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29" r:id="rId2"/>
    <p:sldId id="378" r:id="rId3"/>
    <p:sldId id="377" r:id="rId4"/>
    <p:sldId id="379" r:id="rId5"/>
    <p:sldId id="380" r:id="rId6"/>
    <p:sldId id="381" r:id="rId7"/>
    <p:sldId id="382" r:id="rId8"/>
    <p:sldId id="383" r:id="rId9"/>
    <p:sldId id="384" r:id="rId10"/>
    <p:sldId id="386" r:id="rId11"/>
    <p:sldId id="385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397" r:id="rId30"/>
    <p:sldId id="414" r:id="rId31"/>
    <p:sldId id="399" r:id="rId32"/>
    <p:sldId id="400" r:id="rId33"/>
    <p:sldId id="401" r:id="rId34"/>
    <p:sldId id="402" r:id="rId35"/>
    <p:sldId id="415" r:id="rId36"/>
    <p:sldId id="416" r:id="rId37"/>
    <p:sldId id="404" r:id="rId38"/>
    <p:sldId id="405" r:id="rId39"/>
    <p:sldId id="406" r:id="rId40"/>
  </p:sldIdLst>
  <p:sldSz cx="12192000" cy="6858000"/>
  <p:notesSz cx="6858000" cy="9144000"/>
  <p:embeddedFontLst>
    <p:embeddedFont>
      <p:font typeface="Segoe UI Light" panose="020B0502040204020203" pitchFamily="34" charset="0"/>
      <p:regular r:id="rId43"/>
      <p:italic r:id="rId44"/>
    </p:embeddedFont>
    <p:embeddedFont>
      <p:font typeface="맑은 고딕" panose="020B0503020000020004" pitchFamily="50" charset="-127"/>
      <p:regular r:id="rId45"/>
      <p:bold r:id="rId46"/>
    </p:embeddedFon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Segoe UI" panose="020B0502040204020203" pitchFamily="34" charset="0"/>
      <p:regular r:id="rId55"/>
      <p:bold r:id="rId56"/>
      <p:italic r:id="rId57"/>
      <p:boldItalic r:id="rId58"/>
    </p:embeddedFont>
    <p:embeddedFont>
      <p:font typeface="Cambria Math" panose="02040503050406030204" pitchFamily="18" charset="0"/>
      <p:regular r:id="rId59"/>
    </p:embeddedFont>
    <p:embeddedFont>
      <p:font typeface="서울남산체 M" panose="02020603020101020101" pitchFamily="18" charset="-127"/>
      <p:regular r:id="rId6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54" Type="http://schemas.openxmlformats.org/officeDocument/2006/relationships/font" Target="fonts/font12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font" Target="fonts/font15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Relationship Id="rId60" Type="http://schemas.openxmlformats.org/officeDocument/2006/relationships/font" Target="fonts/font18.fntdata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font" Target="fonts/font14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font" Target="fonts/font1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380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78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24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6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65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95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17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8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8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5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56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86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8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4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49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67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2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09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081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290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2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212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511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561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748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964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20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764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4028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49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4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4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6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9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3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stanford.edu/papers/bssrdf/bssrdf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tro.umd.edu/~jph/HG_note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ics.pixar.com/library/PhotonBeamDiffusion/supplemental-theory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https://graphics.stanford.edu/papers/bssrdf/bssrdf.pdf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매질은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 아래의 모든 공간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경우의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방정식을 풀기 위해 적절한 경계 조건을 찾아야 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반무한 면 설정에서 판 안에서의 산란으로 인한 방사로 인해 면 위에서의 입사 방사는 없음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매질의 경계 위의 각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입사 선속이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0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경계 조건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altLang="ko-KR" i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d</m:t>
                      </m:r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2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개의 항으로 확장하면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08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굴절률이 다른 두 매질 사이에 경계면이 존재한다면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반사가 일어남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절연체 경계면에서의 프레넬 반사 식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때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확산 프레넬 반사는 다음과 같음 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 굴절률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e>
                      </m:nary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3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및 산란에 대해 반무한 판의 경우를 고려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서로 다른 굴절률을 갖는 두 매질 사이의 경계 조건은 다음과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b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</m:acc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즉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(0, 0, -1)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주변 반구의 경계에서 입사 방사는 프레넬 현상으로 인해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매질로 다시 돌아가 경계에서 반사돼 도착하는 매질 안 산란의 입사 방사와 같음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 식을 정리하면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𝑑𝑟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𝛻</m:t>
                                  </m:r>
                                </m:e>
                              </m:acc>
                            </m:e>
                          </m:d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−2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acc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</m:e>
                          </m:acc>
                        </m:e>
                      </m:d>
                      <m:r>
                        <a:rPr lang="ko-KR" altLang="en-US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=0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경계 조건은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으로 근사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1+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𝑑𝑟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4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보통 평균 확산 프레넬 반사의 비례 근사를 사용해 계산함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1.440</m:t>
                        </m:r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0.710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+0.668+0.0636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27AFCC-AE68-41DB-99E2-315CE9955886}"/>
              </a:ext>
            </a:extLst>
          </p:cNvPr>
          <p:cNvSpPr/>
          <p:nvPr/>
        </p:nvSpPr>
        <p:spPr>
          <a:xfrm>
            <a:off x="802105" y="2904218"/>
            <a:ext cx="82215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1)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-1.4399f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+ 0.7099f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+ 0.6681f +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0.0636f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-0.4399f + .7099f /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.3319f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+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.0636f /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374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2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𝐴𝐷</m:t>
                        </m:r>
                      </m:e>
                    </m:d>
                    <m:r>
                      <a:rPr lang="en-US" altLang="ko-KR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만족하면서 선속 분포를 생성하는 한 가지 방법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양의 선속과 음의 선속을 갖는 광원 쌍의 선속을 계산하기 위해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  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점광원에서의 분석 해 방정식을 사용하는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광원을 적절히 배치하면 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따라 상쇄하며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경계 조건을 만족함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경계 위의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에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서의 매질에 들어가면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양극 근사는 경계 조건을 만족하기 위해 두 개의 해당 광원을 사용하며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안의 양의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+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 위 음의 점을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함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6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특정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 0)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매질을 떠나는 유속은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양의 광원의 기여에서 음의 광원의 기여를 뺀 값으로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점과 광원들 사이의 거리는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2FF16-55AD-41D8-BA87-9D8493AA9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72" y="4330186"/>
            <a:ext cx="3808068" cy="206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329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421EE9-E4B5-466A-B9D2-8DDBC41F8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128" y="2884641"/>
            <a:ext cx="5258037" cy="3507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𝑟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𝑟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𝑣</m:t>
                                    </m:r>
                                  </m:sub>
                                </m:sSub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𝑣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실제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𝑥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가상 광원까지의 거리</a:t>
                </a: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𝑣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𝑟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+4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𝐴𝐷</m:t>
                    </m:r>
                  </m:oMath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B3E9E5-141A-43FE-B7CA-3E0894160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72" y="3607145"/>
            <a:ext cx="3962733" cy="278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26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표면 밑 반사를 계산하기 위해 방사 방출을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선속의 경사도를 얻어 법선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n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내적해 구할 수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 미분을 계산해서 얻을 수도 있음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에서의 조명으로 인한 미분 확산 표면 밑 반사도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차례로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n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미분을 취해 얻음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8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모두 넣어 방정식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𝐷</m:t>
                        </m:r>
                      </m:den>
                    </m:f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+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+</m:t>
                                </m:r>
                              </m:sup>
                            </m:sSup>
                          </m:den>
                        </m:f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tr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−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미분을 얻으면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최종적으로 확산 표면 밑 반사에 대한 양극 근사를 얻을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0EED36-FA37-4E42-ADA0-BFD008D74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847" y="3991595"/>
            <a:ext cx="3820306" cy="240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8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값을 계산하는 작은 다용도 함수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DiffusionReflectance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A73F-4175-4A6C-9C9D-937B3C6AB429}"/>
              </a:ext>
            </a:extLst>
          </p:cNvPr>
          <p:cNvSpPr/>
          <p:nvPr/>
        </p:nvSpPr>
        <p:spPr>
          <a:xfrm>
            <a:off x="729915" y="1943288"/>
            <a:ext cx="103230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(1.f + </a:t>
            </a:r>
            <a:r>
              <a:rPr lang="sv-SE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/ (1.f - </a:t>
            </a:r>
            <a:r>
              <a:rPr lang="sv-SE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v-SE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sv-SE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(1.f + (4.f/3.f) *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A52CD-3006-4D27-B59D-CF9BB6E5371C}"/>
                  </a:ext>
                </a:extLst>
              </p:cNvPr>
              <p:cNvSpPr/>
              <p:nvPr/>
            </p:nvSpPr>
            <p:spPr>
              <a:xfrm>
                <a:off x="9907221" y="4279832"/>
                <a:ext cx="1763944" cy="2112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r>
                        <a:rPr lang="en-US" altLang="ko-K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𝑑𝑟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𝑑𝑟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𝑎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</m:t>
                      </m:r>
                      <m:sSubSup>
                        <m:sSub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𝑠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𝑧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+4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𝐴𝐷</m:t>
                      </m:r>
                    </m:oMath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(3</m:t>
                          </m:r>
                        </m:den>
                      </m:f>
                      <m:sSubSup>
                        <m:sSub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FBA52CD-3006-4D27-B59D-CF9BB6E53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221" y="4279832"/>
                <a:ext cx="1763944" cy="2112501"/>
              </a:xfrm>
              <a:prstGeom prst="rect">
                <a:avLst/>
              </a:prstGeom>
              <a:blipFill>
                <a:blip r:embed="rId4"/>
                <a:stretch>
                  <a:fillRect b="-305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8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완전한 일반 전송 방정식을 확산 방정식으로 변환하는 과정에서 다양하고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중요한 개념을 사용함 → </a:t>
            </a:r>
            <a:r>
              <a:rPr lang="ko-KR" altLang="en-US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위한 근사 해를 구할 수 있음</a:t>
            </a:r>
            <a:r>
              <a:rPr lang="en-US" altLang="ko-KR" b="1" u="sng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</a:t>
            </a:r>
          </a:p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유사성 원칙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(Principle of Similarity)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높은 알베도를 갖는 비등방성 산란 매질에 대해 적절하게 변환된 산란과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소멸 계수를 갖는 등방성 상 함수로 모델화 할 수 있다는 원칙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해는 등방성 산란의 가정으로 인한 단순화가 가능해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원래 계수와 상 함수와 잘 부합하는 변경된 계수에 기반을 두고 계산할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66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operator() :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입사 조명 점과 나가는 관심 점 사이의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𝑧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</m:t>
                    </m:r>
                  </m:oMath>
                </a14:m>
                <a: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면에서의</a:t>
                </a:r>
                <a:br>
                  <a:rPr lang="en-US" altLang="ko-KR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b="0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제곱된 거리를 받아 반사도를 계산하는 함수</a:t>
                </a:r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C0A73F-4175-4A6C-9C9D-937B3C6AB429}"/>
              </a:ext>
            </a:extLst>
          </p:cNvPr>
          <p:cNvSpPr/>
          <p:nvPr/>
        </p:nvSpPr>
        <p:spPr>
          <a:xfrm>
            <a:off x="729915" y="2248088"/>
            <a:ext cx="80210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080"/>
                </a:solidFill>
                <a:latin typeface="Consolas" panose="020B0609020204030204" pitchFamily="49" charset="0"/>
              </a:rPr>
              <a:t>operator()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Sqrt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d2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(1.f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(4.f *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M_PI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((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pt-BR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dpos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(</a:t>
            </a:r>
            <a:r>
              <a:rPr lang="da-DK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zneg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a-DK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da-DK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a-DK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endParaRPr lang="da-DK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Exp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dneg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Clamp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0051-5CF8-4BC0-A9D4-11BAD9A73173}"/>
                  </a:ext>
                </a:extLst>
              </p:cNvPr>
              <p:cNvSpPr/>
              <p:nvPr/>
            </p:nvSpPr>
            <p:spPr>
              <a:xfrm>
                <a:off x="5056534" y="5030101"/>
                <a:ext cx="6614631" cy="13622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+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</m:sup>
                      </m:sSup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300051-5CF8-4BC0-A9D4-11BAD9A731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534" y="5030101"/>
                <a:ext cx="6614631" cy="13622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17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DipoleSubsurfaceIntegrator::Li()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없는 물체에 대해 표준 직접 광 계산을 처리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물체에서 매질의 산란 특성을 얻어옴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흡수 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DE9AAE-7D2D-40FA-874A-D3C0F84A99FD}"/>
              </a:ext>
            </a:extLst>
          </p:cNvPr>
          <p:cNvSpPr/>
          <p:nvPr/>
        </p:nvSpPr>
        <p:spPr>
          <a:xfrm>
            <a:off x="762000" y="3309331"/>
            <a:ext cx="102348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Evaluate BSSRDF and possibly compute subsurface scattering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octree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pt-BR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sigmap_t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hierarchical integration to evaluate reflection from dipole model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18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반무한 산란 매질의 경계에서 두 점 사이의 확산 표면 밑 반사를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+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+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+1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tr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</m:sup>
                                  </m:sSup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 방정식을 효율적으로 계산하도록 계층적 적분 구조로 바꿔보자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표면 밑 반사 근사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기반을 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시작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𝑆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𝜋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나누는 방법은 확산 반사를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반사를 램버트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변환하는 방법과 비슷한 방법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개의 프레넬 항은 각각 매질의 경계에서 들어오고 나가는 빛의 투과를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0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근사를 표면 밑 산란 방정식으로 치환하면 다음을 얻음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𝜋</m:t>
                                      </m:r>
                                    </m:den>
                                  </m:f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𝑜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d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방정식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nary>
                            <m:nary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(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0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d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38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상수와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𝑜</m:t>
                            </m:r>
                          </m:sub>
                        </m:sSub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항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적분 밖으로 통째로 옮겨 단순화 할 수 있음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위치나 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함수가 아니기에 가능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lang="ko-KR" altLang="en-US" b="0" dirty="0">
                    <a:ea typeface="서울남산체 M" panose="02020603020101020101" pitchFamily="18" charset="-127"/>
                  </a:rPr>
                  <a:t>또한</a:t>
                </a:r>
                <a:r>
                  <a:rPr lang="en-US" altLang="ko-KR" b="0" dirty="0"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입사 방향에 의존하지 않기에 영역 적분 안으로 옮길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𝐻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t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ko-KR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ko-KR" altLang="en-US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  <a:ea typeface="서울남산체 M" panose="02020603020101020101" pitchFamily="18" charset="-127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func>
                                    </m:e>
                                  </m:d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d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215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프레넬 투과 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아니라면 괄호 안의 입사 방향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𝜔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적분이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방사 조도가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l-GR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다음 근사는 이 적분을 점에서의 방사 조도와 확산 프레넬 투과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곱으로 근사하며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𝐹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t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n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0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여기서 가정한 것처럼 균일 매질에 대해서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은 상수이므로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𝜂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o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𝜂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임</m:t>
                    </m:r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위의 방사 조도 근사를 적용하고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항을 영역 적분 밖으로 옮기면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dt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영역에 대한 적분의 남은 항은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표면에서의 방사 조도의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산란으로 인한 방사 방출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제공함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nary>
                        <m:nary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15"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𝐸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𝐴</m:t>
                          </m:r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9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𝑗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영역 요소에 대한 적분으로 근사할 수 있으며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각각이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면적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평균 방사 조도가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임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근사로 인한 오류는 각 항의 변의에 의존함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예를 들어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항이 실제로 요소의 영역에서 상당히 변화한다면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하나의 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에서만 계산하는 것을 허용할 수 없는 오류를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3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접근법으로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아래 구현에서 사용한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산란으로 인한 나가는 방사를 계산하기 위한 식을 얻음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r>
                        <a:rPr lang="en-US" altLang="ko-KR" i="1" dirty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dt</m:t>
                          </m:r>
                        </m:sub>
                      </m:sSub>
                      <m:d>
                        <m:d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𝑀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𝑜</m:t>
                          </m:r>
                        </m:sub>
                      </m:sSub>
                      <m:r>
                        <a:rPr lang="en-US" altLang="ko-KR" b="0" i="1" dirty="0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AA9320-38B5-4F6F-B478-20C47CB258AE}"/>
              </a:ext>
            </a:extLst>
          </p:cNvPr>
          <p:cNvSpPr/>
          <p:nvPr/>
        </p:nvSpPr>
        <p:spPr>
          <a:xfrm>
            <a:off x="762000" y="3261205"/>
            <a:ext cx="92242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Use hierarchical integration to evaluate reflection from dipole model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sigmap_s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octree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octreeBounds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FresnelDielectric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fresnel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fresnel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Evaluate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Fdt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-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bssrdf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INV_PI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Fdt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279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메소드는 나무의 뿌리 노드에서 처음 호출됨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그 아래에 있는 모든 노드의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인한 방사 방출을 반환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노드에서 뭉친 값을 사용할 때의 오류가 낮을 경우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InitHierarchy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미리 계산한 그 아래 점들의 집합적 값을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그렇지 않으면 자식 노드에서 반환한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Mo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합치거나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잎에 있다면 잎이 저장하는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개별 기여를 합침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31D8CC-75A7-4D15-A5D0-4C0E565E9272}"/>
              </a:ext>
            </a:extLst>
          </p:cNvPr>
          <p:cNvSpPr/>
          <p:nvPr/>
        </p:nvSpPr>
        <p:spPr>
          <a:xfrm>
            <a:off x="762000" y="3976214"/>
            <a:ext cx="93124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SubsurfaceOctreeNode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BBox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DiffusionReflectance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$M_\roman{o}$ at node if error is low enough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Otherwise compute $M_\roman{o}$ from points in leaf or</a:t>
            </a:r>
            <a:b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recursively visit children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4847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유사성 원칙은 높은 알베도를 갖는 매질 안에서의 많은 산란 현상 후에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원래의 조명 분포나 상 함수의 비등방성과 관계없이 점점 더 균일한 방향을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갖게 된다는 데 기반을 둠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Yanovitskij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(1997)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가 유도한 표현을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헤니에이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그린슈타인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Henyey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-Greenstein)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 함수에서의 다중 산란 현상으로 인한 등방성화를 설명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산란된 뒤의 빛 산란은 다음과 같음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𝜔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−2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𝑔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𝑛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−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𝜔</m:t>
                                      </m:r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𝜔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lin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𝑛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커지면 커질수록 등방성 상 함수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4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𝜋</m:t>
                        </m:r>
                      </m:den>
                    </m:f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수렴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참고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비등방성 매개 변수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−1≤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≤1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https://www.astro.umd.edu/~jph/HG_note.pdf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방식은 부정확성이 숨어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표면 밑 산란을 보이는 두 개별 물체가 다른 물체의 표면에서의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방사 조도 표본을 사용하게 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경우에는 합리적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체커 패턴을 갖는 두 종류의 대리석으로 만든 체스 판의 각 체크가 개별 모양으로 렌더링된 경우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한 체크에 도달하는 방사 조도는 주변에서의 방사 방출을 계산해 사용하는 것이 합리적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물체가 벽으로 분리된 경우는 다른 물체의 방사 조도 값을 사용하는 것은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완전히 잘못됐으며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프리미티브별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8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진 트리가 더 나은 결과를 제공함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0079DF-7E25-49B5-92E3-604BE7B3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019" y="4742687"/>
            <a:ext cx="4243961" cy="164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7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노드에서 뭉친 값이 사용할 수 있는지를 결정하는 두 가지 규준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번째 규준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음영되는 점이 노드 안이라면 뭉친 값은 결코 사용되지 않고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항상 자식을 방문해야 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혹은 잎일 경우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자체를 사용함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번째 규준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검색 점에서 보이는 영역 요소를 대하는 입체각의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보존 경계를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값이 사용자가 정의한 오류 경계보다 작고 검색 점이 노드 밖이라면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노드에서 뭉치는 값을 사용하고 노드 밑의 하위 트리에 대한 재귀는 생략함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AC55B9-C7DC-4EC8-A6D8-58253E0AF1D3}"/>
              </a:ext>
            </a:extLst>
          </p:cNvPr>
          <p:cNvSpPr/>
          <p:nvPr/>
        </p:nvSpPr>
        <p:spPr>
          <a:xfrm>
            <a:off x="762000" y="3992149"/>
            <a:ext cx="709863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$M_\roman{o}$ at node if error is low enough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sumArea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dw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Inside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sumArea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515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노드를 직접 사용할 수 없으면 더 나은 추정을 사용함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407580-6DA9-4BBF-996E-034FB44934FE}"/>
              </a:ext>
            </a:extLst>
          </p:cNvPr>
          <p:cNvSpPr/>
          <p:nvPr/>
        </p:nvSpPr>
        <p:spPr>
          <a:xfrm>
            <a:off x="762000" y="1993879"/>
            <a:ext cx="8253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Otherwise compute $M_\roman{o}$ from points in leaf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or recursively visit children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0.f;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isLeaf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$M_\roman{o}$ from leaf 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Recursively visit children nodes to compute $M_\roman{o}$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62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잎 노드에서 최선은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IrradiancePoints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반복해서 방정식을 적용하는 것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D6C2F-2A9F-4E71-ABBB-A88E6262C991}"/>
              </a:ext>
            </a:extLst>
          </p:cNvPr>
          <p:cNvSpPr/>
          <p:nvPr/>
        </p:nvSpPr>
        <p:spPr>
          <a:xfrm>
            <a:off x="761999" y="1993879"/>
            <a:ext cx="91841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Accumulate $M_\roman{o}$ from leaf node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8;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ips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area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862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내부 노드에 대해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NULL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아닌 자식의 기여는 비슷하게 합칠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 with Hierarchical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A31DD-3534-45D3-BBC4-9FBBDFF7303D}"/>
              </a:ext>
            </a:extLst>
          </p:cNvPr>
          <p:cNvSpPr/>
          <p:nvPr/>
        </p:nvSpPr>
        <p:spPr>
          <a:xfrm>
            <a:off x="761999" y="1993879"/>
            <a:ext cx="80531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Recursively visit children nodes to compute $M_\roman{o}$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.5f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.5f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pMax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8;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BBox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octreeChildBound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nodeBound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children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child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Mo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childBound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maxError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93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시각적 결과를 얻기 위해 흡수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변경된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설정하는 것은 특히 비직관적 → 이 매개 변수의 측정된 값이 가용하지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않다면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아티스트가 표면 밑 산란을 렌더하는 작업이 어려울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Jensen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과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Buhler(2002)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산란 특성을 유도하는 다른 방식을 개발함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반사 색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전에 매질을 여행하는 빛의 평균 거리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굴절률로부터 유도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𝐴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≈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1+2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(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𝜂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 r="-1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1E625-7A6B-4613-B1D2-39D131E6A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8575" y="4782552"/>
            <a:ext cx="45148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05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BSSRDF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대응하는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BRDF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반사는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무한으로 적분을 계산해 찾을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표면 밑 산란을 갖는 균일하게 조명된 무한 표면에서 일어나는 반사를 제공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적분을 위한 간단한 닫힌 형 표현이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𝑠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den>
                    </m:f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0</m:t>
                          </m:r>
                        </m:sub>
                        <m:sup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d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𝐴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3</m:t>
                                  </m:r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𝛼</m:t>
                                          </m:r>
                                        </m:e>
                                        <m:sup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  <a:ea typeface="서울남산체 M" panose="02020603020101020101" pitchFamily="18" charset="-127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rad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ko-KR" altLang="en-US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𝛼</m:t>
                                      </m:r>
                                    </m:e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rad>
                        </m:sup>
                      </m:sSup>
                    </m:oMath>
                  </m:oMathPara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RdIntegral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함수는 주어진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값에 대한 적분의 값을 반환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 r="-17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9A1BED-E1B4-4089-B70D-E70BA8DE6EAA}"/>
              </a:ext>
            </a:extLst>
          </p:cNvPr>
          <p:cNvSpPr/>
          <p:nvPr/>
        </p:nvSpPr>
        <p:spPr>
          <a:xfrm>
            <a:off x="761999" y="4119458"/>
            <a:ext cx="83579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* (1.f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2.f * (1.f +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(-4.f/3.f *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*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expf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(-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sqrtTerm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281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반사와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𝐴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갖는 빛의 단일 파장에 대해 고려하면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이전 방정식의 적분이 같은 반사를 반환하는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값을 찾고 싶을 것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적분의 값은 단조롭고 연속적이라 이진 검색으로 쉽게 정확한 결과를 수렴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63D3CA-3F5F-47BF-A708-B5895BCF86EB}"/>
              </a:ext>
            </a:extLst>
          </p:cNvPr>
          <p:cNvSpPr/>
          <p:nvPr/>
        </p:nvSpPr>
        <p:spPr>
          <a:xfrm>
            <a:off x="761999" y="2754715"/>
            <a:ext cx="845419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RdToAlphap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16;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0.5f;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RdIntegral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reflectance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{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alphaMid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kd1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alphaLow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alphaHigh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0.5f;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9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이를 모두 하나의 작은 다용도 함수에 넣어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확산 반사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평균 경로 길이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굴절률을 받아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반환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→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RGB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 변환한 뒤 한 번에 하나의 요소에 작용함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F7C962-64E6-4397-B951-C57D5C8127D6}"/>
              </a:ext>
            </a:extLst>
          </p:cNvPr>
          <p:cNvSpPr/>
          <p:nvPr/>
        </p:nvSpPr>
        <p:spPr>
          <a:xfrm>
            <a:off x="761999" y="2787963"/>
            <a:ext cx="973756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SubsurfaceFromDiffuse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meanPathLength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(1.f +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/ (1.f -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Fdr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eta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Kd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ToRGB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3;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$\alpha'$ for RGB component, compute scattering properties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pt-BR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FromRGB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FromRGB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9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반사 값에 대응하는 주어진 변환된 알베도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나머지 산란 특성을 계산할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역 평균 경로 길이는 근사된 효과적인 전송 계수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3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𝑎</m:t>
                            </m:r>
                          </m:sub>
                        </m:sSub>
                      </m:e>
                    </m:ra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tr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관계를 이용해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얻으면 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최종적으로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′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−</m:t>
                    </m:r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의 관계를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Setting Scattering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5FB1A4-70F5-40AB-823E-82B2C989755E}"/>
              </a:ext>
            </a:extLst>
          </p:cNvPr>
          <p:cNvSpPr/>
          <p:nvPr/>
        </p:nvSpPr>
        <p:spPr>
          <a:xfrm>
            <a:off x="761998" y="3946954"/>
            <a:ext cx="88552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$\alpha'$ for RGB component, compute scattering properties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RdToAlphap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meanPathLength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sigma_tr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(3.f * (1.f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alphap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sigma_a_rgb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sigma_prime_t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sigma_prime_s_rgb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153AFC-A741-4E86-97C4-19D53158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428" y="1373383"/>
            <a:ext cx="5735144" cy="50933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/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=0.9</m:t>
                    </m:r>
                  </m:oMath>
                </a14:m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  <a:endParaRPr lang="en-US" altLang="ko-KR" sz="2800" dirty="0">
                  <a:solidFill>
                    <a:schemeClr val="bg1"/>
                  </a:solidFill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514350" indent="-514350">
                  <a:buAutoNum type="alphaLcParenR"/>
                </a:pPr>
                <a:r>
                  <a:rPr lang="en-US" altLang="ko-KR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1000</a:t>
                </a:r>
                <a:r>
                  <a:rPr lang="ko-KR" altLang="en-US" sz="2800" dirty="0">
                    <a:solidFill>
                      <a:schemeClr val="bg1"/>
                    </a:solidFill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번 산란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2C47AE0-FDE1-47DC-9E00-BB8421BD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852" y="2842849"/>
                <a:ext cx="2308324" cy="2154436"/>
              </a:xfrm>
              <a:prstGeom prst="rect">
                <a:avLst/>
              </a:prstGeom>
              <a:blipFill>
                <a:blip r:embed="rId4"/>
                <a:stretch>
                  <a:fillRect l="-7937" r="-7937" b="-90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1−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𝑔</m:t>
                        </m:r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소멸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𝑡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𝑎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+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강하게 전방 산란하는 상 함수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산란 현상에서 빛은 대부분 같은 방향 안의 다음 산란 이벤트로 넘어감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 경우 감소된 산란 계수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보다 훨씬 작으며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산란 전에 매질에서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더 긴 거리를 진행한다는 것을 의미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매질은 효과적으로 더 얇게 근사될 수 있어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더 진행하도록 허용하고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높은 전방 산란 상 함수와 같은 효과를 가짐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7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→−1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인 경우를 고려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이벤트에서 빛이 들어온 방향으로 산란해서 돌아감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하지만 그 뒤 다음번에 산란 시 일반적으로 다시 역방향으로 진행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계속 앞뒤로 반사되면서 실제로 전방 진행은 거의 하지 못함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감소된 산란 계수는 원래 산란 계수보다 크며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산란 상호 작용의 더 큰 확률을 가리킴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다른 말로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매질을 실제보다 더 두껍게 간주하며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빛이 진행할 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상대적으로 더 문제를 겪는 경우를 근사함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75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3B0EB4-BABF-4898-B34B-CA60B8840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446" y="1291848"/>
            <a:ext cx="6137108" cy="508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전송 방정식으로부터 확산 방정식을 유도할 수 있음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선속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출처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: </a:t>
                </a:r>
                <a:r>
                  <a:rPr lang="en-US" altLang="ko-KR" sz="2200" dirty="0">
                    <a:latin typeface="서울남산체 M" panose="02020603020101020101" pitchFamily="18" charset="-127"/>
                    <a:ea typeface="서울남산체 M" panose="02020603020101020101" pitchFamily="18" charset="-127"/>
                    <a:hlinkClick r:id="rId3"/>
                  </a:rPr>
                  <a:t>https://graphics.pixar.com/library/PhotonBeamDiffusion/supplemental-theory.pdf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/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𝛻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ko-KR" altLang="en-US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ko-KR" sz="28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m:rPr>
                                  <m:brk m:alnAt="23"/>
                                </m:r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ko-KR" altLang="en-US" sz="28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  <m:r>
                            <a:rPr lang="ko-KR" altLang="en-US" sz="28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ko-KR" alt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230C637-88E8-4123-A892-5BFF1D674A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68" y="2536319"/>
                <a:ext cx="4732421" cy="2067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F962C48-CD02-4AAA-9FBE-2C08A092CC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214"/>
          <a:stretch/>
        </p:blipFill>
        <p:spPr>
          <a:xfrm>
            <a:off x="6898106" y="2311673"/>
            <a:ext cx="4412112" cy="408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확장 방정식은 특정 조건에서 풀 수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에서 점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𝑝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에너지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𝜙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갖고 무한 매질 안에 있는 점광원에 대한 선속은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marL="284162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𝜙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𝜙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4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𝐷</m:t>
                          </m:r>
                        </m:den>
                      </m:f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b="0" i="1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tr</m:t>
                                  </m:r>
                                </m:sub>
                              </m:sSub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  <a:ea typeface="서울남산체 M" panose="02020603020101020101" pitchFamily="18" charset="-127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𝑝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tr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radPr>
                        <m:deg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3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Sup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′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𝑎</m:t>
                              </m:r>
                            </m:sub>
                          </m:sSub>
                        </m:e>
                      </m:rad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𝐷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=1/(3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Sup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𝑡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′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)</m:t>
                      </m:r>
                    </m:oMath>
                  </m:oMathPara>
                </a14:m>
                <a:endParaRPr lang="en-US" altLang="ko-KR" b="0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The Dipole Diffusion Approximation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22185</TotalTime>
  <Words>2449</Words>
  <Application>Microsoft Office PowerPoint</Application>
  <PresentationFormat>Widescreen</PresentationFormat>
  <Paragraphs>383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Wingdings</vt:lpstr>
      <vt:lpstr>Segoe UI Light</vt:lpstr>
      <vt:lpstr>맑은 고딕</vt:lpstr>
      <vt:lpstr>Calibri</vt:lpstr>
      <vt:lpstr>Consolas</vt:lpstr>
      <vt:lpstr>Segoe UI</vt:lpstr>
      <vt:lpstr>Cambria Math</vt:lpstr>
      <vt:lpstr>서울남산체 M</vt:lpstr>
      <vt:lpstr>Arial</vt:lpstr>
      <vt:lpstr>Metro_TT_Blue_16x9_02-12</vt:lpstr>
      <vt:lpstr>Physically Based Rendering From Theory to Implementation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The Dipole Diffusion Approximation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Rendering with Hierarchical Integration</vt:lpstr>
      <vt:lpstr>Setting Scattering Properties</vt:lpstr>
      <vt:lpstr>Setting Scattering Properties</vt:lpstr>
      <vt:lpstr>Setting Scattering Properties</vt:lpstr>
      <vt:lpstr>Setting Scattering Properties</vt:lpstr>
      <vt:lpstr>Setting Scattering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728</cp:revision>
  <dcterms:created xsi:type="dcterms:W3CDTF">2014-11-18T06:53:54Z</dcterms:created>
  <dcterms:modified xsi:type="dcterms:W3CDTF">2017-12-14T17:19:07Z</dcterms:modified>
</cp:coreProperties>
</file>