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29" r:id="rId2"/>
    <p:sldId id="354" r:id="rId3"/>
    <p:sldId id="355" r:id="rId4"/>
    <p:sldId id="357" r:id="rId5"/>
    <p:sldId id="356" r:id="rId6"/>
    <p:sldId id="358" r:id="rId7"/>
    <p:sldId id="359" r:id="rId8"/>
    <p:sldId id="360" r:id="rId9"/>
    <p:sldId id="361" r:id="rId10"/>
    <p:sldId id="362" r:id="rId11"/>
    <p:sldId id="364" r:id="rId12"/>
    <p:sldId id="363" r:id="rId13"/>
    <p:sldId id="367" r:id="rId14"/>
    <p:sldId id="366" r:id="rId15"/>
    <p:sldId id="389" r:id="rId16"/>
    <p:sldId id="390" r:id="rId17"/>
    <p:sldId id="391" r:id="rId18"/>
    <p:sldId id="392" r:id="rId19"/>
    <p:sldId id="368" r:id="rId20"/>
    <p:sldId id="369" r:id="rId21"/>
    <p:sldId id="370" r:id="rId22"/>
    <p:sldId id="374" r:id="rId23"/>
    <p:sldId id="371" r:id="rId24"/>
    <p:sldId id="372" r:id="rId25"/>
    <p:sldId id="373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7" r:id="rId38"/>
    <p:sldId id="386" r:id="rId39"/>
    <p:sldId id="388" r:id="rId40"/>
  </p:sldIdLst>
  <p:sldSz cx="12192000" cy="6858000"/>
  <p:notesSz cx="6858000" cy="9144000"/>
  <p:embeddedFontLst>
    <p:embeddedFont>
      <p:font typeface="서울남산체 M" panose="02020603020101020101" pitchFamily="18" charset="-127"/>
      <p:regular r:id="rId43"/>
    </p:embeddedFont>
    <p:embeddedFont>
      <p:font typeface="Cambria Math" panose="02040503050406030204" pitchFamily="18" charset="0"/>
      <p:regular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  <p:embeddedFont>
      <p:font typeface="맑은 고딕" panose="020B0503020000020004" pitchFamily="50" charset="-127"/>
      <p:regular r:id="rId49"/>
      <p:bold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Segoe UI Light" panose="020B0502040204020203" pitchFamily="34" charset="0"/>
      <p:regular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4228" autoAdjust="0"/>
  </p:normalViewPr>
  <p:slideViewPr>
    <p:cSldViewPr snapToGrid="0">
      <p:cViewPr>
        <p:scale>
          <a:sx n="100" d="100"/>
          <a:sy n="100" d="100"/>
        </p:scale>
        <p:origin x="558" y="9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2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8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92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78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0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90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55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0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61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93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54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0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4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52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7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98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17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2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9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1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55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79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28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3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39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324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76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3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8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7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1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5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4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stanford.edu/papers/tr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0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3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65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5" Type="http://schemas.openxmlformats.org/officeDocument/2006/relationships/image" Target="../media/image530.png"/><Relationship Id="rId10" Type="http://schemas.openxmlformats.org/officeDocument/2006/relationships/image" Target="../media/image58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10 : Texture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Sampling and Antialiasing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Texture Coordinate Generation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Image Texture</a:t>
            </a: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Finding The Texture Sampling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𝑃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다음과 같이 나타낼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Chapter 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이미 계산했기 때문에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미지항을 가진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방정식을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풀면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den>
                    </m:f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den>
                    </m:f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구할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347324" y="2261012"/>
                <a:ext cx="3495764" cy="1752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324" y="2261012"/>
                <a:ext cx="3495764" cy="17524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42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Finding The Texture Sampling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다만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미지항을 가진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방정식은 방정식 중 하나가 퇴화될 수 있으므로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주의해야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들면 아래와 같은 평면에서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되어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번째 방정식이 퇴화됩니다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b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001117" y="3285066"/>
            <a:ext cx="4188178" cy="1975556"/>
            <a:chOff x="4188178" y="2720622"/>
            <a:chExt cx="4188178" cy="1975556"/>
          </a:xfrm>
        </p:grpSpPr>
        <p:grpSp>
          <p:nvGrpSpPr>
            <p:cNvPr id="10" name="그룹 9"/>
            <p:cNvGrpSpPr/>
            <p:nvPr/>
          </p:nvGrpSpPr>
          <p:grpSpPr>
            <a:xfrm>
              <a:off x="4294040" y="2806427"/>
              <a:ext cx="3988426" cy="1800809"/>
              <a:chOff x="4114800" y="2425959"/>
              <a:chExt cx="3988426" cy="1800809"/>
            </a:xfrm>
          </p:grpSpPr>
          <p:sp>
            <p:nvSpPr>
              <p:cNvPr id="5" name="평행 사변형 4"/>
              <p:cNvSpPr/>
              <p:nvPr/>
            </p:nvSpPr>
            <p:spPr bwMode="auto">
              <a:xfrm>
                <a:off x="4114800" y="3069772"/>
                <a:ext cx="3377681" cy="1156996"/>
              </a:xfrm>
              <a:prstGeom prst="parallelogram">
                <a:avLst/>
              </a:prstGeom>
              <a:pattFill prst="pct9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8" name="직선 화살표 연결선 7"/>
              <p:cNvCxnSpPr/>
              <p:nvPr/>
            </p:nvCxnSpPr>
            <p:spPr>
              <a:xfrm flipV="1">
                <a:off x="5775649" y="2425959"/>
                <a:ext cx="0" cy="114766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492481" y="3587666"/>
                <a:ext cx="6107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600" dirty="0" err="1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xy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평면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43599" y="2425959"/>
                <a:ext cx="13721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z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방향 법선 벡터</a:t>
                </a:r>
              </a:p>
            </p:txBody>
          </p:sp>
        </p:grpSp>
        <p:sp>
          <p:nvSpPr>
            <p:cNvPr id="6" name="직사각형 5"/>
            <p:cNvSpPr/>
            <p:nvPr/>
          </p:nvSpPr>
          <p:spPr bwMode="auto">
            <a:xfrm>
              <a:off x="4188178" y="2720622"/>
              <a:ext cx="4188178" cy="1975556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16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Finding The Texture Sampling Rate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 미지항을 계산하기 위해서는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 방정식이 필요하므로 퇴화되지 않는 방정식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개를 골라야 하고 이는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법선벡터의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가장 큰 크기를 제외한 다른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개를 사용하는 방식으로 선택할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518" y="2901452"/>
            <a:ext cx="4143375" cy="2305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2659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Filtering Texture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에일리어싱 없이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구하기 위해서 우선 대역 제한을 반드시 해야합니다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 뒤 대역 제한된 함수를 텍스처 함수를 계산하고 싶은 화면의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점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중심으로 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픽셀 필터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g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를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적용해서 읽어야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480" r="-1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61291" y="2117114"/>
                <a:ext cx="9867830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𝑠𝑖𝑛𝑐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𝑠𝑖𝑛𝑐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91" y="2117114"/>
                <a:ext cx="9867830" cy="929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1472" y="4823646"/>
                <a:ext cx="9947467" cy="10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𝑥𝑊𝑖𝑑𝑡h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𝑥𝑊𝑖𝑑𝑡h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𝑊𝑖𝑑𝑡h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𝑊𝑖𝑑𝑡h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g</m:t>
                              </m:r>
                              <m:d>
                                <m:dPr>
                                  <m:ctrlPr>
                                    <a:rPr lang="en-US" altLang="ko-KR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72" y="4823646"/>
                <a:ext cx="9947467" cy="10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1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498598"/>
          </a:xfrm>
        </p:spPr>
        <p:txBody>
          <a:bodyPr/>
          <a:lstStyle/>
          <a:p>
            <a:r>
              <a:rPr lang="en-US" sz="3600" dirty="0"/>
              <a:t>Ray Differentials For Specular Reflection And Transmission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광선의 차분이 텍스처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안티에일리어싱을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위한 필터 영역을 찾는데 효과적이므로 거울 반사나 굴절로 간접적으로 보이는 물체의 텍스처 공간 표본율을 구하는데 이를 확장하여 사용할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Igehy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>
                <a:latin typeface="+mj-ea"/>
                <a:ea typeface="+mj-ea"/>
                <a:hlinkClick r:id="rId3"/>
              </a:rPr>
              <a:t>https://graphics.stanford.edu/papers/trd/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이미지 면의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x, y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방향에서 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 표본의 이동에 대해 얼마나 변화하는지를 알 수 있다면 이 정보로 오프셋 광선의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방향을 근사할 수 있음을 관찰하였습니다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280463" y="4517988"/>
                <a:ext cx="1629485" cy="61901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63" y="4517988"/>
                <a:ext cx="1629485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498598"/>
          </a:xfrm>
        </p:spPr>
        <p:txBody>
          <a:bodyPr/>
          <a:lstStyle/>
          <a:p>
            <a:r>
              <a:rPr lang="en-US" sz="3600" dirty="0"/>
              <a:t>Ray Differentials For Specular Reflection And Transmission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일반적으로 세계 공간 표면 법선 벡터에 대해 완벽한 거울 반사의 방향은 다음과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05160" y="2390775"/>
                <a:ext cx="33800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60" y="2390775"/>
                <a:ext cx="338009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그룹 82"/>
          <p:cNvGrpSpPr/>
          <p:nvPr/>
        </p:nvGrpSpPr>
        <p:grpSpPr>
          <a:xfrm>
            <a:off x="1002294" y="3226914"/>
            <a:ext cx="10006004" cy="3207661"/>
            <a:chOff x="1002294" y="3226914"/>
            <a:chExt cx="10006004" cy="3207661"/>
          </a:xfrm>
        </p:grpSpPr>
        <p:grpSp>
          <p:nvGrpSpPr>
            <p:cNvPr id="78" name="그룹 77"/>
            <p:cNvGrpSpPr/>
            <p:nvPr/>
          </p:nvGrpSpPr>
          <p:grpSpPr>
            <a:xfrm>
              <a:off x="1002294" y="3226914"/>
              <a:ext cx="10006004" cy="2989254"/>
              <a:chOff x="1002294" y="3226914"/>
              <a:chExt cx="10006004" cy="298925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558982" y="4912036"/>
                <a:ext cx="20651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 rot="5400000">
                <a:off x="5215924" y="2793121"/>
                <a:ext cx="1447006" cy="2790825"/>
                <a:chOff x="4648200" y="3324225"/>
                <a:chExt cx="1447006" cy="2790825"/>
              </a:xfrm>
            </p:grpSpPr>
            <p:cxnSp>
              <p:nvCxnSpPr>
                <p:cNvPr id="7" name="직선 연결선 6"/>
                <p:cNvCxnSpPr/>
                <p:nvPr/>
              </p:nvCxnSpPr>
              <p:spPr>
                <a:xfrm>
                  <a:off x="6095206" y="3324225"/>
                  <a:ext cx="0" cy="2790825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화살표 연결선 8"/>
                <p:cNvCxnSpPr/>
                <p:nvPr/>
              </p:nvCxnSpPr>
              <p:spPr>
                <a:xfrm>
                  <a:off x="4772025" y="3324225"/>
                  <a:ext cx="1323181" cy="13954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/>
                <p:cNvCxnSpPr/>
                <p:nvPr/>
              </p:nvCxnSpPr>
              <p:spPr>
                <a:xfrm flipH="1">
                  <a:off x="4648200" y="4719637"/>
                  <a:ext cx="1447006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/>
                <p:cNvCxnSpPr/>
                <p:nvPr/>
              </p:nvCxnSpPr>
              <p:spPr>
                <a:xfrm flipH="1">
                  <a:off x="4752975" y="4719637"/>
                  <a:ext cx="1323181" cy="1323181"/>
                </a:xfrm>
                <a:prstGeom prst="straightConnector1">
                  <a:avLst/>
                </a:prstGeom>
                <a:ln>
                  <a:solidFill>
                    <a:srgbClr val="3333FF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그룹 17"/>
              <p:cNvGrpSpPr/>
              <p:nvPr/>
            </p:nvGrpSpPr>
            <p:grpSpPr>
              <a:xfrm rot="5400000">
                <a:off x="1763508" y="2793121"/>
                <a:ext cx="1447006" cy="2790825"/>
                <a:chOff x="4648200" y="3324225"/>
                <a:chExt cx="1447006" cy="2790825"/>
              </a:xfrm>
            </p:grpSpPr>
            <p:cxnSp>
              <p:nvCxnSpPr>
                <p:cNvPr id="19" name="직선 연결선 18"/>
                <p:cNvCxnSpPr/>
                <p:nvPr/>
              </p:nvCxnSpPr>
              <p:spPr>
                <a:xfrm>
                  <a:off x="6095206" y="3324225"/>
                  <a:ext cx="0" cy="2790825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/>
                <p:cNvCxnSpPr/>
                <p:nvPr/>
              </p:nvCxnSpPr>
              <p:spPr>
                <a:xfrm>
                  <a:off x="4772025" y="3324225"/>
                  <a:ext cx="1323181" cy="13954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/>
                <p:cNvCxnSpPr/>
                <p:nvPr/>
              </p:nvCxnSpPr>
              <p:spPr>
                <a:xfrm flipH="1">
                  <a:off x="4648200" y="4719637"/>
                  <a:ext cx="1447006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/>
                <p:cNvCxnSpPr/>
                <p:nvPr/>
              </p:nvCxnSpPr>
              <p:spPr>
                <a:xfrm flipH="1">
                  <a:off x="4752975" y="4719637"/>
                  <a:ext cx="1323181" cy="1323181"/>
                </a:xfrm>
                <a:prstGeom prst="straightConnector1">
                  <a:avLst/>
                </a:prstGeom>
                <a:ln>
                  <a:solidFill>
                    <a:srgbClr val="3333FF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직선 화살표 연결선 22"/>
              <p:cNvCxnSpPr/>
              <p:nvPr/>
            </p:nvCxnSpPr>
            <p:spPr>
              <a:xfrm rot="5400000">
                <a:off x="4616246" y="4856872"/>
                <a:ext cx="1323181" cy="13954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cxnSpLocks/>
              </p:cNvCxnSpPr>
              <p:nvPr/>
            </p:nvCxnSpPr>
            <p:spPr>
              <a:xfrm>
                <a:off x="5105400" y="5554578"/>
                <a:ext cx="172436" cy="20804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cxnSpLocks/>
              </p:cNvCxnSpPr>
              <p:nvPr/>
            </p:nvCxnSpPr>
            <p:spPr>
              <a:xfrm>
                <a:off x="6541390" y="4146422"/>
                <a:ext cx="172436" cy="20804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cxnSpLocks/>
              </p:cNvCxnSpPr>
              <p:nvPr/>
            </p:nvCxnSpPr>
            <p:spPr>
              <a:xfrm>
                <a:off x="6502797" y="4183770"/>
                <a:ext cx="172436" cy="20804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cxnSpLocks/>
              </p:cNvCxnSpPr>
              <p:nvPr/>
            </p:nvCxnSpPr>
            <p:spPr>
              <a:xfrm>
                <a:off x="5153518" y="5510061"/>
                <a:ext cx="172436" cy="20804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5939427" y="3569806"/>
                <a:ext cx="1395413" cy="1904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직사각형 35"/>
                  <p:cNvSpPr/>
                  <p:nvPr/>
                </p:nvSpPr>
                <p:spPr>
                  <a:xfrm>
                    <a:off x="3503904" y="3781567"/>
                    <a:ext cx="558200" cy="27699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6" name="직사각형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3904" y="3781567"/>
                    <a:ext cx="55820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6983509" y="3781567"/>
                    <a:ext cx="558200" cy="27699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7" name="직사각형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3509" y="3781567"/>
                    <a:ext cx="55820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직선 연결선 47"/>
              <p:cNvCxnSpPr/>
              <p:nvPr/>
            </p:nvCxnSpPr>
            <p:spPr>
              <a:xfrm>
                <a:off x="6114256" y="3588855"/>
                <a:ext cx="0" cy="192712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5939427" y="3781567"/>
                <a:ext cx="175623" cy="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/>
              <p:nvPr/>
            </p:nvCxnSpPr>
            <p:spPr>
              <a:xfrm flipV="1">
                <a:off x="5872752" y="3579330"/>
                <a:ext cx="0" cy="1313657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/>
              <p:cNvGrpSpPr/>
              <p:nvPr/>
            </p:nvGrpSpPr>
            <p:grpSpPr>
              <a:xfrm rot="5400000">
                <a:off x="8682513" y="2788358"/>
                <a:ext cx="1447006" cy="2790825"/>
                <a:chOff x="4648200" y="3324225"/>
                <a:chExt cx="1447006" cy="2790825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>
                  <a:off x="6095206" y="3324225"/>
                  <a:ext cx="0" cy="2790825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/>
                <p:cNvCxnSpPr/>
                <p:nvPr/>
              </p:nvCxnSpPr>
              <p:spPr>
                <a:xfrm>
                  <a:off x="4772025" y="3324225"/>
                  <a:ext cx="1323181" cy="13954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/>
                <p:cNvCxnSpPr/>
                <p:nvPr/>
              </p:nvCxnSpPr>
              <p:spPr>
                <a:xfrm flipH="1">
                  <a:off x="4648200" y="4719637"/>
                  <a:ext cx="1447006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/>
                <p:cNvCxnSpPr/>
                <p:nvPr/>
              </p:nvCxnSpPr>
              <p:spPr>
                <a:xfrm flipH="1">
                  <a:off x="4752975" y="4719637"/>
                  <a:ext cx="1323181" cy="1323181"/>
                </a:xfrm>
                <a:prstGeom prst="straightConnector1">
                  <a:avLst/>
                </a:prstGeom>
                <a:ln>
                  <a:solidFill>
                    <a:srgbClr val="3333FF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직선 화살표 연결선 58"/>
              <p:cNvCxnSpPr/>
              <p:nvPr/>
            </p:nvCxnSpPr>
            <p:spPr>
              <a:xfrm rot="5400000">
                <a:off x="8082835" y="4852109"/>
                <a:ext cx="1323181" cy="13954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cxnSpLocks/>
              </p:cNvCxnSpPr>
              <p:nvPr/>
            </p:nvCxnSpPr>
            <p:spPr>
              <a:xfrm>
                <a:off x="8571989" y="5549815"/>
                <a:ext cx="172436" cy="20804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cxnSpLocks/>
              </p:cNvCxnSpPr>
              <p:nvPr/>
            </p:nvCxnSpPr>
            <p:spPr>
              <a:xfrm>
                <a:off x="10007979" y="4141659"/>
                <a:ext cx="172436" cy="20804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cxnSpLocks/>
              </p:cNvCxnSpPr>
              <p:nvPr/>
            </p:nvCxnSpPr>
            <p:spPr>
              <a:xfrm>
                <a:off x="9969386" y="4179007"/>
                <a:ext cx="172436" cy="20804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cxnSpLocks/>
              </p:cNvCxnSpPr>
              <p:nvPr/>
            </p:nvCxnSpPr>
            <p:spPr>
              <a:xfrm>
                <a:off x="8620107" y="5505298"/>
                <a:ext cx="172436" cy="20804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9406016" y="3565043"/>
                <a:ext cx="1395413" cy="1904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10450098" y="3776804"/>
                    <a:ext cx="558200" cy="27699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5" name="직사각형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0098" y="3776804"/>
                    <a:ext cx="55820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직선 연결선 65"/>
              <p:cNvCxnSpPr/>
              <p:nvPr/>
            </p:nvCxnSpPr>
            <p:spPr>
              <a:xfrm>
                <a:off x="9580845" y="3584092"/>
                <a:ext cx="0" cy="192712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9406016" y="3776804"/>
                <a:ext cx="175623" cy="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/>
              <p:cNvCxnSpPr/>
              <p:nvPr/>
            </p:nvCxnSpPr>
            <p:spPr>
              <a:xfrm flipV="1">
                <a:off x="9339341" y="3574567"/>
                <a:ext cx="0" cy="1313657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8082836" y="3565043"/>
                <a:ext cx="0" cy="1313657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/>
              <p:nvPr/>
            </p:nvCxnSpPr>
            <p:spPr>
              <a:xfrm flipV="1">
                <a:off x="8082836" y="4848469"/>
                <a:ext cx="0" cy="1313657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직사각형 70"/>
                  <p:cNvSpPr/>
                  <p:nvPr/>
                </p:nvSpPr>
                <p:spPr>
                  <a:xfrm>
                    <a:off x="1002294" y="3696448"/>
                    <a:ext cx="39767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1" name="직사각형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294" y="3696448"/>
                    <a:ext cx="39767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직사각형 71"/>
                  <p:cNvSpPr/>
                  <p:nvPr/>
                </p:nvSpPr>
                <p:spPr>
                  <a:xfrm>
                    <a:off x="4441174" y="3675132"/>
                    <a:ext cx="39767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2" name="직사각형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1174" y="3675132"/>
                    <a:ext cx="39767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직사각형 72"/>
                  <p:cNvSpPr/>
                  <p:nvPr/>
                </p:nvSpPr>
                <p:spPr>
                  <a:xfrm>
                    <a:off x="8036359" y="3696448"/>
                    <a:ext cx="39767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3" name="직사각형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6359" y="3696448"/>
                    <a:ext cx="39767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직사각형 73"/>
                  <p:cNvSpPr/>
                  <p:nvPr/>
                </p:nvSpPr>
                <p:spPr>
                  <a:xfrm>
                    <a:off x="2466554" y="3261529"/>
                    <a:ext cx="34233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4" name="직사각형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6554" y="3261529"/>
                    <a:ext cx="342337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직사각형 74"/>
                  <p:cNvSpPr/>
                  <p:nvPr/>
                </p:nvSpPr>
                <p:spPr>
                  <a:xfrm>
                    <a:off x="5917599" y="3226914"/>
                    <a:ext cx="342337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5" name="직사각형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7599" y="3226914"/>
                    <a:ext cx="34233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직사각형 75"/>
                  <p:cNvSpPr/>
                  <p:nvPr/>
                </p:nvSpPr>
                <p:spPr>
                  <a:xfrm>
                    <a:off x="4981536" y="3796103"/>
                    <a:ext cx="981156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6" name="직사각형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1536" y="3796103"/>
                    <a:ext cx="98115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직사각형 76"/>
                  <p:cNvSpPr/>
                  <p:nvPr/>
                </p:nvSpPr>
                <p:spPr>
                  <a:xfrm>
                    <a:off x="8456324" y="3862802"/>
                    <a:ext cx="981156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7" name="직사각형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6324" y="3862802"/>
                    <a:ext cx="981156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9" name="직선 연결선 78"/>
            <p:cNvCxnSpPr>
              <a:cxnSpLocks/>
            </p:cNvCxnSpPr>
            <p:nvPr/>
          </p:nvCxnSpPr>
          <p:spPr>
            <a:xfrm>
              <a:off x="4214506" y="3261529"/>
              <a:ext cx="0" cy="3130804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cxnSpLocks/>
            </p:cNvCxnSpPr>
            <p:nvPr/>
          </p:nvCxnSpPr>
          <p:spPr>
            <a:xfrm>
              <a:off x="7672081" y="3303771"/>
              <a:ext cx="0" cy="3130804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3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498598"/>
          </a:xfrm>
        </p:spPr>
        <p:txBody>
          <a:bodyPr/>
          <a:lstStyle/>
          <a:p>
            <a:r>
              <a:rPr lang="en-US" sz="3600" dirty="0"/>
              <a:t>Ray Differentials For Specular Reflection And Transmission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편미분을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통해서 아래와 같은 계산할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그리고 마찬가지로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아래와 같이 풀어 쓸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05160" y="2028825"/>
                <a:ext cx="33800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60" y="2028825"/>
                <a:ext cx="338009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313771" y="2649313"/>
                <a:ext cx="5562870" cy="64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altLang="ko-K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−2[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num>
                      <m:den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800" dirty="0">
                    <a:solidFill>
                      <a:schemeClr val="bg1"/>
                    </a:solidFill>
                  </a:rPr>
                  <a:t>]</a:t>
                </a:r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71" y="2649313"/>
                <a:ext cx="5562870" cy="641907"/>
              </a:xfrm>
              <a:prstGeom prst="rect">
                <a:avLst/>
              </a:prstGeom>
              <a:blipFill>
                <a:blip r:embed="rId5"/>
                <a:stretch>
                  <a:fillRect l="-110" r="-2961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122518" y="4509688"/>
                <a:ext cx="3945375" cy="734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num>
                      <m:den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2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18" y="4509688"/>
                <a:ext cx="3945375" cy="734240"/>
              </a:xfrm>
              <a:prstGeom prst="rect">
                <a:avLst/>
              </a:prstGeom>
              <a:blipFill>
                <a:blip r:embed="rId6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22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498598"/>
          </a:xfrm>
        </p:spPr>
        <p:txBody>
          <a:bodyPr/>
          <a:lstStyle/>
          <a:p>
            <a:r>
              <a:rPr lang="en-US" sz="3600" dirty="0"/>
              <a:t>Ray Differentials For Specular Reflection And Transmission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코드로 보면 다음과 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923506" y="2105025"/>
            <a:ext cx="4343400" cy="3228975"/>
            <a:chOff x="3923506" y="2105025"/>
            <a:chExt cx="4343400" cy="3228975"/>
          </a:xfrm>
        </p:grpSpPr>
        <p:grpSp>
          <p:nvGrpSpPr>
            <p:cNvPr id="10" name="그룹 9"/>
            <p:cNvGrpSpPr/>
            <p:nvPr/>
          </p:nvGrpSpPr>
          <p:grpSpPr>
            <a:xfrm>
              <a:off x="3923506" y="2211380"/>
              <a:ext cx="4343400" cy="2989270"/>
              <a:chOff x="3923506" y="3021005"/>
              <a:chExt cx="4343400" cy="298927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3506" y="3209925"/>
                <a:ext cx="4343400" cy="280035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3031" y="3021005"/>
                <a:ext cx="1495425" cy="180975"/>
              </a:xfrm>
              <a:prstGeom prst="rect">
                <a:avLst/>
              </a:prstGeom>
            </p:spPr>
          </p:pic>
        </p:grpSp>
        <p:sp>
          <p:nvSpPr>
            <p:cNvPr id="12" name="직사각형 11"/>
            <p:cNvSpPr/>
            <p:nvPr/>
          </p:nvSpPr>
          <p:spPr bwMode="auto">
            <a:xfrm>
              <a:off x="3923506" y="2105025"/>
              <a:ext cx="4343400" cy="3228975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4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498598"/>
          </a:xfrm>
        </p:spPr>
        <p:txBody>
          <a:bodyPr/>
          <a:lstStyle/>
          <a:p>
            <a:r>
              <a:rPr lang="en-US" sz="3600" dirty="0"/>
              <a:t>Ray Differentials For Specular Reflection And Transmission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투과된 광선의 방향에 대한 미분도 비슷한 과정으로 구할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2835575" y="2270932"/>
            <a:ext cx="6532434" cy="4121401"/>
            <a:chOff x="2835575" y="2270932"/>
            <a:chExt cx="6532434" cy="4121401"/>
          </a:xfrm>
        </p:grpSpPr>
        <p:grpSp>
          <p:nvGrpSpPr>
            <p:cNvPr id="55" name="그룹 54"/>
            <p:cNvGrpSpPr/>
            <p:nvPr/>
          </p:nvGrpSpPr>
          <p:grpSpPr>
            <a:xfrm>
              <a:off x="2835575" y="2270932"/>
              <a:ext cx="6532434" cy="4121401"/>
              <a:chOff x="1130600" y="2280456"/>
              <a:chExt cx="6532434" cy="4121401"/>
            </a:xfrm>
          </p:grpSpPr>
          <p:cxnSp>
            <p:nvCxnSpPr>
              <p:cNvPr id="11" name="직선 연결선 10"/>
              <p:cNvCxnSpPr/>
              <p:nvPr/>
            </p:nvCxnSpPr>
            <p:spPr>
              <a:xfrm rot="5400000">
                <a:off x="2706088" y="2535551"/>
                <a:ext cx="0" cy="2790825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 rot="5400000">
                <a:off x="2742204" y="2571667"/>
                <a:ext cx="1323181" cy="13954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5400000" flipH="1">
                <a:off x="1982586" y="3207461"/>
                <a:ext cx="1447006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cxnSpLocks/>
              </p:cNvCxnSpPr>
              <p:nvPr/>
            </p:nvCxnSpPr>
            <p:spPr>
              <a:xfrm flipH="1">
                <a:off x="1476375" y="3911915"/>
                <a:ext cx="1229715" cy="1069660"/>
              </a:xfrm>
              <a:prstGeom prst="straightConnector1">
                <a:avLst/>
              </a:prstGeom>
              <a:ln>
                <a:solidFill>
                  <a:srgbClr val="3333FF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722981" y="2800494"/>
                    <a:ext cx="558200" cy="27699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7" name="직사각형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2981" y="2800494"/>
                    <a:ext cx="55820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직사각형 18"/>
                  <p:cNvSpPr/>
                  <p:nvPr/>
                </p:nvSpPr>
                <p:spPr>
                  <a:xfrm>
                    <a:off x="2685631" y="2280456"/>
                    <a:ext cx="34233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9" name="직사각형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5631" y="2280456"/>
                    <a:ext cx="34233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직사각형 20"/>
                  <p:cNvSpPr/>
                  <p:nvPr/>
                </p:nvSpPr>
                <p:spPr>
                  <a:xfrm>
                    <a:off x="1130600" y="3191706"/>
                    <a:ext cx="558200" cy="27699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1" name="직사각형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600" y="3191706"/>
                    <a:ext cx="55820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직사각형 21"/>
                  <p:cNvSpPr/>
                  <p:nvPr/>
                </p:nvSpPr>
                <p:spPr>
                  <a:xfrm>
                    <a:off x="1130997" y="4224431"/>
                    <a:ext cx="558200" cy="27699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2" name="직사각형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997" y="4224431"/>
                    <a:ext cx="55820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812132" y="4507435"/>
                    <a:ext cx="558200" cy="27699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𝑛𝐷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" name="직사각형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2132" y="4507435"/>
                    <a:ext cx="55820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연결선 27"/>
              <p:cNvCxnSpPr/>
              <p:nvPr/>
            </p:nvCxnSpPr>
            <p:spPr>
              <a:xfrm rot="5400000">
                <a:off x="6087941" y="2535553"/>
                <a:ext cx="0" cy="2790825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rot="5400000">
                <a:off x="6124057" y="2571669"/>
                <a:ext cx="1323181" cy="13954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 rot="5400000" flipH="1">
                <a:off x="5364439" y="3207463"/>
                <a:ext cx="1447006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cxnSpLocks/>
              </p:cNvCxnSpPr>
              <p:nvPr/>
            </p:nvCxnSpPr>
            <p:spPr>
              <a:xfrm flipH="1">
                <a:off x="5305205" y="3921442"/>
                <a:ext cx="782739" cy="734017"/>
              </a:xfrm>
              <a:prstGeom prst="straightConnector1">
                <a:avLst/>
              </a:prstGeom>
              <a:ln>
                <a:solidFill>
                  <a:srgbClr val="3333FF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직사각형 31"/>
                  <p:cNvSpPr/>
                  <p:nvPr/>
                </p:nvSpPr>
                <p:spPr>
                  <a:xfrm>
                    <a:off x="7104834" y="2800496"/>
                    <a:ext cx="558200" cy="27699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2" name="직사각형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4834" y="2800496"/>
                    <a:ext cx="55820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직사각형 32"/>
                  <p:cNvSpPr/>
                  <p:nvPr/>
                </p:nvSpPr>
                <p:spPr>
                  <a:xfrm>
                    <a:off x="6067484" y="2280458"/>
                    <a:ext cx="34233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3" name="직사각형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7484" y="2280458"/>
                    <a:ext cx="34233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직사각형 33"/>
                  <p:cNvSpPr/>
                  <p:nvPr/>
                </p:nvSpPr>
                <p:spPr>
                  <a:xfrm>
                    <a:off x="4512453" y="3191708"/>
                    <a:ext cx="558200" cy="27699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4" name="직사각형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2453" y="3191708"/>
                    <a:ext cx="558200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직사각형 34"/>
                  <p:cNvSpPr/>
                  <p:nvPr/>
                </p:nvSpPr>
                <p:spPr>
                  <a:xfrm>
                    <a:off x="4512850" y="4224433"/>
                    <a:ext cx="558200" cy="27699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5" name="직사각형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2850" y="4224433"/>
                    <a:ext cx="55820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443180" y="4336218"/>
                    <a:ext cx="558200" cy="27699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𝑛𝐷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6" name="직사각형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180" y="4336218"/>
                    <a:ext cx="558200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직선 화살표 연결선 36"/>
              <p:cNvCxnSpPr>
                <a:cxnSpLocks/>
              </p:cNvCxnSpPr>
              <p:nvPr/>
            </p:nvCxnSpPr>
            <p:spPr>
              <a:xfrm flipH="1">
                <a:off x="6084306" y="3930963"/>
                <a:ext cx="3633" cy="175546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cxnSpLocks/>
              </p:cNvCxnSpPr>
              <p:nvPr/>
            </p:nvCxnSpPr>
            <p:spPr>
              <a:xfrm flipH="1">
                <a:off x="5359718" y="3930963"/>
                <a:ext cx="728221" cy="246137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>
                <a:cxnSpLocks/>
              </p:cNvCxnSpPr>
              <p:nvPr/>
            </p:nvCxnSpPr>
            <p:spPr>
              <a:xfrm>
                <a:off x="5314730" y="4645866"/>
                <a:ext cx="7267" cy="175599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직사각형 47"/>
                  <p:cNvSpPr/>
                  <p:nvPr/>
                </p:nvSpPr>
                <p:spPr>
                  <a:xfrm>
                    <a:off x="6149853" y="4750913"/>
                    <a:ext cx="558200" cy="27699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48" name="직사각형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9853" y="4750913"/>
                    <a:ext cx="558200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직선 연결선 50"/>
              <p:cNvCxnSpPr/>
              <p:nvPr/>
            </p:nvCxnSpPr>
            <p:spPr>
              <a:xfrm flipV="1">
                <a:off x="6005312" y="4961946"/>
                <a:ext cx="159122" cy="108165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V="1">
                <a:off x="6001380" y="4876512"/>
                <a:ext cx="159122" cy="108165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flipV="1">
                <a:off x="5240993" y="5308686"/>
                <a:ext cx="159122" cy="108165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5240993" y="5400764"/>
                <a:ext cx="159122" cy="108165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연결선 56"/>
            <p:cNvCxnSpPr/>
            <p:nvPr/>
          </p:nvCxnSpPr>
          <p:spPr>
            <a:xfrm>
              <a:off x="6090931" y="2334684"/>
              <a:ext cx="0" cy="4048125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14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Texture Coordinate Generation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곡면과 같이 매개변수화 된 표면에 대해서는 텍스처 좌표를 선택하는 명백한 방법이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하지만 복잡한 표면은 매개변수화 할 수 없거나 텍스처 좌표를 계산하는데 바람직하지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않을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6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Sampling and Antialiasing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pbrt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텍스처는 특정 정의역에서 점을 다른 공역의 값으로 사상하는 함수입니다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텍스처는 최종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이미지에서 고주파수 변화의 원천이 될 수 있으므로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에일리어싱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제거를 위해서 두 가지 문제를 반드시 고려해야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219452" y="2113399"/>
            <a:ext cx="3751508" cy="2536096"/>
            <a:chOff x="2852503" y="1880130"/>
            <a:chExt cx="3751508" cy="2536096"/>
          </a:xfrm>
        </p:grpSpPr>
        <p:grpSp>
          <p:nvGrpSpPr>
            <p:cNvPr id="33" name="그룹 32"/>
            <p:cNvGrpSpPr/>
            <p:nvPr/>
          </p:nvGrpSpPr>
          <p:grpSpPr>
            <a:xfrm>
              <a:off x="2852503" y="1959428"/>
              <a:ext cx="3751508" cy="2456798"/>
              <a:chOff x="2852503" y="1959428"/>
              <a:chExt cx="3751508" cy="2456798"/>
            </a:xfrm>
          </p:grpSpPr>
          <p:sp>
            <p:nvSpPr>
              <p:cNvPr id="6" name="타원 5"/>
              <p:cNvSpPr/>
              <p:nvPr/>
            </p:nvSpPr>
            <p:spPr bwMode="auto">
              <a:xfrm>
                <a:off x="2852503" y="2354160"/>
                <a:ext cx="709127" cy="206206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 bwMode="auto">
              <a:xfrm>
                <a:off x="5894884" y="2354160"/>
                <a:ext cx="709127" cy="206206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957386" y="2495425"/>
                    <a:ext cx="518022" cy="17235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7386" y="2495425"/>
                    <a:ext cx="518022" cy="17235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8429" y="2523418"/>
                    <a:ext cx="518022" cy="17235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429" y="2523418"/>
                    <a:ext cx="518022" cy="17235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직선 화살표 연결선 9"/>
              <p:cNvCxnSpPr>
                <a:cxnSpLocks/>
              </p:cNvCxnSpPr>
              <p:nvPr/>
            </p:nvCxnSpPr>
            <p:spPr>
              <a:xfrm>
                <a:off x="3377682" y="2817845"/>
                <a:ext cx="2717524" cy="1278294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cxnSpLocks/>
              </p:cNvCxnSpPr>
              <p:nvPr/>
            </p:nvCxnSpPr>
            <p:spPr>
              <a:xfrm flipV="1">
                <a:off x="3409028" y="2817845"/>
                <a:ext cx="2686178" cy="41987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>
                <a:off x="3385168" y="3685592"/>
                <a:ext cx="2633261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cxnSpLocks/>
              </p:cNvCxnSpPr>
              <p:nvPr/>
            </p:nvCxnSpPr>
            <p:spPr>
              <a:xfrm flipV="1">
                <a:off x="3385168" y="3237723"/>
                <a:ext cx="2633261" cy="80397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599383" y="1959428"/>
                    <a:ext cx="30546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ko-KR" altLang="en-US" sz="28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9383" y="1959428"/>
                    <a:ext cx="305468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75690" y="1883693"/>
                  <a:ext cx="33740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28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690" y="1883693"/>
                  <a:ext cx="337400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134624" y="1880130"/>
                  <a:ext cx="32297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ko-KR" altLang="en-US" sz="28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24" y="1880130"/>
                  <a:ext cx="322974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2D(u, v)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가장 단순한 매핑으로 </a:t>
                </a:r>
                <a:r>
                  <a:rPr lang="en-US" altLang="ko-KR" dirty="0" err="1">
                    <a:latin typeface="+mj-ea"/>
                    <a:ea typeface="+mj-ea"/>
                  </a:rPr>
                  <a:t>DifferentialGeometry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매개변수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좌표를 사용해서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텍스처 좌표를 계산합니다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텍스처 좌표는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오프셋되거나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크기를 조절할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118" y="3549961"/>
            <a:ext cx="4448175" cy="27241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직사각형 6"/>
          <p:cNvSpPr/>
          <p:nvPr/>
        </p:nvSpPr>
        <p:spPr bwMode="auto">
          <a:xfrm>
            <a:off x="4493941" y="4683512"/>
            <a:ext cx="312235" cy="44396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118410" y="4683512"/>
            <a:ext cx="469579" cy="443967"/>
          </a:xfrm>
          <a:prstGeom prst="rect">
            <a:avLst/>
          </a:prstGeom>
          <a:noFill/>
          <a:ln>
            <a:solidFill>
              <a:srgbClr val="3333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159405" y="5311637"/>
            <a:ext cx="1428584" cy="721174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30683" y="4959064"/>
                <a:ext cx="3452716" cy="147841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altLang="ko-KR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0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ko-KR" sz="2000" dirty="0">
                          <a:solidFill>
                            <a:schemeClr val="bg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ko-KR" altLang="en-US" sz="2000" dirty="0">
                          <a:solidFill>
                            <a:schemeClr val="bg1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m:t>연쇄법칙</m:t>
                      </m:r>
                      <m:r>
                        <m:rPr>
                          <m:nor/>
                        </m:rPr>
                        <a:rPr lang="en-US" altLang="ko-KR" sz="2000" dirty="0">
                          <a:solidFill>
                            <a:schemeClr val="bg1"/>
                          </a:solidFill>
                        </a:rPr>
                        <m:t>)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0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83" y="4959064"/>
                <a:ext cx="3452716" cy="1478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5587989" y="5698273"/>
            <a:ext cx="2942694" cy="22303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Spherical Mapping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구면 매핑은 물체를 둘러싼 구로 감싸는 방식입니다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여기서 다시 연쇄 법칙을 통해서 텍스처 좌표의 미분을 계산할 수 있지만 전향 차분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근사를 사용할 수도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668" y="2023133"/>
            <a:ext cx="4791075" cy="1362075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661415" y="4581494"/>
                <a:ext cx="2867580" cy="846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15" y="4581494"/>
                <a:ext cx="2867580" cy="846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702" y="4581494"/>
            <a:ext cx="2571750" cy="8763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2710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Spherical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또한 구면 매핑은 매핑 공식에서 불연속이 있는데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= 1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 때 좌표가 비연속적으로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이에 대한 처리가 필요합니다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715" y="2374048"/>
            <a:ext cx="5279707" cy="38148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직사각형 8"/>
          <p:cNvSpPr/>
          <p:nvPr/>
        </p:nvSpPr>
        <p:spPr bwMode="auto">
          <a:xfrm>
            <a:off x="3769112" y="4493941"/>
            <a:ext cx="3122342" cy="41809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769112" y="5519854"/>
            <a:ext cx="3122342" cy="46835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7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Cylindrical Mapping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원통 매핑은 물체를 원통으로 감싸는 방식입니다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원통 매핑은 구면 매핑과 유사하며 매핑 함수만 다릅니다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64" y="3027556"/>
            <a:ext cx="4751293" cy="112069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054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Planar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평면 매핑은 점을 면에 투영하는 매핑입니다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들어 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= 0 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면에 투영될 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있으며 텍스처 좌표는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=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=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일반적으로 두 개의 평행하지 않은 벡터와 오프셋으로 면 좌표계를 구성할 수 있으며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통해서 텍스처 좌표를 계산할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066" y="3641880"/>
            <a:ext cx="4348280" cy="254031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직사각형 5"/>
          <p:cNvSpPr/>
          <p:nvPr/>
        </p:nvSpPr>
        <p:spPr bwMode="auto">
          <a:xfrm>
            <a:off x="4204010" y="4293220"/>
            <a:ext cx="2575931" cy="71367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204010" y="5029200"/>
            <a:ext cx="2575931" cy="858643"/>
          </a:xfrm>
          <a:prstGeom prst="rect">
            <a:avLst/>
          </a:prstGeom>
          <a:noFill/>
          <a:ln>
            <a:solidFill>
              <a:srgbClr val="3333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5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3D Mapping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차원 매핑은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차원 점 좌표를 받아서 선형 변환을 적용하여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프리미티브의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물체 공간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으로 점을 되돌리는 변환입니다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32952" y="2660260"/>
            <a:ext cx="5124507" cy="3283570"/>
            <a:chOff x="3532952" y="2325724"/>
            <a:chExt cx="5124507" cy="32835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2953" y="4081345"/>
              <a:ext cx="5124506" cy="152794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32952" y="2325724"/>
              <a:ext cx="4863545" cy="1755621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 bwMode="auto">
          <a:xfrm>
            <a:off x="3434576" y="2553629"/>
            <a:ext cx="5307980" cy="3468030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01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Texture Interface And Basic Textures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텍스처는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차원이나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차원 좌표를 받아 값을 반환하는 함수입니다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Pbrt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Texture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계산 함수의 반환형을 템플릿 파라미터화한 클래스입니다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093" y="2847975"/>
            <a:ext cx="4086225" cy="1162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5232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Constant Texture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ConstantTexture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어떤 매개변수를 제공하던 동일한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값을 반환합니다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943" y="2062596"/>
            <a:ext cx="4200525" cy="19431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직사각형 5"/>
          <p:cNvSpPr/>
          <p:nvPr/>
        </p:nvSpPr>
        <p:spPr bwMode="auto">
          <a:xfrm>
            <a:off x="4505498" y="2951018"/>
            <a:ext cx="931026" cy="1662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0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Scale Texture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ScaleTexture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두 텍스처를 받아 그들의 값을 곱해서 반환합니다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531" y="2115935"/>
            <a:ext cx="4705350" cy="24765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직사각형 5"/>
          <p:cNvSpPr/>
          <p:nvPr/>
        </p:nvSpPr>
        <p:spPr bwMode="auto">
          <a:xfrm>
            <a:off x="4256116" y="3424844"/>
            <a:ext cx="3050771" cy="1828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4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Mix Texture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MixTexture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텍스처를 부동소수점 텍스처을 이용해서 선형보간한 값을 반환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742281" y="2477029"/>
            <a:ext cx="4352925" cy="2886075"/>
            <a:chOff x="3918743" y="2456848"/>
            <a:chExt cx="4352925" cy="28860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8743" y="2456848"/>
              <a:ext cx="4352925" cy="28860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7" name="직사각형 6"/>
            <p:cNvSpPr/>
            <p:nvPr/>
          </p:nvSpPr>
          <p:spPr bwMode="auto">
            <a:xfrm>
              <a:off x="4206240" y="3075709"/>
              <a:ext cx="4032176" cy="332509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4447309" y="4189615"/>
              <a:ext cx="2277687" cy="182880"/>
            </a:xfrm>
            <a:prstGeom prst="rect">
              <a:avLst/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382703" y="3095890"/>
            <a:ext cx="3732414" cy="1758743"/>
            <a:chOff x="6774873" y="3095890"/>
            <a:chExt cx="3732414" cy="1758743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7190509" y="3920066"/>
              <a:ext cx="2884516" cy="0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839806" y="3615874"/>
                  <a:ext cx="47843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2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806" y="3615874"/>
                  <a:ext cx="478433" cy="18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835808" y="3615874"/>
                  <a:ext cx="47843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12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5808" y="3615874"/>
                  <a:ext cx="478433" cy="1846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361540" y="4104897"/>
                  <a:ext cx="47843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𝑎𝑚𝑡</m:t>
                        </m:r>
                      </m:oMath>
                    </m:oMathPara>
                  </a14:m>
                  <a:endParaRPr lang="ko-KR" altLang="en-US" sz="12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1540" y="4104897"/>
                  <a:ext cx="478433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930342" y="4109135"/>
                  <a:ext cx="699678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𝑎𝑚𝑡</m:t>
                        </m:r>
                      </m:oMath>
                    </m:oMathPara>
                  </a14:m>
                  <a:endParaRPr lang="ko-KR" altLang="en-US" sz="12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342" y="4109135"/>
                  <a:ext cx="699678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곱셈 기호 13"/>
            <p:cNvSpPr/>
            <p:nvPr/>
          </p:nvSpPr>
          <p:spPr bwMode="auto">
            <a:xfrm>
              <a:off x="9015741" y="3827733"/>
              <a:ext cx="195349" cy="20801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 bwMode="auto">
            <a:xfrm>
              <a:off x="7198822" y="3931920"/>
              <a:ext cx="731520" cy="257695"/>
            </a:xfrm>
            <a:custGeom>
              <a:avLst/>
              <a:gdLst>
                <a:gd name="connsiteX0" fmla="*/ 0 w 731520"/>
                <a:gd name="connsiteY0" fmla="*/ 0 h 257695"/>
                <a:gd name="connsiteX1" fmla="*/ 241069 w 731520"/>
                <a:gd name="connsiteY1" fmla="*/ 157942 h 257695"/>
                <a:gd name="connsiteX2" fmla="*/ 498763 w 731520"/>
                <a:gd name="connsiteY2" fmla="*/ 232756 h 257695"/>
                <a:gd name="connsiteX3" fmla="*/ 731520 w 731520"/>
                <a:gd name="connsiteY3" fmla="*/ 257695 h 25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20" h="257695">
                  <a:moveTo>
                    <a:pt x="0" y="0"/>
                  </a:moveTo>
                  <a:cubicBezTo>
                    <a:pt x="78971" y="59574"/>
                    <a:pt x="157942" y="119149"/>
                    <a:pt x="241069" y="157942"/>
                  </a:cubicBezTo>
                  <a:cubicBezTo>
                    <a:pt x="324196" y="196735"/>
                    <a:pt x="417021" y="216130"/>
                    <a:pt x="498763" y="232756"/>
                  </a:cubicBezTo>
                  <a:cubicBezTo>
                    <a:pt x="580505" y="249382"/>
                    <a:pt x="656012" y="253538"/>
                    <a:pt x="731520" y="257695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 bwMode="auto">
            <a:xfrm>
              <a:off x="8611985" y="3948545"/>
              <a:ext cx="515390" cy="224444"/>
            </a:xfrm>
            <a:custGeom>
              <a:avLst/>
              <a:gdLst>
                <a:gd name="connsiteX0" fmla="*/ 515390 w 515390"/>
                <a:gd name="connsiteY0" fmla="*/ 0 h 224444"/>
                <a:gd name="connsiteX1" fmla="*/ 299259 w 515390"/>
                <a:gd name="connsiteY1" fmla="*/ 141317 h 224444"/>
                <a:gd name="connsiteX2" fmla="*/ 124691 w 515390"/>
                <a:gd name="connsiteY2" fmla="*/ 191193 h 224444"/>
                <a:gd name="connsiteX3" fmla="*/ 0 w 515390"/>
                <a:gd name="connsiteY3" fmla="*/ 224444 h 22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90" h="224444">
                  <a:moveTo>
                    <a:pt x="515390" y="0"/>
                  </a:moveTo>
                  <a:cubicBezTo>
                    <a:pt x="439882" y="54726"/>
                    <a:pt x="364375" y="109452"/>
                    <a:pt x="299259" y="141317"/>
                  </a:cubicBezTo>
                  <a:cubicBezTo>
                    <a:pt x="234143" y="173182"/>
                    <a:pt x="174567" y="177339"/>
                    <a:pt x="124691" y="191193"/>
                  </a:cubicBezTo>
                  <a:cubicBezTo>
                    <a:pt x="74815" y="205047"/>
                    <a:pt x="37407" y="214745"/>
                    <a:pt x="0" y="224444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 bwMode="auto">
            <a:xfrm>
              <a:off x="9110749" y="3965171"/>
              <a:ext cx="290946" cy="249382"/>
            </a:xfrm>
            <a:custGeom>
              <a:avLst/>
              <a:gdLst>
                <a:gd name="connsiteX0" fmla="*/ 0 w 290946"/>
                <a:gd name="connsiteY0" fmla="*/ 0 h 249382"/>
                <a:gd name="connsiteX1" fmla="*/ 116378 w 290946"/>
                <a:gd name="connsiteY1" fmla="*/ 174567 h 249382"/>
                <a:gd name="connsiteX2" fmla="*/ 290946 w 290946"/>
                <a:gd name="connsiteY2" fmla="*/ 249382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946" h="249382">
                  <a:moveTo>
                    <a:pt x="0" y="0"/>
                  </a:moveTo>
                  <a:cubicBezTo>
                    <a:pt x="33943" y="66501"/>
                    <a:pt x="67887" y="133003"/>
                    <a:pt x="116378" y="174567"/>
                  </a:cubicBezTo>
                  <a:cubicBezTo>
                    <a:pt x="164869" y="216131"/>
                    <a:pt x="227907" y="232756"/>
                    <a:pt x="290946" y="249382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 bwMode="auto">
            <a:xfrm>
              <a:off x="9775767" y="3923607"/>
              <a:ext cx="307571" cy="274320"/>
            </a:xfrm>
            <a:custGeom>
              <a:avLst/>
              <a:gdLst>
                <a:gd name="connsiteX0" fmla="*/ 307571 w 307571"/>
                <a:gd name="connsiteY0" fmla="*/ 0 h 274320"/>
                <a:gd name="connsiteX1" fmla="*/ 141317 w 307571"/>
                <a:gd name="connsiteY1" fmla="*/ 216131 h 274320"/>
                <a:gd name="connsiteX2" fmla="*/ 0 w 307571"/>
                <a:gd name="connsiteY2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571" h="274320">
                  <a:moveTo>
                    <a:pt x="307571" y="0"/>
                  </a:moveTo>
                  <a:cubicBezTo>
                    <a:pt x="250075" y="85205"/>
                    <a:pt x="192579" y="170411"/>
                    <a:pt x="141317" y="216131"/>
                  </a:cubicBezTo>
                  <a:cubicBezTo>
                    <a:pt x="90055" y="261851"/>
                    <a:pt x="45027" y="268085"/>
                    <a:pt x="0" y="274320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6774873" y="3095890"/>
              <a:ext cx="3732414" cy="1758743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0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Sampling and Antialiasing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텍스처 공간의 표본율을 반드시 계산해야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텍스처 표본율을 이용해서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표본율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보다 높은 주파수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en-US" altLang="ko-KR" dirty="0" err="1">
                <a:latin typeface="+mj-ea"/>
                <a:ea typeface="+mj-ea"/>
              </a:rPr>
              <a:t>nyquist</a:t>
            </a:r>
            <a:r>
              <a:rPr lang="en-US" altLang="ko-KR" dirty="0">
                <a:latin typeface="+mj-ea"/>
                <a:ea typeface="+mj-ea"/>
              </a:rPr>
              <a:t> limit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대한 처리가 필요합니다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이런 처리를 통해서 함수를 미리 필터링해 고주파수 부분을 제거함으로써 픽셀당 하나의 표본으로도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안티에일리어싱된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이미지를 얻을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29" y="3911921"/>
            <a:ext cx="2329757" cy="23191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1" y="3915707"/>
            <a:ext cx="2324439" cy="231914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488629" y="6231064"/>
            <a:ext cx="2212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(a)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1791" y="6227447"/>
            <a:ext cx="2212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(b)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9635" y="4579049"/>
            <a:ext cx="2459016" cy="9848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6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픽셀당 하나의 표본으로 렌더링한 이미지</a:t>
            </a:r>
            <a:endParaRPr lang="en-US" altLang="ko-KR" sz="16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342900" indent="-342900">
              <a:buAutoNum type="alphaLcParenBoth"/>
            </a:pPr>
            <a:r>
              <a:rPr lang="ko-KR" altLang="en-US" sz="16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표본율을 고려해 함수를 미리 필터링한 이미지</a:t>
            </a:r>
            <a:endParaRPr lang="en-US" altLang="ko-KR" sz="16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32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Bilinear Interpolation Texture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4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 상수 값을 이중선형보간한 결과를 반환합니다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037" y="2032645"/>
            <a:ext cx="4257675" cy="39909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47" name="그룹 46"/>
          <p:cNvGrpSpPr/>
          <p:nvPr/>
        </p:nvGrpSpPr>
        <p:grpSpPr>
          <a:xfrm>
            <a:off x="6283632" y="2552623"/>
            <a:ext cx="3122793" cy="2951018"/>
            <a:chOff x="6777665" y="2493818"/>
            <a:chExt cx="3122793" cy="2951018"/>
          </a:xfrm>
        </p:grpSpPr>
        <p:grpSp>
          <p:nvGrpSpPr>
            <p:cNvPr id="25" name="그룹 24"/>
            <p:cNvGrpSpPr/>
            <p:nvPr/>
          </p:nvGrpSpPr>
          <p:grpSpPr>
            <a:xfrm>
              <a:off x="6777665" y="2493818"/>
              <a:ext cx="3122793" cy="2951018"/>
              <a:chOff x="6777665" y="2493818"/>
              <a:chExt cx="3122793" cy="2951018"/>
            </a:xfrm>
          </p:grpSpPr>
          <p:sp>
            <p:nvSpPr>
              <p:cNvPr id="6" name="직사각형 5"/>
              <p:cNvSpPr/>
              <p:nvPr/>
            </p:nvSpPr>
            <p:spPr bwMode="auto">
              <a:xfrm>
                <a:off x="7157259" y="2839411"/>
                <a:ext cx="2128058" cy="216130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7120357" y="3485668"/>
                <a:ext cx="2128058" cy="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7836172" y="2839411"/>
                <a:ext cx="0" cy="216131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828455" y="2627552"/>
                    <a:ext cx="47843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ko-KR" altLang="en-US" sz="12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8455" y="2627552"/>
                    <a:ext cx="478433" cy="1846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117225" y="2627552"/>
                    <a:ext cx="47843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ko-KR" altLang="en-US" sz="12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225" y="2627552"/>
                    <a:ext cx="478433" cy="18466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777665" y="4979406"/>
                    <a:ext cx="47843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oMath>
                      </m:oMathPara>
                    </a14:m>
                    <a:endParaRPr lang="ko-KR" altLang="en-US" sz="12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7665" y="4979406"/>
                    <a:ext cx="478433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248415" y="5035146"/>
                    <a:ext cx="47843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ko-KR" altLang="en-US" sz="12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415" y="5035146"/>
                    <a:ext cx="478433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352509" y="2600358"/>
                    <a:ext cx="47843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ko-KR" altLang="en-US" sz="12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2509" y="2600358"/>
                    <a:ext cx="478433" cy="18466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248413" y="3070009"/>
                    <a:ext cx="47843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ko-KR" altLang="en-US" sz="12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413" y="3070009"/>
                    <a:ext cx="478433" cy="18466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256098" y="2593126"/>
                    <a:ext cx="47843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ko-KR" altLang="en-US" sz="12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6098" y="2593126"/>
                    <a:ext cx="478433" cy="18466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9248414" y="4203828"/>
                    <a:ext cx="47843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ko-KR" altLang="en-US" sz="12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414" y="4203828"/>
                    <a:ext cx="478433" cy="18466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곱셈 기호 15"/>
              <p:cNvSpPr/>
              <p:nvPr/>
            </p:nvSpPr>
            <p:spPr bwMode="auto">
              <a:xfrm>
                <a:off x="7725315" y="3366141"/>
                <a:ext cx="221714" cy="239053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 bwMode="auto">
              <a:xfrm>
                <a:off x="6777665" y="2493818"/>
                <a:ext cx="3122793" cy="295101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9" name="자유형 28"/>
            <p:cNvSpPr/>
            <p:nvPr/>
          </p:nvSpPr>
          <p:spPr bwMode="auto">
            <a:xfrm>
              <a:off x="7165571" y="2718262"/>
              <a:ext cx="166254" cy="116378"/>
            </a:xfrm>
            <a:custGeom>
              <a:avLst/>
              <a:gdLst>
                <a:gd name="connsiteX0" fmla="*/ 0 w 166254"/>
                <a:gd name="connsiteY0" fmla="*/ 116378 h 116378"/>
                <a:gd name="connsiteX1" fmla="*/ 74814 w 166254"/>
                <a:gd name="connsiteY1" fmla="*/ 33251 h 116378"/>
                <a:gd name="connsiteX2" fmla="*/ 166254 w 166254"/>
                <a:gd name="connsiteY2" fmla="*/ 0 h 1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254" h="116378">
                  <a:moveTo>
                    <a:pt x="0" y="116378"/>
                  </a:moveTo>
                  <a:cubicBezTo>
                    <a:pt x="23552" y="84512"/>
                    <a:pt x="47105" y="52647"/>
                    <a:pt x="74814" y="33251"/>
                  </a:cubicBezTo>
                  <a:cubicBezTo>
                    <a:pt x="102523" y="13855"/>
                    <a:pt x="134388" y="6927"/>
                    <a:pt x="166254" y="0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 bwMode="auto">
            <a:xfrm>
              <a:off x="7689273" y="2718262"/>
              <a:ext cx="149629" cy="124691"/>
            </a:xfrm>
            <a:custGeom>
              <a:avLst/>
              <a:gdLst>
                <a:gd name="connsiteX0" fmla="*/ 149629 w 149629"/>
                <a:gd name="connsiteY0" fmla="*/ 124691 h 124691"/>
                <a:gd name="connsiteX1" fmla="*/ 74814 w 149629"/>
                <a:gd name="connsiteY1" fmla="*/ 24938 h 124691"/>
                <a:gd name="connsiteX2" fmla="*/ 0 w 149629"/>
                <a:gd name="connsiteY2" fmla="*/ 0 h 12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124691">
                  <a:moveTo>
                    <a:pt x="149629" y="124691"/>
                  </a:moveTo>
                  <a:cubicBezTo>
                    <a:pt x="124690" y="85205"/>
                    <a:pt x="99752" y="45720"/>
                    <a:pt x="74814" y="24938"/>
                  </a:cubicBezTo>
                  <a:cubicBezTo>
                    <a:pt x="49876" y="4156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 bwMode="auto">
            <a:xfrm>
              <a:off x="7838902" y="2734172"/>
              <a:ext cx="640080" cy="117093"/>
            </a:xfrm>
            <a:custGeom>
              <a:avLst/>
              <a:gdLst>
                <a:gd name="connsiteX0" fmla="*/ 0 w 640080"/>
                <a:gd name="connsiteY0" fmla="*/ 117093 h 117093"/>
                <a:gd name="connsiteX1" fmla="*/ 382385 w 640080"/>
                <a:gd name="connsiteY1" fmla="*/ 17341 h 117093"/>
                <a:gd name="connsiteX2" fmla="*/ 640080 w 640080"/>
                <a:gd name="connsiteY2" fmla="*/ 715 h 11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117093">
                  <a:moveTo>
                    <a:pt x="0" y="117093"/>
                  </a:moveTo>
                  <a:cubicBezTo>
                    <a:pt x="137852" y="76915"/>
                    <a:pt x="275705" y="36737"/>
                    <a:pt x="382385" y="17341"/>
                  </a:cubicBezTo>
                  <a:cubicBezTo>
                    <a:pt x="489065" y="-2055"/>
                    <a:pt x="564572" y="-670"/>
                    <a:pt x="640080" y="715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 bwMode="auto">
            <a:xfrm>
              <a:off x="8711738" y="2731170"/>
              <a:ext cx="573578" cy="103470"/>
            </a:xfrm>
            <a:custGeom>
              <a:avLst/>
              <a:gdLst>
                <a:gd name="connsiteX0" fmla="*/ 573578 w 573578"/>
                <a:gd name="connsiteY0" fmla="*/ 103470 h 103470"/>
                <a:gd name="connsiteX1" fmla="*/ 133004 w 573578"/>
                <a:gd name="connsiteY1" fmla="*/ 12030 h 103470"/>
                <a:gd name="connsiteX2" fmla="*/ 0 w 573578"/>
                <a:gd name="connsiteY2" fmla="*/ 3717 h 10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578" h="103470">
                  <a:moveTo>
                    <a:pt x="573578" y="103470"/>
                  </a:moveTo>
                  <a:lnTo>
                    <a:pt x="133004" y="12030"/>
                  </a:lnTo>
                  <a:cubicBezTo>
                    <a:pt x="37408" y="-4595"/>
                    <a:pt x="18704" y="-439"/>
                    <a:pt x="0" y="3717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 bwMode="auto">
            <a:xfrm>
              <a:off x="9277004" y="2851265"/>
              <a:ext cx="216131" cy="241070"/>
            </a:xfrm>
            <a:custGeom>
              <a:avLst/>
              <a:gdLst>
                <a:gd name="connsiteX0" fmla="*/ 0 w 216131"/>
                <a:gd name="connsiteY0" fmla="*/ 0 h 241070"/>
                <a:gd name="connsiteX1" fmla="*/ 174567 w 216131"/>
                <a:gd name="connsiteY1" fmla="*/ 133004 h 241070"/>
                <a:gd name="connsiteX2" fmla="*/ 216131 w 216131"/>
                <a:gd name="connsiteY2" fmla="*/ 241070 h 2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31" h="241070">
                  <a:moveTo>
                    <a:pt x="0" y="0"/>
                  </a:moveTo>
                  <a:cubicBezTo>
                    <a:pt x="69272" y="46413"/>
                    <a:pt x="138545" y="92826"/>
                    <a:pt x="174567" y="133004"/>
                  </a:cubicBezTo>
                  <a:cubicBezTo>
                    <a:pt x="210589" y="173182"/>
                    <a:pt x="213360" y="207126"/>
                    <a:pt x="216131" y="241070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 bwMode="auto">
            <a:xfrm>
              <a:off x="9268691" y="3225338"/>
              <a:ext cx="208011" cy="257695"/>
            </a:xfrm>
            <a:custGeom>
              <a:avLst/>
              <a:gdLst>
                <a:gd name="connsiteX0" fmla="*/ 0 w 208011"/>
                <a:gd name="connsiteY0" fmla="*/ 257695 h 257695"/>
                <a:gd name="connsiteX1" fmla="*/ 174567 w 208011"/>
                <a:gd name="connsiteY1" fmla="*/ 116378 h 257695"/>
                <a:gd name="connsiteX2" fmla="*/ 207818 w 208011"/>
                <a:gd name="connsiteY2" fmla="*/ 0 h 25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011" h="257695">
                  <a:moveTo>
                    <a:pt x="0" y="257695"/>
                  </a:moveTo>
                  <a:cubicBezTo>
                    <a:pt x="69965" y="208511"/>
                    <a:pt x="139931" y="159327"/>
                    <a:pt x="174567" y="116378"/>
                  </a:cubicBezTo>
                  <a:cubicBezTo>
                    <a:pt x="209203" y="73429"/>
                    <a:pt x="208510" y="36714"/>
                    <a:pt x="207818" y="0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 bwMode="auto">
            <a:xfrm>
              <a:off x="9268691" y="3499658"/>
              <a:ext cx="224444" cy="648393"/>
            </a:xfrm>
            <a:custGeom>
              <a:avLst/>
              <a:gdLst>
                <a:gd name="connsiteX0" fmla="*/ 0 w 224444"/>
                <a:gd name="connsiteY0" fmla="*/ 0 h 648393"/>
                <a:gd name="connsiteX1" fmla="*/ 149629 w 224444"/>
                <a:gd name="connsiteY1" fmla="*/ 207818 h 648393"/>
                <a:gd name="connsiteX2" fmla="*/ 207818 w 224444"/>
                <a:gd name="connsiteY2" fmla="*/ 432262 h 648393"/>
                <a:gd name="connsiteX3" fmla="*/ 224444 w 224444"/>
                <a:gd name="connsiteY3" fmla="*/ 648393 h 648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4" h="648393">
                  <a:moveTo>
                    <a:pt x="0" y="0"/>
                  </a:moveTo>
                  <a:cubicBezTo>
                    <a:pt x="57496" y="67887"/>
                    <a:pt x="114993" y="135774"/>
                    <a:pt x="149629" y="207818"/>
                  </a:cubicBezTo>
                  <a:cubicBezTo>
                    <a:pt x="184265" y="279862"/>
                    <a:pt x="195349" y="358833"/>
                    <a:pt x="207818" y="432262"/>
                  </a:cubicBezTo>
                  <a:cubicBezTo>
                    <a:pt x="220287" y="505691"/>
                    <a:pt x="222365" y="577042"/>
                    <a:pt x="224444" y="648393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 bwMode="auto">
            <a:xfrm>
              <a:off x="9285316" y="4438996"/>
              <a:ext cx="199506" cy="556953"/>
            </a:xfrm>
            <a:custGeom>
              <a:avLst/>
              <a:gdLst>
                <a:gd name="connsiteX0" fmla="*/ 0 w 199506"/>
                <a:gd name="connsiteY0" fmla="*/ 556953 h 556953"/>
                <a:gd name="connsiteX1" fmla="*/ 157942 w 199506"/>
                <a:gd name="connsiteY1" fmla="*/ 340822 h 556953"/>
                <a:gd name="connsiteX2" fmla="*/ 199506 w 199506"/>
                <a:gd name="connsiteY2" fmla="*/ 0 h 55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506" h="556953">
                  <a:moveTo>
                    <a:pt x="0" y="556953"/>
                  </a:moveTo>
                  <a:cubicBezTo>
                    <a:pt x="62345" y="495300"/>
                    <a:pt x="124691" y="433647"/>
                    <a:pt x="157942" y="340822"/>
                  </a:cubicBezTo>
                  <a:cubicBezTo>
                    <a:pt x="191193" y="247996"/>
                    <a:pt x="195349" y="123998"/>
                    <a:pt x="199506" y="0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 bwMode="auto">
          <a:xfrm>
            <a:off x="2202873" y="4497185"/>
            <a:ext cx="3059083" cy="41485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3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Image Texture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ImageTexture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텍스처 함수의 점 표본</a:t>
                </a:r>
                <a:r>
                  <a:rPr lang="en-US" altLang="ko-KR" dirty="0">
                    <a:latin typeface="+mj-ea"/>
                    <a:ea typeface="+mj-ea"/>
                  </a:rPr>
                  <a:t>(Texel)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2D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배열을 갖고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배열을 통해서 임의의 위치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계산되는 연속적인 텍스처 함수를 재구성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이미지 텍스처는 컴퓨터 그래픽에서 가장 널리 사용되는 텍스처의 형태로 디지털 사진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스캔한 원화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이미지 편집 프로그램에서 생성한 이미지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랜더러가 생성한 이미지가 모두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텍스처의 유용한 자원입니다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 r="-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Image Texture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ImageTexture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안티에일리어싱을 위한 필터 처리와 원하는 범위에 맞게 텍셀을 사상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하기위해 크기 조절과 감마 보정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인간의 눈이 밝기에 비선형적으로 반응하는 것을 고려하여 밝기를 조절 하는 것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처리합니다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73" y="3595916"/>
            <a:ext cx="4010025" cy="15144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6219897" y="2768138"/>
            <a:ext cx="3372990" cy="3491346"/>
            <a:chOff x="6095206" y="2369127"/>
            <a:chExt cx="3372990" cy="349134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206" y="2377007"/>
              <a:ext cx="3362325" cy="17049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4731" y="4168225"/>
              <a:ext cx="3352800" cy="1685925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 bwMode="auto">
            <a:xfrm>
              <a:off x="6095206" y="2369127"/>
              <a:ext cx="3372990" cy="3491346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6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Image Texture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텍스처 표본화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(sampling)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이미지 표본화는 다르게 표본값을 얻는 비용이 저렴하고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표본의 집합을 완벽히 정의하여 가장 높은 주파수가 무엇인지에 대한 의문이 없습니다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텍스처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표본율은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장면 기하 구조와 방향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텍스처 좌표 매핑 함수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투영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표본율에 따라 결정되며 표본율이 고정되지 않기 때문에 텍스처 표본을 효율적으로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임의의 영역에 대해 필터링해야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2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MIP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MIP map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접근해야 하는 텍셀의 잠재적인 수를 제한하기 위해 원래의 이미지를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낮은 해상도로 전필터링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Prefiltered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한 이미지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피라미드를 사용하는 방법입니다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364773" y="2642849"/>
            <a:ext cx="3460865" cy="3292438"/>
            <a:chOff x="4364772" y="2376842"/>
            <a:chExt cx="3460865" cy="3292438"/>
          </a:xfrm>
        </p:grpSpPr>
        <p:pic>
          <p:nvPicPr>
            <p:cNvPr id="1028" name="Picture 4" descr="480px-Image_pyramid.svg.png (480×480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049" y="2376842"/>
              <a:ext cx="2880313" cy="288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364772" y="5307511"/>
              <a:ext cx="346086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https://en.wikipedia.org/wiki/Pyramid_(image_processing)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364772" y="2376842"/>
              <a:ext cx="3460865" cy="3292438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8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MIP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텍셀의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넓은 영역이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필터링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될 필요가 있을 때 피라미드의 높은 단계를 사용해 같은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영역에 대해 필터링하여 휠씬 적은 텍셀에 접근하여 필터링 할 수 있게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 피라미드는 원래 이미지의 해상도가 각 방향에 대해 정확히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승수면 훨씬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생성하기 쉽습니다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pbrt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에서는 사용자가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승수가 아닌 해상도를 가진 이미지를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제공하면 해상도를 원래 해상도 보다 큰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승수로 조절하여 이미지 피라미드를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생성합니다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en-US" altLang="ko-KR" dirty="0">
                <a:latin typeface="+mj-ea"/>
                <a:ea typeface="+mj-ea"/>
              </a:rPr>
              <a:t>( =</a:t>
            </a:r>
            <a:r>
              <a:rPr lang="en-US" altLang="ko-KR" dirty="0" err="1">
                <a:latin typeface="+mj-ea"/>
                <a:ea typeface="+mj-ea"/>
              </a:rPr>
              <a:t>Upsampling</a:t>
            </a:r>
            <a:r>
              <a:rPr lang="en-US" altLang="ko-KR" dirty="0">
                <a:latin typeface="+mj-ea"/>
                <a:ea typeface="+mj-ea"/>
              </a:rPr>
              <a:t> )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539" y="4299086"/>
            <a:ext cx="3305175" cy="21431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864" y="4308611"/>
            <a:ext cx="3286125" cy="21336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5843851" y="5395587"/>
            <a:ext cx="70197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MIP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 err="1">
                <a:latin typeface="+mj-ea"/>
                <a:ea typeface="+mj-ea"/>
              </a:rPr>
              <a:t>Upsampling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시에는 </a:t>
            </a:r>
            <a:r>
              <a:rPr lang="en-US" altLang="ko-KR" dirty="0" err="1">
                <a:latin typeface="+mj-ea"/>
                <a:ea typeface="+mj-ea"/>
              </a:rPr>
              <a:t>Mipmap</a:t>
            </a:r>
            <a:r>
              <a:rPr lang="en-US" altLang="ko-KR" dirty="0">
                <a:latin typeface="+mj-ea"/>
                <a:ea typeface="+mj-ea"/>
              </a:rPr>
              <a:t>::</a:t>
            </a:r>
            <a:r>
              <a:rPr lang="en-US" altLang="ko-KR" dirty="0" err="1">
                <a:latin typeface="+mj-ea"/>
                <a:ea typeface="+mj-ea"/>
              </a:rPr>
              <a:t>resampleWeight</a:t>
            </a:r>
            <a:r>
              <a:rPr lang="en-US" altLang="ko-KR" dirty="0">
                <a:latin typeface="+mj-ea"/>
                <a:ea typeface="+mj-ea"/>
              </a:rPr>
              <a:t>()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메소드가 사용됩니다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해당 함수는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새로운 텍셀에 대해서 원본의 어떤 텍셀이 기여하는지와 기여 가중 값을 결정합니다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168389" y="2363258"/>
            <a:ext cx="4419600" cy="4029075"/>
            <a:chOff x="1675606" y="2363258"/>
            <a:chExt cx="4419600" cy="40290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606" y="2363258"/>
              <a:ext cx="4419600" cy="40290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6906" y="5649383"/>
              <a:ext cx="1638300" cy="7429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7" name="직사각형 6"/>
          <p:cNvSpPr/>
          <p:nvPr/>
        </p:nvSpPr>
        <p:spPr bwMode="auto">
          <a:xfrm>
            <a:off x="1421477" y="2768138"/>
            <a:ext cx="3142211" cy="16625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122" y="3690850"/>
            <a:ext cx="5258910" cy="110609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직사각형 13"/>
          <p:cNvSpPr/>
          <p:nvPr/>
        </p:nvSpPr>
        <p:spPr bwMode="auto">
          <a:xfrm>
            <a:off x="1421477" y="2975957"/>
            <a:ext cx="1571105" cy="133003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687484" y="3898669"/>
            <a:ext cx="1745672" cy="182880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679171" y="3724101"/>
            <a:ext cx="3832167" cy="149629"/>
          </a:xfrm>
          <a:prstGeom prst="rect">
            <a:avLst/>
          </a:prstGeom>
          <a:noFill/>
          <a:ln>
            <a:solidFill>
              <a:srgbClr val="3333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자유형 17"/>
          <p:cNvSpPr/>
          <p:nvPr/>
        </p:nvSpPr>
        <p:spPr bwMode="auto">
          <a:xfrm>
            <a:off x="5511338" y="3474353"/>
            <a:ext cx="914400" cy="316251"/>
          </a:xfrm>
          <a:custGeom>
            <a:avLst/>
            <a:gdLst>
              <a:gd name="connsiteX0" fmla="*/ 0 w 914400"/>
              <a:gd name="connsiteY0" fmla="*/ 316251 h 316251"/>
              <a:gd name="connsiteX1" fmla="*/ 166255 w 914400"/>
              <a:gd name="connsiteY1" fmla="*/ 149996 h 316251"/>
              <a:gd name="connsiteX2" fmla="*/ 340822 w 914400"/>
              <a:gd name="connsiteY2" fmla="*/ 25305 h 316251"/>
              <a:gd name="connsiteX3" fmla="*/ 523702 w 914400"/>
              <a:gd name="connsiteY3" fmla="*/ 367 h 316251"/>
              <a:gd name="connsiteX4" fmla="*/ 748146 w 914400"/>
              <a:gd name="connsiteY4" fmla="*/ 33618 h 316251"/>
              <a:gd name="connsiteX5" fmla="*/ 864524 w 914400"/>
              <a:gd name="connsiteY5" fmla="*/ 133371 h 316251"/>
              <a:gd name="connsiteX6" fmla="*/ 914400 w 914400"/>
              <a:gd name="connsiteY6" fmla="*/ 208185 h 31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" h="316251">
                <a:moveTo>
                  <a:pt x="0" y="316251"/>
                </a:moveTo>
                <a:cubicBezTo>
                  <a:pt x="54725" y="257369"/>
                  <a:pt x="109451" y="198487"/>
                  <a:pt x="166255" y="149996"/>
                </a:cubicBezTo>
                <a:cubicBezTo>
                  <a:pt x="223059" y="101505"/>
                  <a:pt x="281247" y="50243"/>
                  <a:pt x="340822" y="25305"/>
                </a:cubicBezTo>
                <a:cubicBezTo>
                  <a:pt x="400397" y="367"/>
                  <a:pt x="455815" y="-1019"/>
                  <a:pt x="523702" y="367"/>
                </a:cubicBezTo>
                <a:cubicBezTo>
                  <a:pt x="591589" y="1752"/>
                  <a:pt x="691342" y="11451"/>
                  <a:pt x="748146" y="33618"/>
                </a:cubicBezTo>
                <a:cubicBezTo>
                  <a:pt x="804950" y="55785"/>
                  <a:pt x="836815" y="104277"/>
                  <a:pt x="864524" y="133371"/>
                </a:cubicBezTo>
                <a:cubicBezTo>
                  <a:pt x="892233" y="162465"/>
                  <a:pt x="903316" y="185325"/>
                  <a:pt x="914400" y="208185"/>
                </a:cubicBezTo>
              </a:path>
            </a:pathLst>
          </a:custGeom>
          <a:noFill/>
          <a:ln>
            <a:solidFill>
              <a:srgbClr val="3333FF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6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MIP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이렇게 결정된 가중 값을 적용하여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1D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공간에서 가로 세로로 각각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Upsampling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해줍니다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918743" y="2199853"/>
            <a:ext cx="4352925" cy="3257550"/>
            <a:chOff x="3918743" y="2349481"/>
            <a:chExt cx="4352925" cy="325755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8743" y="2349481"/>
              <a:ext cx="4352925" cy="32575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0" name="직사각형 9"/>
            <p:cNvSpPr/>
            <p:nvPr/>
          </p:nvSpPr>
          <p:spPr bwMode="auto">
            <a:xfrm>
              <a:off x="4164676" y="2734887"/>
              <a:ext cx="2327564" cy="19950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389120" y="3283527"/>
              <a:ext cx="3823855" cy="1911928"/>
            </a:xfrm>
            <a:prstGeom prst="rect">
              <a:avLst/>
            </a:prstGeom>
            <a:noFill/>
            <a:ln>
              <a:solidFill>
                <a:srgbClr val="3333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07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MIP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해상도가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승수인 텍스처를 절반으로 줄여나가면서 이미지 피라미드를 생성할 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pbrt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에서는 여기서 필터링시 텍셀에 접근할 때 캐시 적중율을 높이기 위해서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 맵을 사각형 영역의 텍셀의 집합으로 저장합니다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065366" y="2874731"/>
            <a:ext cx="3771900" cy="2505075"/>
            <a:chOff x="2065366" y="2874731"/>
            <a:chExt cx="3771900" cy="250507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5366" y="2874731"/>
              <a:ext cx="3771900" cy="25050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7" name="직사각형 16"/>
            <p:cNvSpPr/>
            <p:nvPr/>
          </p:nvSpPr>
          <p:spPr bwMode="auto">
            <a:xfrm>
              <a:off x="4039985" y="3474720"/>
              <a:ext cx="781397" cy="157942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8379" y="3147445"/>
              <a:ext cx="133003" cy="1384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 err="1">
                <a:solidFill>
                  <a:schemeClr val="bg1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 bwMode="auto">
            <a:xfrm>
              <a:off x="4397434" y="3225338"/>
              <a:ext cx="290946" cy="241069"/>
            </a:xfrm>
            <a:custGeom>
              <a:avLst/>
              <a:gdLst>
                <a:gd name="connsiteX0" fmla="*/ 0 w 307571"/>
                <a:gd name="connsiteY0" fmla="*/ 216131 h 216131"/>
                <a:gd name="connsiteX1" fmla="*/ 58189 w 307571"/>
                <a:gd name="connsiteY1" fmla="*/ 99753 h 216131"/>
                <a:gd name="connsiteX2" fmla="*/ 174567 w 307571"/>
                <a:gd name="connsiteY2" fmla="*/ 41564 h 216131"/>
                <a:gd name="connsiteX3" fmla="*/ 307571 w 307571"/>
                <a:gd name="connsiteY3" fmla="*/ 0 h 21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571" h="216131">
                  <a:moveTo>
                    <a:pt x="0" y="216131"/>
                  </a:moveTo>
                  <a:cubicBezTo>
                    <a:pt x="14547" y="172489"/>
                    <a:pt x="29095" y="128847"/>
                    <a:pt x="58189" y="99753"/>
                  </a:cubicBezTo>
                  <a:cubicBezTo>
                    <a:pt x="87283" y="70659"/>
                    <a:pt x="133003" y="58190"/>
                    <a:pt x="174567" y="41564"/>
                  </a:cubicBezTo>
                  <a:cubicBezTo>
                    <a:pt x="216131" y="24938"/>
                    <a:pt x="261851" y="12469"/>
                    <a:pt x="307571" y="0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3238" y="3813197"/>
              <a:ext cx="1212265" cy="215444"/>
            </a:xfrm>
            <a:prstGeom prst="rect">
              <a:avLst/>
            </a:prstGeom>
            <a:ln>
              <a:solidFill>
                <a:srgbClr val="3333FF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+mj-ea"/>
                  <a:ea typeface="+mj-ea"/>
                </a:rPr>
                <a:t>_</a:t>
              </a:r>
              <a:r>
                <a:rPr lang="en-US" altLang="ko-KR" sz="800" dirty="0" err="1">
                  <a:solidFill>
                    <a:schemeClr val="bg1"/>
                  </a:solidFill>
                  <a:latin typeface="+mj-ea"/>
                  <a:ea typeface="+mj-ea"/>
                </a:rPr>
                <a:t>aligned_malloc</a:t>
              </a:r>
              <a:r>
                <a:rPr lang="en-US" altLang="ko-KR" sz="800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800">
                  <a:solidFill>
                    <a:schemeClr val="bg1"/>
                  </a:solidFill>
                  <a:latin typeface="+mj-ea"/>
                  <a:ea typeface="+mj-ea"/>
                </a:rPr>
                <a:t>호출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785929" y="3813197"/>
              <a:ext cx="1611505" cy="215444"/>
            </a:xfrm>
            <a:prstGeom prst="rect">
              <a:avLst/>
            </a:prstGeom>
            <a:noFill/>
            <a:ln>
              <a:solidFill>
                <a:srgbClr val="3333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" name="직선 화살표 연결선 7"/>
            <p:cNvCxnSpPr>
              <a:endCxn id="5" idx="1"/>
            </p:cNvCxnSpPr>
            <p:nvPr/>
          </p:nvCxnSpPr>
          <p:spPr>
            <a:xfrm flipV="1">
              <a:off x="4397434" y="3920919"/>
              <a:ext cx="175804" cy="1601"/>
            </a:xfrm>
            <a:prstGeom prst="straightConnector1">
              <a:avLst/>
            </a:prstGeom>
            <a:ln>
              <a:solidFill>
                <a:srgbClr val="3333F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110978" y="3124063"/>
              <a:ext cx="1153454" cy="21544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블록 배수 크기로 조절</a:t>
              </a:r>
            </a:p>
          </p:txBody>
        </p:sp>
        <p:sp>
          <p:nvSpPr>
            <p:cNvPr id="11" name="자유형 10"/>
            <p:cNvSpPr/>
            <p:nvPr/>
          </p:nvSpPr>
          <p:spPr bwMode="auto">
            <a:xfrm>
              <a:off x="3290131" y="3341406"/>
              <a:ext cx="384561" cy="128187"/>
            </a:xfrm>
            <a:custGeom>
              <a:avLst/>
              <a:gdLst>
                <a:gd name="connsiteX0" fmla="*/ 0 w 384561"/>
                <a:gd name="connsiteY0" fmla="*/ 128187 h 128187"/>
                <a:gd name="connsiteX1" fmla="*/ 119641 w 384561"/>
                <a:gd name="connsiteY1" fmla="*/ 68366 h 128187"/>
                <a:gd name="connsiteX2" fmla="*/ 384561 w 384561"/>
                <a:gd name="connsiteY2" fmla="*/ 0 h 12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4561" h="128187">
                  <a:moveTo>
                    <a:pt x="0" y="128187"/>
                  </a:moveTo>
                  <a:cubicBezTo>
                    <a:pt x="27774" y="108958"/>
                    <a:pt x="55548" y="89730"/>
                    <a:pt x="119641" y="68366"/>
                  </a:cubicBezTo>
                  <a:cubicBezTo>
                    <a:pt x="183735" y="47001"/>
                    <a:pt x="284148" y="23500"/>
                    <a:pt x="384561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2977976" y="3466407"/>
              <a:ext cx="454119" cy="162633"/>
            </a:xfrm>
            <a:prstGeom prst="rect">
              <a:avLst/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 bwMode="auto">
          <a:xfrm>
            <a:off x="3110978" y="4990744"/>
            <a:ext cx="2059228" cy="196553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3726"/>
              </p:ext>
            </p:extLst>
          </p:nvPr>
        </p:nvGraphicFramePr>
        <p:xfrm>
          <a:off x="6301113" y="3405499"/>
          <a:ext cx="72544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7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27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87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87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87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87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24052"/>
              </p:ext>
            </p:extLst>
          </p:nvPr>
        </p:nvGraphicFramePr>
        <p:xfrm>
          <a:off x="7678609" y="3920067"/>
          <a:ext cx="2827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7094922" y="4105487"/>
            <a:ext cx="485198" cy="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 bwMode="auto">
          <a:xfrm>
            <a:off x="6095206" y="2874731"/>
            <a:ext cx="4689587" cy="250507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5187297" y="4230814"/>
            <a:ext cx="880217" cy="853934"/>
          </a:xfrm>
          <a:custGeom>
            <a:avLst/>
            <a:gdLst>
              <a:gd name="connsiteX0" fmla="*/ 0 w 880217"/>
              <a:gd name="connsiteY0" fmla="*/ 853934 h 853934"/>
              <a:gd name="connsiteX1" fmla="*/ 145279 w 880217"/>
              <a:gd name="connsiteY1" fmla="*/ 691564 h 853934"/>
              <a:gd name="connsiteX2" fmla="*/ 256374 w 880217"/>
              <a:gd name="connsiteY2" fmla="*/ 606106 h 853934"/>
              <a:gd name="connsiteX3" fmla="*/ 427290 w 880217"/>
              <a:gd name="connsiteY3" fmla="*/ 537739 h 853934"/>
              <a:gd name="connsiteX4" fmla="*/ 529839 w 880217"/>
              <a:gd name="connsiteY4" fmla="*/ 614651 h 853934"/>
              <a:gd name="connsiteX5" fmla="*/ 487110 w 880217"/>
              <a:gd name="connsiteY5" fmla="*/ 717201 h 853934"/>
              <a:gd name="connsiteX6" fmla="*/ 367469 w 880217"/>
              <a:gd name="connsiteY6" fmla="*/ 700109 h 853934"/>
              <a:gd name="connsiteX7" fmla="*/ 324740 w 880217"/>
              <a:gd name="connsiteY7" fmla="*/ 580468 h 853934"/>
              <a:gd name="connsiteX8" fmla="*/ 435836 w 880217"/>
              <a:gd name="connsiteY8" fmla="*/ 375369 h 853934"/>
              <a:gd name="connsiteX9" fmla="*/ 572568 w 880217"/>
              <a:gd name="connsiteY9" fmla="*/ 315549 h 853934"/>
              <a:gd name="connsiteX10" fmla="*/ 666572 w 880217"/>
              <a:gd name="connsiteY10" fmla="*/ 341186 h 853934"/>
              <a:gd name="connsiteX11" fmla="*/ 666572 w 880217"/>
              <a:gd name="connsiteY11" fmla="*/ 469373 h 853934"/>
              <a:gd name="connsiteX12" fmla="*/ 546931 w 880217"/>
              <a:gd name="connsiteY12" fmla="*/ 401007 h 853934"/>
              <a:gd name="connsiteX13" fmla="*/ 555477 w 880217"/>
              <a:gd name="connsiteY13" fmla="*/ 247182 h 853934"/>
              <a:gd name="connsiteX14" fmla="*/ 709301 w 880217"/>
              <a:gd name="connsiteY14" fmla="*/ 161724 h 853934"/>
              <a:gd name="connsiteX15" fmla="*/ 828942 w 880217"/>
              <a:gd name="connsiteY15" fmla="*/ 221545 h 853934"/>
              <a:gd name="connsiteX16" fmla="*/ 837488 w 880217"/>
              <a:gd name="connsiteY16" fmla="*/ 324094 h 853934"/>
              <a:gd name="connsiteX17" fmla="*/ 709301 w 880217"/>
              <a:gd name="connsiteY17" fmla="*/ 324094 h 853934"/>
              <a:gd name="connsiteX18" fmla="*/ 666572 w 880217"/>
              <a:gd name="connsiteY18" fmla="*/ 187362 h 853934"/>
              <a:gd name="connsiteX19" fmla="*/ 777667 w 880217"/>
              <a:gd name="connsiteY19" fmla="*/ 16446 h 853934"/>
              <a:gd name="connsiteX20" fmla="*/ 880217 w 880217"/>
              <a:gd name="connsiteY20" fmla="*/ 16446 h 85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80217" h="853934">
                <a:moveTo>
                  <a:pt x="0" y="853934"/>
                </a:moveTo>
                <a:cubicBezTo>
                  <a:pt x="51275" y="793401"/>
                  <a:pt x="102550" y="732869"/>
                  <a:pt x="145279" y="691564"/>
                </a:cubicBezTo>
                <a:cubicBezTo>
                  <a:pt x="188008" y="650259"/>
                  <a:pt x="209372" y="631744"/>
                  <a:pt x="256374" y="606106"/>
                </a:cubicBezTo>
                <a:cubicBezTo>
                  <a:pt x="303376" y="580468"/>
                  <a:pt x="381713" y="536315"/>
                  <a:pt x="427290" y="537739"/>
                </a:cubicBezTo>
                <a:cubicBezTo>
                  <a:pt x="472867" y="539163"/>
                  <a:pt x="519869" y="584741"/>
                  <a:pt x="529839" y="614651"/>
                </a:cubicBezTo>
                <a:cubicBezTo>
                  <a:pt x="539809" y="644561"/>
                  <a:pt x="514172" y="702958"/>
                  <a:pt x="487110" y="717201"/>
                </a:cubicBezTo>
                <a:cubicBezTo>
                  <a:pt x="460048" y="731444"/>
                  <a:pt x="394531" y="722898"/>
                  <a:pt x="367469" y="700109"/>
                </a:cubicBezTo>
                <a:cubicBezTo>
                  <a:pt x="340407" y="677320"/>
                  <a:pt x="313346" y="634591"/>
                  <a:pt x="324740" y="580468"/>
                </a:cubicBezTo>
                <a:cubicBezTo>
                  <a:pt x="336135" y="526345"/>
                  <a:pt x="394531" y="419522"/>
                  <a:pt x="435836" y="375369"/>
                </a:cubicBezTo>
                <a:cubicBezTo>
                  <a:pt x="477141" y="331216"/>
                  <a:pt x="534112" y="321246"/>
                  <a:pt x="572568" y="315549"/>
                </a:cubicBezTo>
                <a:cubicBezTo>
                  <a:pt x="611024" y="309852"/>
                  <a:pt x="650905" y="315549"/>
                  <a:pt x="666572" y="341186"/>
                </a:cubicBezTo>
                <a:cubicBezTo>
                  <a:pt x="682239" y="366823"/>
                  <a:pt x="686512" y="459403"/>
                  <a:pt x="666572" y="469373"/>
                </a:cubicBezTo>
                <a:cubicBezTo>
                  <a:pt x="646632" y="479343"/>
                  <a:pt x="565447" y="438039"/>
                  <a:pt x="546931" y="401007"/>
                </a:cubicBezTo>
                <a:cubicBezTo>
                  <a:pt x="528415" y="363975"/>
                  <a:pt x="528415" y="287062"/>
                  <a:pt x="555477" y="247182"/>
                </a:cubicBezTo>
                <a:cubicBezTo>
                  <a:pt x="582539" y="207302"/>
                  <a:pt x="663724" y="165997"/>
                  <a:pt x="709301" y="161724"/>
                </a:cubicBezTo>
                <a:cubicBezTo>
                  <a:pt x="754878" y="157451"/>
                  <a:pt x="807578" y="194483"/>
                  <a:pt x="828942" y="221545"/>
                </a:cubicBezTo>
                <a:cubicBezTo>
                  <a:pt x="850307" y="248607"/>
                  <a:pt x="857428" y="307003"/>
                  <a:pt x="837488" y="324094"/>
                </a:cubicBezTo>
                <a:cubicBezTo>
                  <a:pt x="817548" y="341185"/>
                  <a:pt x="737787" y="346883"/>
                  <a:pt x="709301" y="324094"/>
                </a:cubicBezTo>
                <a:cubicBezTo>
                  <a:pt x="680815" y="301305"/>
                  <a:pt x="655178" y="238637"/>
                  <a:pt x="666572" y="187362"/>
                </a:cubicBezTo>
                <a:cubicBezTo>
                  <a:pt x="677966" y="136087"/>
                  <a:pt x="742060" y="44932"/>
                  <a:pt x="777667" y="16446"/>
                </a:cubicBezTo>
                <a:cubicBezTo>
                  <a:pt x="813275" y="-12040"/>
                  <a:pt x="846746" y="2203"/>
                  <a:pt x="880217" y="16446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MIP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 피라미드의 상위 단계는 하위 단계의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텍셀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4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 평균을 통해서 간단하게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06" y="2401426"/>
            <a:ext cx="4038600" cy="11906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5327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Finding The Texture Sampling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이미지 면의 위치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에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대해서 위치를 표면의 점으로 사상하는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가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있다고 하면 텍스처 함수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로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표현할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텍스처 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를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축에 수직하고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0,0,0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1,0,0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1,1,0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(0,1,0)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꼭지점을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가진 사각형에 적용하고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정사영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카메라가 사각형이 정확하게 이미지 면을 채우도록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z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축을 내려보도록 위치시키면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사각형의 좌표가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좌표로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사상됩니다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65922" y="4040154"/>
                <a:ext cx="2258567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22" y="4040154"/>
                <a:ext cx="2258567" cy="464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576" y="4091827"/>
            <a:ext cx="3115646" cy="23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5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Finding The Texture Sampling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이때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화면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 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픽셀 사이의 관계는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주어진 이미지 면에서 한 픽셀의 표본 간격에 대해 텍스처 매개 변수 공간의 표본 간격은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이며 텍스처 함수는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표본율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보다 높은 주파수를 제거해야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452421" y="2058548"/>
            <a:ext cx="5285570" cy="811569"/>
            <a:chOff x="4965922" y="5342923"/>
            <a:chExt cx="5285570" cy="811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65922" y="5342923"/>
                  <a:ext cx="2349746" cy="811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922" y="5342923"/>
                  <a:ext cx="2349746" cy="8115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792476" y="5625596"/>
                  <a:ext cx="2459016" cy="24622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sub>
                      </m:sSub>
                      <m:r>
                        <a:rPr lang="en-US" altLang="ko-KR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a14:m>
                  <a:r>
                    <a:rPr lang="ko-KR" altLang="en-US" sz="1600" dirty="0">
                      <a:solidFill>
                        <a:schemeClr val="bg1"/>
                      </a:solidFill>
                      <a:latin typeface="서울남산체 M" panose="02020603020101020101" pitchFamily="18" charset="-127"/>
                      <a:ea typeface="서울남산체 M" panose="02020603020101020101" pitchFamily="18" charset="-127"/>
                    </a:rPr>
                    <a:t> </a:t>
                  </a:r>
                  <a:r>
                    <a:rPr lang="en-US" altLang="ko-KR" sz="1600" dirty="0">
                      <a:solidFill>
                        <a:schemeClr val="bg1"/>
                      </a:solidFill>
                      <a:latin typeface="서울남산체 M" panose="02020603020101020101" pitchFamily="18" charset="-127"/>
                      <a:ea typeface="서울남산체 M" panose="02020603020101020101" pitchFamily="18" charset="-127"/>
                    </a:rPr>
                    <a:t>:</a:t>
                  </a:r>
                  <a:r>
                    <a:rPr lang="ko-KR" altLang="en-US" sz="1600" dirty="0">
                      <a:solidFill>
                        <a:schemeClr val="bg1"/>
                      </a:solidFill>
                      <a:latin typeface="서울남산체 M" panose="02020603020101020101" pitchFamily="18" charset="-127"/>
                      <a:ea typeface="서울남산체 M" panose="02020603020101020101" pitchFamily="18" charset="-127"/>
                    </a:rPr>
                    <a:t> 이미지 전체 해상도</a:t>
                  </a:r>
                  <a:endParaRPr lang="en-US" altLang="ko-KR" sz="16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476" y="5625596"/>
                  <a:ext cx="2459016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457" t="-21429" r="-2716" b="-4761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51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Finding The Texture Sampling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더 복잡한 장면 기하 구조와 카메라 투영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텍스처 좌표 사상에 대해 이미지 위치와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텍스처 매개변수 값 사이의 관계를 정확히 결정하는 것은 훨씬 어렵습니다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하지만 다행히 임의의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에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대해서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계산한 필요 없이 이미지의 특정 위치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 픽셀 표본 위치의 변화와 텍스처 표본 위치의 변화 관계만 찾을 수 있으면 이를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근사할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24140" y="4052300"/>
            <a:ext cx="9547196" cy="1337033"/>
            <a:chOff x="961660" y="4143853"/>
            <a:chExt cx="9547196" cy="133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61660" y="4281442"/>
                  <a:ext cx="7206652" cy="8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 </m:t>
                            </m:r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</m:d>
                        <m:f>
                          <m:f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𝜕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𝜕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+(</m:t>
                        </m:r>
                        <m:sSup>
                          <m:sSupPr>
                            <m:ctrlP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  <m:f>
                          <m:f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𝜕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𝜕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60" y="4281442"/>
                  <a:ext cx="7206652" cy="8928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/>
                <p:cNvSpPr/>
                <p:nvPr/>
              </p:nvSpPr>
              <p:spPr>
                <a:xfrm>
                  <a:off x="8514720" y="4143853"/>
                  <a:ext cx="1994136" cy="1337033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⇒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ko-KR" b="0" dirty="0">
                    <a:solidFill>
                      <a:schemeClr val="bg1"/>
                    </a:solidFill>
                    <a:ea typeface="서울남산체 M" panose="02020603020101020101" pitchFamily="18" charset="-127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⇒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𝜕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den>
                        </m:f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4720" y="4143853"/>
                  <a:ext cx="1994136" cy="13370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271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Finding The Texture Sampling Rate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편미분을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찾는 핵심은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RayDifferential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구조체에 담겨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RayDifferential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구조체는 카메라 광선에서 수평과 수직으로 한 픽셀 표본으로 떨어진 두 개의 추가 광선을 갖고 있고 이를 이용하여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편미분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값을 계산합니다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668" y="3311104"/>
            <a:ext cx="4791075" cy="28670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170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Finding The Texture Sampling Rate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편미분을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계산하는 핵심은 표면이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음영되는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점에서 표본율에 대해 지역적으로 평평하다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가정을 하는 것 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이는 심하게 구부러진 표면이나 윤곽 가장자리에 대해서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성립하지 않지만 눈에 띄는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오류의 원인이 거의 되지 않습니다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평평한 평면에 대한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RayDifferential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교차점은 평면의 방정식을 통해서 구할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731" y="3920067"/>
            <a:ext cx="3790950" cy="20764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199731" y="6071314"/>
            <a:ext cx="2212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(a)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9635" y="4579049"/>
            <a:ext cx="2459016" cy="492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ko-KR" sz="16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DifferentialGeometry</a:t>
            </a:r>
            <a:r>
              <a:rPr lang="en-US" altLang="ko-KR" sz="16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sz="16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ComputeDifferentials</a:t>
            </a:r>
            <a:r>
              <a:rPr lang="en-US" altLang="ko-KR" sz="16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11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64797"/>
          </a:xfrm>
        </p:spPr>
        <p:txBody>
          <a:bodyPr/>
          <a:lstStyle/>
          <a:p>
            <a:r>
              <a:rPr lang="en-US" sz="4800" dirty="0"/>
              <a:t>Finding The Texture Sampling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표면의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편미분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𝜕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𝜕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𝑢</m:t>
                            </m:r>
                          </m:den>
                        </m:f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𝜕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𝜕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𝑣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면 위의 좌표계를 형성하고 이 좌표계에서 추가 교차점 좌표를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좌표를 매개변수로 한 좌표로 나타낼 수 있다는 점을 이용하면 픽셀 표본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위치의 변화와 텍스처 표본 위치의 변화 관계를 구할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601" y="3121183"/>
            <a:ext cx="3676650" cy="276225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29212" y="4092581"/>
                <a:ext cx="3865994" cy="81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𝑃</m:t>
                          </m:r>
                        </m:e>
                        <m:sup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sup>
                      </m:sSup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𝑃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sub>
                      </m:sSub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𝑃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𝑃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12" y="4092581"/>
                <a:ext cx="3865994" cy="819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21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19401</TotalTime>
  <Words>909</Words>
  <Application>Microsoft Office PowerPoint</Application>
  <PresentationFormat>와이드스크린</PresentationFormat>
  <Paragraphs>334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서울남산체 M</vt:lpstr>
      <vt:lpstr>Arial</vt:lpstr>
      <vt:lpstr>Cambria Math</vt:lpstr>
      <vt:lpstr>Segoe UI</vt:lpstr>
      <vt:lpstr>맑은 고딕</vt:lpstr>
      <vt:lpstr>Calibri</vt:lpstr>
      <vt:lpstr>Segoe UI Light</vt:lpstr>
      <vt:lpstr>Wingdings</vt:lpstr>
      <vt:lpstr>Metro_TT_Blue_16x9_02-12</vt:lpstr>
      <vt:lpstr>Physically Based Rendering From Theory to Implementation</vt:lpstr>
      <vt:lpstr>Sampling and Antialiasing</vt:lpstr>
      <vt:lpstr>Sampling and Antialiasing</vt:lpstr>
      <vt:lpstr>Finding The Texture Sampling Rate</vt:lpstr>
      <vt:lpstr>Finding The Texture Sampling Rate</vt:lpstr>
      <vt:lpstr>Finding The Texture Sampling Rate</vt:lpstr>
      <vt:lpstr>Finding The Texture Sampling Rate</vt:lpstr>
      <vt:lpstr>Finding The Texture Sampling Rate</vt:lpstr>
      <vt:lpstr>Finding The Texture Sampling Rate</vt:lpstr>
      <vt:lpstr>Finding The Texture Sampling Rate</vt:lpstr>
      <vt:lpstr>Finding The Texture Sampling Rate</vt:lpstr>
      <vt:lpstr>Finding The Texture Sampling Rate</vt:lpstr>
      <vt:lpstr>Filtering Texture Functions</vt:lpstr>
      <vt:lpstr>Ray Differentials For Specular Reflection And Transmission</vt:lpstr>
      <vt:lpstr>Ray Differentials For Specular Reflection And Transmission</vt:lpstr>
      <vt:lpstr>Ray Differentials For Specular Reflection And Transmission</vt:lpstr>
      <vt:lpstr>Ray Differentials For Specular Reflection And Transmission</vt:lpstr>
      <vt:lpstr>Ray Differentials For Specular Reflection And Transmission</vt:lpstr>
      <vt:lpstr>Texture Coordinate Generation</vt:lpstr>
      <vt:lpstr>2D(u, v) Mapping</vt:lpstr>
      <vt:lpstr>Spherical Mapping</vt:lpstr>
      <vt:lpstr>Spherical Mapping</vt:lpstr>
      <vt:lpstr>Cylindrical Mapping</vt:lpstr>
      <vt:lpstr>Planar Mapping</vt:lpstr>
      <vt:lpstr>3D Mapping</vt:lpstr>
      <vt:lpstr>Texture Interface And Basic Textures</vt:lpstr>
      <vt:lpstr>Constant Texture</vt:lpstr>
      <vt:lpstr>Scale Texture</vt:lpstr>
      <vt:lpstr>Mix Texture</vt:lpstr>
      <vt:lpstr>Bilinear Interpolation Texture</vt:lpstr>
      <vt:lpstr>Image Texture</vt:lpstr>
      <vt:lpstr>Image Texture</vt:lpstr>
      <vt:lpstr>Image Texture</vt:lpstr>
      <vt:lpstr>MIP map</vt:lpstr>
      <vt:lpstr>MIP map</vt:lpstr>
      <vt:lpstr>MIP map</vt:lpstr>
      <vt:lpstr>MIP map</vt:lpstr>
      <vt:lpstr>MIP map</vt:lpstr>
      <vt:lpstr>MIP 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조봉석 [xtozero]</cp:lastModifiedBy>
  <cp:revision>601</cp:revision>
  <dcterms:created xsi:type="dcterms:W3CDTF">2014-11-18T06:53:54Z</dcterms:created>
  <dcterms:modified xsi:type="dcterms:W3CDTF">2017-03-08T06:11:39Z</dcterms:modified>
</cp:coreProperties>
</file>