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9" r:id="rId2"/>
    <p:sldId id="354" r:id="rId3"/>
    <p:sldId id="355" r:id="rId4"/>
    <p:sldId id="356" r:id="rId5"/>
    <p:sldId id="357" r:id="rId6"/>
    <p:sldId id="358" r:id="rId7"/>
    <p:sldId id="390" r:id="rId8"/>
    <p:sldId id="392" r:id="rId9"/>
    <p:sldId id="393" r:id="rId10"/>
    <p:sldId id="394" r:id="rId11"/>
    <p:sldId id="395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67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1" r:id="rId44"/>
  </p:sldIdLst>
  <p:sldSz cx="12192000" cy="6858000"/>
  <p:notesSz cx="6858000" cy="9144000"/>
  <p:embeddedFontLst>
    <p:embeddedFont>
      <p:font typeface="서울남산체 M" panose="02020603020101020101" pitchFamily="18" charset="-127"/>
      <p:regular r:id="rId47"/>
    </p:embeddedFont>
    <p:embeddedFont>
      <p:font typeface="Cambria Math" panose="02040503050406030204" pitchFamily="18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서울남산체 B" panose="02020603020101020101" pitchFamily="18" charset="-127"/>
      <p:regular r:id="rId55"/>
    </p:embeddedFont>
    <p:embeddedFont>
      <p:font typeface="Segoe UI Light" panose="020B0502040204020203" pitchFamily="34" charset="0"/>
      <p:regular r:id="rId56"/>
    </p:embeddedFont>
    <p:embeddedFont>
      <p:font typeface="Segoe UI" panose="020B0502040204020203" pitchFamily="34" charset="0"/>
      <p:regular r:id="rId57"/>
      <p:bold r:id="rId58"/>
      <p:italic r:id="rId59"/>
      <p:boldItalic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2" autoAdjust="0"/>
    <p:restoredTop sz="84228" autoAdjust="0"/>
  </p:normalViewPr>
  <p:slideViewPr>
    <p:cSldViewPr snapToGrid="0">
      <p:cViewPr varScale="1">
        <p:scale>
          <a:sx n="104" d="100"/>
          <a:sy n="104" d="100"/>
        </p:scale>
        <p:origin x="126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8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2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9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1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8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2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1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8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9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5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9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0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1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6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2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5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1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6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4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8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0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9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lighting.com/LightingWeb/na/resources/tools/lamp-and-ballast/spectral-power-distribution-curves.j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hotometry_(optics)" TargetMode="External"/><Relationship Id="rId5" Type="http://schemas.openxmlformats.org/officeDocument/2006/relationships/hyperlink" Target="https://en.wikipedia.org/wiki/Radiometry" TargetMode="External"/><Relationship Id="rId4" Type="http://schemas.openxmlformats.org/officeDocument/2006/relationships/hyperlink" Target="https://ko.wikipedia.org/wiki/CIE_1931_%EC%83%89_%EA%B3%B5%EA%B0%8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5 : Color and Radiometry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Light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Radiometry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Surface Reflection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RGB COLOR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SPD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표현에 대한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RGB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값은 해당 디스플레이의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RGB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분포에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의존적 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 제공된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RGB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값에 대해서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SPD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계산하는 것은 디스플레이의 특성에 대해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알고 있을 때만 의미가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58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99" y="2489582"/>
            <a:ext cx="7248814" cy="2269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498" y="4953504"/>
            <a:ext cx="11360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LCD </a:t>
            </a:r>
            <a:r>
              <a:rPr lang="ko-KR" altLang="en-US" sz="12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디스플레이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7784" y="4953504"/>
            <a:ext cx="11360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LED </a:t>
            </a:r>
            <a:r>
              <a:rPr lang="ko-KR" altLang="en-US" sz="12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디스플레이</a:t>
            </a:r>
          </a:p>
        </p:txBody>
      </p:sp>
    </p:spTree>
    <p:extLst>
      <p:ext uri="{BB962C8B-B14F-4D97-AF65-F5344CB8AC3E}">
        <p14:creationId xmlns:p14="http://schemas.microsoft.com/office/powerpoint/2010/main" val="70798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RGB COLOR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특정 디스플레이가 주어질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R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RGB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SPD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반응 곡선을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적분해 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R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X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적분 등은 미리 계산할 수 있으며 변환 행렬로 표현할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63089" y="2422531"/>
                <a:ext cx="586423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R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R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𝑍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89" y="2422531"/>
                <a:ext cx="5864233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49000" y="3017516"/>
                <a:ext cx="577311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R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X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R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Y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e>
                      </m:nary>
                      <m:r>
                        <a:rPr lang="en-US" altLang="ko-KR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R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Z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ko-KR" altLang="en-US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00" y="3017516"/>
                <a:ext cx="5773119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18432" y="4551354"/>
                <a:ext cx="4753545" cy="1757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R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X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R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Y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R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Z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G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X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G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Y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G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Z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B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X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B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Y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B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Z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32" y="4551354"/>
                <a:ext cx="4753545" cy="17572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1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빛은 전자기파이기 때문에 전자기파의 기본 행동 특성을 나타내는 맥스웰 방정식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latin typeface="+mn-ea"/>
              </a:rPr>
              <a:t>Maxwell's equations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 설명할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수학적으로 매우 복잡합니다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06" y="3519449"/>
            <a:ext cx="5943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그래서 사용되는 것이 기하학적 광학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latin typeface="+mn-ea"/>
              </a:rPr>
              <a:t>Geometrical Optics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기하학적 광학은 빛을 직선으로 움직이는 광선으로 취급하는 광학 이론입니다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파장이 광자의 크기에 비해서 매우 작다면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(= 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근사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근사적으로 빛에 대해서 기하학적으로 접근 가능합니다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6" name="Picture 2" descr="https://upload.wikimedia.org/wikipedia/commons/thumb/d/d1/Snells_law.svg/640px-Snells_la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74" y="3972266"/>
            <a:ext cx="4375263" cy="24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기하학적 광학에서 빛은 아래와 같은 성질을 갖습니다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선형성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–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입력의 합쳐진 효과는 각 입력의 효과를 따로 처리해서 합한 것과 같음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에너지 보존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–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표면이나 반투명 물질에서 산란될 때 결코 가지고 있는 에너지 보다 많은 에너지를 생성하지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형광이나 인광 없음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안정된 상태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–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시간에 따라 변하지 않음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균일한 매체에서 직선 경로로 전파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간섭이나 회절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편광은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6" name="Picture 2" descr="https://upload.wikimedia.org/wikipedia/commons/thumb/0/01/Two-Slit_Diffraction.png/300px-Two-Slit_Diff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72" y="3670664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더하기 기호 5"/>
          <p:cNvSpPr/>
          <p:nvPr/>
        </p:nvSpPr>
        <p:spPr bwMode="auto">
          <a:xfrm rot="2695379">
            <a:off x="7328981" y="3428947"/>
            <a:ext cx="2863680" cy="2831231"/>
          </a:xfrm>
          <a:prstGeom prst="mathPlus">
            <a:avLst>
              <a:gd name="adj1" fmla="val 5274"/>
            </a:avLst>
          </a:prstGeom>
          <a:solidFill>
            <a:srgbClr val="FF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전자기파를 측정하기 위한 기술의 집합을 방사 측정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ea typeface="서울남산체 M" panose="02020603020101020101" pitchFamily="18" charset="-127"/>
              </a:rPr>
              <a:t>Radiometry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측정은 빛의 전파와 반사를 묘사하기 위한 개념을 제공합니다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랜더링의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기본이 되는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방사량은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ea typeface="서울남산체 M" panose="02020603020101020101" pitchFamily="18" charset="-127"/>
              </a:rPr>
              <a:t>Flux, Irradiance / Radiant exitance, Intensity, Radiance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방사량들은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일반적으로 파장에 따라 모두 다릅니다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Flux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방사 측정에서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radiant flux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혹은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radiant power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단위 시간당 표면이나 공간의 영역을 지나는 에너지의 양입니다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단위는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𝐽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/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일반적으로는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𝑊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 보통 </a:t>
                </a:r>
                <a:r>
                  <a:rPr lang="el-GR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Φ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표기됩니다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 r="-21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>
                <a:ea typeface="서울남산체 M" panose="02020603020101020101" pitchFamily="18" charset="-127"/>
              </a:rPr>
              <a:t>Irradiance / Radiant exitance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Irradiance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표면에 도달하는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flux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영역 밀도이며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Radiant exitance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M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표면을 떠나는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Flux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영역 밀도입니다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단위는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𝑊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/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𝑚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방출된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Flux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분포가 일정하지 않은 일반적인 경우를 위해서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Irradiance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는 다음과 같이 정의 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 r="-5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407646" y="4644614"/>
                <a:ext cx="1375120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46" y="4644614"/>
                <a:ext cx="1375120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>
                <a:ea typeface="서울남산체 M" panose="02020603020101020101" pitchFamily="18" charset="-127"/>
              </a:rPr>
              <a:t>Irradiance / Radiant exitance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광원을 예로 보면 광원에서 멀어질 수록 </a:t>
            </a:r>
            <a:r>
              <a:rPr lang="en-US" altLang="ko-KR" dirty="0">
                <a:latin typeface="+mn-ea"/>
              </a:rPr>
              <a:t>Irradiance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작아지며 이는 거리에 따라 구의 면적이 넓어지기 때문입니다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통해서 빛에 받는 에너지의 양이 광원 거리의 제곱근에 따라 작아진다는 것을 알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31" y="2196586"/>
            <a:ext cx="3409950" cy="302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6329" y="3298833"/>
                <a:ext cx="1579343" cy="824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800" b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29" y="3298833"/>
                <a:ext cx="1579343" cy="824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>
                <a:ea typeface="서울남산체 M" panose="02020603020101020101" pitchFamily="18" charset="-127"/>
              </a:rPr>
              <a:t>Irradiance / Radiant exitance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Irradiance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ea typeface="서울남산체 M" panose="02020603020101020101" pitchFamily="18" charset="-127"/>
              </a:rPr>
              <a:t>Lambert's cosine law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근원을 이해하는데도 도움을 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31" y="2067702"/>
            <a:ext cx="4138241" cy="227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4246" y="4487668"/>
                <a:ext cx="2561920" cy="806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8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ko-KR" altLang="en-US" i="1" smtClean="0">
                          <a:solidFill>
                            <a:schemeClr val="bg1"/>
                          </a:solidFill>
                        </a:rPr>
                        <m:t>∵ 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46" y="4487668"/>
                <a:ext cx="2561920" cy="806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4246" y="5427002"/>
                <a:ext cx="2026645" cy="810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8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ko-KR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46" y="5427002"/>
                <a:ext cx="2026645" cy="810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1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빛은 전자기파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ea typeface="서울남산체 M" panose="02020603020101020101" pitchFamily="18" charset="-127"/>
              </a:rPr>
              <a:t>Electromagnetic radiation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전자기파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전자기적 과정에 의해 복사되는 에너지를 의미합니다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전하를 가진 입자가 가속하면 주위에 자기장을 만들어 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( Faraday's law )</a:t>
            </a: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517525" lvl="2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653159" y="3363006"/>
            <a:ext cx="2884093" cy="2554468"/>
            <a:chOff x="1478901" y="3325383"/>
            <a:chExt cx="1917442" cy="1591850"/>
          </a:xfrm>
        </p:grpSpPr>
        <p:cxnSp>
          <p:nvCxnSpPr>
            <p:cNvPr id="8" name="직선 화살표 연결선 7"/>
            <p:cNvCxnSpPr/>
            <p:nvPr/>
          </p:nvCxnSpPr>
          <p:spPr>
            <a:xfrm flipH="1" flipV="1">
              <a:off x="2183363" y="3396345"/>
              <a:ext cx="9331" cy="15208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원호 11"/>
            <p:cNvSpPr/>
            <p:nvPr/>
          </p:nvSpPr>
          <p:spPr>
            <a:xfrm flipV="1">
              <a:off x="1478901" y="4008708"/>
              <a:ext cx="1408923" cy="619276"/>
            </a:xfrm>
            <a:prstGeom prst="arc">
              <a:avLst>
                <a:gd name="adj1" fmla="val 6264731"/>
                <a:gd name="adj2" fmla="val 4438445"/>
              </a:avLst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6607" y="3325383"/>
              <a:ext cx="6064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전자의 흐름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295331" y="3424342"/>
              <a:ext cx="139959" cy="86272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85796" y="3900176"/>
              <a:ext cx="41054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자기장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2794520" y="3999136"/>
              <a:ext cx="139959" cy="86272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서울남산체 M" panose="02020603020101020101" pitchFamily="18" charset="-127"/>
              </a:rPr>
              <a:t>Intensity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Intensity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ko-KR" altLang="en-US" dirty="0" err="1">
                <a:ea typeface="서울남산체 M" panose="02020603020101020101" pitchFamily="18" charset="-127"/>
              </a:rPr>
              <a:t>입체각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>
                <a:ea typeface="서울남산체 M" panose="02020603020101020101" pitchFamily="18" charset="-127"/>
              </a:rPr>
              <a:t> Solid Angle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ea typeface="서울남산체 M" panose="02020603020101020101" pitchFamily="18" charset="-127"/>
              </a:rPr>
              <a:t>에 대한 </a:t>
            </a:r>
            <a:r>
              <a:rPr lang="en-US" altLang="ko-KR" dirty="0">
                <a:ea typeface="서울남산체 M" panose="02020603020101020101" pitchFamily="18" charset="-127"/>
              </a:rPr>
              <a:t>Flux </a:t>
            </a:r>
            <a:r>
              <a:rPr lang="ko-KR" altLang="en-US" dirty="0">
                <a:ea typeface="서울남산체 M" panose="02020603020101020101" pitchFamily="18" charset="-127"/>
              </a:rPr>
              <a:t>밀도입니다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입체각은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단위원의 각도를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3D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단위 구로 확장한 개념입니다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29367" y="2332647"/>
                <a:ext cx="1274644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8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67" y="2332647"/>
                <a:ext cx="1274644" cy="846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8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서울남산체 M" panose="02020603020101020101" pitchFamily="18" charset="-127"/>
              </a:rPr>
              <a:t>Intensity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입체각에 의해 잘려지는 면적이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스테라디안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 </a:t>
                </a:r>
                <a:r>
                  <a:rPr lang="en-US" altLang="ko-KR" dirty="0" err="1">
                    <a:ea typeface="서울남산체 M" panose="02020603020101020101" pitchFamily="18" charset="-127"/>
                  </a:rPr>
                  <a:t>steradian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전체 구의 입체각은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4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074" name="Picture 2" descr="240px-Steradian.svg.png (240×24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77" y="2280971"/>
            <a:ext cx="1964457" cy="19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서울남산체 M" panose="02020603020101020101" pitchFamily="18" charset="-127"/>
              </a:rPr>
              <a:t>Radiance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Radiance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>
                <a:ea typeface="서울남산체 M" panose="02020603020101020101" pitchFamily="18" charset="-127"/>
              </a:rPr>
              <a:t>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단위 면적과 단위 입체각에 대한 </a:t>
            </a:r>
            <a:r>
              <a:rPr lang="en-US" altLang="ko-KR" dirty="0">
                <a:ea typeface="서울남산체 M" panose="02020603020101020101" pitchFamily="18" charset="-127"/>
              </a:rPr>
              <a:t>Flux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밀도 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9221" y="2024742"/>
                <a:ext cx="1961242" cy="8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8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221" y="2024742"/>
                <a:ext cx="1961242" cy="888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158" y="3303584"/>
            <a:ext cx="3541408" cy="28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서울남산체 M" panose="02020603020101020101" pitchFamily="18" charset="-127"/>
              </a:rPr>
              <a:t>Radiance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수직하는 표면에 투영된 면적으로 이는 측정한계가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면적에서 방출되는 빛을 특정 입체각에서 측정한다고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넓을 수 없기 때문입니다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8197" name="그룹 8196"/>
          <p:cNvGrpSpPr/>
          <p:nvPr/>
        </p:nvGrpSpPr>
        <p:grpSpPr>
          <a:xfrm>
            <a:off x="4235356" y="3710127"/>
            <a:ext cx="2705266" cy="2415318"/>
            <a:chOff x="5170883" y="3784772"/>
            <a:chExt cx="2705266" cy="241531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183121" y="5684569"/>
              <a:ext cx="1071973" cy="0"/>
            </a:xfrm>
            <a:prstGeom prst="line">
              <a:avLst/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 rot="18991457">
              <a:off x="7199789" y="3784772"/>
              <a:ext cx="578498" cy="270588"/>
              <a:chOff x="6232849" y="3890865"/>
              <a:chExt cx="578498" cy="270588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6335486" y="3890865"/>
                <a:ext cx="475861" cy="2705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232849" y="3928187"/>
                <a:ext cx="102637" cy="19594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6" name="직선 화살표 연결선 15"/>
            <p:cNvCxnSpPr/>
            <p:nvPr/>
          </p:nvCxnSpPr>
          <p:spPr>
            <a:xfrm flipH="1">
              <a:off x="5755814" y="4146642"/>
              <a:ext cx="1487987" cy="1491372"/>
            </a:xfrm>
            <a:prstGeom prst="straightConnector1">
              <a:avLst/>
            </a:prstGeom>
            <a:ln w="38100">
              <a:solidFill>
                <a:srgbClr val="FFFF00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255094" y="4063514"/>
              <a:ext cx="1621055" cy="1621055"/>
            </a:xfrm>
            <a:prstGeom prst="line">
              <a:avLst/>
            </a:prstGeom>
            <a:ln>
              <a:solidFill>
                <a:srgbClr val="3333FF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170883" y="3953479"/>
              <a:ext cx="1731089" cy="1731089"/>
            </a:xfrm>
            <a:prstGeom prst="line">
              <a:avLst/>
            </a:prstGeom>
            <a:ln>
              <a:solidFill>
                <a:srgbClr val="3333FF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5521457" y="5830758"/>
                  <a:ext cx="3953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457" y="5830758"/>
                  <a:ext cx="3953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 flipV="1">
              <a:off x="5309118" y="4190178"/>
              <a:ext cx="1484627" cy="148462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5438123" y="4199941"/>
              <a:ext cx="1484627" cy="148462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547975" y="4209704"/>
              <a:ext cx="1484627" cy="148462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5827334" y="4209704"/>
              <a:ext cx="1484627" cy="148462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5951958" y="4209704"/>
              <a:ext cx="1484627" cy="148462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6053945" y="4219467"/>
              <a:ext cx="1484627" cy="148462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직선 연결선 8192"/>
            <p:cNvCxnSpPr/>
            <p:nvPr/>
          </p:nvCxnSpPr>
          <p:spPr>
            <a:xfrm flipH="1" flipV="1">
              <a:off x="5716368" y="5131837"/>
              <a:ext cx="538726" cy="552731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6" name="직사각형 8195"/>
                <p:cNvSpPr/>
                <p:nvPr/>
              </p:nvSpPr>
              <p:spPr>
                <a:xfrm>
                  <a:off x="5530199" y="4585191"/>
                  <a:ext cx="521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196" name="직사각형 8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199" y="4585191"/>
                  <a:ext cx="5212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6342429" y="4817683"/>
                <a:ext cx="1415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29" y="4817683"/>
                <a:ext cx="141570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99" name="직선 화살표 연결선 8198"/>
          <p:cNvCxnSpPr/>
          <p:nvPr/>
        </p:nvCxnSpPr>
        <p:spPr>
          <a:xfrm flipH="1" flipV="1">
            <a:off x="4235356" y="3810111"/>
            <a:ext cx="12238" cy="1809575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원호 8199"/>
          <p:cNvSpPr/>
          <p:nvPr/>
        </p:nvSpPr>
        <p:spPr>
          <a:xfrm>
            <a:off x="4182311" y="5285218"/>
            <a:ext cx="255002" cy="246730"/>
          </a:xfrm>
          <a:prstGeom prst="arc">
            <a:avLst>
              <a:gd name="adj1" fmla="val 14197949"/>
              <a:gd name="adj2" fmla="val 20987692"/>
            </a:avLst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직사각형 8201"/>
              <p:cNvSpPr/>
              <p:nvPr/>
            </p:nvSpPr>
            <p:spPr>
              <a:xfrm>
                <a:off x="4193141" y="4964225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02" name="직사각형 8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41" y="496422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서울남산체 M" panose="02020603020101020101" pitchFamily="18" charset="-127"/>
              </a:rPr>
              <a:t>Radiance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한 점에서의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방정식을 작성할 때 한 점에 도착하는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incident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radiance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그 점을 떠나는 </a:t>
                </a:r>
                <a:r>
                  <a:rPr lang="en-US" altLang="ko-KR" dirty="0" err="1">
                    <a:ea typeface="서울남산체 M" panose="02020603020101020101" pitchFamily="18" charset="-127"/>
                  </a:rPr>
                  <a:t>exitant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radiance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구분해야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incident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radiance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표현하는 함수를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ea typeface="서울남산체 M" panose="02020603020101020101" pitchFamily="18" charset="-127"/>
                  </a:rPr>
                  <a:t>exitant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radiance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표현하는 함수를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다음과 같은 관계를 가집니다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410910" y="4615933"/>
                <a:ext cx="2412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𝒑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𝒘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)≠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𝒐</m:t>
                        </m:r>
                      </m:sub>
                    </m:sSub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𝒑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𝒘</m:t>
                    </m:r>
                    <m:r>
                      <a:rPr lang="en-US" altLang="ko-KR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910" y="4615933"/>
                <a:ext cx="2412712" cy="369332"/>
              </a:xfrm>
              <a:prstGeom prst="rect">
                <a:avLst/>
              </a:prstGeom>
              <a:blipFill>
                <a:blip r:embed="rId4"/>
                <a:stretch>
                  <a:fillRect l="-227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410910" y="5186118"/>
                <a:ext cx="53719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2)</a:t>
                </a:r>
                <a:r>
                  <a:rPr lang="en-US" altLang="ko-KR" b="1" dirty="0">
                    <a:solidFill>
                      <a:schemeClr val="bg1"/>
                    </a:solidFill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𝒑</m:t>
                        </m:r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𝒘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𝑳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𝒑</m:t>
                        </m:r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,−</m:t>
                        </m:r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𝒘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 표면이나 산란을 유도하는 불투명 물질이 없는 경우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910" y="5186118"/>
                <a:ext cx="5371983" cy="646331"/>
              </a:xfrm>
              <a:prstGeom prst="rect">
                <a:avLst/>
              </a:prstGeom>
              <a:blipFill>
                <a:blip r:embed="rId5"/>
                <a:stretch>
                  <a:fillRect l="-1022" t="-4717" r="-11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서울남산체 M" panose="02020603020101020101" pitchFamily="18" charset="-127"/>
              </a:rPr>
              <a:t>Photometry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Photometry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인간의 눈에 감지되는 밝기의 관점에서의 빛의 측정입니다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절대 에너지의 관점에서 빛을 측정하는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Radiometry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와는 구별됩니다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방사량은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인간 눈의 파장에 대한 상대적인 민감성을 표현하는 반응 곡선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m:rPr>
                        <m:nor/>
                      </m:rPr>
                      <a:rPr lang="el-GR" altLang="ko-KR"/>
                      <m:t>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적분하여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Photometry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변환할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Luminance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Luminance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인간 관찰자가 보았을 때 얼마나 밝게 보이는지를 측정합니다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Luminance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단위는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Luminance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표기하며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Spectral radiance,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연관돼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6545" y="3920067"/>
                <a:ext cx="3097322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altLang="ko-KR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45" y="3920067"/>
                <a:ext cx="3097322" cy="1004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61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Luminance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Luminance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Spectral radiance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색의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XYZ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표현과 밀접하게 관련돼 있고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ea typeface="서울남산체 M" panose="02020603020101020101" pitchFamily="18" charset="-127"/>
                  </a:rPr>
                  <a:t>CIE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삼중 자극 곡선은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비례하게 선택됐으며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40627" y="2331484"/>
                <a:ext cx="3709157" cy="1007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=683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altLang="ko-KR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27" y="2331484"/>
                <a:ext cx="3709157" cy="1007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640px-CIE_1931_XYZ_Color_Matching_Functions.svg.png (640×389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95" y="3522712"/>
            <a:ext cx="4189219" cy="25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랜더링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과정에서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의 적분 계산은 매우 빈번하게 이뤄지는 작업입니다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Irradiance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는 방향 집합 </a:t>
                </a:r>
                <a14:m>
                  <m:oMath xmlns:m="http://schemas.openxmlformats.org/officeDocument/2006/math">
                    <m: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(=Solid Angle)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 대한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로 부터 생성됩니다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281" y="2915817"/>
                <a:ext cx="8485849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ko-KR" altLang="en-US" sz="2800">
                          <a:solidFill>
                            <a:schemeClr val="bg1"/>
                          </a:solidFill>
                        </a:rPr>
                        <m:t>∵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8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81" y="2915817"/>
                <a:ext cx="8485849" cy="1004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807" y="4185127"/>
            <a:ext cx="3206798" cy="19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의 적분 계산에서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cos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항은 적분으로 표현되는 것에 집중하기 어렵게 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  <a:endParaRPr lang="en-US" altLang="ko-KR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이런 문제를 피하기 위해서 단위 원반에 투영한 </a:t>
                </a:r>
                <a:r>
                  <a:rPr lang="ko-KR" altLang="en-US" dirty="0" err="1">
                    <a:ea typeface="서울남산체 M" panose="02020603020101020101" pitchFamily="18" charset="-127"/>
                  </a:rPr>
                  <a:t>입체각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이용할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78" y="3914364"/>
            <a:ext cx="3114387" cy="2477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53845" y="2844800"/>
                <a:ext cx="2682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ko-KR" altLang="en-US" sz="2800" i="1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45" y="2844800"/>
                <a:ext cx="26827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41352" y="3610536"/>
                <a:ext cx="4507708" cy="1062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l-GR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352" y="3610536"/>
                <a:ext cx="4507708" cy="1062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9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자기장이 변하면 전기장이 만들어 집니다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latin typeface="+mn-ea"/>
              </a:rPr>
              <a:t>Ampère's circuital law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전기장과 자기장이 연쇄적으로 발생하면서 나아가는 현상이 전자기파입니다</a:t>
            </a: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656181" y="2023130"/>
            <a:ext cx="1917442" cy="1591850"/>
            <a:chOff x="1478901" y="3325383"/>
            <a:chExt cx="1917442" cy="1591850"/>
          </a:xfrm>
        </p:grpSpPr>
        <p:cxnSp>
          <p:nvCxnSpPr>
            <p:cNvPr id="17" name="직선 화살표 연결선 16"/>
            <p:cNvCxnSpPr/>
            <p:nvPr/>
          </p:nvCxnSpPr>
          <p:spPr>
            <a:xfrm flipH="1" flipV="1">
              <a:off x="2183363" y="3396345"/>
              <a:ext cx="9331" cy="1520888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호 17"/>
            <p:cNvSpPr/>
            <p:nvPr/>
          </p:nvSpPr>
          <p:spPr>
            <a:xfrm flipV="1">
              <a:off x="1478901" y="4008708"/>
              <a:ext cx="1408923" cy="619276"/>
            </a:xfrm>
            <a:prstGeom prst="arc">
              <a:avLst>
                <a:gd name="adj1" fmla="val 6264731"/>
                <a:gd name="adj2" fmla="val 4438445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86607" y="3325383"/>
              <a:ext cx="6064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자기력 방향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2295331" y="3424342"/>
              <a:ext cx="139959" cy="86272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85796" y="3900176"/>
              <a:ext cx="41054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전기장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2794520" y="3999136"/>
              <a:ext cx="139959" cy="86272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656182" y="4770250"/>
            <a:ext cx="6051092" cy="1408924"/>
            <a:chOff x="1656182" y="4770250"/>
            <a:chExt cx="6051092" cy="1408924"/>
          </a:xfrm>
        </p:grpSpPr>
        <p:grpSp>
          <p:nvGrpSpPr>
            <p:cNvPr id="55" name="그룹 54"/>
            <p:cNvGrpSpPr/>
            <p:nvPr/>
          </p:nvGrpSpPr>
          <p:grpSpPr>
            <a:xfrm>
              <a:off x="1656182" y="4770250"/>
              <a:ext cx="5546128" cy="1408924"/>
              <a:chOff x="1656182" y="4770250"/>
              <a:chExt cx="5546128" cy="1408924"/>
            </a:xfrm>
          </p:grpSpPr>
          <p:sp>
            <p:nvSpPr>
              <p:cNvPr id="27" name="원호 26"/>
              <p:cNvSpPr/>
              <p:nvPr/>
            </p:nvSpPr>
            <p:spPr>
              <a:xfrm rot="10800000" flipV="1">
                <a:off x="1656182" y="5099758"/>
                <a:ext cx="1408923" cy="619276"/>
              </a:xfrm>
              <a:prstGeom prst="arc">
                <a:avLst>
                  <a:gd name="adj1" fmla="val 9631587"/>
                  <a:gd name="adj2" fmla="val 8545827"/>
                </a:avLst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원호 40"/>
              <p:cNvSpPr/>
              <p:nvPr/>
            </p:nvSpPr>
            <p:spPr>
              <a:xfrm rot="5400000" flipV="1">
                <a:off x="2383140" y="5165075"/>
                <a:ext cx="1408923" cy="619276"/>
              </a:xfrm>
              <a:prstGeom prst="arc">
                <a:avLst>
                  <a:gd name="adj1" fmla="val 4845699"/>
                  <a:gd name="adj2" fmla="val 2890839"/>
                </a:avLst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원호 45"/>
              <p:cNvSpPr/>
              <p:nvPr/>
            </p:nvSpPr>
            <p:spPr>
              <a:xfrm flipV="1">
                <a:off x="3166339" y="5136449"/>
                <a:ext cx="1408923" cy="619276"/>
              </a:xfrm>
              <a:prstGeom prst="arc">
                <a:avLst>
                  <a:gd name="adj1" fmla="val 9736903"/>
                  <a:gd name="adj2" fmla="val 8913485"/>
                </a:avLst>
              </a:prstGeom>
              <a:ln w="381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원호 48"/>
              <p:cNvSpPr/>
              <p:nvPr/>
            </p:nvSpPr>
            <p:spPr>
              <a:xfrm rot="10800000" flipV="1">
                <a:off x="4658486" y="5136449"/>
                <a:ext cx="1408923" cy="619276"/>
              </a:xfrm>
              <a:prstGeom prst="arc">
                <a:avLst>
                  <a:gd name="adj1" fmla="val 1884339"/>
                  <a:gd name="adj2" fmla="val 692397"/>
                </a:avLst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원호 46"/>
              <p:cNvSpPr/>
              <p:nvPr/>
            </p:nvSpPr>
            <p:spPr>
              <a:xfrm rot="16200000" flipV="1">
                <a:off x="3880587" y="5165074"/>
                <a:ext cx="1408923" cy="619276"/>
              </a:xfrm>
              <a:prstGeom prst="arc">
                <a:avLst>
                  <a:gd name="adj1" fmla="val 4076856"/>
                  <a:gd name="adj2" fmla="val 2136402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원호 49"/>
              <p:cNvSpPr/>
              <p:nvPr/>
            </p:nvSpPr>
            <p:spPr>
              <a:xfrm rot="5400000" flipV="1">
                <a:off x="5390745" y="5165075"/>
                <a:ext cx="1408923" cy="619276"/>
              </a:xfrm>
              <a:prstGeom prst="arc">
                <a:avLst>
                  <a:gd name="adj1" fmla="val 19190153"/>
                  <a:gd name="adj2" fmla="val 17264018"/>
                </a:avLst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6604011" y="5474712"/>
                <a:ext cx="59829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599530" y="5213611"/>
              <a:ext cx="110774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전자기파의 진행 방향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4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 Irradiance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통해서 찾았듯이 어떤 물체로부터 방출되는 전체 </a:t>
            </a:r>
            <a:r>
              <a:rPr lang="en-US" altLang="ko-KR" dirty="0">
                <a:ea typeface="서울남산체 M" panose="02020603020101020101" pitchFamily="18" charset="-127"/>
              </a:rPr>
              <a:t>Flux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물체의 표면 면적 </a:t>
            </a:r>
            <a:r>
              <a:rPr lang="en-US" altLang="ko-KR" dirty="0">
                <a:ea typeface="서울남산체 M" panose="02020603020101020101" pitchFamily="18" charset="-127"/>
              </a:rPr>
              <a:t>A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대해 적분해 계산할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37619" y="2585299"/>
                <a:ext cx="5315173" cy="2124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l-GR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𝑤𝑑𝐴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l-GR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19" y="2585299"/>
                <a:ext cx="5315173" cy="2124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입체각에 대한 적분을 구좌표에 대한 적분으로 변환할 수도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입체각에 대한 적분을 구좌표에 대한 적분으로 변환하면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1284" y="1967346"/>
                <a:ext cx="2187843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84" y="1967346"/>
                <a:ext cx="2187843" cy="129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91290" y="4179840"/>
                <a:ext cx="26078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90" y="4179840"/>
                <a:ext cx="26078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072" y="3984591"/>
            <a:ext cx="2407089" cy="2317495"/>
          </a:xfrm>
          <a:prstGeom prst="rect">
            <a:avLst/>
          </a:prstGeom>
        </p:spPr>
      </p:pic>
      <p:sp>
        <p:nvSpPr>
          <p:cNvPr id="10" name="원호 9"/>
          <p:cNvSpPr/>
          <p:nvPr/>
        </p:nvSpPr>
        <p:spPr>
          <a:xfrm>
            <a:off x="9727922" y="4395283"/>
            <a:ext cx="1115569" cy="1690255"/>
          </a:xfrm>
          <a:prstGeom prst="arc">
            <a:avLst>
              <a:gd name="adj1" fmla="val 16427585"/>
              <a:gd name="adj2" fmla="val 1744727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754255" y="4610727"/>
            <a:ext cx="105294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따라서 반구에 대한 </a:t>
            </a:r>
            <a:r>
              <a:rPr lang="en-US" altLang="ko-KR" dirty="0">
                <a:ea typeface="서울남산체 M" panose="02020603020101020101" pitchFamily="18" charset="-127"/>
              </a:rPr>
              <a:t>irradiance </a:t>
            </a:r>
            <a:r>
              <a:rPr lang="ko-KR" altLang="en-US" dirty="0">
                <a:ea typeface="서울남산체 M" panose="02020603020101020101" pitchFamily="18" charset="-127"/>
              </a:rPr>
              <a:t>방정식은 다음과 같습니다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방향에 대해서 </a:t>
            </a:r>
            <a:r>
              <a:rPr lang="en-US" altLang="ko-KR" dirty="0"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같다면 아래와 같이 단순화됩니다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2504" y="2078183"/>
                <a:ext cx="6625403" cy="1084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4" y="2078183"/>
                <a:ext cx="6625403" cy="1084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433902" y="4346538"/>
                <a:ext cx="1322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2" y="4346538"/>
                <a:ext cx="1322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면적에 대한 적분으로 변환하는 방법도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면적에 대해서 적분하는 것은 방향에 대해서 적분할 때 특정 방향에 대해서 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사각형이 보이는지 결정하기에 자명하지 않기 때문에 유용합니다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미분 면적은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solid angle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다음과 같이 관련돼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86247" y="4248727"/>
                <a:ext cx="2217915" cy="841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𝑑𝐴𝑐𝑜𝑠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47" y="4248727"/>
                <a:ext cx="2217915" cy="841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70882" y="5418074"/>
                <a:ext cx="32486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ko-KR" altLang="en-US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법선과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ea typeface="서울남산체 M" panose="02020603020101020101" pitchFamily="18" charset="-127"/>
                  </a:rPr>
                  <a:t>p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사이의 각도</a:t>
                </a:r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𝑑𝐴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까지의 거리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882" y="5418074"/>
                <a:ext cx="3248646" cy="553998"/>
              </a:xfrm>
              <a:prstGeom prst="rect">
                <a:avLst/>
              </a:prstGeom>
              <a:blipFill>
                <a:blip r:embed="rId4"/>
                <a:stretch>
                  <a:fillRect l="-2439" t="-14286" r="-3565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46" y="3678196"/>
            <a:ext cx="3607816" cy="27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Radiometry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따라서 </a:t>
            </a:r>
            <a:r>
              <a:rPr lang="en-US" altLang="ko-KR" dirty="0">
                <a:ea typeface="서울남산체 M" panose="02020603020101020101" pitchFamily="18" charset="-127"/>
              </a:rPr>
              <a:t>Irradiance</a:t>
            </a:r>
            <a:r>
              <a:rPr lang="ko-KR" altLang="en-US" dirty="0">
                <a:ea typeface="서울남산체 M" panose="02020603020101020101" pitchFamily="18" charset="-127"/>
              </a:rPr>
              <a:t> 적분을 다음과 같이 작성할 수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ea typeface="서울남산체 M" panose="02020603020101020101" pitchFamily="18" charset="-127"/>
              </a:rPr>
              <a:t> 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67031" y="2068947"/>
                <a:ext cx="4456348" cy="914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pHide m:val="on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𝑑𝐴𝑐𝑜𝑠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31" y="2068947"/>
                <a:ext cx="4456348" cy="914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08" y="3278152"/>
            <a:ext cx="4067195" cy="31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Surface Reflection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빛이 표면에 입사하면 표면은 빛을 산란 시키고 일부는 흡수됩니다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이런 반사를 </a:t>
            </a:r>
            <a:r>
              <a:rPr lang="ko-KR" altLang="en-US" dirty="0" err="1">
                <a:ea typeface="서울남산체 M" panose="02020603020101020101" pitchFamily="18" charset="-127"/>
              </a:rPr>
              <a:t>모형화하기</a:t>
            </a:r>
            <a:r>
              <a:rPr lang="ko-KR" altLang="en-US" dirty="0">
                <a:ea typeface="서울남산체 M" panose="02020603020101020101" pitchFamily="18" charset="-127"/>
              </a:rPr>
              <a:t> 위한 두가지 중요 효과가 </a:t>
            </a:r>
            <a:r>
              <a:rPr lang="en-US" altLang="ko-KR" dirty="0">
                <a:ea typeface="서울남산체 M" panose="02020603020101020101" pitchFamily="18" charset="-127"/>
              </a:rPr>
              <a:t>spectral distribution </a:t>
            </a:r>
            <a:r>
              <a:rPr lang="ko-KR" altLang="en-US" dirty="0">
                <a:ea typeface="서울남산체 M" panose="02020603020101020101" pitchFamily="18" charset="-127"/>
              </a:rPr>
              <a:t>과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en-US" altLang="ko-KR" dirty="0">
                <a:ea typeface="서울남산체 M" panose="02020603020101020101" pitchFamily="18" charset="-127"/>
              </a:rPr>
              <a:t>directional distribution </a:t>
            </a:r>
            <a:r>
              <a:rPr lang="ko-KR" altLang="en-US" dirty="0">
                <a:ea typeface="서울남산체 M" panose="02020603020101020101" pitchFamily="18" charset="-127"/>
              </a:rPr>
              <a:t>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빛의 반사를 묘사하기 위해서 두가지 모델이 사용되는데 </a:t>
            </a:r>
            <a:r>
              <a:rPr lang="en-US" altLang="ko-KR" dirty="0">
                <a:ea typeface="서울남산체 M" panose="02020603020101020101" pitchFamily="18" charset="-127"/>
              </a:rPr>
              <a:t>BRDF</a:t>
            </a:r>
            <a:r>
              <a:rPr lang="ko-KR" altLang="en-US" dirty="0"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ea typeface="서울남산체 M" panose="02020603020101020101" pitchFamily="18" charset="-127"/>
              </a:rPr>
              <a:t>BSSRDF</a:t>
            </a:r>
            <a:r>
              <a:rPr lang="ko-KR" altLang="en-US" dirty="0">
                <a:ea typeface="서울남산체 M" panose="02020603020101020101" pitchFamily="18" charset="-127"/>
              </a:rPr>
              <a:t>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BRDF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BRDF(Bidirectional Reflectance Distribution Function)</a:t>
            </a:r>
            <a:r>
              <a:rPr lang="ko-KR" altLang="en-US" dirty="0">
                <a:ea typeface="서울남산체 M" panose="02020603020101020101" pitchFamily="18" charset="-127"/>
              </a:rPr>
              <a:t>는 표면의 반사를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묘사합니다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 방향에서 들어오는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표면에서 관찰자 방향으로 얼마나 많이 나가는지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알아내는 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17" y="2025146"/>
            <a:ext cx="3255378" cy="21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BRDF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BRDF(Bidirectional Reflectance Distribution Function)</a:t>
            </a:r>
            <a:r>
              <a:rPr lang="ko-KR" altLang="en-US" dirty="0">
                <a:ea typeface="서울남산체 M" panose="02020603020101020101" pitchFamily="18" charset="-127"/>
              </a:rPr>
              <a:t>는 비례식의 상수로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정의 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물리기반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BRDF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다음과 같은 두 가지 특성을 가집니다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상호성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–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입사와 반사를 교환해도 값이 변하지 않음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Helmholtz reciprocity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에너지 보존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–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반사광의 전체 에너지는 입사광의 에너지와 같거나 작음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36590" y="2456872"/>
                <a:ext cx="7479612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90" y="2456872"/>
                <a:ext cx="7479612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BTDF(Bidirectional Transmittance Distribution Function)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는 투과된 빛의 분포를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표현하며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같은 방식으로 정의할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BTDF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합쳐서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BSDF(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Bidirectional Scattering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ea typeface="서울남산체 M" panose="02020603020101020101" pitchFamily="18" charset="-127"/>
                  </a:rPr>
                  <a:t>Distribution Function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부르며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026" name="Picture 2" descr="BSDF05_800.png (597×8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9" y="2634770"/>
            <a:ext cx="2804256" cy="37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BSDF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의 정의를 사용해 다음 방정식을 얻을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방정식을 적분하는 것으로 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방향으로 나가는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를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계산할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이 방정식이 렌더링에서 근본적인 방정식이며 구 영역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일 경우 산란 방정식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상위 반구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일 경우 반사 방정식으로 불립니다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85046" y="2124365"/>
                <a:ext cx="7020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46" y="2124365"/>
                <a:ext cx="70203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22886" y="3971668"/>
                <a:ext cx="7344639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886" y="3971668"/>
                <a:ext cx="7344639" cy="1004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전기장 혹은 자기장의 한번의 진동 주기가 가지는 길이를 파장이라고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517525" lvl="2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전자기파에는 여러 종류가 있는데 이들은 파장으로 구분됩니다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8" name="Picture 4" descr="Image.png 양자역학의 탄생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7" y="1989033"/>
            <a:ext cx="3209029" cy="14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3/34/Atmospheric_electromagnetic_opacity.svg/800px-Atmospheric_electromagnetic_opacity.svg.png (800×37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7" y="3952402"/>
            <a:ext cx="5203371" cy="24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BSSRDF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한 표면에 들어가는 빛은 표면 내부를 돌아다니다 입사점과 떨어진 지점에서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나올 수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2050" name="Picture 2" descr="640px-BSSDF01_400.svg.png (640×35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24" y="2672600"/>
            <a:ext cx="4485273" cy="249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BSSRDF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BSSRDF(Bidirectional Scattering-Surface Reflectance Distribution Function)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은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이런 종류의 산란 과정을 묘사하는 형식입니다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BSSRDF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는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방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향으로 나가는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방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향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에서 들어오는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irradiance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의 비율을 표현합니다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 r="-4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3687655" y="3722527"/>
                <a:ext cx="4971233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𝑆</m:t>
                      </m:r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55" y="3722527"/>
                <a:ext cx="4971233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BSSRDF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BSSRDF</a:t>
            </a:r>
            <a:r>
              <a:rPr lang="ko-KR" altLang="en-US" dirty="0"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ea typeface="서울남산체 M" panose="02020603020101020101" pitchFamily="18" charset="-127"/>
              </a:rPr>
              <a:t>는 표면 면적과 입사 방향에 대한 적분이 필요하여 더 복잡합니다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2663" y="2198256"/>
                <a:ext cx="9445086" cy="1062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3" y="2198256"/>
                <a:ext cx="9445086" cy="1062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2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  <a:hlinkClick r:id="rId3"/>
              </a:rPr>
              <a:t>http://www.gelighting.com/LightingWeb/na/resources/tools/lamp-and-ballast/spectral-power-distribution-curves.jsp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  <a:hlinkClick r:id="rId4"/>
              </a:rPr>
              <a:t>https://ko.wikipedia.org/wiki/CIE_1931_%EC%83%89_%EA%B3%B5%EA%B0%84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  <a:hlinkClick r:id="rId5"/>
              </a:rPr>
              <a:t>https://en.wikipedia.org/wiki/Radiometry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  <a:hlinkClick r:id="rId6"/>
              </a:rPr>
              <a:t>https://en.wikipedia.org/wiki/Photometry_(optics)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전자기파는 파장에 따라서 다음과 같이 분류할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전파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/>
              <a:t>Radio waves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마이크로파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ea typeface="서울남산체 M" panose="02020603020101020101" pitchFamily="18" charset="-127"/>
              </a:rPr>
              <a:t>Micro waves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적외선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/>
              <a:t> infrared 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)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가시광선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ea typeface="서울남산체 M" panose="02020603020101020101" pitchFamily="18" charset="-127"/>
              </a:rPr>
              <a:t>visible light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자외선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/>
              <a:t>ultraviolet 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)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ea typeface="서울남산체 M" panose="02020603020101020101" pitchFamily="18" charset="-127"/>
              </a:rPr>
              <a:t>X-rays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)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감마선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</a:t>
            </a:r>
            <a:r>
              <a:rPr lang="en-US" altLang="ko-KR" dirty="0">
                <a:ea typeface="서울남산체 M" panose="02020603020101020101" pitchFamily="18" charset="-127"/>
              </a:rPr>
              <a:t>Gamma-rays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 descr="Electromagnetic spectru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08" y="3235901"/>
            <a:ext cx="6381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8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/>
              <a:t>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컴퓨터 이미지에서는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370nm ~ 730nm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해당하는 가시광선에 관심을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사람 눈에 보이기 때문입니다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4" name="Picture 2" descr="visible spectru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57438"/>
            <a:ext cx="73152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SPD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SPD(</a:t>
            </a:r>
            <a:r>
              <a:rPr lang="en-US" altLang="ko-KR" dirty="0">
                <a:ea typeface="서울남산체 M" panose="02020603020101020101" pitchFamily="18" charset="-127"/>
              </a:rPr>
              <a:t>Spectral Power Distribution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조명의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파장별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단위 면적당 에너지를 기술한 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일반적으로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파장의 함수로써 어떤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방사량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광도량의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농도를 나타냅니다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88" y="3239221"/>
            <a:ext cx="6553200" cy="3076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273" y="3532174"/>
            <a:ext cx="3856325" cy="24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XYZ COLOR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XYZ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색공간은 인간의 색 인지에 대한 연구를 바탕으로 정의된 색공간으로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국제조명위원회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CIE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제정하였습니다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색 인지의 삼중 자극 이론은 모든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SPD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삼색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자극값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표현할 수 있다고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098" name="Picture 2" descr="320px-CIE1931_XYZCMF.png (320×24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357986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XYZ COLOR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이 값을 분광 일치 곡선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X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곱을 적분해 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ko-KR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ko-KR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ko-KR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4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19313</TotalTime>
  <Words>2252</Words>
  <Application>Microsoft Office PowerPoint</Application>
  <PresentationFormat>와이드스크린</PresentationFormat>
  <Paragraphs>391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서울남산체 M</vt:lpstr>
      <vt:lpstr>Cambria Math</vt:lpstr>
      <vt:lpstr>Calibri</vt:lpstr>
      <vt:lpstr>Arial</vt:lpstr>
      <vt:lpstr>Wingdings</vt:lpstr>
      <vt:lpstr>맑은 고딕</vt:lpstr>
      <vt:lpstr>서울남산체 B</vt:lpstr>
      <vt:lpstr>Segoe UI Light</vt:lpstr>
      <vt:lpstr>Segoe UI</vt:lpstr>
      <vt:lpstr>Metro_TT_Blue_16x9_02-12</vt:lpstr>
      <vt:lpstr>Physically Based Rendering From Theory to Implementation</vt:lpstr>
      <vt:lpstr>Light</vt:lpstr>
      <vt:lpstr>Light</vt:lpstr>
      <vt:lpstr>Light</vt:lpstr>
      <vt:lpstr>Light</vt:lpstr>
      <vt:lpstr>Light</vt:lpstr>
      <vt:lpstr>SPD</vt:lpstr>
      <vt:lpstr>XYZ COLOR</vt:lpstr>
      <vt:lpstr>XYZ COLOR</vt:lpstr>
      <vt:lpstr>RGB COLOR</vt:lpstr>
      <vt:lpstr>RGB COLOR</vt:lpstr>
      <vt:lpstr>Light</vt:lpstr>
      <vt:lpstr>Light</vt:lpstr>
      <vt:lpstr>Light</vt:lpstr>
      <vt:lpstr>Light</vt:lpstr>
      <vt:lpstr>Flux</vt:lpstr>
      <vt:lpstr>Irradiance / Radiant exitance</vt:lpstr>
      <vt:lpstr>Irradiance / Radiant exitance</vt:lpstr>
      <vt:lpstr>Irradiance / Radiant exitance</vt:lpstr>
      <vt:lpstr>Intensity</vt:lpstr>
      <vt:lpstr>Intensity</vt:lpstr>
      <vt:lpstr>Radiance</vt:lpstr>
      <vt:lpstr>Radiance</vt:lpstr>
      <vt:lpstr>Radiance</vt:lpstr>
      <vt:lpstr>Photometry</vt:lpstr>
      <vt:lpstr>Luminance</vt:lpstr>
      <vt:lpstr>Luminance</vt:lpstr>
      <vt:lpstr>Radiometry</vt:lpstr>
      <vt:lpstr>Radiometry</vt:lpstr>
      <vt:lpstr>Radiometry</vt:lpstr>
      <vt:lpstr>Radiometry</vt:lpstr>
      <vt:lpstr>Radiometry</vt:lpstr>
      <vt:lpstr>Radiometry</vt:lpstr>
      <vt:lpstr>Radiometry</vt:lpstr>
      <vt:lpstr>Surface Reflection</vt:lpstr>
      <vt:lpstr>BRDF</vt:lpstr>
      <vt:lpstr>BRDF</vt:lpstr>
      <vt:lpstr>BRDF</vt:lpstr>
      <vt:lpstr>BRDF</vt:lpstr>
      <vt:lpstr>BSSRDF</vt:lpstr>
      <vt:lpstr>BSSRDF</vt:lpstr>
      <vt:lpstr>BSSRDF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xtozero</cp:lastModifiedBy>
  <cp:revision>679</cp:revision>
  <dcterms:created xsi:type="dcterms:W3CDTF">2014-11-18T06:53:54Z</dcterms:created>
  <dcterms:modified xsi:type="dcterms:W3CDTF">2016-12-11T12:33:40Z</dcterms:modified>
</cp:coreProperties>
</file>