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2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0" r:id="rId32"/>
    <p:sldId id="401" r:id="rId33"/>
    <p:sldId id="399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3" r:id="rId45"/>
    <p:sldId id="412" r:id="rId46"/>
    <p:sldId id="414" r:id="rId47"/>
    <p:sldId id="415" r:id="rId48"/>
  </p:sldIdLst>
  <p:sldSz cx="12192000" cy="6858000"/>
  <p:notesSz cx="6858000" cy="9144000"/>
  <p:embeddedFontLst>
    <p:embeddedFont>
      <p:font typeface="Cambria Math" panose="02040503050406030204" pitchFamily="18" charset="0"/>
      <p:regular r:id="rId51"/>
    </p:embeddedFont>
    <p:embeddedFont>
      <p:font typeface="Segoe UI Symbol" panose="020B0502040204020203" pitchFamily="34" charset="0"/>
      <p:regular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서울남산체 M" panose="02020603020101020101" pitchFamily="18" charset="-127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Segoe UI Light" panose="020B0502040204020203" pitchFamily="34" charset="0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tozero" initials="x" lastIdx="1" clrIdx="0">
    <p:extLst>
      <p:ext uri="{19B8F6BF-5375-455C-9EA6-DF929625EA0E}">
        <p15:presenceInfo xmlns:p15="http://schemas.microsoft.com/office/powerpoint/2012/main" userId="xtoz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84228" autoAdjust="0"/>
  </p:normalViewPr>
  <p:slideViewPr>
    <p:cSldViewPr snapToGrid="0">
      <p:cViewPr varScale="1">
        <p:scale>
          <a:sx n="116" d="100"/>
          <a:sy n="116" d="100"/>
        </p:scale>
        <p:origin x="120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2017-08-19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6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9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0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54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5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0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1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0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47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6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46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7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50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7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0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37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31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7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06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0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87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07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8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6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0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8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9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28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74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54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0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86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64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2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9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5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</a:t>
            </a:r>
            <a:r>
              <a:rPr lang="it-IT" dirty="0"/>
              <a:t>LIGHT TRANSPORT 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INSTANT GLOBAL ILLUMINATION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IRRADIANCE CACHING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는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항은 카메라에서 처음 보이는 지점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까지의 선분과 해당 지점에서 빛 경로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마지막 정점에 대한 선분에 대해 둘 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독립적이므로 이 항을 미리 계산하면 대응하는 가상광의 효과를 계산하는 것은 남은 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BSDF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와 기하 구조 항</a:t>
                </a: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(G)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의 계산뿐입니다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0975" y="2121804"/>
                <a:ext cx="7728461" cy="2299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75" y="2121804"/>
                <a:ext cx="7728461" cy="22997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다시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Preprocess()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함수를 살펴 보면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LDShuffleScrambled*D()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함수를 사용하여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빛에서의 </a:t>
            </a:r>
            <a:r>
              <a:rPr lang="ko-KR" altLang="en-US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초기 광선을 생성하기 위한 표본을 계산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06" y="2332463"/>
            <a:ext cx="5943600" cy="33528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3401122" y="3769112"/>
            <a:ext cx="5564458" cy="187340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이 알고리즘의 효율은 밝은 빛에 대해 경로 생성의 확률을 증가시키는 것으로 개선될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ComputeLightSamplingCDF()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함수는 </a:t>
            </a:r>
            <a:r>
              <a:rPr lang="ko-KR" altLang="en-US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각 빛을 에너지에 맞게 표본화</a:t>
            </a:r>
            <a: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ko-KR" altLang="en-US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하기 위한 확률 밀도를 계산해 해당 분포를 반환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하여 </a:t>
            </a:r>
            <a:r>
              <a:rPr lang="ko-KR" altLang="en-US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조명을 선택하는데 사용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31" y="2867025"/>
            <a:ext cx="5924550" cy="29527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3132931" y="3133493"/>
            <a:ext cx="5375449" cy="234175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79051" y="5032693"/>
            <a:ext cx="5164228" cy="699033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광원이 선택되고 표본화된 초기 광선은 경로를 따라가며 가상 광을 각 정점에 저장하고 광선이 장면을 벗어나거나 러시안 룰렛으로 끝날 때까지 계속됩니다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alpha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변수는 앞에서 살펴본 몬테카르로 예측기 방정식의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값으로 현재 경로의 가중치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를 저장하고 있으며 광원에서 초기 광선을 따라 방출된 방사와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BSDF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항과 표본화 밀도의 곱입니다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506" y="3782483"/>
            <a:ext cx="5867400" cy="26098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08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경로를 추적하면서 각 경로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를 찾고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alpha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변수는 반투명 매질에 대한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감쇠를 고려하도록 갱신됩니다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주어진 장면의 교차점에서는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VirtualLight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객체가 대응하는 가상 광원을 표현하도록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생성됩니다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93" y="2405526"/>
            <a:ext cx="5762625" cy="14001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317" y="4985465"/>
            <a:ext cx="5819775" cy="981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1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교차점에서 나가는 방향을 표본화하고 가중치를 갱신하는 것은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PathIntegrator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경로 표본화의 계산과 비슷합니다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경로가 계속되면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alpha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가 방정식 이후의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정의에서 곱 항의 </a:t>
                </a:r>
                <a:r>
                  <a:rPr lang="ko-KR" altLang="en-US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다음 항과 합치기 위해 </a:t>
                </a:r>
                <a:r>
                  <a:rPr lang="en-US" altLang="ko-KR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갱신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10" y="3472362"/>
            <a:ext cx="4589791" cy="30120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직사각형 8"/>
          <p:cNvSpPr/>
          <p:nvPr/>
        </p:nvSpPr>
        <p:spPr bwMode="auto">
          <a:xfrm>
            <a:off x="3822612" y="4878583"/>
            <a:ext cx="4440441" cy="215443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44914" y="6068046"/>
            <a:ext cx="2087535" cy="19894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여기서 다른 적분기와 비교해 작은 차이점이 있는데 러시안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룰렛의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 종료 확률을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의 값과 코사인 항의 곱을 나가는 방향에 대한 표본화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PDF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로 나눈 값의 휘도로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사용합니다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그럼으로 표면이 높은 반사율을 가지면 경로의 연속 확률은 높아지며 반사율이 낮으면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경로가 종료할 확률이 높아집니다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경로가 빛의 많은 양을 운반하면 진행할 가능성이 높으므로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이는 직관적으로 효율적인 특성입니다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/>
              <a:t>Preprocess()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생성한 가상 조명을 통해서 </a:t>
            </a:r>
            <a:r>
              <a:rPr lang="en-US" altLang="ko-KR" dirty="0">
                <a:ea typeface="+mj-ea"/>
              </a:rPr>
              <a:t>Li()</a:t>
            </a:r>
            <a:r>
              <a:rPr lang="ko-KR" altLang="en-US">
                <a:ea typeface="+mj-ea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함수에서 간접 조명을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간접 조명을 계산하기 위해 우선 어떤 가상 광 집합을 사용할지 결정하기 위해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적절한 표본 값을 생성합니다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 경로의 마지막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상수 램버트 항으로 근사될 수 있으므로 현재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경로에 대한 광 경로의 기여를 계산하기 위해 방정식에서 계산해야 할 두가지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남은 요소가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81" y="3228278"/>
            <a:ext cx="573405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512946" y="5842569"/>
                <a:ext cx="3036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46" y="5842569"/>
                <a:ext cx="30362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8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적분기에서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가용한 값과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VirtualLight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구조체에 있는 값으로 쉽게 계산할 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18" y="2482519"/>
            <a:ext cx="5743575" cy="24003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499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gLimit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매개변수가 구현에서 어디에 사용되는지 볼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아래 그림과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과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서로 가까우면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매우 커지게 되므로 밝은 얼룩이 생깁니다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544237" y="2473411"/>
            <a:ext cx="7101937" cy="2893312"/>
            <a:chOff x="2521566" y="3499021"/>
            <a:chExt cx="7101937" cy="2893312"/>
          </a:xfrm>
        </p:grpSpPr>
        <p:sp>
          <p:nvSpPr>
            <p:cNvPr id="14" name="TextBox 13"/>
            <p:cNvSpPr txBox="1"/>
            <p:nvPr/>
          </p:nvSpPr>
          <p:spPr>
            <a:xfrm>
              <a:off x="2606607" y="4912036"/>
              <a:ext cx="20651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1566" y="3773255"/>
              <a:ext cx="3187070" cy="261907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3191" y="3554776"/>
              <a:ext cx="2707647" cy="2714519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5802572" y="4912036"/>
              <a:ext cx="676287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 bwMode="auto">
            <a:xfrm>
              <a:off x="2757362" y="3499021"/>
              <a:ext cx="6866141" cy="2837557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5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순간 전역 조명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(IGI)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적분기의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기본 개념은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광원에서 작은 수의 빛 운반 경로를 따라가 이 경로가 장면의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표면에 교차하는 곳에 여러 개의 점광원을 생성합니다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점 광원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 aka. virtual light sources 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장면의 간접 방사 분포를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근사하는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방식으로 배치됩니다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빛이 생성된 후 적분기가 한 점에서 방출하는 방사를 계산하려고 할 때 점 광원에 대해 그림자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추적해서 보이는지 확인하고 보일 경우 간접 조명을 누적합니다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741362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30" y="3790225"/>
            <a:ext cx="6532951" cy="26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glimit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넘었을 경우 이를 잘라내어 이 결함을 제거합니다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이 잘라냄이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알고리즘을 편향되게  만들어 이미지가 평균적으로 원래보다 살짝 어두워집니다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이 차이를 고려해 최종 결과를 비편향적으로 해야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 잘라냈을때 어떻게 조정하는지는 이해하기 위해 일부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면적 적분을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기하학 항으로 크기 조절한 값을 계산하기 위한 일반적인 설정을 고려해봅시다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36016" y="4092498"/>
                <a:ext cx="3918380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6" y="4092498"/>
                <a:ext cx="3918380" cy="10042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3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 잘라냈을때 편향을 피하기 위해서 이를 처리하는 방법은 방정식을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min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⁡(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+ 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max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⁡(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등식을 사용해 다음과 같이 재작성합니다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5394" y="2386361"/>
                <a:ext cx="6819624" cy="200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↔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𝑙𝑖𝑚𝑖𝑡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altLang="ko-KR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↔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𝑙𝑖𝑚𝑖𝑡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94" y="2386361"/>
                <a:ext cx="6819624" cy="20084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첫 항은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매우 커지지 않을 것입니다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 뒤 두 번째 항은 방향이 아닌 면적에 대한 적분이므로 표면 면적과 입체각 사이의 관계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𝑐𝑜𝑠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|</m:t>
                        </m:r>
                      </m:den>
                    </m:f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대한 자코비안으로 재작성합니다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 이 표현은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정의를 이용해 다음과 같이 작성할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3225895" y="2669761"/>
                <a:ext cx="5738622" cy="737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↔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𝑙𝑖𝑚𝑖𝑡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 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95" y="2669761"/>
                <a:ext cx="5738622" cy="7378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349198" y="4807078"/>
                <a:ext cx="5492016" cy="737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↔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𝑙𝑖𝑚𝑖𝑡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 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98" y="4807078"/>
                <a:ext cx="5492016" cy="7378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30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광선과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표면 법선 사이의 각도입니다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.]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이제 코드에서 편향 보상 처리 효과를 추가하는 부분을 살펴보면 우선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표본화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방식으로 방향을 선택합니다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431" y="3479297"/>
            <a:ext cx="6305550" cy="2352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13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다음으로 해당 방향의 광선을 추적합니다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선을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추적하는 비용은 저렴한데 최대 길이가 제한돼 있기 때문에 많은 광선이 어떤 기하 구조와도 충돌하지 않으므로 음영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계산이 필요 없기 때문입니다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48" y="2867648"/>
            <a:ext cx="4886115" cy="352468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826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추적과 같은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 편향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알고리즘을 사용하면 잡음 없는 이미지를 만들기 위해서 많은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광선이 필요합니다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문제에 대한 한가지 접근법은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LTE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푸는데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편향적인 알고리즘을 도입하는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편향적인 알고리즘은 일반적으로 이전에 사용한 결과를 다중 방출 방사 계산에서 다시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사용하며 사용된 값들은 계산돼야 하는 정확한 값을 주지 않습니다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다룰 방사 조도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캐싱은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빛 전송에 대한 성공적인 편향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알고리즘 중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3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캐싱은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편향을 도입하여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 편향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몬테카를로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기술의 취약점인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고주파 수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잡음이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없는 이미지를 생성할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즉 좋은 품질의 이미지를 </a:t>
            </a:r>
            <a:r>
              <a:rPr lang="en-US" altLang="ko-KR" dirty="0"/>
              <a:t>Whitted ray tracing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같은 기본 기술에 비해 적은 추가 계산을 통해 생성할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편향 해결 방식은 현재까지 개발된 방식에서는 오류 예측이 잘 정의돼 있지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않습니다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이미지가 시각적 오류가 없더라도 여전히 오류를 가질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8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캐싱 알고리즘은 직접 광이 점에서 점으로 자주 빠르게 변할 때 간접 조명은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훨씬 느리게 변화한다는 관찰에 기반을 둡니다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간접 광을 장면에 분포한 점 집합으로 계산하고 특정 점에서 간접 광을 근사하기 위해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근접 표본을 보간하면 간접 광을 모든 곳에서 재계산하지 않아도 오류가 심각하지 않고 모든 점에서 정보를 재계산하지 않아 높은 계산 효율을 보여줍니다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이와 같은 알고리즘을 디자인할 때 반드시 짚고 넘어가야 할 두 가지 사안이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어떻게 간접 조명 분포가 표현됐고 한 점에서 계산한 뒤에 어떻게 저장됐는가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간접 광의 새로운 표현을 계산할 때 얼마나 자주 이미 존재하는 값을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 하는가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PBRT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구현된 방사 조도 캐싱 알고리즘에서 간접 조명은 장면에서 음영되는 점의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부분 집합에서 계산되며 공간 자료 구조에 저장됩니다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점에서의 방출 방사가 계산되면 캐시는 하나 이상의 적합한 근접 표본을 찾고 표본이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적합한지는 오류 척도의 집합으로 결정합니다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간접 광을 압축하여 표현하기 위해서 이 알고리즘은 방사 조도와 입사 방사 조도의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방향만 저장합니다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입사 조명을 하나의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Spectrum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ea typeface="Segoe UI Symbol" panose="020B0502040204020203" pitchFamily="34" charset="0"/>
              </a:rPr>
              <a:t>Vector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표현할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법선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표면에서 한쪽 면에 도달하는 방사 조도는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점에 들어오는 방사의 가중 평균의 의미이며 집합적 조명의 의미를 제공합니다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여기에 반사 표면에 대한 산란 방정식의 반사 요소를 고려하면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70323" y="1989595"/>
                <a:ext cx="5140446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23" y="1989595"/>
                <a:ext cx="5140446" cy="100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55302" y="4539888"/>
                <a:ext cx="7479805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02" y="4539888"/>
                <a:ext cx="7479805" cy="10042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IGI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간접광 효과를 매우 효율적으로 렌더링하고 경로 추적이나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추적에서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보이는 잡음 특성도 없습니다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 편향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알고리즘으로 구현할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장면의 모든 픽셀에 대해 같은 가상 광들이 사용되므로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 알고리즘에서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잡음과는 반대로 연관성으로 인한 오류가 나타납니다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한 장의 이미지에서는 허용할 만한 특성이지만 애니메이션에서는 굉장히 거슬릴 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표면이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램버트라면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상수이며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즉 방사 조도는 완벽한 확산 재질에 대해 특정 입사 조명 분포에 대한 표면에서의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반사를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정확히 계산하기 위한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충분한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정보를 갖고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있기 때문에 방사 조도를 보간하여 완벽한 확산 표면에서의 반사를 계산할 수 있으며 오류의 유일한 원인은 보간에서 나오게 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입사 광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방향은 이 방식이 대부분의 확산이나 약간 광택이 도는 표면에서 잘 동작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하도록 사용됩니다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1732" y="1933384"/>
                <a:ext cx="5706947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32" y="1933384"/>
                <a:ext cx="5706947" cy="100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1732" y="2937633"/>
                <a:ext cx="33928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𝑐𝐸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32" y="2937633"/>
                <a:ext cx="339285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13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캐싱 적분기 클래스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IrradianceCacheIntegrator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할당자는 전달된 값을 통해 멤버 변수를 초기화합니다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06" y="2386709"/>
            <a:ext cx="4724400" cy="24860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983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 fontScale="92500"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minSamplePixelSpacing, maxSamplePixelSpacing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간격 멤버 변수는 이미지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픽셀 단위의 방사 조도 표본 간격을 조절합니다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어떤 두 개의 표본도 카메라로부터 보이는 최소 간격보다 가까울 수 없고 최대보다 멀 수 없다는 것을 보증합니다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minWeight, cosMaxSampleAngleDifference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값은 특정 방사 조도 표본이 특정 지점에서 과도한 오류를 추가하지 않고 사용할 수 있는지 결정할 때 사용하는 오류 기준을 조절합니다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nSamples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방사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조도 예측을 계산하는데 사용하는 몬테카를로 표분의 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maxSpecularDepth, maxIndirectDepth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변수는 광택 반사와 방사 조도 표본을 계산하기 위한 간접 광 계산에 사용되는 광선 트리의 깊이를 조절합니다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mutex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멀티스레드에서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8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 트리를 동시에 갱신할 때 사용됩니다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2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Preprocess()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방사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조도 표본을 저장하는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8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 트리를 할당하고 이미지 면을 타일로 쪼개 각 타일에 대해 태스크를 할당합니다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태스크는 카메라 광선을 생성하기 위해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표본기를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사용하고 장면의 물체와의 교차점을 찾아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Li()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호출합니다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Li()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직접 광을 위해 직접 광 예측의 다중 중요도 표본화를 적용하는데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UnifromSampleAllLights()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함수가 사용됩니다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1" y="5010383"/>
            <a:ext cx="4019550" cy="628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46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IrradianceCacheIntegrator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간접 광 계산을 위해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분리합니다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완벽한 거울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반사는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WhittedIntegrator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처럼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표본화해 재귀적으로 적분기를 호출하는 것으로 처리됩니다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PBRT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에서의 구현은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확산과 광택 요소에 대해 모두 방사 조도 캐싱을 사용하므로 광택 요소에 대한 추가적인 오류가 생깁니다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광택성이 완벽한 거울 반사에 가깝지 않으면 근사를 통해 생긴 오류는 일반적으로 감수 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243" y="4435280"/>
            <a:ext cx="4733925" cy="15335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439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반사와 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 광택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투과 요소를 모두 가진다면 반사와 투과는 반드시 독립된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방사 조도 값으로 처리돼야 하며 이는 광택 표본에 필요한 반구에서의 방사 조도 값과 투과 표면에서 필요한 표면에서 반대편 반구의 값이 완전히 다를 수 있기 때문입니다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indirectLo()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메소드는 두 경우 모두 처리하며 캐시를 이용해 보간함으로써 값을 계산하거나 새 값을 계산하고 이를 이용해 입사 방사 조도에 의한 방출 방사 값을 계산합니다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메소드의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호출 전에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적분기는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법선이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같은 반구를 향하게 재배치합니다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같은 반구에 모든 광선이 위치하는 것을 보증하기 때문입니다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2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9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indirectLo()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매개변수로 구체화된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BSDF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요소의 반사된 방사를 반환하는데 주어진 법선 쪽에 의해 정해진 반구의 점에서 방사 조도를 찾아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Tabellion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Lamorlette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소개한 접근법에 따라 한 방향을 따른 입사 방사로 입사 방사 조도를 근사할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93" y="1564306"/>
            <a:ext cx="4695825" cy="13430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577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방사 조도 값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𝐸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같은 방사 조도를 제공하기 위해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해당 방향을 따라 반드시 도달해야 하는 방사의 양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𝐿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ko-KR" altLang="en-US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되고 이를 산란 방정식에 대입하면 다음을 얻습니다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ko-KR" altLang="en-US" dirty="0" err="1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4327" y="2276191"/>
                <a:ext cx="9865586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27" y="2276191"/>
                <a:ext cx="9865586" cy="1004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1746" y="4358634"/>
                <a:ext cx="9586919" cy="1029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46" y="4358634"/>
                <a:ext cx="9586919" cy="10294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69565" y="5544036"/>
                <a:ext cx="5234446" cy="496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565" y="5544036"/>
                <a:ext cx="5234446" cy="4967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6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interpolateE() </a:t>
            </a:r>
            <a:r>
              <a:rPr lang="ko-KR" altLang="en-US" dirty="0">
                <a:ea typeface="서울남산체 M" panose="02020603020101020101" pitchFamily="18" charset="-127"/>
              </a:rPr>
              <a:t>메소드는 </a:t>
            </a:r>
            <a:r>
              <a:rPr lang="en-US" altLang="ko-KR" dirty="0"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ea typeface="서울남산체 M" panose="02020603020101020101" pitchFamily="18" charset="-127"/>
              </a:rPr>
              <a:t>진 트리에 있는 방사 조도 값을 근사해 주어진 법선에서 반구 안의 주어진 점에서 </a:t>
            </a:r>
            <a:r>
              <a:rPr lang="ko-KR" altLang="en-US">
                <a:ea typeface="서울남산체 M" panose="02020603020101020101" pitchFamily="18" charset="-127"/>
              </a:rPr>
              <a:t>방사 </a:t>
            </a:r>
            <a:r>
              <a:rPr lang="ko-KR" altLang="en-US" smtClean="0">
                <a:ea typeface="서울남산체 M" panose="02020603020101020101" pitchFamily="18" charset="-127"/>
              </a:rPr>
              <a:t>조도를 </a:t>
            </a:r>
            <a:r>
              <a:rPr lang="ko-KR" altLang="en-US" dirty="0">
                <a:ea typeface="서울남산체 M" panose="02020603020101020101" pitchFamily="18" charset="-127"/>
              </a:rPr>
              <a:t>근사합니다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적합한 방사 조도 표본이 캐시에서 발견되지 않는다면 새로운 표본이 계산되고 추가됩니다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interpolateE() </a:t>
            </a:r>
            <a:r>
              <a:rPr lang="ko-KR" altLang="en-US" dirty="0">
                <a:ea typeface="서울남산체 M" panose="02020603020101020101" pitchFamily="18" charset="-127"/>
              </a:rPr>
              <a:t>메소드의 대부분 작업은 </a:t>
            </a:r>
            <a:r>
              <a:rPr lang="en-US" altLang="ko-KR" dirty="0">
                <a:ea typeface="서울남산체 M" panose="02020603020101020101" pitchFamily="18" charset="-127"/>
              </a:rPr>
              <a:t>Octree::Lookup() </a:t>
            </a:r>
            <a:r>
              <a:rPr lang="ko-KR" altLang="en-US" dirty="0">
                <a:ea typeface="서울남산체 M" panose="02020603020101020101" pitchFamily="18" charset="-127"/>
              </a:rPr>
              <a:t>메소드에서 처리되며 이는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주어진 점이 안에 있는 </a:t>
            </a:r>
            <a:r>
              <a:rPr lang="en-US" altLang="ko-KR" dirty="0"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ea typeface="서울남산체 M" panose="02020603020101020101" pitchFamily="18" charset="-127"/>
              </a:rPr>
              <a:t>진 트리의 노드를 돌아다니며 각 노드의 각 </a:t>
            </a:r>
            <a:r>
              <a:rPr lang="en-US" altLang="ko-KR" dirty="0">
                <a:ea typeface="서울남산체 M" panose="02020603020101020101" pitchFamily="18" charset="-127"/>
              </a:rPr>
              <a:t>IrradianceSample</a:t>
            </a:r>
            <a:r>
              <a:rPr lang="ko-KR" altLang="en-US" dirty="0">
                <a:ea typeface="서울남산체 M" panose="02020603020101020101" pitchFamily="18" charset="-127"/>
              </a:rPr>
              <a:t>에 대한 </a:t>
            </a:r>
            <a:r>
              <a:rPr lang="en-US" altLang="ko-KR" dirty="0">
                <a:ea typeface="서울남산체 M" panose="02020603020101020101" pitchFamily="18" charset="-127"/>
              </a:rPr>
              <a:t>IrradProcess </a:t>
            </a:r>
            <a:r>
              <a:rPr lang="ko-KR" altLang="en-US" dirty="0">
                <a:ea typeface="서울남산체 M" panose="02020603020101020101" pitchFamily="18" charset="-127"/>
              </a:rPr>
              <a:t>객체의 </a:t>
            </a:r>
            <a:r>
              <a:rPr lang="en-US" altLang="ko-KR" dirty="0">
                <a:ea typeface="서울남산체 M" panose="02020603020101020101" pitchFamily="18" charset="-127"/>
              </a:rPr>
              <a:t>operator()</a:t>
            </a:r>
            <a:r>
              <a:rPr lang="ko-KR" altLang="en-US" dirty="0">
                <a:ea typeface="서울남산체 M" panose="02020603020101020101" pitchFamily="18" charset="-127"/>
              </a:rPr>
              <a:t>를 호출합니다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IrradProcess</a:t>
            </a:r>
            <a:r>
              <a:rPr lang="ko-KR" altLang="en-US" dirty="0">
                <a:ea typeface="서울남산체 M" panose="02020603020101020101" pitchFamily="18" charset="-127"/>
              </a:rPr>
              <a:t>는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각표본이 허용 가능한지 결정하고 </a:t>
            </a:r>
            <a:r>
              <a:rPr lang="ko-KR" altLang="en-US" dirty="0" err="1">
                <a:ea typeface="서울남산체 M" panose="02020603020101020101" pitchFamily="18" charset="-127"/>
              </a:rPr>
              <a:t>보간된</a:t>
            </a:r>
            <a:r>
              <a:rPr lang="ko-KR" altLang="en-US" dirty="0">
                <a:ea typeface="서울남산체 M" panose="02020603020101020101" pitchFamily="18" charset="-127"/>
              </a:rPr>
              <a:t> 결과를 누적합니다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검색 시 </a:t>
            </a:r>
            <a:r>
              <a:rPr lang="en-US" altLang="ko-KR" dirty="0">
                <a:ea typeface="서울남산체 M" panose="02020603020101020101" pitchFamily="18" charset="-127"/>
              </a:rPr>
              <a:t>lock</a:t>
            </a:r>
            <a:r>
              <a:rPr lang="ko-KR" altLang="en-US" dirty="0">
                <a:ea typeface="서울남산체 M" panose="02020603020101020101" pitchFamily="18" charset="-127"/>
              </a:rPr>
              <a:t>을 걸어 스레드가 </a:t>
            </a:r>
            <a:r>
              <a:rPr lang="en-US" altLang="ko-KR" dirty="0"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ea typeface="서울남산체 M" panose="02020603020101020101" pitchFamily="18" charset="-127"/>
              </a:rPr>
              <a:t>진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트리를 순회하는 동안 새 값을 넣지 않도록 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67E176-D1A9-48F8-8A2E-3153D8083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93" y="1995678"/>
            <a:ext cx="7820025" cy="35433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019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IGIIntegrator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생성자는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6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매개변수를 받습니다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81" y="2041254"/>
            <a:ext cx="6496050" cy="26193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311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IrradProcess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구조체는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음영되는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점의 위치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법선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오류 매개변수의 값을 저장합니다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IrradianceSample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클래스는 방사 조도 표본을 표현하는 모든 관련된 정보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값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위치와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법선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입사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조명의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방향을 저장합니다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최종적으로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maxDist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변수를 통해 음영에 대해 어떤 거리를 넘는 표본을 사용하지 말아야 할지에 대한 정보를 저장합니다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IrradProcess </a:t>
            </a:r>
            <a:r>
              <a:rPr lang="ko-KR" altLang="en-US" dirty="0"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ea typeface="서울남산체 M" panose="02020603020101020101" pitchFamily="18" charset="-127"/>
              </a:rPr>
              <a:t>operator()</a:t>
            </a:r>
            <a:r>
              <a:rPr lang="ko-KR" altLang="en-US" dirty="0">
                <a:ea typeface="서울남산체 M" panose="02020603020101020101" pitchFamily="18" charset="-127"/>
              </a:rPr>
              <a:t>가 </a:t>
            </a:r>
            <a:r>
              <a:rPr lang="en-US" altLang="ko-KR" dirty="0">
                <a:ea typeface="서울남산체 M" panose="02020603020101020101" pitchFamily="18" charset="-127"/>
              </a:rPr>
              <a:t>Octree::Lookup()</a:t>
            </a:r>
            <a:r>
              <a:rPr lang="ko-KR" altLang="en-US" dirty="0">
                <a:ea typeface="서울남산체 M" panose="02020603020101020101" pitchFamily="18" charset="-127"/>
              </a:rPr>
              <a:t>에서 호출될 때마다 </a:t>
            </a:r>
            <a:r>
              <a:rPr lang="en-US" altLang="ko-KR" dirty="0"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ea typeface="서울남산체 M" panose="02020603020101020101" pitchFamily="18" charset="-127"/>
              </a:rPr>
              <a:t>진 트리에서 방사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조도 표본에 대한 포인터를 전달받고 메소드는 음영 점에서 표본을 사용해 생기는 오류를 예측한 오류 항을 계산하고 사용자가 제공한 오류 한계와 비교 하여 표본이 적합하면 표본의 가중 합에 추가합니다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2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후보 방사 조도 표본이 검색 점에서 합리적으로 사용 가능한지 결정하는 오류 항은 두가지 종류가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perr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검색 점과 표본이 계산된 지점과의 거리와 표본의 최대 허용 거리 값의 비율에 기반을 둡니다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nerr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검색 점의 표면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법선과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방사 조도 표본을 계산하는데 사용한 법선 방향과의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각도에 기반을 둡니다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허용 가능한 오류를 가진 표본은 그 뒤 가중 평균에 추가됩니다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0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표본은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오류를 뺀 값으로 가중되며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 오류 표본이 최종 보간 결과에 더 높은 기여를 하도록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8DD234-5427-458D-9AC4-A3AF9F1F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06" y="2333053"/>
            <a:ext cx="7391400" cy="38195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31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 트리 순회와 후보 표본 처리가 끝나면 방사 조도 표본에서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계산된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 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조도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값이 허용 가능한지 결정합니다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가중치의 합이 사용자가 제공한 최소 가중치 보다 크지 않다면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 된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사용하지 않습니다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높은 오류를 가진 작은 수의 표본 사용을 막아 전체적인 결과를 개선합니다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750BE3C-9E62-4F31-8C79-A63BA68B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68" y="4594860"/>
            <a:ext cx="2581275" cy="6858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605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interpolateE() </a:t>
            </a:r>
            <a:r>
              <a:rPr lang="ko-KR" altLang="en-US" dirty="0">
                <a:ea typeface="서울남산체 M" panose="02020603020101020101" pitchFamily="18" charset="-127"/>
              </a:rPr>
              <a:t>메소드가 좋은 품질에 충분히 가까운 방사 조도 표본을 찾지 못했다면 새로운 방사 조도 값을 계산해 캐시에 추가합니다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입사 방사의 분포에 기반을 두고 중요도 표본화를 할 만한 쉬운 방법이 없으므로 </a:t>
            </a:r>
            <a:r>
              <a:rPr lang="en-US" altLang="ko-KR" dirty="0">
                <a:latin typeface="+mn-ea"/>
              </a:rPr>
              <a:t>cos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가중된 방향의 분포를 사용합니다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IrradianceCacheIntegrator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표준 경로 추적을 사용해 방사 조도 값을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8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방사 조도 예측을 계산하기 위한 구현은 표준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예측기를 사용하며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광선이 코사인 가중 분포에서 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표본화됐을 때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ko-KR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이므로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2B00E60-21D4-41D8-854D-F18551119B27}"/>
                  </a:ext>
                </a:extLst>
              </p:cNvPr>
              <p:cNvSpPr txBox="1"/>
              <p:nvPr/>
            </p:nvSpPr>
            <p:spPr>
              <a:xfrm>
                <a:off x="3565090" y="2168012"/>
                <a:ext cx="5060231" cy="1298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B00E60-21D4-41D8-854D-F1855111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90" y="2168012"/>
                <a:ext cx="5060231" cy="1298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E9F65FD-9D5B-40B4-ACAB-ED7E1AA308F3}"/>
                  </a:ext>
                </a:extLst>
              </p:cNvPr>
              <p:cNvSpPr txBox="1"/>
              <p:nvPr/>
            </p:nvSpPr>
            <p:spPr>
              <a:xfrm>
                <a:off x="2341581" y="4113312"/>
                <a:ext cx="7507248" cy="1298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9F65FD-9D5B-40B4-ACAB-ED7E1AA30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81" y="4113312"/>
                <a:ext cx="7507248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243ECE8-5A6F-40DD-949C-6051592F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81" y="1466089"/>
            <a:ext cx="4972050" cy="49434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483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IRRADIANCE CACHING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 방사 조도 예측이 계산됐으므로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 트리에 표본을 넣을 수 있도록 장면의 상위 경계를 계산해야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표본이 유효할 영역을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정하는 데는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 기준이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minSamplePixelSpacing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보다 높은 표본율의 표본을 저장하지 않는 것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maxSamplePixelSpacing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최소 표본율로 표본을 배치하는 것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9652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가까운 교차점으로의 최소 거리에 기반을 두어 차폐물 근처 표본의 적용 범위를 감소시키는 것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3E8771-E7C7-4EBD-9CED-63C3FB1A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18" y="4447794"/>
            <a:ext cx="543877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233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광을 생성하는 빛의 경로 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>
                <a:solidFill>
                  <a:schemeClr val="bg1">
                    <a:alpha val="99000"/>
                  </a:scheme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생성할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광원의 집합 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일반적으로 이미지 표본이 다른 가상 광 집합을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사용할 경우 더 나은 결과를 기대할 수 있는데 이는 약간 증가한 계산 비용으로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장면의 간접 조명에 대한 더 많은 정보를 결합하기 때문입니다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최고의 결과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위해 이 값은 픽셀당 추출된 표본의 수와 같아야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44" y="3877778"/>
            <a:ext cx="6099524" cy="2549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3571" y="4690862"/>
            <a:ext cx="2720897" cy="1231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16 </a:t>
            </a:r>
            <a:r>
              <a:rPr lang="ko-KR" altLang="en-US" sz="200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표본으로 렌더</a:t>
            </a:r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좌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sz="200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광집합 사용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우 </a:t>
            </a:r>
            <a:r>
              <a:rPr lang="en-US" altLang="ko-KR" sz="20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: 256</a:t>
            </a:r>
            <a:r>
              <a:rPr lang="ko-KR" altLang="en-US" sz="200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광집합 사용</a:t>
            </a:r>
            <a:endParaRPr lang="ko-KR" altLang="en-US" sz="20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gl, ng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IGI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계산의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일부는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항을 포함하는데 이 항은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사이가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작을 경우 매우 큰 값이 되어 밝은 이미지 오류가 발생합니다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방지하기 위해서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항이 </a:t>
                </a: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gl( gLimit )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보다 크면 다른 표본화 전략이 사용되고 </a:t>
                </a: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ng( nGatherSamples )</a:t>
                </a:r>
                <a:r>
                  <a:rPr lang="ko-KR" altLang="en-US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이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사용됩니다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1" dirty="0">
                    <a:ea typeface="서울남산체 M" panose="02020603020101020101" pitchFamily="18" charset="-127"/>
                    <a:cs typeface="Segoe UI" panose="020B0502040204020203" pitchFamily="34" charset="0"/>
                  </a:rPr>
                  <a:t>rrt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: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러시안 룰렛 한계점으로 특정 지점에 방출 방사를 계산하는데 작은 기여만 하는 가상 광에 대한 광선 추적을 생략하는데 사용됩니다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1" dirty="0">
                    <a:ea typeface="서울남산체 M" panose="02020603020101020101" pitchFamily="18" charset="-127"/>
                    <a:cs typeface="Segoe UI" panose="020B0502040204020203" pitchFamily="34" charset="0"/>
                  </a:rPr>
                  <a:t>maxd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: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몇 번의 반사 이후에 광택 반사를 종료하는데 사용합니다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049710" y="2999007"/>
                <a:ext cx="4090992" cy="782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𝐺</m:t>
                      </m:r>
                      <m:d>
                        <m:d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p>
                            <m:sSupPr>
                              <m:ctrlPr>
                                <a:rPr lang="en-US" altLang="ko-K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V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  <m:r>
                            <a:rPr lang="en-US" altLang="ko-KR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 </m:t>
                          </m:r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10" y="2999007"/>
                <a:ext cx="4090992" cy="7820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적분기의</a:t>
                </a:r>
                <a:r>
                  <a:rPr lang="ko-KR" alt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메소드의 직접 광 계산에서는 전형적인 표본화 방식이 사용되며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표본은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모든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광원에서 추출됩니다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이 계산에 필요한 일반 표본에 추가로 </a:t>
                </a:r>
                <a:r>
                  <a:rPr lang="ko-KR" altLang="en-US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다중 광 집합을 선택하기 위한 </a:t>
                </a:r>
                <a:r>
                  <a:rPr lang="en-US" altLang="ko-KR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1</a:t>
                </a:r>
                <a:r>
                  <a:rPr lang="en-US" altLang="ko-KR" dirty="0">
                    <a:solidFill>
                      <a:srgbClr val="FF0000">
                        <a:alpha val="99000"/>
                      </a:srgbClr>
                    </a:solidFill>
                    <a:ea typeface="서울남산체 M" panose="02020603020101020101" pitchFamily="18" charset="-127"/>
                    <a:cs typeface="Segoe UI" panose="020B0502040204020203" pitchFamily="34" charset="0"/>
                  </a:rPr>
                  <a:t>D</a:t>
                </a:r>
                <a:r>
                  <a:rPr lang="en-US" altLang="ko-KR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표본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r>
                      <a:rPr lang="en-US" altLang="ko-KR" i="1" dirty="0" smtClean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i="1" dirty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altLang="ko-KR" i="1" dirty="0">
                            <a:solidFill>
                              <a:srgbClr val="0070C0">
                                <a:alpha val="99000"/>
                              </a:srgb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0070C0">
                                <a:alpha val="99000"/>
                              </a:srgb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0070C0">
                                <a:alpha val="99000"/>
                              </a:srgb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0070C0">
                            <a:alpha val="99000"/>
                          </a:srgb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이 클 경우의 수집 표본화 알고리즘을 위한 표본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필요합니다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23" y="2992738"/>
            <a:ext cx="4655566" cy="3491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4025590" y="5497551"/>
            <a:ext cx="4397399" cy="211873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025590" y="5876529"/>
            <a:ext cx="4397399" cy="446212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Preprocess()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함수는 광원에서 빛 전송 경로를 따라가서 가상 점광원을 생성합니다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IGI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는 양방향 추적의 경로가 카메라에서 한 선분만이고 빛의 경로가 하나 이상의 선분을 가질 경우에 대응합니다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아래 그림은 빛 경로가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3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개의 정점을 갖고 하나의 선분을 가진 카메라 경로가 그림자 광선으로 빛 경로의 정점과 연결되는 예를 보여줍니다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118" y="3659498"/>
            <a:ext cx="3686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INSTANT GLOBAL ILLUMINATION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이 접근 방식에서 길이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을 가진 선분들의 경로를 생성하는 방법은 단 한가지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존재합니다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Segoe UI" panose="020B0502040204020203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하나의 카메라 선분이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  <a:cs typeface="Segoe UI" panose="020B0502040204020203" pitchFamily="34" charset="0"/>
                      </a:rPr>
                      <m:t>으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로 하나의 연결 선분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그리고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로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  <a:cs typeface="Segoe UI" panose="020B0502040204020203" pitchFamily="34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  <a:cs typeface="Segoe UI" panose="020B0502040204020203" pitchFamily="34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 – 2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개의 빛 선분으로 연결됩니다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몬테카를로 예측기를 적용하면 경로의 기여에 대한 예측 방정식은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1973" r="-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7133" y="4073266"/>
                <a:ext cx="87600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33" y="4073266"/>
                <a:ext cx="876002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3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22196</TotalTime>
  <Words>1263</Words>
  <Application>Microsoft Office PowerPoint</Application>
  <PresentationFormat>와이드스크린</PresentationFormat>
  <Paragraphs>367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Arial</vt:lpstr>
      <vt:lpstr>Cambria Math</vt:lpstr>
      <vt:lpstr>Segoe UI Symbol</vt:lpstr>
      <vt:lpstr>Segoe UI</vt:lpstr>
      <vt:lpstr>맑은 고딕</vt:lpstr>
      <vt:lpstr>서울남산체 M</vt:lpstr>
      <vt:lpstr>Calibri</vt:lpstr>
      <vt:lpstr>Segoe UI Light</vt:lpstr>
      <vt:lpstr>Wingdings</vt:lpstr>
      <vt:lpstr>Metro_TT_Blue_16x9_02-12</vt:lpstr>
      <vt:lpstr>Physically Based Rendering From Theory to Implementation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INSTANT GLOBAL ILLUMINATION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  <vt:lpstr>IRRADIANCE CACHING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조봉석 [xtozero]</cp:lastModifiedBy>
  <cp:revision>868</cp:revision>
  <dcterms:created xsi:type="dcterms:W3CDTF">2014-11-18T06:53:54Z</dcterms:created>
  <dcterms:modified xsi:type="dcterms:W3CDTF">2017-08-19T04:11:38Z</dcterms:modified>
</cp:coreProperties>
</file>