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29" r:id="rId2"/>
    <p:sldId id="377" r:id="rId3"/>
    <p:sldId id="357" r:id="rId4"/>
    <p:sldId id="358" r:id="rId5"/>
    <p:sldId id="359" r:id="rId6"/>
    <p:sldId id="360" r:id="rId7"/>
    <p:sldId id="361" r:id="rId8"/>
    <p:sldId id="362" r:id="rId9"/>
    <p:sldId id="364" r:id="rId10"/>
    <p:sldId id="363" r:id="rId11"/>
    <p:sldId id="365" r:id="rId12"/>
    <p:sldId id="403" r:id="rId13"/>
    <p:sldId id="404" r:id="rId14"/>
    <p:sldId id="402" r:id="rId15"/>
    <p:sldId id="405" r:id="rId16"/>
    <p:sldId id="366" r:id="rId17"/>
    <p:sldId id="368" r:id="rId18"/>
    <p:sldId id="367" r:id="rId19"/>
    <p:sldId id="376" r:id="rId20"/>
    <p:sldId id="370" r:id="rId21"/>
    <p:sldId id="369" r:id="rId22"/>
    <p:sldId id="400" r:id="rId23"/>
    <p:sldId id="371" r:id="rId24"/>
    <p:sldId id="401" r:id="rId25"/>
    <p:sldId id="372" r:id="rId26"/>
    <p:sldId id="373" r:id="rId27"/>
    <p:sldId id="374" r:id="rId28"/>
    <p:sldId id="399" r:id="rId29"/>
    <p:sldId id="406" r:id="rId30"/>
    <p:sldId id="375" r:id="rId31"/>
    <p:sldId id="356" r:id="rId32"/>
    <p:sldId id="378" r:id="rId33"/>
    <p:sldId id="396" r:id="rId34"/>
    <p:sldId id="397" r:id="rId35"/>
    <p:sldId id="379" r:id="rId36"/>
    <p:sldId id="407" r:id="rId37"/>
    <p:sldId id="398" r:id="rId38"/>
    <p:sldId id="380" r:id="rId39"/>
    <p:sldId id="381" r:id="rId40"/>
    <p:sldId id="383" r:id="rId41"/>
    <p:sldId id="382" r:id="rId42"/>
    <p:sldId id="384" r:id="rId43"/>
    <p:sldId id="394" r:id="rId44"/>
    <p:sldId id="385" r:id="rId45"/>
    <p:sldId id="386" r:id="rId46"/>
    <p:sldId id="387" r:id="rId47"/>
    <p:sldId id="388" r:id="rId48"/>
    <p:sldId id="389" r:id="rId49"/>
    <p:sldId id="395" r:id="rId50"/>
    <p:sldId id="390" r:id="rId51"/>
    <p:sldId id="391" r:id="rId52"/>
    <p:sldId id="392" r:id="rId53"/>
    <p:sldId id="393" r:id="rId54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  <p:embeddedFont>
      <p:font typeface="Segoe UI" panose="020B0502040204020203" pitchFamily="3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Segoe UI Light" panose="020B0502040204020203" pitchFamily="34" charset="0"/>
      <p:regular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Cambria Math" panose="02040503050406030204" pitchFamily="18" charset="0"/>
      <p:regular r:id="rId72"/>
    </p:embeddedFont>
    <p:embeddedFont>
      <p:font typeface="서울남산체 M" panose="02020603020101020101" pitchFamily="18" charset="-127"/>
      <p:regular r:id="rId7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>
        <p:scale>
          <a:sx n="100" d="100"/>
          <a:sy n="100" d="100"/>
        </p:scale>
        <p:origin x="816" y="8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8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6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6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6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8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3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56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1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61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Metropolis Light Transport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Path Contributions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MetropolisRender</a:t>
            </a:r>
            <a:r>
              <a:rPr lang="en-US" dirty="0"/>
              <a:t> 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리팩토링한 버전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카메라에서 경로를 생성하는 기하학적 부분은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처리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경로는 명시적으로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구조체의 배열에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정점에서 직접 광을 표본화해 경로가 전송하는 빛을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정점에서의 경로 방출로 크기를 조절해 결과 값을 더함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생성하는 계산과 각 경로 정점의 직접 조명을 계산하는 부분은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혼합돼 있지만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본질적으로는 같은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정점을 위한 기본 변수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9EE306-B190-436B-B0DE-360695C699A2}"/>
              </a:ext>
            </a:extLst>
          </p:cNvPr>
          <p:cNvSpPr/>
          <p:nvPr/>
        </p:nvSpPr>
        <p:spPr>
          <a:xfrm>
            <a:off x="753978" y="1878655"/>
            <a:ext cx="71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6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처리할 경우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분리된 직접 광 계산은 다음을 포함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보이는 첫 교차점에서 방출된 빛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지점의 직접 조명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완벽 거울 반사의 연속으로 교차되는 어떤 표본에서의 직접 조명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교차점에서 시작하는 투과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모두가 주어지면 다음 조건에 따라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반환한 방사 값에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정점에서의 방출을 포함해야 하는지 결정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처리하면 최종 정점에서의 산란이 광택 반사거나 투과이고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모든 경로의 정점이 광택 반사가 아닌 경우에만 방출을 포함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 정점이 비광택이면 반드시 이 표면에서 방출을 무시해야 하는데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정점에서 경로 추적의 일부로 처리하는 직접 광 계산이 빛 전송을 처리해야 하기 때문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경로에서 모든 정점이 광택 반사라면 여기서의 방출은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 직접 광 적분기에 포함돼 여기서는 무시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표본화가 직접 광도 처리해야 한다면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산란 사건이 광택일 경우에만 방출을 포함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비광택의 경우 경로 추적의 이전 정점에서의 직접 광 계산이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비광택 요소로 산란된 조명을 고려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1323473" y="2203762"/>
            <a:ext cx="205339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3962400" y="2203762"/>
            <a:ext cx="2791326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7226968" y="2203761"/>
            <a:ext cx="1540042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1420426" y="3781567"/>
            <a:ext cx="18594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산란이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광택일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2350168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4231152" y="3781567"/>
            <a:ext cx="22538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</a:t>
            </a:r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폴리스 표본화가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처리하는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9" idx="2"/>
            <a:endCxn id="25" idx="0"/>
          </p:cNvCxnSpPr>
          <p:nvPr/>
        </p:nvCxnSpPr>
        <p:spPr>
          <a:xfrm>
            <a:off x="7996989" y="2476876"/>
            <a:ext cx="4" cy="13046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2" idx="0"/>
          </p:cNvCxnSpPr>
          <p:nvPr/>
        </p:nvCxnSpPr>
        <p:spPr>
          <a:xfrm>
            <a:off x="5358063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6674515" y="3781567"/>
            <a:ext cx="26449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 모든 경로의 정점이</a:t>
            </a:r>
            <a: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반사가 아닌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 별개의 직접 조명 계산을 처리하고 계산이 현재 빛 전송 경로의 종류를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고려할 경우에는 직접 조명 계산을 처리하지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D118E9-65A5-4ED7-8AE4-701198921774}"/>
              </a:ext>
            </a:extLst>
          </p:cNvPr>
          <p:cNvSpPr/>
          <p:nvPr/>
        </p:nvSpPr>
        <p:spPr>
          <a:xfrm>
            <a:off x="970547" y="2706846"/>
            <a:ext cx="897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B0CFA4-246F-424A-9BAB-B90FEB5CF90A}"/>
              </a:ext>
            </a:extLst>
          </p:cNvPr>
          <p:cNvSpPr/>
          <p:nvPr/>
        </p:nvSpPr>
        <p:spPr>
          <a:xfrm>
            <a:off x="753977" y="1878655"/>
            <a:ext cx="10451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b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직접 조명 루틴을 사용해 이 정점에서의 직접 광으로 인한 반사를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빛은 빛의 상태 에너지에 대응해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표본은 적절한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LightingSample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 값을 사용해 추출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alpha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요소는 경로의 기존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산란을 고려하는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크기 조절 인자를 제공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 광선의 기여가 있다면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경로가 경로의 광선 중 하나가 어떤 프리미티브와 교차하지 않고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떠나서 중단될 경우 무한 광원에서 방출된 빛의 기여를 추가해야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조명이 개별 직접 광 계산이나 기존 정점에서의 직접 광 계산에서 고려되지 않을 때만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59D641-3C0E-4633-9275-86FB41526478}"/>
              </a:ext>
            </a:extLst>
          </p:cNvPr>
          <p:cNvSpPr/>
          <p:nvPr/>
        </p:nvSpPr>
        <p:spPr>
          <a:xfrm>
            <a:off x="1163052" y="3042718"/>
            <a:ext cx="7884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it-IT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Le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MetropolisRenderer::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장면에서 표본 위에 있는 점의 연속으로 이뤄진 빛 전송 경로를 나타내는 표본 값의 벡터 방사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 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69B224-B3FD-438F-9596-89A48C62A71C}"/>
              </a:ext>
            </a:extLst>
          </p:cNvPr>
          <p:cNvSpPr/>
          <p:nvPr/>
        </p:nvSpPr>
        <p:spPr>
          <a:xfrm>
            <a:off x="778043" y="2330985"/>
            <a:ext cx="93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C02650-4FA4-401D-9F6F-0EC05146BE7F}"/>
              </a:ext>
            </a:extLst>
          </p:cNvPr>
          <p:cNvSpPr/>
          <p:nvPr/>
        </p:nvSpPr>
        <p:spPr>
          <a:xfrm>
            <a:off x="753977" y="1878655"/>
            <a:ext cx="972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Compute reflected light at camera path vertex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사용해 카메라 경로와 빛 경로가 전송하는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그림자 광선은 각 카메라 경로와 빛 경로의 앞부분에서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경로를 생성하는데 대응하는 두 경로 정점 사이를 추적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점이 상호 간에 보인다면 전체 경로의 기여를 예측에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2792D61-3035-4C95-B873-1F6201668B76}"/>
              </a:ext>
            </a:extLst>
          </p:cNvPr>
          <p:cNvSpPr/>
          <p:nvPr/>
        </p:nvSpPr>
        <p:spPr>
          <a:xfrm>
            <a:off x="753976" y="1874643"/>
            <a:ext cx="9520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ALLOCA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길이의 경로를 생성하기 위해 카메라 경로와 빛 경로를 연결할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얼마나 많은 같은 길이의 경로가 다른 양방향 연결로 생성되는지 계산해야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반사나 투과를 갖는 경로 정점은 이 계산을 복잡하게 만듦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연결되는 정점들 중 각각의 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 하나가 광택 반사면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생성하기 위해 광선을 추적할 필요가 없음 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nSpecularVertices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초기화 할 때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번째 요소에 이 카메라와 빛 사이에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가지며 정점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갖는 경로가 얼마나 많이 있는지를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EA8A4D-FEE7-4495-9E72-FBBA592130E4}"/>
              </a:ext>
            </a:extLst>
          </p:cNvPr>
          <p:cNvSpPr/>
          <p:nvPr/>
        </p:nvSpPr>
        <p:spPr>
          <a:xfrm>
            <a:off x="753976" y="1874643"/>
            <a:ext cx="9777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reflected light at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Loop over light path vertices and connect to camera vertex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카메라 정점의 방출과 직접 광은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메소드와 같은 방식으로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 기여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(i+1)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정점 수에서 광택 정점으로 끝나는 길이의 경로 수를 뺀 값의 역수로 조절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추적이 같은 길이의 빛 전송 경로를 생성할 수 있는 모든 다른 방식을 고려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 정점에 대한 반복 후 카메라 정점으로 연결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카메라 경로 정점이 비광택이면 각각의 빛 경로 정점과 연결하는 경로를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436BC0-5632-4F90-9928-622631302375}"/>
              </a:ext>
            </a:extLst>
          </p:cNvPr>
          <p:cNvSpPr/>
          <p:nvPr/>
        </p:nvSpPr>
        <p:spPr>
          <a:xfrm>
            <a:off x="970543" y="2363928"/>
            <a:ext cx="941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Loop over light path vertices and connect to camera vertex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카메라와 빛 정점 사이의 기여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현재 정점까지의 경로 방출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 정점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빛 정점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갖는 경로의 기여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i="1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(V=1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이면 두 점은 상호 간에 보이고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그렇지 않으면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V=0)</a:t>
                </a:r>
                <a:r>
                  <a:rPr lang="en-US" altLang="ko-KR" i="1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방출 기반 항의 값인 카메라 경로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이미 각각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cameraPath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lightPath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[j].alpha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들어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경로의 전체 기여를 찾기 위해 괄호 안의 항만 찾으면 됨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PathVertex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구조체에 이 값을 계산하기 위한 다양한 값이 존재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2069430" y="4393510"/>
            <a:ext cx="1074823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  <a:blipFill rotWithShape="0"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3449054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4572001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4048427" y="4393510"/>
            <a:ext cx="229001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5187416" y="4393510"/>
            <a:ext cx="106098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직선 화살표 연결선 11"/>
          <p:cNvCxnSpPr>
            <a:stCxn id="7" idx="2"/>
          </p:cNvCxnSpPr>
          <p:nvPr/>
        </p:nvCxnSpPr>
        <p:spPr>
          <a:xfrm flipH="1">
            <a:off x="1932973" y="4666625"/>
            <a:ext cx="673869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</p:cNvCxnSpPr>
          <p:nvPr/>
        </p:nvCxnSpPr>
        <p:spPr>
          <a:xfrm flipH="1">
            <a:off x="3330486" y="4666625"/>
            <a:ext cx="27096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>
            <a:off x="5717908" y="4666625"/>
            <a:ext cx="1685524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</p:cNvCxnSpPr>
          <p:nvPr/>
        </p:nvCxnSpPr>
        <p:spPr>
          <a:xfrm>
            <a:off x="4724401" y="4666625"/>
            <a:ext cx="113898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2"/>
          </p:cNvCxnSpPr>
          <p:nvPr/>
        </p:nvCxnSpPr>
        <p:spPr>
          <a:xfrm>
            <a:off x="4162928" y="4666625"/>
            <a:ext cx="644992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표본에서의 카메라 경로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사용해 카메라에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광원을 장면 표면 위의 하나 또는 두 개의 경로로 변환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정규 경로 추적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앙뱡향 경로 추적 중 하나를 사용해 방사 함수의 값을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초기 광선을 생성한 뒤 각 픽셀에서 추출한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평균 표본 수를 고려해 광선 미분의 크기를 조절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798A49F-B9D1-4960-84A1-2F72B842BC9D}"/>
              </a:ext>
            </a:extLst>
          </p:cNvPr>
          <p:cNvSpPr/>
          <p:nvPr/>
        </p:nvSpPr>
        <p:spPr>
          <a:xfrm>
            <a:off x="970548" y="3944130"/>
            <a:ext cx="10598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GenerateRayDifferential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ScaleDifferentials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sample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cameraPathSamples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1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경로의 가중치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pathWt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계산에서 명심해야 할 두 가지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정점의 수를 얻기 위해서는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j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합에 추가해야 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색인되므로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실제 경로에서 정점의 수를 얻을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길이의 경로에서 광택 정점의 수를 가중치에서 빼서 광택 정점을 만나면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경로를 연결하지 않는 사실을 반영해야 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실제로 이런 경우 경로에 대해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정점을 갖는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개보다 적은 연결을 생성하게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9DAC7A8-7433-4781-AA18-C1764DFF3CDB}"/>
              </a:ext>
            </a:extLst>
          </p:cNvPr>
          <p:cNvSpPr/>
          <p:nvPr/>
        </p:nvSpPr>
        <p:spPr>
          <a:xfrm>
            <a:off x="1163048" y="3984180"/>
            <a:ext cx="770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75FCD3-47D1-4761-827F-FD241E5F306F}"/>
              </a:ext>
            </a:extLst>
          </p:cNvPr>
          <p:cNvSpPr/>
          <p:nvPr/>
        </p:nvSpPr>
        <p:spPr>
          <a:xfrm>
            <a:off x="778043" y="1888742"/>
            <a:ext cx="582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Methods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0C6B57-2C38-4D07-9F8A-577EE12E348B}"/>
              </a:ext>
            </a:extLst>
          </p:cNvPr>
          <p:cNvSpPr/>
          <p:nvPr/>
        </p:nvSpPr>
        <p:spPr>
          <a:xfrm>
            <a:off x="778043" y="1888742"/>
            <a:ext cx="8285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nDirectPixelSamples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DirectLightingIntegrator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AtomicInt32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nTasksFinished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camera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 설명 파일의 카메라를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bidirectional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기여 계산에서 양방향 경로 추적의 사용 여부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nDirectPixelSample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조명을 위한 픽셀당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표본의 평균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maxDepth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경로의 최대 길이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largeStepsPerPixel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픽셀에서 큰 단계 변이의 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 변이보다 큰 단계 변이를 처리하는 전체 확률은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nBootstrap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함수의 적분을 계산할 때 미리 불러오는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maxConsecutiveRejects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연속적인 거부 수를 제한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연속으로 많이 거부하면 표본 허용 계산을 강제해 강제로 허용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표본화와 분리해 직접 조명 계산을 처리할 경우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주요 임무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직접 조명을 계산할 경우 이 계산을 위한 작업을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표본화를 시작하기 위해 적절한 초기 표본을 찾음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렌더된 이미지를 저장하기 전에 메트로폴리스 표본화를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2E064CB-468B-494F-B6BD-D08884F4A314}"/>
              </a:ext>
            </a:extLst>
          </p:cNvPr>
          <p:cNvSpPr/>
          <p:nvPr/>
        </p:nvSpPr>
        <p:spPr>
          <a:xfrm>
            <a:off x="778043" y="1888742"/>
            <a:ext cx="9986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GetPixelExtent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shutterOpen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ComputeLightSamplingCDF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Compute direct lighting before Metropolis light transport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Select initial sample from bootstrap samples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Launch tasks to generate Metropolis samples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WriteImage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포함한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vs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포함하지 않은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8" y="1955559"/>
            <a:ext cx="4831425" cy="4360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42" y="1955559"/>
            <a:ext cx="4831426" cy="43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계산하기 위한 표본의 초기 집합 획득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870283-3D32-4153-93EE-95D7AF329534}"/>
              </a:ext>
            </a:extLst>
          </p:cNvPr>
          <p:cNvSpPr/>
          <p:nvPr/>
        </p:nvSpPr>
        <p:spPr>
          <a:xfrm>
            <a:off x="778043" y="1888742"/>
            <a:ext cx="8935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표본의 초기 집합 획득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적분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기존에 구현한 표본 생성과 계산 루틴을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LargeStep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균일한 임의의 표본을 표본 공간 정의역에서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함수의 값을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합을 누적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bootstrapI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표본의 기여를 저장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표본에 대한 두 번째 반복에서 렌더링을 위한 초기 표본을 선택하는데 사용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5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표본과 경로 방사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0E19111-41E7-4B71-8190-65B2690F05A7}"/>
              </a:ext>
            </a:extLst>
          </p:cNvPr>
          <p:cNvSpPr/>
          <p:nvPr/>
        </p:nvSpPr>
        <p:spPr>
          <a:xfrm>
            <a:off x="778043" y="1888742"/>
            <a:ext cx="8606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38CACE-A78D-4CCC-8E4E-460E6760B1F2}"/>
              </a:ext>
            </a:extLst>
          </p:cNvPr>
          <p:cNvSpPr/>
          <p:nvPr/>
        </p:nvSpPr>
        <p:spPr>
          <a:xfrm>
            <a:off x="778042" y="4126616"/>
            <a:ext cx="8125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A904C0-5619-464C-86AA-4A273734FDFB}"/>
              </a:ext>
            </a:extLst>
          </p:cNvPr>
          <p:cNvSpPr/>
          <p:nvPr/>
        </p:nvSpPr>
        <p:spPr>
          <a:xfrm>
            <a:off x="4297958" y="4680614"/>
            <a:ext cx="461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사용하면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경로를 따라 전송되는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A33938-CBC4-43CD-9B31-D2BC77BD10BC}"/>
              </a:ext>
            </a:extLst>
          </p:cNvPr>
          <p:cNvSpPr/>
          <p:nvPr/>
        </p:nvSpPr>
        <p:spPr>
          <a:xfrm>
            <a:off x="970548" y="2719738"/>
            <a:ext cx="8069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545C2A-AB70-4AEC-965E-4239B80DABCA}"/>
              </a:ext>
            </a:extLst>
          </p:cNvPr>
          <p:cNvSpPr/>
          <p:nvPr/>
        </p:nvSpPr>
        <p:spPr>
          <a:xfrm>
            <a:off x="778042" y="1888742"/>
            <a:ext cx="9472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Select initial sample from bootstrap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앞에 계산한 모든 표본의 기여 합과의 상대적인 기여예 비례하게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명시적으로 정규화된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기여의 합 사이에서 균일한 임의의 값을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경로 표본에서 누적된 기여의 합이 이 값을 넘을 때까지 반복하지 않고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단계에서 생성된 모든 표본 값을 저장할 필요가 없음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대신 난수 생성기의 시드 값을 기존과 같은 값으로 재설정해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같은 변이를 적용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병렬 수행하는데 사용하는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구현해 놓은 코드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정확히 한 단계 큰 변이를 이미지의 각 픽셀에 대해 수행하도록 작업을 분할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 이미지 해상도가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1024×1024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설정하고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픽셀 표본의 수를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512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했을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512/32 = 16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각각은 전체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(1024×1024)×32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표본을 추출하며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 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큰 단계 변이이고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작은 단계 변이가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작업은 큰 단계 변이를 픽셀의 수와 같게 처리하기 때문에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큰 단계 표본의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위치가 이미지 면에 잘 분포됨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작업에서 이미지의 각 픽셀이 정확히 제안된 하나의 큰 단계 변이를 가짐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모든 픽셀이 최소한 몇 개의 표본을 받게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메트로폴리스 표본화 알고리즘을 바로 적용했을 때 보장이 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::Run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11D0CA-A23C-485F-9CD2-244D1BECC173}"/>
              </a:ext>
            </a:extLst>
          </p:cNvPr>
          <p:cNvSpPr/>
          <p:nvPr/>
        </p:nvSpPr>
        <p:spPr>
          <a:xfrm>
            <a:off x="778042" y="1888742"/>
            <a:ext cx="8975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기본적인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준비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표본화를 시작하기 전에 매개 변수 설정에서 유도된 다양한 값들을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20FEA5-CA6B-41B6-9563-A06AE070A62A}"/>
              </a:ext>
            </a:extLst>
          </p:cNvPr>
          <p:cNvSpPr/>
          <p:nvPr/>
        </p:nvSpPr>
        <p:spPr>
          <a:xfrm>
            <a:off x="1002631" y="2350406"/>
            <a:ext cx="10026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1);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progressCounter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progressUpdateFrequency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저장을 위한 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FD1F6E-C306-477F-8378-4A058062C677}"/>
              </a:ext>
            </a:extLst>
          </p:cNvPr>
          <p:cNvSpPr/>
          <p:nvPr/>
        </p:nvSpPr>
        <p:spPr>
          <a:xfrm>
            <a:off x="778041" y="1888742"/>
            <a:ext cx="8221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taskNum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91F7B2-CC00-4F6A-8F75-829C56636B0E}"/>
              </a:ext>
            </a:extLst>
          </p:cNvPr>
          <p:cNvSpPr/>
          <p:nvPr/>
        </p:nvSpPr>
        <p:spPr bwMode="auto">
          <a:xfrm>
            <a:off x="834189" y="2785493"/>
            <a:ext cx="8069179" cy="5250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75409B-4809-4676-BA83-3776F8CD75A7}"/>
              </a:ext>
            </a:extLst>
          </p:cNvPr>
          <p:cNvSpPr txBox="1"/>
          <p:nvPr/>
        </p:nvSpPr>
        <p:spPr>
          <a:xfrm>
            <a:off x="9007642" y="2912425"/>
            <a:ext cx="3105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호출할 때 전달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5E1BB2F-3681-448C-AB3A-5EBBD9797485}"/>
              </a:ext>
            </a:extLst>
          </p:cNvPr>
          <p:cNvSpPr/>
          <p:nvPr/>
        </p:nvSpPr>
        <p:spPr bwMode="auto">
          <a:xfrm>
            <a:off x="834188" y="3314683"/>
            <a:ext cx="8069179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8D90107-F70C-4B36-84A2-049B39986E88}"/>
              </a:ext>
            </a:extLst>
          </p:cNvPr>
          <p:cNvSpPr txBox="1"/>
          <p:nvPr/>
        </p:nvSpPr>
        <p:spPr>
          <a:xfrm>
            <a:off x="9007642" y="3318529"/>
            <a:ext cx="2749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분광 방사 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함수 값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1BFC1E-91BB-493A-B19C-DAE66A2BF9ED}"/>
              </a:ext>
            </a:extLst>
          </p:cNvPr>
          <p:cNvSpPr/>
          <p:nvPr/>
        </p:nvSpPr>
        <p:spPr bwMode="auto">
          <a:xfrm>
            <a:off x="834189" y="4143202"/>
            <a:ext cx="443564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7064D2-1360-47C6-B893-FF5FB75F14AA}"/>
              </a:ext>
            </a:extLst>
          </p:cNvPr>
          <p:cNvSpPr txBox="1"/>
          <p:nvPr/>
        </p:nvSpPr>
        <p:spPr>
          <a:xfrm>
            <a:off x="5352162" y="4139318"/>
            <a:ext cx="5424562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색인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samples[current]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samples[proposed]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채용하면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교환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엄청난 양의 데이터 복사를 방지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 표본을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L[current]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0CE050-691E-44D8-B829-21BF9CE70BA5}"/>
              </a:ext>
            </a:extLst>
          </p:cNvPr>
          <p:cNvSpPr/>
          <p:nvPr/>
        </p:nvSpPr>
        <p:spPr>
          <a:xfrm>
            <a:off x="778041" y="1888742"/>
            <a:ext cx="9304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단계를 위한 픽셀 색인의 임의의 순열 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이미지의 각 픽셀은 각 작업에 대해 제안된 하나의 큰 단계 변이를 받음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 표본 사이의 전환 밀도는 균일하며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변이에서 픽셀을 방문하는 순서는 임의로 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F2AF57-0993-409C-BBA9-23323D397A6A}"/>
              </a:ext>
            </a:extLst>
          </p:cNvPr>
          <p:cNvSpPr/>
          <p:nvPr/>
        </p:nvSpPr>
        <p:spPr>
          <a:xfrm>
            <a:off x="970547" y="3181403"/>
            <a:ext cx="8975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3B325A-CC2A-4CE9-984A-CF4D9105B407}"/>
              </a:ext>
            </a:extLst>
          </p:cNvPr>
          <p:cNvSpPr/>
          <p:nvPr/>
        </p:nvSpPr>
        <p:spPr>
          <a:xfrm>
            <a:off x="778040" y="1888742"/>
            <a:ext cx="8101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== 0);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%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SmallStep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단계와 작은 단계 변이 사이를 규칙적으로 교대로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큰 단계 처리 이후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largeStepRate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– 1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단계를 처리하고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큰 단계를 처리하는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변이가 일어나면 두 단계 과정으로 찾은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위치를 큰 단계에 전달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뒤섞인 픽셀 색인 배열에서 현재 색인을 정수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오프셋을 정수 픽셀 좌표에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작업을 생성하는 코드에서 오프셋 값을 계산해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::dx,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생성하는 코드는 이 값을 계산하기 위해 각 작업당 하나의 표본으로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저불일치 표본화 패턴을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집합적으로 모든 작업이 끝날 때 각 픽셀이 같은 수의 제안된 큰 단계 변이를 받을 뿐만 아니라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 범위에서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좌표를 잘 분포함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표본화하고 양방향 경로 추적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사용하면 광원과 빛을 떠나는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단계가 어떤 방사를 갖는 광선도 생성하는데 실패하면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사용해 기존에 표본화된 카메라 경로를 따른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방출 특성을 설명하는 텍스처 맵을 사용하면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텍스처의 일부 영역은 검게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 표본화 밀도를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경우 카메라 경로는 여전히 방사를 전송하므로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정점에서 경로 추적 코드가 처리하는 표준 직접 광계산을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빛 전송 광선이 광원에서 성공적으로 표본화된 경우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통해 대응하는 광선을 추적해 산란하는 정점의 경로를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교차에 대해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lightPathSamples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기존에 정의된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표본의 방사 값과 스칼라 기여를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6E985B-CCF5-4612-A89B-F0B79DC25032}"/>
              </a:ext>
            </a:extLst>
          </p:cNvPr>
          <p:cNvSpPr/>
          <p:nvPr/>
        </p:nvSpPr>
        <p:spPr>
          <a:xfrm>
            <a:off x="949699" y="2328216"/>
            <a:ext cx="10162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표본에 대한 허용 확률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변이가 대칭이므로 허용 확률을 계산할 때 전환 확률을 상쇄하며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표본의 허용 확률은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(13.8)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통해 구할 수 있음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7FD890-DF69-4154-AA5B-238199E9856A}"/>
              </a:ext>
            </a:extLst>
          </p:cNvPr>
          <p:cNvSpPr/>
          <p:nvPr/>
        </p:nvSpPr>
        <p:spPr>
          <a:xfrm>
            <a:off x="986587" y="3596901"/>
            <a:ext cx="705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(1.f,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현제와 제안된 표본을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스플렛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표본과 현재 표본의 기여는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(15.21)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계산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Film::Splat()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두 표본을 이미지에 뿌림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1C49EA5-2D09-4D69-B70D-9416459CCD38}"/>
              </a:ext>
            </a:extLst>
          </p:cNvPr>
          <p:cNvSpPr/>
          <p:nvPr/>
        </p:nvSpPr>
        <p:spPr>
          <a:xfrm>
            <a:off x="962523" y="3732737"/>
            <a:ext cx="9769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(1.f -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임의로 제안된 경로 변이를 채용하거나 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허용하거나 거절하며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허용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기반에 두고 처리함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허용하면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색인값을 교환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변수들은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아니면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가지므로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배타적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적용해 효율적으로 처리할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72D198-FF1C-43CB-8EEA-0760252AF803}"/>
              </a:ext>
            </a:extLst>
          </p:cNvPr>
          <p:cNvSpPr/>
          <p:nvPr/>
        </p:nvSpPr>
        <p:spPr>
          <a:xfrm>
            <a:off x="954502" y="3143190"/>
            <a:ext cx="7764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60DC02-6A18-4F13-8723-2562E25618FB}"/>
              </a:ext>
            </a:extLst>
          </p:cNvPr>
          <p:cNvSpPr/>
          <p:nvPr/>
        </p:nvSpPr>
        <p:spPr>
          <a:xfrm>
            <a:off x="753978" y="1878655"/>
            <a:ext cx="8718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빛 경로를 시작할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4719FED-FA59-44CB-8ABE-7AE2124D92CF}"/>
              </a:ext>
            </a:extLst>
          </p:cNvPr>
          <p:cNvSpPr/>
          <p:nvPr/>
        </p:nvSpPr>
        <p:spPr>
          <a:xfrm>
            <a:off x="753978" y="1878655"/>
            <a:ext cx="11253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24A8125-F8B4-40EA-9A9C-94ECF79747E9}"/>
              </a:ext>
            </a:extLst>
          </p:cNvPr>
          <p:cNvSpPr/>
          <p:nvPr/>
        </p:nvSpPr>
        <p:spPr>
          <a:xfrm>
            <a:off x="753978" y="1878655"/>
            <a:ext cx="9248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lightPathSamples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3053BF-0683-49AF-9BC2-308C78E6236A}"/>
              </a:ext>
            </a:extLst>
          </p:cNvPr>
          <p:cNvSpPr/>
          <p:nvPr/>
        </p:nvSpPr>
        <p:spPr>
          <a:xfrm>
            <a:off x="753978" y="1878655"/>
            <a:ext cx="1028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20776</TotalTime>
  <Words>3676</Words>
  <Application>Microsoft Office PowerPoint</Application>
  <PresentationFormat>와이드스크린</PresentationFormat>
  <Paragraphs>638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맑은 고딕</vt:lpstr>
      <vt:lpstr>Segoe UI</vt:lpstr>
      <vt:lpstr>Calibri</vt:lpstr>
      <vt:lpstr>Wingdings</vt:lpstr>
      <vt:lpstr>Segoe UI Light</vt:lpstr>
      <vt:lpstr>Arial</vt:lpstr>
      <vt:lpstr>Consolas</vt:lpstr>
      <vt:lpstr>Cambria Math</vt:lpstr>
      <vt:lpstr>서울남산체 M</vt:lpstr>
      <vt:lpstr>Metro_TT_Blue_16x9_02-12</vt:lpstr>
      <vt:lpstr>Physically Based Rendering From Theory to Implementation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659</cp:revision>
  <dcterms:created xsi:type="dcterms:W3CDTF">2014-11-18T06:53:54Z</dcterms:created>
  <dcterms:modified xsi:type="dcterms:W3CDTF">2017-11-15T02:28:22Z</dcterms:modified>
</cp:coreProperties>
</file>