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41"/>
  </p:notesMasterIdLst>
  <p:handoutMasterIdLst>
    <p:handoutMasterId r:id="rId42"/>
  </p:handoutMasterIdLst>
  <p:sldIdLst>
    <p:sldId id="329" r:id="rId2"/>
    <p:sldId id="378" r:id="rId3"/>
    <p:sldId id="377" r:id="rId4"/>
    <p:sldId id="379" r:id="rId5"/>
    <p:sldId id="380" r:id="rId6"/>
    <p:sldId id="381" r:id="rId7"/>
    <p:sldId id="382" r:id="rId8"/>
    <p:sldId id="383" r:id="rId9"/>
    <p:sldId id="384" r:id="rId10"/>
    <p:sldId id="386" r:id="rId11"/>
    <p:sldId id="385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397" r:id="rId30"/>
    <p:sldId id="414" r:id="rId31"/>
    <p:sldId id="399" r:id="rId32"/>
    <p:sldId id="400" r:id="rId33"/>
    <p:sldId id="401" r:id="rId34"/>
    <p:sldId id="402" r:id="rId35"/>
    <p:sldId id="415" r:id="rId36"/>
    <p:sldId id="416" r:id="rId37"/>
    <p:sldId id="404" r:id="rId38"/>
    <p:sldId id="405" r:id="rId39"/>
    <p:sldId id="406" r:id="rId40"/>
  </p:sldIdLst>
  <p:sldSz cx="12192000" cy="6858000"/>
  <p:notesSz cx="6858000" cy="9144000"/>
  <p:embeddedFontLst>
    <p:embeddedFont>
      <p:font typeface="서울남산체 M" panose="02020503020101020101" pitchFamily="18" charset="-127"/>
      <p:regular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Consolas" panose="020B0609020204030204" pitchFamily="49" charset="0"/>
      <p:regular r:id="rId48"/>
      <p:bold r:id="rId49"/>
      <p:italic r:id="rId50"/>
      <p:boldItalic r:id="rId51"/>
    </p:embeddedFont>
    <p:embeddedFont>
      <p:font typeface="Segoe UI" panose="020B0502040204020203" pitchFamily="34" charset="0"/>
      <p:regular r:id="rId52"/>
      <p:bold r:id="rId53"/>
      <p:italic r:id="rId54"/>
      <p:boldItalic r:id="rId55"/>
    </p:embeddedFont>
    <p:embeddedFont>
      <p:font typeface="Cambria Math" panose="02040503050406030204" pitchFamily="18" charset="0"/>
      <p:regular r:id="rId56"/>
    </p:embeddedFont>
    <p:embeddedFont>
      <p:font typeface="Segoe UI Light" panose="020B0502040204020203" pitchFamily="34" charset="0"/>
      <p:regular r:id="rId57"/>
      <p:italic r:id="rId58"/>
    </p:embeddedFont>
    <p:embeddedFont>
      <p:font typeface="맑은 고딕" panose="020B0503020000020004" pitchFamily="34" charset="-127"/>
      <p:regular r:id="rId59"/>
      <p:bold r:id="rId6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3333FF"/>
    <a:srgbClr val="E6C81E"/>
    <a:srgbClr val="F4DF1E"/>
    <a:srgbClr val="DCAD1F"/>
    <a:srgbClr val="F1A75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7" autoAdjust="0"/>
    <p:restoredTop sz="84228" autoAdjust="0"/>
  </p:normalViewPr>
  <p:slideViewPr>
    <p:cSldViewPr snapToGrid="0">
      <p:cViewPr varScale="1">
        <p:scale>
          <a:sx n="101" d="100"/>
          <a:sy n="101" d="100"/>
        </p:scale>
        <p:origin x="66" y="219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7" d="100"/>
          <a:sy n="107" d="100"/>
        </p:scale>
        <p:origin x="2784" y="56"/>
      </p:cViewPr>
      <p:guideLst/>
    </p:cSldViewPr>
  </p:notesViewPr>
  <p:gridSpacing cx="147600" cy="147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2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font" Target="fonts/font18.fntdata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font" Target="fonts/font1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6D1C5-1084-402D-85B0-DF3E2A452BD1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E1212-64BF-4FF0-B55D-1796F6317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27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11E2-7637-42C8-8B47-ACDEF4E701D2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5F7B1-A22B-4383-89B4-FA12AEED2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3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59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80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78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24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26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65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95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17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78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81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5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563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86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875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4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493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667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822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809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818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290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29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141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212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511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561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748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964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20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764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028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496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42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43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60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89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06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32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36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0" y="2192642"/>
            <a:ext cx="10240453" cy="914096"/>
          </a:xfrm>
        </p:spPr>
        <p:txBody>
          <a:bodyPr anchor="b" anchorCtr="0"/>
          <a:lstStyle>
            <a:lvl1pPr>
              <a:defRPr sz="6600" spc="-15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0" y="3425825"/>
            <a:ext cx="10240453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solidFill>
                  <a:schemeClr val="tx2">
                    <a:lumMod val="40000"/>
                    <a:lumOff val="60000"/>
                    <a:alpha val="99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452" name="Rectangle 451"/>
          <p:cNvSpPr/>
          <p:nvPr/>
        </p:nvSpPr>
        <p:spPr bwMode="auto">
          <a:xfrm>
            <a:off x="9850545" y="-160540"/>
            <a:ext cx="1829276" cy="1828800"/>
          </a:xfrm>
          <a:prstGeom prst="rect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3" name="Rectangle 452"/>
          <p:cNvSpPr/>
          <p:nvPr/>
        </p:nvSpPr>
        <p:spPr bwMode="auto">
          <a:xfrm>
            <a:off x="9264932" y="1298576"/>
            <a:ext cx="1171221" cy="1170916"/>
          </a:xfrm>
          <a:prstGeom prst="rect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4" name="Rectangle 453"/>
          <p:cNvSpPr/>
          <p:nvPr/>
        </p:nvSpPr>
        <p:spPr bwMode="auto">
          <a:xfrm>
            <a:off x="9264934" y="-160540"/>
            <a:ext cx="875237" cy="875010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5" name="Rectangle 454"/>
          <p:cNvSpPr/>
          <p:nvPr/>
        </p:nvSpPr>
        <p:spPr bwMode="auto">
          <a:xfrm>
            <a:off x="8221248" y="1423060"/>
            <a:ext cx="665605" cy="665432"/>
          </a:xfrm>
          <a:prstGeom prst="rect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6" name="Rectangle 455"/>
          <p:cNvSpPr/>
          <p:nvPr/>
        </p:nvSpPr>
        <p:spPr bwMode="auto">
          <a:xfrm>
            <a:off x="9264932" y="5753556"/>
            <a:ext cx="1171221" cy="1170916"/>
          </a:xfrm>
          <a:prstGeom prst="rect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7" name="Rectangle 456"/>
          <p:cNvSpPr/>
          <p:nvPr/>
        </p:nvSpPr>
        <p:spPr bwMode="auto">
          <a:xfrm>
            <a:off x="10530565" y="5081417"/>
            <a:ext cx="774113" cy="773912"/>
          </a:xfrm>
          <a:prstGeom prst="rect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8" name="Rectangle 457"/>
          <p:cNvSpPr/>
          <p:nvPr/>
        </p:nvSpPr>
        <p:spPr bwMode="auto">
          <a:xfrm>
            <a:off x="11219403" y="5610291"/>
            <a:ext cx="316795" cy="316712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9" name="Rectangle 458"/>
          <p:cNvSpPr/>
          <p:nvPr/>
        </p:nvSpPr>
        <p:spPr bwMode="auto">
          <a:xfrm>
            <a:off x="10625650" y="6339014"/>
            <a:ext cx="2361901" cy="2361286"/>
          </a:xfrm>
          <a:prstGeom prst="rect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0" name="Rectangle 459"/>
          <p:cNvSpPr/>
          <p:nvPr/>
        </p:nvSpPr>
        <p:spPr bwMode="auto">
          <a:xfrm>
            <a:off x="682124" y="442110"/>
            <a:ext cx="1255901" cy="1255574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1" name="Rectangle 460"/>
          <p:cNvSpPr/>
          <p:nvPr/>
        </p:nvSpPr>
        <p:spPr bwMode="auto">
          <a:xfrm>
            <a:off x="1866929" y="-160540"/>
            <a:ext cx="513324" cy="513190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2" name="Rectangle 461"/>
          <p:cNvSpPr/>
          <p:nvPr/>
        </p:nvSpPr>
        <p:spPr bwMode="auto">
          <a:xfrm>
            <a:off x="11752928" y="1234418"/>
            <a:ext cx="244537" cy="244474"/>
          </a:xfrm>
          <a:prstGeom prst="rect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3" name="Rectangle 462"/>
          <p:cNvSpPr/>
          <p:nvPr/>
        </p:nvSpPr>
        <p:spPr bwMode="auto">
          <a:xfrm>
            <a:off x="5826072" y="1918422"/>
            <a:ext cx="875237" cy="875010"/>
          </a:xfrm>
          <a:prstGeom prst="rect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4" name="Rectangle 463"/>
          <p:cNvSpPr/>
          <p:nvPr/>
        </p:nvSpPr>
        <p:spPr bwMode="auto">
          <a:xfrm>
            <a:off x="4974748" y="5410281"/>
            <a:ext cx="603561" cy="603404"/>
          </a:xfrm>
          <a:prstGeom prst="rect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5" name="Rectangle 464"/>
          <p:cNvSpPr/>
          <p:nvPr/>
        </p:nvSpPr>
        <p:spPr bwMode="auto">
          <a:xfrm>
            <a:off x="5630899" y="4681875"/>
            <a:ext cx="1030376" cy="1030108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5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-na.ssl-images-amazon.com/images/I/51QdeoEujBL._SX258_BO1,204,203,200_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608" y="2808567"/>
            <a:ext cx="2726916" cy="340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4434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56253" y="1686722"/>
            <a:ext cx="8403772" cy="2243691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b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54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21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971952"/>
            <a:ext cx="11151917" cy="914096"/>
          </a:xfrm>
        </p:spPr>
        <p:txBody>
          <a:bodyPr anchor="ctr" anchorCtr="0"/>
          <a:lstStyle>
            <a:lvl1pPr>
              <a:defRPr sz="66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10205079" y="-383422"/>
            <a:ext cx="1829276" cy="1828800"/>
          </a:xfrm>
          <a:prstGeom prst="ellipse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9619468" y="1075694"/>
            <a:ext cx="1171221" cy="1170916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619468" y="-383422"/>
            <a:ext cx="875237" cy="875010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575783" y="1200178"/>
            <a:ext cx="665605" cy="665432"/>
          </a:xfrm>
          <a:prstGeom prst="ellipse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492687" y="5499901"/>
            <a:ext cx="1171221" cy="1170916"/>
          </a:xfrm>
          <a:prstGeom prst="ellipse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0758320" y="4827762"/>
            <a:ext cx="774113" cy="773912"/>
          </a:xfrm>
          <a:prstGeom prst="ellipse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447157" y="5356636"/>
            <a:ext cx="316795" cy="316712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0853404" y="6085359"/>
            <a:ext cx="2361901" cy="2361286"/>
          </a:xfrm>
          <a:prstGeom prst="ellipse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503860" y="1115602"/>
            <a:ext cx="1255901" cy="1255574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88663" y="512952"/>
            <a:ext cx="513324" cy="513190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07464" y="1011536"/>
            <a:ext cx="244537" cy="244474"/>
          </a:xfrm>
          <a:prstGeom prst="ellipse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1159118" y="1879032"/>
            <a:ext cx="875237" cy="875010"/>
          </a:xfrm>
          <a:prstGeom prst="ellipse">
            <a:avLst/>
          </a:prstGeom>
          <a:noFill/>
          <a:ln w="9525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974748" y="5410281"/>
            <a:ext cx="603561" cy="603404"/>
          </a:xfrm>
          <a:prstGeom prst="ellipse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630899" y="4681875"/>
            <a:ext cx="1030376" cy="1030108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3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ardrop 7"/>
          <p:cNvSpPr/>
          <p:nvPr/>
        </p:nvSpPr>
        <p:spPr bwMode="auto">
          <a:xfrm>
            <a:off x="9850545" y="-160540"/>
            <a:ext cx="1829276" cy="1828800"/>
          </a:xfrm>
          <a:prstGeom prst="teardrop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ardrop 8"/>
          <p:cNvSpPr/>
          <p:nvPr/>
        </p:nvSpPr>
        <p:spPr bwMode="auto">
          <a:xfrm>
            <a:off x="9264932" y="1298576"/>
            <a:ext cx="1171221" cy="1170916"/>
          </a:xfrm>
          <a:prstGeom prst="teardrop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ardrop 9"/>
          <p:cNvSpPr/>
          <p:nvPr/>
        </p:nvSpPr>
        <p:spPr bwMode="auto">
          <a:xfrm>
            <a:off x="9264934" y="-160540"/>
            <a:ext cx="875237" cy="875010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ardrop 10"/>
          <p:cNvSpPr/>
          <p:nvPr/>
        </p:nvSpPr>
        <p:spPr bwMode="auto">
          <a:xfrm>
            <a:off x="8221248" y="1423060"/>
            <a:ext cx="665605" cy="665432"/>
          </a:xfrm>
          <a:prstGeom prst="teardrop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ardrop 11"/>
          <p:cNvSpPr/>
          <p:nvPr/>
        </p:nvSpPr>
        <p:spPr bwMode="auto">
          <a:xfrm>
            <a:off x="9264932" y="5753556"/>
            <a:ext cx="1171221" cy="1170916"/>
          </a:xfrm>
          <a:prstGeom prst="teardrop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ardrop 12"/>
          <p:cNvSpPr/>
          <p:nvPr/>
        </p:nvSpPr>
        <p:spPr bwMode="auto">
          <a:xfrm>
            <a:off x="10530565" y="5081417"/>
            <a:ext cx="774113" cy="773912"/>
          </a:xfrm>
          <a:prstGeom prst="teardrop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ardrop 13"/>
          <p:cNvSpPr/>
          <p:nvPr/>
        </p:nvSpPr>
        <p:spPr bwMode="auto">
          <a:xfrm>
            <a:off x="11219403" y="5610291"/>
            <a:ext cx="316795" cy="316712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ardrop 14"/>
          <p:cNvSpPr/>
          <p:nvPr/>
        </p:nvSpPr>
        <p:spPr bwMode="auto">
          <a:xfrm>
            <a:off x="10625650" y="6339014"/>
            <a:ext cx="2361901" cy="2361286"/>
          </a:xfrm>
          <a:prstGeom prst="teardrop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ardrop 15"/>
          <p:cNvSpPr/>
          <p:nvPr/>
        </p:nvSpPr>
        <p:spPr bwMode="auto">
          <a:xfrm>
            <a:off x="682124" y="442110"/>
            <a:ext cx="1255901" cy="1255574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ardrop 16"/>
          <p:cNvSpPr/>
          <p:nvPr/>
        </p:nvSpPr>
        <p:spPr bwMode="auto">
          <a:xfrm>
            <a:off x="1866929" y="-160540"/>
            <a:ext cx="513324" cy="513190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ardrop 17"/>
          <p:cNvSpPr/>
          <p:nvPr/>
        </p:nvSpPr>
        <p:spPr bwMode="auto">
          <a:xfrm>
            <a:off x="11752928" y="1234418"/>
            <a:ext cx="244537" cy="244474"/>
          </a:xfrm>
          <a:prstGeom prst="teardrop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ardrop 18"/>
          <p:cNvSpPr/>
          <p:nvPr/>
        </p:nvSpPr>
        <p:spPr bwMode="auto">
          <a:xfrm>
            <a:off x="5826072" y="1918422"/>
            <a:ext cx="875237" cy="875010"/>
          </a:xfrm>
          <a:prstGeom prst="teardrop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ardrop 19"/>
          <p:cNvSpPr/>
          <p:nvPr/>
        </p:nvSpPr>
        <p:spPr bwMode="auto">
          <a:xfrm>
            <a:off x="4974748" y="5410281"/>
            <a:ext cx="603561" cy="603404"/>
          </a:xfrm>
          <a:prstGeom prst="teardrop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ardrop 20"/>
          <p:cNvSpPr/>
          <p:nvPr/>
        </p:nvSpPr>
        <p:spPr bwMode="auto">
          <a:xfrm>
            <a:off x="5630899" y="4681875"/>
            <a:ext cx="1030376" cy="1030108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4343402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gradFill>
                  <a:gsLst>
                    <a:gs pos="2083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6567" y="2739678"/>
            <a:ext cx="1024521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2599" y="1447800"/>
            <a:ext cx="10240453" cy="914096"/>
          </a:xfrm>
        </p:spPr>
        <p:txBody>
          <a:bodyPr wrap="square" anchor="ctr">
            <a:noAutofit/>
          </a:bodyPr>
          <a:lstStyle>
            <a:lvl1pPr marL="0" indent="0">
              <a:buNone/>
              <a:defRPr sz="6600" spc="-15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89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2800">
                <a:latin typeface="+mn-lt"/>
              </a:defRPr>
            </a:lvl1pPr>
            <a:lvl2pPr marL="517525" indent="-233363">
              <a:buFont typeface="Wingdings" pitchFamily="2" charset="2"/>
              <a:buChar char=""/>
              <a:defRPr>
                <a:latin typeface="+mn-lt"/>
              </a:defRPr>
            </a:lvl2pPr>
            <a:lvl3pPr marL="741363" indent="-223838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400" indent="-173038">
              <a:buFont typeface="Wingdings" pitchFamily="2" charset="2"/>
              <a:buChar char=""/>
              <a:defRPr>
                <a:latin typeface="+mn-lt"/>
              </a:defRPr>
            </a:lvl4pPr>
            <a:lvl5pPr marL="1087438" indent="-17303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87989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49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6" name="직선 연결선 25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4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14292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14292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36810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36810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4292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292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36810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36810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8" name="직선 연결선 27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40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75745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5745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535359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35359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98263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198263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32" name="직선 연결선 31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33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1004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59743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6" y="1447800"/>
            <a:ext cx="11155093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9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722" r:id="rId10"/>
  </p:sldLayoutIdLst>
  <p:transition>
    <p:fade/>
  </p:transition>
  <p:hf hdr="0" ftr="0" dt="0"/>
  <p:txStyles>
    <p:titleStyle>
      <a:lvl1pPr algn="l" defTabSz="914363" rtl="0" eaLnBrk="1" latinLnBrk="1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solidFill>
            <a:srgbClr val="F4DF1E">
              <a:alpha val="99000"/>
            </a:srgbClr>
          </a:soli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800" kern="1200" spc="-7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1pPr>
      <a:lvl2pPr marL="573088" marR="0" indent="-233363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cs.stanford.edu/papers/bssrdf/bssrdf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tro.umd.edu/~jph/HG_note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cs.pixar.com/library/PhotonBeamDiffusion/supplemental-theory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253" y="988079"/>
            <a:ext cx="8626448" cy="1301895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Physically Based Rendering</a:t>
            </a:r>
            <a:b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40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From Theory to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954" y="2816607"/>
            <a:ext cx="9144000" cy="3399258"/>
          </a:xfrm>
        </p:spPr>
        <p:txBody>
          <a:bodyPr/>
          <a:lstStyle/>
          <a:p>
            <a:pPr algn="l"/>
            <a:r>
              <a:rPr lang="en-US" dirty="0"/>
              <a:t>Chapter 16 : Light</a:t>
            </a:r>
            <a:r>
              <a:rPr lang="ko-KR" altLang="en-US" dirty="0"/>
              <a:t> </a:t>
            </a:r>
            <a:r>
              <a:rPr lang="en-US" altLang="ko-KR" dirty="0"/>
              <a:t>Transport II – Volume Rendering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Subsurface Scattering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The Dipole Diffusion Approximation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Rendering with Hierarchical Integration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Setting Scattering Properties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4954" y="6221002"/>
            <a:ext cx="499656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옥찬호 </a:t>
            </a:r>
            <a:r>
              <a:rPr lang="en-US" altLang="ko-KR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(utilForever@gmail.com)</a:t>
            </a:r>
            <a:endParaRPr lang="en-US" sz="2800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3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표면 및 산란에 대해 반무한 판의 경우를 고려</a:t>
                </a:r>
                <a:b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출처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  <a:hlinkClick r:id="rId3"/>
                  </a:rPr>
                  <a:t>https://graphics.stanford.edu/papers/bssrdf/bssrdf.pdf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산란 매질은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=0</m:t>
                    </m:r>
                  </m:oMath>
                </a14:m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면 아래의 모든 공간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경우의 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확산 방정식을 풀기 위해 적절한 경계 조건을 찾아야 함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반무한 면 설정에서 판 안에서의 산란으로 인한 방사로 인해 면 위에서의 입사 방사는 없음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매질의 경계 위의 각 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에서의 입사 선속이 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0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인 경계 조건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</m:acc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𝑛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m:rPr>
                          <m:sty m:val="p"/>
                        </m:rPr>
                        <a:rPr lang="en-US" altLang="ko-KR" i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d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=0</m:t>
                      </m:r>
                    </m:oMath>
                  </m:oMathPara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2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개의 항으로 확장하면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</a:t>
                </a: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𝐷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𝑛</m:t>
                              </m:r>
                            </m:e>
                          </m:acc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</m:acc>
                        </m:e>
                      </m:d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𝜙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=0</m:t>
                      </m:r>
                    </m:oMath>
                  </m:oMathPara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4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08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표면 및 산란에 대해 반무한 판의 경우를 고려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굴절률이 다른 두 매질 사이에 경계면이 존재한다면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반사가 일어남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𝐹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절연체 경계면에서의 프레넬 반사 식</a:t>
                </a:r>
                <a:b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때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평균 확산 프레넬 반사는 다음과 같음 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𝜂</m:t>
                    </m:r>
                  </m:oMath>
                </a14:m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상대 굴절률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𝑑𝑟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𝜂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d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𝜔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′</m:t>
                          </m:r>
                        </m:e>
                      </m:nary>
                    </m:oMath>
                  </m:oMathPara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보통 평균 확산 프레넬 반사의 비례 근사를 사용해 계산함</a:t>
                </a:r>
                <a:b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𝑑𝑟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1.440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𝜂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0.710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𝜂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+0.668+0.0636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𝜂</m:t>
                    </m:r>
                  </m:oMath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03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표면 및 산란에 대해 반무한 판의 경우를 고려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서로 다른 굴절률을 갖는 두 매질 사이의 경계 조건은 다음과 같음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𝜋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</m:acc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d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𝜔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𝑑𝑟</m:t>
                          </m:r>
                        </m:sub>
                      </m:sSub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+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</m:acc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d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즉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(0, 0, -1) 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주변 반구의 경계에서 입사 방사는 프레넬 현상으로 인해</a:t>
                </a:r>
                <a:b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매질로 다시 돌아가 경계에서 반사돼 도착하는 매질 안 산란의 입사 방사와 같음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위 식을 정리하면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</a:t>
                </a: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𝜙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−2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𝐷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𝑛</m:t>
                              </m:r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</m:acc>
                        </m:e>
                      </m:d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𝜙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𝑑𝑟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</m:acc>
                            </m:e>
                          </m:d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𝜙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𝐴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𝐷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𝑛</m:t>
                              </m:r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</m:acc>
                        </m:e>
                      </m:d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𝜙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=0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따라서 경계 조건은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𝐴𝐷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=0</m:t>
                    </m:r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으로 근사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𝑑𝑟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(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𝜂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)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𝑑𝑟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(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𝜂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41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보통 평균 확산 프레넬 반사의 비례 근사를 사용해 계산함</a:t>
                </a:r>
                <a:b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𝑑𝑟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1.440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𝜂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0.710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𝜂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+0.668+0.0636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𝜂</m:t>
                    </m:r>
                  </m:oMath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27AFCC-AE68-41DB-99E2-315CE9955886}"/>
              </a:ext>
            </a:extLst>
          </p:cNvPr>
          <p:cNvSpPr/>
          <p:nvPr/>
        </p:nvSpPr>
        <p:spPr>
          <a:xfrm>
            <a:off x="802105" y="2904218"/>
            <a:ext cx="82215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Fdr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&gt;= 1)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-1.4399f / 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+ 0.7099f /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+ 0.6681f +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0.0636f *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-0.4399f + .7099f /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- .3319f / 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+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.0636f / 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374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경계 조건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𝐴𝐷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=0</m:t>
                    </m:r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만족하면서 선속 분포를 생성하는 한 가지 방법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→ 양의 선속과 음의 선속을 갖는 광원 쌍의 선속을 계산하기 위해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  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점광원에서의 분석 해 방정식을 사용하는 방법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두 광원을 적절히 배치하면 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𝐴𝐷</m:t>
                    </m:r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따라 상쇄하며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경계 조건을 만족함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빛이 경계 위의 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0)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에</m:t>
                    </m:r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서의 매질에 들어가면</a:t>
                </a:r>
                <a:b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양극 근사는 경계 조건을 만족하기 위해 두 개의 해당 광원을 사용하며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</a:t>
                </a:r>
                <a:b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매질 안의 양의 점을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𝑧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+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로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매질 위 음의 점을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𝑧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−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로 함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39" t="-2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6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특정 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𝑜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𝑜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𝑜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0)</m:t>
                    </m:r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 매질을 떠나는 유속은</a:t>
                </a:r>
                <a:b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양의 광원의 기여에서 음의 광원의 기여를 뺀 값으로 구할 수 있음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4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𝐷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tr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+</m:t>
                                      </m:r>
                                    </m:sup>
                                  </m:sSup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+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tr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−</m:t>
                                      </m:r>
                                    </m:sup>
                                  </m:sSup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점과 광원들 사이의 거리는 다음과 같음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+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,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F2FF16-55AD-41D8-BA87-9D8493AA9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172" y="4330186"/>
            <a:ext cx="3808068" cy="206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2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421EE9-E4B5-466A-B9D2-8DDBC41F8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128" y="2884641"/>
            <a:ext cx="5258037" cy="35076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4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𝐷</m:t>
                        </m:r>
                      </m:den>
                    </m:f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tr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𝑟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tr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𝑣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𝑣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𝑟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 실제 광원까지의 거리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𝑣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 가상 광원까지의 거리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𝑣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𝑟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+4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𝐴𝐷</m:t>
                    </m:r>
                  </m:oMath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B3E9E5-141A-43FE-B7CA-3E0894160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372" y="3607145"/>
            <a:ext cx="3962733" cy="278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6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확산 표면 밑 반사를 계산하기 위해 방사 방출을 계산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선속의 경사도를 얻어 법선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n</m:t>
                    </m:r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과 내적해 구할 수 있음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n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n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𝑧</m:t>
                    </m:r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대한 미분을 계산해서 얻을 수도 있음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n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𝐷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d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𝑧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𝑜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</m:oMath>
                  </m:oMathPara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에서의 조명으로 인한 미분 확산 표면 밑 반사도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</a:t>
                </a:r>
                <a:b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차례로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ko-KR" altLang="en-US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d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𝑜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𝑜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n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d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미분을 취해 얻음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84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이를 모두 넣어 방정식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4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𝐷</m:t>
                        </m:r>
                      </m:den>
                    </m:f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tr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+</m:t>
                                    </m:r>
                                  </m:sup>
                                </m:sSup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+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tr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−</m:t>
                                    </m:r>
                                  </m:sup>
                                </m:sSup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−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미분을 얻으면</a:t>
                </a:r>
                <a:b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최종적으로 확산 표면 밑 반사에 대한 양극 근사를 얻을 수 있음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4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+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+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tr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+1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tr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+</m:t>
                                      </m:r>
                                    </m:sup>
                                  </m:sSup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−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tr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+1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tr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−</m:t>
                                      </m:r>
                                    </m:sup>
                                  </m:sSup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−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0EED36-FA37-4E42-ADA0-BFD008D74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847" y="3991595"/>
            <a:ext cx="3820306" cy="240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8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값을 계산하는 작은 다용도 함수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 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DiffusionReflectance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2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C0A73F-4175-4A6C-9C9D-937B3C6AB429}"/>
              </a:ext>
            </a:extLst>
          </p:cNvPr>
          <p:cNvSpPr/>
          <p:nvPr/>
        </p:nvSpPr>
        <p:spPr>
          <a:xfrm>
            <a:off x="729915" y="1943288"/>
            <a:ext cx="103230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DiffusionReflectance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DiffusionReflectance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Public Methods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DiffusionReflectance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sigma_a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sigmap_s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sv-SE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A</a:t>
            </a:r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(1.f + </a:t>
            </a:r>
            <a:r>
              <a:rPr lang="sv-SE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Fdr</a:t>
            </a:r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eta</a:t>
            </a:r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 / (1.f - </a:t>
            </a:r>
            <a:r>
              <a:rPr lang="sv-SE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Fdr</a:t>
            </a:r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eta</a:t>
            </a:r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sigmap_t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sigma_a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sigmap_s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sigma_tr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Sqrt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(3.f </a:t>
            </a:r>
            <a:r>
              <a:rPr lang="fr-F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sigma_a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sigmap_t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alphap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sigmap_s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sigmap_t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zpos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Spectrum(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1.f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sigmap_t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zneg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-</a:t>
            </a:r>
            <a:r>
              <a:rPr lang="pt-B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zpos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(1.f + (4.f/3.f) * </a:t>
            </a:r>
            <a:r>
              <a:rPr lang="pt-B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A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DiffusionReflectance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Data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zpos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zneg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sigmap_t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sigma_tr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alphap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FBA52CD-3006-4D27-B59D-CF9BB6E5371C}"/>
                  </a:ext>
                </a:extLst>
              </p:cNvPr>
              <p:cNvSpPr/>
              <p:nvPr/>
            </p:nvSpPr>
            <p:spPr>
              <a:xfrm>
                <a:off x="9907221" y="4279832"/>
                <a:ext cx="1763944" cy="2112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𝐴</m:t>
                      </m:r>
                      <m:r>
                        <a:rPr lang="en-US" altLang="ko-K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𝑑𝑟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(</m:t>
                          </m:r>
                          <m:r>
                            <a:rPr lang="ko-KR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𝜂</m:t>
                          </m:r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)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𝑑𝑟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(</m:t>
                          </m:r>
                          <m:r>
                            <a:rPr lang="ko-KR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𝜂</m:t>
                          </m:r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𝑡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′</m:t>
                          </m:r>
                        </m:sup>
                      </m:sSubSup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𝑎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𝑠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′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tr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radPr>
                        <m:deg/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3</m:t>
                          </m:r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𝑎</m:t>
                              </m:r>
                            </m:sub>
                          </m:sSub>
                        </m:e>
                      </m:rad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𝑧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+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𝑧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𝑧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+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+4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𝐴𝐷</m:t>
                      </m:r>
                    </m:oMath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𝐷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(3</m:t>
                          </m:r>
                        </m:den>
                      </m:f>
                      <m:sSubSup>
                        <m:sSubSup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𝑡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′</m:t>
                          </m:r>
                        </m:sup>
                      </m:sSubSup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FBA52CD-3006-4D27-B59D-CF9BB6E537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221" y="4279832"/>
                <a:ext cx="1763944" cy="2112501"/>
              </a:xfrm>
              <a:prstGeom prst="rect">
                <a:avLst/>
              </a:prstGeom>
              <a:blipFill>
                <a:blip r:embed="rId4"/>
                <a:stretch>
                  <a:fillRect b="-305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58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완전한 일반 전송 방정식을 확산 방정식으로 변환하는 과정에서 다양하고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중요한 개념을 사용함 → </a:t>
            </a:r>
            <a:r>
              <a:rPr lang="ko-KR" altLang="en-US" b="1" u="sng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표면 밑 산란을 위한 근사 해를 구할 수 있음</a:t>
            </a:r>
            <a:r>
              <a:rPr lang="en-US" altLang="ko-KR" b="1" u="sng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!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유사성 원칙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(Principle of Similarity)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높은 알베도를 갖는 비등방성 산란 매질에 대해 적절하게 변환된 산란과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소멸 계수를 갖는 등방성 상 함수로 모델화 할 수 있다는 원칙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빛 전송 해는 등방성 산란의 가정으로 인한 단순화가 가능해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원래 계수와 상 함수와 잘 부합하는 변경된 계수에 기반을 두고 계산할 수 있음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66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operator() : 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입사 조명 점과 나가는 관심 점 사이의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=0</m:t>
                    </m:r>
                  </m:oMath>
                </a14:m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면에서의</a:t>
                </a:r>
                <a:b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제곱된 거리를 받아 반사도를 계산하는 함수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C0A73F-4175-4A6C-9C9D-937B3C6AB429}"/>
              </a:ext>
            </a:extLst>
          </p:cNvPr>
          <p:cNvSpPr/>
          <p:nvPr/>
        </p:nvSpPr>
        <p:spPr>
          <a:xfrm>
            <a:off x="729915" y="2248088"/>
            <a:ext cx="802105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DiffusionReflectance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DiffusionReflectance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Public Methods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operator()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d2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dpos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Sqrt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d2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zpos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zpos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dneg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Sqrt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d2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zneg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zneg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Rd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(1.f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(4.f *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</a:rPr>
              <a:t>M_PI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((</a:t>
            </a:r>
            <a:r>
              <a:rPr lang="pt-B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zpos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dpos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sigma_tr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Spectrum(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1.f</a:t>
            </a:r>
            <a:r>
              <a:rPr lang="pt-B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endParaRPr lang="pt-BR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Exp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sigma_tr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dpos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dpos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dpos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dpos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-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(</a:t>
            </a:r>
            <a:r>
              <a:rPr lang="da-DK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zneg</a:t>
            </a:r>
            <a:r>
              <a:rPr lang="da-DK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da-DK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a-DK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dneg</a:t>
            </a:r>
            <a:r>
              <a:rPr lang="da-DK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da-DK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sigma_tr</a:t>
            </a:r>
            <a:r>
              <a:rPr lang="da-DK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</a:t>
            </a:r>
            <a:r>
              <a:rPr lang="da-DK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Spectrum(</a:t>
            </a:r>
            <a:r>
              <a:rPr lang="da-DK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1.f</a:t>
            </a:r>
            <a:r>
              <a:rPr lang="da-DK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da-DK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a-DK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endParaRPr lang="da-DK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Exp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sigma_tr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dneg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dneg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dneg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dneg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Rd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Clamp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5300051-5CF8-4BC0-A9D4-11BAD9A73173}"/>
                  </a:ext>
                </a:extLst>
              </p:cNvPr>
              <p:cNvSpPr/>
              <p:nvPr/>
            </p:nvSpPr>
            <p:spPr>
              <a:xfrm>
                <a:off x="5056534" y="5030101"/>
                <a:ext cx="6614631" cy="13622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+</m:t>
                          </m:r>
                        </m:sup>
                      </m:sSup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</m:sup>
                      </m:sSup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4</m:t>
                          </m:r>
                          <m:r>
                            <a:rPr lang="ko-KR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+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+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tr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+1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tr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+</m:t>
                                      </m:r>
                                    </m:sup>
                                  </m:sSup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−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tr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+1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tr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−</m:t>
                                      </m:r>
                                    </m:sup>
                                  </m:sSup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−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5300051-5CF8-4BC0-A9D4-11BAD9A73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534" y="5030101"/>
                <a:ext cx="6614631" cy="1362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17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DipoleSubsurfaceIntegrator::Li()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BSSRDF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 없는 물체에 대해 표준 직접 광 계산을 처리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BSSRDF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물체에서 매질의 산란 특성을 얻어옴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흡수 계수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감소된 산란 계수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감소된 소멸 계수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 with Hierarchical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DE9AAE-7D2D-40FA-874A-D3C0F84A99FD}"/>
              </a:ext>
            </a:extLst>
          </p:cNvPr>
          <p:cNvSpPr/>
          <p:nvPr/>
        </p:nvSpPr>
        <p:spPr>
          <a:xfrm>
            <a:off x="762000" y="3309331"/>
            <a:ext cx="102348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Evaluate BSSRDF and possibly compute subsurface scattering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BSSRDF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bssrdf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isect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GetBSSRDF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bssrdf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octree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sigma_a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bssrdf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pt-BR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sigma_a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sigmap_s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bssrdf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sigma_prime_s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sigmap_t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sigmap_s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sigma_a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sigmap_t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IsBlack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Use hierarchical integration to evaluate reflection from dipole model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18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반무한 산란 매질의 경계에서 두 점 사이의 확산 표면 밑 반사를 계산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4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+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+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tr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+1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tr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+</m:t>
                                      </m:r>
                                    </m:sup>
                                  </m:sSup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−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tr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+1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tr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−</m:t>
                                      </m:r>
                                    </m:sup>
                                  </m:sSup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−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표면 밑 산란 방정식을 효율적으로 계산하도록 계층적 적분 구조로 바꿔보자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확산 표면 밑 반사 근사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기반을 둔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BSSRDF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로 시작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𝑆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</m:t>
                          </m:r>
                        </m:num>
                        <m:den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t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t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𝜋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로 나누는 방법은 확산 반사를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BSSRDF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로 변환하며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BSDF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반사를 램버트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BRDF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로 변환하는 방법과 비슷한 방법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두 개의 프레넬 항은 각각 매질의 경계에서 들어오고 나가는 빛의 투과를 고려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 with Hierarchical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40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이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근사를 표면 밑 산란 방정식으로 치환하면 다음을 얻음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𝐴</m:t>
                          </m:r>
                        </m:sub>
                        <m:sup/>
                        <m:e>
                          <m:nary>
                            <m:nary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)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𝜋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t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  <a:ea typeface="서울남산체 M" panose="02020603020101020101" pitchFamily="18" charset="-127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  <a:ea typeface="서울남산체 M" panose="02020603020101020101" pitchFamily="18" charset="-127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  <a:ea typeface="서울남산체 M" panose="02020603020101020101" pitchFamily="18" charset="-127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  <a:ea typeface="서울남산체 M" panose="02020603020101020101" pitchFamily="18" charset="-127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  <a:ea typeface="서울남산체 M" panose="02020603020101020101" pitchFamily="18" charset="-127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  <a:ea typeface="서울남산체 M" panose="02020603020101020101" pitchFamily="18" charset="-127"/>
                                                </a:rPr>
                                                <m:t>𝑜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t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d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</m:nary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d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𝐴</m:t>
                          </m:r>
                        </m:e>
                      </m:nary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참고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산란 방정식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𝐴</m:t>
                          </m:r>
                        </m:sub>
                        <m:sup/>
                        <m:e>
                          <m:nary>
                            <m:nary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b="0" i="1" smtClean="0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d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</m:nary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d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𝐴</m:t>
                          </m:r>
                        </m:e>
                      </m:nary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 with Hierarchical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38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상수와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t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𝑜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항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을 적분 밖으로 통째로 옮겨 단순화 할 수 있음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위치나 입사 방향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𝜔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함수가 아니기에 가능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b="0" dirty="0">
                    <a:ea typeface="서울남산체 M" panose="02020603020101020101" pitchFamily="18" charset="-127"/>
                  </a:rPr>
                  <a:t>또한</a:t>
                </a:r>
                <a:r>
                  <a:rPr lang="en-US" altLang="ko-KR" b="0" dirty="0"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항이 입사 방향에 의존하지 않기에 영역 적분 안으로 옮길 수 있음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t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𝑛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t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  <a:ea typeface="서울남산체 M" panose="02020603020101020101" pitchFamily="18" charset="-127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i="1">
                                                  <a:latin typeface="Cambria Math" panose="02040503050406030204" pitchFamily="18" charset="0"/>
                                                  <a:ea typeface="서울남산체 M" panose="02020603020101020101" pitchFamily="18" charset="-127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  <a:ea typeface="서울남산체 M" panose="02020603020101020101" pitchFamily="18" charset="-127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func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d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d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𝐴</m:t>
                          </m:r>
                        </m:e>
                      </m:nary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 with Hierarchical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21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프레넬 투과 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t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 아니라면 괄호 안의 입사 방향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𝜔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대한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적분이 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방사 조도가 됨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n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l-GR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 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)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d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따라서 다음 근사는 이 적분을 점에서의 방사 조도와 확산 프레넬 투과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t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곱으로 근사하며 다음과 같음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𝑛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𝐹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t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dt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n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 with Hierarchical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08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여기서 가정한 것처럼 균일 매질에 대해서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𝜂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은 상수이므로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𝜂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o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𝜂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임</m:t>
                    </m:r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위의 방사 조도 근사를 적용하고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dt</m:t>
                        </m:r>
                      </m:sub>
                    </m:sSub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항을 영역 적분 밖으로 옮기면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≈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t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dt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𝐸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n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d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𝐴</m:t>
                          </m:r>
                        </m:e>
                      </m:nary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영역에 대한 적분의 남은 항은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 표면에서의 방사 조도의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표면 밑 산란으로 인한 방사 방출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제공함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𝐸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n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d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𝐴</m:t>
                          </m:r>
                        </m:e>
                      </m:nary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 with Hierarchical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49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적분을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𝑗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영역 요소에 대한 적분으로 근사할 수 있으며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각각이 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면적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갖고 평균 방사 조도가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임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𝑜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𝑜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근사로 인한 오류는 각 항의 변의에 의존함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예를 들어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항이 실제로 요소의 영역에서 상당히 변화한다면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이를 하나의 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에서만 계산하는 것을 허용할 수 없는 오류를 생성함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 with Hierarchical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73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계산하기 위한 접근법으로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아래 구현에서 사용한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표면 밑 산란으로 인한 나가는 방사를 계산하기 위한 식을 얻음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b="0" i="1" dirty="0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ko-KR" i="1" dirty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≈</m:t>
                      </m:r>
                      <m:f>
                        <m:f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</m:t>
                          </m:r>
                        </m:num>
                        <m:den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dirty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t</m:t>
                          </m:r>
                        </m:sub>
                      </m:sSub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b="0" i="1" dirty="0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dirty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dt</m:t>
                          </m:r>
                        </m:sub>
                      </m:sSub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𝑜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𝑜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</m:oMath>
                  </m:oMathPara>
                </a14:m>
                <a:endParaRPr lang="en-US" altLang="ko-KR" i="1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 with Hierarchical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AA9320-38B5-4F6F-B478-20C47CB258AE}"/>
              </a:ext>
            </a:extLst>
          </p:cNvPr>
          <p:cNvSpPr/>
          <p:nvPr/>
        </p:nvSpPr>
        <p:spPr>
          <a:xfrm>
            <a:off x="762000" y="3261205"/>
            <a:ext cx="92242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Use hierarchical integration to evaluate reflection from dipole model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DiffusionReflectance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Rd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sigma_a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sigmap_s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bssrdf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eta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Mo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octree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Mo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octreeBounds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Rd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maxError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FresnelDielectric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fresnel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1.f,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bssrdf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eta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Ft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Spectrum(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1.f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fresnel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Evaluate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AbsDot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Fdt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1.f -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Fdr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bssrdf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eta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</a:rPr>
              <a:t>INV_PI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Ft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Fdt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Mo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279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Mo()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메소드는 나무의 뿌리 노드에서 처음 호출됨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점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pt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에서 그 아래에 있는 모든 노드의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IrradiancePoints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로 인한 방사 방출을 반환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노드에서 뭉친 값을 사용할 때의 오류가 낮을 경우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InitHierarchy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에서 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미리 계산한 그 아래 점들의 집합적 값을 사용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그렇지 않으면 자식 노드에서 반환한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Mo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값을 합치거나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잎에 있다면 잎이 저장하는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IrradiancePoints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개별 기여를 합침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 with Hierarchical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31D8CC-75A7-4D15-A5D0-4C0E565E9272}"/>
              </a:ext>
            </a:extLst>
          </p:cNvPr>
          <p:cNvSpPr/>
          <p:nvPr/>
        </p:nvSpPr>
        <p:spPr>
          <a:xfrm>
            <a:off x="762000" y="3976214"/>
            <a:ext cx="93124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SubsurfaceOctreeNode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Mo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BBox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nodeBound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Point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DiffusionReflectance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fr-F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Rd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maxError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$M_\roman{o}$ at node if error is low enough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Otherwise compute $M_\roman{o}$ from points in leaf or</a:t>
            </a:r>
            <a:b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recursively visit children</a:t>
            </a:r>
            <a:endParaRPr lang="ko-KR" altLang="en-US" dirty="0"/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484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유사성 원칙은 높은 알베도를 갖는 매질 안에서의 많은 산란 현상 후에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원래의 조명 분포나 상 함수의 비등방성과 관계없이 점점 더 균일한 방향을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갖게 된다는 데 기반을 둠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Yanovitskij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(1997)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 유도한 표현을 고려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헤니에이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-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그린슈타인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Henyey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-Greenstein)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상 함수에서의 다중 산란 현상으로 인한 등방성화를 설명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번 산란된 뒤의 빛 산란은 다음과 같음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𝜔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4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−2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𝑔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𝑛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−</m:t>
                                      </m:r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𝜔</m:t>
                                      </m:r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∙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𝜔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커지면 커질수록 등방성 상 함수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ko-KR" altLang="en-US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4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𝜋</m:t>
                        </m:r>
                      </m:den>
                    </m:f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로 수렴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참고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𝑔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비등방성 매개 변수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−1≤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≤1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출처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  <a:hlinkClick r:id="rId3"/>
                  </a:rPr>
                  <a:t>https://www.astro.umd.edu/~jph/HG_note.pdf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4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07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방식은 부정확성이 숨어 있음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표면 밑 산란을 보이는 두 개별 물체가 다른 물체의 표면에서의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방사 조도 표본을 사용하게 될 수 있음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특정 경우에는 합리적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예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체커 패턴을 갖는 두 종류의 대리석으로 만든 체스 판의 각 체크가 개별 모양으로 렌더링된 경우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한 체크에 도달하는 방사 조도는 주변에서의 방사 방출을 계산해 사용하는 것이 합리적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두 물체가 벽으로 분리된 경우는 다른 물체의 방사 조도 값을 사용하는 것은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완전히 잘못됐으며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프리미티브별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8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진 트리가 더 나은 결과를 제공함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 with Hierarchical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30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0079DF-7E25-49B5-92E3-604BE7B3B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019" y="4742687"/>
            <a:ext cx="4243961" cy="164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7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노드에서 뭉친 값이 사용할 수 있는지를 결정하는 두 가지 규준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첫 번째 규준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음영되는 점이 노드 안이라면 뭉친 값은 결코 사용되지 않고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항상 자식을 방문해야 함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혹은 잎일 경우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IrradiancePoints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자체를 사용함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두 번째 규준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검색 점에서 보이는 영역 요소를 대하는 입체각의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보존 경계를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값이 사용자가 정의한 오류 경계보다 작고 검색 점이 노드 밖이라면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노드에서 뭉치는 값을 사용하고 노드 밑의 하위 트리에 대한 재귀는 생략함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 with Hierarchical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AC55B9-C7DC-4EC8-A6D8-58253E0AF1D3}"/>
              </a:ext>
            </a:extLst>
          </p:cNvPr>
          <p:cNvSpPr/>
          <p:nvPr/>
        </p:nvSpPr>
        <p:spPr>
          <a:xfrm>
            <a:off x="762000" y="3992149"/>
            <a:ext cx="70986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$M_\roman{o}$ at node if error is low enough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dw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sumArea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DistanceSquared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dw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maxError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&amp;&amp; !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nodeBound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Inside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Rd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DistanceSquared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sumArea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515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현재 노드를 직접 사용할 수 없으면 더 나은 추정을 사용함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 with Hierarchical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407580-6DA9-4BBF-996E-034FB44934FE}"/>
              </a:ext>
            </a:extLst>
          </p:cNvPr>
          <p:cNvSpPr/>
          <p:nvPr/>
        </p:nvSpPr>
        <p:spPr>
          <a:xfrm>
            <a:off x="762000" y="1993879"/>
            <a:ext cx="82536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Otherwise compute $M_\roman{o}$ from points in leaf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or recursively visit children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Mo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0.f;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isLeaf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Accumulate $M_\roman{o}$ from leaf node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Recursively visit children nodes to compute $M_\roman{o}$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Mo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62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잎 노드에서 최선은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IrradiancePoints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 반복해서 방정식을 적용하는 것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 with Hierarchical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6D6C2F-2A9F-4E71-ABBB-A88E6262C991}"/>
              </a:ext>
            </a:extLst>
          </p:cNvPr>
          <p:cNvSpPr/>
          <p:nvPr/>
        </p:nvSpPr>
        <p:spPr>
          <a:xfrm>
            <a:off x="761999" y="1993879"/>
            <a:ext cx="91841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Accumulate $M_\roman{o}$ from leaf node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8; ++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ips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Mo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Rd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DistanceSquared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ips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ips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ips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area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62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내부 노드에 대해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NULL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아닌 자식의 기여는 비슷하게 합칠 수 있음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 with Hierarchical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A31DD-3534-45D3-BBC4-9FBBDFF7303D}"/>
              </a:ext>
            </a:extLst>
          </p:cNvPr>
          <p:cNvSpPr/>
          <p:nvPr/>
        </p:nvSpPr>
        <p:spPr>
          <a:xfrm>
            <a:off x="761999" y="1993879"/>
            <a:ext cx="80531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Recursively visit children nodes to compute $M_\roman{o}$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Point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pMid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.5f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nodeBound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pMin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.5f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nodeBound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pMax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child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child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8; ++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child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children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child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BBox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childBound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octreeChildBound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child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nodeBound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pMid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Mo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children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child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Mo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childBound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Rd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maxError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932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시각적 결과를 얻기 위해 흡수 계수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변경된 산란 계수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설정하는 것은 특히 비직관적 → 이 매개 변수의 측정된 값이 가용하지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않다면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아티스트가 표면 밑 산란을 렌더하는 작업이 어려울 수 있음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Jensen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과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Buhler(2002)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산란 특성을 유도하는 다른 방식을 개발함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확산 반사 색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산란 전에 매질을 여행하는 빛의 평균 거리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굴절률로부터 유도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𝐴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𝜂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≈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1+2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(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𝜂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)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(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𝜂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39" t="-2219" r="-1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Setting Scattering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35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E1E625-7A6B-4613-B1D2-39D131E6A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575" y="4782552"/>
            <a:ext cx="45148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5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BSSRDF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대응하는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BRDF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반사는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무한으로 적분을 계산해 찾을 수 있음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표면 밑 산란을 갖는 균일하게 조명된 무한 표면에서 일어나는 반사를 제공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적분을 위한 간단한 닫힌 형 표현이 있음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𝛼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𝑠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den>
                    </m:f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d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𝐴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3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rad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3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rad>
                        </m:sup>
                      </m:sSup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RdIntegral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()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함수는 주어진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𝛼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p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𝐴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값에 대한 적분의 값을 반환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39" t="-2219" r="-17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Setting Scattering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9A1BED-E1B4-4089-B70D-E70BA8DE6EAA}"/>
              </a:ext>
            </a:extLst>
          </p:cNvPr>
          <p:cNvSpPr/>
          <p:nvPr/>
        </p:nvSpPr>
        <p:spPr>
          <a:xfrm>
            <a:off x="761999" y="4119458"/>
            <a:ext cx="83579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RdIntegral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alphap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sqrtTerm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sqrtf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(3.f * (1.f -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alphap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alphap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/ 2.f * (1.f + 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expf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(-4.f/3.f *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sqrtTerm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 *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expf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(-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sqrtTerm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81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주어진 반사와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𝐴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값을 갖는 빛의 단일 파장에 대해 고려하면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이전 방정식의 적분이 같은 반사를 반환하는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′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값을 찾고 싶을 것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→ 적분의 값은 단조롭고 연속적이라 이진 검색으로 쉽게 정확한 결과를 수렴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Setting Scattering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63D3CA-3F5F-47BF-A708-B5895BCF86EB}"/>
              </a:ext>
            </a:extLst>
          </p:cNvPr>
          <p:cNvSpPr/>
          <p:nvPr/>
        </p:nvSpPr>
        <p:spPr>
          <a:xfrm>
            <a:off x="761999" y="2754715"/>
            <a:ext cx="845419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RdToAlphap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reflectance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alphaLow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0.,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alphaHigh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1.f;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kd0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RdIntegral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alphaLow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kd1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RdIntegral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alphaHigh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16; ++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kd0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reflectance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kd1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reflectance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alphaMid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alphaLow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alphaHigh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* 0.5f;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kd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RdIntegral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alphaMid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kd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reflectance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alphaLow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alphaMid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kd0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kd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{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alphaHigh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alphaMid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kd1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kd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alphaLow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alphaHigh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* 0.5f;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789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이를 모두 하나의 작은 다용도 함수에 넣어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확산 반사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평균 경로 길이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굴절률을 받아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′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반환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→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RGB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로 변환한 뒤 한 번에 하나의 요소에 작용함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Setting Scattering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F7C962-64E6-4397-B951-C57D5C8127D6}"/>
              </a:ext>
            </a:extLst>
          </p:cNvPr>
          <p:cNvSpPr/>
          <p:nvPr/>
        </p:nvSpPr>
        <p:spPr>
          <a:xfrm>
            <a:off x="761999" y="2787963"/>
            <a:ext cx="97375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SubsurfaceFromDiffuse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Kd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meanPathLength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sigma_a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sigma_prime_s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(1.f +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Fdr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 / (1.f -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Fdr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rgb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Kd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ToRGB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rgb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sigma_prime_s_rgb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[3],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sigma_a_rgb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3; ++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$\alpha'$ for RGB component, compute scattering properties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*</a:t>
            </a:r>
            <a:r>
              <a:rPr lang="pt-B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sigma_a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pt-BR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FromRGB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sigma_a_rgb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sigma_prime_s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FromRGB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sigma_prime_s_rgb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09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주어진 반사 값에 대응하는 주어진 변환된 알베도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′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로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나머지 산란 특성을 계산할 수 있음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역 평균 경로 길이는 근사된 효과적인 전송 계수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tr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이며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tr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radPr>
                      <m:deg/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3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′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𝑎</m:t>
                            </m:r>
                          </m:sub>
                        </m:sSub>
                      </m:e>
                    </m:rad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tr</m:t>
                        </m:r>
                      </m:sub>
                    </m:sSub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관계를 이용해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얻으면 됨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최종적으로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계산하는데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bSup>
                    <m: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′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bSup>
                    <m: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−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관계를 사용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39" t="-2096" r="-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Setting Scattering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5FB1A4-70F5-40AB-823E-82B2C989755E}"/>
              </a:ext>
            </a:extLst>
          </p:cNvPr>
          <p:cNvSpPr/>
          <p:nvPr/>
        </p:nvSpPr>
        <p:spPr>
          <a:xfrm>
            <a:off x="761998" y="3946954"/>
            <a:ext cx="88552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$\alpha'$ for RGB component, compute scattering properties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alphap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RdToAlphap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rgb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sigma_tr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1.f /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meanPathLength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sigma_prime_t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sigma_tr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sqrtf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(3.f * (1.f -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alphap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sigma_prime_s_rgb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alphap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sigma_prime_t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sigma_a_rgb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it-IT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it-IT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sigma_prime_t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it-IT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sigma_prime_s_rgb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it-IT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153AFC-A741-4E86-97C4-19D53158C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428" y="1373383"/>
            <a:ext cx="5735144" cy="50933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C47AE0-FDE1-47DC-9E00-BB8421BDB901}"/>
                  </a:ext>
                </a:extLst>
              </p:cNvPr>
              <p:cNvSpPr txBox="1"/>
              <p:nvPr/>
            </p:nvSpPr>
            <p:spPr>
              <a:xfrm>
                <a:off x="9087852" y="2842849"/>
                <a:ext cx="2308324" cy="2154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𝑔</m:t>
                    </m:r>
                    <m:r>
                      <a:rPr lang="en-US" altLang="ko-K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=0.9</m:t>
                    </m:r>
                  </m:oMath>
                </a14:m>
                <a:r>
                  <a:rPr lang="en-US" altLang="ko-KR" sz="28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</a:p>
              <a:p>
                <a:endParaRPr lang="en-US" altLang="ko-KR" sz="2800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514350" indent="-514350">
                  <a:buAutoNum type="alphaLcParenR"/>
                </a:pPr>
                <a:r>
                  <a:rPr lang="en-US" altLang="ko-KR" sz="28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10</a:t>
                </a:r>
                <a:r>
                  <a:rPr lang="ko-KR" altLang="en-US" sz="28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번 산란</a:t>
                </a:r>
                <a:endParaRPr lang="en-US" altLang="ko-KR" sz="2800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514350" indent="-514350">
                  <a:buAutoNum type="alphaLcParenR"/>
                </a:pPr>
                <a:r>
                  <a:rPr lang="en-US" altLang="ko-KR" sz="28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100</a:t>
                </a:r>
                <a:r>
                  <a:rPr lang="ko-KR" altLang="en-US" sz="28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번 산란</a:t>
                </a:r>
                <a:endParaRPr lang="en-US" altLang="ko-KR" sz="2800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514350" indent="-514350">
                  <a:buAutoNum type="alphaLcParenR"/>
                </a:pPr>
                <a:r>
                  <a:rPr lang="en-US" altLang="ko-KR" sz="28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1000</a:t>
                </a:r>
                <a:r>
                  <a:rPr lang="ko-KR" altLang="en-US" sz="28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번 산란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C47AE0-FDE1-47DC-9E00-BB8421BD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852" y="2842849"/>
                <a:ext cx="2308324" cy="2154436"/>
              </a:xfrm>
              <a:prstGeom prst="rect">
                <a:avLst/>
              </a:prstGeom>
              <a:blipFill>
                <a:blip r:embed="rId4"/>
                <a:stretch>
                  <a:fillRect l="-7937" r="-7937" b="-90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75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감소된 산란 계수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𝑔</m:t>
                        </m:r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감소된 소멸 계수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𝑎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강하게 전방 산란하는 상 함수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→1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을 고려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각 산란 현상에서 빛은 대부분 같은 방향 안의 다음 산란 이벤트로 넘어감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경우 감소된 산란 계수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보다 훨씬 작으며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빛이 산란 전에 매질에서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더 긴 거리를 진행한다는 것을 의미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매질은 효과적으로 더 얇게 근사될 수 있어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빛이 더 진행하도록 허용하고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높은 전방 산란 상 함수와 같은 효과를 가짐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7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𝑔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→−1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인 경우를 고려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산란 이벤트에서 빛이 들어온 방향으로 산란해서 돌아감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하지만 그 뒤 다음번에 산란 시 일반적으로 다시 역방향으로 진행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계속 앞뒤로 반사되면서 실제로 전방 진행은 거의 하지 못함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감소된 산란 계수는 원래 산란 계수보다 크며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산란 상호 작용의 더 큰 확률을 가리킴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다른 말로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매질을 실제보다 더 두껍게 간주하며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빛이 진행할 때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상대적으로 더 문제를 겪는 경우를 근사함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75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3B0EB4-BABF-4898-B34B-CA60B8840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446" y="1291848"/>
            <a:ext cx="6137108" cy="508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전송 방정식으로부터 확산 방정식을 유도할 수 있음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선속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출처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 </a:t>
                </a:r>
                <a:r>
                  <a:rPr lang="en-US" altLang="ko-KR" sz="2200" dirty="0">
                    <a:latin typeface="서울남산체 M" panose="02020603020101020101" pitchFamily="18" charset="-127"/>
                    <a:ea typeface="서울남산체 M" panose="02020603020101020101" pitchFamily="18" charset="-127"/>
                    <a:hlinkClick r:id="rId3"/>
                  </a:rPr>
                  <a:t>https://graphics.pixar.com/library/PhotonBeamDiffusion/supplemental-theory.pdf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4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230C637-88E8-4123-A892-5BFF1D674A08}"/>
                  </a:ext>
                </a:extLst>
              </p:cNvPr>
              <p:cNvSpPr/>
              <p:nvPr/>
            </p:nvSpPr>
            <p:spPr>
              <a:xfrm>
                <a:off x="855568" y="2536319"/>
                <a:ext cx="4732421" cy="2067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altLang="ko-K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ko-KR" alt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den>
                          </m:f>
                        </m:e>
                      </m:d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ko-KR" alt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ko-KR" alt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ko-KR" alt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ko-KR" alt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ko-KR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230C637-88E8-4123-A892-5BFF1D674A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68" y="2536319"/>
                <a:ext cx="4732421" cy="2067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F962C48-CD02-4AAA-9FBE-2C08A092CC5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214"/>
          <a:stretch/>
        </p:blipFill>
        <p:spPr>
          <a:xfrm>
            <a:off x="6898106" y="2311673"/>
            <a:ext cx="4412112" cy="40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5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확장 방정식은 특정 조건에서 풀 수 있음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 점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𝑝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에너지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𝜙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갖고 무한 매질 안에 있는 점광원에 대한 선속은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𝜙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4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𝐷</m:t>
                          </m:r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tr</m:t>
                                  </m:r>
                                </m:sub>
                              </m:sSub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𝑝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tr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3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Sup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𝑎</m:t>
                              </m:r>
                            </m:sub>
                          </m:sSub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=1/(3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Sup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′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</m:oMath>
                  </m:oMathPara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2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etro_TT_Blue_16x9_02-12">
  <a:themeElements>
    <a:clrScheme name="DPE">
      <a:dk1>
        <a:srgbClr val="000000"/>
      </a:dk1>
      <a:lt1>
        <a:srgbClr val="FFFFFF"/>
      </a:lt1>
      <a:dk2>
        <a:srgbClr val="0072C6"/>
      </a:dk2>
      <a:lt2>
        <a:srgbClr val="61DDFF"/>
      </a:lt2>
      <a:accent1>
        <a:srgbClr val="00BCF2"/>
      </a:accent1>
      <a:accent2>
        <a:srgbClr val="7FBA00"/>
      </a:accent2>
      <a:accent3>
        <a:srgbClr val="FF8C00"/>
      </a:accent3>
      <a:accent4>
        <a:srgbClr val="B4009E"/>
      </a:accent4>
      <a:accent5>
        <a:srgbClr val="55D455"/>
      </a:accent5>
      <a:accent6>
        <a:srgbClr val="FFB900"/>
      </a:accent6>
      <a:hlink>
        <a:srgbClr val="003963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bg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8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22186</TotalTime>
  <Words>2448</Words>
  <Application>Microsoft Office PowerPoint</Application>
  <PresentationFormat>Widescreen</PresentationFormat>
  <Paragraphs>383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서울남산체 M</vt:lpstr>
      <vt:lpstr>Calibri</vt:lpstr>
      <vt:lpstr>Consolas</vt:lpstr>
      <vt:lpstr>Segoe UI</vt:lpstr>
      <vt:lpstr>Cambria Math</vt:lpstr>
      <vt:lpstr>Arial</vt:lpstr>
      <vt:lpstr>Wingdings</vt:lpstr>
      <vt:lpstr>Segoe UI Light</vt:lpstr>
      <vt:lpstr>맑은 고딕</vt:lpstr>
      <vt:lpstr>Metro_TT_Blue_16x9_02-12</vt:lpstr>
      <vt:lpstr>Physically Based Rendering From Theory to Implementation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Rendering with Hierarchical Integration</vt:lpstr>
      <vt:lpstr>Rendering with Hierarchical Integration</vt:lpstr>
      <vt:lpstr>Rendering with Hierarchical Integration</vt:lpstr>
      <vt:lpstr>Rendering with Hierarchical Integration</vt:lpstr>
      <vt:lpstr>Rendering with Hierarchical Integration</vt:lpstr>
      <vt:lpstr>Rendering with Hierarchical Integration</vt:lpstr>
      <vt:lpstr>Rendering with Hierarchical Integration</vt:lpstr>
      <vt:lpstr>Rendering with Hierarchical Integration</vt:lpstr>
      <vt:lpstr>Rendering with Hierarchical Integration</vt:lpstr>
      <vt:lpstr>Rendering with Hierarchical Integration</vt:lpstr>
      <vt:lpstr>Rendering with Hierarchical Integration</vt:lpstr>
      <vt:lpstr>Rendering with Hierarchical Integration</vt:lpstr>
      <vt:lpstr>Rendering with Hierarchical Integration</vt:lpstr>
      <vt:lpstr>Rendering with Hierarchical Integration</vt:lpstr>
      <vt:lpstr>Setting Scattering Properties</vt:lpstr>
      <vt:lpstr>Setting Scattering Properties</vt:lpstr>
      <vt:lpstr>Setting Scattering Properties</vt:lpstr>
      <vt:lpstr>Setting Scattering Properties</vt:lpstr>
      <vt:lpstr>Setting Scattering 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 Jin Koo</dc:creator>
  <cp:lastModifiedBy>옥찬호</cp:lastModifiedBy>
  <cp:revision>729</cp:revision>
  <dcterms:created xsi:type="dcterms:W3CDTF">2014-11-18T06:53:54Z</dcterms:created>
  <dcterms:modified xsi:type="dcterms:W3CDTF">2017-12-15T04:16:48Z</dcterms:modified>
</cp:coreProperties>
</file>