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329" r:id="rId2"/>
    <p:sldId id="355" r:id="rId3"/>
    <p:sldId id="354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8" r:id="rId16"/>
    <p:sldId id="367" r:id="rId17"/>
    <p:sldId id="369" r:id="rId18"/>
    <p:sldId id="370" r:id="rId19"/>
    <p:sldId id="372" r:id="rId20"/>
    <p:sldId id="371" r:id="rId21"/>
    <p:sldId id="374" r:id="rId22"/>
  </p:sldIdLst>
  <p:sldSz cx="12192000" cy="6858000"/>
  <p:notesSz cx="6858000" cy="9144000"/>
  <p:embeddedFontLst>
    <p:embeddedFont>
      <p:font typeface="Segoe UI Light" panose="020B0502040204020203" pitchFamily="34" charset="0"/>
      <p:regular r:id="rId25"/>
    </p:embeddedFont>
    <p:embeddedFont>
      <p:font typeface="Cambria Math" panose="02040503050406030204" pitchFamily="18" charset="0"/>
      <p:regular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서울남산체 M" panose="02020603020101020101" pitchFamily="18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85" d="100"/>
          <a:sy n="85" d="100"/>
        </p:scale>
        <p:origin x="120" y="2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2017-01-24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1/24/2017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93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22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011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880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8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6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55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36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02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069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0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73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94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7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67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3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72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22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7 : Sampling and Reconstruction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Best-Candidate Sampling Patterns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Adaptive Sampling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Image Reconstruction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Film and the Imaging Pipeline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Adaptive 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두번째 방법은 표본에 대한 </a:t>
            </a:r>
            <a:r>
              <a:rPr lang="en-US" altLang="ko-KR" dirty="0">
                <a:ea typeface="서울남산체 M" panose="02020603020101020101" pitchFamily="18" charset="-127"/>
              </a:rPr>
              <a:t>Radiance</a:t>
            </a:r>
            <a:r>
              <a:rPr lang="ko-KR" altLang="en-US" dirty="0">
                <a:ea typeface="서울남산체 M" panose="02020603020101020101" pitchFamily="18" charset="-127"/>
              </a:rPr>
              <a:t>의 색 대비를 계산하는 방법입니다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XYZ </a:t>
            </a:r>
            <a:r>
              <a:rPr lang="ko-KR" altLang="en-US" dirty="0">
                <a:ea typeface="서울남산체 M" panose="02020603020101020101" pitchFamily="18" charset="-127"/>
              </a:rPr>
              <a:t>색 공간의 </a:t>
            </a:r>
            <a:r>
              <a:rPr lang="en-US" altLang="ko-KR" dirty="0">
                <a:ea typeface="서울남산체 M" panose="02020603020101020101" pitchFamily="18" charset="-127"/>
              </a:rPr>
              <a:t>y</a:t>
            </a:r>
            <a:r>
              <a:rPr lang="ko-KR" altLang="en-US" dirty="0">
                <a:ea typeface="서울남산체 M" panose="02020603020101020101" pitchFamily="18" charset="-127"/>
              </a:rPr>
              <a:t>좌표는 </a:t>
            </a:r>
            <a:r>
              <a:rPr lang="en-US" altLang="ko-KR" dirty="0">
                <a:ea typeface="서울남산체 M" panose="02020603020101020101" pitchFamily="18" charset="-127"/>
              </a:rPr>
              <a:t>luminance</a:t>
            </a:r>
            <a:r>
              <a:rPr lang="ko-KR" altLang="en-US" dirty="0">
                <a:ea typeface="서울남산체 M" panose="02020603020101020101" pitchFamily="18" charset="-127"/>
              </a:rPr>
              <a:t>와 밀접한 관계를 가지고 있으며 이를 이용하여 색의 대비를 비교합니다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 방법도 복잡한 텍스처 함수에 대해서는 필요하지 않은 추가적인 표본을 생성하도록 올바르지 않게 동작할 수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306" y="1919676"/>
            <a:ext cx="3733800" cy="20669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0885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Image Reconstruction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이미지를 화면에 표시하거나 저장하기 위해 표본과 </a:t>
            </a:r>
            <a:r>
              <a:rPr lang="en-US" altLang="ko-KR" dirty="0">
                <a:ea typeface="서울남산체 M" panose="02020603020101020101" pitchFamily="18" charset="-127"/>
              </a:rPr>
              <a:t>Radiance </a:t>
            </a:r>
            <a:r>
              <a:rPr lang="ko-KR" altLang="en-US" dirty="0">
                <a:ea typeface="서울남산체 M" panose="02020603020101020101" pitchFamily="18" charset="-127"/>
              </a:rPr>
              <a:t>값을 픽셀 값으로 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변환해야 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Nyquist sampling </a:t>
            </a:r>
            <a:r>
              <a:rPr lang="ko-KR" altLang="en-US" dirty="0">
                <a:ea typeface="서울남산체 M" panose="02020603020101020101" pitchFamily="18" charset="-127"/>
              </a:rPr>
              <a:t>이론에 따르면 샘플링하려는 신호의 가장 높은 주파수보다 </a:t>
            </a:r>
            <a:r>
              <a:rPr lang="en-US" altLang="ko-KR" dirty="0"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ea typeface="서울남산체 M" panose="02020603020101020101" pitchFamily="18" charset="-127"/>
              </a:rPr>
              <a:t>배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이상의 샘플링 속도를 사용하면 정보 손실 없이 정확하게 신호를 다시 만들어 낼 수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하지만 이미지 함수가 거의 항상 샘플링 속도보다 더 높은 주파수를 갖고 있으므로 이를 비 균일하게 표본화 하여 </a:t>
            </a:r>
            <a:r>
              <a:rPr lang="en-US" altLang="ko-KR" dirty="0">
                <a:ea typeface="서울남산체 M" panose="02020603020101020101" pitchFamily="18" charset="-127"/>
              </a:rPr>
              <a:t>Aliasing</a:t>
            </a:r>
            <a:r>
              <a:rPr lang="ko-KR" altLang="en-US" dirty="0">
                <a:ea typeface="서울남산체 M" panose="02020603020101020101" pitchFamily="18" charset="-127"/>
              </a:rPr>
              <a:t>을 </a:t>
            </a:r>
            <a:r>
              <a:rPr lang="en-US" altLang="ko-KR" dirty="0">
                <a:ea typeface="서울남산체 M" panose="02020603020101020101" pitchFamily="18" charset="-127"/>
              </a:rPr>
              <a:t>Noise</a:t>
            </a:r>
            <a:r>
              <a:rPr lang="ko-KR" altLang="en-US" dirty="0">
                <a:ea typeface="서울남산체 M" panose="02020603020101020101" pitchFamily="18" charset="-127"/>
              </a:rPr>
              <a:t>로 변환합니다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4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Image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픽셀 값을 재구성하기 위해 특정 픽셀 근처의 표본을 보간 해야하고 최종 보간 결과는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가중 합의 평균을 계산하여 구할 수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위치의 픽셀에 대해서 필터 범위안의 모든 표본은 필터 함수의 값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에 따라서 픽셀의 값에 기여할 수 있습니다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48965" y="2232194"/>
                <a:ext cx="7492481" cy="10891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965" y="2232194"/>
                <a:ext cx="7492481" cy="1089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/>
              <p:cNvSpPr/>
              <p:nvPr/>
            </p:nvSpPr>
            <p:spPr>
              <a:xfrm>
                <a:off x="9358230" y="2482640"/>
                <a:ext cx="1398075" cy="646331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</a:rPr>
                  <a:t>: </a:t>
                </a:r>
                <a:r>
                  <a:rPr lang="ko-KR" altLang="en-US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필터 함수</a:t>
                </a:r>
                <a:endParaRPr lang="en-US" altLang="ko-KR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ko-KR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Radiance</a:t>
                </a:r>
                <a:endParaRPr lang="ko-KR" altLang="en-US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230" y="2482640"/>
                <a:ext cx="1398075" cy="646331"/>
              </a:xfrm>
              <a:prstGeom prst="rect">
                <a:avLst/>
              </a:prstGeom>
              <a:blipFill>
                <a:blip r:embed="rId5"/>
                <a:stretch>
                  <a:fillRect l="-866" t="-3704" r="-3463" b="-1388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1837" y="4452361"/>
            <a:ext cx="1939972" cy="193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4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Box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상자 필터는 이미지의 정사각형 영역에서 모든 표본을 같은 가중치로 계산합니다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계산적으로 효율적이며 쉽게 구현할 수 있지만 품질이 좋지 않습니다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3" y="2709390"/>
            <a:ext cx="2695384" cy="237556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79" y="2709154"/>
            <a:ext cx="3938491" cy="23760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573" y="2709154"/>
            <a:ext cx="3737217" cy="23758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4979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Triangle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삼각형 필터는 상자 필터보다 조금 나은 결과를 보여줍니다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필터 중앙의 표본은 </a:t>
            </a:r>
            <a:r>
              <a:rPr lang="en-US" altLang="ko-KR" dirty="0">
                <a:ea typeface="서울남산체 M" panose="02020603020101020101" pitchFamily="18" charset="-127"/>
              </a:rPr>
              <a:t>1</a:t>
            </a:r>
            <a:r>
              <a:rPr lang="ko-KR" altLang="en-US" dirty="0">
                <a:ea typeface="서울남산체 M" panose="02020603020101020101" pitchFamily="18" charset="-127"/>
              </a:rPr>
              <a:t>의 가중치를 가지며 가중치가 선형적으로 필터의 정사각형 영역에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대해서 감소합니다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59" y="3110363"/>
            <a:ext cx="2687830" cy="23758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107" y="3110363"/>
            <a:ext cx="3536961" cy="23758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234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Gaussian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가우시안 필터는 상자</a:t>
            </a:r>
            <a:r>
              <a:rPr lang="en-US" altLang="ko-KR" dirty="0"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ea typeface="서울남산체 M" panose="02020603020101020101" pitchFamily="18" charset="-127"/>
              </a:rPr>
              <a:t>삼각형 필터보다 상당히 좋은 결과를 보여줍니다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가우시안 필터는 가중치가 정규분포를 이루고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다른 필터에 비해서 이미지를 살짝 뭉개 주지만 </a:t>
            </a:r>
            <a:r>
              <a:rPr lang="en-US" altLang="ko-KR" dirty="0">
                <a:ea typeface="서울남산체 M" panose="02020603020101020101" pitchFamily="18" charset="-127"/>
              </a:rPr>
              <a:t>Aliasing</a:t>
            </a:r>
            <a:r>
              <a:rPr lang="ko-KR" altLang="en-US" dirty="0">
                <a:ea typeface="서울남산체 M" panose="02020603020101020101" pitchFamily="18" charset="-127"/>
              </a:rPr>
              <a:t>을 제거하는데 도움이 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2D </a:t>
            </a:r>
            <a:r>
              <a:rPr lang="ko-KR" altLang="en-US" dirty="0">
                <a:ea typeface="서울남산체 M" panose="02020603020101020101" pitchFamily="18" charset="-127"/>
              </a:rPr>
              <a:t>가우시안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ea typeface="서울남산체 M" panose="02020603020101020101" pitchFamily="18" charset="-127"/>
              </a:rPr>
              <a:t>함수는 </a:t>
            </a:r>
            <a:r>
              <a:rPr lang="en-US" altLang="ko-KR" dirty="0"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ea typeface="서울남산체 M" panose="02020603020101020101" pitchFamily="18" charset="-127"/>
              </a:rPr>
              <a:t>개의 </a:t>
            </a:r>
            <a:r>
              <a:rPr lang="en-US" altLang="ko-KR" dirty="0">
                <a:ea typeface="서울남산체 M" panose="02020603020101020101" pitchFamily="18" charset="-127"/>
              </a:rPr>
              <a:t>1D </a:t>
            </a:r>
            <a:r>
              <a:rPr lang="ko-KR" altLang="en-US" dirty="0">
                <a:ea typeface="서울남산체 M" panose="02020603020101020101" pitchFamily="18" charset="-127"/>
              </a:rPr>
              <a:t>가우시안 곱으로 분리가 가능합니다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098" y="3576895"/>
            <a:ext cx="2670216" cy="23758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21412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Mitchell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미첼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ea typeface="서울남산체 M" panose="02020603020101020101" pitchFamily="18" charset="-127"/>
              </a:rPr>
              <a:t>필터는 음수 곡선을 갖는 필터 함수입니다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 음수 영역이 경계선의 선명도를 증진시키며</a:t>
            </a:r>
            <a:r>
              <a:rPr lang="en-US" altLang="ko-KR" dirty="0"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ea typeface="서울남산체 M" panose="02020603020101020101" pitchFamily="18" charset="-127"/>
              </a:rPr>
              <a:t>좀 더 선명한 이미지를 제공합니다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1" y="2666849"/>
            <a:ext cx="2670216" cy="23758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97" y="2666849"/>
            <a:ext cx="3840132" cy="23758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1279" y="2666849"/>
            <a:ext cx="3780364" cy="237580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3490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Mitchell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미첼 필터에서 사용한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1D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함수는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even function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으로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[-2,2]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에서 정의 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이 함수는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[0,1]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에서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정의된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3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차 다항식과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[1,2]</a:t>
                </a:r>
                <a:r>
                  <a:rPr lang="ko-KR" altLang="en-US" dirty="0">
                    <a:ea typeface="서울남산체 M" panose="02020603020101020101" pitchFamily="18" charset="-127"/>
                  </a:rPr>
                  <a:t>에서 정의된 다른 다항식을 합쳐 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ea typeface="서울남산체 M" panose="02020603020101020101" pitchFamily="18" charset="-127"/>
                  </a:rPr>
                  <a:t>정의됩니다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ea typeface="서울남산체 M" panose="02020603020101020101" pitchFamily="18" charset="-127"/>
                  </a:rPr>
                  <a:t>해당 함수들은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=1,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𝐶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sup>
                    </m:sSup>
                  </m:oMath>
                </a14:m>
                <a:r>
                  <a:rPr lang="ko-KR" altLang="en-US" dirty="0">
                    <a:ea typeface="서울남산체 M" panose="02020603020101020101" pitchFamily="18" charset="-127"/>
                  </a:rPr>
                  <a:t>연속을 보장하도록 선택하였습니다</a:t>
                </a:r>
                <a:endParaRPr lang="en-US" altLang="ko-KR" dirty="0"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9248" y="3278903"/>
                <a:ext cx="11263480" cy="113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altLang="ko-KR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2−9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18+12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+6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6−2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+30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20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−48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+24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    1≤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≤2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3278903"/>
                <a:ext cx="11263480" cy="1139671"/>
              </a:xfrm>
              <a:prstGeom prst="rect">
                <a:avLst/>
              </a:prstGeom>
              <a:blipFill>
                <a:blip r:embed="rId4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76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en-US" altLang="ko-KR" dirty="0" err="1"/>
              <a:t>Sinc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윈도우 싱크 필터는 싱크 함수에 </a:t>
            </a:r>
            <a:r>
              <a:rPr lang="ko-KR" altLang="en-US" dirty="0" err="1">
                <a:ea typeface="서울남산체 M" panose="02020603020101020101" pitchFamily="18" charset="-127"/>
              </a:rPr>
              <a:t>란초스</a:t>
            </a:r>
            <a:r>
              <a:rPr lang="en-US" altLang="ko-KR" dirty="0">
                <a:ea typeface="서울남산체 M" panose="02020603020101020101" pitchFamily="18" charset="-127"/>
              </a:rPr>
              <a:t>(</a:t>
            </a:r>
            <a:r>
              <a:rPr lang="en-US" altLang="ko-KR" dirty="0" err="1">
                <a:ea typeface="서울남산체 M" panose="02020603020101020101" pitchFamily="18" charset="-127"/>
              </a:rPr>
              <a:t>Lanczos</a:t>
            </a:r>
            <a:r>
              <a:rPr lang="en-US" altLang="ko-KR" dirty="0">
                <a:ea typeface="서울남산체 M" panose="02020603020101020101" pitchFamily="18" charset="-127"/>
              </a:rPr>
              <a:t>)</a:t>
            </a:r>
            <a:r>
              <a:rPr lang="ko-KR" altLang="en-US" dirty="0">
                <a:ea typeface="서울남산체 M" panose="02020603020101020101" pitchFamily="18" charset="-127"/>
              </a:rPr>
              <a:t> 윈도우 함수를 곱한 필터입니다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519248" y="3294155"/>
            <a:ext cx="11151917" cy="2810568"/>
            <a:chOff x="766427" y="3387462"/>
            <a:chExt cx="11151917" cy="281056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427" y="3467617"/>
              <a:ext cx="2687830" cy="23758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2908" y="3387462"/>
              <a:ext cx="3220447" cy="2536112"/>
            </a:xfrm>
            <a:prstGeom prst="rect">
              <a:avLst/>
            </a:prstGeom>
          </p:spPr>
        </p:pic>
        <p:pic>
          <p:nvPicPr>
            <p:cNvPr id="7170" name="Picture 2" descr="\includegraphics[width=\twidth]{eps/Sinc}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006" y="3467617"/>
              <a:ext cx="3327715" cy="237580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766427" y="5951809"/>
              <a:ext cx="36021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(a)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3452" y="5951809"/>
              <a:ext cx="36021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(b)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892006" y="5951809"/>
              <a:ext cx="36021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(c)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355303" y="4015524"/>
              <a:ext cx="1563041" cy="73866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marL="342900" indent="-342900">
                <a:buAutoNum type="alphaLcParenBoth"/>
              </a:pPr>
              <a:r>
                <a:rPr lang="en-US" altLang="ko-KR" sz="1600" dirty="0">
                  <a:solidFill>
                    <a:schemeClr val="bg1"/>
                  </a:solidFill>
                </a:rPr>
                <a:t>Window </a:t>
              </a:r>
              <a:r>
                <a:rPr lang="en-US" altLang="ko-KR" sz="1600" dirty="0" err="1">
                  <a:solidFill>
                    <a:schemeClr val="bg1"/>
                  </a:solidFill>
                </a:rPr>
                <a:t>Sinc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marL="342900" indent="-342900">
                <a:buAutoNum type="alphaLcParenBoth"/>
              </a:pPr>
              <a:r>
                <a:rPr lang="en-US" altLang="ko-KR" sz="1600" dirty="0" err="1">
                  <a:solidFill>
                    <a:schemeClr val="bg1"/>
                  </a:solidFill>
                </a:rPr>
                <a:t>Lanczos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 marL="342900" indent="-342900">
                <a:buAutoNum type="alphaLcParenBoth"/>
              </a:pPr>
              <a:r>
                <a:rPr lang="en-US" altLang="ko-KR" sz="1600" dirty="0" err="1">
                  <a:solidFill>
                    <a:schemeClr val="bg1"/>
                  </a:solidFill>
                </a:rPr>
                <a:t>Sinc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43309" y="2003348"/>
                <a:ext cx="2843601" cy="815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𝑠𝑖𝑛𝑐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309" y="2003348"/>
                <a:ext cx="2843601" cy="8154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88516" y="2003348"/>
                <a:ext cx="3616742" cy="8908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𝑙𝑎𝑛𝑐𝑧𝑜𝑠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ko-KR" alt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ko-KR" altLang="en-US" sz="2800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516" y="2003348"/>
                <a:ext cx="3616742" cy="890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97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Window </a:t>
            </a:r>
            <a:r>
              <a:rPr lang="en-US" altLang="ko-KR" dirty="0" err="1"/>
              <a:t>Sinc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ea typeface="서울남산체 M" panose="02020603020101020101" pitchFamily="18" charset="-127"/>
              </a:rPr>
              <a:t>Sinc</a:t>
            </a:r>
            <a:r>
              <a:rPr lang="ko-KR" altLang="en-US" dirty="0">
                <a:ea typeface="서울남산체 M" panose="02020603020101020101" pitchFamily="18" charset="-127"/>
              </a:rPr>
              <a:t> 함수를 사용했을 때와 비교하면 훨씬 적은 물결 효과를 확인할 수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085" y="2087911"/>
            <a:ext cx="3569970" cy="22182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8711" y="2083366"/>
            <a:ext cx="3592454" cy="222283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44" y="2087911"/>
            <a:ext cx="3577286" cy="222283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34144" y="4466697"/>
            <a:ext cx="468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(a)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60085" y="4466697"/>
            <a:ext cx="468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(b)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8604" y="4676281"/>
            <a:ext cx="1563041" cy="492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600" dirty="0" err="1" smtClean="0">
                <a:solidFill>
                  <a:schemeClr val="bg1"/>
                </a:solidFill>
              </a:rPr>
              <a:t>Sinc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AutoNum type="alphaLcParenBoth"/>
            </a:pPr>
            <a:r>
              <a:rPr lang="en-US" altLang="ko-KR" sz="1600" dirty="0">
                <a:solidFill>
                  <a:schemeClr val="bg1"/>
                </a:solidFill>
              </a:rPr>
              <a:t>Window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Sinc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8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Best-Candidate Sampling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/>
              <a:t>Stratified Sampling, Low-Discrepancy Sampling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 한 픽셀 주변에서는 좋은 이미지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표본을 생성합니다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하지만 인접 픽셀의 이미지 표본에 대해서는 잘 분포되지 않을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642" y="3098787"/>
            <a:ext cx="2486025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6823" y="3098787"/>
            <a:ext cx="2457062" cy="24570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059" y="3074853"/>
            <a:ext cx="2504578" cy="25120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4447" y="5586863"/>
            <a:ext cx="36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(a)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89683" y="5586863"/>
            <a:ext cx="36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(b)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34919" y="5586863"/>
            <a:ext cx="36021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(c)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675756" y="4024855"/>
            <a:ext cx="1563041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600" dirty="0">
                <a:solidFill>
                  <a:schemeClr val="bg1"/>
                </a:solidFill>
              </a:rPr>
              <a:t>Stratified</a:t>
            </a:r>
          </a:p>
          <a:p>
            <a:pPr marL="342900" indent="-342900">
              <a:buAutoNum type="alphaLcParenBoth"/>
            </a:pPr>
            <a:r>
              <a:rPr lang="en-US" altLang="ko-KR" sz="1600" dirty="0">
                <a:solidFill>
                  <a:schemeClr val="bg1"/>
                </a:solidFill>
              </a:rPr>
              <a:t>Halton</a:t>
            </a:r>
          </a:p>
          <a:p>
            <a:pPr marL="342900" indent="-342900">
              <a:buAutoNum type="alphaLcParenBoth"/>
            </a:pPr>
            <a:r>
              <a:rPr lang="en-US" altLang="ko-KR" sz="1600" dirty="0">
                <a:solidFill>
                  <a:schemeClr val="bg1"/>
                </a:solidFill>
              </a:rPr>
              <a:t>Hammersley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3352783" y="3330701"/>
            <a:ext cx="511671" cy="1993233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5893938" y="4967057"/>
            <a:ext cx="301590" cy="430887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4941837" y="4517508"/>
            <a:ext cx="301590" cy="430887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8139046" y="4121204"/>
            <a:ext cx="301590" cy="430887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8894742" y="4121203"/>
            <a:ext cx="249259" cy="430887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Film and the Imaging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 smtClean="0">
                <a:ea typeface="서울남산체 M" panose="02020603020101020101" pitchFamily="18" charset="-127"/>
              </a:rPr>
              <a:t>주 </a:t>
            </a:r>
            <a:r>
              <a:rPr lang="ko-KR" altLang="en-US" dirty="0" err="1" smtClean="0">
                <a:ea typeface="서울남산체 M" panose="02020603020101020101" pitchFamily="18" charset="-127"/>
              </a:rPr>
              <a:t>렌더링</a:t>
            </a:r>
            <a:r>
              <a:rPr lang="ko-KR" altLang="en-US" dirty="0" smtClean="0">
                <a:ea typeface="서울남산체 M" panose="02020603020101020101" pitchFamily="18" charset="-127"/>
              </a:rPr>
              <a:t> </a:t>
            </a:r>
            <a:r>
              <a:rPr lang="ko-KR" altLang="en-US" dirty="0" err="1" smtClean="0">
                <a:ea typeface="서울남산체 M" panose="02020603020101020101" pitchFamily="18" charset="-127"/>
              </a:rPr>
              <a:t>반복문이</a:t>
            </a:r>
            <a:r>
              <a:rPr lang="ko-KR" altLang="en-US" dirty="0" smtClean="0">
                <a:ea typeface="서울남산체 M" panose="02020603020101020101" pitchFamily="18" charset="-127"/>
              </a:rPr>
              <a:t> 끝난 다음 이미지를 파일에 저장하거나 디스플레이에 표시하는</a:t>
            </a:r>
            <a:r>
              <a:rPr lang="en-US" altLang="ko-KR" dirty="0" smtClean="0"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ea typeface="서울남산체 M" panose="02020603020101020101" pitchFamily="18" charset="-127"/>
              </a:rPr>
            </a:br>
            <a:r>
              <a:rPr lang="ko-KR" altLang="en-US" smtClean="0">
                <a:ea typeface="서울남산체 M" panose="02020603020101020101" pitchFamily="18" charset="-127"/>
              </a:rPr>
              <a:t>과정이 필요합니다</a:t>
            </a:r>
            <a:r>
              <a:rPr lang="en-US" altLang="ko-KR" dirty="0" smtClean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ea typeface="서울남산체 M" panose="02020603020101020101" pitchFamily="18" charset="-127"/>
              </a:rPr>
              <a:t>현대 디스플레이 장치에 표현하기 위해서는 각 픽셀의 값을 임의의 분광 에너지 분포가</a:t>
            </a:r>
            <a:r>
              <a:rPr lang="en-US" altLang="ko-KR" dirty="0" smtClean="0"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ea typeface="서울남산체 M" panose="02020603020101020101" pitchFamily="18" charset="-127"/>
              </a:rPr>
            </a:br>
            <a:r>
              <a:rPr lang="ko-KR" altLang="en-US" smtClean="0">
                <a:ea typeface="서울남산체 M" panose="02020603020101020101" pitchFamily="18" charset="-127"/>
              </a:rPr>
              <a:t>아닌 </a:t>
            </a:r>
            <a:r>
              <a:rPr lang="en-US" altLang="ko-KR" dirty="0" smtClean="0">
                <a:ea typeface="서울남산체 M" panose="02020603020101020101" pitchFamily="18" charset="-127"/>
              </a:rPr>
              <a:t>RGB</a:t>
            </a:r>
            <a:r>
              <a:rPr lang="ko-KR" altLang="en-US" smtClean="0">
                <a:ea typeface="서울남산체 M" panose="02020603020101020101" pitchFamily="18" charset="-127"/>
              </a:rPr>
              <a:t>삼원색으로 변환해야 합니다</a:t>
            </a:r>
            <a:r>
              <a:rPr lang="en-US" altLang="ko-KR" dirty="0" smtClean="0">
                <a:ea typeface="서울남산체 M" panose="02020603020101020101" pitchFamily="18" charset="-127"/>
              </a:rPr>
              <a:t>.</a:t>
            </a:r>
            <a:r>
              <a:rPr lang="ko-KR" altLang="en-US" smtClean="0">
                <a:ea typeface="서울남산체 M" panose="02020603020101020101" pitchFamily="18" charset="-127"/>
              </a:rPr>
              <a:t> </a:t>
            </a:r>
            <a:endParaRPr lang="en-US" altLang="ko-KR" dirty="0" smtClean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 smtClean="0">
                <a:ea typeface="서울남산체 M" panose="02020603020101020101" pitchFamily="18" charset="-127"/>
              </a:rPr>
              <a:t>문제는 디스플레이가 실 세계보다 훨씬 좁은 범위의 </a:t>
            </a:r>
            <a:r>
              <a:rPr lang="en-US" altLang="ko-KR" dirty="0" smtClean="0">
                <a:ea typeface="서울남산체 M" panose="02020603020101020101" pitchFamily="18" charset="-127"/>
              </a:rPr>
              <a:t>Radiance</a:t>
            </a:r>
            <a:r>
              <a:rPr lang="ko-KR" altLang="en-US" smtClean="0">
                <a:ea typeface="서울남산체 M" panose="02020603020101020101" pitchFamily="18" charset="-127"/>
              </a:rPr>
              <a:t>만을 표현할 수 있다는 점</a:t>
            </a:r>
            <a:r>
              <a:rPr lang="en-US" altLang="ko-KR" dirty="0" smtClean="0"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ea typeface="서울남산체 M" panose="02020603020101020101" pitchFamily="18" charset="-127"/>
              </a:rPr>
            </a:br>
            <a:r>
              <a:rPr lang="ko-KR" altLang="en-US" smtClean="0">
                <a:ea typeface="서울남산체 M" panose="02020603020101020101" pitchFamily="18" charset="-127"/>
              </a:rPr>
              <a:t>입니다</a:t>
            </a:r>
            <a:r>
              <a:rPr lang="en-US" altLang="ko-KR" dirty="0" smtClean="0">
                <a:ea typeface="서울남산체 M" panose="02020603020101020101" pitchFamily="18" charset="-127"/>
              </a:rPr>
              <a:t>. </a:t>
            </a:r>
            <a:r>
              <a:rPr lang="ko-KR" altLang="en-US" smtClean="0">
                <a:ea typeface="서울남산체 M" panose="02020603020101020101" pitchFamily="18" charset="-127"/>
              </a:rPr>
              <a:t>이를 해결하기 위해서 최종 이미지를 디스플레이가 표현 가능한 범위로 사상시키는 과정을 톤 매핑</a:t>
            </a:r>
            <a:r>
              <a:rPr lang="en-US" altLang="ko-KR" dirty="0" smtClean="0">
                <a:ea typeface="서울남산체 M" panose="02020603020101020101" pitchFamily="18" charset="-127"/>
              </a:rPr>
              <a:t>(Tone mapping)</a:t>
            </a:r>
            <a:r>
              <a:rPr lang="ko-KR" altLang="en-US" smtClean="0">
                <a:ea typeface="서울남산체 M" panose="02020603020101020101" pitchFamily="18" charset="-127"/>
              </a:rPr>
              <a:t>이라고 합니다</a:t>
            </a:r>
            <a:r>
              <a:rPr lang="en-US" altLang="ko-KR" dirty="0" smtClean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756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Film and the Imaging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smtClean="0">
                <a:ea typeface="서울남산체 M" panose="02020603020101020101" pitchFamily="18" charset="-127"/>
              </a:rPr>
              <a:t>Film</a:t>
            </a:r>
            <a:r>
              <a:rPr lang="ko-KR" altLang="en-US" smtClean="0">
                <a:ea typeface="서울남산체 M" panose="02020603020101020101" pitchFamily="18" charset="-127"/>
              </a:rPr>
              <a:t>은 표본을 기준으로 하여 표본이 영향을 주는 픽셀을 찾아 필터를 적용한 </a:t>
            </a:r>
            <a:r>
              <a:rPr lang="en-US" altLang="ko-KR" dirty="0" smtClean="0">
                <a:ea typeface="서울남산체 M" panose="02020603020101020101" pitchFamily="18" charset="-127"/>
              </a:rPr>
              <a:t/>
            </a:r>
            <a:br>
              <a:rPr lang="en-US" altLang="ko-KR" dirty="0" smtClean="0">
                <a:ea typeface="서울남산체 M" panose="02020603020101020101" pitchFamily="18" charset="-127"/>
              </a:rPr>
            </a:br>
            <a:r>
              <a:rPr lang="en-US" altLang="ko-KR" dirty="0" smtClean="0">
                <a:ea typeface="서울남산체 M" panose="02020603020101020101" pitchFamily="18" charset="-127"/>
              </a:rPr>
              <a:t>XYZ</a:t>
            </a:r>
            <a:r>
              <a:rPr lang="ko-KR" altLang="en-US" smtClean="0">
                <a:ea typeface="서울남산체 M" panose="02020603020101020101" pitchFamily="18" charset="-127"/>
              </a:rPr>
              <a:t>색공간의 값을 적용해줍니다</a:t>
            </a:r>
            <a:r>
              <a:rPr lang="en-US" altLang="ko-KR" dirty="0" smtClean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989" y="2667527"/>
            <a:ext cx="3429000" cy="250507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560" y="2581803"/>
            <a:ext cx="4381500" cy="26765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5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Best-Candidate Sampling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Poisson disk pattern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어떤 두 점도 일정 거리보다 가깝지 않도록 배치하여 잘 분포된 표본을 제공합니다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1026" name="Picture 2" descr="640px-Poisson_disk_sampling.svg.png (640×327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674095"/>
            <a:ext cx="6096000" cy="3114675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Best-Candidate Sampling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Poisson disk pattern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ea typeface="서울남산체 M" panose="02020603020101020101" pitchFamily="18" charset="-127"/>
              </a:rPr>
              <a:t>Dart Throwing</a:t>
            </a:r>
            <a:r>
              <a:rPr lang="ko-KR" altLang="en-US" dirty="0">
                <a:ea typeface="서울남산체 M" panose="02020603020101020101" pitchFamily="18" charset="-127"/>
              </a:rPr>
              <a:t>을 통해서 쉽게 구현할 수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Dart Throwing</a:t>
            </a:r>
            <a:r>
              <a:rPr lang="ko-KR" altLang="en-US" dirty="0">
                <a:ea typeface="서울남산체 M" panose="02020603020101020101" pitchFamily="18" charset="-127"/>
              </a:rPr>
              <a:t>은 이전에 생성된 표본들 중에 정해진 한계 거리내에 존재하는 표본이 없을 때 까지 임의의 표본을 생성하는 방식입니다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즉</a:t>
            </a:r>
            <a:r>
              <a:rPr lang="en-US" altLang="ko-KR" dirty="0">
                <a:ea typeface="서울남산체 M" panose="02020603020101020101" pitchFamily="18" charset="-127"/>
              </a:rPr>
              <a:t>,</a:t>
            </a:r>
            <a:r>
              <a:rPr lang="ko-KR" altLang="en-US" dirty="0"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ea typeface="서울남산체 M" panose="02020603020101020101" pitchFamily="18" charset="-127"/>
              </a:rPr>
              <a:t>Poisson disk pattern</a:t>
            </a:r>
            <a:r>
              <a:rPr lang="ko-KR" altLang="en-US" dirty="0">
                <a:ea typeface="서울남산체 M" panose="02020603020101020101" pitchFamily="18" charset="-127"/>
              </a:rPr>
              <a:t>의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ea typeface="서울남산체 M" panose="02020603020101020101" pitchFamily="18" charset="-127"/>
              </a:rPr>
              <a:t>조건을 만족하는 표본이 만들어질 때까지 임의의 표본을 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생성해야 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9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Best-Candidate Sampling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>
                <a:ea typeface="서울남산체 M" panose="02020603020101020101" pitchFamily="18" charset="-127"/>
              </a:rPr>
              <a:t>Best-Candidate </a:t>
            </a:r>
            <a:r>
              <a:rPr lang="ko-KR" altLang="en-US" dirty="0">
                <a:ea typeface="서울남산체 M" panose="02020603020101020101" pitchFamily="18" charset="-127"/>
              </a:rPr>
              <a:t>알고리즘은 </a:t>
            </a:r>
            <a:r>
              <a:rPr lang="en-US" altLang="ko-KR" dirty="0">
                <a:ea typeface="서울남산체 M" panose="02020603020101020101" pitchFamily="18" charset="-127"/>
              </a:rPr>
              <a:t>Don Mitchell</a:t>
            </a:r>
            <a:r>
              <a:rPr lang="ko-KR" altLang="en-US" dirty="0">
                <a:ea typeface="서울남산체 M" panose="02020603020101020101" pitchFamily="18" charset="-127"/>
              </a:rPr>
              <a:t>이 제안한 방법으로 새로운 표본을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생성할 때 많은 수의 임의의 후보를 생성하고 기존 표본과 비교해서 가장 거리가 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먼 표본을 추가합니다</a:t>
            </a: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 알고리즘은 </a:t>
            </a:r>
            <a:r>
              <a:rPr lang="en-US" altLang="ko-KR" dirty="0">
                <a:ea typeface="서울남산체 M" panose="02020603020101020101" pitchFamily="18" charset="-127"/>
              </a:rPr>
              <a:t>Poisson disk </a:t>
            </a:r>
            <a:r>
              <a:rPr lang="ko-KR" altLang="en-US" dirty="0">
                <a:ea typeface="서울남산체 M" panose="02020603020101020101" pitchFamily="18" charset="-127"/>
              </a:rPr>
              <a:t>특성을 보장하지 않지만 충분한 후보를 생성할 경우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잘 분리된 점을 찾는데 효과적이고 미리 정해진 수의 표본을 생성할 때 </a:t>
            </a:r>
            <a:r>
              <a:rPr lang="en-US" altLang="ko-KR" dirty="0">
                <a:ea typeface="서울남산체 M" panose="02020603020101020101" pitchFamily="18" charset="-127"/>
              </a:rPr>
              <a:t>Dart Throwing</a:t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보다 좋은 패턴을 생성하기 쉽습니다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147" y="3507999"/>
            <a:ext cx="2794308" cy="280807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055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Best-Candidate Sampling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 책의 구현에서는 </a:t>
            </a:r>
            <a:r>
              <a:rPr lang="en-US" altLang="ko-KR" dirty="0">
                <a:ea typeface="서울남산체 M" panose="02020603020101020101" pitchFamily="18" charset="-127"/>
              </a:rPr>
              <a:t>64 X 64 </a:t>
            </a:r>
            <a:r>
              <a:rPr lang="ko-KR" altLang="en-US" dirty="0">
                <a:ea typeface="서울남산체 M" panose="02020603020101020101" pitchFamily="18" charset="-127"/>
              </a:rPr>
              <a:t>크기의 타일로 미리 </a:t>
            </a:r>
            <a:r>
              <a:rPr lang="en-US" altLang="ko-KR" dirty="0">
                <a:ea typeface="서울남산체 M" panose="02020603020101020101" pitchFamily="18" charset="-127"/>
              </a:rPr>
              <a:t>Best-Candidate</a:t>
            </a:r>
            <a:r>
              <a:rPr lang="ko-KR" altLang="en-US" dirty="0">
                <a:ea typeface="서울남산체 M" panose="02020603020101020101" pitchFamily="18" charset="-127"/>
              </a:rPr>
              <a:t>표본을 생성해 놓고 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사용하고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518" y="2366848"/>
            <a:ext cx="5667375" cy="24003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53522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Best-Candidate Sampling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일정 크기의 타일을 재사용하기 때문에 </a:t>
            </a:r>
            <a:r>
              <a:rPr lang="en-US" altLang="ko-KR" dirty="0">
                <a:ea typeface="서울남산체 M" panose="02020603020101020101" pitchFamily="18" charset="-127"/>
              </a:rPr>
              <a:t>T</a:t>
            </a:r>
            <a:r>
              <a:rPr lang="en-US" altLang="ko-KR" dirty="0"/>
              <a:t>orus</a:t>
            </a:r>
            <a:r>
              <a:rPr lang="ko-KR" altLang="en-US" dirty="0">
                <a:ea typeface="서울남산체 M" panose="02020603020101020101" pitchFamily="18" charset="-127"/>
              </a:rPr>
              <a:t> 처럼 두 표본의 거리를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ea typeface="서울남산체 M" panose="02020603020101020101" pitchFamily="18" charset="-127"/>
              </a:rPr>
              <a:t>계산해야 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en-US" altLang="ko-KR" dirty="0">
                <a:ea typeface="서울남산체 M" panose="02020603020101020101" pitchFamily="18" charset="-127"/>
              </a:rPr>
              <a:t>-ex) 0.01</a:t>
            </a:r>
            <a:r>
              <a:rPr lang="ko-KR" altLang="en-US" dirty="0">
                <a:ea typeface="서울남산체 M" panose="02020603020101020101" pitchFamily="18" charset="-127"/>
              </a:rPr>
              <a:t>과 </a:t>
            </a:r>
            <a:r>
              <a:rPr lang="en-US" altLang="ko-KR" dirty="0">
                <a:ea typeface="서울남산체 M" panose="02020603020101020101" pitchFamily="18" charset="-127"/>
              </a:rPr>
              <a:t>0.99</a:t>
            </a:r>
            <a:r>
              <a:rPr lang="ko-KR" altLang="en-US" dirty="0">
                <a:ea typeface="서울남산체 M" panose="02020603020101020101" pitchFamily="18" charset="-127"/>
              </a:rPr>
              <a:t>사이의 거리는 </a:t>
            </a:r>
            <a:r>
              <a:rPr lang="en-US" altLang="ko-KR" dirty="0">
                <a:ea typeface="서울남산체 M" panose="02020603020101020101" pitchFamily="18" charset="-127"/>
              </a:rPr>
              <a:t>0.98</a:t>
            </a:r>
            <a:r>
              <a:rPr lang="ko-KR" altLang="en-US" dirty="0">
                <a:ea typeface="서울남산체 M" panose="02020603020101020101" pitchFamily="18" charset="-127"/>
              </a:rPr>
              <a:t>이 아닌 </a:t>
            </a:r>
            <a:r>
              <a:rPr lang="en-US" altLang="ko-KR" dirty="0">
                <a:ea typeface="서울남산체 M" panose="02020603020101020101" pitchFamily="18" charset="-127"/>
              </a:rPr>
              <a:t>0.02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또한 타일을 재사용하기 때문에 반복적으로 시간과 렌즈 위치에 대해 같은 샘플이 사용 될 수 있으므로 표본 값을 재사용할 때마다 조금식 변환하여 사용합니다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3074" name="Picture 2" descr="320px-Toroidal_coord.png (320×24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743" y="3408146"/>
            <a:ext cx="2998237" cy="224867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4402257" y="3178854"/>
            <a:ext cx="5064367" cy="2736857"/>
            <a:chOff x="5346441" y="3271101"/>
            <a:chExt cx="5064367" cy="2736857"/>
          </a:xfrm>
        </p:grpSpPr>
        <p:grpSp>
          <p:nvGrpSpPr>
            <p:cNvPr id="7" name="그룹 6"/>
            <p:cNvGrpSpPr/>
            <p:nvPr/>
          </p:nvGrpSpPr>
          <p:grpSpPr>
            <a:xfrm>
              <a:off x="5362558" y="3271101"/>
              <a:ext cx="5048250" cy="2736857"/>
              <a:chOff x="4690753" y="3243109"/>
              <a:chExt cx="5048250" cy="2736857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90753" y="4274991"/>
                <a:ext cx="5048250" cy="1704975"/>
              </a:xfrm>
              <a:prstGeom prst="rect">
                <a:avLst/>
              </a:prstGeom>
            </p:spPr>
          </p:pic>
          <p:pic>
            <p:nvPicPr>
              <p:cNvPr id="9" name="그림 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0753" y="3243109"/>
                <a:ext cx="2952750" cy="847725"/>
              </a:xfrm>
              <a:prstGeom prst="rect">
                <a:avLst/>
              </a:prstGeom>
            </p:spPr>
          </p:pic>
        </p:grpSp>
        <p:sp>
          <p:nvSpPr>
            <p:cNvPr id="8" name="직사각형 7"/>
            <p:cNvSpPr/>
            <p:nvPr/>
          </p:nvSpPr>
          <p:spPr bwMode="auto">
            <a:xfrm>
              <a:off x="5346441" y="3275045"/>
              <a:ext cx="5025711" cy="2724539"/>
            </a:xfrm>
            <a:prstGeom prst="rect">
              <a:avLst/>
            </a:prstGeom>
            <a:no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99"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210743" y="5753074"/>
            <a:ext cx="468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(a)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2257" y="6047964"/>
            <a:ext cx="46876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(b)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77474" y="4298845"/>
            <a:ext cx="1905528" cy="4924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sz="1600" dirty="0">
                <a:solidFill>
                  <a:schemeClr val="bg1"/>
                </a:solidFill>
              </a:rPr>
              <a:t>Torus</a:t>
            </a:r>
          </a:p>
          <a:p>
            <a:pPr marL="342900" indent="-342900">
              <a:buAutoNum type="alphaLcParenBoth"/>
            </a:pPr>
            <a:r>
              <a:rPr lang="ko-KR" altLang="en-US" sz="16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 적용된 코드</a:t>
            </a:r>
            <a:endParaRPr lang="en-US" altLang="ko-KR" sz="16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87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Adaptive 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이미지의 복잡한 부분에 추가적인 표본을 추가하는 방식입니다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146" name="Picture 2" descr="201310102338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01" y="2183929"/>
            <a:ext cx="5126410" cy="192240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201310102338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001" y="4106333"/>
            <a:ext cx="5126410" cy="192240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1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Adaptive Sampling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주 렌더링 반복문에서 전달 받은 표본의 </a:t>
            </a:r>
            <a:r>
              <a:rPr lang="en-US" altLang="ko-KR" dirty="0">
                <a:ea typeface="서울남산체 M" panose="02020603020101020101" pitchFamily="18" charset="-127"/>
              </a:rPr>
              <a:t>Radiance, </a:t>
            </a:r>
            <a:r>
              <a:rPr lang="ko-KR" altLang="en-US" dirty="0">
                <a:ea typeface="서울남산체 M" panose="02020603020101020101" pitchFamily="18" charset="-127"/>
              </a:rPr>
              <a:t>교차 정보를 사용하여 추가적인 표본을</a:t>
            </a:r>
            <a:r>
              <a:rPr lang="en-US" altLang="ko-KR" dirty="0"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ea typeface="서울남산체 M" panose="02020603020101020101" pitchFamily="18" charset="-127"/>
              </a:rPr>
              <a:t>생성할지 결정합니다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첫번째 방법으로는 교차된 물체에 대한 모양 식별자를 이용하는 방법이 있습니다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ea typeface="서울남산체 M" panose="02020603020101020101" pitchFamily="18" charset="-127"/>
              </a:rPr>
              <a:t>이 방법은 효율적이지만 자신 자신과 중첩되어 있는 복잡한 모양이나 다른 모양 식별자를</a:t>
            </a:r>
            <a:r>
              <a:rPr lang="en-US" altLang="ko-KR" dirty="0">
                <a:ea typeface="서울남산체 M" panose="02020603020101020101" pitchFamily="18" charset="-127"/>
              </a:rPr>
              <a:t/>
            </a:r>
            <a:br>
              <a:rPr lang="en-US" altLang="ko-KR" dirty="0">
                <a:ea typeface="서울남산체 M" panose="02020603020101020101" pitchFamily="18" charset="-127"/>
              </a:rPr>
            </a:br>
            <a:r>
              <a:rPr lang="ko-KR" altLang="en-US" dirty="0">
                <a:ea typeface="서울남산체 M" panose="02020603020101020101" pitchFamily="18" charset="-127"/>
              </a:rPr>
              <a:t>갖지만 추가 표본이 필요할 정도로 복잡하지 않은 경우 올바르지 않게 동작합니다</a:t>
            </a:r>
            <a:r>
              <a:rPr lang="en-US" altLang="ko-KR" dirty="0"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431" y="2813276"/>
            <a:ext cx="4019550" cy="136207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446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19142</TotalTime>
  <Words>582</Words>
  <Application>Microsoft Office PowerPoint</Application>
  <PresentationFormat>와이드스크린</PresentationFormat>
  <Paragraphs>151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0" baseType="lpstr">
      <vt:lpstr>Segoe UI Light</vt:lpstr>
      <vt:lpstr>Wingdings</vt:lpstr>
      <vt:lpstr>Arial</vt:lpstr>
      <vt:lpstr>Cambria Math</vt:lpstr>
      <vt:lpstr>Segoe UI</vt:lpstr>
      <vt:lpstr>서울남산체 M</vt:lpstr>
      <vt:lpstr>맑은 고딕</vt:lpstr>
      <vt:lpstr>Calibri</vt:lpstr>
      <vt:lpstr>Metro_TT_Blue_16x9_02-12</vt:lpstr>
      <vt:lpstr>Physically Based Rendering From Theory to Implementation</vt:lpstr>
      <vt:lpstr>Best-Candidate Sampling Patterns</vt:lpstr>
      <vt:lpstr>Best-Candidate Sampling Patterns</vt:lpstr>
      <vt:lpstr>Best-Candidate Sampling Patterns</vt:lpstr>
      <vt:lpstr>Best-Candidate Sampling Patterns</vt:lpstr>
      <vt:lpstr>Best-Candidate Sampling Patterns</vt:lpstr>
      <vt:lpstr>Best-Candidate Sampling Patterns</vt:lpstr>
      <vt:lpstr>Adaptive Sampling</vt:lpstr>
      <vt:lpstr>Adaptive Sampling</vt:lpstr>
      <vt:lpstr>Adaptive Sampling</vt:lpstr>
      <vt:lpstr>Image Reconstruction</vt:lpstr>
      <vt:lpstr>Image Reconstruction</vt:lpstr>
      <vt:lpstr>Box Filter</vt:lpstr>
      <vt:lpstr>Triangle Filter</vt:lpstr>
      <vt:lpstr>Gaussian Filter</vt:lpstr>
      <vt:lpstr>Mitchell Filter</vt:lpstr>
      <vt:lpstr>Mitchell Filter</vt:lpstr>
      <vt:lpstr>Window Sinc Filter</vt:lpstr>
      <vt:lpstr>Window Sinc Filter</vt:lpstr>
      <vt:lpstr>Film and the Imaging Pipeline</vt:lpstr>
      <vt:lpstr>Film and the Imaging Pipeline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조봉석 [xtozero]</cp:lastModifiedBy>
  <cp:revision>561</cp:revision>
  <dcterms:created xsi:type="dcterms:W3CDTF">2014-11-18T06:53:54Z</dcterms:created>
  <dcterms:modified xsi:type="dcterms:W3CDTF">2017-01-24T01:00:48Z</dcterms:modified>
</cp:coreProperties>
</file>