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45"/>
  </p:notesMasterIdLst>
  <p:handoutMasterIdLst>
    <p:handoutMasterId r:id="rId46"/>
  </p:handoutMasterIdLst>
  <p:sldIdLst>
    <p:sldId id="329" r:id="rId2"/>
    <p:sldId id="354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36" r:id="rId39"/>
    <p:sldId id="437" r:id="rId40"/>
    <p:sldId id="438" r:id="rId41"/>
    <p:sldId id="439" r:id="rId42"/>
    <p:sldId id="440" r:id="rId43"/>
    <p:sldId id="441" r:id="rId44"/>
  </p:sldIdLst>
  <p:sldSz cx="12192000" cy="6858000"/>
  <p:notesSz cx="6858000" cy="9144000"/>
  <p:embeddedFontLst>
    <p:embeddedFont>
      <p:font typeface="Segoe UI" panose="020B0502040204020203" pitchFamily="34" charset="0"/>
      <p:regular r:id="rId47"/>
      <p:bold r:id="rId48"/>
      <p:italic r:id="rId49"/>
      <p:boldItalic r:id="rId50"/>
    </p:embeddedFont>
    <p:embeddedFont>
      <p:font typeface="맑은 고딕" panose="020B0503020000020004" pitchFamily="50" charset="-127"/>
      <p:regular r:id="rId51"/>
      <p:bold r:id="rId52"/>
    </p:embeddedFon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서울남산체 M" panose="02020603020101020101" pitchFamily="18" charset="-127"/>
      <p:regular r:id="rId57"/>
    </p:embeddedFont>
    <p:embeddedFont>
      <p:font typeface="Segoe UI Light" panose="020B0502040204020203" pitchFamily="34" charset="0"/>
      <p:regular r:id="rId58"/>
    </p:embeddedFont>
    <p:embeddedFont>
      <p:font typeface="Cambria Math" panose="02040503050406030204" pitchFamily="18" charset="0"/>
      <p:regular r:id="rId5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6C81E"/>
    <a:srgbClr val="F4DF1E"/>
    <a:srgbClr val="DCAD1F"/>
    <a:srgbClr val="F1A7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84228" autoAdjust="0"/>
  </p:normalViewPr>
  <p:slideViewPr>
    <p:cSldViewPr snapToGrid="0">
      <p:cViewPr varScale="1">
        <p:scale>
          <a:sx n="115" d="100"/>
          <a:sy n="115" d="100"/>
        </p:scale>
        <p:origin x="84" y="60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2784" y="56"/>
      </p:cViewPr>
      <p:guideLst/>
    </p:cSldViewPr>
  </p:notesViewPr>
  <p:gridSpacing cx="147600" cy="147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59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6D1C5-1084-402D-85B0-DF3E2A452BD1}" type="datetimeFigureOut">
              <a:rPr lang="ko-KR" altLang="en-US" smtClean="0"/>
              <a:t>2016-10-22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1212-64BF-4FF0-B55D-1796F6317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27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11E2-7637-42C8-8B47-ACDEF4E701D2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5F7B1-A22B-4383-89B4-FA12AEED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3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9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21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23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66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38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44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57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28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9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97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25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06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54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461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005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739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861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380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85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737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0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030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318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942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383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374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578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952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107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035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016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16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149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406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144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942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31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67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89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71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88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52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0" y="2192642"/>
            <a:ext cx="10240453" cy="914096"/>
          </a:xfrm>
        </p:spPr>
        <p:txBody>
          <a:bodyPr anchor="b" anchorCtr="0"/>
          <a:lstStyle>
            <a:lvl1pPr>
              <a:defRPr sz="6600" spc="-15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0" y="3425825"/>
            <a:ext cx="10240453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452" name="Rectangle 451"/>
          <p:cNvSpPr/>
          <p:nvPr/>
        </p:nvSpPr>
        <p:spPr bwMode="auto">
          <a:xfrm>
            <a:off x="9850545" y="-160540"/>
            <a:ext cx="1829276" cy="1828800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/>
        </p:nvSpPr>
        <p:spPr bwMode="auto">
          <a:xfrm>
            <a:off x="9264932" y="1298576"/>
            <a:ext cx="1171221" cy="117091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264934" y="-160540"/>
            <a:ext cx="875237" cy="87501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/>
        </p:nvSpPr>
        <p:spPr bwMode="auto">
          <a:xfrm>
            <a:off x="8221248" y="1423060"/>
            <a:ext cx="665605" cy="665432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/>
        </p:nvSpPr>
        <p:spPr bwMode="auto">
          <a:xfrm>
            <a:off x="9264932" y="5753556"/>
            <a:ext cx="1171221" cy="117091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0530565" y="5081417"/>
            <a:ext cx="774113" cy="773912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/>
        </p:nvSpPr>
        <p:spPr bwMode="auto">
          <a:xfrm>
            <a:off x="11219403" y="5610291"/>
            <a:ext cx="316795" cy="316712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/>
        </p:nvSpPr>
        <p:spPr bwMode="auto">
          <a:xfrm>
            <a:off x="10625650" y="6339014"/>
            <a:ext cx="2361901" cy="2361286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/>
        </p:nvSpPr>
        <p:spPr bwMode="auto">
          <a:xfrm>
            <a:off x="682124" y="442110"/>
            <a:ext cx="1255901" cy="1255574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1866929" y="-160540"/>
            <a:ext cx="513324" cy="513190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/>
        </p:nvSpPr>
        <p:spPr bwMode="auto">
          <a:xfrm>
            <a:off x="11752928" y="1234418"/>
            <a:ext cx="244537" cy="244474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/>
        </p:nvSpPr>
        <p:spPr bwMode="auto">
          <a:xfrm>
            <a:off x="5826072" y="1918422"/>
            <a:ext cx="875237" cy="875010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4974748" y="5410281"/>
            <a:ext cx="603561" cy="603404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/>
        </p:nvSpPr>
        <p:spPr bwMode="auto">
          <a:xfrm>
            <a:off x="5630899" y="4681875"/>
            <a:ext cx="1030376" cy="1030108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-na.ssl-images-amazon.com/images/I/51QdeoEujBL._SX258_BO1,204,203,200_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608" y="2808567"/>
            <a:ext cx="2726916" cy="34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4434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6253" y="1686722"/>
            <a:ext cx="8403772" cy="2243691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b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2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971952"/>
            <a:ext cx="11151917" cy="914096"/>
          </a:xfrm>
        </p:spPr>
        <p:txBody>
          <a:bodyPr anchor="ctr" anchorCtr="0"/>
          <a:lstStyle>
            <a:lvl1pPr>
              <a:defRPr sz="66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0205079" y="-383422"/>
            <a:ext cx="1829276" cy="1828800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9619468" y="1075694"/>
            <a:ext cx="1171221" cy="117091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619468" y="-383422"/>
            <a:ext cx="875237" cy="87501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575783" y="1200178"/>
            <a:ext cx="665605" cy="665432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492687" y="5499901"/>
            <a:ext cx="1171221" cy="117091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0758320" y="4827762"/>
            <a:ext cx="774113" cy="773912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447157" y="5356636"/>
            <a:ext cx="316795" cy="316712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853404" y="6085359"/>
            <a:ext cx="2361901" cy="2361286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503860" y="1115602"/>
            <a:ext cx="1255901" cy="1255574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88663" y="512952"/>
            <a:ext cx="513324" cy="513190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07464" y="1011536"/>
            <a:ext cx="244537" cy="244474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159118" y="1879032"/>
            <a:ext cx="875237" cy="875010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974748" y="5410281"/>
            <a:ext cx="603561" cy="603404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30899" y="4681875"/>
            <a:ext cx="1030376" cy="1030108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/>
        </p:nvSpPr>
        <p:spPr bwMode="auto">
          <a:xfrm>
            <a:off x="9850545" y="-160540"/>
            <a:ext cx="1829276" cy="1828800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/>
        </p:nvSpPr>
        <p:spPr bwMode="auto">
          <a:xfrm>
            <a:off x="9264932" y="1298576"/>
            <a:ext cx="1171221" cy="117091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/>
        </p:nvSpPr>
        <p:spPr bwMode="auto">
          <a:xfrm>
            <a:off x="9264934" y="-160540"/>
            <a:ext cx="875237" cy="87501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/>
        </p:nvSpPr>
        <p:spPr bwMode="auto">
          <a:xfrm>
            <a:off x="8221248" y="1423060"/>
            <a:ext cx="665605" cy="665432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/>
        </p:nvSpPr>
        <p:spPr bwMode="auto">
          <a:xfrm>
            <a:off x="9264932" y="5753556"/>
            <a:ext cx="1171221" cy="117091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/>
        </p:nvSpPr>
        <p:spPr bwMode="auto">
          <a:xfrm>
            <a:off x="10530565" y="5081417"/>
            <a:ext cx="774113" cy="773912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/>
        </p:nvSpPr>
        <p:spPr bwMode="auto">
          <a:xfrm>
            <a:off x="11219403" y="5610291"/>
            <a:ext cx="316795" cy="316712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/>
        </p:nvSpPr>
        <p:spPr bwMode="auto">
          <a:xfrm>
            <a:off x="10625650" y="6339014"/>
            <a:ext cx="2361901" cy="2361286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/>
        </p:nvSpPr>
        <p:spPr bwMode="auto">
          <a:xfrm>
            <a:off x="682124" y="442110"/>
            <a:ext cx="1255901" cy="1255574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/>
        </p:nvSpPr>
        <p:spPr bwMode="auto">
          <a:xfrm>
            <a:off x="1866929" y="-160540"/>
            <a:ext cx="513324" cy="513190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/>
        </p:nvSpPr>
        <p:spPr bwMode="auto">
          <a:xfrm>
            <a:off x="11752928" y="1234418"/>
            <a:ext cx="244537" cy="244474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/>
        </p:nvSpPr>
        <p:spPr bwMode="auto">
          <a:xfrm>
            <a:off x="5826072" y="1918422"/>
            <a:ext cx="875237" cy="875010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/>
        </p:nvSpPr>
        <p:spPr bwMode="auto">
          <a:xfrm>
            <a:off x="4974748" y="5410281"/>
            <a:ext cx="603561" cy="603404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/>
        </p:nvSpPr>
        <p:spPr bwMode="auto">
          <a:xfrm>
            <a:off x="5630899" y="4681875"/>
            <a:ext cx="1030376" cy="1030108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2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6567" y="2739678"/>
            <a:ext cx="1024521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914096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600" spc="-15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89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2800">
                <a:latin typeface="+mn-lt"/>
              </a:defRPr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6" name="직선 연결선 25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14292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14292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6810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36810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4292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292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36810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36810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8" name="직선 연결선 27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5745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745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35359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35359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98263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198263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2" name="직선 연결선 31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3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1004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0"/>
            <a:ext cx="11155093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722" r:id="rId10"/>
  </p:sldLayoutIdLst>
  <p:transition>
    <p:fade/>
  </p:transition>
  <p:hf hdr="0" ftr="0" dt="0"/>
  <p:txStyles>
    <p:titleStyle>
      <a:lvl1pPr algn="l" defTabSz="914363" rtl="0" eaLnBrk="1" latinLnBrk="1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solidFill>
            <a:srgbClr val="F4DF1E">
              <a:alpha val="99000"/>
            </a:srgbClr>
          </a:soli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800" kern="1200" spc="-7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573088" marR="0" indent="-233363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1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8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3" y="988079"/>
            <a:ext cx="8626448" cy="130189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Physically Based Rendering</a:t>
            </a:r>
            <a:b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40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From Theory to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54" y="2816607"/>
            <a:ext cx="9144000" cy="3399258"/>
          </a:xfrm>
        </p:spPr>
        <p:txBody>
          <a:bodyPr/>
          <a:lstStyle/>
          <a:p>
            <a:pPr algn="l"/>
            <a:r>
              <a:rPr lang="en-US" dirty="0"/>
              <a:t>Chapter 3 : Shapes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Spheres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Cylinders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Disks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Other Quadrics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Triangle and Meshes</a:t>
            </a:r>
          </a:p>
        </p:txBody>
      </p:sp>
    </p:spTree>
    <p:extLst>
      <p:ext uri="{BB962C8B-B14F-4D97-AF65-F5344CB8AC3E}">
        <p14:creationId xmlns:p14="http://schemas.microsoft.com/office/powerpoint/2010/main" val="15433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Spheres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𝑟𝑐𝑜𝑛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𝑣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𝑠𝑖𝑛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𝛼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𝑐𝑜𝑠𝑣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𝛽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𝑐𝑜𝑠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𝛼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𝑠𝑖𝑛𝑣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𝑟𝑐𝑜𝑛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𝑠𝑖𝑛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𝑣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𝑐𝑜𝑠𝑣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𝛽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𝑐𝑜𝑠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𝑣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𝑠𝑖𝑛𝑣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𝑟𝑐𝑜𝑛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 (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𝑠𝑖𝑛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𝑠𝑖𝑛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𝑣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𝛽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𝑐𝑜𝑠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𝛼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𝑐𝑜𝑠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𝑣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𝑟𝑐𝑜𝑛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 (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𝑐𝑜𝑠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𝛼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𝑐𝑜𝑠𝑣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𝑠𝑖𝑛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𝛼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𝑠𝑖𝑛𝑣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𝛽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𝑟𝑐𝑜𝑛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 (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𝑐𝑜𝑠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(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𝑣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𝛽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𝑟𝑐𝑜𝑛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𝑐𝑜𝑠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𝑧𝑐𝑜𝑠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ko-KR" altLang="en-US"/>
                            <m:t>∵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𝑟𝑐𝑜𝑠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따라서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𝑢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𝑧𝑐𝑜𝑠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𝑧𝑠𝑖𝑛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𝑟𝑠𝑖𝑛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𝜃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9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30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Spheres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𝑢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𝑣</m:t>
                        </m:r>
                      </m:den>
                    </m:f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통해서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𝑢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𝑣</m:t>
                        </m:r>
                      </m:den>
                    </m:f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를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구할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바인가르텐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방정식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𝑛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𝑢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𝑓𝐹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𝑒𝐺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𝐸𝐺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𝑢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𝑒𝐹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𝑓𝐸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𝐸𝐺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𝑛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𝑣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𝑔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𝐹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𝑓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𝐺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𝐸𝐺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𝑢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𝑓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𝐹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𝑔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𝐸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𝐸𝐺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𝐹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𝐺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=(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𝑢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fPr>
                            <m:num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𝜕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𝜕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𝑢</m:t>
                              </m:r>
                            </m:den>
                          </m:f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fPr>
                            <m:num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𝜕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𝑣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𝜕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1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2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Spheres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𝑢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𝑣</m:t>
                        </m:r>
                      </m:den>
                    </m:f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통해서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𝑢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𝑣</m:t>
                        </m:r>
                      </m:den>
                    </m:f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를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구할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바인가르텐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방정식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𝜕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𝑢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𝑣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=(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𝑦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 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𝑢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𝑣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𝑠𝑖𝑛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0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𝑦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𝑧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1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25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Spheres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표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면 면적을 계산하기 위해서는 적분을 이용합니다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곡선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b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𝑎</m:t>
                    </m:r>
                  </m:oMath>
                </a14:m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b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𝑏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까지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축에 대해서 회전하면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표면 면적은 다음과 같이 유도할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072063" y="2943225"/>
                <a:ext cx="5129212" cy="4182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ko-KR" sz="28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sz="28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ko-KR" alt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num>
                                        <m:den>
                                          <m:r>
                                            <a:rPr lang="ko-KR" alt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ko-KR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en-US" altLang="ko-KR" sz="28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′(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ko-KR" alt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8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trlPr>
                            <a:rPr lang="en-US" altLang="ko-K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rad>
                        </m:e>
                      </m:nary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800" dirty="0">
                  <a:solidFill>
                    <a:schemeClr val="bg1"/>
                  </a:solidFill>
                </a:endParaRPr>
              </a:p>
              <a:p>
                <a:endParaRPr lang="en-US" altLang="ko-KR" sz="2800" dirty="0">
                  <a:solidFill>
                    <a:schemeClr val="bg1"/>
                  </a:solidFill>
                </a:endParaRPr>
              </a:p>
              <a:p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063" y="2943225"/>
                <a:ext cx="5129212" cy="41826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그룹 33"/>
          <p:cNvGrpSpPr/>
          <p:nvPr/>
        </p:nvGrpSpPr>
        <p:grpSpPr>
          <a:xfrm>
            <a:off x="1004890" y="2943225"/>
            <a:ext cx="3157535" cy="2403245"/>
            <a:chOff x="1004890" y="2943225"/>
            <a:chExt cx="3157535" cy="2403245"/>
          </a:xfrm>
        </p:grpSpPr>
        <p:cxnSp>
          <p:nvCxnSpPr>
            <p:cNvPr id="7" name="직선 화살표 연결선 6"/>
            <p:cNvCxnSpPr/>
            <p:nvPr/>
          </p:nvCxnSpPr>
          <p:spPr>
            <a:xfrm flipV="1">
              <a:off x="1647826" y="2943225"/>
              <a:ext cx="0" cy="2119313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>
              <a:off x="1647826" y="5062537"/>
              <a:ext cx="2514599" cy="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원호 14"/>
            <p:cNvSpPr/>
            <p:nvPr/>
          </p:nvSpPr>
          <p:spPr>
            <a:xfrm>
              <a:off x="1647826" y="3190875"/>
              <a:ext cx="2514599" cy="1871662"/>
            </a:xfrm>
            <a:prstGeom prst="arc">
              <a:avLst>
                <a:gd name="adj1" fmla="val 10810269"/>
                <a:gd name="adj2" fmla="val 21555929"/>
              </a:avLst>
            </a:prstGeom>
            <a:ln w="28575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1990725" y="3495675"/>
              <a:ext cx="0" cy="1566862"/>
            </a:xfrm>
            <a:prstGeom prst="line">
              <a:avLst/>
            </a:prstGeom>
            <a:ln w="3175"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900364" y="3190874"/>
              <a:ext cx="2380" cy="1871663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V="1">
              <a:off x="1990725" y="3190874"/>
              <a:ext cx="909639" cy="304801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647826" y="3190874"/>
              <a:ext cx="1252538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1647826" y="3495675"/>
              <a:ext cx="342899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145506" y="5131026"/>
                  <a:ext cx="6000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400" dirty="0" err="1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506" y="5131026"/>
                  <a:ext cx="600075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004890" y="3190874"/>
                  <a:ext cx="6000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1400" dirty="0" err="1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890" y="3190874"/>
                  <a:ext cx="60007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155033" y="3390640"/>
                  <a:ext cx="6000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ko-KR" altLang="en-US" sz="1400" dirty="0" err="1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5033" y="3390640"/>
                  <a:ext cx="60007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" name="직선 화살표 연결선 32"/>
          <p:cNvCxnSpPr/>
          <p:nvPr/>
        </p:nvCxnSpPr>
        <p:spPr>
          <a:xfrm flipH="1" flipV="1">
            <a:off x="4162425" y="3838575"/>
            <a:ext cx="1619250" cy="1952625"/>
          </a:xfrm>
          <a:prstGeom prst="straightConnector1">
            <a:avLst/>
          </a:prstGeom>
          <a:ln w="28575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56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Spheres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표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면 면적은 넓이 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X </a:t>
                </a:r>
                <a:r>
                  <a:rPr lang="ko-KR" altLang="en-US" b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높이 입니다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높이는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altLang="ko-K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rad>
                      </m:e>
                    </m:nary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라고 할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그렇다면 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x</a:t>
                </a:r>
                <a:r>
                  <a:rPr lang="ko-KR" altLang="en-US" b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축으로 회전할 때 넓이는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2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𝑟</m:t>
                    </m:r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이라 할 수 있고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이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므로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2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𝜋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 넓이가 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195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938215" y="3920067"/>
            <a:ext cx="3157535" cy="2403245"/>
            <a:chOff x="1004890" y="3457575"/>
            <a:chExt cx="3157535" cy="2403245"/>
          </a:xfrm>
        </p:grpSpPr>
        <p:cxnSp>
          <p:nvCxnSpPr>
            <p:cNvPr id="7" name="직선 화살표 연결선 6"/>
            <p:cNvCxnSpPr/>
            <p:nvPr/>
          </p:nvCxnSpPr>
          <p:spPr>
            <a:xfrm flipV="1">
              <a:off x="1647826" y="3457575"/>
              <a:ext cx="0" cy="2119313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>
              <a:off x="1647826" y="5576887"/>
              <a:ext cx="2514599" cy="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원호 14"/>
            <p:cNvSpPr/>
            <p:nvPr/>
          </p:nvSpPr>
          <p:spPr>
            <a:xfrm>
              <a:off x="1647826" y="3705225"/>
              <a:ext cx="2514599" cy="1871662"/>
            </a:xfrm>
            <a:prstGeom prst="arc">
              <a:avLst>
                <a:gd name="adj1" fmla="val 10810269"/>
                <a:gd name="adj2" fmla="val 21555929"/>
              </a:avLst>
            </a:prstGeom>
            <a:ln w="28575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1990725" y="4010025"/>
              <a:ext cx="0" cy="1566862"/>
            </a:xfrm>
            <a:prstGeom prst="line">
              <a:avLst/>
            </a:prstGeom>
            <a:ln w="3175"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900364" y="3705224"/>
              <a:ext cx="2380" cy="1871663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V="1">
              <a:off x="1990725" y="3705224"/>
              <a:ext cx="909639" cy="304801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647826" y="3705224"/>
              <a:ext cx="1252538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1647826" y="4010025"/>
              <a:ext cx="342899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145506" y="5645376"/>
                  <a:ext cx="6000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400" dirty="0" err="1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506" y="5645376"/>
                  <a:ext cx="600075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004890" y="3705224"/>
                  <a:ext cx="6000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1400" dirty="0" err="1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890" y="3705224"/>
                  <a:ext cx="600075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155033" y="3904990"/>
                  <a:ext cx="6000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ko-KR" altLang="en-US" sz="1400" dirty="0" err="1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5033" y="3904990"/>
                  <a:ext cx="60007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위로 구부러진 화살표 15"/>
          <p:cNvSpPr/>
          <p:nvPr/>
        </p:nvSpPr>
        <p:spPr bwMode="auto">
          <a:xfrm>
            <a:off x="3145631" y="5898621"/>
            <a:ext cx="257175" cy="281515"/>
          </a:xfrm>
          <a:prstGeom prst="curvedUpArrow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원호 26"/>
          <p:cNvSpPr/>
          <p:nvPr/>
        </p:nvSpPr>
        <p:spPr>
          <a:xfrm>
            <a:off x="7573031" y="3740036"/>
            <a:ext cx="2514599" cy="1871662"/>
          </a:xfrm>
          <a:prstGeom prst="arc">
            <a:avLst>
              <a:gd name="adj1" fmla="val 10810269"/>
              <a:gd name="adj2" fmla="val 21555929"/>
            </a:avLst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원호 31"/>
          <p:cNvSpPr/>
          <p:nvPr/>
        </p:nvSpPr>
        <p:spPr>
          <a:xfrm rot="10800000">
            <a:off x="7572703" y="4472517"/>
            <a:ext cx="2514599" cy="1871662"/>
          </a:xfrm>
          <a:prstGeom prst="arc">
            <a:avLst>
              <a:gd name="adj1" fmla="val 10810269"/>
              <a:gd name="adj2" fmla="val 21555929"/>
            </a:avLst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7572702" y="4685392"/>
            <a:ext cx="187" cy="748598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0087093" y="4666342"/>
            <a:ext cx="187" cy="748598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7572494" y="5090205"/>
            <a:ext cx="2514599" cy="0"/>
          </a:xfrm>
          <a:prstGeom prst="straightConnector1">
            <a:avLst/>
          </a:prstGeom>
          <a:ln w="1905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7572494" y="3740036"/>
            <a:ext cx="0" cy="1350170"/>
          </a:xfrm>
          <a:prstGeom prst="straightConnector1">
            <a:avLst/>
          </a:prstGeom>
          <a:ln w="1905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212929" y="3881853"/>
            <a:ext cx="0" cy="1208352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183537" y="4378307"/>
                <a:ext cx="6000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537" y="4378307"/>
                <a:ext cx="600075" cy="215444"/>
              </a:xfrm>
              <a:prstGeom prst="rect">
                <a:avLst/>
              </a:prstGeom>
              <a:blipFill rotWithShape="0">
                <a:blip r:embed="rId7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/>
          <p:cNvCxnSpPr/>
          <p:nvPr/>
        </p:nvCxnSpPr>
        <p:spPr>
          <a:xfrm>
            <a:off x="5181600" y="5090205"/>
            <a:ext cx="1504950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 bwMode="auto">
          <a:xfrm>
            <a:off x="9324975" y="3881853"/>
            <a:ext cx="285750" cy="2298283"/>
          </a:xfrm>
          <a:prstGeom prst="ellipse">
            <a:avLst/>
          </a:prstGeom>
          <a:noFill/>
          <a:ln w="12700">
            <a:solidFill>
              <a:schemeClr val="bg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9762954" y="3616924"/>
                <a:ext cx="1799986" cy="24622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반지름이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인 원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54" y="3616924"/>
                <a:ext cx="1799986" cy="246221"/>
              </a:xfrm>
              <a:prstGeom prst="rect">
                <a:avLst/>
              </a:prstGeom>
              <a:blipFill rotWithShape="0">
                <a:blip r:embed="rId8"/>
                <a:stretch>
                  <a:fillRect l="-1347" t="-20930" r="-673" b="-4418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/>
          <p:cNvCxnSpPr>
            <a:stCxn id="45" idx="2"/>
            <a:endCxn id="44" idx="7"/>
          </p:cNvCxnSpPr>
          <p:nvPr/>
        </p:nvCxnSpPr>
        <p:spPr>
          <a:xfrm flipH="1">
            <a:off x="9568878" y="3863145"/>
            <a:ext cx="1094069" cy="355284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98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Spheres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따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라서 표면적은 다음과 같습니다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nary>
                        <m:nary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rad>
                        </m:e>
                      </m:nary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nary>
                        <m:nary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ko-KR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rad>
                        </m:e>
                      </m:nary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ko-KR" altLang="en-US" smtClean="0">
                          <a:solidFill>
                            <a:schemeClr val="bg1">
                              <a:alpha val="99000"/>
                            </a:schemeClr>
                          </a:solidFill>
                        </a:rPr>
                        <m:t>∵</m:t>
                      </m:r>
                      <m:r>
                        <a:rPr lang="en-US" altLang="ko-KR" b="0" i="1" smtClean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bg1">
                                  <a:alpha val="99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bg1">
                                  <a:alpha val="99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=∅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nary>
                        <m:nary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nary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195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738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Spheres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따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라서 표면적은 다음과 같습니다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=∅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nary>
                        <m:nary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nary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dirty="0">
                  <a:solidFill>
                    <a:schemeClr val="bg1"/>
                  </a:solidFill>
                  <a:latin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=∅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전체 구의 경우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ko-KR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이므로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ko-KR" alt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2219" r="-13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195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82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Cylinder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원기둥은 원을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𝑧</m:t>
                    </m:r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축으로 늘린 모양으로 표현됩니다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매개변수 형식에서 원기둥은 다음과 같이 표현됩니다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𝑟𝑐𝑜𝑠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𝑟𝑠𝑖𝑛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195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1062" y="2509837"/>
            <a:ext cx="34575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1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Cylinder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원기둥의 교차 공식은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𝑧</m:t>
                    </m:r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축으로 무한대로 긴 원기둥의 음함수 방정식에서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유도할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𝒐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𝒙</m:t>
                              </m:r>
                            </m:sub>
                            <m:sup/>
                          </m:sSubSup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+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𝒕</m:t>
                          </m:r>
                          <m:sSubSup>
                            <m:sSub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𝒙</m:t>
                              </m:r>
                            </m:sub>
                            <m:sup/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𝒐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𝒚</m:t>
                              </m:r>
                            </m:sub>
                            <m:sup/>
                          </m:sSubSup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+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𝒕</m:t>
                          </m:r>
                          <m:sSubSup>
                            <m:sSub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𝒚</m:t>
                              </m:r>
                            </m:sub>
                            <m:sup/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(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+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𝒚</m:t>
                          </m:r>
                        </m:sub>
                        <m:sup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𝟐</m:t>
                          </m:r>
                        </m:sup>
                      </m:sSubSup>
                      <m:r>
                        <a:rPr lang="en-US" altLang="ko-KR" b="1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𝒕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𝟐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2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𝒙</m:t>
                              </m:r>
                            </m:sub>
                            <m:sup/>
                          </m:sSubSup>
                          <m:sSubSup>
                            <m:sSub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𝒐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𝒙</m:t>
                              </m:r>
                            </m:sub>
                            <m:sup/>
                          </m:sSubSup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𝒚</m:t>
                              </m:r>
                            </m:sub>
                            <m:sup/>
                          </m:sSubSup>
                          <m:sSubSup>
                            <m:sSub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𝒐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𝒚</m:t>
                              </m:r>
                            </m:sub>
                            <m:sup/>
                          </m:sSub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𝑡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Sup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𝒐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𝒙</m:t>
                          </m:r>
                        </m:sub>
                        <m:sup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𝟐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+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𝒐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𝒚</m:t>
                          </m:r>
                        </m:sub>
                        <m:sup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𝟐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195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238375" y="3781425"/>
            <a:ext cx="1219200" cy="5778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591050" y="3790950"/>
            <a:ext cx="2305050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575617" y="3790950"/>
            <a:ext cx="1616008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70019" y="38071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A</a:t>
            </a:r>
            <a:endParaRPr lang="ko-KR" altLang="en-US" sz="2800" dirty="0" err="1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40320" y="38071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B</a:t>
            </a:r>
            <a:endParaRPr lang="ko-KR" altLang="en-US" sz="2800" dirty="0" err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80366" y="38071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C</a:t>
            </a:r>
            <a:endParaRPr lang="ko-KR" altLang="en-US" sz="28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0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Cylinder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부분 원기둥에 대한 교차 검사는 교차 지점의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𝑧</m:t>
                    </m:r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값을 통해서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구과 동일하게 처리할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195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006" y="2662237"/>
            <a:ext cx="47244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0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Spheres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광선을 물체 공간으로 변환하면 구의 교차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검사식은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간단해집니다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구가 임의 점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(a, b, c)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있을 때 음함수 표현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517525" lvl="2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(</m:t>
                          </m:r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𝑎</m:t>
                          </m:r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𝑟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=0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구가 원점에 있을 때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음함수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표현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517525" lvl="2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b="0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b="0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b="0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𝑟</m:t>
                          </m:r>
                        </m:e>
                        <m:sup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b="0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=0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광선의 매개변수 표현을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음함수에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대입하면 아래와 같습니다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sub>
                            <m:sup/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𝑡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sub>
                            <m:sup/>
                          </m:sSubSup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b="0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𝑧</m:t>
                              </m:r>
                            </m:sub>
                            <m:sup/>
                          </m:sSubSup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+</m:t>
                          </m:r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𝑡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𝑧</m:t>
                              </m:r>
                            </m:sub>
                            <m:sup/>
                          </m:sSubSup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b="0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𝑧</m:t>
                              </m:r>
                            </m:sub>
                            <m:sup/>
                          </m:sSubSup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+</m:t>
                          </m:r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𝑡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𝑧</m:t>
                              </m:r>
                            </m:sub>
                            <m:sup/>
                          </m:sSubSup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b="0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𝑟</m:t>
                          </m:r>
                        </m:e>
                        <m:sup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b="0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=0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 algn="ctr">
                  <a:lnSpc>
                    <a:spcPct val="100000"/>
                  </a:lnSpc>
                  <a:buNone/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 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𝑡</m:t>
                        </m:r>
                      </m:e>
                      <m:sup>
                        <m:r>
                          <a:rPr lang="en-US" altLang="ko-KR" b="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+2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Sup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𝑥</m:t>
                            </m:r>
                          </m:sub>
                          <m:sup/>
                        </m:sSubSup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Sup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𝑥</m:t>
                            </m:r>
                          </m:sub>
                          <m:sup/>
                        </m:sSubSup>
                        <m:r>
                          <a:rPr lang="en-US" altLang="ko-KR" b="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Sup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𝑦</m:t>
                            </m:r>
                          </m:sub>
                          <m:sup/>
                        </m:sSubSup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Sup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𝑦</m:t>
                            </m:r>
                          </m:sub>
                          <m:sup/>
                        </m:sSubSup>
                        <m:r>
                          <a:rPr lang="en-US" altLang="ko-KR" b="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Sup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𝑦</m:t>
                            </m:r>
                          </m:sub>
                          <m:sup/>
                        </m:sSubSup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Sup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𝑦</m:t>
                            </m:r>
                          </m:sub>
                          <m:sup/>
                        </m:sSub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𝑡</m:t>
                    </m:r>
                    <m:r>
                      <a:rPr lang="en-US" altLang="ko-KR" b="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𝑜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sub>
                      <m:sup>
                        <m:r>
                          <a:rPr lang="en-US" altLang="ko-KR" b="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+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𝑜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</m:sub>
                      <m:sup>
                        <m:r>
                          <a:rPr lang="en-US" altLang="ko-KR" b="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+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𝑜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𝑧</m:t>
                        </m:r>
                      </m:sub>
                      <m:sup>
                        <m:r>
                          <a:rPr lang="en-US" altLang="ko-KR" b="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p>
                    </m:sSubSup>
                    <m:r>
                      <a:rPr lang="en-US" altLang="ko-KR" b="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𝑟</m:t>
                        </m:r>
                      </m:e>
                      <m:sup>
                        <m:r>
                          <a:rPr lang="en-US" altLang="ko-KR" b="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=0</m:t>
                    </m:r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 algn="ctr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 algn="ctr">
                  <a:lnSpc>
                    <a:spcPct val="100000"/>
                  </a:lnSpc>
                  <a:buNone/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𝐴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𝑡</m:t>
                        </m:r>
                      </m:e>
                      <m:sup>
                        <m:r>
                          <a:rPr lang="en-US" altLang="ko-KR" b="0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𝐵</m:t>
                    </m:r>
                    <m:r>
                      <a:rPr lang="en-US" altLang="ko-KR" b="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𝑡</m:t>
                    </m:r>
                    <m:r>
                      <a:rPr lang="en-US" altLang="ko-KR" b="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𝐶</m:t>
                    </m:r>
                    <m:r>
                      <a:rPr lang="en-US" altLang="ko-KR" b="0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=0</m:t>
                    </m:r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b="1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</a:t>
            </a:fld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1704975" y="4886325"/>
            <a:ext cx="2009775" cy="9525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276725" y="4895850"/>
            <a:ext cx="3448050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201025" y="4895850"/>
            <a:ext cx="2247900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A</a:t>
            </a:r>
            <a:endParaRPr lang="ko-KR" altLang="en-US" sz="2800" dirty="0" err="1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97495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B</a:t>
            </a:r>
            <a:endParaRPr lang="ko-KR" altLang="en-US" sz="2800" dirty="0" err="1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9011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C</a:t>
            </a:r>
            <a:endParaRPr lang="ko-KR" altLang="en-US" sz="28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2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Cylinder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원기둥의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편미분은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유도하기 쉽습니다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𝑢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=(−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𝑣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=(0, 0,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=(−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𝑦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 0)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𝑢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𝑣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(0,0,0)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(0,0,0)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195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8585065" y="2581186"/>
                <a:ext cx="3343275" cy="120032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∅=</m:t>
                      </m:r>
                      <m:r>
                        <a:rPr lang="en-US" altLang="ko-K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𝑟𝑐𝑜𝑠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altLang="ko-KR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𝑟𝑠𝑖𝑛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altLang="ko-KR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065" y="2581186"/>
                <a:ext cx="3343275" cy="1200329"/>
              </a:xfrm>
              <a:prstGeom prst="rect">
                <a:avLst/>
              </a:prstGeom>
              <a:blipFill rotWithShape="0">
                <a:blip r:embed="rId4"/>
                <a:stretch>
                  <a:fillRect b="-351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63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Cylinder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원기둥의 표면면적은 높이가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넓이가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인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돌려진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사각형입니다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195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25" y="2909887"/>
            <a:ext cx="37147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Disk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원반은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𝑧</m:t>
                    </m:r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축 높이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h</m:t>
                    </m:r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위치한 원으로 내부 반지름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를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가지고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매개변수 형식에서 원반은 다음과 같이 표현됩니다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𝑣𝑟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195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892" y="2643187"/>
            <a:ext cx="37719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4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Disk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원반과 광선의 교차는 광선과 원반이 위치하는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교점을 찾고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해당 점이 원반 안에 위치하는지 검사하여 알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해당 점이 원반 안에 위치하는지는 교점의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까지의 거리를 비교해서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알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195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618" y="4705350"/>
            <a:ext cx="55911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6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Disk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원반의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편미분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𝑢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𝑣</m:t>
                        </m:r>
                      </m:den>
                    </m:f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는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기존 이차 곡면과 같이 유도할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𝑢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=(−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,0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𝑣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𝑣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𝑣𝑟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altLang="ko-KR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𝑣𝑟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𝑣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𝑣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𝑣𝑟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∅(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ko-KR" altLang="en-US" smtClean="0">
                          <a:solidFill>
                            <a:schemeClr val="bg1">
                              <a:alpha val="99000"/>
                            </a:schemeClr>
                          </a:solidFill>
                        </a:rPr>
                        <m:t>∵</m:t>
                      </m:r>
                      <m:rad>
                        <m:radPr>
                          <m:degHide m:val="on"/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𝑣𝑟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475" t="-1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195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8905875" y="2438311"/>
                <a:ext cx="2962275" cy="120032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∅=</m:t>
                      </m:r>
                      <m:r>
                        <a:rPr lang="en-US" altLang="ko-K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𝑣𝑟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altLang="ko-KR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𝑣𝑟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altLang="ko-KR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altLang="ko-KR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875" y="2438311"/>
                <a:ext cx="2962275" cy="12003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17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Disk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𝑢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𝑣</m:t>
                    </m:r>
                  </m:oMath>
                </a14:m>
                <a:r>
                  <a:rPr lang="ko-KR" altLang="en-US" dirty="0">
                    <a:ea typeface="서울남산체 M" panose="02020603020101020101" pitchFamily="18" charset="-127"/>
                  </a:rPr>
                  <a:t>에 의해서 법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벡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터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변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하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않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으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므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𝑢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𝑣</m:t>
                        </m:r>
                      </m:den>
                    </m:f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명백하게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(0, 0, 0)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입니다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원반의 표면 면적은 고리의 일부분이므로 쉽게 계산할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𝑟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1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195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16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Other Quadrics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원뿔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𝑧</m:t>
                    </m:r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축을 중심으로 하여 반지름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𝑟</m:t>
                    </m:r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과 높이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h</m:t>
                    </m:r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가지고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음함수로는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다음과 같이 표현됩니다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h𝑥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b="0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h𝑦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(</m:t>
                          </m:r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b="0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=0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매개변수 형식에서는 다음과 같이 표현됩니다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195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8782050" y="3600450"/>
            <a:ext cx="781050" cy="196215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563100" y="3581400"/>
            <a:ext cx="800100" cy="198120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782050" y="5562600"/>
            <a:ext cx="1609725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9563100" y="3581400"/>
            <a:ext cx="0" cy="1981200"/>
          </a:xfrm>
          <a:prstGeom prst="line">
            <a:avLst/>
          </a:prstGeom>
          <a:ln>
            <a:solidFill>
              <a:schemeClr val="bg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144000" y="4657725"/>
            <a:ext cx="419100" cy="0"/>
          </a:xfrm>
          <a:prstGeom prst="line">
            <a:avLst/>
          </a:prstGeom>
          <a:ln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963025" y="5581650"/>
                <a:ext cx="6000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sz="14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025" y="5581650"/>
                <a:ext cx="600075" cy="2154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053512" y="4695222"/>
                <a:ext cx="6000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4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512" y="4695222"/>
                <a:ext cx="600075" cy="215444"/>
              </a:xfrm>
              <a:prstGeom prst="rect">
                <a:avLst/>
              </a:prstGeom>
              <a:blipFill rotWithShape="0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477375" y="4903945"/>
                <a:ext cx="6000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sz="14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375" y="4903945"/>
                <a:ext cx="600075" cy="215444"/>
              </a:xfrm>
              <a:prstGeom prst="rect">
                <a:avLst/>
              </a:prstGeom>
              <a:blipFill rotWithShape="0"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144000" y="4185605"/>
                <a:ext cx="6000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4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4185605"/>
                <a:ext cx="600075" cy="215444"/>
              </a:xfrm>
              <a:prstGeom prst="rect">
                <a:avLst/>
              </a:prstGeom>
              <a:blipFill rotWithShape="0">
                <a:blip r:embed="rId7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연결선 25"/>
          <p:cNvCxnSpPr/>
          <p:nvPr/>
        </p:nvCxnSpPr>
        <p:spPr>
          <a:xfrm>
            <a:off x="9563100" y="3600450"/>
            <a:ext cx="0" cy="1057275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167687" y="5893089"/>
                <a:ext cx="279082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687" y="5893089"/>
                <a:ext cx="2790825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21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Other Quadrics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원뿔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의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편미분은 다음과 같습니다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𝑢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=(−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,0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𝑣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𝑣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𝑣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h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=(−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𝑦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 0)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𝑢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𝑣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=(0,0,0)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195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9153524" y="3124111"/>
                <a:ext cx="2085975" cy="120032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∅=</m:t>
                      </m:r>
                      <m:r>
                        <a:rPr lang="en-US" altLang="ko-K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altLang="ko-KR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altLang="ko-KR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𝑣h</m:t>
                      </m:r>
                    </m:oMath>
                  </m:oMathPara>
                </a14:m>
                <a:endParaRPr lang="en-US" altLang="ko-KR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524" y="3124111"/>
                <a:ext cx="2085975" cy="12003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33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Other Quadrics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쌍곡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면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은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𝑧</m:t>
                    </m:r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축을 중심으로 하여 반지름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𝑟</m:t>
                    </m:r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과 높이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h</m:t>
                    </m:r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가지고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음함수로는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다음과 같이 표현됩니다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h</m:t>
                          </m:r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h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𝑧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=0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매개변수 형식에서는 다음과 같이 표현됩니다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>
                  <a:latin typeface="서울남산체 M" panose="02020603020101020101" pitchFamily="18" charset="-127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𝑟𝑐𝑜𝑠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𝑟𝑠𝑖𝑛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475" t="-20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195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73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Other Quadrics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쌍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곡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면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의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편미분은 다음과 같습니다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𝑢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=(−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,0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𝑣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(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𝑧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1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=(−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𝑦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 0)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𝑢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𝑣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(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195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9144000" y="2457753"/>
                <a:ext cx="2266950" cy="201869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∅=</m:t>
                      </m:r>
                      <m:r>
                        <a:rPr lang="en-US" altLang="ko-K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bg1"/>
                  </a:solidFill>
                  <a:latin typeface="서울남산체 M" panose="02020603020101020101" pitchFamily="18" charset="-127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altLang="ko-KR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𝑟𝑐𝑜𝑠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altLang="ko-KR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𝑟𝑠𝑖𝑛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altLang="ko-KR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2457753"/>
                <a:ext cx="2266950" cy="2018694"/>
              </a:xfrm>
              <a:prstGeom prst="rect">
                <a:avLst/>
              </a:prstGeom>
              <a:blipFill rotWithShape="0">
                <a:blip r:embed="rId4"/>
                <a:stretch>
                  <a:fillRect b="-60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20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Spheres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교차 검사는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2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차 방정식의 근을 구하는 것입니다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𝐵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−4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𝐴𝐶</m:t>
                              </m:r>
                            </m:e>
                          </m:ra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근의 공식에서 판별식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𝐵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−4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𝐴𝐶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가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음수라면 해가 없습니다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근의 공식의 일반 형</a:t>
                </a:r>
                <a14:m>
                  <m:oMath xmlns:m="http://schemas.openxmlformats.org/officeDocument/2006/math">
                    <m:r>
                      <a:rPr lang="ko-KR" altLang="en-US" b="0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태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는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B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−4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𝐴𝐶</m:t>
                        </m:r>
                      </m:e>
                    </m:rad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일 경우 부동소수점 표현에서 낮은 정밀도를 갖게 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근의 공식의 다른 형태를 이용하여 좀 더 안정적인 형식으로 다시 작성할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2219" r="-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32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Other Quadrics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포물면은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음함수로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다음과 같이 표현할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𝑦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𝑧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−1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매개변수 형식은 다음과 같습니다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 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195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9780" y="2809287"/>
            <a:ext cx="3033539" cy="33522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173829" y="6138164"/>
            <a:ext cx="23054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https://en.wikipedia.org/wiki/Hyperboloid</a:t>
            </a:r>
          </a:p>
        </p:txBody>
      </p:sp>
    </p:spTree>
    <p:extLst>
      <p:ext uri="{BB962C8B-B14F-4D97-AF65-F5344CB8AC3E}">
        <p14:creationId xmlns:p14="http://schemas.microsoft.com/office/powerpoint/2010/main" val="264358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Other Quadrics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ea typeface="서울남산체 M" panose="02020603020101020101" pitchFamily="18" charset="-127"/>
                  </a:rPr>
                  <a:t>포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물면의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편미분은 다음과 같습니다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𝑢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=(−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,0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𝑣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=(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𝑐𝑜𝑠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𝑠𝑖𝑛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𝑠𝑖𝑛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𝑐𝑜𝑠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=(−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𝑦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 0)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𝑢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𝑣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𝜕</m:t>
                              </m:r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𝑣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𝜕</m:t>
                              </m:r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𝑣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(0,0,0)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366" t="-27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195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9077498" y="2950848"/>
                <a:ext cx="2310938" cy="175432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∅=</m:t>
                      </m:r>
                      <m:r>
                        <a:rPr lang="en-US" altLang="ko-K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bg1"/>
                  </a:solidFill>
                  <a:latin typeface="서울남산체 M" panose="02020603020101020101" pitchFamily="18" charset="-127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 −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altLang="ko-KR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altLang="ko-KR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498" y="2950848"/>
                <a:ext cx="2310938" cy="17543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66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Triangle and Meshes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ea typeface="서울남산체 M" panose="02020603020101020101" pitchFamily="18" charset="-127"/>
              </a:rPr>
              <a:t>삼각형은 컴퓨터 그래픽스에서 가장 자주 사용되는 모양입니다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pbrt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TriangelMesh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삼각형의 집합을 표현합니다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195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493" y="2838450"/>
            <a:ext cx="6067425" cy="30099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3599411" y="4256116"/>
            <a:ext cx="4048298" cy="897775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45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Triangle and Meshes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ea typeface="서울남산체 M" panose="02020603020101020101" pitchFamily="18" charset="-127"/>
              </a:rPr>
              <a:t>Triangle</a:t>
            </a:r>
            <a:r>
              <a:rPr lang="ko-KR" altLang="en-US">
                <a:ea typeface="서울남산체 M" panose="02020603020101020101" pitchFamily="18" charset="-127"/>
              </a:rPr>
              <a:t>은 삼각형 하나를 포함합니다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메모리를 절약하기 위해서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TriangelMesh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포인터와 자신의 정점이 시작되는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시작 주소만을 저장합니다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195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695" y="3086629"/>
            <a:ext cx="5229225" cy="16668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3890356" y="4073236"/>
            <a:ext cx="2385753" cy="432262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52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Triangle and Meshes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 smtClean="0">
                    <a:ea typeface="서울남산체 M" panose="02020603020101020101" pitchFamily="18" charset="-127"/>
                  </a:rPr>
                  <a:t>광선과 삼각형의 교차 검사는 무게 중심 좌표를 이용해서 유도됩니다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.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 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0, 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ea typeface="서울남산체 M" panose="02020603020101020101" pitchFamily="18" charset="-127"/>
                  </a:rPr>
                  <a:t>광선의 매개변수 방정식을 대입하면 다음과 같습니다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dirty="0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o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𝑡𝑑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 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dirty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o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𝑡𝑑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 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dirty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o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𝑡𝑑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 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dirty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o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0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𝑡𝑑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 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)+ 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 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)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i="1" dirty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o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23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195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9407669" y="1950365"/>
            <a:ext cx="2880533" cy="2809685"/>
            <a:chOff x="7678622" y="2681885"/>
            <a:chExt cx="2880533" cy="28096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8831493" y="2681885"/>
                  <a:ext cx="6000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 err="1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1493" y="2681885"/>
                  <a:ext cx="600075" cy="215444"/>
                </a:xfrm>
                <a:prstGeom prst="rect">
                  <a:avLst/>
                </a:prstGeom>
                <a:blipFill>
                  <a:blip r:embed="rId4"/>
                  <a:stretch>
                    <a:fillRect b="-2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그룹 21"/>
            <p:cNvGrpSpPr/>
            <p:nvPr/>
          </p:nvGrpSpPr>
          <p:grpSpPr>
            <a:xfrm>
              <a:off x="7678622" y="3009207"/>
              <a:ext cx="2880533" cy="2482363"/>
              <a:chOff x="7678622" y="3009207"/>
              <a:chExt cx="2880533" cy="2482363"/>
            </a:xfrm>
          </p:grpSpPr>
          <p:sp>
            <p:nvSpPr>
              <p:cNvPr id="5" name="이등변 삼각형 4"/>
              <p:cNvSpPr/>
              <p:nvPr/>
            </p:nvSpPr>
            <p:spPr bwMode="auto">
              <a:xfrm>
                <a:off x="8113222" y="3009207"/>
                <a:ext cx="2036618" cy="1787237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8" name="직선 연결선 7"/>
              <p:cNvCxnSpPr>
                <a:stCxn id="5" idx="0"/>
              </p:cNvCxnSpPr>
              <p:nvPr/>
            </p:nvCxnSpPr>
            <p:spPr>
              <a:xfrm flipH="1">
                <a:off x="9044247" y="3009207"/>
                <a:ext cx="87284" cy="1005840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5" idx="2"/>
              </p:cNvCxnSpPr>
              <p:nvPr/>
            </p:nvCxnSpPr>
            <p:spPr>
              <a:xfrm flipV="1">
                <a:off x="8113222" y="4023360"/>
                <a:ext cx="939338" cy="773084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>
                <a:stCxn id="5" idx="4"/>
              </p:cNvCxnSpPr>
              <p:nvPr/>
            </p:nvCxnSpPr>
            <p:spPr>
              <a:xfrm flipH="1" flipV="1">
                <a:off x="9044247" y="4015047"/>
                <a:ext cx="1105593" cy="781397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7678622" y="4786295"/>
                    <a:ext cx="6000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 err="1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8622" y="4786295"/>
                    <a:ext cx="600075" cy="2154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857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9959080" y="4844675"/>
                    <a:ext cx="6000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 err="1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59080" y="4844675"/>
                    <a:ext cx="600075" cy="21544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571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9148479" y="3868657"/>
                    <a:ext cx="6000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 err="1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8479" y="3868657"/>
                    <a:ext cx="600075" cy="2154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71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8508011" y="3766009"/>
                    <a:ext cx="6000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 err="1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011" y="3766009"/>
                    <a:ext cx="600075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71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8752522" y="4351013"/>
                    <a:ext cx="6000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 err="1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52522" y="4351013"/>
                    <a:ext cx="600075" cy="21544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71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8848442" y="3766009"/>
                    <a:ext cx="6000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ko-KR" altLang="en-US" sz="1400" dirty="0" err="1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8442" y="3766009"/>
                    <a:ext cx="600075" cy="21544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2571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7723432" y="5124097"/>
                    <a:ext cx="2728913" cy="36747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  <m: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 err="1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3432" y="5124097"/>
                    <a:ext cx="2728913" cy="36747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02388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Triangle and Meshes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ea typeface="서울남산체 M" panose="02020603020101020101" pitchFamily="18" charset="-127"/>
                  </a:rPr>
                  <a:t>연립방정식을 행렬간의 곱으로 나타낼 수 있다면 </a:t>
                </a:r>
                <a:r>
                  <a:rPr lang="ko-KR" altLang="en-US" dirty="0" err="1">
                    <a:ea typeface="서울남산체 M" panose="02020603020101020101" pitchFamily="18" charset="-127"/>
                  </a:rPr>
                  <a:t>크라메르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 공식으로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ea typeface="서울남산체 M" panose="02020603020101020101" pitchFamily="18" charset="-127"/>
                  </a:rPr>
                  <a:t>방정식을 풀 수 있습니다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 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)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|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 dirty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o</m:t>
                                </m:r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0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  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|−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𝑑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 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 dirty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o</m:t>
                                </m:r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      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|−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  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 dirty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o</m:t>
                                </m:r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𝑑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𝑜</m:t>
                                        </m:r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서울남산체 M" panose="02020603020101020101" pitchFamily="18" charset="-127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서울남산체 M" panose="02020603020101020101" pitchFamily="18" charset="-127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 </m:t>
                                        </m:r>
                                        <m:r>
                                          <a:rPr lang="en-US" altLang="ko-K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𝑑</m:t>
                                    </m:r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 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서울남산체 M" panose="02020603020101020101" pitchFamily="18" charset="-127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서울남산체 M" panose="02020603020101020101" pitchFamily="18" charset="-127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𝑜</m:t>
                                    </m:r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  <a:ea typeface="서울남산체 M" panose="02020603020101020101" pitchFamily="18" charset="-127"/>
                                              </a:rPr>
                                              <m:t>o</m:t>
                                            </m:r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  <a:ea typeface="서울남산체 M" panose="02020603020101020101" pitchFamily="18" charset="-127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서울남산체 M" panose="02020603020101020101" pitchFamily="18" charset="-127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서울남산체 M" panose="02020603020101020101" pitchFamily="18" charset="-127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r>
                                          <a:rPr lang="en-US" altLang="ko-K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 </m:t>
                                        </m:r>
                                        <m:r>
                                          <a:rPr lang="en-US" altLang="ko-K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(</m:t>
                      </m:r>
                      <m:r>
                        <m:rPr>
                          <m:nor/>
                        </m:rPr>
                        <a:rPr lang="ko-KR" altLang="en-US">
                          <a:solidFill>
                            <a:schemeClr val="bg1">
                              <a:alpha val="99000"/>
                            </a:schemeClr>
                          </a:solidFill>
                        </a:rPr>
                        <m:t>∵</m:t>
                      </m:r>
                      <m:r>
                        <a:rPr lang="en-US" altLang="ko-KR" b="0" i="1" smtClean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bg1">
                                  <a:alpha val="99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bg1">
                                  <a:alpha val="99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solidFill>
                                <a:schemeClr val="bg1">
                                  <a:alpha val="99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0" i="1" smtClean="0">
                              <a:solidFill>
                                <a:schemeClr val="bg1">
                                  <a:alpha val="99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i="1">
                          <a:solidFill>
                            <a:schemeClr val="bg1">
                              <a:alpha val="99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bg1">
                                  <a:alpha val="99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bg1">
                                  <a:alpha val="99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i="1">
                              <a:solidFill>
                                <a:schemeClr val="bg1">
                                  <a:alpha val="99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0" i="1" smtClean="0">
                              <a:solidFill>
                                <a:schemeClr val="bg1">
                                  <a:alpha val="99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ko-KR" i="1">
                          <a:solidFill>
                            <a:schemeClr val="bg1">
                              <a:alpha val="99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bg1">
                                  <a:alpha val="99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bg1">
                                  <a:alpha val="99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>
                              <a:solidFill>
                                <a:schemeClr val="bg1">
                                  <a:alpha val="99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0" i="1" smtClean="0">
                              <a:solidFill>
                                <a:schemeClr val="bg1">
                                  <a:alpha val="99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solidFill>
                                <a:schemeClr val="bg1">
                                  <a:alpha val="99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solidFill>
                                    <a:schemeClr val="bg1">
                                      <a:alpha val="99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solidFill>
                                <a:schemeClr val="bg1">
                                  <a:alpha val="99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chemeClr val="bg1">
                                      <a:alpha val="99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>
                                            <a:alpha val="99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475" t="-20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195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06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Triangle and Meshes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)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𝑑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)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)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195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47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Triangle and Meshes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삼각형과 광선이 교차하였다면 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DifferentialGeometry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채워 넣어야 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삼각형은 다음을 만족하는 점의 집합입니다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𝑜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𝑢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𝑢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𝑣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𝑢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𝑣</m:t>
                        </m:r>
                      </m:den>
                    </m:f>
                  </m:oMath>
                </a14:m>
                <a:r>
                  <a:rPr lang="ko-KR" altLang="en-US" dirty="0">
                    <a:ea typeface="서울남산체 M" panose="02020603020101020101" pitchFamily="18" charset="-127"/>
                  </a:rPr>
                  <a:t>를 계산하기 위해서는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−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0, 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>
                    <a:ea typeface="서울남산체 M" panose="02020603020101020101" pitchFamily="18" charset="-127"/>
                  </a:rPr>
                  <a:t>를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계산하여 구할 수 있습니다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    </m:t>
                              </m:r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    </m:t>
                              </m:r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𝑢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𝑣</m:t>
                                  </m:r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0 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0 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dirty="0"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195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9090428" y="3907559"/>
            <a:ext cx="2880533" cy="2475121"/>
            <a:chOff x="7678622" y="2681885"/>
            <a:chExt cx="2880533" cy="23689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8831493" y="2681885"/>
                  <a:ext cx="600075" cy="2062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 err="1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1493" y="2681885"/>
                  <a:ext cx="600075" cy="206206"/>
                </a:xfrm>
                <a:prstGeom prst="rect">
                  <a:avLst/>
                </a:prstGeom>
                <a:blipFill>
                  <a:blip r:embed="rId4"/>
                  <a:stretch>
                    <a:fillRect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그룹 6"/>
            <p:cNvGrpSpPr/>
            <p:nvPr/>
          </p:nvGrpSpPr>
          <p:grpSpPr>
            <a:xfrm>
              <a:off x="7678622" y="3009207"/>
              <a:ext cx="2880533" cy="2041674"/>
              <a:chOff x="7678622" y="3009207"/>
              <a:chExt cx="2880533" cy="2041674"/>
            </a:xfrm>
          </p:grpSpPr>
          <p:sp>
            <p:nvSpPr>
              <p:cNvPr id="8" name="이등변 삼각형 7"/>
              <p:cNvSpPr/>
              <p:nvPr/>
            </p:nvSpPr>
            <p:spPr bwMode="auto">
              <a:xfrm>
                <a:off x="8113222" y="3009207"/>
                <a:ext cx="2036618" cy="1787237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678622" y="4786295"/>
                    <a:ext cx="600075" cy="20620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 err="1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8622" y="4786295"/>
                    <a:ext cx="600075" cy="20620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571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9959080" y="4844675"/>
                    <a:ext cx="600075" cy="20620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 err="1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59080" y="4844675"/>
                    <a:ext cx="600075" cy="20620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571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283969" y="5448984"/>
                <a:ext cx="6000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sz="14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3969" y="5448984"/>
                <a:ext cx="600075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690503" y="6182191"/>
                <a:ext cx="6000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sz="14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503" y="6182191"/>
                <a:ext cx="600075" cy="215444"/>
              </a:xfrm>
              <a:prstGeom prst="rect">
                <a:avLst/>
              </a:prstGeom>
              <a:blipFill>
                <a:blip r:embed="rId8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/>
          <p:cNvCxnSpPr>
            <a:endCxn id="8" idx="1"/>
          </p:cNvCxnSpPr>
          <p:nvPr/>
        </p:nvCxnSpPr>
        <p:spPr>
          <a:xfrm flipV="1">
            <a:off x="9525028" y="5183195"/>
            <a:ext cx="509155" cy="944254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8" idx="3"/>
          </p:cNvCxnSpPr>
          <p:nvPr/>
        </p:nvCxnSpPr>
        <p:spPr>
          <a:xfrm>
            <a:off x="9525028" y="6116845"/>
            <a:ext cx="101830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33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Triangle and Meshes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𝑢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𝑣</m:t>
                                  </m:r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   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   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0 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0 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   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)   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0 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0 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dirty="0"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195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48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Triangle and Meshes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ea typeface="서울남산체 M" panose="02020603020101020101" pitchFamily="18" charset="-127"/>
                  </a:rPr>
                  <a:t>만약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−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0</m:t>
                    </m:r>
                  </m:oMath>
                </a14:m>
                <a:r>
                  <a:rPr lang="en-US" altLang="ko-KR" dirty="0"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이라면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𝑢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𝑣</m:t>
                        </m:r>
                      </m:den>
                    </m:f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와</m:t>
                    </m:r>
                  </m:oMath>
                </a14:m>
                <a:r>
                  <a:rPr lang="en-US" altLang="ko-KR" dirty="0"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ea typeface="서울남산체 M" panose="02020603020101020101" pitchFamily="18" charset="-127"/>
                  </a:rPr>
                  <a:t>삼각형의 법선 벡터가 직교 좌표계를 이루는 것을 이용하여 초기화 해줍니다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𝑢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𝑣</m:t>
                        </m:r>
                      </m:den>
                    </m:f>
                  </m:oMath>
                </a14:m>
                <a:r>
                  <a:rPr lang="ko-KR" altLang="en-US" dirty="0">
                    <a:ea typeface="서울남산체 M" panose="02020603020101020101" pitchFamily="18" charset="-127"/>
                  </a:rPr>
                  <a:t>는 삼각형이 원반처럼 평평하므로 명백하게 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(0, 0, 0,)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입니다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1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195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018" y="3008052"/>
            <a:ext cx="5286375" cy="5619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5187820" y="3312367"/>
            <a:ext cx="2108719" cy="205274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5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Spheres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근의 공식의 다른 형태는 아래와 같이 유도됩니다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𝐵</m:t>
                          </m:r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−4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𝐴𝐶</m:t>
                              </m:r>
                            </m:e>
                          </m:ra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 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𝐵</m:t>
                          </m:r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−4</m:t>
                              </m:r>
                              <m:r>
                                <a:rPr lang="en-US" altLang="ko-KR" b="0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𝐴𝐶</m:t>
                              </m:r>
                            </m:e>
                          </m:rad>
                        </m:num>
                        <m:den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𝐴</m:t>
                          </m:r>
                        </m:den>
                      </m:f>
                      <m:r>
                        <a:rPr lang="en-US" altLang="ko-K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𝐵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∓</m:t>
                          </m:r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−4</m:t>
                              </m:r>
                              <m:r>
                                <a:rPr lang="en-US" altLang="ko-KR" b="0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𝐴𝐶</m:t>
                              </m:r>
                            </m:e>
                          </m:rad>
                        </m:num>
                        <m:den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𝐵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∓</m:t>
                          </m:r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−4</m:t>
                              </m:r>
                              <m:r>
                                <a:rPr lang="en-US" altLang="ko-KR" b="0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𝐴𝐶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 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 strike="sngStrike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b="0" i="1" strike="sngStrike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b="0" i="1" strike="sngStrike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 strike="sngStrike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b="0" i="1" strike="sngStrike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b="0" i="1" strike="sngStrike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+</m:t>
                          </m:r>
                          <m:r>
                            <a:rPr lang="en-US" altLang="ko-KR" b="0" i="1" strike="sngStrike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4</m:t>
                          </m:r>
                          <m:r>
                            <a:rPr lang="en-US" altLang="ko-KR" b="0" i="1" strike="sngStrike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𝐴𝐶</m:t>
                          </m:r>
                        </m:num>
                        <m:den>
                          <m:r>
                            <a:rPr lang="en-US" altLang="ko-KR" b="0" i="1" strike="sngStrike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  <m:r>
                            <a:rPr lang="en-US" altLang="ko-KR" b="0" i="1" strike="sngStrike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𝐵</m:t>
                          </m:r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∓</m:t>
                          </m:r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−4</m:t>
                              </m:r>
                              <m:r>
                                <a:rPr lang="en-US" altLang="ko-KR" b="0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𝐴𝐶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 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𝐶</m:t>
                          </m:r>
                        </m:num>
                        <m:den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𝐵</m:t>
                          </m:r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∓</m:t>
                          </m:r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−4</m:t>
                              </m:r>
                              <m:r>
                                <a:rPr lang="en-US" altLang="ko-KR" b="0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𝐴𝐶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88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Triangle and Meshes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ea typeface="서울남산체 M" panose="02020603020101020101" pitchFamily="18" charset="-127"/>
                  </a:rPr>
                  <a:t>삼각형은 표면 면적은 평행사변형의 면적이 벡터 외적의 길이임을 이용하여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ea typeface="서울남산체 M" panose="02020603020101020101" pitchFamily="18" charset="-127"/>
                  </a:rPr>
                  <a:t>구할 수 있습니다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195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090428" y="3907559"/>
            <a:ext cx="2880533" cy="2475121"/>
            <a:chOff x="7678622" y="2681885"/>
            <a:chExt cx="2880533" cy="23689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8831493" y="2681885"/>
                  <a:ext cx="600075" cy="2062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 err="1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1493" y="2681885"/>
                  <a:ext cx="600075" cy="206206"/>
                </a:xfrm>
                <a:prstGeom prst="rect">
                  <a:avLst/>
                </a:prstGeom>
                <a:blipFill>
                  <a:blip r:embed="rId4"/>
                  <a:stretch>
                    <a:fillRect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그룹 8"/>
            <p:cNvGrpSpPr/>
            <p:nvPr/>
          </p:nvGrpSpPr>
          <p:grpSpPr>
            <a:xfrm>
              <a:off x="7678622" y="3009207"/>
              <a:ext cx="2880533" cy="2041674"/>
              <a:chOff x="7678622" y="3009207"/>
              <a:chExt cx="2880533" cy="2041674"/>
            </a:xfrm>
          </p:grpSpPr>
          <p:sp>
            <p:nvSpPr>
              <p:cNvPr id="10" name="이등변 삼각형 9"/>
              <p:cNvSpPr/>
              <p:nvPr/>
            </p:nvSpPr>
            <p:spPr bwMode="auto">
              <a:xfrm>
                <a:off x="8113222" y="3009207"/>
                <a:ext cx="2036618" cy="1787237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7678622" y="4786295"/>
                    <a:ext cx="600075" cy="20620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 err="1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8622" y="4786295"/>
                    <a:ext cx="600075" cy="20620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571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9959080" y="4844675"/>
                    <a:ext cx="600075" cy="20620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 err="1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59080" y="4844675"/>
                    <a:ext cx="600075" cy="20620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571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6128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Triangle and Meshes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ea typeface="서울남산체 M" panose="02020603020101020101" pitchFamily="18" charset="-127"/>
                  </a:rPr>
                  <a:t>만약 </a:t>
                </a:r>
                <a:r>
                  <a:rPr lang="en-US" altLang="ko-KR" dirty="0" err="1">
                    <a:ea typeface="서울남산체 M" panose="02020603020101020101" pitchFamily="18" charset="-127"/>
                  </a:rPr>
                  <a:t>TriangleMesh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가 정점별로 별도의 접선 벡터이나 </a:t>
                </a:r>
                <a:r>
                  <a:rPr lang="ko-KR" altLang="en-US" dirty="0" err="1">
                    <a:ea typeface="서울남산체 M" panose="02020603020101020101" pitchFamily="18" charset="-127"/>
                  </a:rPr>
                  <a:t>법선벡터를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 가진다면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ea typeface="서울남산체 M" panose="02020603020101020101" pitchFamily="18" charset="-127"/>
                  </a:rPr>
                </a:br>
                <a:r>
                  <a:rPr lang="en-US" altLang="ko-KR" dirty="0" err="1">
                    <a:ea typeface="서울남산체 M" panose="02020603020101020101" pitchFamily="18" charset="-127"/>
                  </a:rPr>
                  <a:t>GetShadingGeometry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() 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메소드를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통해서 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DifferentialGeometry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적절히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초기화해야 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ea typeface="서울남산체 M" panose="02020603020101020101" pitchFamily="18" charset="-127"/>
                  </a:rPr>
                  <a:t>광선 교차로 얻은 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DifferentialGeometry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무게 중심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보간을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이용하여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𝑢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𝑣</m:t>
                        </m:r>
                      </m:den>
                    </m:f>
                  </m:oMath>
                </a14:m>
                <a:r>
                  <a:rPr lang="ko-KR" altLang="en-US" dirty="0">
                    <a:ea typeface="서울남산체 M" panose="02020603020101020101" pitchFamily="18" charset="-127"/>
                  </a:rPr>
                  <a:t>를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다시 계산합니다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3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195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9100098" y="3438343"/>
            <a:ext cx="2880533" cy="2809685"/>
            <a:chOff x="7678622" y="2681885"/>
            <a:chExt cx="2880533" cy="28096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8831493" y="2681885"/>
                  <a:ext cx="6000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 err="1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1493" y="2681885"/>
                  <a:ext cx="600075" cy="215444"/>
                </a:xfrm>
                <a:prstGeom prst="rect">
                  <a:avLst/>
                </a:prstGeom>
                <a:blipFill>
                  <a:blip r:embed="rId4"/>
                  <a:stretch>
                    <a:fillRect b="-2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그룹 14"/>
            <p:cNvGrpSpPr/>
            <p:nvPr/>
          </p:nvGrpSpPr>
          <p:grpSpPr>
            <a:xfrm>
              <a:off x="7678622" y="3009207"/>
              <a:ext cx="2880533" cy="2482363"/>
              <a:chOff x="7678622" y="3009207"/>
              <a:chExt cx="2880533" cy="2482363"/>
            </a:xfrm>
          </p:grpSpPr>
          <p:sp>
            <p:nvSpPr>
              <p:cNvPr id="16" name="이등변 삼각형 15"/>
              <p:cNvSpPr/>
              <p:nvPr/>
            </p:nvSpPr>
            <p:spPr bwMode="auto">
              <a:xfrm>
                <a:off x="8113222" y="3009207"/>
                <a:ext cx="2036618" cy="1787237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7" name="직선 연결선 16"/>
              <p:cNvCxnSpPr>
                <a:stCxn id="16" idx="0"/>
              </p:cNvCxnSpPr>
              <p:nvPr/>
            </p:nvCxnSpPr>
            <p:spPr>
              <a:xfrm flipH="1">
                <a:off x="9044247" y="3009207"/>
                <a:ext cx="87284" cy="1005840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>
                <a:stCxn id="16" idx="2"/>
              </p:cNvCxnSpPr>
              <p:nvPr/>
            </p:nvCxnSpPr>
            <p:spPr>
              <a:xfrm flipV="1">
                <a:off x="8113222" y="4023360"/>
                <a:ext cx="939338" cy="773084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6" idx="4"/>
              </p:cNvCxnSpPr>
              <p:nvPr/>
            </p:nvCxnSpPr>
            <p:spPr>
              <a:xfrm flipH="1" flipV="1">
                <a:off x="9044247" y="4015047"/>
                <a:ext cx="1105593" cy="781397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678622" y="4786295"/>
                    <a:ext cx="6000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 err="1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8622" y="4786295"/>
                    <a:ext cx="600075" cy="2154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857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959080" y="4844675"/>
                    <a:ext cx="6000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 err="1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59080" y="4844675"/>
                    <a:ext cx="600075" cy="21544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571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9148479" y="3868657"/>
                    <a:ext cx="6000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 err="1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8479" y="3868657"/>
                    <a:ext cx="600075" cy="2154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71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8508011" y="3766009"/>
                    <a:ext cx="6000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 err="1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8011" y="3766009"/>
                    <a:ext cx="600075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71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8752522" y="4351013"/>
                    <a:ext cx="6000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 err="1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52522" y="4351013"/>
                    <a:ext cx="600075" cy="21544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71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8848442" y="3766009"/>
                    <a:ext cx="6000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ko-KR" altLang="en-US" sz="1400" dirty="0" err="1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8442" y="3766009"/>
                    <a:ext cx="600075" cy="21544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2571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7723432" y="5124097"/>
                    <a:ext cx="2728913" cy="36747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  <m: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 err="1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3432" y="5124097"/>
                    <a:ext cx="2728913" cy="36747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21517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smtClean="0"/>
              <a:t>Triangle and Meshes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 smtClean="0">
                    <a:ea typeface="서울남산체 M" panose="02020603020101020101" pitchFamily="18" charset="-127"/>
                  </a:rPr>
                  <a:t>무게 중심 보간 식을 통해서 무게중심을 구할 </a:t>
                </a:r>
                <a:r>
                  <a:rPr lang="ko-KR" altLang="en-US" smtClean="0">
                    <a:ea typeface="서울남산체 M" panose="02020603020101020101" pitchFamily="18" charset="-127"/>
                  </a:rPr>
                  <a:t>수 있습니다</a:t>
                </a:r>
                <a:r>
                  <a:rPr lang="en-US" altLang="ko-KR" dirty="0" smtClean="0">
                    <a:ea typeface="서울남산체 M" panose="02020603020101020101" pitchFamily="18" charset="-127"/>
                  </a:rPr>
                  <a:t>.</a:t>
                </a:r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 smtClean="0"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 smtClean="0"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 smtClean="0"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 smtClean="0"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 smtClean="0"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)−(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475" t="-20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195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8966073" y="3036516"/>
                <a:ext cx="21802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ko-KR" altLang="en-US" smtClean="0">
                              <a:solidFill>
                                <a:schemeClr val="bg1"/>
                              </a:solidFill>
                            </a:rPr>
                            <m:t>∵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073" y="3036516"/>
                <a:ext cx="218021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63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smtClean="0"/>
              <a:t>Triangle and Meshes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ea typeface="서울남산체 M" panose="02020603020101020101" pitchFamily="18" charset="-127"/>
              </a:rPr>
              <a:t>무게 중심을 통해서 접선 벡터를 알아낼 수 있습니다</a:t>
            </a:r>
            <a:r>
              <a:rPr lang="en-US" altLang="ko-KR" dirty="0" smtClean="0">
                <a:ea typeface="서울남산체 M" panose="02020603020101020101" pitchFamily="18" charset="-127"/>
              </a:rPr>
              <a:t>.</a:t>
            </a:r>
            <a:r>
              <a:rPr lang="ko-KR" altLang="en-US" smtClean="0">
                <a:ea typeface="서울남산체 M" panose="02020603020101020101" pitchFamily="18" charset="-127"/>
              </a:rPr>
              <a:t> </a:t>
            </a:r>
            <a:endParaRPr lang="en-US" altLang="ko-KR" dirty="0">
              <a:ea typeface="서울남산체 M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195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3740453" y="2211358"/>
            <a:ext cx="4356144" cy="3291667"/>
            <a:chOff x="2942431" y="2036791"/>
            <a:chExt cx="6305550" cy="50292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2431" y="2036791"/>
              <a:ext cx="6305550" cy="306705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1954" y="5103841"/>
              <a:ext cx="4305300" cy="1962150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 bwMode="auto">
          <a:xfrm>
            <a:off x="6425738" y="2751513"/>
            <a:ext cx="1670859" cy="556952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6425738" y="3483033"/>
            <a:ext cx="1670859" cy="565265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45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Spheres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안정적인 형식으로 작성된 교차점은 다음과 같습니다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𝑞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𝐴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 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 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𝐶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𝑞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−0.5</m:t>
                              </m:r>
                              <m:d>
                                <m:d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𝐵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ko-KR" b="0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−4</m:t>
                                      </m:r>
                                      <m:r>
                                        <a:rPr lang="en-US" altLang="ko-KR" b="0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𝐴𝐶</m:t>
                                      </m:r>
                                    </m:e>
                                  </m:rad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𝐵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−0.5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𝐵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ko-KR" b="0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−4</m:t>
                                      </m:r>
                                      <m:r>
                                        <a:rPr lang="en-US" altLang="ko-KR" b="0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𝐴𝐶</m:t>
                                      </m:r>
                                    </m:e>
                                  </m:rad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9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Spheres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부분적 구에 대해서는 구의 매개변수 표현을 사용할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𝑦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𝑟𝑠𝑖𝑛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𝑠𝑖𝑛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𝑟𝑠𝑖𝑛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𝑐𝑜𝑠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𝑡𝑎𝑛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arctan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𝑦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교차 지점의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사이에 있다면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광선과 구가 교차합니다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815" y="4092578"/>
            <a:ext cx="5086350" cy="239183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7105650" y="5619227"/>
            <a:ext cx="4419600" cy="638175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43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Spheres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이제 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Differentail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Geometry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구조를 초기화 할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ea typeface="서울남산체 M" panose="02020603020101020101" pitchFamily="18" charset="-127"/>
                  </a:rPr>
                  <a:t>매개변수 표현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𝑢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𝑣</m:t>
                    </m:r>
                  </m:oMath>
                </a14:m>
                <a:r>
                  <a:rPr lang="ko-KR" altLang="en-US" dirty="0">
                    <a:ea typeface="서울남산체 M" panose="02020603020101020101" pitchFamily="18" charset="-127"/>
                  </a:rPr>
                  <a:t>에 대해서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𝑢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𝑣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𝑢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𝑣</m:t>
                        </m:r>
                      </m:den>
                    </m:f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구하는 것이 목표입니다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구에 대한 매개변수 표현은 다음과 같습니다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𝑟𝑠𝑖𝑛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𝑐𝑜𝑛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𝑟𝑠𝑖𝑛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7687" y="3541186"/>
            <a:ext cx="38766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Spheres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편미분의 계산은 다음과 같습니다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𝑢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𝑢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𝑟𝑠𝑖𝑛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𝜃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𝑐𝑜𝑛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𝑟𝑠𝑖𝑛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𝜃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𝑢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𝑐𝑜𝑛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ko-KR" altLang="en-US"/>
                            <m:t>∵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𝑟𝑠𝑖𝑛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𝜃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(</m:t>
                      </m:r>
                      <m:r>
                        <m:rPr>
                          <m:nor/>
                        </m:rPr>
                        <a:rPr lang="ko-KR" altLang="en-US"/>
                        <m:t>∵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𝑎𝑠𝑖𝑛𝑥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𝑟𝑠𝑖𝑛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𝜃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𝑛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𝑦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   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ko-KR" altLang="en-US"/>
                            <m:t>∵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𝑟𝑠𝑖𝑛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</m:d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따라서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𝑢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=(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𝑦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 0)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913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63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Spheres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편미분의 계산은 다음과 같습니다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𝑣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𝑣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𝑟𝑠𝑖𝑛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𝜃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𝑐𝑜𝑛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𝑟𝑐𝑜𝑛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𝑠𝑖𝑛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ko-KR" altLang="en-US"/>
                            <m:t>∵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𝑟𝑐𝑜𝑛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sin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i="1" dirty="0">
                  <a:latin typeface="Cambria Math" panose="02040503050406030204" pitchFamily="18" charset="0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𝑟𝑐𝑜𝑛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𝑣</m:t>
                          </m:r>
                        </m:den>
                      </m:f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𝛼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𝑟𝑐𝑜𝑛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𝑣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𝑠𝑖𝑛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𝑐𝑜𝑠𝑣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𝑐𝑜𝑠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𝑠𝑖𝑛𝑣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57850" y="4276725"/>
                <a:ext cx="29064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850" y="4276725"/>
                <a:ext cx="290648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734300" y="4276725"/>
                <a:ext cx="29064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300" y="4276725"/>
                <a:ext cx="290648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5514975" y="4343400"/>
            <a:ext cx="666750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915150" y="4343400"/>
            <a:ext cx="1902686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22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18436</TotalTime>
  <Words>622</Words>
  <Application>Microsoft Office PowerPoint</Application>
  <PresentationFormat>와이드스크린</PresentationFormat>
  <Paragraphs>431</Paragraphs>
  <Slides>43</Slides>
  <Notes>43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2" baseType="lpstr">
      <vt:lpstr>Segoe UI</vt:lpstr>
      <vt:lpstr>맑은 고딕</vt:lpstr>
      <vt:lpstr>Calibri</vt:lpstr>
      <vt:lpstr>서울남산체 M</vt:lpstr>
      <vt:lpstr>Segoe UI Light</vt:lpstr>
      <vt:lpstr>Wingdings</vt:lpstr>
      <vt:lpstr>Arial</vt:lpstr>
      <vt:lpstr>Cambria Math</vt:lpstr>
      <vt:lpstr>Metro_TT_Blue_16x9_02-12</vt:lpstr>
      <vt:lpstr>Physically Based Rendering From Theory to Implementation</vt:lpstr>
      <vt:lpstr>Spheres</vt:lpstr>
      <vt:lpstr>Spheres</vt:lpstr>
      <vt:lpstr>Spheres</vt:lpstr>
      <vt:lpstr>Spheres</vt:lpstr>
      <vt:lpstr>Spheres</vt:lpstr>
      <vt:lpstr>Spheres</vt:lpstr>
      <vt:lpstr>Spheres</vt:lpstr>
      <vt:lpstr>Spheres</vt:lpstr>
      <vt:lpstr>Spheres</vt:lpstr>
      <vt:lpstr>Spheres</vt:lpstr>
      <vt:lpstr>Spheres</vt:lpstr>
      <vt:lpstr>Spheres</vt:lpstr>
      <vt:lpstr>Spheres</vt:lpstr>
      <vt:lpstr>Spheres</vt:lpstr>
      <vt:lpstr>Spheres</vt:lpstr>
      <vt:lpstr>Cylinder</vt:lpstr>
      <vt:lpstr>Cylinder</vt:lpstr>
      <vt:lpstr>Cylinder</vt:lpstr>
      <vt:lpstr>Cylinder</vt:lpstr>
      <vt:lpstr>Cylinder</vt:lpstr>
      <vt:lpstr>Disk</vt:lpstr>
      <vt:lpstr>Disk</vt:lpstr>
      <vt:lpstr>Disk</vt:lpstr>
      <vt:lpstr>Disk</vt:lpstr>
      <vt:lpstr>Other Quadrics</vt:lpstr>
      <vt:lpstr>Other Quadrics</vt:lpstr>
      <vt:lpstr>Other Quadrics</vt:lpstr>
      <vt:lpstr>Other Quadrics</vt:lpstr>
      <vt:lpstr>Other Quadrics</vt:lpstr>
      <vt:lpstr>Other Quadrics</vt:lpstr>
      <vt:lpstr>Triangle and Meshes</vt:lpstr>
      <vt:lpstr>Triangle and Meshes</vt:lpstr>
      <vt:lpstr>Triangle and Meshes</vt:lpstr>
      <vt:lpstr>Triangle and Meshes</vt:lpstr>
      <vt:lpstr>Triangle and Meshes</vt:lpstr>
      <vt:lpstr>Triangle and Meshes</vt:lpstr>
      <vt:lpstr>Triangle and Meshes</vt:lpstr>
      <vt:lpstr>Triangle and Meshes</vt:lpstr>
      <vt:lpstr>Triangle and Meshes</vt:lpstr>
      <vt:lpstr>Triangle and Meshes</vt:lpstr>
      <vt:lpstr>Triangle and Meshes</vt:lpstr>
      <vt:lpstr>Triangle and Meshes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Jin Koo</dc:creator>
  <cp:lastModifiedBy>조봉석 [xtozero]</cp:lastModifiedBy>
  <cp:revision>533</cp:revision>
  <dcterms:created xsi:type="dcterms:W3CDTF">2014-11-18T06:53:54Z</dcterms:created>
  <dcterms:modified xsi:type="dcterms:W3CDTF">2016-10-22T06:53:47Z</dcterms:modified>
</cp:coreProperties>
</file>