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6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16" autoAdjust="0"/>
    <p:restoredTop sz="80306" autoAdjust="0"/>
  </p:normalViewPr>
  <p:slideViewPr>
    <p:cSldViewPr>
      <p:cViewPr varScale="1">
        <p:scale>
          <a:sx n="94" d="100"/>
          <a:sy n="94" d="100"/>
        </p:scale>
        <p:origin x="-20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87960BD-9E4B-B446-9F53-FAF43A7D039D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579BAD-8310-5042-AC3B-9C78A97C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Each independent protocol frame/message element has a parser. The parser for the whole frame/message is a composition of these parsers. (Bonus: that way parsing code for each level of element can be tested separately, and it's clear how/where to add parsing for new syntactic elements if need be). This works best for context-free grammars (parsers for elements on the same level can be fully independent of each other)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From code for a typical parser in C, it's hard to recover the spec of the what it's supposed to parse. Grammar abstractions mix with C details of memory allocation, state keeping, etc. Not so with Hammer: Hammer parser code resembles a grammar spec, and is easier to read.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Parser bugs tend to come from starting to process input data too early: e.g., doing memory allocation, copying, and pointer arithmetic before it's fully parsed &amp; recognized as valid. Hammer style gives processing code a proper place, where it could be safely written, to run only when syntax-checking part is over.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When new functionality/feature needs to be added to an existing parser, it's often not clear where to add it: to the syntax part? To an existing action? This leads to bugs even for parsers that were initially generated from specs.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Hammer semantic actions (previous point) give a clear boundary at which to add code for new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C11B4-E9C3-4047-8A99-EFC58B5E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90F1522-2144-014F-974C-3FB818E09BF1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F820-D473-F940-9C76-D8859CB74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40FC775-CEEF-8142-9619-15041BB51E5D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898F-D8FF-B240-8E1B-FD4DA6B16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59859-C592-6C47-9ED8-87792978DB8B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EBE3-B072-D04E-B46C-C2C5B5F25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BA96E02-8CD5-2E45-8106-D16A7B5E88E9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CF04E-DDAC-9240-9437-CEBFB258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66D65AE-17D7-2E4B-AF50-A05A41D177B8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88F4-0E3E-7D42-9DBF-5106928BD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A13AFF6-FF72-D440-A965-61D67DCA9744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BE435-44DA-1F43-AAF3-D0285AC4A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572DF03-2242-C340-ADA1-E98199736C06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F28CA-17EE-EA45-BC3A-5539ACF5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66A5C0-6B37-5842-A93C-CE6DA5C87010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582B-95B1-4A4F-A756-CDE777B9C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387C52-7B54-684D-B968-65FE8842BA8A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B02E-22D7-1140-AF72-8AE04C9F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64716D-0AB1-AB41-8ABD-DE5B3B086CE7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F336-EEFF-D64D-9A13-EFA65A851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52425" y="142875"/>
            <a:ext cx="695587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914400"/>
            <a:ext cx="842962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			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ltGray">
          <a:xfrm>
            <a:off x="4229100" y="6581001"/>
            <a:ext cx="6858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fld id="{0E3EB350-4579-544C-9D49-D2161297DE9A}" type="slidenum">
              <a:rPr lang="en-US" sz="1200" b="1">
                <a:solidFill>
                  <a:schemeClr val="bg1"/>
                </a:solidFill>
                <a:latin typeface="Arial" pitchFamily="-105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200" b="1" dirty="0">
              <a:solidFill>
                <a:schemeClr val="bg1"/>
              </a:solidFill>
              <a:latin typeface="Arial" pitchFamily="-105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 flipV="1">
            <a:off x="0" y="761999"/>
            <a:ext cx="9144000" cy="66675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6038850" y="371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-105" charset="0"/>
              </a:rPr>
              <a:t>Copyright</a:t>
            </a:r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 2013 UtiliSec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pic>
        <p:nvPicPr>
          <p:cNvPr id="9" name="Picture 8" descr="UtiliSec-Logo-w-Lock---v3---20110723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27443" cy="504056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6858000" y="6611779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  <a:latin typeface="Helvetica" pitchFamily="-105" charset="0"/>
              </a:rPr>
              <a:t>www.utilisec.com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3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6"/>
            <a:ext cx="5546236" cy="639842"/>
          </a:xfrm>
          <a:prstGeom prst="rect">
            <a:avLst/>
          </a:prstGeom>
          <a:ln>
            <a:noFill/>
          </a:ln>
          <a:effectLst>
            <a:outerShdw blurRad="50800" dist="25400" dir="3000000" algn="ctr" rotWithShape="0">
              <a:schemeClr val="tx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6024" y="4869160"/>
            <a:ext cx="4860032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 Highfill,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UtiliSec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Dartmouth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Meredith Patterson,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Upstanding Hackers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2320" y="2632197"/>
            <a:ext cx="1297764" cy="11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355976" y="4869160"/>
            <a:ext cx="4572000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darren@utilisec.com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sergey@cs.dartmouth.edu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clonearmy@gmail.com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48880"/>
            <a:ext cx="9144000" cy="17281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827584" y="2348880"/>
            <a:ext cx="7488832" cy="172819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Taken Out of Context:</a:t>
            </a:r>
          </a:p>
          <a:p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Language Theoretic Security</a:t>
            </a:r>
          </a:p>
          <a:p>
            <a:r>
              <a:rPr lang="en-US" sz="3200" i="1" dirty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&amp; Potential Applications for ICS</a:t>
            </a:r>
            <a:endParaRPr lang="en-US" sz="3200" i="1" dirty="0">
              <a:ln w="3175">
                <a:noFill/>
              </a:ln>
              <a:solidFill>
                <a:schemeClr val="bg1"/>
              </a:solidFill>
              <a:effectLst>
                <a:glow rad="25400">
                  <a:schemeClr val="tx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DNP3 Parser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[code slide?]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Potential Applications</a:t>
            </a:r>
          </a:p>
          <a:p>
            <a:pPr marL="457200" lvl="1" indent="0">
              <a:buNone/>
            </a:pPr>
            <a:r>
              <a:rPr lang="en-US" dirty="0" smtClean="0"/>
              <a:t>Open-source library of input parsers</a:t>
            </a:r>
          </a:p>
          <a:p>
            <a:pPr marL="914400" lvl="2" indent="0">
              <a:buNone/>
            </a:pPr>
            <a:r>
              <a:rPr lang="en-US" dirty="0" smtClean="0"/>
              <a:t>Vendors can re-use well-examined code (instead of having to re-write)</a:t>
            </a:r>
          </a:p>
          <a:p>
            <a:pPr marL="457200" lvl="1" indent="0">
              <a:buNone/>
            </a:pPr>
            <a:r>
              <a:rPr lang="en-US" dirty="0" smtClean="0"/>
              <a:t>Refinement of fuzz-testing tools</a:t>
            </a:r>
          </a:p>
          <a:p>
            <a:pPr marL="914400" lvl="2" indent="0">
              <a:buNone/>
            </a:pPr>
            <a:r>
              <a:rPr lang="en-US" dirty="0" smtClean="0"/>
              <a:t>Variations based on input-parsing definition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Impact</a:t>
            </a:r>
          </a:p>
          <a:p>
            <a:pPr marL="457200" lvl="1" indent="0">
              <a:buNone/>
            </a:pPr>
            <a:r>
              <a:rPr lang="en-US" dirty="0" smtClean="0"/>
              <a:t>Moving toward whitelisting-style input validation</a:t>
            </a:r>
          </a:p>
          <a:p>
            <a:pPr marL="457200" lvl="1" indent="0">
              <a:buNone/>
            </a:pPr>
            <a:r>
              <a:rPr lang="en-US" dirty="0" smtClean="0"/>
              <a:t>Proven track record of bug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distinguish between benign and malicious input?</a:t>
            </a:r>
          </a:p>
          <a:p>
            <a:pPr marL="457200" lvl="1" indent="0">
              <a:buNone/>
            </a:pPr>
            <a:r>
              <a:rPr lang="en-US" dirty="0" smtClean="0"/>
              <a:t>Trial and error </a:t>
            </a:r>
            <a:r>
              <a:rPr lang="en-US" dirty="0" smtClean="0">
                <a:sym typeface="Wingdings" panose="05000000000000000000" pitchFamily="2" charset="2"/>
              </a:rPr>
              <a:t> accumulation of malicious code profiles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do we do about new exploits?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Trust the source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happens when our source is compromised?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Bottom </a:t>
            </a:r>
            <a:r>
              <a:rPr lang="en-US" b="1" u="sng" dirty="0"/>
              <a:t>L</a:t>
            </a:r>
            <a:r>
              <a:rPr lang="en-US" b="1" u="sng" dirty="0" smtClean="0"/>
              <a:t>ine:</a:t>
            </a:r>
            <a:r>
              <a:rPr lang="en-US" dirty="0" smtClean="0"/>
              <a:t> Given a specific input, can we determine if it is safe to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9" y="914400"/>
            <a:ext cx="8031235" cy="5643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Halting Problem</a:t>
            </a:r>
          </a:p>
          <a:p>
            <a:pPr marL="457200" lvl="1" indent="0">
              <a:buNone/>
            </a:pPr>
            <a:r>
              <a:rPr lang="en-US" i="1" dirty="0" smtClean="0"/>
              <a:t>“Given a description of an arbitrary computer program, decide whether the program finishes running or continues to run forever.”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Alan Turing </a:t>
            </a:r>
            <a:r>
              <a:rPr lang="en-US" dirty="0"/>
              <a:t>proved no algorithm can exist which will always correctly decide </a:t>
            </a:r>
            <a:r>
              <a:rPr lang="en-US" dirty="0" smtClean="0"/>
              <a:t>whether a </a:t>
            </a:r>
            <a:r>
              <a:rPr lang="en-US" dirty="0"/>
              <a:t>given arbitrary program and its </a:t>
            </a:r>
            <a:r>
              <a:rPr lang="en-US" dirty="0" smtClean="0"/>
              <a:t>input will halt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such algorithm can be made to contradict itself, and therefore cannot be correct.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8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Parsing vs. Processing</a:t>
            </a:r>
          </a:p>
          <a:p>
            <a:pPr marL="457200" lvl="1" indent="0">
              <a:buNone/>
            </a:pPr>
            <a:r>
              <a:rPr lang="en-US" i="1" dirty="0" smtClean="0"/>
              <a:t>Simple: </a:t>
            </a:r>
            <a:r>
              <a:rPr lang="en-US" dirty="0" smtClean="0"/>
              <a:t>it matches or it doesn’t</a:t>
            </a:r>
          </a:p>
          <a:p>
            <a:pPr marL="457200" lvl="1" indent="0">
              <a:buNone/>
            </a:pPr>
            <a:r>
              <a:rPr lang="en-US" i="1" dirty="0" smtClean="0"/>
              <a:t>Harder: </a:t>
            </a:r>
            <a:r>
              <a:rPr lang="en-US" dirty="0" smtClean="0"/>
              <a:t>it can match multiple different things</a:t>
            </a:r>
          </a:p>
          <a:p>
            <a:pPr marL="457200" lvl="1" indent="0">
              <a:buNone/>
            </a:pPr>
            <a:r>
              <a:rPr lang="en-US" i="1" dirty="0" smtClean="0"/>
              <a:t>Complex: </a:t>
            </a:r>
            <a:r>
              <a:rPr lang="en-US" dirty="0" smtClean="0"/>
              <a:t>matching depends on other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we need to execute any “if” logic?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Separating the parsing from the processing turns out to be an achievable* and valuable step</a:t>
            </a:r>
          </a:p>
          <a:p>
            <a:pPr marL="457200" lvl="1" indent="0">
              <a:buNone/>
            </a:pPr>
            <a:r>
              <a:rPr lang="en-US" dirty="0" smtClean="0"/>
              <a:t>“Sufficiently complex input is indistinguishable from executable byte code.”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“Shotgun” Parsers</a:t>
            </a:r>
          </a:p>
          <a:p>
            <a:pPr marL="457200" lvl="1" indent="0">
              <a:buNone/>
            </a:pPr>
            <a:r>
              <a:rPr lang="en-US" dirty="0" smtClean="0"/>
              <a:t>Many parsers do all kinds of input checking</a:t>
            </a:r>
          </a:p>
          <a:p>
            <a:pPr marL="457200" lvl="1" indent="0">
              <a:buNone/>
            </a:pPr>
            <a:r>
              <a:rPr lang="en-US" dirty="0" smtClean="0"/>
              <a:t>Unfortunately, much of this input checking is scattered all over the program</a:t>
            </a:r>
          </a:p>
          <a:p>
            <a:pPr marL="457200" lvl="1" indent="0">
              <a:buNone/>
            </a:pPr>
            <a:r>
              <a:rPr lang="en-US" dirty="0" smtClean="0"/>
              <a:t>Have a dense-enough collection of checks, and you are likely to hit most things </a:t>
            </a:r>
            <a:r>
              <a:rPr lang="en-US" sz="2000" dirty="0" smtClean="0"/>
              <a:t>(although the attacker only has to find one miss!)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Fuzzing</a:t>
            </a:r>
          </a:p>
          <a:p>
            <a:pPr marL="457200" lvl="1" indent="0">
              <a:buNone/>
            </a:pPr>
            <a:r>
              <a:rPr lang="en-US" dirty="0" smtClean="0"/>
              <a:t>Tends to find the white space between the individual pellet marks</a:t>
            </a:r>
          </a:p>
          <a:p>
            <a:pPr marL="457200" lvl="1" indent="0">
              <a:buNone/>
            </a:pPr>
            <a:r>
              <a:rPr lang="en-US" dirty="0" smtClean="0"/>
              <a:t>In a way, is the (semi-random) inverse of defining valid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 Formalism</a:t>
            </a:r>
          </a:p>
          <a:p>
            <a:pPr marL="457200" lvl="1" indent="0">
              <a:buNone/>
            </a:pPr>
            <a:r>
              <a:rPr lang="en-US" dirty="0" smtClean="0"/>
              <a:t>Noam Chomsky: containment hierarchy of formal grammars</a:t>
            </a:r>
          </a:p>
          <a:p>
            <a:pPr marL="914400" lvl="2" indent="0">
              <a:buNone/>
            </a:pPr>
            <a:r>
              <a:rPr lang="en-US" dirty="0" smtClean="0"/>
              <a:t>Regular</a:t>
            </a:r>
          </a:p>
          <a:p>
            <a:pPr marL="914400" lvl="2" indent="0">
              <a:buNone/>
            </a:pPr>
            <a:r>
              <a:rPr lang="en-US" dirty="0" smtClean="0"/>
              <a:t>Context Free</a:t>
            </a:r>
          </a:p>
          <a:p>
            <a:pPr marL="914400" lvl="2" indent="0">
              <a:buNone/>
            </a:pPr>
            <a:r>
              <a:rPr lang="en-US" dirty="0" smtClean="0"/>
              <a:t>Context Sensitive</a:t>
            </a:r>
          </a:p>
          <a:p>
            <a:pPr marL="914400" lvl="2" indent="0">
              <a:buNone/>
            </a:pPr>
            <a:r>
              <a:rPr lang="en-US" dirty="0" smtClean="0"/>
              <a:t>Recursively Enumerable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Context Dependency</a:t>
            </a:r>
          </a:p>
          <a:p>
            <a:pPr marL="457200" lvl="1" indent="0">
              <a:buNone/>
            </a:pPr>
            <a:r>
              <a:rPr lang="en-US" dirty="0" smtClean="0"/>
              <a:t>Do you have to have additional information to determine value or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Weird Machines</a:t>
            </a:r>
          </a:p>
          <a:p>
            <a:pPr marL="457200" lvl="1" indent="0">
              <a:buNone/>
            </a:pPr>
            <a:r>
              <a:rPr lang="en-US" dirty="0" smtClean="0"/>
              <a:t>Hidden functionality unintentionally built into a device</a:t>
            </a:r>
          </a:p>
          <a:p>
            <a:pPr marL="914400" lvl="2" indent="0">
              <a:buNone/>
            </a:pPr>
            <a:r>
              <a:rPr lang="en-US" dirty="0" smtClean="0"/>
              <a:t>Discovered by security researchers</a:t>
            </a:r>
          </a:p>
          <a:p>
            <a:pPr marL="457200" lvl="1" indent="0">
              <a:buNone/>
            </a:pPr>
            <a:r>
              <a:rPr lang="en-US" dirty="0" smtClean="0"/>
              <a:t>Distinct from reprogramming</a:t>
            </a:r>
          </a:p>
          <a:p>
            <a:pPr marL="914400" lvl="2" indent="0">
              <a:buNone/>
            </a:pPr>
            <a:r>
              <a:rPr lang="en-US" dirty="0"/>
              <a:t>U</a:t>
            </a:r>
            <a:r>
              <a:rPr lang="en-US" dirty="0" smtClean="0"/>
              <a:t>sing the intended functionality in unintended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Hypothesis: </a:t>
            </a:r>
            <a:r>
              <a:rPr lang="en-US" dirty="0" smtClean="0"/>
              <a:t>Machine A has a hidden Machine B inside</a:t>
            </a:r>
          </a:p>
          <a:p>
            <a:pPr marL="457200" lvl="1" indent="0">
              <a:buNone/>
            </a:pPr>
            <a:r>
              <a:rPr lang="en-US" dirty="0" smtClean="0"/>
              <a:t>Exploit is proof of existence of Machine B</a:t>
            </a:r>
          </a:p>
        </p:txBody>
      </p:sp>
    </p:spTree>
    <p:extLst>
      <p:ext uri="{BB962C8B-B14F-4D97-AF65-F5344CB8AC3E}">
        <p14:creationId xmlns:p14="http://schemas.microsoft.com/office/powerpoint/2010/main" val="20628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Concepts </a:t>
            </a:r>
            <a:r>
              <a:rPr lang="en-US" dirty="0" smtClean="0"/>
              <a:t>to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Parsers all the way down</a:t>
            </a:r>
            <a:endParaRPr lang="en-US" dirty="0"/>
          </a:p>
        </p:txBody>
      </p:sp>
      <p:pic>
        <p:nvPicPr>
          <p:cNvPr id="1026" name="Picture 2" descr="C:\Users\Darren\Documents\Projects\Conferences and Papers\S4 2014\dnp3_packet_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136904" cy="37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Hammer parser looks like an input grammar spec</a:t>
            </a:r>
          </a:p>
          <a:p>
            <a:pPr marL="457200" lvl="1" indent="0">
              <a:buNone/>
            </a:pPr>
            <a:r>
              <a:rPr lang="en-US" dirty="0" smtClean="0"/>
              <a:t>vs. typical C code (difficult to tell what its supposed to parse)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syntax to semantics: semantic actions</a:t>
            </a:r>
          </a:p>
          <a:p>
            <a:pPr marL="457200" lvl="1" indent="0">
              <a:buNone/>
            </a:pPr>
            <a:r>
              <a:rPr lang="en-US" dirty="0" smtClean="0"/>
              <a:t>Wait to start processing until fully parsed &amp; validated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Well-governed feature addition</a:t>
            </a:r>
          </a:p>
          <a:p>
            <a:pPr marL="457200" lvl="1" indent="0">
              <a:buNone/>
            </a:pPr>
            <a:r>
              <a:rPr lang="en-US" dirty="0" smtClean="0"/>
              <a:t>Where to add new features/functionality?</a:t>
            </a:r>
          </a:p>
          <a:p>
            <a:pPr marL="457200" lvl="1" indent="0">
              <a:buNone/>
            </a:pPr>
            <a:r>
              <a:rPr lang="en-US" dirty="0" smtClean="0"/>
              <a:t>Boundary between parsing &amp; processing guides code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GI09.pot</Template>
  <TotalTime>10167</TotalTime>
  <Words>755</Words>
  <Application>Microsoft Office PowerPoint</Application>
  <PresentationFormat>On-screen Show (4:3)</PresentationFormat>
  <Paragraphs>94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GI09</vt:lpstr>
      <vt:lpstr>PowerPoint Presentation</vt:lpstr>
      <vt:lpstr>What’s the Problem?</vt:lpstr>
      <vt:lpstr>Foundational Concepts</vt:lpstr>
      <vt:lpstr>Foundational Concepts</vt:lpstr>
      <vt:lpstr>Foundational Concepts</vt:lpstr>
      <vt:lpstr>Foundational Concepts</vt:lpstr>
      <vt:lpstr>Foundational Concepts</vt:lpstr>
      <vt:lpstr>Applying Concepts to Technology</vt:lpstr>
      <vt:lpstr>Introduction to Hammer</vt:lpstr>
      <vt:lpstr>Example: DNP3 Parser Bug</vt:lpstr>
      <vt:lpstr>Conclusion</vt:lpstr>
    </vt:vector>
  </TitlesOfParts>
  <Company>InGuardians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Searle</dc:creator>
  <cp:lastModifiedBy>Darren</cp:lastModifiedBy>
  <cp:revision>172</cp:revision>
  <dcterms:created xsi:type="dcterms:W3CDTF">2011-03-18T13:22:00Z</dcterms:created>
  <dcterms:modified xsi:type="dcterms:W3CDTF">2014-01-07T05:54:26Z</dcterms:modified>
</cp:coreProperties>
</file>