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6" r:id="rId6"/>
    <p:sldId id="269" r:id="rId7"/>
    <p:sldId id="271" r:id="rId8"/>
    <p:sldId id="274" r:id="rId9"/>
    <p:sldId id="272" r:id="rId10"/>
    <p:sldId id="270" r:id="rId11"/>
    <p:sldId id="275" r:id="rId12"/>
    <p:sldId id="26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za Vasile" initials="GV" lastIdx="1" clrIdx="0">
    <p:extLst>
      <p:ext uri="{19B8F6BF-5375-455C-9EA6-DF929625EA0E}">
        <p15:presenceInfo xmlns:p15="http://schemas.microsoft.com/office/powerpoint/2012/main" userId="0ed46146bce7c6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1298" autoAdjust="0"/>
  </p:normalViewPr>
  <p:slideViewPr>
    <p:cSldViewPr snapToGrid="0" showGuides="1">
      <p:cViewPr varScale="1">
        <p:scale>
          <a:sx n="84" d="100"/>
          <a:sy n="84" d="100"/>
        </p:scale>
        <p:origin x="14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ro-MD" dirty="0" smtClean="0"/>
            <a:t>Utilizator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heading and tasks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ro-MD" dirty="0" smtClean="0"/>
            <a:t>Confort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ro-MD" dirty="0" smtClean="0"/>
            <a:t>Eveniment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heading and tasks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ro-MD" dirty="0" smtClean="0"/>
            <a:t>Detalii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ro-MD" dirty="0" smtClean="0"/>
            <a:t>Oraș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heading and tasks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ro-MD" dirty="0" smtClean="0"/>
            <a:t>Interacțiune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B3AA0072-AE8A-40BA-A179-335EC77F42A0}">
      <dgm:prSet phldrT="[Text]"/>
      <dgm:spPr/>
      <dgm:t>
        <a:bodyPr/>
        <a:lstStyle/>
        <a:p>
          <a:r>
            <a:rPr lang="ro-MD" dirty="0" smtClean="0"/>
            <a:t>Integritate</a:t>
          </a:r>
          <a:endParaRPr lang="en-US" dirty="0"/>
        </a:p>
      </dgm:t>
    </dgm:pt>
    <dgm:pt modelId="{30C16052-973D-463A-9C86-887CA662D67B}" type="parTrans" cxnId="{896D1FF7-6991-4F42-A75B-B5BB27F67CDC}">
      <dgm:prSet/>
      <dgm:spPr/>
      <dgm:t>
        <a:bodyPr/>
        <a:lstStyle/>
        <a:p>
          <a:endParaRPr lang="en-US"/>
        </a:p>
      </dgm:t>
    </dgm:pt>
    <dgm:pt modelId="{CB6E46AD-7394-4C66-886A-E14B94DB8EA7}" type="sibTrans" cxnId="{896D1FF7-6991-4F42-A75B-B5BB27F67CDC}">
      <dgm:prSet/>
      <dgm:spPr/>
      <dgm:t>
        <a:bodyPr/>
        <a:lstStyle/>
        <a:p>
          <a:endParaRPr lang="en-US"/>
        </a:p>
      </dgm:t>
    </dgm:pt>
    <dgm:pt modelId="{50C03E5C-6155-4BCE-A46C-2D976202D1CB}">
      <dgm:prSet phldrT="[Text]"/>
      <dgm:spPr/>
      <dgm:t>
        <a:bodyPr/>
        <a:lstStyle/>
        <a:p>
          <a:r>
            <a:rPr lang="ro-MD" dirty="0" smtClean="0"/>
            <a:t>Recreare</a:t>
          </a:r>
          <a:endParaRPr lang="en-US" dirty="0"/>
        </a:p>
      </dgm:t>
    </dgm:pt>
    <dgm:pt modelId="{160964B4-9880-4A9A-81DD-35255444A614}" type="parTrans" cxnId="{09D5F68A-FAA7-4589-96F5-D6B62112DC3D}">
      <dgm:prSet/>
      <dgm:spPr/>
      <dgm:t>
        <a:bodyPr/>
        <a:lstStyle/>
        <a:p>
          <a:endParaRPr lang="en-US"/>
        </a:p>
      </dgm:t>
    </dgm:pt>
    <dgm:pt modelId="{B90EA0D9-7370-44F7-9C1B-E381F758DED6}" type="sibTrans" cxnId="{09D5F68A-FAA7-4589-96F5-D6B62112DC3D}">
      <dgm:prSet/>
      <dgm:spPr/>
      <dgm:t>
        <a:bodyPr/>
        <a:lstStyle/>
        <a:p>
          <a:endParaRPr lang="en-US"/>
        </a:p>
      </dgm:t>
    </dgm:pt>
    <dgm:pt modelId="{F984E454-0CCA-4A26-9A6D-CE71299B79A4}">
      <dgm:prSet phldrT="[Text]"/>
      <dgm:spPr/>
      <dgm:t>
        <a:bodyPr/>
        <a:lstStyle/>
        <a:p>
          <a:r>
            <a:rPr lang="ro-MD" dirty="0" smtClean="0"/>
            <a:t>Informație</a:t>
          </a:r>
          <a:endParaRPr lang="en-US" dirty="0"/>
        </a:p>
      </dgm:t>
    </dgm:pt>
    <dgm:pt modelId="{8B84B625-0D3B-4475-BF58-B9591C9F232B}" type="parTrans" cxnId="{561A4E1E-5713-4A8E-A6A6-69D2F7FEC7DC}">
      <dgm:prSet/>
      <dgm:spPr/>
      <dgm:t>
        <a:bodyPr/>
        <a:lstStyle/>
        <a:p>
          <a:endParaRPr lang="en-US"/>
        </a:p>
      </dgm:t>
    </dgm:pt>
    <dgm:pt modelId="{1B05BD9E-DD7E-4229-9A78-A563BEA2ECFC}" type="sibTrans" cxnId="{561A4E1E-5713-4A8E-A6A6-69D2F7FEC7DC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ro-MD" dirty="0" smtClean="0"/>
            <a:t>Locație</a:t>
          </a:r>
          <a:endParaRPr lang="en-US" dirty="0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7FCC3-4508-4A2C-A699-80B56AC4DB56}" type="pres">
      <dgm:prSet presAssocID="{4DF9FE7B-F642-4898-A360-D4E3814E1A3D}" presName="circle1" presStyleLbl="lnNode1" presStyleIdx="0" presStyleCnt="3"/>
      <dgm:spPr/>
      <dgm:extLst>
        <a:ext uri="{E40237B7-FDA0-4F09-8148-C483321AD2D9}">
          <dgm14:cNvPr xmlns:dgm14="http://schemas.microsoft.com/office/drawing/2010/diagram" id="0" name="" title="Inside ring of target representing Group A"/>
        </a:ext>
      </dgm:extLst>
    </dgm:pt>
    <dgm:pt modelId="{721C4484-2C4E-47CE-9E3D-C44F02A7E166}" type="pres">
      <dgm:prSet presAssocID="{4DF9FE7B-F642-4898-A360-D4E3814E1A3D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7CE74-1890-43D3-8AF8-CC63CCCAD27B}" type="pres">
      <dgm:prSet presAssocID="{4DF9FE7B-F642-4898-A360-D4E3814E1A3D}" presName="line1" presStyleLbl="callout" presStyleIdx="0" presStyleCnt="6"/>
      <dgm:spPr/>
    </dgm:pt>
    <dgm:pt modelId="{47E073D5-28F9-48F7-9EE3-CD1ABC58D94E}" type="pres">
      <dgm:prSet presAssocID="{4DF9FE7B-F642-4898-A360-D4E3814E1A3D}" presName="d1" presStyleLbl="callout" presStyleIdx="1" presStyleCnt="6"/>
      <dgm:spPr/>
    </dgm:pt>
    <dgm:pt modelId="{B736C755-26C8-4FEA-91D7-F8104FF77E82}" type="pres">
      <dgm:prSet presAssocID="{3929B1E1-4BC4-4C73-ABE8-27CEF96A3652}" presName="circle2" presStyleLbl="lnNode1" presStyleIdx="1" presStyleCnt="3"/>
      <dgm:spPr/>
      <dgm:extLst>
        <a:ext uri="{E40237B7-FDA0-4F09-8148-C483321AD2D9}">
          <dgm14:cNvPr xmlns:dgm14="http://schemas.microsoft.com/office/drawing/2010/diagram" id="0" name="" title="Middle ring of target representing Group B"/>
        </a:ext>
      </dgm:extLst>
    </dgm:pt>
    <dgm:pt modelId="{CEA4BEA9-01EB-4151-A2FD-98FDADE4D4C5}" type="pres">
      <dgm:prSet presAssocID="{3929B1E1-4BC4-4C73-ABE8-27CEF96A3652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D34C2-9BDC-4865-B076-019F361ABD54}" type="pres">
      <dgm:prSet presAssocID="{3929B1E1-4BC4-4C73-ABE8-27CEF96A3652}" presName="line2" presStyleLbl="callout" presStyleIdx="2" presStyleCnt="6"/>
      <dgm:spPr/>
    </dgm:pt>
    <dgm:pt modelId="{6EAB163B-9BDD-4B30-AF27-57BCEF47A7CE}" type="pres">
      <dgm:prSet presAssocID="{3929B1E1-4BC4-4C73-ABE8-27CEF96A3652}" presName="d2" presStyleLbl="callout" presStyleIdx="3" presStyleCnt="6"/>
      <dgm:spPr/>
    </dgm:pt>
    <dgm:pt modelId="{62624312-B6AB-4491-B341-2BB3F078D684}" type="pres">
      <dgm:prSet presAssocID="{60CDF8D0-D4FC-4467-A51E-79C5A58B0B2C}" presName="circle3" presStyleLbl="lnNode1" presStyleIdx="2" presStyleCnt="3"/>
      <dgm:spPr/>
      <dgm:extLst>
        <a:ext uri="{E40237B7-FDA0-4F09-8148-C483321AD2D9}">
          <dgm14:cNvPr xmlns:dgm14="http://schemas.microsoft.com/office/drawing/2010/diagram" id="0" name="" title="Outside ring of target representing Group C"/>
        </a:ext>
      </dgm:extLst>
    </dgm:pt>
    <dgm:pt modelId="{F4B3DB09-8D8A-4833-A3A0-C8C2FB6EE995}" type="pres">
      <dgm:prSet presAssocID="{60CDF8D0-D4FC-4467-A51E-79C5A58B0B2C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24D28-E700-487E-A5A5-E2FB1D5914A7}" type="pres">
      <dgm:prSet presAssocID="{60CDF8D0-D4FC-4467-A51E-79C5A58B0B2C}" presName="line3" presStyleLbl="callout" presStyleIdx="4" presStyleCnt="6"/>
      <dgm:spPr/>
    </dgm:pt>
    <dgm:pt modelId="{822C1557-A7EF-4D85-AEDD-F484CC850E49}" type="pres">
      <dgm:prSet presAssocID="{60CDF8D0-D4FC-4467-A51E-79C5A58B0B2C}" presName="d3" presStyleLbl="callout" presStyleIdx="5" presStyleCnt="6"/>
      <dgm:spPr/>
    </dgm:pt>
  </dgm:ptLst>
  <dgm:cxnLst>
    <dgm:cxn modelId="{14C3FD94-CBC5-4D42-B719-AB4339912E84}" type="presOf" srcId="{50629C12-7464-4473-ADEF-1A284F8A9957}" destId="{F4B3DB09-8D8A-4833-A3A0-C8C2FB6EE995}" srcOrd="0" destOrd="1" presId="urn:microsoft.com/office/officeart/2005/8/layout/target1"/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5364D4B8-D12D-4B2F-BFAB-F6A98710188D}" type="presOf" srcId="{50C03E5C-6155-4BCE-A46C-2D976202D1CB}" destId="{721C4484-2C4E-47CE-9E3D-C44F02A7E166}" srcOrd="0" destOrd="2" presId="urn:microsoft.com/office/officeart/2005/8/layout/target1"/>
    <dgm:cxn modelId="{561A4E1E-5713-4A8E-A6A6-69D2F7FEC7DC}" srcId="{99E0600D-9954-43F4-8926-13B8777FAAA1}" destId="{F984E454-0CCA-4A26-9A6D-CE71299B79A4}" srcOrd="0" destOrd="0" parTransId="{8B84B625-0D3B-4475-BF58-B9591C9F232B}" sibTransId="{1B05BD9E-DD7E-4229-9A78-A563BEA2ECFC}"/>
    <dgm:cxn modelId="{4027AFA9-32A9-4522-9BBE-50DF17A88188}" type="presOf" srcId="{EFF2750D-B4B3-474C-8B62-8B638DC31F7E}" destId="{721C4484-2C4E-47CE-9E3D-C44F02A7E166}" srcOrd="0" destOrd="1" presId="urn:microsoft.com/office/officeart/2005/8/layout/target1"/>
    <dgm:cxn modelId="{A1A05190-69AE-4D8D-BAB1-596B99DA55E3}" type="presOf" srcId="{B3AA0072-AE8A-40BA-A179-335EC77F42A0}" destId="{F4B3DB09-8D8A-4833-A3A0-C8C2FB6EE995}" srcOrd="0" destOrd="2" presId="urn:microsoft.com/office/officeart/2005/8/layout/target1"/>
    <dgm:cxn modelId="{1F2ADEF5-59BD-4330-8271-F7844D109C4E}" type="presOf" srcId="{F984E454-0CCA-4A26-9A6D-CE71299B79A4}" destId="{CEA4BEA9-01EB-4151-A2FD-98FDADE4D4C5}" srcOrd="0" destOrd="2" presId="urn:microsoft.com/office/officeart/2005/8/layout/target1"/>
    <dgm:cxn modelId="{5F585C65-E0AA-4717-8163-CA067756CDEA}" type="presOf" srcId="{0791135C-9DAB-47F6-BE9C-A3E56A2DDA50}" destId="{CEA4BEA9-01EB-4151-A2FD-98FDADE4D4C5}" srcOrd="0" destOrd="3" presId="urn:microsoft.com/office/officeart/2005/8/layout/target1"/>
    <dgm:cxn modelId="{13B395BD-A282-4D40-89D2-ED84FD2D3E71}" type="presOf" srcId="{99E0600D-9954-43F4-8926-13B8777FAAA1}" destId="{CEA4BEA9-01EB-4151-A2FD-98FDADE4D4C5}" srcOrd="0" destOrd="1" presId="urn:microsoft.com/office/officeart/2005/8/layout/target1"/>
    <dgm:cxn modelId="{5F1FD15B-8AC3-4CD0-8E42-AA40AFE487F5}" type="presOf" srcId="{3929B1E1-4BC4-4C73-ABE8-27CEF96A3652}" destId="{CEA4BEA9-01EB-4151-A2FD-98FDADE4D4C5}" srcOrd="0" destOrd="0" presId="urn:microsoft.com/office/officeart/2005/8/layout/targe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D2436B96-F12B-423E-9113-12E4B3A9B74E}" type="presOf" srcId="{60CDF8D0-D4FC-4467-A51E-79C5A58B0B2C}" destId="{F4B3DB09-8D8A-4833-A3A0-C8C2FB6EE995}" srcOrd="0" destOrd="0" presId="urn:microsoft.com/office/officeart/2005/8/layout/targe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D5F68A-FAA7-4589-96F5-D6B62112DC3D}" srcId="{4DF9FE7B-F642-4898-A360-D4E3814E1A3D}" destId="{50C03E5C-6155-4BCE-A46C-2D976202D1CB}" srcOrd="1" destOrd="0" parTransId="{160964B4-9880-4A9A-81DD-35255444A614}" sibTransId="{B90EA0D9-7370-44F7-9C1B-E381F758DED6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896D1FF7-6991-4F42-A75B-B5BB27F67CDC}" srcId="{60CDF8D0-D4FC-4467-A51E-79C5A58B0B2C}" destId="{B3AA0072-AE8A-40BA-A179-335EC77F42A0}" srcOrd="1" destOrd="0" parTransId="{30C16052-973D-463A-9C86-887CA662D67B}" sibTransId="{CB6E46AD-7394-4C66-886A-E14B94DB8EA7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3D4FB957-C3A7-475F-A072-8BECE0E50A90}" type="presParOf" srcId="{AA67F66C-F4E3-4AE3-9C55-A9DF49CFA6B2}" destId="{B736C755-26C8-4FEA-91D7-F8104FF77E82}" srcOrd="4" destOrd="0" presId="urn:microsoft.com/office/officeart/2005/8/layout/target1"/>
    <dgm:cxn modelId="{5762D2EC-31B5-4B24-83E0-ADC1EEB1F1CE}" type="presParOf" srcId="{AA67F66C-F4E3-4AE3-9C55-A9DF49CFA6B2}" destId="{CEA4BEA9-01EB-4151-A2FD-98FDADE4D4C5}" srcOrd="5" destOrd="0" presId="urn:microsoft.com/office/officeart/2005/8/layout/target1"/>
    <dgm:cxn modelId="{02B2BEF3-B315-4ABF-ACF2-7720000BED61}" type="presParOf" srcId="{AA67F66C-F4E3-4AE3-9C55-A9DF49CFA6B2}" destId="{ED3D34C2-9BDC-4865-B076-019F361ABD54}" srcOrd="6" destOrd="0" presId="urn:microsoft.com/office/officeart/2005/8/layout/target1"/>
    <dgm:cxn modelId="{C6DCCA49-4F00-453A-8B94-9F75F06DDC51}" type="presParOf" srcId="{AA67F66C-F4E3-4AE3-9C55-A9DF49CFA6B2}" destId="{6EAB163B-9BDD-4B30-AF27-57BCEF47A7CE}" srcOrd="7" destOrd="0" presId="urn:microsoft.com/office/officeart/2005/8/layout/target1"/>
    <dgm:cxn modelId="{156BE874-4DC6-4583-B46E-E3D9F6D24488}" type="presParOf" srcId="{AA67F66C-F4E3-4AE3-9C55-A9DF49CFA6B2}" destId="{62624312-B6AB-4491-B341-2BB3F078D684}" srcOrd="8" destOrd="0" presId="urn:microsoft.com/office/officeart/2005/8/layout/target1"/>
    <dgm:cxn modelId="{69B6002A-F6C9-4A21-B05B-22FEC2AED789}" type="presParOf" srcId="{AA67F66C-F4E3-4AE3-9C55-A9DF49CFA6B2}" destId="{F4B3DB09-8D8A-4833-A3A0-C8C2FB6EE995}" srcOrd="9" destOrd="0" presId="urn:microsoft.com/office/officeart/2005/8/layout/target1"/>
    <dgm:cxn modelId="{A1DC1E28-3B78-47AB-819C-819BD198D558}" type="presParOf" srcId="{AA67F66C-F4E3-4AE3-9C55-A9DF49CFA6B2}" destId="{A0324D28-E700-487E-A5A5-E2FB1D5914A7}" srcOrd="10" destOrd="0" presId="urn:microsoft.com/office/officeart/2005/8/layout/target1"/>
    <dgm:cxn modelId="{D3C534BE-2980-4021-9300-71D47BF9D52A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4312-B6AB-4491-B341-2BB3F078D684}">
      <dsp:nvSpPr>
        <dsp:cNvPr id="0" name=""/>
        <dsp:cNvSpPr/>
      </dsp:nvSpPr>
      <dsp:spPr>
        <a:xfrm>
          <a:off x="0" y="1403684"/>
          <a:ext cx="3657600" cy="3657600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0000"/>
                <a:satMod val="160000"/>
              </a:schemeClr>
            </a:gs>
            <a:gs pos="46000">
              <a:schemeClr val="accent2">
                <a:hueOff val="-1455363"/>
                <a:satOff val="-83928"/>
                <a:lumOff val="8628"/>
                <a:alphaOff val="0"/>
                <a:tint val="86000"/>
                <a:satMod val="16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6C755-26C8-4FEA-91D7-F8104FF77E82}">
      <dsp:nvSpPr>
        <dsp:cNvPr id="0" name=""/>
        <dsp:cNvSpPr/>
      </dsp:nvSpPr>
      <dsp:spPr>
        <a:xfrm>
          <a:off x="731520" y="2135204"/>
          <a:ext cx="2194560" cy="2194560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60000"/>
                <a:satMod val="16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tint val="86000"/>
                <a:satMod val="16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7FCC3-4508-4A2C-A699-80B56AC4DB56}">
      <dsp:nvSpPr>
        <dsp:cNvPr id="0" name=""/>
        <dsp:cNvSpPr/>
      </dsp:nvSpPr>
      <dsp:spPr>
        <a:xfrm>
          <a:off x="1463040" y="2866724"/>
          <a:ext cx="731520" cy="73152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C4484-2C4E-47CE-9E3D-C44F02A7E166}">
      <dsp:nvSpPr>
        <dsp:cNvPr id="0" name=""/>
        <dsp:cNvSpPr/>
      </dsp:nvSpPr>
      <dsp:spPr>
        <a:xfrm>
          <a:off x="4267200" y="184483"/>
          <a:ext cx="1828800" cy="106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Utilizator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MD" sz="1400" kern="1200" dirty="0" smtClean="0"/>
            <a:t>Confort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MD" sz="1400" kern="1200" dirty="0" smtClean="0"/>
            <a:t>Recreare</a:t>
          </a:r>
          <a:endParaRPr lang="en-US" sz="1400" kern="1200" dirty="0"/>
        </a:p>
      </dsp:txBody>
      <dsp:txXfrm>
        <a:off x="4267200" y="184483"/>
        <a:ext cx="1828800" cy="1066800"/>
      </dsp:txXfrm>
    </dsp:sp>
    <dsp:sp modelId="{BD57CE74-1890-43D3-8AF8-CC63CCCAD27B}">
      <dsp:nvSpPr>
        <dsp:cNvPr id="0" name=""/>
        <dsp:cNvSpPr/>
      </dsp:nvSpPr>
      <dsp:spPr>
        <a:xfrm>
          <a:off x="3810000" y="717883"/>
          <a:ext cx="457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073D5-28F9-48F7-9EE3-CD1ABC58D94E}">
      <dsp:nvSpPr>
        <dsp:cNvPr id="0" name=""/>
        <dsp:cNvSpPr/>
      </dsp:nvSpPr>
      <dsp:spPr>
        <a:xfrm rot="5400000">
          <a:off x="1561490" y="985803"/>
          <a:ext cx="2513990" cy="197937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A4BEA9-01EB-4151-A2FD-98FDADE4D4C5}">
      <dsp:nvSpPr>
        <dsp:cNvPr id="0" name=""/>
        <dsp:cNvSpPr/>
      </dsp:nvSpPr>
      <dsp:spPr>
        <a:xfrm>
          <a:off x="4267200" y="1251283"/>
          <a:ext cx="1828800" cy="106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Eveniment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MD" sz="1400" kern="1200" dirty="0" smtClean="0"/>
            <a:t>Locație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MD" sz="1400" kern="1200" dirty="0" smtClean="0"/>
            <a:t>Informație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MD" sz="1400" kern="1200" dirty="0" smtClean="0"/>
            <a:t>Detalii</a:t>
          </a:r>
          <a:endParaRPr lang="en-US" sz="1400" kern="1200" dirty="0"/>
        </a:p>
      </dsp:txBody>
      <dsp:txXfrm>
        <a:off x="4267200" y="1251283"/>
        <a:ext cx="1828800" cy="1066800"/>
      </dsp:txXfrm>
    </dsp:sp>
    <dsp:sp modelId="{ED3D34C2-9BDC-4865-B076-019F361ABD54}">
      <dsp:nvSpPr>
        <dsp:cNvPr id="0" name=""/>
        <dsp:cNvSpPr/>
      </dsp:nvSpPr>
      <dsp:spPr>
        <a:xfrm>
          <a:off x="3810000" y="1784683"/>
          <a:ext cx="457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B163B-9BDD-4B30-AF27-57BCEF47A7CE}">
      <dsp:nvSpPr>
        <dsp:cNvPr id="0" name=""/>
        <dsp:cNvSpPr/>
      </dsp:nvSpPr>
      <dsp:spPr>
        <a:xfrm rot="5400000">
          <a:off x="2101108" y="2035961"/>
          <a:ext cx="1959010" cy="145511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B3DB09-8D8A-4833-A3A0-C8C2FB6EE995}">
      <dsp:nvSpPr>
        <dsp:cNvPr id="0" name=""/>
        <dsp:cNvSpPr/>
      </dsp:nvSpPr>
      <dsp:spPr>
        <a:xfrm>
          <a:off x="4267200" y="2318083"/>
          <a:ext cx="1828800" cy="106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MD" sz="1800" kern="1200" dirty="0" smtClean="0"/>
            <a:t>Oraș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MD" sz="1400" kern="1200" dirty="0" smtClean="0"/>
            <a:t>Interacțiune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MD" sz="1400" kern="1200" dirty="0" smtClean="0"/>
            <a:t>Integritate</a:t>
          </a:r>
          <a:endParaRPr lang="en-US" sz="1400" kern="1200" dirty="0"/>
        </a:p>
      </dsp:txBody>
      <dsp:txXfrm>
        <a:off x="4267200" y="2318083"/>
        <a:ext cx="1828800" cy="1066800"/>
      </dsp:txXfrm>
    </dsp:sp>
    <dsp:sp modelId="{A0324D28-E700-487E-A5A5-E2FB1D5914A7}">
      <dsp:nvSpPr>
        <dsp:cNvPr id="0" name=""/>
        <dsp:cNvSpPr/>
      </dsp:nvSpPr>
      <dsp:spPr>
        <a:xfrm>
          <a:off x="3810000" y="2851484"/>
          <a:ext cx="457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1557-A7EF-4D85-AEDD-F484CC850E49}">
      <dsp:nvSpPr>
        <dsp:cNvPr id="0" name=""/>
        <dsp:cNvSpPr/>
      </dsp:nvSpPr>
      <dsp:spPr>
        <a:xfrm rot="5400000">
          <a:off x="2641396" y="3085265"/>
          <a:ext cx="1399641" cy="93085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Bun</a:t>
            </a:r>
            <a:r>
              <a:rPr lang="ro-MD" baseline="0" dirty="0" smtClean="0"/>
              <a:t>ă zua numele meu este Groza Vasile și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MD" baseline="0" dirty="0" smtClean="0"/>
              <a:t>În aceastră prezentare vă aduc la cunoștință lucrarea Smart City,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MD" baseline="0" dirty="0" smtClean="0"/>
              <a:t>O platformă ce aduce orașul inteligent către utilizator prin intermediul unei aplicații.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MD" dirty="0" smtClean="0"/>
              <a:t>Î</a:t>
            </a:r>
            <a:r>
              <a:rPr lang="ro-MD" baseline="0" dirty="0" smtClean="0"/>
              <a:t>n cele ce urmează vom discuta despre cum putem transfmora orașul într-un mediu atractiv pentru a locui, munci și recrea.</a:t>
            </a:r>
          </a:p>
          <a:p>
            <a:r>
              <a:rPr lang="ro-MD" baseline="0" dirty="0" smtClean="0"/>
              <a:t>Și cum cum putem realiza acest lucru cu ajutorul tehnologiei. Precum și  scurta descriere arhitecturala a soluției cu care am venit.</a:t>
            </a:r>
          </a:p>
          <a:p>
            <a:endParaRPr lang="ro-MD" baseline="0" dirty="0" smtClean="0"/>
          </a:p>
          <a:p>
            <a:r>
              <a:rPr lang="ro-MD" baseline="0" dirty="0" smtClean="0"/>
              <a:t>demo....</a:t>
            </a:r>
          </a:p>
          <a:p>
            <a:endParaRPr lang="ro-MD" baseline="0" dirty="0" smtClean="0"/>
          </a:p>
          <a:p>
            <a:r>
              <a:rPr lang="ro-MD" baseline="0" dirty="0" smtClean="0"/>
              <a:t>Si desigur ca </a:t>
            </a:r>
            <a:r>
              <a:rPr lang="en-US" baseline="0" dirty="0" err="1" smtClean="0"/>
              <a:t>orice</a:t>
            </a:r>
            <a:r>
              <a:rPr lang="en-US" baseline="0" dirty="0" smtClean="0"/>
              <a:t>  </a:t>
            </a:r>
            <a:r>
              <a:rPr lang="ro-MD" baseline="0" dirty="0" smtClean="0"/>
              <a:t>dezvoltator îmi doresc ca acest proiect să aibă un viitor. Despre aceasta spre finalul prezentării.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8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MD" dirty="0" smtClean="0"/>
              <a:t>În</a:t>
            </a:r>
            <a:r>
              <a:rPr lang="ro-MD" baseline="0" dirty="0" smtClean="0"/>
              <a:t> urma unor studii reaizate se estimează ca pentru anul 2050 circa 66% din populația globului va trăi în mediul urban. Ce înseamnă  o creștere de 3 ori în raport cu cifrele actuale.</a:t>
            </a:r>
          </a:p>
          <a:p>
            <a:r>
              <a:rPr lang="ro-MD" baseline="0" dirty="0" smtClean="0"/>
              <a:t>Fapt care ar  putea pune în pericol liniștea și nivelul de  comoditate a traiului din oraș.</a:t>
            </a:r>
          </a:p>
          <a:p>
            <a:endParaRPr lang="ro-MD" baseline="0" dirty="0" smtClean="0"/>
          </a:p>
          <a:p>
            <a:r>
              <a:rPr lang="ro-MD" baseline="0" dirty="0" smtClean="0"/>
              <a:t>După cum puteți vedea pe slide-ul curent avem 3 componente  ce formează un întreg. </a:t>
            </a:r>
          </a:p>
          <a:p>
            <a:r>
              <a:rPr lang="ro-MD" baseline="0" dirty="0" smtClean="0"/>
              <a:t>Orașul în care au loc evenimente</a:t>
            </a:r>
          </a:p>
          <a:p>
            <a:r>
              <a:rPr lang="ro-MD" baseline="0" dirty="0" smtClean="0"/>
              <a:t>Și oamenii care merg la acele evenimente</a:t>
            </a:r>
          </a:p>
          <a:p>
            <a:r>
              <a:rPr lang="ro-MD" baseline="0" dirty="0" smtClean="0"/>
              <a:t>Imediat se </a:t>
            </a:r>
            <a:r>
              <a:rPr lang="en-US" baseline="0" dirty="0" smtClean="0"/>
              <a:t>o</a:t>
            </a:r>
            <a:r>
              <a:rPr lang="ro-MD" baseline="0" dirty="0" smtClean="0"/>
              <a:t>bservă că evenimentul este puntea ce leagă acele 2 enitntăți </a:t>
            </a:r>
          </a:p>
          <a:p>
            <a:endParaRPr lang="ro-MD" baseline="0" dirty="0" smtClean="0"/>
          </a:p>
          <a:p>
            <a:r>
              <a:rPr lang="ro-MD" baseline="0" dirty="0" smtClean="0"/>
              <a:t>Cuvintele cheie aici sunt interacțiune, confort , recreare.</a:t>
            </a:r>
          </a:p>
          <a:p>
            <a:r>
              <a:rPr lang="ro-MD" baseline="0" dirty="0" smtClean="0"/>
              <a:t>Problema pusă este cum asigur :</a:t>
            </a:r>
          </a:p>
          <a:p>
            <a:r>
              <a:rPr lang="ro-MD" baseline="0" dirty="0" smtClean="0"/>
              <a:t>	Confortul și recrearea utilizatorului</a:t>
            </a:r>
          </a:p>
          <a:p>
            <a:r>
              <a:rPr lang="ro-MD" baseline="0" dirty="0" smtClean="0"/>
              <a:t>	precum si interctiunea oraș - utilizator.</a:t>
            </a:r>
          </a:p>
          <a:p>
            <a:endParaRPr lang="ro-MD" baseline="0" dirty="0" smtClean="0"/>
          </a:p>
          <a:p>
            <a:endParaRPr lang="ro-MD" baseline="0" dirty="0" smtClean="0"/>
          </a:p>
          <a:p>
            <a:endParaRPr lang="ro-MD" baseline="0" dirty="0" smtClean="0"/>
          </a:p>
          <a:p>
            <a:endParaRPr lang="ro-M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MD" dirty="0" smtClean="0"/>
              <a:t>Tehnologia</a:t>
            </a:r>
            <a:r>
              <a:rPr lang="ro-MD" baseline="0" dirty="0" smtClean="0"/>
              <a:t> este cuvantul cheie și anume cu ajutorul cenceptului IoT putem construi un sistem urban integru.</a:t>
            </a:r>
          </a:p>
          <a:p>
            <a:r>
              <a:rPr lang="ro-MD" baseline="0" dirty="0" smtClean="0"/>
              <a:t>Crearea unui mediu social confortabil a devenit scopul principal în cadrul acestei lucrări.</a:t>
            </a:r>
          </a:p>
          <a:p>
            <a:r>
              <a:rPr lang="ro-MD" baseline="0" dirty="0" smtClean="0"/>
              <a:t>Pentru a asigura acest lucru ne focusăm pe colectarea datelor din cadrul orașului</a:t>
            </a:r>
          </a:p>
          <a:p>
            <a:r>
              <a:rPr lang="ro-MD" baseline="0" dirty="0" smtClean="0"/>
              <a:t>Acestea fiind:</a:t>
            </a:r>
            <a:br>
              <a:rPr lang="ro-MD" baseline="0" dirty="0" smtClean="0"/>
            </a:br>
            <a:r>
              <a:rPr lang="ro-MD" baseline="0" dirty="0" smtClean="0"/>
              <a:t>Indicatorul de ecosistem exprimat prin :</a:t>
            </a:r>
          </a:p>
          <a:p>
            <a:r>
              <a:rPr lang="ro-MD" baseline="0" dirty="0" smtClean="0"/>
              <a:t>	- nivel de zgomot</a:t>
            </a:r>
          </a:p>
          <a:p>
            <a:r>
              <a:rPr lang="ro-MD" baseline="0" dirty="0" smtClean="0"/>
              <a:t>	- starea vremii</a:t>
            </a:r>
            <a:endParaRPr lang="en-US" baseline="0" dirty="0" smtClean="0"/>
          </a:p>
          <a:p>
            <a:r>
              <a:rPr lang="en-US" baseline="0" dirty="0" smtClean="0"/>
              <a:t>		-temperature.</a:t>
            </a:r>
          </a:p>
          <a:p>
            <a:r>
              <a:rPr lang="en-US" baseline="0" dirty="0" smtClean="0"/>
              <a:t>		-</a:t>
            </a:r>
            <a:r>
              <a:rPr lang="en-US" baseline="0" dirty="0" err="1" smtClean="0"/>
              <a:t>presiune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		-</a:t>
            </a:r>
            <a:r>
              <a:rPr lang="en-US" baseline="0" dirty="0" err="1" smtClean="0"/>
              <a:t>precipitatii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		-</a:t>
            </a:r>
            <a:r>
              <a:rPr lang="en-US" baseline="0" dirty="0" err="1" smtClean="0"/>
              <a:t>viteza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vantului</a:t>
            </a:r>
            <a:r>
              <a:rPr lang="en-US" baseline="0" dirty="0" smtClean="0"/>
              <a:t>.</a:t>
            </a:r>
            <a:endParaRPr lang="ro-MD" baseline="0" dirty="0" smtClean="0"/>
          </a:p>
          <a:p>
            <a:r>
              <a:rPr lang="ro-MD" baseline="0" dirty="0" smtClean="0"/>
              <a:t>Și evenimente.</a:t>
            </a:r>
          </a:p>
          <a:p>
            <a:endParaRPr lang="ro-MD" baseline="0" dirty="0" smtClean="0"/>
          </a:p>
          <a:p>
            <a:r>
              <a:rPr lang="ro-MD" baseline="0" dirty="0" smtClean="0"/>
              <a:t>Astfel putem realiza o interacțiune cetățean-oraș mai productivă oferind informații din urma cărora utilizatorul să poată lua decizia de a merge sau nu intr-o anumita zona ori la un anumit eveniment.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MD" dirty="0" smtClean="0"/>
              <a:t>Ce am creat?</a:t>
            </a:r>
          </a:p>
          <a:p>
            <a:endParaRPr lang="ro-MD" dirty="0" smtClean="0"/>
          </a:p>
          <a:p>
            <a:r>
              <a:rPr lang="ro-MD" dirty="0" smtClean="0"/>
              <a:t>Împlementarea</a:t>
            </a:r>
            <a:r>
              <a:rPr lang="ro-MD" baseline="0" dirty="0" smtClean="0"/>
              <a:t> tehnologică a soluției cu care am venit este o platformă web</a:t>
            </a:r>
          </a:p>
          <a:p>
            <a:r>
              <a:rPr lang="ro-MD" baseline="0" dirty="0" smtClean="0"/>
              <a:t>Cu un thin client (în forma unei aplicații mobil)</a:t>
            </a:r>
            <a:r>
              <a:rPr lang="en-US" baseline="0" dirty="0" smtClean="0"/>
              <a:t>. Un server de </a:t>
            </a:r>
            <a:r>
              <a:rPr lang="en-US" baseline="0" dirty="0" err="1" smtClean="0"/>
              <a:t>procesare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cererilor</a:t>
            </a:r>
            <a:r>
              <a:rPr lang="ru-RU" baseline="0" dirty="0" smtClean="0"/>
              <a:t> </a:t>
            </a:r>
            <a:r>
              <a:rPr lang="ro-MD" baseline="0" dirty="0" smtClean="0"/>
              <a:t>și un API REST-full de evenimente. Platforma a reușite să integreze entitățile discutate anterior. Utilizand servicii cloud am făcut disponibile resursele platformei pentru orice dispozitiv ce are instalata clientul.</a:t>
            </a:r>
          </a:p>
          <a:p>
            <a:endParaRPr lang="ro-MD" baseline="0" dirty="0" smtClean="0"/>
          </a:p>
          <a:p>
            <a:r>
              <a:rPr lang="ro-MD" baseline="0" dirty="0" smtClean="0"/>
              <a:t>Să urmărim aspectele arhitecturale ale acestora</a:t>
            </a:r>
          </a:p>
          <a:p>
            <a:endParaRPr lang="ro-M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MD" dirty="0" smtClean="0"/>
              <a:t>Aplicația mobil este construită</a:t>
            </a:r>
            <a:r>
              <a:rPr lang="ro-MD" baseline="0" dirty="0" smtClean="0"/>
              <a:t> folosind framework-ul Ionic 2 și angular 2</a:t>
            </a:r>
          </a:p>
          <a:p>
            <a:r>
              <a:rPr lang="ro-MD" baseline="0" dirty="0" smtClean="0"/>
              <a:t>Datorită Framework-ului Ionic2 și pluginurilor cordova am acces nativ la senzorii dispozitivului astfel monitorzand nivelul de zgomot de la locatia curenta a utilizatorului.</a:t>
            </a:r>
          </a:p>
          <a:p>
            <a:endParaRPr lang="ro-MD" baseline="0" dirty="0" smtClean="0"/>
          </a:p>
          <a:p>
            <a:r>
              <a:rPr lang="ro-MD" baseline="0" dirty="0" smtClean="0"/>
              <a:t>Partea de server este in nodejs ce este conectată baza de date in </a:t>
            </a:r>
            <a:r>
              <a:rPr lang="ro-MD" baseline="0" smtClean="0"/>
              <a:t>memory redis </a:t>
            </a:r>
            <a:r>
              <a:rPr lang="ro-MD" baseline="0" dirty="0" smtClean="0"/>
              <a:t>care este hostata pe o instantanta de ec2</a:t>
            </a:r>
          </a:p>
          <a:p>
            <a:endParaRPr lang="ro-MD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MD" baseline="0" dirty="0" smtClean="0"/>
              <a:t>Serverul eventApi oferă un API REST-full  ce ruleaza în cloud-ul Microsoft Azure</a:t>
            </a:r>
          </a:p>
          <a:p>
            <a:r>
              <a:rPr lang="ro-MD" baseline="0" dirty="0" smtClean="0"/>
              <a:t>Funția acestuia este de a realiza operații CRUD asupra coleției de evenimente. Acesta e conectaăt la o baza de date global distribuită Cosmos DB</a:t>
            </a:r>
          </a:p>
          <a:p>
            <a:endParaRPr lang="ro-MD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2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MD" dirty="0" smtClean="0"/>
              <a:t>Urmează</a:t>
            </a:r>
            <a:r>
              <a:rPr lang="ro-MD" baseline="0" dirty="0" smtClean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D89A-48B5-4339-9EBE-922E05634204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26E4-51FD-45AD-97A1-1B4287B95E37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9E2-98B2-4178-85C4-E449B3D561D0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4C3C-B2A2-472B-B6D7-B9D78CCA93DC}" type="datetime1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48E0-DA51-487F-888C-ECA16D80B2F8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EF38-22CC-4739-8108-581336BD706B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04E8-B03A-48E2-907E-1852BC4A121D}" type="datetime1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AABD-655C-44AE-8A83-06C420F04D50}" type="datetime1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A692-D99B-4394-9BE4-6C21ABC994CA}" type="datetime1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63D1-8C30-4917-9900-7B12313367DF}" type="datetime1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4F96-15E0-4F33-AEDE-AAB158E0C25A}" type="datetime1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B47B-E6D4-4FFD-AF94-75913F84D0EA}" type="datetime1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26B883-F331-4477-AE70-425B476723EA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3222"/>
            <a:ext cx="9144000" cy="1145778"/>
          </a:xfrm>
        </p:spPr>
        <p:txBody>
          <a:bodyPr>
            <a:normAutofit/>
          </a:bodyPr>
          <a:lstStyle/>
          <a:p>
            <a:r>
              <a:rPr lang="ro-MD" sz="4000" dirty="0" smtClean="0"/>
              <a:t>Smart City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0426"/>
          </a:xfrm>
        </p:spPr>
        <p:txBody>
          <a:bodyPr>
            <a:normAutofit/>
          </a:bodyPr>
          <a:lstStyle/>
          <a:p>
            <a:r>
              <a:rPr lang="ro-MD" dirty="0" smtClean="0"/>
              <a:t>Groza Vasile</a:t>
            </a:r>
          </a:p>
          <a:p>
            <a:endParaRPr lang="ro-MD" dirty="0" smtClean="0"/>
          </a:p>
          <a:p>
            <a:endParaRPr lang="ro-MD" dirty="0"/>
          </a:p>
          <a:p>
            <a:r>
              <a:rPr lang="ro-MD" dirty="0" smtClean="0"/>
              <a:t>Coordonator științific</a:t>
            </a:r>
          </a:p>
          <a:p>
            <a:r>
              <a:rPr lang="it-IT" b="1" dirty="0"/>
              <a:t>Conf. Dr. Lenuța Alboaie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99159" y="1041400"/>
            <a:ext cx="7355494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o-RO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UNIVERSITATEA ALEXANDRU IOAN CUZA DIN IAȘI FACULTATEA DE INFORMATICĂ</a:t>
            </a:r>
            <a:endParaRPr lang="en-US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26" y="1323573"/>
            <a:ext cx="652674" cy="6774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7958"/>
            <a:ext cx="12191999" cy="3465095"/>
          </a:xfrm>
        </p:spPr>
        <p:txBody>
          <a:bodyPr/>
          <a:lstStyle/>
          <a:p>
            <a:pPr algn="ctr"/>
            <a:r>
              <a:rPr lang="en-US" dirty="0" smtClean="0"/>
              <a:t>V</a:t>
            </a:r>
            <a:r>
              <a:rPr lang="ro-MD" dirty="0" smtClean="0"/>
              <a:t>ă mulțumesc!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Cuprins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ro-MD" dirty="0"/>
          </a:p>
          <a:p>
            <a:r>
              <a:rPr lang="ro-MD" dirty="0" smtClean="0"/>
              <a:t>Identificarea soluției</a:t>
            </a:r>
            <a:endParaRPr lang="ro-MD" dirty="0"/>
          </a:p>
          <a:p>
            <a:r>
              <a:rPr lang="ro-MD" dirty="0" smtClean="0"/>
              <a:t>Analiză și proiectare</a:t>
            </a:r>
          </a:p>
          <a:p>
            <a:r>
              <a:rPr lang="ro-MD" dirty="0" smtClean="0"/>
              <a:t>Demo</a:t>
            </a:r>
          </a:p>
          <a:p>
            <a:r>
              <a:rPr lang="ro-MD" dirty="0" smtClean="0"/>
              <a:t>Concluzii și direcții de dezvoltare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381921" cy="1703638"/>
          </a:xfrm>
        </p:spPr>
        <p:txBody>
          <a:bodyPr>
            <a:normAutofit lnSpcReduction="10000"/>
          </a:bodyPr>
          <a:lstStyle/>
          <a:p>
            <a:r>
              <a:rPr lang="ro-MD" dirty="0" smtClean="0"/>
              <a:t>Entități</a:t>
            </a:r>
          </a:p>
          <a:p>
            <a:pPr lvl="1"/>
            <a:r>
              <a:rPr lang="ro-MD" dirty="0" smtClean="0"/>
              <a:t>Utilizator</a:t>
            </a:r>
            <a:endParaRPr lang="en-US" dirty="0"/>
          </a:p>
          <a:p>
            <a:pPr lvl="1"/>
            <a:r>
              <a:rPr lang="ro-MD" dirty="0" smtClean="0"/>
              <a:t>Eveniment</a:t>
            </a:r>
            <a:endParaRPr lang="en-US" dirty="0"/>
          </a:p>
          <a:p>
            <a:pPr lvl="1"/>
            <a:r>
              <a:rPr lang="ro-MD" dirty="0" smtClean="0"/>
              <a:t>Oraș</a:t>
            </a:r>
            <a:endParaRPr lang="en-US" dirty="0"/>
          </a:p>
        </p:txBody>
      </p:sp>
      <p:graphicFrame>
        <p:nvGraphicFramePr>
          <p:cNvPr id="9" name="Content Placeholder 8" descr="Basic target showing 3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834081"/>
              </p:ext>
            </p:extLst>
          </p:nvPr>
        </p:nvGraphicFramePr>
        <p:xfrm>
          <a:off x="5775158" y="1379621"/>
          <a:ext cx="6096000" cy="524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9"/>
          <p:cNvSpPr txBox="1">
            <a:spLocks/>
          </p:cNvSpPr>
          <p:nvPr/>
        </p:nvSpPr>
        <p:spPr>
          <a:xfrm>
            <a:off x="1569699" y="4207878"/>
            <a:ext cx="4381921" cy="1703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MD" dirty="0" smtClean="0"/>
              <a:t>Target</a:t>
            </a:r>
          </a:p>
          <a:p>
            <a:pPr lvl="1"/>
            <a:r>
              <a:rPr lang="ro-MD" dirty="0" smtClean="0"/>
              <a:t>Recreare</a:t>
            </a:r>
            <a:r>
              <a:rPr lang="en-US" dirty="0" smtClean="0"/>
              <a:t>;</a:t>
            </a:r>
            <a:endParaRPr lang="ro-MD" dirty="0" smtClean="0"/>
          </a:p>
          <a:p>
            <a:pPr lvl="1"/>
            <a:r>
              <a:rPr lang="ro-MD" dirty="0" smtClean="0"/>
              <a:t>Confor</a:t>
            </a:r>
            <a:r>
              <a:rPr lang="en-US" dirty="0" smtClean="0"/>
              <a:t>t;</a:t>
            </a:r>
            <a:endParaRPr lang="ro-MD" dirty="0" smtClean="0"/>
          </a:p>
          <a:p>
            <a:pPr lvl="1"/>
            <a:r>
              <a:rPr lang="ro-MD" dirty="0" smtClean="0"/>
              <a:t>Indicator de </a:t>
            </a:r>
            <a:r>
              <a:rPr lang="en-US" dirty="0" err="1" smtClean="0"/>
              <a:t>ecosistem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MD" dirty="0" smtClean="0"/>
              <a:t>Smart </a:t>
            </a:r>
            <a:r>
              <a:rPr lang="ro-MD" dirty="0" smtClean="0"/>
              <a:t>City &amp; IoT</a:t>
            </a:r>
            <a:r>
              <a:rPr lang="ro-MD" dirty="0"/>
              <a:t/>
            </a:r>
            <a:br>
              <a:rPr lang="ro-MD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8232026" cy="4351338"/>
          </a:xfrm>
        </p:spPr>
        <p:txBody>
          <a:bodyPr/>
          <a:lstStyle/>
          <a:p>
            <a:r>
              <a:rPr lang="ro-MD" dirty="0" smtClean="0"/>
              <a:t>Sistem software pentru integrare celor 3 entități</a:t>
            </a:r>
          </a:p>
          <a:p>
            <a:pPr lvl="1"/>
            <a:r>
              <a:rPr lang="ro-MD" dirty="0" smtClean="0"/>
              <a:t>Managementul evenimentelor</a:t>
            </a:r>
          </a:p>
          <a:p>
            <a:pPr lvl="1"/>
            <a:r>
              <a:rPr lang="ro-MD" dirty="0" smtClean="0"/>
              <a:t>Monitorizarea indicatorilor de ecosistem</a:t>
            </a:r>
          </a:p>
          <a:p>
            <a:pPr lvl="1"/>
            <a:r>
              <a:rPr lang="ro-MD" dirty="0" smtClean="0"/>
              <a:t>Iteracține oraș - cetățean</a:t>
            </a:r>
            <a:endParaRPr lang="ro-MD" dirty="0"/>
          </a:p>
          <a:p>
            <a:endParaRPr lang="ro-M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699" y="1825625"/>
            <a:ext cx="10099015" cy="4351338"/>
          </a:xfrm>
        </p:spPr>
        <p:txBody>
          <a:bodyPr/>
          <a:lstStyle/>
          <a:p>
            <a:r>
              <a:rPr lang="ro-MD" dirty="0" smtClean="0"/>
              <a:t>Platfrma web este formată din 3 module principale</a:t>
            </a:r>
          </a:p>
          <a:p>
            <a:pPr lvl="1"/>
            <a:r>
              <a:rPr lang="ro-MD" dirty="0" smtClean="0"/>
              <a:t>Aplicația mobil pentru Utiliatori</a:t>
            </a:r>
          </a:p>
          <a:p>
            <a:pPr lvl="1"/>
            <a:r>
              <a:rPr lang="ro-MD" dirty="0" smtClean="0"/>
              <a:t>Serverul Aplicației </a:t>
            </a:r>
            <a:endParaRPr lang="ro-MD" dirty="0" smtClean="0"/>
          </a:p>
          <a:p>
            <a:pPr lvl="1"/>
            <a:r>
              <a:rPr lang="ro-MD" dirty="0" smtClean="0"/>
              <a:t>API </a:t>
            </a:r>
            <a:r>
              <a:rPr lang="ro-MD" dirty="0" smtClean="0"/>
              <a:t>RESTful </a:t>
            </a:r>
            <a:r>
              <a:rPr lang="ro-MD" dirty="0" smtClean="0"/>
              <a:t>pentru managementul evenimentelor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Ce am creat?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31" y="4181475"/>
            <a:ext cx="4114800" cy="267652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43376" y="4514850"/>
            <a:ext cx="6515100" cy="2343150"/>
            <a:chOff x="143376" y="4514850"/>
            <a:chExt cx="6515100" cy="23431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76" y="4514850"/>
              <a:ext cx="6515100" cy="2343150"/>
            </a:xfrm>
            <a:prstGeom prst="rect">
              <a:avLst/>
            </a:prstGeom>
          </p:spPr>
        </p:pic>
        <p:pic>
          <p:nvPicPr>
            <p:cNvPr id="1026" name="Picture 2" descr="Image result for json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129" y="4749844"/>
              <a:ext cx="1341452" cy="420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rot="16200000" flipV="1">
            <a:off x="8648131" y="3095071"/>
            <a:ext cx="2134739" cy="368968"/>
          </a:xfrm>
          <a:prstGeom prst="bentConnector3">
            <a:avLst>
              <a:gd name="adj1" fmla="val 9979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99984" y="2666504"/>
            <a:ext cx="105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200" dirty="0" smtClean="0"/>
              <a:t>GET,</a:t>
            </a:r>
            <a:br>
              <a:rPr lang="ro-MD" sz="1200" dirty="0" smtClean="0"/>
            </a:br>
            <a:r>
              <a:rPr lang="ro-MD" sz="1200" dirty="0" smtClean="0"/>
              <a:t>POST</a:t>
            </a:r>
            <a:br>
              <a:rPr lang="ro-MD" sz="1200" dirty="0" smtClean="0"/>
            </a:br>
            <a:r>
              <a:rPr lang="ro-MD" sz="1200" dirty="0" smtClean="0"/>
              <a:t>DELETE</a:t>
            </a:r>
            <a:endParaRPr lang="en-US" sz="1200" dirty="0"/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8559608" y="2217276"/>
            <a:ext cx="3101054" cy="1158241"/>
          </a:xfrm>
          <a:prstGeom prst="bentConnector3">
            <a:avLst>
              <a:gd name="adj1" fmla="val -12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689256" y="2666504"/>
            <a:ext cx="1181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200" dirty="0" smtClean="0"/>
              <a:t>JSON </a:t>
            </a:r>
          </a:p>
          <a:p>
            <a:r>
              <a:rPr lang="ro-MD" sz="1200" dirty="0" smtClean="0"/>
              <a:t>Response</a:t>
            </a:r>
            <a:endParaRPr lang="en-US" sz="1200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51716" y="2481519"/>
            <a:ext cx="3147076" cy="1247279"/>
          </a:xfrm>
          <a:prstGeom prst="bentConnector3">
            <a:avLst>
              <a:gd name="adj1" fmla="val 24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5950" y="2666504"/>
            <a:ext cx="659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o-MD" sz="1200" dirty="0"/>
              <a:t>GET,</a:t>
            </a:r>
            <a:br>
              <a:rPr lang="ro-MD" sz="1200" dirty="0"/>
            </a:br>
            <a:r>
              <a:rPr lang="ro-MD" sz="1200" dirty="0"/>
              <a:t>POST</a:t>
            </a:r>
            <a:br>
              <a:rPr lang="ro-MD" sz="1200" dirty="0"/>
            </a:br>
            <a:r>
              <a:rPr lang="ro-MD" sz="1200" dirty="0"/>
              <a:t>DELETE</a:t>
            </a:r>
            <a:endParaRPr lang="en-US" sz="1200" dirty="0"/>
          </a:p>
        </p:txBody>
      </p:sp>
      <p:cxnSp>
        <p:nvCxnSpPr>
          <p:cNvPr id="28" name="Straight Arrow Connector 3"/>
          <p:cNvCxnSpPr/>
          <p:nvPr/>
        </p:nvCxnSpPr>
        <p:spPr>
          <a:xfrm rot="5400000" flipH="1" flipV="1">
            <a:off x="1161658" y="3245111"/>
            <a:ext cx="2186324" cy="588148"/>
          </a:xfrm>
          <a:prstGeom prst="bentConnector3">
            <a:avLst>
              <a:gd name="adj1" fmla="val 10018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25254" y="2758836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1200" dirty="0"/>
              <a:t>JSON </a:t>
            </a:r>
          </a:p>
          <a:p>
            <a:r>
              <a:rPr lang="ro-MD" sz="1200" dirty="0"/>
              <a:t>Response</a:t>
            </a:r>
            <a:endParaRPr lang="en-US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54" y="128174"/>
            <a:ext cx="7136231" cy="40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78669" y="2578936"/>
            <a:ext cx="9029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DEMO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8488700" cy="4351338"/>
          </a:xfrm>
        </p:spPr>
        <p:txBody>
          <a:bodyPr/>
          <a:lstStyle/>
          <a:p>
            <a:r>
              <a:rPr lang="ro-MD" dirty="0" smtClean="0"/>
              <a:t>Platforma monitorizarză cu succes nivelul de zgomot de la locațiile la care este cel putin un dispozitiv.</a:t>
            </a:r>
          </a:p>
          <a:p>
            <a:r>
              <a:rPr lang="ro-MD" dirty="0" smtClean="0"/>
              <a:t>Are loc colectare evenimentelor din apropierea utilizatorului.</a:t>
            </a:r>
          </a:p>
          <a:p>
            <a:endParaRPr lang="ro-MD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36" y="508658"/>
            <a:ext cx="3546954" cy="223064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6467396" cy="4351338"/>
          </a:xfrm>
        </p:spPr>
        <p:txBody>
          <a:bodyPr/>
          <a:lstStyle/>
          <a:p>
            <a:r>
              <a:rPr lang="ro-MD" dirty="0" smtClean="0"/>
              <a:t>Monitorizarea mai multor indicatori de ecosistem</a:t>
            </a:r>
          </a:p>
          <a:p>
            <a:r>
              <a:rPr lang="ro-MD" dirty="0" smtClean="0"/>
              <a:t>Crearea unui sistem de recomandare de evenimente pentru utilizatori</a:t>
            </a:r>
          </a:p>
          <a:p>
            <a:r>
              <a:rPr lang="ro-MD" dirty="0" smtClean="0"/>
              <a:t>Marirea numarului de surse </a:t>
            </a:r>
            <a:r>
              <a:rPr lang="ro-MD" dirty="0" smtClean="0"/>
              <a:t>utilizate in scopul procurării de evenimente</a:t>
            </a:r>
            <a:r>
              <a:rPr lang="ro-MD" dirty="0" smtClean="0"/>
              <a:t>.</a:t>
            </a:r>
          </a:p>
          <a:p>
            <a:endParaRPr lang="ro-MD" dirty="0" smtClean="0"/>
          </a:p>
          <a:p>
            <a:endParaRPr lang="ro-MD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1620</TotalTime>
  <Words>614</Words>
  <Application>Microsoft Office PowerPoint</Application>
  <PresentationFormat>Widescreen</PresentationFormat>
  <Paragraphs>125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Devanagari</vt:lpstr>
      <vt:lpstr>Arial</vt:lpstr>
      <vt:lpstr>Calibri</vt:lpstr>
      <vt:lpstr>Cambria</vt:lpstr>
      <vt:lpstr>Cloud skipper design template</vt:lpstr>
      <vt:lpstr>Smart City</vt:lpstr>
      <vt:lpstr>Cuprins</vt:lpstr>
      <vt:lpstr>Concept</vt:lpstr>
      <vt:lpstr>Smart City &amp; IoT </vt:lpstr>
      <vt:lpstr>Ce am creat?</vt:lpstr>
      <vt:lpstr>PowerPoint Presentation</vt:lpstr>
      <vt:lpstr>DEMO</vt:lpstr>
      <vt:lpstr>Concluzii</vt:lpstr>
      <vt:lpstr>PowerPoint Presentation</vt:lpstr>
      <vt:lpstr>Vă mulțumesc!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dc:creator>Groza Vasile</dc:creator>
  <cp:lastModifiedBy>Groza Vasile</cp:lastModifiedBy>
  <cp:revision>34</cp:revision>
  <dcterms:created xsi:type="dcterms:W3CDTF">2017-06-26T06:40:07Z</dcterms:created>
  <dcterms:modified xsi:type="dcterms:W3CDTF">2017-06-27T11:57:47Z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