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65" r:id="rId5"/>
    <p:sldId id="266" r:id="rId6"/>
    <p:sldId id="269" r:id="rId7"/>
    <p:sldId id="271" r:id="rId8"/>
    <p:sldId id="274" r:id="rId9"/>
    <p:sldId id="272" r:id="rId10"/>
    <p:sldId id="270" r:id="rId11"/>
    <p:sldId id="275" r:id="rId12"/>
    <p:sldId id="26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za Vasile" initials="GV" lastIdx="1" clrIdx="0">
    <p:extLst>
      <p:ext uri="{19B8F6BF-5375-455C-9EA6-DF929625EA0E}">
        <p15:presenceInfo xmlns:p15="http://schemas.microsoft.com/office/powerpoint/2012/main" userId="0ed46146bce7c6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71298" autoAdjust="0"/>
  </p:normalViewPr>
  <p:slideViewPr>
    <p:cSldViewPr snapToGrid="0" showGuides="1">
      <p:cViewPr varScale="1">
        <p:scale>
          <a:sx n="84" d="100"/>
          <a:sy n="84" d="100"/>
        </p:scale>
        <p:origin x="1458"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target1" loCatId="relationship" qsTypeId="urn:microsoft.com/office/officeart/2005/8/quickstyle/simple4" qsCatId="simple" csTypeId="urn:microsoft.com/office/officeart/2005/8/colors/colorful2" csCatId="colorful" phldr="1"/>
      <dgm:spPr/>
      <dgm:t>
        <a:bodyPr/>
        <a:lstStyle/>
        <a:p>
          <a:endParaRPr lang="en-US"/>
        </a:p>
      </dgm:t>
    </dgm:pt>
    <dgm:pt modelId="{4DF9FE7B-F642-4898-A360-D4E3814E1A3D}">
      <dgm:prSet phldrT="[Text]"/>
      <dgm:spPr/>
      <dgm:t>
        <a:bodyPr/>
        <a:lstStyle/>
        <a:p>
          <a:r>
            <a:rPr lang="ro-MD" dirty="0" smtClean="0"/>
            <a:t>Utilizator</a:t>
          </a:r>
          <a:endParaRPr lang="en-US" dirty="0"/>
        </a:p>
      </dgm:t>
      <dgm:extLst>
        <a:ext uri="{E40237B7-FDA0-4F09-8148-C483321AD2D9}">
          <dgm14:cNvPr xmlns:dgm14="http://schemas.microsoft.com/office/drawing/2010/diagram" id="0" name="" title="Group A heading and tasks"/>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ro-MD" dirty="0" smtClean="0"/>
            <a:t>Confort</a:t>
          </a:r>
          <a:endParaRPr lang="en-US" dirty="0"/>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3929B1E1-4BC4-4C73-ABE8-27CEF96A3652}">
      <dgm:prSet phldrT="[Text]"/>
      <dgm:spPr/>
      <dgm:t>
        <a:bodyPr/>
        <a:lstStyle/>
        <a:p>
          <a:r>
            <a:rPr lang="ro-MD" dirty="0" smtClean="0"/>
            <a:t>Eveniment</a:t>
          </a:r>
          <a:endParaRPr lang="en-US" dirty="0"/>
        </a:p>
      </dgm:t>
      <dgm:extLst>
        <a:ext uri="{E40237B7-FDA0-4F09-8148-C483321AD2D9}">
          <dgm14:cNvPr xmlns:dgm14="http://schemas.microsoft.com/office/drawing/2010/diagram" id="0" name="" title="Group B heading and tasks"/>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0791135C-9DAB-47F6-BE9C-A3E56A2DDA50}">
      <dgm:prSet phldrT="[Text]"/>
      <dgm:spPr/>
      <dgm:t>
        <a:bodyPr/>
        <a:lstStyle/>
        <a:p>
          <a:r>
            <a:rPr lang="ro-MD" dirty="0" smtClean="0"/>
            <a:t>Detalii</a:t>
          </a:r>
          <a:endParaRPr lang="en-US" dirty="0"/>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60CDF8D0-D4FC-4467-A51E-79C5A58B0B2C}">
      <dgm:prSet phldrT="[Text]"/>
      <dgm:spPr/>
      <dgm:t>
        <a:bodyPr/>
        <a:lstStyle/>
        <a:p>
          <a:r>
            <a:rPr lang="ro-MD" dirty="0" smtClean="0"/>
            <a:t>Oraș</a:t>
          </a:r>
          <a:endParaRPr lang="en-US" dirty="0"/>
        </a:p>
      </dgm:t>
      <dgm:extLst>
        <a:ext uri="{E40237B7-FDA0-4F09-8148-C483321AD2D9}">
          <dgm14:cNvPr xmlns:dgm14="http://schemas.microsoft.com/office/drawing/2010/diagram" id="0" name="" title="Group C heading and tasks"/>
        </a:ext>
      </dgm:extLst>
    </dgm:pt>
    <dgm:pt modelId="{E12A269F-AB82-486A-9077-80F2BBBE48C2}" type="parTrans" cxnId="{2BA65DEC-E719-4ED3-8135-48349D42DD04}">
      <dgm:prSet/>
      <dgm:spPr/>
      <dgm:t>
        <a:bodyPr/>
        <a:lstStyle/>
        <a:p>
          <a:endParaRPr lang="en-US"/>
        </a:p>
      </dgm:t>
    </dgm:pt>
    <dgm:pt modelId="{3F7FD59D-A716-4310-A89A-AB6F740D9FFF}" type="sibTrans" cxnId="{2BA65DEC-E719-4ED3-8135-48349D42DD04}">
      <dgm:prSet/>
      <dgm:spPr/>
      <dgm:t>
        <a:bodyPr/>
        <a:lstStyle/>
        <a:p>
          <a:endParaRPr lang="en-US"/>
        </a:p>
      </dgm:t>
    </dgm:pt>
    <dgm:pt modelId="{50629C12-7464-4473-ADEF-1A284F8A9957}">
      <dgm:prSet phldrT="[Text]"/>
      <dgm:spPr/>
      <dgm:t>
        <a:bodyPr/>
        <a:lstStyle/>
        <a:p>
          <a:r>
            <a:rPr lang="ro-MD" dirty="0" smtClean="0"/>
            <a:t>Interacțiune</a:t>
          </a:r>
          <a:endParaRPr lang="en-US" dirty="0"/>
        </a:p>
      </dgm:t>
    </dgm:pt>
    <dgm:pt modelId="{9D1CB46C-0CFA-4B27-9224-267431FBD094}" type="parTrans" cxnId="{1D32FCC9-657C-4348-9C0D-52115D559FEB}">
      <dgm:prSet/>
      <dgm:spPr/>
      <dgm:t>
        <a:bodyPr/>
        <a:lstStyle/>
        <a:p>
          <a:endParaRPr lang="en-US"/>
        </a:p>
      </dgm:t>
    </dgm:pt>
    <dgm:pt modelId="{4576BCC5-0598-4332-A2E7-87AC3ADD4EB8}" type="sibTrans" cxnId="{1D32FCC9-657C-4348-9C0D-52115D559FEB}">
      <dgm:prSet/>
      <dgm:spPr/>
      <dgm:t>
        <a:bodyPr/>
        <a:lstStyle/>
        <a:p>
          <a:endParaRPr lang="en-US"/>
        </a:p>
      </dgm:t>
    </dgm:pt>
    <dgm:pt modelId="{B3AA0072-AE8A-40BA-A179-335EC77F42A0}">
      <dgm:prSet phldrT="[Text]"/>
      <dgm:spPr/>
      <dgm:t>
        <a:bodyPr/>
        <a:lstStyle/>
        <a:p>
          <a:r>
            <a:rPr lang="ro-MD" dirty="0" smtClean="0"/>
            <a:t>Integritate</a:t>
          </a:r>
          <a:endParaRPr lang="en-US" dirty="0"/>
        </a:p>
      </dgm:t>
    </dgm:pt>
    <dgm:pt modelId="{30C16052-973D-463A-9C86-887CA662D67B}" type="parTrans" cxnId="{896D1FF7-6991-4F42-A75B-B5BB27F67CDC}">
      <dgm:prSet/>
      <dgm:spPr/>
      <dgm:t>
        <a:bodyPr/>
        <a:lstStyle/>
        <a:p>
          <a:endParaRPr lang="en-US"/>
        </a:p>
      </dgm:t>
    </dgm:pt>
    <dgm:pt modelId="{CB6E46AD-7394-4C66-886A-E14B94DB8EA7}" type="sibTrans" cxnId="{896D1FF7-6991-4F42-A75B-B5BB27F67CDC}">
      <dgm:prSet/>
      <dgm:spPr/>
      <dgm:t>
        <a:bodyPr/>
        <a:lstStyle/>
        <a:p>
          <a:endParaRPr lang="en-US"/>
        </a:p>
      </dgm:t>
    </dgm:pt>
    <dgm:pt modelId="{50C03E5C-6155-4BCE-A46C-2D976202D1CB}">
      <dgm:prSet phldrT="[Text]"/>
      <dgm:spPr/>
      <dgm:t>
        <a:bodyPr/>
        <a:lstStyle/>
        <a:p>
          <a:r>
            <a:rPr lang="ro-MD" dirty="0" smtClean="0"/>
            <a:t>Recreare</a:t>
          </a:r>
          <a:endParaRPr lang="en-US" dirty="0"/>
        </a:p>
      </dgm:t>
    </dgm:pt>
    <dgm:pt modelId="{160964B4-9880-4A9A-81DD-35255444A614}" type="parTrans" cxnId="{09D5F68A-FAA7-4589-96F5-D6B62112DC3D}">
      <dgm:prSet/>
      <dgm:spPr/>
      <dgm:t>
        <a:bodyPr/>
        <a:lstStyle/>
        <a:p>
          <a:endParaRPr lang="en-US"/>
        </a:p>
      </dgm:t>
    </dgm:pt>
    <dgm:pt modelId="{B90EA0D9-7370-44F7-9C1B-E381F758DED6}" type="sibTrans" cxnId="{09D5F68A-FAA7-4589-96F5-D6B62112DC3D}">
      <dgm:prSet/>
      <dgm:spPr/>
      <dgm:t>
        <a:bodyPr/>
        <a:lstStyle/>
        <a:p>
          <a:endParaRPr lang="en-US"/>
        </a:p>
      </dgm:t>
    </dgm:pt>
    <dgm:pt modelId="{F984E454-0CCA-4A26-9A6D-CE71299B79A4}">
      <dgm:prSet phldrT="[Text]"/>
      <dgm:spPr/>
      <dgm:t>
        <a:bodyPr/>
        <a:lstStyle/>
        <a:p>
          <a:r>
            <a:rPr lang="ro-MD" dirty="0" smtClean="0"/>
            <a:t>Informație</a:t>
          </a:r>
          <a:endParaRPr lang="en-US" dirty="0"/>
        </a:p>
      </dgm:t>
    </dgm:pt>
    <dgm:pt modelId="{8B84B625-0D3B-4475-BF58-B9591C9F232B}" type="parTrans" cxnId="{561A4E1E-5713-4A8E-A6A6-69D2F7FEC7DC}">
      <dgm:prSet/>
      <dgm:spPr/>
      <dgm:t>
        <a:bodyPr/>
        <a:lstStyle/>
        <a:p>
          <a:endParaRPr lang="en-US"/>
        </a:p>
      </dgm:t>
    </dgm:pt>
    <dgm:pt modelId="{1B05BD9E-DD7E-4229-9A78-A563BEA2ECFC}" type="sibTrans" cxnId="{561A4E1E-5713-4A8E-A6A6-69D2F7FEC7DC}">
      <dgm:prSet/>
      <dgm:spPr/>
      <dgm:t>
        <a:bodyPr/>
        <a:lstStyle/>
        <a:p>
          <a:endParaRPr lang="en-US"/>
        </a:p>
      </dgm:t>
    </dgm:pt>
    <dgm:pt modelId="{99E0600D-9954-43F4-8926-13B8777FAAA1}">
      <dgm:prSet phldrT="[Text]"/>
      <dgm:spPr/>
      <dgm:t>
        <a:bodyPr/>
        <a:lstStyle/>
        <a:p>
          <a:r>
            <a:rPr lang="ro-MD" dirty="0" smtClean="0"/>
            <a:t>Locație</a:t>
          </a:r>
          <a:endParaRPr lang="en-US" dirty="0"/>
        </a:p>
      </dgm:t>
    </dgm:pt>
    <dgm:pt modelId="{C44937DC-4907-4769-AA8B-1B3E7391D7B0}" type="sibTrans" cxnId="{09FCCB9D-A30A-4326-970E-26252D39327F}">
      <dgm:prSet/>
      <dgm:spPr/>
      <dgm:t>
        <a:bodyPr/>
        <a:lstStyle/>
        <a:p>
          <a:endParaRPr lang="en-US"/>
        </a:p>
      </dgm:t>
    </dgm:pt>
    <dgm:pt modelId="{BE23F476-2C5C-42ED-BF2B-CD5FC7ADDDF6}" type="parTrans" cxnId="{09FCCB9D-A30A-4326-970E-26252D39327F}">
      <dgm:prSet/>
      <dgm:spPr/>
      <dgm:t>
        <a:bodyPr/>
        <a:lstStyle/>
        <a:p>
          <a:endParaRPr lang="en-US"/>
        </a:p>
      </dgm:t>
    </dgm:pt>
    <dgm:pt modelId="{AA67F66C-F4E3-4AE3-9C55-A9DF49CFA6B2}" type="pres">
      <dgm:prSet presAssocID="{3F442EA2-39BA-4C9A-AD59-755D4917D532}" presName="composite" presStyleCnt="0">
        <dgm:presLayoutVars>
          <dgm:chMax val="5"/>
          <dgm:dir/>
          <dgm:resizeHandles val="exact"/>
        </dgm:presLayoutVars>
      </dgm:prSet>
      <dgm:spPr/>
      <dgm:t>
        <a:bodyPr/>
        <a:lstStyle/>
        <a:p>
          <a:endParaRPr lang="en-US"/>
        </a:p>
      </dgm:t>
    </dgm:pt>
    <dgm:pt modelId="{CBC7FCC3-4508-4A2C-A699-80B56AC4DB56}" type="pres">
      <dgm:prSet presAssocID="{4DF9FE7B-F642-4898-A360-D4E3814E1A3D}" presName="circle1" presStyleLbl="lnNode1" presStyleIdx="0" presStyleCnt="3"/>
      <dgm:spPr/>
      <dgm:extLst>
        <a:ext uri="{E40237B7-FDA0-4F09-8148-C483321AD2D9}">
          <dgm14:cNvPr xmlns:dgm14="http://schemas.microsoft.com/office/drawing/2010/diagram" id="0" name="" title="Inside ring of target representing Group A"/>
        </a:ext>
      </dgm:extLst>
    </dgm:pt>
    <dgm:pt modelId="{721C4484-2C4E-47CE-9E3D-C44F02A7E166}" type="pres">
      <dgm:prSet presAssocID="{4DF9FE7B-F642-4898-A360-D4E3814E1A3D}" presName="text1" presStyleLbl="revTx" presStyleIdx="0" presStyleCnt="3">
        <dgm:presLayoutVars>
          <dgm:bulletEnabled val="1"/>
        </dgm:presLayoutVars>
      </dgm:prSet>
      <dgm:spPr/>
      <dgm:t>
        <a:bodyPr/>
        <a:lstStyle/>
        <a:p>
          <a:endParaRPr lang="en-US"/>
        </a:p>
      </dgm:t>
    </dgm:pt>
    <dgm:pt modelId="{BD57CE74-1890-43D3-8AF8-CC63CCCAD27B}" type="pres">
      <dgm:prSet presAssocID="{4DF9FE7B-F642-4898-A360-D4E3814E1A3D}" presName="line1" presStyleLbl="callout" presStyleIdx="0" presStyleCnt="6"/>
      <dgm:spPr/>
    </dgm:pt>
    <dgm:pt modelId="{47E073D5-28F9-48F7-9EE3-CD1ABC58D94E}" type="pres">
      <dgm:prSet presAssocID="{4DF9FE7B-F642-4898-A360-D4E3814E1A3D}" presName="d1" presStyleLbl="callout" presStyleIdx="1" presStyleCnt="6"/>
      <dgm:spPr/>
    </dgm:pt>
    <dgm:pt modelId="{B736C755-26C8-4FEA-91D7-F8104FF77E82}" type="pres">
      <dgm:prSet presAssocID="{3929B1E1-4BC4-4C73-ABE8-27CEF96A3652}" presName="circle2" presStyleLbl="lnNode1" presStyleIdx="1" presStyleCnt="3"/>
      <dgm:spPr/>
      <dgm:extLst>
        <a:ext uri="{E40237B7-FDA0-4F09-8148-C483321AD2D9}">
          <dgm14:cNvPr xmlns:dgm14="http://schemas.microsoft.com/office/drawing/2010/diagram" id="0" name="" title="Middle ring of target representing Group B"/>
        </a:ext>
      </dgm:extLst>
    </dgm:pt>
    <dgm:pt modelId="{CEA4BEA9-01EB-4151-A2FD-98FDADE4D4C5}" type="pres">
      <dgm:prSet presAssocID="{3929B1E1-4BC4-4C73-ABE8-27CEF96A3652}" presName="text2" presStyleLbl="revTx" presStyleIdx="1" presStyleCnt="3">
        <dgm:presLayoutVars>
          <dgm:bulletEnabled val="1"/>
        </dgm:presLayoutVars>
      </dgm:prSet>
      <dgm:spPr/>
      <dgm:t>
        <a:bodyPr/>
        <a:lstStyle/>
        <a:p>
          <a:endParaRPr lang="en-US"/>
        </a:p>
      </dgm:t>
    </dgm:pt>
    <dgm:pt modelId="{ED3D34C2-9BDC-4865-B076-019F361ABD54}" type="pres">
      <dgm:prSet presAssocID="{3929B1E1-4BC4-4C73-ABE8-27CEF96A3652}" presName="line2" presStyleLbl="callout" presStyleIdx="2" presStyleCnt="6"/>
      <dgm:spPr/>
    </dgm:pt>
    <dgm:pt modelId="{6EAB163B-9BDD-4B30-AF27-57BCEF47A7CE}" type="pres">
      <dgm:prSet presAssocID="{3929B1E1-4BC4-4C73-ABE8-27CEF96A3652}" presName="d2" presStyleLbl="callout" presStyleIdx="3" presStyleCnt="6"/>
      <dgm:spPr/>
    </dgm:pt>
    <dgm:pt modelId="{62624312-B6AB-4491-B341-2BB3F078D684}" type="pres">
      <dgm:prSet presAssocID="{60CDF8D0-D4FC-4467-A51E-79C5A58B0B2C}" presName="circle3" presStyleLbl="lnNode1" presStyleIdx="2" presStyleCnt="3"/>
      <dgm:spPr/>
      <dgm:extLst>
        <a:ext uri="{E40237B7-FDA0-4F09-8148-C483321AD2D9}">
          <dgm14:cNvPr xmlns:dgm14="http://schemas.microsoft.com/office/drawing/2010/diagram" id="0" name="" title="Outside ring of target representing Group C"/>
        </a:ext>
      </dgm:extLst>
    </dgm:pt>
    <dgm:pt modelId="{F4B3DB09-8D8A-4833-A3A0-C8C2FB6EE995}" type="pres">
      <dgm:prSet presAssocID="{60CDF8D0-D4FC-4467-A51E-79C5A58B0B2C}" presName="text3" presStyleLbl="revTx" presStyleIdx="2" presStyleCnt="3">
        <dgm:presLayoutVars>
          <dgm:bulletEnabled val="1"/>
        </dgm:presLayoutVars>
      </dgm:prSet>
      <dgm:spPr/>
      <dgm:t>
        <a:bodyPr/>
        <a:lstStyle/>
        <a:p>
          <a:endParaRPr lang="en-US"/>
        </a:p>
      </dgm:t>
    </dgm:pt>
    <dgm:pt modelId="{A0324D28-E700-487E-A5A5-E2FB1D5914A7}" type="pres">
      <dgm:prSet presAssocID="{60CDF8D0-D4FC-4467-A51E-79C5A58B0B2C}" presName="line3" presStyleLbl="callout" presStyleIdx="4" presStyleCnt="6"/>
      <dgm:spPr/>
    </dgm:pt>
    <dgm:pt modelId="{822C1557-A7EF-4D85-AEDD-F484CC850E49}" type="pres">
      <dgm:prSet presAssocID="{60CDF8D0-D4FC-4467-A51E-79C5A58B0B2C}" presName="d3" presStyleLbl="callout" presStyleIdx="5" presStyleCnt="6"/>
      <dgm:spPr/>
    </dgm:pt>
  </dgm:ptLst>
  <dgm:cxnLst>
    <dgm:cxn modelId="{14C3FD94-CBC5-4D42-B719-AB4339912E84}" type="presOf" srcId="{50629C12-7464-4473-ADEF-1A284F8A9957}" destId="{F4B3DB09-8D8A-4833-A3A0-C8C2FB6EE995}" srcOrd="0" destOrd="1" presId="urn:microsoft.com/office/officeart/2005/8/layout/target1"/>
    <dgm:cxn modelId="{21A6251B-C0F9-4719-8ECF-31915EFD814C}" type="presOf" srcId="{4DF9FE7B-F642-4898-A360-D4E3814E1A3D}" destId="{721C4484-2C4E-47CE-9E3D-C44F02A7E166}" srcOrd="0" destOrd="0" presId="urn:microsoft.com/office/officeart/2005/8/layout/target1"/>
    <dgm:cxn modelId="{1D32FCC9-657C-4348-9C0D-52115D559FEB}" srcId="{60CDF8D0-D4FC-4467-A51E-79C5A58B0B2C}" destId="{50629C12-7464-4473-ADEF-1A284F8A9957}" srcOrd="0" destOrd="0" parTransId="{9D1CB46C-0CFA-4B27-9224-267431FBD094}" sibTransId="{4576BCC5-0598-4332-A2E7-87AC3ADD4EB8}"/>
    <dgm:cxn modelId="{5364D4B8-D12D-4B2F-BFAB-F6A98710188D}" type="presOf" srcId="{50C03E5C-6155-4BCE-A46C-2D976202D1CB}" destId="{721C4484-2C4E-47CE-9E3D-C44F02A7E166}" srcOrd="0" destOrd="2" presId="urn:microsoft.com/office/officeart/2005/8/layout/target1"/>
    <dgm:cxn modelId="{561A4E1E-5713-4A8E-A6A6-69D2F7FEC7DC}" srcId="{99E0600D-9954-43F4-8926-13B8777FAAA1}" destId="{F984E454-0CCA-4A26-9A6D-CE71299B79A4}" srcOrd="0" destOrd="0" parTransId="{8B84B625-0D3B-4475-BF58-B9591C9F232B}" sibTransId="{1B05BD9E-DD7E-4229-9A78-A563BEA2ECFC}"/>
    <dgm:cxn modelId="{4027AFA9-32A9-4522-9BBE-50DF17A88188}" type="presOf" srcId="{EFF2750D-B4B3-474C-8B62-8B638DC31F7E}" destId="{721C4484-2C4E-47CE-9E3D-C44F02A7E166}" srcOrd="0" destOrd="1" presId="urn:microsoft.com/office/officeart/2005/8/layout/target1"/>
    <dgm:cxn modelId="{A1A05190-69AE-4D8D-BAB1-596B99DA55E3}" type="presOf" srcId="{B3AA0072-AE8A-40BA-A179-335EC77F42A0}" destId="{F4B3DB09-8D8A-4833-A3A0-C8C2FB6EE995}" srcOrd="0" destOrd="2" presId="urn:microsoft.com/office/officeart/2005/8/layout/target1"/>
    <dgm:cxn modelId="{1F2ADEF5-59BD-4330-8271-F7844D109C4E}" type="presOf" srcId="{F984E454-0CCA-4A26-9A6D-CE71299B79A4}" destId="{CEA4BEA9-01EB-4151-A2FD-98FDADE4D4C5}" srcOrd="0" destOrd="2" presId="urn:microsoft.com/office/officeart/2005/8/layout/target1"/>
    <dgm:cxn modelId="{5F585C65-E0AA-4717-8163-CA067756CDEA}" type="presOf" srcId="{0791135C-9DAB-47F6-BE9C-A3E56A2DDA50}" destId="{CEA4BEA9-01EB-4151-A2FD-98FDADE4D4C5}" srcOrd="0" destOrd="3" presId="urn:microsoft.com/office/officeart/2005/8/layout/target1"/>
    <dgm:cxn modelId="{13B395BD-A282-4D40-89D2-ED84FD2D3E71}" type="presOf" srcId="{99E0600D-9954-43F4-8926-13B8777FAAA1}" destId="{CEA4BEA9-01EB-4151-A2FD-98FDADE4D4C5}" srcOrd="0" destOrd="1" presId="urn:microsoft.com/office/officeart/2005/8/layout/target1"/>
    <dgm:cxn modelId="{5F1FD15B-8AC3-4CD0-8E42-AA40AFE487F5}" type="presOf" srcId="{3929B1E1-4BC4-4C73-ABE8-27CEF96A3652}" destId="{CEA4BEA9-01EB-4151-A2FD-98FDADE4D4C5}" srcOrd="0" destOrd="0" presId="urn:microsoft.com/office/officeart/2005/8/layout/target1"/>
    <dgm:cxn modelId="{2BA65DEC-E719-4ED3-8135-48349D42DD04}" srcId="{3F442EA2-39BA-4C9A-AD59-755D4917D532}" destId="{60CDF8D0-D4FC-4467-A51E-79C5A58B0B2C}" srcOrd="2" destOrd="0" parTransId="{E12A269F-AB82-486A-9077-80F2BBBE48C2}" sibTransId="{3F7FD59D-A716-4310-A89A-AB6F740D9FFF}"/>
    <dgm:cxn modelId="{1339090C-9A95-4C05-841C-FA3AF987601B}" srcId="{3F442EA2-39BA-4C9A-AD59-755D4917D532}" destId="{3929B1E1-4BC4-4C73-ABE8-27CEF96A3652}" srcOrd="1" destOrd="0" parTransId="{F356CC76-9117-4B79-A270-BBBAFD3E9C79}" sibTransId="{19BA0C22-38BB-4E9F-89D5-0FF5FF9F12CE}"/>
    <dgm:cxn modelId="{D2436B96-F12B-423E-9113-12E4B3A9B74E}" type="presOf" srcId="{60CDF8D0-D4FC-4467-A51E-79C5A58B0B2C}" destId="{F4B3DB09-8D8A-4833-A3A0-C8C2FB6EE995}" srcOrd="0" destOrd="0" presId="urn:microsoft.com/office/officeart/2005/8/layout/target1"/>
    <dgm:cxn modelId="{B3B26E9A-58E5-497B-BD59-F5567958C609}" srcId="{3929B1E1-4BC4-4C73-ABE8-27CEF96A3652}" destId="{0791135C-9DAB-47F6-BE9C-A3E56A2DDA50}" srcOrd="1" destOrd="0" parTransId="{D6057E63-9793-4991-97C1-30FC405E95A5}" sibTransId="{B670C2A7-83CB-4F4C-BC19-A3A7C066A822}"/>
    <dgm:cxn modelId="{EBD8BE8D-6018-43E2-B081-034BB5656EB6}" srcId="{3F442EA2-39BA-4C9A-AD59-755D4917D532}" destId="{4DF9FE7B-F642-4898-A360-D4E3814E1A3D}" srcOrd="0" destOrd="0" parTransId="{1C10F06D-860A-4604-A7AD-02E614FE3976}" sibTransId="{43C18EFF-81FC-4D70-8C6B-E95FF3730413}"/>
    <dgm:cxn modelId="{09D5F68A-FAA7-4589-96F5-D6B62112DC3D}" srcId="{4DF9FE7B-F642-4898-A360-D4E3814E1A3D}" destId="{50C03E5C-6155-4BCE-A46C-2D976202D1CB}" srcOrd="1" destOrd="0" parTransId="{160964B4-9880-4A9A-81DD-35255444A614}" sibTransId="{B90EA0D9-7370-44F7-9C1B-E381F758DED6}"/>
    <dgm:cxn modelId="{A058DDA2-48CA-4E5B-B389-F71A59C262B0}" srcId="{4DF9FE7B-F642-4898-A360-D4E3814E1A3D}" destId="{EFF2750D-B4B3-474C-8B62-8B638DC31F7E}" srcOrd="0" destOrd="0" parTransId="{AEBC78E6-CDDC-4C8F-A157-3C51E907FACD}" sibTransId="{75C067D7-FCD2-4969-8F27-4BBDA88E75ED}"/>
    <dgm:cxn modelId="{7540B0A9-79C0-422C-9A30-1FFC79A03107}" type="presOf" srcId="{3F442EA2-39BA-4C9A-AD59-755D4917D532}" destId="{AA67F66C-F4E3-4AE3-9C55-A9DF49CFA6B2}" srcOrd="0" destOrd="0" presId="urn:microsoft.com/office/officeart/2005/8/layout/target1"/>
    <dgm:cxn modelId="{896D1FF7-6991-4F42-A75B-B5BB27F67CDC}" srcId="{60CDF8D0-D4FC-4467-A51E-79C5A58B0B2C}" destId="{B3AA0072-AE8A-40BA-A179-335EC77F42A0}" srcOrd="1" destOrd="0" parTransId="{30C16052-973D-463A-9C86-887CA662D67B}" sibTransId="{CB6E46AD-7394-4C66-886A-E14B94DB8EA7}"/>
    <dgm:cxn modelId="{09FCCB9D-A30A-4326-970E-26252D39327F}" srcId="{3929B1E1-4BC4-4C73-ABE8-27CEF96A3652}" destId="{99E0600D-9954-43F4-8926-13B8777FAAA1}" srcOrd="0" destOrd="0" parTransId="{BE23F476-2C5C-42ED-BF2B-CD5FC7ADDDF6}" sibTransId="{C44937DC-4907-4769-AA8B-1B3E7391D7B0}"/>
    <dgm:cxn modelId="{6B8A0600-2F3C-4C1C-BB0C-35E13595CB36}" type="presParOf" srcId="{AA67F66C-F4E3-4AE3-9C55-A9DF49CFA6B2}" destId="{CBC7FCC3-4508-4A2C-A699-80B56AC4DB56}" srcOrd="0" destOrd="0" presId="urn:microsoft.com/office/officeart/2005/8/layout/target1"/>
    <dgm:cxn modelId="{CD986D54-F397-4C00-B589-80D8AA5D9D7E}" type="presParOf" srcId="{AA67F66C-F4E3-4AE3-9C55-A9DF49CFA6B2}" destId="{721C4484-2C4E-47CE-9E3D-C44F02A7E166}" srcOrd="1" destOrd="0" presId="urn:microsoft.com/office/officeart/2005/8/layout/target1"/>
    <dgm:cxn modelId="{310C3318-566D-4605-B45E-C9F096662669}" type="presParOf" srcId="{AA67F66C-F4E3-4AE3-9C55-A9DF49CFA6B2}" destId="{BD57CE74-1890-43D3-8AF8-CC63CCCAD27B}" srcOrd="2" destOrd="0" presId="urn:microsoft.com/office/officeart/2005/8/layout/target1"/>
    <dgm:cxn modelId="{E7FD8EA0-A4C2-4C81-9E17-2C0723092A0D}" type="presParOf" srcId="{AA67F66C-F4E3-4AE3-9C55-A9DF49CFA6B2}" destId="{47E073D5-28F9-48F7-9EE3-CD1ABC58D94E}" srcOrd="3" destOrd="0" presId="urn:microsoft.com/office/officeart/2005/8/layout/target1"/>
    <dgm:cxn modelId="{3D4FB957-C3A7-475F-A072-8BECE0E50A90}" type="presParOf" srcId="{AA67F66C-F4E3-4AE3-9C55-A9DF49CFA6B2}" destId="{B736C755-26C8-4FEA-91D7-F8104FF77E82}" srcOrd="4" destOrd="0" presId="urn:microsoft.com/office/officeart/2005/8/layout/target1"/>
    <dgm:cxn modelId="{5762D2EC-31B5-4B24-83E0-ADC1EEB1F1CE}" type="presParOf" srcId="{AA67F66C-F4E3-4AE3-9C55-A9DF49CFA6B2}" destId="{CEA4BEA9-01EB-4151-A2FD-98FDADE4D4C5}" srcOrd="5" destOrd="0" presId="urn:microsoft.com/office/officeart/2005/8/layout/target1"/>
    <dgm:cxn modelId="{02B2BEF3-B315-4ABF-ACF2-7720000BED61}" type="presParOf" srcId="{AA67F66C-F4E3-4AE3-9C55-A9DF49CFA6B2}" destId="{ED3D34C2-9BDC-4865-B076-019F361ABD54}" srcOrd="6" destOrd="0" presId="urn:microsoft.com/office/officeart/2005/8/layout/target1"/>
    <dgm:cxn modelId="{C6DCCA49-4F00-453A-8B94-9F75F06DDC51}" type="presParOf" srcId="{AA67F66C-F4E3-4AE3-9C55-A9DF49CFA6B2}" destId="{6EAB163B-9BDD-4B30-AF27-57BCEF47A7CE}" srcOrd="7" destOrd="0" presId="urn:microsoft.com/office/officeart/2005/8/layout/target1"/>
    <dgm:cxn modelId="{156BE874-4DC6-4583-B46E-E3D9F6D24488}" type="presParOf" srcId="{AA67F66C-F4E3-4AE3-9C55-A9DF49CFA6B2}" destId="{62624312-B6AB-4491-B341-2BB3F078D684}" srcOrd="8" destOrd="0" presId="urn:microsoft.com/office/officeart/2005/8/layout/target1"/>
    <dgm:cxn modelId="{69B6002A-F6C9-4A21-B05B-22FEC2AED789}" type="presParOf" srcId="{AA67F66C-F4E3-4AE3-9C55-A9DF49CFA6B2}" destId="{F4B3DB09-8D8A-4833-A3A0-C8C2FB6EE995}" srcOrd="9" destOrd="0" presId="urn:microsoft.com/office/officeart/2005/8/layout/target1"/>
    <dgm:cxn modelId="{A1DC1E28-3B78-47AB-819C-819BD198D558}" type="presParOf" srcId="{AA67F66C-F4E3-4AE3-9C55-A9DF49CFA6B2}" destId="{A0324D28-E700-487E-A5A5-E2FB1D5914A7}" srcOrd="10" destOrd="0" presId="urn:microsoft.com/office/officeart/2005/8/layout/target1"/>
    <dgm:cxn modelId="{D3C534BE-2980-4021-9300-71D47BF9D52A}" type="presParOf" srcId="{AA67F66C-F4E3-4AE3-9C55-A9DF49CFA6B2}" destId="{822C1557-A7EF-4D85-AEDD-F484CC850E49}"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7/3/2017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7/3/2017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Bun</a:t>
            </a:r>
            <a:r>
              <a:rPr lang="ro-MD" sz="1200" kern="1200" dirty="0" smtClean="0">
                <a:solidFill>
                  <a:schemeClr val="tx1"/>
                </a:solidFill>
                <a:effectLst/>
                <a:latin typeface="+mn-lt"/>
                <a:ea typeface="+mn-ea"/>
                <a:cs typeface="+mn-cs"/>
              </a:rPr>
              <a:t>ă ziua numele meu este Groza Vasile și</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În aceastră prezentare vă aduc la cunoștință lucrarea Towards a Smart City, </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O platformă ce incearca sa aduca orașul inteligent către utilizator prin intermediul unei aplicații.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1</a:t>
            </a:fld>
            <a:endParaRPr lang="en-US"/>
          </a:p>
        </p:txBody>
      </p:sp>
    </p:spTree>
    <p:extLst>
      <p:ext uri="{BB962C8B-B14F-4D97-AF65-F5344CB8AC3E}">
        <p14:creationId xmlns:p14="http://schemas.microsoft.com/office/powerpoint/2010/main" val="124409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În cele ce urmează vom discuta despre cum putem transfmora orașul într-un mediu atractiv pentru a locui, munci și recrea.</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Și cum putem realiza acest lucru cu ajutorul tehnologiei. Precum și  scurta descriere arhitecturala a soluției cu care am venit.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Dup</a:t>
            </a:r>
            <a:r>
              <a:rPr lang="ro-MD" sz="1200" kern="1200" dirty="0" smtClean="0">
                <a:solidFill>
                  <a:schemeClr val="tx1"/>
                </a:solidFill>
                <a:effectLst/>
                <a:latin typeface="+mn-lt"/>
                <a:ea typeface="+mn-ea"/>
                <a:cs typeface="+mn-cs"/>
              </a:rPr>
              <a:t>ă care v-a urma un demo</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Si desigur ca </a:t>
            </a:r>
            <a:r>
              <a:rPr lang="en-US" sz="1200" kern="1200" dirty="0" err="1" smtClean="0">
                <a:solidFill>
                  <a:schemeClr val="tx1"/>
                </a:solidFill>
                <a:effectLst/>
                <a:latin typeface="+mn-lt"/>
                <a:ea typeface="+mn-ea"/>
                <a:cs typeface="+mn-cs"/>
              </a:rPr>
              <a:t>orice</a:t>
            </a:r>
            <a:r>
              <a:rPr lang="en-US" sz="1200" kern="1200" dirty="0" smtClean="0">
                <a:solidFill>
                  <a:schemeClr val="tx1"/>
                </a:solidFill>
                <a:effectLst/>
                <a:latin typeface="+mn-lt"/>
                <a:ea typeface="+mn-ea"/>
                <a:cs typeface="+mn-cs"/>
              </a:rPr>
              <a:t>  </a:t>
            </a:r>
            <a:r>
              <a:rPr lang="ro-MD" sz="1200" kern="1200" dirty="0" smtClean="0">
                <a:solidFill>
                  <a:schemeClr val="tx1"/>
                </a:solidFill>
                <a:effectLst/>
                <a:latin typeface="+mn-lt"/>
                <a:ea typeface="+mn-ea"/>
                <a:cs typeface="+mn-cs"/>
              </a:rPr>
              <a:t>dezvoltator îmi doresc ca acest proiect să aibă un viitor. Despre aceasta spre finalul prezentării.</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2</a:t>
            </a:fld>
            <a:endParaRPr lang="en-US"/>
          </a:p>
        </p:txBody>
      </p:sp>
    </p:spTree>
    <p:extLst>
      <p:ext uri="{BB962C8B-B14F-4D97-AF65-F5344CB8AC3E}">
        <p14:creationId xmlns:p14="http://schemas.microsoft.com/office/powerpoint/2010/main" val="153878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În urma unor studii realizate se estimează ca pentru anul 2050 circa 66% din populația globului va trăi în mediul urban. Ce înseamnă  o creștere de 3 ori în raport cu cifrele actuale.</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Fapt care ar  putea pune în pericol liniștea și </a:t>
            </a:r>
            <a:r>
              <a:rPr lang="en-US" sz="1200" kern="1200" dirty="0" err="1" smtClean="0">
                <a:solidFill>
                  <a:schemeClr val="tx1"/>
                </a:solidFill>
                <a:effectLst/>
                <a:latin typeface="+mn-lt"/>
                <a:ea typeface="+mn-ea"/>
                <a:cs typeface="+mn-cs"/>
              </a:rPr>
              <a:t>confortul</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cadrul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unui</a:t>
            </a:r>
            <a:r>
              <a:rPr lang="ro-MD" sz="1200" kern="1200" dirty="0" smtClean="0">
                <a:solidFill>
                  <a:schemeClr val="tx1"/>
                </a:solidFill>
                <a:effectLst/>
                <a:latin typeface="+mn-lt"/>
                <a:ea typeface="+mn-ea"/>
                <a:cs typeface="+mn-cs"/>
              </a:rPr>
              <a:t> oraș.</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După cum puteți vedea pe slide-ul curent avem 3 componente  ce formează un întreg. </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Orașul în care au loc evenimente</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Și oamenii care merg la acele evenimente</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Imediat se </a:t>
            </a:r>
            <a:r>
              <a:rPr lang="en-US" sz="1200" kern="1200" dirty="0" smtClean="0">
                <a:solidFill>
                  <a:schemeClr val="tx1"/>
                </a:solidFill>
                <a:effectLst/>
                <a:latin typeface="+mn-lt"/>
                <a:ea typeface="+mn-ea"/>
                <a:cs typeface="+mn-cs"/>
              </a:rPr>
              <a:t>o</a:t>
            </a:r>
            <a:r>
              <a:rPr lang="ro-MD" sz="1200" kern="1200" dirty="0" smtClean="0">
                <a:solidFill>
                  <a:schemeClr val="tx1"/>
                </a:solidFill>
                <a:effectLst/>
                <a:latin typeface="+mn-lt"/>
                <a:ea typeface="+mn-ea"/>
                <a:cs typeface="+mn-cs"/>
              </a:rPr>
              <a:t>bservă că evenimentul este puntea ce leagă acele 2 entități.</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Cuvintele cheie aici sunt interacțiune, confort , recreare.</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Prin urmare problema pusă este cum asigur :</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	Confortul și recrearea utilizatorului</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	precum si interctiunea oraș - utilizator.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3</a:t>
            </a:fld>
            <a:endParaRPr lang="en-US"/>
          </a:p>
        </p:txBody>
      </p:sp>
    </p:spTree>
    <p:extLst>
      <p:ext uri="{BB962C8B-B14F-4D97-AF65-F5344CB8AC3E}">
        <p14:creationId xmlns:p14="http://schemas.microsoft.com/office/powerpoint/2010/main" val="239973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Tehnologia este cuvantul cheie și anume cu ajutorul cenceptului IoT putem dezvolta un sistem urban integru ce va conduce la crearea unui mediu social confortabil acest lucru fiind scopul principal al lucrări de fata.</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Pentru indeplinirea acestui scop ne focusăm pe colectarea datelor din cadrul orașului</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Acestea fiind:</a:t>
            </a:r>
            <a:br>
              <a:rPr lang="ro-MD" sz="1200" kern="1200" dirty="0" smtClean="0">
                <a:solidFill>
                  <a:schemeClr val="tx1"/>
                </a:solidFill>
                <a:effectLst/>
                <a:latin typeface="+mn-lt"/>
                <a:ea typeface="+mn-ea"/>
                <a:cs typeface="+mn-cs"/>
              </a:rPr>
            </a:br>
            <a:r>
              <a:rPr lang="ro-MD" sz="1200" kern="1200" dirty="0" smtClean="0">
                <a:solidFill>
                  <a:schemeClr val="tx1"/>
                </a:solidFill>
                <a:effectLst/>
                <a:latin typeface="+mn-lt"/>
                <a:ea typeface="+mn-ea"/>
                <a:cs typeface="+mn-cs"/>
              </a:rPr>
              <a:t>Evenimentele</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Indicatorul de ecosistem exprimat prin :</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	- nivel de zgomot</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	- starea vremii</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-temperature.</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presiune</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precipitatii</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viteza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vantului</a:t>
            </a:r>
            <a:r>
              <a:rPr lang="en-US" sz="1200" kern="1200" dirty="0" smtClean="0">
                <a:solidFill>
                  <a:schemeClr val="tx1"/>
                </a:solidFill>
                <a:effectLst/>
                <a:latin typeface="+mn-lt"/>
                <a:ea typeface="+mn-ea"/>
                <a:cs typeface="+mn-cs"/>
              </a:rPr>
              <a:t>.</a:t>
            </a:r>
          </a:p>
          <a:p>
            <a:r>
              <a:rPr lang="ro-MD" sz="1200" kern="1200" dirty="0" smtClean="0">
                <a:solidFill>
                  <a:schemeClr val="tx1"/>
                </a:solidFill>
                <a:effectLst/>
                <a:latin typeface="+mn-lt"/>
                <a:ea typeface="+mn-ea"/>
                <a:cs typeface="+mn-cs"/>
              </a:rPr>
              <a:t>Odata ce avem aceste date putem realiza o interacțiune cetățean-oraș mai productivă oferind informații din urma cărora utilizatorul să poată lua decizia de a merge sau nu intr-o anumita zona ori la un anumit eveniment.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4</a:t>
            </a:fld>
            <a:endParaRPr lang="en-US"/>
          </a:p>
        </p:txBody>
      </p:sp>
    </p:spTree>
    <p:extLst>
      <p:ext uri="{BB962C8B-B14F-4D97-AF65-F5344CB8AC3E}">
        <p14:creationId xmlns:p14="http://schemas.microsoft.com/office/powerpoint/2010/main" val="158026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Ce am creat?</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Implementarea tehnologică a soluției cu care am venit este o platformă web</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Cu un thin client (în forma unei aplicații mobil)</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Un server de </a:t>
            </a:r>
            <a:r>
              <a:rPr lang="en-US" sz="1200" kern="1200" dirty="0" err="1" smtClean="0">
                <a:solidFill>
                  <a:schemeClr val="tx1"/>
                </a:solidFill>
                <a:effectLst/>
                <a:latin typeface="+mn-lt"/>
                <a:ea typeface="+mn-ea"/>
                <a:cs typeface="+mn-cs"/>
              </a:rPr>
              <a:t>procesare</a:t>
            </a:r>
            <a:r>
              <a:rPr lang="en-US" sz="1200" kern="1200" dirty="0" smtClean="0">
                <a:solidFill>
                  <a:schemeClr val="tx1"/>
                </a:solidFill>
                <a:effectLst/>
                <a:latin typeface="+mn-lt"/>
                <a:ea typeface="+mn-ea"/>
                <a:cs typeface="+mn-cs"/>
              </a:rPr>
              <a:t> a </a:t>
            </a:r>
            <a:r>
              <a:rPr lang="en-US" sz="1200" kern="1200" dirty="0" err="1" smtClean="0">
                <a:solidFill>
                  <a:schemeClr val="tx1"/>
                </a:solidFill>
                <a:effectLst/>
                <a:latin typeface="+mn-lt"/>
                <a:ea typeface="+mn-ea"/>
                <a:cs typeface="+mn-cs"/>
              </a:rPr>
              <a:t>cererilor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a:t>
            </a:r>
            <a:r>
              <a:rPr lang="ro-MD" sz="1200" kern="1200" dirty="0" smtClean="0">
                <a:solidFill>
                  <a:schemeClr val="tx1"/>
                </a:solidFill>
                <a:effectLst/>
                <a:latin typeface="+mn-lt"/>
                <a:ea typeface="+mn-ea"/>
                <a:cs typeface="+mn-cs"/>
              </a:rPr>
              <a:t> un API RESTfull de evenimente. </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Platforma a reușite să integreze entitățile discutate anterior. Utilizand servicii cloud am făcut disponibile resursele platformei pentru orice dispozitiv mobil ce are instalata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aplica</a:t>
            </a:r>
            <a:r>
              <a:rPr lang="ro-MD" sz="1200" kern="1200" dirty="0" smtClean="0">
                <a:solidFill>
                  <a:schemeClr val="tx1"/>
                </a:solidFill>
                <a:effectLst/>
                <a:latin typeface="+mn-lt"/>
                <a:ea typeface="+mn-ea"/>
                <a:cs typeface="+mn-cs"/>
              </a:rPr>
              <a:t>ția client.</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Să urmărim aspectele arhitecturale ale acestora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5</a:t>
            </a:fld>
            <a:endParaRPr lang="en-US"/>
          </a:p>
        </p:txBody>
      </p:sp>
    </p:spTree>
    <p:extLst>
      <p:ext uri="{BB962C8B-B14F-4D97-AF65-F5344CB8AC3E}">
        <p14:creationId xmlns:p14="http://schemas.microsoft.com/office/powerpoint/2010/main" val="3662296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Aplicația mobil este construită folosind framework-ul Ionic 2 și angular 2</a:t>
            </a:r>
            <a:endParaRPr lang="en-US" sz="11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Datorită Framework-ului Ionic2 și pluginurilor cordova am acces nativ la senzorii dispozitivului astfel monitorzand nivelul de zgomot de la locatia curenta a utilizatorului.</a:t>
            </a:r>
            <a:endParaRPr lang="en-US" sz="11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Partea de server este scrisa in nodejs folosind framework-ul express ce este conectată baza de date in memory redis </a:t>
            </a:r>
            <a:endParaRPr lang="en-US" sz="11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Serverul e hostat pe o instantanta de ec2</a:t>
            </a:r>
            <a:endParaRPr lang="en-US" sz="11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Serverul eventApi oferă un API REST-full  ce ruleaza în cloud-ul Microsoft Azure</a:t>
            </a:r>
            <a:endParaRPr lang="en-US" sz="11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Funția lui este de a realiza operații CRUD asupra coleției de evenimente. Acesta e conectaăt la o baza de date global distribuită Cosmos DB</a:t>
            </a:r>
            <a:endParaRPr lang="en-US" sz="11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Interac</a:t>
            </a:r>
            <a:r>
              <a:rPr lang="ro-MD" sz="1200" kern="1200" dirty="0" smtClean="0">
                <a:solidFill>
                  <a:schemeClr val="tx1"/>
                </a:solidFill>
                <a:effectLst/>
                <a:latin typeface="+mn-lt"/>
                <a:ea typeface="+mn-ea"/>
                <a:cs typeface="+mn-cs"/>
              </a:rPr>
              <a:t>țiunea dintre aceste componente este urmatoarea</a:t>
            </a:r>
            <a:endParaRPr lang="en-US" sz="11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Clientul monitorizeaza nivelul de zgomot și locatia sa și tirmite aceste date catre server</a:t>
            </a:r>
            <a:endParaRPr lang="en-US" sz="11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Serverul la randul sau proceseaza aceste date, determina orașul in care se afla clientul</a:t>
            </a:r>
            <a:endParaRPr lang="en-US" sz="1100" kern="1200" dirty="0" smtClean="0">
              <a:solidFill>
                <a:schemeClr val="tx1"/>
              </a:solidFill>
              <a:effectLst/>
              <a:latin typeface="+mn-lt"/>
              <a:ea typeface="+mn-ea"/>
              <a:cs typeface="+mn-cs"/>
            </a:endParaRPr>
          </a:p>
          <a:p>
            <a:pPr lvl="1"/>
            <a:r>
              <a:rPr lang="ro-MD" sz="1200" kern="1200" dirty="0" smtClean="0">
                <a:solidFill>
                  <a:schemeClr val="tx1"/>
                </a:solidFill>
                <a:effectLst/>
                <a:latin typeface="+mn-lt"/>
                <a:ea typeface="+mn-ea"/>
                <a:cs typeface="+mn-cs"/>
              </a:rPr>
              <a:t>Apeleaza la eventApi pentru a lua evenimentele din apropierea utilizatorului și la Api-ul google Places pentru a vedea localurile din apropiere și la weather api pentru a colecta informatiile refereitoare la starea vremii</a:t>
            </a:r>
            <a:endParaRPr lang="en-US" sz="1100" kern="1200" dirty="0" smtClean="0">
              <a:solidFill>
                <a:schemeClr val="tx1"/>
              </a:solidFill>
              <a:effectLst/>
              <a:latin typeface="+mn-lt"/>
              <a:ea typeface="+mn-ea"/>
              <a:cs typeface="+mn-cs"/>
            </a:endParaRPr>
          </a:p>
          <a:p>
            <a:pPr lvl="1"/>
            <a:r>
              <a:rPr lang="ro-MD" sz="1200" kern="1200" dirty="0" smtClean="0">
                <a:solidFill>
                  <a:schemeClr val="tx1"/>
                </a:solidFill>
                <a:effectLst/>
                <a:latin typeface="+mn-lt"/>
                <a:ea typeface="+mn-ea"/>
                <a:cs typeface="+mn-cs"/>
              </a:rPr>
              <a:t>Și formeaza raspunsul pentru client, astfel incat fiecare eveniment și local sa fie insotite de indicatorul de ecosistem.</a:t>
            </a:r>
            <a:endParaRPr lang="en-US"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6</a:t>
            </a:fld>
            <a:endParaRPr lang="en-US"/>
          </a:p>
        </p:txBody>
      </p:sp>
    </p:spTree>
    <p:extLst>
      <p:ext uri="{BB962C8B-B14F-4D97-AF65-F5344CB8AC3E}">
        <p14:creationId xmlns:p14="http://schemas.microsoft.com/office/powerpoint/2010/main" val="55748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7</a:t>
            </a:fld>
            <a:endParaRPr lang="en-US"/>
          </a:p>
        </p:txBody>
      </p:sp>
    </p:spTree>
    <p:extLst>
      <p:ext uri="{BB962C8B-B14F-4D97-AF65-F5344CB8AC3E}">
        <p14:creationId xmlns:p14="http://schemas.microsoft.com/office/powerpoint/2010/main" val="143401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Țin să cred că am realizat un prim pas în apropierea de un oraș inteligent. Și anume aduc utilizatorului posibilitatea de a afla indicatorii de ecosistem de la o anumita locație. Acestea sunt nivelul de zgomot, temperatura presiune, etc. </a:t>
            </a:r>
            <a:endParaRPr lang="en-US" sz="1200" kern="1200" dirty="0" smtClean="0">
              <a:solidFill>
                <a:schemeClr val="tx1"/>
              </a:solidFill>
              <a:effectLst/>
              <a:latin typeface="+mn-lt"/>
              <a:ea typeface="+mn-ea"/>
              <a:cs typeface="+mn-cs"/>
            </a:endParaRPr>
          </a:p>
          <a:p>
            <a:r>
              <a:rPr lang="ro-MD" sz="1200" kern="1200" dirty="0" smtClean="0">
                <a:solidFill>
                  <a:schemeClr val="tx1"/>
                </a:solidFill>
                <a:effectLst/>
                <a:latin typeface="+mn-lt"/>
                <a:ea typeface="+mn-ea"/>
                <a:cs typeface="+mn-cs"/>
              </a:rPr>
              <a:t>Și nu în utlimul rand ofer utilizatorului posibilitatea de a cunoaste evenimentele ce au loc în apropierea lui. Precum și principalele localuri din preajma.</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0E1E9A-E921-4174-A0FC-51868D7AC568}" type="slidenum">
              <a:rPr lang="en-US" smtClean="0"/>
              <a:t>8</a:t>
            </a:fld>
            <a:endParaRPr lang="en-US"/>
          </a:p>
        </p:txBody>
      </p:sp>
    </p:spTree>
    <p:extLst>
      <p:ext uri="{BB962C8B-B14F-4D97-AF65-F5344CB8AC3E}">
        <p14:creationId xmlns:p14="http://schemas.microsoft.com/office/powerpoint/2010/main" val="3105799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MD" sz="1200" kern="1200" dirty="0" smtClean="0">
                <a:solidFill>
                  <a:schemeClr val="tx1"/>
                </a:solidFill>
                <a:effectLst/>
                <a:latin typeface="+mn-lt"/>
                <a:ea typeface="+mn-ea"/>
                <a:cs typeface="+mn-cs"/>
              </a:rPr>
              <a:t>Cat despre directii de dezvoltare ale platformei imi doresc să fac următoarele lucruri</a:t>
            </a:r>
            <a:endParaRPr lang="en-US" sz="12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Sa pot colecta mai multi indicatori de ecosistem, sa integrez și alte tipuri de dispozitive in cadrul platformei, nu doar telefoanele mobile.</a:t>
            </a:r>
            <a:endParaRPr lang="en-US" sz="12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Sa pot sa recomand utilizatorilor evenimente personalizate, aici voi avea nevoie de un sistem de recomandare.</a:t>
            </a:r>
            <a:endParaRPr lang="en-US" sz="12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Drept extindere imi doresc sa maersc numarul de surse din care acumulez evenimente. Si din oridunul si-fi ului  sa transform api-ul de evenimente intr unul standart de nivelglobal încat ca sa nu mai fie necesara utilizarea web scrapping-ului.</a:t>
            </a:r>
            <a:endParaRPr lang="en-US" sz="1200" kern="1200" dirty="0" smtClean="0">
              <a:solidFill>
                <a:schemeClr val="tx1"/>
              </a:solidFill>
              <a:effectLst/>
              <a:latin typeface="+mn-lt"/>
              <a:ea typeface="+mn-ea"/>
              <a:cs typeface="+mn-cs"/>
            </a:endParaRPr>
          </a:p>
          <a:p>
            <a:pPr lvl="0"/>
            <a:r>
              <a:rPr lang="ro-MD" sz="1200" kern="1200" dirty="0" smtClean="0">
                <a:solidFill>
                  <a:schemeClr val="tx1"/>
                </a:solidFill>
                <a:effectLst/>
                <a:latin typeface="+mn-lt"/>
                <a:ea typeface="+mn-ea"/>
                <a:cs typeface="+mn-cs"/>
              </a:rPr>
              <a:t>Dupa care sa publi apliacția pe  platformele oficiale de distributie (google play, app-store, windows-store).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10E1E9A-E921-4174-A0FC-51868D7AC568}" type="slidenum">
              <a:rPr lang="en-US" smtClean="0"/>
              <a:t>9</a:t>
            </a:fld>
            <a:endParaRPr lang="en-US"/>
          </a:p>
        </p:txBody>
      </p:sp>
    </p:spTree>
    <p:extLst>
      <p:ext uri="{BB962C8B-B14F-4D97-AF65-F5344CB8AC3E}">
        <p14:creationId xmlns:p14="http://schemas.microsoft.com/office/powerpoint/2010/main" val="329756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A4D89A-48B5-4339-9EBE-922E05634204}" type="datetime1">
              <a:rPr lang="en-US" smtClean="0"/>
              <a:t>7/3/2017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64670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1825625"/>
            <a:ext cx="9791700" cy="435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FF26E4-51FD-45AD-97A1-1B4287B95E37}" type="datetime1">
              <a:rPr lang="en-US" smtClean="0"/>
              <a:t>7/3/2017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8218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62100" y="365125"/>
            <a:ext cx="70104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4A9E2-98B2-4178-85C4-E449B3D561D0}" type="datetime1">
              <a:rPr lang="en-US" smtClean="0"/>
              <a:t>7/3/2017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3888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04C3C-B2A2-472B-B6D7-B9D78CCA93DC}" type="datetime1">
              <a:rPr lang="en-US" smtClean="0"/>
              <a:t>7/3/2017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0148E0-DA51-487F-888C-ECA16D80B2F8}" type="datetime1">
              <a:rPr lang="en-US" smtClean="0"/>
              <a:t>7/3/2017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1658" y="1709738"/>
            <a:ext cx="10105791" cy="2862262"/>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241658" y="4589463"/>
            <a:ext cx="10105791"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CEF38-22CC-4739-8108-581336BD706B}" type="datetime1">
              <a:rPr lang="en-US" smtClean="0"/>
              <a:t>7/3/2017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40676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69700"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5325" y="1825625"/>
            <a:ext cx="475488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9904E8-B03A-48E2-907E-1852BC4A121D}" type="datetime1">
              <a:rPr lang="en-US" smtClean="0"/>
              <a:t>7/3/2017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063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24100" y="274638"/>
            <a:ext cx="9023350" cy="11430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56210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6210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98920" y="1489075"/>
            <a:ext cx="4754880" cy="641350"/>
          </a:xfrm>
          <a:noFill/>
          <a:ln>
            <a:noFill/>
          </a:ln>
        </p:spPr>
        <p:txBody>
          <a:bodyPr anchor="b"/>
          <a:lstStyle>
            <a:lvl1pPr marL="0" indent="0">
              <a:buNone/>
              <a:defRPr sz="2400" b="0">
                <a:solidFill>
                  <a:schemeClr val="accent3">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98920" y="2193925"/>
            <a:ext cx="475488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A9AABD-655C-44AE-8A83-06C420F04D50}" type="datetime1">
              <a:rPr lang="en-US" smtClean="0"/>
              <a:t>7/3/2017</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316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19A692-D99B-4394-9BE4-6C21ABC994CA}" type="datetime1">
              <a:rPr lang="en-US" smtClean="0"/>
              <a:t>7/3/2017</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51058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A63D1-8C30-4917-9900-7B12313367DF}" type="datetime1">
              <a:rPr lang="en-US" smtClean="0"/>
              <a:t>7/3/2017</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321514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678905" y="987425"/>
            <a:ext cx="567648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94F96-15E0-4F33-AEDE-AAB158E0C25A}" type="datetime1">
              <a:rPr lang="en-US" smtClean="0"/>
              <a:t>7/3/2017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219871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45B47B-E6D4-4FFD-AF94-75913F84D0EA}" type="datetime1">
              <a:rPr lang="en-US" smtClean="0"/>
              <a:t>7/3/2017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a:p>
        </p:txBody>
      </p:sp>
    </p:spTree>
    <p:extLst>
      <p:ext uri="{BB962C8B-B14F-4D97-AF65-F5344CB8AC3E}">
        <p14:creationId xmlns:p14="http://schemas.microsoft.com/office/powerpoint/2010/main" val="161935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4100" y="365125"/>
            <a:ext cx="9029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62100" y="1825625"/>
            <a:ext cx="9791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62100" y="6356350"/>
            <a:ext cx="2552700"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326B883-F331-4477-AE70-425B476723EA}" type="datetime1">
              <a:rPr lang="en-US" smtClean="0"/>
              <a:t>7/3/2017</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B7BAC7-FE87-40F6-AA24-4F4685D1B022}" type="slidenum">
              <a:rPr lang="en-US" smtClean="0"/>
              <a:pPr/>
              <a:t>‹#›</a:t>
            </a:fld>
            <a:endParaRPr lang="en-US"/>
          </a:p>
        </p:txBody>
      </p:sp>
    </p:spTree>
    <p:extLst>
      <p:ext uri="{BB962C8B-B14F-4D97-AF65-F5344CB8AC3E}">
        <p14:creationId xmlns:p14="http://schemas.microsoft.com/office/powerpoint/2010/main" val="32193672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1464" userDrawn="1">
          <p15:clr>
            <a:srgbClr val="F26B43"/>
          </p15:clr>
        </p15:guide>
        <p15:guide id="3" pos="7152" userDrawn="1">
          <p15:clr>
            <a:srgbClr val="F26B43"/>
          </p15:clr>
        </p15:guide>
        <p15:guide id="4" pos="984"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3222"/>
            <a:ext cx="9144000" cy="1145778"/>
          </a:xfrm>
        </p:spPr>
        <p:txBody>
          <a:bodyPr>
            <a:normAutofit/>
          </a:bodyPr>
          <a:lstStyle/>
          <a:p>
            <a:r>
              <a:rPr lang="en-US" sz="4000" dirty="0" smtClean="0"/>
              <a:t>Towards a </a:t>
            </a:r>
            <a:r>
              <a:rPr lang="ro-MD" sz="4000" dirty="0" smtClean="0"/>
              <a:t>Smart City</a:t>
            </a:r>
            <a:endParaRPr lang="en-US" sz="4000" dirty="0"/>
          </a:p>
        </p:txBody>
      </p:sp>
      <p:sp>
        <p:nvSpPr>
          <p:cNvPr id="3" name="Subtitle 2"/>
          <p:cNvSpPr>
            <a:spLocks noGrp="1"/>
          </p:cNvSpPr>
          <p:nvPr>
            <p:ph type="subTitle" idx="1"/>
          </p:nvPr>
        </p:nvSpPr>
        <p:spPr>
          <a:xfrm>
            <a:off x="1524000" y="3602037"/>
            <a:ext cx="9144000" cy="2670426"/>
          </a:xfrm>
        </p:spPr>
        <p:txBody>
          <a:bodyPr>
            <a:normAutofit/>
          </a:bodyPr>
          <a:lstStyle/>
          <a:p>
            <a:r>
              <a:rPr lang="ro-MD" dirty="0" smtClean="0"/>
              <a:t>Groza Vasile</a:t>
            </a:r>
          </a:p>
          <a:p>
            <a:endParaRPr lang="ro-MD" dirty="0" smtClean="0"/>
          </a:p>
          <a:p>
            <a:endParaRPr lang="ro-MD" dirty="0"/>
          </a:p>
          <a:p>
            <a:r>
              <a:rPr lang="ro-MD" dirty="0" smtClean="0"/>
              <a:t>Coordonator științific</a:t>
            </a:r>
          </a:p>
          <a:p>
            <a:r>
              <a:rPr lang="it-IT" b="1" dirty="0"/>
              <a:t>Conf. Dr. Lenuța Alboaie</a:t>
            </a:r>
            <a:endParaRPr lang="en-US" dirty="0"/>
          </a:p>
          <a:p>
            <a:endParaRPr lang="en-US" dirty="0"/>
          </a:p>
        </p:txBody>
      </p:sp>
      <p:sp>
        <p:nvSpPr>
          <p:cNvPr id="4" name="Subtitle 2"/>
          <p:cNvSpPr txBox="1">
            <a:spLocks/>
          </p:cNvSpPr>
          <p:nvPr/>
        </p:nvSpPr>
        <p:spPr>
          <a:xfrm>
            <a:off x="2799159" y="1041400"/>
            <a:ext cx="7355494" cy="1241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ct val="30000"/>
              </a:spcBef>
              <a:buClr>
                <a:schemeClr val="accent3"/>
              </a:buClr>
              <a:buFont typeface="Arial" panose="020B0604020202020204" pitchFamily="34" charset="0"/>
              <a:buNone/>
              <a:defRPr sz="2400" kern="1200">
                <a:solidFill>
                  <a:schemeClr val="accent3">
                    <a:lumMod val="50000"/>
                  </a:schemeClr>
                </a:solidFill>
                <a:latin typeface="+mn-lt"/>
                <a:ea typeface="+mn-ea"/>
                <a:cs typeface="+mn-cs"/>
              </a:defRPr>
            </a:lvl1pPr>
            <a:lvl2pPr marL="457200" indent="0" algn="ctr" defTabSz="914400" rtl="0" eaLnBrk="1" latinLnBrk="0" hangingPunct="1">
              <a:lnSpc>
                <a:spcPct val="90000"/>
              </a:lnSpc>
              <a:spcBef>
                <a:spcPct val="30000"/>
              </a:spcBef>
              <a:buClr>
                <a:schemeClr val="accent3"/>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Clr>
                <a:schemeClr val="accent3"/>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Clr>
                <a:schemeClr val="accent3"/>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Clr>
                <a:schemeClr val="accent3"/>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ct val="150000"/>
              </a:lnSpc>
            </a:pPr>
            <a:r>
              <a:rPr lang="ro-RO" dirty="0" smtClean="0">
                <a:solidFill>
                  <a:schemeClr val="tx1"/>
                </a:solidFill>
                <a:latin typeface="Adobe Devanagari" panose="02040503050201020203" pitchFamily="18" charset="0"/>
                <a:cs typeface="Adobe Devanagari" panose="02040503050201020203" pitchFamily="18" charset="0"/>
              </a:rPr>
              <a:t>UNIVERSITATEA ALEXANDRU IOAN CUZA DIN IAȘI FACULTATEA DE INFORMATICĂ</a:t>
            </a:r>
            <a:endParaRPr lang="en-US" dirty="0">
              <a:solidFill>
                <a:schemeClr val="tx1"/>
              </a:solidFill>
              <a:latin typeface="Adobe Devanagari" panose="02040503050201020203" pitchFamily="18" charset="0"/>
              <a:cs typeface="Adobe Devanagari" panose="02040503050201020203"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5326" y="1323573"/>
            <a:ext cx="652674" cy="677476"/>
          </a:xfrm>
          <a:prstGeom prst="rect">
            <a:avLst/>
          </a:prstGeom>
        </p:spPr>
      </p:pic>
      <p:sp>
        <p:nvSpPr>
          <p:cNvPr id="6" name="Slide Number Placeholder 5"/>
          <p:cNvSpPr>
            <a:spLocks noGrp="1"/>
          </p:cNvSpPr>
          <p:nvPr>
            <p:ph type="sldNum" sz="quarter" idx="12"/>
          </p:nvPr>
        </p:nvSpPr>
        <p:spPr/>
        <p:txBody>
          <a:bodyPr/>
          <a:lstStyle/>
          <a:p>
            <a:fld id="{71B7BAC7-FE87-40F6-AA24-4F4685D1B022}" type="slidenum">
              <a:rPr lang="en-US" smtClean="0"/>
              <a:t>1</a:t>
            </a:fld>
            <a:endParaRPr lang="en-US"/>
          </a:p>
        </p:txBody>
      </p:sp>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07958"/>
            <a:ext cx="12191999" cy="3465095"/>
          </a:xfrm>
        </p:spPr>
        <p:txBody>
          <a:bodyPr/>
          <a:lstStyle/>
          <a:p>
            <a:pPr algn="ctr"/>
            <a:r>
              <a:rPr lang="en-US" dirty="0" smtClean="0"/>
              <a:t>V</a:t>
            </a:r>
            <a:r>
              <a:rPr lang="ro-MD" dirty="0" smtClean="0"/>
              <a:t>ă mulțumesc!</a:t>
            </a:r>
            <a:endParaRPr lang="en-US" dirty="0"/>
          </a:p>
        </p:txBody>
      </p:sp>
      <p:sp>
        <p:nvSpPr>
          <p:cNvPr id="3" name="Slide Number Placeholder 2"/>
          <p:cNvSpPr>
            <a:spLocks noGrp="1"/>
          </p:cNvSpPr>
          <p:nvPr>
            <p:ph type="sldNum" sz="quarter" idx="12"/>
          </p:nvPr>
        </p:nvSpPr>
        <p:spPr/>
        <p:txBody>
          <a:bodyPr/>
          <a:lstStyle/>
          <a:p>
            <a:fld id="{71B7BAC7-FE87-40F6-AA24-4F4685D1B022}" type="slidenum">
              <a:rPr lang="en-US" smtClean="0"/>
              <a:t>10</a:t>
            </a:fld>
            <a:endParaRPr lang="en-US"/>
          </a:p>
        </p:txBody>
      </p:sp>
    </p:spTree>
    <p:extLst>
      <p:ext uri="{BB962C8B-B14F-4D97-AF65-F5344CB8AC3E}">
        <p14:creationId xmlns:p14="http://schemas.microsoft.com/office/powerpoint/2010/main" val="253487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ro-MD" dirty="0" smtClean="0"/>
              <a:t>Cuprins</a:t>
            </a:r>
            <a:endParaRPr lang="en-US" dirty="0"/>
          </a:p>
        </p:txBody>
      </p:sp>
      <p:sp>
        <p:nvSpPr>
          <p:cNvPr id="14" name="Content Placeholder 13"/>
          <p:cNvSpPr>
            <a:spLocks noGrp="1"/>
          </p:cNvSpPr>
          <p:nvPr>
            <p:ph idx="1"/>
          </p:nvPr>
        </p:nvSpPr>
        <p:spPr/>
        <p:txBody>
          <a:bodyPr/>
          <a:lstStyle/>
          <a:p>
            <a:r>
              <a:rPr lang="en-US" dirty="0" smtClean="0"/>
              <a:t>Concept</a:t>
            </a:r>
            <a:endParaRPr lang="ro-MD" dirty="0"/>
          </a:p>
          <a:p>
            <a:r>
              <a:rPr lang="ro-MD" dirty="0" smtClean="0"/>
              <a:t>Identificarea soluției</a:t>
            </a:r>
            <a:endParaRPr lang="ro-MD" dirty="0"/>
          </a:p>
          <a:p>
            <a:r>
              <a:rPr lang="ro-MD" dirty="0" smtClean="0"/>
              <a:t>Analiză și proiectare</a:t>
            </a:r>
          </a:p>
          <a:p>
            <a:r>
              <a:rPr lang="ro-MD" dirty="0" smtClean="0"/>
              <a:t>Demo</a:t>
            </a:r>
          </a:p>
          <a:p>
            <a:r>
              <a:rPr lang="ro-MD" dirty="0" smtClean="0"/>
              <a:t>Concluzii și direcții de dezvoltare</a:t>
            </a:r>
          </a:p>
        </p:txBody>
      </p:sp>
      <p:sp>
        <p:nvSpPr>
          <p:cNvPr id="2" name="Slide Number Placeholder 1"/>
          <p:cNvSpPr>
            <a:spLocks noGrp="1"/>
          </p:cNvSpPr>
          <p:nvPr>
            <p:ph type="sldNum" sz="quarter" idx="12"/>
          </p:nvPr>
        </p:nvSpPr>
        <p:spPr/>
        <p:txBody>
          <a:bodyPr/>
          <a:lstStyle/>
          <a:p>
            <a:fld id="{71B7BAC7-FE87-40F6-AA24-4F4685D1B022}" type="slidenum">
              <a:rPr lang="en-US" smtClean="0"/>
              <a:t>2</a:t>
            </a:fld>
            <a:endParaRPr lang="en-US"/>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10" name="Content Placeholder 9"/>
          <p:cNvSpPr>
            <a:spLocks noGrp="1"/>
          </p:cNvSpPr>
          <p:nvPr>
            <p:ph sz="half" idx="1"/>
          </p:nvPr>
        </p:nvSpPr>
        <p:spPr>
          <a:xfrm>
            <a:off x="1569700" y="1825625"/>
            <a:ext cx="4381921" cy="1703638"/>
          </a:xfrm>
        </p:spPr>
        <p:txBody>
          <a:bodyPr>
            <a:normAutofit lnSpcReduction="10000"/>
          </a:bodyPr>
          <a:lstStyle/>
          <a:p>
            <a:r>
              <a:rPr lang="ro-MD" dirty="0" smtClean="0"/>
              <a:t>Entități</a:t>
            </a:r>
          </a:p>
          <a:p>
            <a:pPr lvl="1"/>
            <a:r>
              <a:rPr lang="ro-MD" dirty="0" smtClean="0"/>
              <a:t>Utilizator</a:t>
            </a:r>
            <a:endParaRPr lang="en-US" dirty="0"/>
          </a:p>
          <a:p>
            <a:pPr lvl="1"/>
            <a:r>
              <a:rPr lang="ro-MD" dirty="0" smtClean="0"/>
              <a:t>Eveniment</a:t>
            </a:r>
            <a:endParaRPr lang="en-US" dirty="0"/>
          </a:p>
          <a:p>
            <a:pPr lvl="1"/>
            <a:r>
              <a:rPr lang="ro-MD" dirty="0" smtClean="0"/>
              <a:t>Oraș</a:t>
            </a:r>
            <a:endParaRPr lang="en-US" dirty="0"/>
          </a:p>
        </p:txBody>
      </p:sp>
      <p:graphicFrame>
        <p:nvGraphicFramePr>
          <p:cNvPr id="9" name="Content Placeholder 8" descr="Basic target showing 3 group"/>
          <p:cNvGraphicFramePr>
            <a:graphicFrameLocks noGrp="1"/>
          </p:cNvGraphicFramePr>
          <p:nvPr>
            <p:ph sz="half" idx="2"/>
            <p:extLst>
              <p:ext uri="{D42A27DB-BD31-4B8C-83A1-F6EECF244321}">
                <p14:modId xmlns:p14="http://schemas.microsoft.com/office/powerpoint/2010/main" val="3950834081"/>
              </p:ext>
            </p:extLst>
          </p:nvPr>
        </p:nvGraphicFramePr>
        <p:xfrm>
          <a:off x="5775158" y="1379621"/>
          <a:ext cx="6096000" cy="5245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9"/>
          <p:cNvSpPr txBox="1">
            <a:spLocks/>
          </p:cNvSpPr>
          <p:nvPr/>
        </p:nvSpPr>
        <p:spPr>
          <a:xfrm>
            <a:off x="1569699" y="4207878"/>
            <a:ext cx="4381921" cy="17036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ct val="30000"/>
              </a:spcBef>
              <a:buClr>
                <a:schemeClr val="accent3"/>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accent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3"/>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ro-MD" dirty="0" smtClean="0"/>
              <a:t>Target</a:t>
            </a:r>
          </a:p>
          <a:p>
            <a:pPr lvl="1"/>
            <a:r>
              <a:rPr lang="ro-MD" dirty="0" smtClean="0"/>
              <a:t>Recreare</a:t>
            </a:r>
            <a:r>
              <a:rPr lang="en-US" dirty="0" smtClean="0"/>
              <a:t>;</a:t>
            </a:r>
            <a:endParaRPr lang="ro-MD" dirty="0" smtClean="0"/>
          </a:p>
          <a:p>
            <a:pPr lvl="1"/>
            <a:r>
              <a:rPr lang="ro-MD" dirty="0" smtClean="0"/>
              <a:t>Confor</a:t>
            </a:r>
            <a:r>
              <a:rPr lang="en-US" dirty="0" smtClean="0"/>
              <a:t>t;</a:t>
            </a:r>
            <a:endParaRPr lang="ro-MD" dirty="0" smtClean="0"/>
          </a:p>
          <a:p>
            <a:pPr lvl="1"/>
            <a:r>
              <a:rPr lang="ro-MD" dirty="0" smtClean="0"/>
              <a:t>Indicator de </a:t>
            </a:r>
            <a:r>
              <a:rPr lang="en-US" dirty="0" err="1" smtClean="0"/>
              <a:t>ecosistem</a:t>
            </a:r>
            <a:r>
              <a:rPr lang="en-US" dirty="0" smtClean="0"/>
              <a:t>;</a:t>
            </a:r>
          </a:p>
          <a:p>
            <a:pPr marL="457200" lvl="1" indent="0">
              <a:buNone/>
            </a:pPr>
            <a:endParaRPr lang="en-US" dirty="0"/>
          </a:p>
        </p:txBody>
      </p:sp>
      <p:sp>
        <p:nvSpPr>
          <p:cNvPr id="3" name="Slide Number Placeholder 2"/>
          <p:cNvSpPr>
            <a:spLocks noGrp="1"/>
          </p:cNvSpPr>
          <p:nvPr>
            <p:ph type="sldNum" sz="quarter" idx="12"/>
          </p:nvPr>
        </p:nvSpPr>
        <p:spPr/>
        <p:txBody>
          <a:bodyPr/>
          <a:lstStyle/>
          <a:p>
            <a:fld id="{71B7BAC7-FE87-40F6-AA24-4F4685D1B022}" type="slidenum">
              <a:rPr lang="en-US" smtClean="0"/>
              <a:t>3</a:t>
            </a:fld>
            <a:endParaRPr lang="en-US"/>
          </a:p>
        </p:txBody>
      </p:sp>
    </p:spTree>
    <p:extLst>
      <p:ext uri="{BB962C8B-B14F-4D97-AF65-F5344CB8AC3E}">
        <p14:creationId xmlns:p14="http://schemas.microsoft.com/office/powerpoint/2010/main" val="328457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MD" dirty="0" smtClean="0"/>
              <a:t>Smart City &amp; IoT</a:t>
            </a:r>
            <a:r>
              <a:rPr lang="ro-MD" dirty="0"/>
              <a:t/>
            </a:r>
            <a:br>
              <a:rPr lang="ro-MD" dirty="0"/>
            </a:br>
            <a:endParaRPr lang="en-US" dirty="0"/>
          </a:p>
        </p:txBody>
      </p:sp>
      <p:sp>
        <p:nvSpPr>
          <p:cNvPr id="3" name="Content Placeholder 2"/>
          <p:cNvSpPr>
            <a:spLocks noGrp="1"/>
          </p:cNvSpPr>
          <p:nvPr>
            <p:ph sz="half" idx="1"/>
          </p:nvPr>
        </p:nvSpPr>
        <p:spPr>
          <a:xfrm>
            <a:off x="1442777" y="1414145"/>
            <a:ext cx="8232026" cy="4351338"/>
          </a:xfrm>
        </p:spPr>
        <p:txBody>
          <a:bodyPr/>
          <a:lstStyle/>
          <a:p>
            <a:r>
              <a:rPr lang="ro-MD" dirty="0" smtClean="0"/>
              <a:t>Sistem software pentru integrare celor 3 entități</a:t>
            </a:r>
          </a:p>
          <a:p>
            <a:pPr lvl="1"/>
            <a:r>
              <a:rPr lang="ro-MD" dirty="0" smtClean="0"/>
              <a:t>Managementul evenimentelor</a:t>
            </a:r>
          </a:p>
          <a:p>
            <a:pPr lvl="1"/>
            <a:r>
              <a:rPr lang="ro-MD" dirty="0" smtClean="0"/>
              <a:t>Monitorizarea indicatorilor de ecosistem</a:t>
            </a:r>
          </a:p>
          <a:p>
            <a:pPr lvl="1"/>
            <a:r>
              <a:rPr lang="ro-MD" dirty="0" smtClean="0"/>
              <a:t>I</a:t>
            </a:r>
            <a:r>
              <a:rPr lang="en-US" dirty="0" smtClean="0"/>
              <a:t>n</a:t>
            </a:r>
            <a:r>
              <a:rPr lang="ro-MD" dirty="0" smtClean="0"/>
              <a:t>teracține oraș - cetățean</a:t>
            </a:r>
            <a:endParaRPr lang="ro-MD" dirty="0"/>
          </a:p>
          <a:p>
            <a:endParaRPr lang="ro-MD" dirty="0" smtClean="0"/>
          </a:p>
        </p:txBody>
      </p:sp>
      <p:sp>
        <p:nvSpPr>
          <p:cNvPr id="4" name="Slide Number Placeholder 3"/>
          <p:cNvSpPr>
            <a:spLocks noGrp="1"/>
          </p:cNvSpPr>
          <p:nvPr>
            <p:ph type="sldNum" sz="quarter" idx="12"/>
          </p:nvPr>
        </p:nvSpPr>
        <p:spPr/>
        <p:txBody>
          <a:bodyPr/>
          <a:lstStyle/>
          <a:p>
            <a:fld id="{71B7BAC7-FE87-40F6-AA24-4F4685D1B022}" type="slidenum">
              <a:rPr lang="en-US" smtClean="0"/>
              <a:t>4</a:t>
            </a:fld>
            <a:endParaRPr lang="en-US"/>
          </a:p>
        </p:txBody>
      </p:sp>
      <p:pic>
        <p:nvPicPr>
          <p:cNvPr id="5" name="Picture 4"/>
          <p:cNvPicPr>
            <a:picLocks noChangeAspect="1"/>
          </p:cNvPicPr>
          <p:nvPr/>
        </p:nvPicPr>
        <p:blipFill>
          <a:blip r:embed="rId3"/>
          <a:stretch>
            <a:fillRect/>
          </a:stretch>
        </p:blipFill>
        <p:spPr>
          <a:xfrm>
            <a:off x="771311" y="3733312"/>
            <a:ext cx="2939133" cy="30811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5944" y="3219007"/>
            <a:ext cx="2377440" cy="251764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4383" y="3219007"/>
            <a:ext cx="1360170" cy="136017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5845" y="5823619"/>
            <a:ext cx="2377440" cy="99088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810" y="4477831"/>
            <a:ext cx="2937087" cy="220281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68741" y="2363499"/>
            <a:ext cx="3112719" cy="2013960"/>
          </a:xfrm>
          <a:prstGeom prst="rect">
            <a:avLst/>
          </a:prstGeom>
        </p:spPr>
      </p:pic>
    </p:spTree>
    <p:extLst>
      <p:ext uri="{BB962C8B-B14F-4D97-AF65-F5344CB8AC3E}">
        <p14:creationId xmlns:p14="http://schemas.microsoft.com/office/powerpoint/2010/main" val="144861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69699" y="1825625"/>
            <a:ext cx="10099015" cy="4351338"/>
          </a:xfrm>
        </p:spPr>
        <p:txBody>
          <a:bodyPr/>
          <a:lstStyle/>
          <a:p>
            <a:r>
              <a:rPr lang="ro-MD" dirty="0" smtClean="0"/>
              <a:t>Platf</a:t>
            </a:r>
            <a:r>
              <a:rPr lang="en-US" dirty="0"/>
              <a:t>o</a:t>
            </a:r>
            <a:r>
              <a:rPr lang="ro-MD" dirty="0" smtClean="0"/>
              <a:t>rmă web este formată din 3 module principale</a:t>
            </a:r>
          </a:p>
          <a:p>
            <a:pPr lvl="1"/>
            <a:r>
              <a:rPr lang="ro-MD" dirty="0" smtClean="0"/>
              <a:t>Aplicația mobil pentru </a:t>
            </a:r>
            <a:r>
              <a:rPr lang="en-US" dirty="0" err="1" smtClean="0"/>
              <a:t>utilizator</a:t>
            </a:r>
            <a:endParaRPr lang="ro-MD" dirty="0" smtClean="0"/>
          </a:p>
          <a:p>
            <a:pPr lvl="1"/>
            <a:r>
              <a:rPr lang="ro-MD" dirty="0" smtClean="0"/>
              <a:t>Serverul Aplicației </a:t>
            </a:r>
          </a:p>
          <a:p>
            <a:pPr lvl="1"/>
            <a:r>
              <a:rPr lang="ro-MD" dirty="0" smtClean="0"/>
              <a:t>API RESTful pentru managementul evenimentelor</a:t>
            </a:r>
          </a:p>
        </p:txBody>
      </p:sp>
      <p:sp>
        <p:nvSpPr>
          <p:cNvPr id="5" name="Title 1"/>
          <p:cNvSpPr>
            <a:spLocks noGrp="1"/>
          </p:cNvSpPr>
          <p:nvPr>
            <p:ph type="title"/>
          </p:nvPr>
        </p:nvSpPr>
        <p:spPr/>
        <p:txBody>
          <a:bodyPr/>
          <a:lstStyle/>
          <a:p>
            <a:r>
              <a:rPr lang="ro-MD" dirty="0" smtClean="0"/>
              <a:t>Ce am creat?</a:t>
            </a:r>
            <a:endParaRPr lang="en-US" dirty="0"/>
          </a:p>
        </p:txBody>
      </p:sp>
      <p:sp>
        <p:nvSpPr>
          <p:cNvPr id="2" name="Slide Number Placeholder 1"/>
          <p:cNvSpPr>
            <a:spLocks noGrp="1"/>
          </p:cNvSpPr>
          <p:nvPr>
            <p:ph type="sldNum" sz="quarter" idx="12"/>
          </p:nvPr>
        </p:nvSpPr>
        <p:spPr/>
        <p:txBody>
          <a:bodyPr/>
          <a:lstStyle/>
          <a:p>
            <a:fld id="{71B7BAC7-FE87-40F6-AA24-4F4685D1B022}" type="slidenum">
              <a:rPr lang="en-US" smtClean="0"/>
              <a:t>5</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2267" y="1591382"/>
            <a:ext cx="2656863" cy="174139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363" y="4391191"/>
            <a:ext cx="2992107" cy="22052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3299" y="3520529"/>
            <a:ext cx="2754222" cy="191078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3920" y="5162613"/>
            <a:ext cx="4053840" cy="1387173"/>
          </a:xfrm>
          <a:prstGeom prst="rect">
            <a:avLst/>
          </a:prstGeom>
        </p:spPr>
      </p:pic>
    </p:spTree>
    <p:extLst>
      <p:ext uri="{BB962C8B-B14F-4D97-AF65-F5344CB8AC3E}">
        <p14:creationId xmlns:p14="http://schemas.microsoft.com/office/powerpoint/2010/main" val="508643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6831" y="4181475"/>
            <a:ext cx="4114800" cy="2676525"/>
          </a:xfrm>
          <a:prstGeom prst="rect">
            <a:avLst/>
          </a:prstGeom>
        </p:spPr>
      </p:pic>
      <p:grpSp>
        <p:nvGrpSpPr>
          <p:cNvPr id="15" name="Group 14"/>
          <p:cNvGrpSpPr/>
          <p:nvPr/>
        </p:nvGrpSpPr>
        <p:grpSpPr>
          <a:xfrm>
            <a:off x="143376" y="4514850"/>
            <a:ext cx="6515100" cy="2343150"/>
            <a:chOff x="143376" y="4514850"/>
            <a:chExt cx="6515100" cy="2343150"/>
          </a:xfrm>
        </p:grpSpPr>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376" y="4514850"/>
              <a:ext cx="6515100" cy="2343150"/>
            </a:xfrm>
            <a:prstGeom prst="rect">
              <a:avLst/>
            </a:prstGeom>
          </p:spPr>
        </p:pic>
        <p:pic>
          <p:nvPicPr>
            <p:cNvPr id="1026" name="Picture 2" descr="Image result for json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129" y="4749844"/>
              <a:ext cx="1341452" cy="420214"/>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Slide Number Placeholder 1"/>
          <p:cNvSpPr>
            <a:spLocks noGrp="1"/>
          </p:cNvSpPr>
          <p:nvPr>
            <p:ph type="sldNum" sz="quarter" idx="12"/>
          </p:nvPr>
        </p:nvSpPr>
        <p:spPr/>
        <p:txBody>
          <a:bodyPr/>
          <a:lstStyle/>
          <a:p>
            <a:fld id="{71B7BAC7-FE87-40F6-AA24-4F4685D1B022}" type="slidenum">
              <a:rPr lang="en-US" smtClean="0"/>
              <a:t>6</a:t>
            </a:fld>
            <a:endParaRPr lang="en-US"/>
          </a:p>
        </p:txBody>
      </p:sp>
      <p:cxnSp>
        <p:nvCxnSpPr>
          <p:cNvPr id="4" name="Straight Arrow Connector 3"/>
          <p:cNvCxnSpPr/>
          <p:nvPr/>
        </p:nvCxnSpPr>
        <p:spPr>
          <a:xfrm rot="16200000" flipV="1">
            <a:off x="8648131" y="3095071"/>
            <a:ext cx="2134739" cy="368968"/>
          </a:xfrm>
          <a:prstGeom prst="bentConnector3">
            <a:avLst>
              <a:gd name="adj1" fmla="val 99795"/>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7"/>
          <p:cNvSpPr/>
          <p:nvPr/>
        </p:nvSpPr>
        <p:spPr>
          <a:xfrm>
            <a:off x="9899984" y="2666504"/>
            <a:ext cx="1055370" cy="646331"/>
          </a:xfrm>
          <a:prstGeom prst="rect">
            <a:avLst/>
          </a:prstGeom>
        </p:spPr>
        <p:txBody>
          <a:bodyPr wrap="square">
            <a:spAutoFit/>
          </a:bodyPr>
          <a:lstStyle/>
          <a:p>
            <a:r>
              <a:rPr lang="ro-MD" sz="1200" dirty="0" smtClean="0"/>
              <a:t>GET,</a:t>
            </a:r>
            <a:br>
              <a:rPr lang="ro-MD" sz="1200" dirty="0" smtClean="0"/>
            </a:br>
            <a:r>
              <a:rPr lang="ro-MD" sz="1200" dirty="0" smtClean="0"/>
              <a:t>POST</a:t>
            </a:r>
            <a:br>
              <a:rPr lang="ro-MD" sz="1200" dirty="0" smtClean="0"/>
            </a:br>
            <a:r>
              <a:rPr lang="ro-MD" sz="1200" dirty="0" smtClean="0"/>
              <a:t>DELETE</a:t>
            </a:r>
            <a:endParaRPr lang="en-US" sz="1200" dirty="0"/>
          </a:p>
        </p:txBody>
      </p:sp>
      <p:cxnSp>
        <p:nvCxnSpPr>
          <p:cNvPr id="11" name="Elbow Connector 10"/>
          <p:cNvCxnSpPr/>
          <p:nvPr/>
        </p:nvCxnSpPr>
        <p:spPr>
          <a:xfrm rot="16200000" flipH="1">
            <a:off x="8559608" y="2217276"/>
            <a:ext cx="3101054" cy="1158241"/>
          </a:xfrm>
          <a:prstGeom prst="bentConnector3">
            <a:avLst>
              <a:gd name="adj1" fmla="val -128"/>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Rectangle 20"/>
          <p:cNvSpPr/>
          <p:nvPr/>
        </p:nvSpPr>
        <p:spPr>
          <a:xfrm>
            <a:off x="10689256" y="2666504"/>
            <a:ext cx="1181100" cy="461665"/>
          </a:xfrm>
          <a:prstGeom prst="rect">
            <a:avLst/>
          </a:prstGeom>
        </p:spPr>
        <p:txBody>
          <a:bodyPr wrap="square">
            <a:spAutoFit/>
          </a:bodyPr>
          <a:lstStyle/>
          <a:p>
            <a:r>
              <a:rPr lang="ro-MD" sz="1200" dirty="0" smtClean="0"/>
              <a:t>JSON </a:t>
            </a:r>
          </a:p>
          <a:p>
            <a:r>
              <a:rPr lang="ro-MD" sz="1200" dirty="0" smtClean="0"/>
              <a:t>Response</a:t>
            </a:r>
            <a:endParaRPr lang="en-US" sz="1200" dirty="0"/>
          </a:p>
        </p:txBody>
      </p:sp>
      <p:cxnSp>
        <p:nvCxnSpPr>
          <p:cNvPr id="23" name="Elbow Connector 22"/>
          <p:cNvCxnSpPr/>
          <p:nvPr/>
        </p:nvCxnSpPr>
        <p:spPr>
          <a:xfrm rot="5400000">
            <a:off x="351716" y="2481519"/>
            <a:ext cx="3147076" cy="1247279"/>
          </a:xfrm>
          <a:prstGeom prst="bentConnector3">
            <a:avLst>
              <a:gd name="adj1" fmla="val 242"/>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p:cNvSpPr/>
          <p:nvPr/>
        </p:nvSpPr>
        <p:spPr>
          <a:xfrm>
            <a:off x="705950" y="2666504"/>
            <a:ext cx="659132" cy="646331"/>
          </a:xfrm>
          <a:prstGeom prst="rect">
            <a:avLst/>
          </a:prstGeom>
        </p:spPr>
        <p:txBody>
          <a:bodyPr wrap="square">
            <a:spAutoFit/>
          </a:bodyPr>
          <a:lstStyle/>
          <a:p>
            <a:pPr algn="r"/>
            <a:r>
              <a:rPr lang="ro-MD" sz="1200" dirty="0"/>
              <a:t>GET,</a:t>
            </a:r>
            <a:br>
              <a:rPr lang="ro-MD" sz="1200" dirty="0"/>
            </a:br>
            <a:r>
              <a:rPr lang="ro-MD" sz="1200" dirty="0"/>
              <a:t>POST</a:t>
            </a:r>
            <a:br>
              <a:rPr lang="ro-MD" sz="1200" dirty="0"/>
            </a:br>
            <a:r>
              <a:rPr lang="ro-MD" sz="1200" dirty="0"/>
              <a:t>DELETE</a:t>
            </a:r>
            <a:endParaRPr lang="en-US" sz="1200" dirty="0"/>
          </a:p>
        </p:txBody>
      </p:sp>
      <p:cxnSp>
        <p:nvCxnSpPr>
          <p:cNvPr id="28" name="Straight Arrow Connector 3"/>
          <p:cNvCxnSpPr/>
          <p:nvPr/>
        </p:nvCxnSpPr>
        <p:spPr>
          <a:xfrm rot="5400000" flipH="1" flipV="1">
            <a:off x="1161658" y="3245111"/>
            <a:ext cx="2186324" cy="588148"/>
          </a:xfrm>
          <a:prstGeom prst="bentConnector3">
            <a:avLst>
              <a:gd name="adj1" fmla="val 100188"/>
            </a:avLst>
          </a:prstGeom>
          <a:ln>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1925254" y="2758836"/>
            <a:ext cx="838200" cy="461665"/>
          </a:xfrm>
          <a:prstGeom prst="rect">
            <a:avLst/>
          </a:prstGeom>
        </p:spPr>
        <p:txBody>
          <a:bodyPr wrap="square">
            <a:spAutoFit/>
          </a:bodyPr>
          <a:lstStyle/>
          <a:p>
            <a:r>
              <a:rPr lang="ro-MD" sz="1200" dirty="0"/>
              <a:t>JSON </a:t>
            </a:r>
          </a:p>
          <a:p>
            <a:r>
              <a:rPr lang="ro-MD" sz="1200" dirty="0"/>
              <a:t>Response</a:t>
            </a:r>
            <a:endParaRPr lang="en-US" sz="1200" dirty="0"/>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7654" y="128174"/>
            <a:ext cx="7136231" cy="4094276"/>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7654" y="29410"/>
            <a:ext cx="2188832" cy="800487"/>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9909" y="4519997"/>
            <a:ext cx="1045388" cy="539555"/>
          </a:xfrm>
          <a:prstGeom prst="rect">
            <a:avLst/>
          </a:prstGeom>
        </p:spPr>
      </p:pic>
    </p:spTree>
    <p:extLst>
      <p:ext uri="{BB962C8B-B14F-4D97-AF65-F5344CB8AC3E}">
        <p14:creationId xmlns:p14="http://schemas.microsoft.com/office/powerpoint/2010/main" val="120587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5"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778669" y="2578936"/>
            <a:ext cx="9029700" cy="1325563"/>
          </a:xfrm>
        </p:spPr>
        <p:txBody>
          <a:bodyPr>
            <a:normAutofit/>
          </a:bodyPr>
          <a:lstStyle/>
          <a:p>
            <a:pPr algn="ctr"/>
            <a:r>
              <a:rPr lang="en-US" sz="3200" dirty="0" smtClean="0">
                <a:solidFill>
                  <a:srgbClr val="00B050"/>
                </a:solidFill>
              </a:rPr>
              <a:t>DEMO</a:t>
            </a:r>
            <a:endParaRPr lang="en-US" sz="3200" dirty="0">
              <a:solidFill>
                <a:srgbClr val="00B050"/>
              </a:solidFill>
            </a:endParaRPr>
          </a:p>
        </p:txBody>
      </p:sp>
      <p:sp>
        <p:nvSpPr>
          <p:cNvPr id="2" name="Slide Number Placeholder 1"/>
          <p:cNvSpPr>
            <a:spLocks noGrp="1"/>
          </p:cNvSpPr>
          <p:nvPr>
            <p:ph type="sldNum" sz="quarter" idx="12"/>
          </p:nvPr>
        </p:nvSpPr>
        <p:spPr/>
        <p:txBody>
          <a:bodyPr/>
          <a:lstStyle/>
          <a:p>
            <a:fld id="{71B7BAC7-FE87-40F6-AA24-4F4685D1B022}" type="slidenum">
              <a:rPr lang="en-US" smtClean="0"/>
              <a:t>7</a:t>
            </a:fld>
            <a:endParaRPr lang="en-US"/>
          </a:p>
        </p:txBody>
      </p:sp>
    </p:spTree>
    <p:extLst>
      <p:ext uri="{BB962C8B-B14F-4D97-AF65-F5344CB8AC3E}">
        <p14:creationId xmlns:p14="http://schemas.microsoft.com/office/powerpoint/2010/main" val="347462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Concluzii</a:t>
            </a:r>
            <a:endParaRPr lang="en-US" dirty="0"/>
          </a:p>
        </p:txBody>
      </p:sp>
      <p:sp>
        <p:nvSpPr>
          <p:cNvPr id="3" name="Content Placeholder 2"/>
          <p:cNvSpPr>
            <a:spLocks noGrp="1"/>
          </p:cNvSpPr>
          <p:nvPr>
            <p:ph sz="half" idx="1"/>
          </p:nvPr>
        </p:nvSpPr>
        <p:spPr>
          <a:xfrm>
            <a:off x="1569700" y="1825625"/>
            <a:ext cx="8488700" cy="4351338"/>
          </a:xfrm>
        </p:spPr>
        <p:txBody>
          <a:bodyPr/>
          <a:lstStyle/>
          <a:p>
            <a:r>
              <a:rPr lang="ro-MD" dirty="0" smtClean="0"/>
              <a:t>Platforma monitorizează cu succes nivelul de zgomot de la locațiile la care este cel putin un dispozitiv.</a:t>
            </a:r>
          </a:p>
          <a:p>
            <a:r>
              <a:rPr lang="ro-MD" dirty="0" smtClean="0"/>
              <a:t>Are loc colectare evenimentelor din apropierea utilizatorului.</a:t>
            </a:r>
          </a:p>
          <a:p>
            <a:endParaRPr lang="ro-MD" dirty="0" smtClean="0"/>
          </a:p>
          <a:p>
            <a:endParaRPr lang="en-US" dirty="0"/>
          </a:p>
        </p:txBody>
      </p:sp>
      <p:sp>
        <p:nvSpPr>
          <p:cNvPr id="5" name="Slide Number Placeholder 4"/>
          <p:cNvSpPr>
            <a:spLocks noGrp="1"/>
          </p:cNvSpPr>
          <p:nvPr>
            <p:ph type="sldNum" sz="quarter" idx="12"/>
          </p:nvPr>
        </p:nvSpPr>
        <p:spPr/>
        <p:txBody>
          <a:bodyPr/>
          <a:lstStyle/>
          <a:p>
            <a:fld id="{71B7BAC7-FE87-40F6-AA24-4F4685D1B022}" type="slidenum">
              <a:rPr lang="en-US" smtClean="0"/>
              <a:t>8</a:t>
            </a:fld>
            <a:endParaRPr lang="en-US"/>
          </a:p>
        </p:txBody>
      </p:sp>
    </p:spTree>
    <p:extLst>
      <p:ext uri="{BB962C8B-B14F-4D97-AF65-F5344CB8AC3E}">
        <p14:creationId xmlns:p14="http://schemas.microsoft.com/office/powerpoint/2010/main" val="212464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336" y="508658"/>
            <a:ext cx="3546954" cy="2230640"/>
          </a:xfrm>
          <a:prstGeom prst="rect">
            <a:avLst/>
          </a:prstGeom>
        </p:spPr>
      </p:pic>
      <p:sp>
        <p:nvSpPr>
          <p:cNvPr id="9" name="Content Placeholder 2"/>
          <p:cNvSpPr>
            <a:spLocks noGrp="1"/>
          </p:cNvSpPr>
          <p:nvPr>
            <p:ph sz="half" idx="1"/>
          </p:nvPr>
        </p:nvSpPr>
        <p:spPr>
          <a:xfrm>
            <a:off x="1569700" y="1825625"/>
            <a:ext cx="6467396" cy="4351338"/>
          </a:xfrm>
        </p:spPr>
        <p:txBody>
          <a:bodyPr/>
          <a:lstStyle/>
          <a:p>
            <a:r>
              <a:rPr lang="ro-MD" dirty="0" smtClean="0"/>
              <a:t>Monitorizarea mai multor indicatori de ecosistem</a:t>
            </a:r>
          </a:p>
          <a:p>
            <a:r>
              <a:rPr lang="ro-MD" dirty="0" smtClean="0"/>
              <a:t>Crearea unui sistem de recomandare de evenimente pentru utilizatori</a:t>
            </a:r>
          </a:p>
          <a:p>
            <a:r>
              <a:rPr lang="ro-MD" dirty="0" smtClean="0"/>
              <a:t>Marirea numarului de surse utilizate in scopul </a:t>
            </a:r>
            <a:r>
              <a:rPr lang="en-US" dirty="0" err="1" smtClean="0"/>
              <a:t>acumul</a:t>
            </a:r>
            <a:r>
              <a:rPr lang="ro-MD" dirty="0" smtClean="0"/>
              <a:t>ă</a:t>
            </a:r>
            <a:r>
              <a:rPr lang="en-US" dirty="0" err="1" smtClean="0"/>
              <a:t>rii</a:t>
            </a:r>
            <a:r>
              <a:rPr lang="en-US" dirty="0" smtClean="0"/>
              <a:t> </a:t>
            </a:r>
            <a:r>
              <a:rPr lang="ro-MD" dirty="0" smtClean="0"/>
              <a:t>de evenimente.</a:t>
            </a:r>
          </a:p>
          <a:p>
            <a:r>
              <a:rPr lang="ro-MD" dirty="0" smtClean="0"/>
              <a:t>Publicarea aplicației</a:t>
            </a:r>
          </a:p>
          <a:p>
            <a:endParaRPr lang="ro-MD" dirty="0" smtClean="0"/>
          </a:p>
          <a:p>
            <a:endParaRPr lang="ro-MD" dirty="0" smtClean="0"/>
          </a:p>
        </p:txBody>
      </p:sp>
      <p:sp>
        <p:nvSpPr>
          <p:cNvPr id="2" name="Slide Number Placeholder 1"/>
          <p:cNvSpPr>
            <a:spLocks noGrp="1"/>
          </p:cNvSpPr>
          <p:nvPr>
            <p:ph type="sldNum" sz="quarter" idx="12"/>
          </p:nvPr>
        </p:nvSpPr>
        <p:spPr/>
        <p:txBody>
          <a:bodyPr/>
          <a:lstStyle/>
          <a:p>
            <a:fld id="{71B7BAC7-FE87-40F6-AA24-4F4685D1B022}" type="slidenum">
              <a:rPr lang="en-US" smtClean="0"/>
              <a:t>9</a:t>
            </a:fld>
            <a:endParaRPr lang="en-US"/>
          </a:p>
        </p:txBody>
      </p:sp>
    </p:spTree>
    <p:extLst>
      <p:ext uri="{BB962C8B-B14F-4D97-AF65-F5344CB8AC3E}">
        <p14:creationId xmlns:p14="http://schemas.microsoft.com/office/powerpoint/2010/main" val="137539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oud skipper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loud skipper design slides.potx" id="{E8493412-85DD-4641-9E8A-937B29FD6AA2}" vid="{77E91E09-5010-404D-ADF4-B79FA46D7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Cloud skipper design slides</Template>
  <TotalTime>3535</TotalTime>
  <Words>915</Words>
  <Application>Microsoft Office PowerPoint</Application>
  <PresentationFormat>Widescreen</PresentationFormat>
  <Paragraphs>129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Adobe Devanagari</vt:lpstr>
      <vt:lpstr>Arial</vt:lpstr>
      <vt:lpstr>Calibri</vt:lpstr>
      <vt:lpstr>Cambria</vt:lpstr>
      <vt:lpstr>Cloud skipper design template</vt:lpstr>
      <vt:lpstr>Towards a Smart City</vt:lpstr>
      <vt:lpstr>Cuprins</vt:lpstr>
      <vt:lpstr>Concept</vt:lpstr>
      <vt:lpstr>Smart City &amp; IoT </vt:lpstr>
      <vt:lpstr>Ce am creat?</vt:lpstr>
      <vt:lpstr>PowerPoint Presentation</vt:lpstr>
      <vt:lpstr>DEMO</vt:lpstr>
      <vt:lpstr>Concluzii</vt:lpstr>
      <vt:lpstr>PowerPoint Presentation</vt:lpstr>
      <vt:lpstr>Vă mulțumesc!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dc:title>
  <dc:creator>Groza Vasile</dc:creator>
  <cp:lastModifiedBy>Groza Vasile</cp:lastModifiedBy>
  <cp:revision>64</cp:revision>
  <dcterms:created xsi:type="dcterms:W3CDTF">2017-06-26T06:40:07Z</dcterms:created>
  <dcterms:modified xsi:type="dcterms:W3CDTF">2017-07-03T08:59:16Z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