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9bc7fed7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9bc7fed7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9bc7fed7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9bc7fed7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98f088ba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198f088ba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198f088ba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198f088ba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198f088ba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198f088ba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98f088ba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198f088ba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9bc7fed7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9bc7fed7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98f088ba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198f088ba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98f088ba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98f088ba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98f088ba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98f088ba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98f088ba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98f088ba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13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688" y="82250"/>
            <a:ext cx="8520600" cy="1066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F72585"/>
                </a:solidFill>
                <a:latin typeface="Merriweather"/>
                <a:ea typeface="Merriweather"/>
                <a:cs typeface="Merriweather"/>
                <a:sym typeface="Merriweather"/>
              </a:rPr>
              <a:t>Retro Roller</a:t>
            </a:r>
            <a:endParaRPr>
              <a:solidFill>
                <a:srgbClr val="F72585"/>
              </a:solidFill>
              <a:latin typeface="Merriweather"/>
              <a:ea typeface="Merriweather"/>
              <a:cs typeface="Merriweather"/>
              <a:sym typeface="Merriweather"/>
            </a:endParaRPr>
          </a:p>
        </p:txBody>
      </p:sp>
      <p:sp>
        <p:nvSpPr>
          <p:cNvPr id="55" name="Google Shape;55;p13"/>
          <p:cNvSpPr txBox="1"/>
          <p:nvPr>
            <p:ph idx="1" type="subTitle"/>
          </p:nvPr>
        </p:nvSpPr>
        <p:spPr>
          <a:xfrm>
            <a:off x="311713" y="10609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solidFill>
                  <a:srgbClr val="F72585"/>
                </a:solidFill>
                <a:latin typeface="Merriweather"/>
                <a:ea typeface="Merriweather"/>
                <a:cs typeface="Merriweather"/>
                <a:sym typeface="Merriweather"/>
              </a:rPr>
              <a:t>Tabletop Stat-Tracker</a:t>
            </a:r>
            <a:endParaRPr sz="2500">
              <a:solidFill>
                <a:srgbClr val="F72585"/>
              </a:solidFill>
              <a:latin typeface="Merriweather"/>
              <a:ea typeface="Merriweather"/>
              <a:cs typeface="Merriweather"/>
              <a:sym typeface="Merriweather"/>
            </a:endParaRPr>
          </a:p>
        </p:txBody>
      </p:sp>
      <p:pic>
        <p:nvPicPr>
          <p:cNvPr id="56" name="Google Shape;56;p13"/>
          <p:cNvPicPr preferRelativeResize="0"/>
          <p:nvPr/>
        </p:nvPicPr>
        <p:blipFill rotWithShape="1">
          <a:blip r:embed="rId3">
            <a:alphaModFix/>
          </a:blip>
          <a:srcRect b="5731" l="2962" r="8612" t="2424"/>
          <a:stretch/>
        </p:blipFill>
        <p:spPr>
          <a:xfrm>
            <a:off x="3269488" y="1853500"/>
            <a:ext cx="2605025" cy="2467650"/>
          </a:xfrm>
          <a:prstGeom prst="rect">
            <a:avLst/>
          </a:prstGeom>
          <a:noFill/>
          <a:ln>
            <a:noFill/>
          </a:ln>
        </p:spPr>
      </p:pic>
      <p:sp>
        <p:nvSpPr>
          <p:cNvPr id="57" name="Google Shape;57;p13"/>
          <p:cNvSpPr txBox="1"/>
          <p:nvPr/>
        </p:nvSpPr>
        <p:spPr>
          <a:xfrm>
            <a:off x="73125" y="3598000"/>
            <a:ext cx="2278500" cy="144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Michael Lisenko</a:t>
            </a:r>
            <a:endParaRPr sz="1800">
              <a:solidFill>
                <a:srgbClr val="FFFFFF"/>
              </a:solidFill>
            </a:endParaRPr>
          </a:p>
          <a:p>
            <a:pPr indent="0" lvl="0" marL="0" rtl="0" algn="l">
              <a:spcBef>
                <a:spcPts val="0"/>
              </a:spcBef>
              <a:spcAft>
                <a:spcPts val="0"/>
              </a:spcAft>
              <a:buNone/>
            </a:pPr>
            <a:r>
              <a:rPr lang="en" sz="1800">
                <a:solidFill>
                  <a:srgbClr val="FFFFFF"/>
                </a:solidFill>
              </a:rPr>
              <a:t>Olivia Cheng</a:t>
            </a:r>
            <a:endParaRPr sz="1800">
              <a:solidFill>
                <a:srgbClr val="FFFFFF"/>
              </a:solidFill>
            </a:endParaRPr>
          </a:p>
          <a:p>
            <a:pPr indent="0" lvl="0" marL="0" rtl="0" algn="l">
              <a:spcBef>
                <a:spcPts val="0"/>
              </a:spcBef>
              <a:spcAft>
                <a:spcPts val="0"/>
              </a:spcAft>
              <a:buNone/>
            </a:pPr>
            <a:r>
              <a:rPr lang="en" sz="1800">
                <a:solidFill>
                  <a:srgbClr val="FFFFFF"/>
                </a:solidFill>
              </a:rPr>
              <a:t>Aaron Sparks</a:t>
            </a:r>
            <a:endParaRPr sz="1800">
              <a:solidFill>
                <a:srgbClr val="FFFFFF"/>
              </a:solidFill>
            </a:endParaRPr>
          </a:p>
          <a:p>
            <a:pPr indent="0" lvl="0" marL="0" rtl="0" algn="l">
              <a:spcBef>
                <a:spcPts val="0"/>
              </a:spcBef>
              <a:spcAft>
                <a:spcPts val="0"/>
              </a:spcAft>
              <a:buNone/>
            </a:pPr>
            <a:r>
              <a:rPr lang="en" sz="1800">
                <a:solidFill>
                  <a:srgbClr val="FFFFFF"/>
                </a:solidFill>
              </a:rPr>
              <a:t>McKinley Harmon</a:t>
            </a:r>
            <a:endParaRPr sz="1800">
              <a:solidFill>
                <a:srgbClr val="FFFFFF"/>
              </a:solidFill>
            </a:endParaRPr>
          </a:p>
          <a:p>
            <a:pPr indent="0" lvl="0" marL="0" rtl="0" algn="l">
              <a:spcBef>
                <a:spcPts val="0"/>
              </a:spcBef>
              <a:spcAft>
                <a:spcPts val="0"/>
              </a:spcAft>
              <a:buNone/>
            </a:pPr>
            <a:r>
              <a:rPr lang="en" sz="1800">
                <a:solidFill>
                  <a:srgbClr val="FFFFFF"/>
                </a:solidFill>
              </a:rPr>
              <a:t>Cayden Hernandez</a:t>
            </a:r>
            <a:endParaRPr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131"/>
        </a:solidFill>
      </p:bgPr>
    </p:bg>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72585"/>
                </a:solidFill>
              </a:rPr>
              <a:t>Server Info 2:</a:t>
            </a:r>
            <a:endParaRPr>
              <a:solidFill>
                <a:srgbClr val="F72585"/>
              </a:solidFill>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In addition to the ‘Postcards’, numbers can be sent between the server and client to signal different actions. For example, ‘0’ and ‘1’ are calls from the host and player respectively to grab information from other clients on first connection. These signals are sent to the server, which passes it to clients to send their data.</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Clr>
                <a:schemeClr val="dk1"/>
              </a:buClr>
              <a:buSzPts val="1100"/>
              <a:buFont typeface="Arial"/>
              <a:buNone/>
            </a:pPr>
            <a:r>
              <a:t/>
            </a:r>
            <a:endParaRPr>
              <a:solidFill>
                <a:schemeClr val="lt1"/>
              </a:solidFill>
            </a:endParaRPr>
          </a:p>
        </p:txBody>
      </p:sp>
      <p:pic>
        <p:nvPicPr>
          <p:cNvPr id="119" name="Google Shape;119;p22"/>
          <p:cNvPicPr preferRelativeResize="0"/>
          <p:nvPr/>
        </p:nvPicPr>
        <p:blipFill>
          <a:blip r:embed="rId3">
            <a:alphaModFix/>
          </a:blip>
          <a:stretch>
            <a:fillRect/>
          </a:stretch>
        </p:blipFill>
        <p:spPr>
          <a:xfrm>
            <a:off x="4641675" y="2733550"/>
            <a:ext cx="4190626" cy="2162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131"/>
        </a:solidFill>
      </p:bgPr>
    </p:bg>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72585"/>
                </a:solidFill>
              </a:rPr>
              <a:t>Server Info 3:</a:t>
            </a:r>
            <a:endParaRPr>
              <a:solidFill>
                <a:srgbClr val="F72585"/>
              </a:solidFill>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The cards users see are broken down into two categories: Player Cards, which are the customizable cards seen on the Player View, and Dummy Cards, which are the cards that are updated and changed around by the server. </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126" name="Google Shape;126;p23"/>
          <p:cNvPicPr preferRelativeResize="0"/>
          <p:nvPr/>
        </p:nvPicPr>
        <p:blipFill>
          <a:blip r:embed="rId3">
            <a:alphaModFix/>
          </a:blip>
          <a:stretch>
            <a:fillRect/>
          </a:stretch>
        </p:blipFill>
        <p:spPr>
          <a:xfrm>
            <a:off x="664250" y="2505445"/>
            <a:ext cx="4205499" cy="2395776"/>
          </a:xfrm>
          <a:prstGeom prst="rect">
            <a:avLst/>
          </a:prstGeom>
          <a:noFill/>
          <a:ln>
            <a:noFill/>
          </a:ln>
        </p:spPr>
      </p:pic>
      <p:pic>
        <p:nvPicPr>
          <p:cNvPr id="127" name="Google Shape;127;p23"/>
          <p:cNvPicPr preferRelativeResize="0"/>
          <p:nvPr/>
        </p:nvPicPr>
        <p:blipFill>
          <a:blip r:embed="rId4">
            <a:alphaModFix/>
          </a:blip>
          <a:stretch>
            <a:fillRect/>
          </a:stretch>
        </p:blipFill>
        <p:spPr>
          <a:xfrm>
            <a:off x="5200500" y="2505446"/>
            <a:ext cx="2735950" cy="2314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131"/>
        </a:solidFill>
      </p:bgPr>
    </p:bg>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F72585"/>
                </a:solidFill>
                <a:latin typeface="Merriweather"/>
                <a:ea typeface="Merriweather"/>
                <a:cs typeface="Merriweather"/>
                <a:sym typeface="Merriweather"/>
              </a:rPr>
              <a:t>DEMO</a:t>
            </a:r>
            <a:endParaRPr>
              <a:solidFill>
                <a:srgbClr val="F72585"/>
              </a:solidFill>
              <a:latin typeface="Merriweather"/>
              <a:ea typeface="Merriweather"/>
              <a:cs typeface="Merriweather"/>
              <a:sym typeface="Merriweather"/>
            </a:endParaRPr>
          </a:p>
        </p:txBody>
      </p:sp>
      <p:pic>
        <p:nvPicPr>
          <p:cNvPr id="133" name="Google Shape;133;p24"/>
          <p:cNvPicPr preferRelativeResize="0"/>
          <p:nvPr/>
        </p:nvPicPr>
        <p:blipFill>
          <a:blip r:embed="rId3">
            <a:alphaModFix/>
          </a:blip>
          <a:stretch>
            <a:fillRect/>
          </a:stretch>
        </p:blipFill>
        <p:spPr>
          <a:xfrm>
            <a:off x="3352800" y="1352550"/>
            <a:ext cx="2438400" cy="2438400"/>
          </a:xfrm>
          <a:prstGeom prst="rect">
            <a:avLst/>
          </a:prstGeom>
          <a:noFill/>
          <a:ln>
            <a:noFill/>
          </a:ln>
        </p:spPr>
      </p:pic>
      <p:pic>
        <p:nvPicPr>
          <p:cNvPr id="134" name="Google Shape;134;p24"/>
          <p:cNvPicPr preferRelativeResize="0"/>
          <p:nvPr/>
        </p:nvPicPr>
        <p:blipFill>
          <a:blip r:embed="rId4">
            <a:alphaModFix/>
          </a:blip>
          <a:stretch>
            <a:fillRect/>
          </a:stretch>
        </p:blipFill>
        <p:spPr>
          <a:xfrm>
            <a:off x="311700" y="598825"/>
            <a:ext cx="1094075" cy="1011075"/>
          </a:xfrm>
          <a:prstGeom prst="rect">
            <a:avLst/>
          </a:prstGeom>
          <a:noFill/>
          <a:ln>
            <a:noFill/>
          </a:ln>
        </p:spPr>
      </p:pic>
      <p:pic>
        <p:nvPicPr>
          <p:cNvPr id="135" name="Google Shape;135;p24"/>
          <p:cNvPicPr preferRelativeResize="0"/>
          <p:nvPr/>
        </p:nvPicPr>
        <p:blipFill>
          <a:blip r:embed="rId5">
            <a:alphaModFix/>
          </a:blip>
          <a:stretch>
            <a:fillRect/>
          </a:stretch>
        </p:blipFill>
        <p:spPr>
          <a:xfrm>
            <a:off x="1216575" y="2236015"/>
            <a:ext cx="1094075" cy="1011084"/>
          </a:xfrm>
          <a:prstGeom prst="rect">
            <a:avLst/>
          </a:prstGeom>
          <a:noFill/>
          <a:ln>
            <a:noFill/>
          </a:ln>
        </p:spPr>
      </p:pic>
      <p:pic>
        <p:nvPicPr>
          <p:cNvPr id="136" name="Google Shape;136;p24"/>
          <p:cNvPicPr preferRelativeResize="0"/>
          <p:nvPr/>
        </p:nvPicPr>
        <p:blipFill>
          <a:blip r:embed="rId6">
            <a:alphaModFix/>
          </a:blip>
          <a:stretch>
            <a:fillRect/>
          </a:stretch>
        </p:blipFill>
        <p:spPr>
          <a:xfrm>
            <a:off x="2891250" y="4132431"/>
            <a:ext cx="1094075" cy="1011069"/>
          </a:xfrm>
          <a:prstGeom prst="rect">
            <a:avLst/>
          </a:prstGeom>
          <a:noFill/>
          <a:ln>
            <a:noFill/>
          </a:ln>
        </p:spPr>
      </p:pic>
      <p:pic>
        <p:nvPicPr>
          <p:cNvPr id="137" name="Google Shape;137;p24"/>
          <p:cNvPicPr preferRelativeResize="0"/>
          <p:nvPr/>
        </p:nvPicPr>
        <p:blipFill>
          <a:blip r:embed="rId7">
            <a:alphaModFix/>
          </a:blip>
          <a:stretch>
            <a:fillRect/>
          </a:stretch>
        </p:blipFill>
        <p:spPr>
          <a:xfrm>
            <a:off x="4760350" y="4132424"/>
            <a:ext cx="1094075" cy="1011076"/>
          </a:xfrm>
          <a:prstGeom prst="rect">
            <a:avLst/>
          </a:prstGeom>
          <a:noFill/>
          <a:ln>
            <a:noFill/>
          </a:ln>
        </p:spPr>
      </p:pic>
      <p:pic>
        <p:nvPicPr>
          <p:cNvPr id="138" name="Google Shape;138;p24"/>
          <p:cNvPicPr preferRelativeResize="0"/>
          <p:nvPr/>
        </p:nvPicPr>
        <p:blipFill>
          <a:blip r:embed="rId8">
            <a:alphaModFix/>
          </a:blip>
          <a:stretch>
            <a:fillRect/>
          </a:stretch>
        </p:blipFill>
        <p:spPr>
          <a:xfrm>
            <a:off x="6356600" y="2236024"/>
            <a:ext cx="1094075" cy="1011076"/>
          </a:xfrm>
          <a:prstGeom prst="rect">
            <a:avLst/>
          </a:prstGeom>
          <a:noFill/>
          <a:ln>
            <a:noFill/>
          </a:ln>
        </p:spPr>
      </p:pic>
      <p:pic>
        <p:nvPicPr>
          <p:cNvPr id="139" name="Google Shape;139;p24"/>
          <p:cNvPicPr preferRelativeResize="0"/>
          <p:nvPr/>
        </p:nvPicPr>
        <p:blipFill rotWithShape="1">
          <a:blip r:embed="rId9">
            <a:alphaModFix/>
          </a:blip>
          <a:srcRect b="-352190" l="0" r="0" t="352190"/>
          <a:stretch/>
        </p:blipFill>
        <p:spPr>
          <a:xfrm>
            <a:off x="7960050" y="4132424"/>
            <a:ext cx="1094075" cy="1011076"/>
          </a:xfrm>
          <a:prstGeom prst="rect">
            <a:avLst/>
          </a:prstGeom>
          <a:noFill/>
          <a:ln>
            <a:noFill/>
          </a:ln>
        </p:spPr>
      </p:pic>
      <p:pic>
        <p:nvPicPr>
          <p:cNvPr id="140" name="Google Shape;140;p24"/>
          <p:cNvPicPr preferRelativeResize="0"/>
          <p:nvPr/>
        </p:nvPicPr>
        <p:blipFill>
          <a:blip r:embed="rId9">
            <a:alphaModFix/>
          </a:blip>
          <a:stretch>
            <a:fillRect/>
          </a:stretch>
        </p:blipFill>
        <p:spPr>
          <a:xfrm>
            <a:off x="7533100" y="334199"/>
            <a:ext cx="1094075" cy="10110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131"/>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72585"/>
                </a:solidFill>
              </a:rPr>
              <a:t>Introduction:</a:t>
            </a:r>
            <a:endParaRPr>
              <a:solidFill>
                <a:srgbClr val="F72585"/>
              </a:solidFill>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Playing a </a:t>
            </a:r>
            <a:r>
              <a:rPr lang="en">
                <a:solidFill>
                  <a:srgbClr val="FFFFFF"/>
                </a:solidFill>
              </a:rPr>
              <a:t>Tabletop</a:t>
            </a:r>
            <a:r>
              <a:rPr lang="en">
                <a:solidFill>
                  <a:srgbClr val="FFFFFF"/>
                </a:solidFill>
              </a:rPr>
              <a:t> game is a lot to keep track of. Dice, character sheets, pencils, miscellaneous paper for </a:t>
            </a:r>
            <a:r>
              <a:rPr lang="en">
                <a:solidFill>
                  <a:srgbClr val="FFFFFF"/>
                </a:solidFill>
              </a:rPr>
              <a:t>tracking</a:t>
            </a:r>
            <a:r>
              <a:rPr lang="en">
                <a:solidFill>
                  <a:srgbClr val="FFFFFF"/>
                </a:solidFill>
              </a:rPr>
              <a:t> enemies and </a:t>
            </a:r>
            <a:r>
              <a:rPr lang="en">
                <a:solidFill>
                  <a:srgbClr val="FFFFFF"/>
                </a:solidFill>
              </a:rPr>
              <a:t>equipment</a:t>
            </a:r>
            <a:r>
              <a:rPr lang="en">
                <a:solidFill>
                  <a:srgbClr val="FFFFFF"/>
                </a:solidFill>
              </a:rPr>
              <a:t>. </a:t>
            </a:r>
            <a:r>
              <a:rPr lang="en">
                <a:solidFill>
                  <a:srgbClr val="FFFFFF"/>
                </a:solidFill>
              </a:rPr>
              <a:t>It's</a:t>
            </a:r>
            <a:r>
              <a:rPr lang="en">
                <a:solidFill>
                  <a:srgbClr val="FFFFFF"/>
                </a:solidFill>
              </a:rPr>
              <a:t> much easier to just put all of that in one place and have </a:t>
            </a:r>
            <a:r>
              <a:rPr lang="en">
                <a:solidFill>
                  <a:srgbClr val="FFFFFF"/>
                </a:solidFill>
              </a:rPr>
              <a:t>everyone</a:t>
            </a:r>
            <a:r>
              <a:rPr lang="en">
                <a:solidFill>
                  <a:srgbClr val="FFFFFF"/>
                </a:solidFill>
              </a:rPr>
              <a:t> know where all </a:t>
            </a:r>
            <a:r>
              <a:rPr lang="en">
                <a:solidFill>
                  <a:srgbClr val="FFFFFF"/>
                </a:solidFill>
              </a:rPr>
              <a:t>their</a:t>
            </a:r>
            <a:r>
              <a:rPr lang="en">
                <a:solidFill>
                  <a:srgbClr val="FFFFFF"/>
                </a:solidFill>
              </a:rPr>
              <a:t> stuff is. This is the problem we solved.</a:t>
            </a:r>
            <a:endParaRPr>
              <a:solidFill>
                <a:srgbClr val="FFFFFF"/>
              </a:solidFill>
            </a:endParaRPr>
          </a:p>
          <a:p>
            <a:pPr indent="-342900" lvl="0" marL="457200" rtl="0" algn="l">
              <a:spcBef>
                <a:spcPts val="1200"/>
              </a:spcBef>
              <a:spcAft>
                <a:spcPts val="0"/>
              </a:spcAft>
              <a:buClr>
                <a:srgbClr val="FFFFFF"/>
              </a:buClr>
              <a:buSzPts val="1800"/>
              <a:buChar char="●"/>
            </a:pPr>
            <a:r>
              <a:rPr lang="en">
                <a:solidFill>
                  <a:srgbClr val="FFFFFF"/>
                </a:solidFill>
              </a:rPr>
              <a:t>Player tracker</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Attributes/Inventory</a:t>
            </a:r>
            <a:endParaRPr>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Dice Roller</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Initiative Tracker</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Server automation</a:t>
            </a:r>
            <a:endParaRPr sz="19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131"/>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11700" y="340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72585"/>
                </a:solidFill>
              </a:rPr>
              <a:t>Player / Host Join:</a:t>
            </a:r>
            <a:endParaRPr>
              <a:solidFill>
                <a:srgbClr val="F72585"/>
              </a:solidFill>
            </a:endParaRPr>
          </a:p>
        </p:txBody>
      </p:sp>
      <p:sp>
        <p:nvSpPr>
          <p:cNvPr id="69" name="Google Shape;69;p15"/>
          <p:cNvSpPr txBox="1"/>
          <p:nvPr>
            <p:ph idx="1" type="body"/>
          </p:nvPr>
        </p:nvSpPr>
        <p:spPr>
          <a:xfrm>
            <a:off x="311700" y="758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Players are given a url and a token in order to log into the server. Once logged in, attributes and inventory can be updated and applied</a:t>
            </a:r>
            <a:endParaRPr>
              <a:solidFill>
                <a:schemeClr val="lt1"/>
              </a:solidFill>
            </a:endParaRPr>
          </a:p>
          <a:p>
            <a:pPr indent="0" lvl="0" marL="0" rtl="0" algn="l">
              <a:spcBef>
                <a:spcPts val="1200"/>
              </a:spcBef>
              <a:spcAft>
                <a:spcPts val="0"/>
              </a:spcAft>
              <a:buNone/>
            </a:pPr>
            <a:r>
              <a:rPr lang="en">
                <a:solidFill>
                  <a:schemeClr val="lt1"/>
                </a:solidFill>
              </a:rPr>
              <a:t>URL: http://10.131.27.99:8000</a:t>
            </a:r>
            <a:endParaRPr>
              <a:solidFill>
                <a:schemeClr val="lt1"/>
              </a:solidFill>
            </a:endParaRPr>
          </a:p>
          <a:p>
            <a:pPr indent="0" lvl="0" marL="0" rtl="0" algn="l">
              <a:spcBef>
                <a:spcPts val="1200"/>
              </a:spcBef>
              <a:spcAft>
                <a:spcPts val="1200"/>
              </a:spcAft>
              <a:buNone/>
            </a:pPr>
            <a:r>
              <a:rPr lang="en">
                <a:solidFill>
                  <a:schemeClr val="lt1"/>
                </a:solidFill>
              </a:rPr>
              <a:t>Token: 12345</a:t>
            </a:r>
            <a:endParaRPr>
              <a:solidFill>
                <a:schemeClr val="lt1"/>
              </a:solidFill>
            </a:endParaRPr>
          </a:p>
        </p:txBody>
      </p:sp>
      <p:pic>
        <p:nvPicPr>
          <p:cNvPr id="70" name="Google Shape;70;p15"/>
          <p:cNvPicPr preferRelativeResize="0"/>
          <p:nvPr/>
        </p:nvPicPr>
        <p:blipFill>
          <a:blip r:embed="rId3">
            <a:alphaModFix/>
          </a:blip>
          <a:stretch>
            <a:fillRect/>
          </a:stretch>
        </p:blipFill>
        <p:spPr>
          <a:xfrm>
            <a:off x="6307678" y="3104175"/>
            <a:ext cx="2836326" cy="2039325"/>
          </a:xfrm>
          <a:prstGeom prst="rect">
            <a:avLst/>
          </a:prstGeom>
          <a:noFill/>
          <a:ln>
            <a:noFill/>
          </a:ln>
        </p:spPr>
      </p:pic>
      <p:pic>
        <p:nvPicPr>
          <p:cNvPr id="71" name="Google Shape;71;p15"/>
          <p:cNvPicPr preferRelativeResize="0"/>
          <p:nvPr/>
        </p:nvPicPr>
        <p:blipFill>
          <a:blip r:embed="rId4">
            <a:alphaModFix/>
          </a:blip>
          <a:stretch>
            <a:fillRect/>
          </a:stretch>
        </p:blipFill>
        <p:spPr>
          <a:xfrm>
            <a:off x="3659236" y="3104175"/>
            <a:ext cx="2389914" cy="2039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131"/>
        </a:solidFill>
      </p:bgPr>
    </p:bg>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72585"/>
                </a:solidFill>
              </a:rPr>
              <a:t>Host View:</a:t>
            </a:r>
            <a:endParaRPr>
              <a:solidFill>
                <a:srgbClr val="F72585"/>
              </a:solidFill>
            </a:endParaRPr>
          </a:p>
        </p:txBody>
      </p:sp>
      <p:pic>
        <p:nvPicPr>
          <p:cNvPr id="77" name="Google Shape;77;p16"/>
          <p:cNvPicPr preferRelativeResize="0"/>
          <p:nvPr/>
        </p:nvPicPr>
        <p:blipFill>
          <a:blip r:embed="rId3">
            <a:alphaModFix/>
          </a:blip>
          <a:stretch>
            <a:fillRect/>
          </a:stretch>
        </p:blipFill>
        <p:spPr>
          <a:xfrm>
            <a:off x="649736" y="1152469"/>
            <a:ext cx="7844526" cy="36574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131"/>
        </a:solid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72585"/>
                </a:solidFill>
              </a:rPr>
              <a:t>Player</a:t>
            </a:r>
            <a:r>
              <a:rPr lang="en">
                <a:solidFill>
                  <a:srgbClr val="F72585"/>
                </a:solidFill>
              </a:rPr>
              <a:t> View:</a:t>
            </a:r>
            <a:endParaRPr>
              <a:solidFill>
                <a:srgbClr val="F72585"/>
              </a:solidFill>
            </a:endParaRPr>
          </a:p>
        </p:txBody>
      </p:sp>
      <p:pic>
        <p:nvPicPr>
          <p:cNvPr id="83" name="Google Shape;83;p17"/>
          <p:cNvPicPr preferRelativeResize="0"/>
          <p:nvPr/>
        </p:nvPicPr>
        <p:blipFill>
          <a:blip r:embed="rId3">
            <a:alphaModFix/>
          </a:blip>
          <a:stretch>
            <a:fillRect/>
          </a:stretch>
        </p:blipFill>
        <p:spPr>
          <a:xfrm>
            <a:off x="1197613" y="1017734"/>
            <a:ext cx="6748777" cy="3624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131"/>
        </a:solidFill>
      </p:bgPr>
    </p:bg>
    <p:spTree>
      <p:nvGrpSpPr>
        <p:cNvPr id="87" name="Shape 87"/>
        <p:cNvGrpSpPr/>
        <p:nvPr/>
      </p:nvGrpSpPr>
      <p:grpSpPr>
        <a:xfrm>
          <a:off x="0" y="0"/>
          <a:ext cx="0" cy="0"/>
          <a:chOff x="0" y="0"/>
          <a:chExt cx="0" cy="0"/>
        </a:xfrm>
      </p:grpSpPr>
      <p:sp>
        <p:nvSpPr>
          <p:cNvPr id="88" name="Google Shape;88;p18"/>
          <p:cNvSpPr txBox="1"/>
          <p:nvPr>
            <p:ph type="title"/>
          </p:nvPr>
        </p:nvSpPr>
        <p:spPr>
          <a:xfrm>
            <a:off x="311700" y="32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72585"/>
                </a:solidFill>
              </a:rPr>
              <a:t>Attributes/Inventory:</a:t>
            </a:r>
            <a:endParaRPr>
              <a:solidFill>
                <a:srgbClr val="F72585"/>
              </a:solidFill>
            </a:endParaRPr>
          </a:p>
        </p:txBody>
      </p:sp>
      <p:sp>
        <p:nvSpPr>
          <p:cNvPr id="89" name="Google Shape;89;p18"/>
          <p:cNvSpPr txBox="1"/>
          <p:nvPr>
            <p:ph idx="1" type="body"/>
          </p:nvPr>
        </p:nvSpPr>
        <p:spPr>
          <a:xfrm>
            <a:off x="311700" y="10328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Once players have joined, Players can add the necessary attributes needed for their specific character.</a:t>
            </a:r>
            <a:endParaRPr>
              <a:solidFill>
                <a:schemeClr val="lt1"/>
              </a:solidFill>
            </a:endParaRPr>
          </a:p>
        </p:txBody>
      </p:sp>
      <p:pic>
        <p:nvPicPr>
          <p:cNvPr id="90" name="Google Shape;90;p18"/>
          <p:cNvPicPr preferRelativeResize="0"/>
          <p:nvPr/>
        </p:nvPicPr>
        <p:blipFill>
          <a:blip r:embed="rId3">
            <a:alphaModFix/>
          </a:blip>
          <a:stretch>
            <a:fillRect/>
          </a:stretch>
        </p:blipFill>
        <p:spPr>
          <a:xfrm>
            <a:off x="2918585" y="1517600"/>
            <a:ext cx="3306825" cy="3587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131"/>
        </a:solid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3394100" y="158500"/>
            <a:ext cx="1848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72585"/>
                </a:solidFill>
              </a:rPr>
              <a:t>Dice Roller:</a:t>
            </a:r>
            <a:endParaRPr>
              <a:solidFill>
                <a:srgbClr val="F72585"/>
              </a:solidFill>
            </a:endParaRPr>
          </a:p>
        </p:txBody>
      </p:sp>
      <p:sp>
        <p:nvSpPr>
          <p:cNvPr id="96" name="Google Shape;96;p19"/>
          <p:cNvSpPr txBox="1"/>
          <p:nvPr/>
        </p:nvSpPr>
        <p:spPr>
          <a:xfrm>
            <a:off x="400575" y="905338"/>
            <a:ext cx="1962000" cy="38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Option One: </a:t>
            </a:r>
            <a:endParaRPr sz="1800">
              <a:solidFill>
                <a:schemeClr val="lt1"/>
              </a:solidFill>
            </a:endParaRPr>
          </a:p>
          <a:p>
            <a:pPr indent="0" lvl="0" marL="0" rtl="0" algn="l">
              <a:spcBef>
                <a:spcPts val="0"/>
              </a:spcBef>
              <a:spcAft>
                <a:spcPts val="0"/>
              </a:spcAft>
              <a:buNone/>
            </a:pPr>
            <a:r>
              <a:rPr lang="en" sz="1800">
                <a:solidFill>
                  <a:schemeClr val="lt1"/>
                </a:solidFill>
              </a:rPr>
              <a:t>Dice counters</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rPr lang="en" sz="1800">
                <a:solidFill>
                  <a:schemeClr val="lt1"/>
                </a:solidFill>
              </a:rPr>
              <a:t>Use the counters to roll multiple of different dice at once</a:t>
            </a:r>
            <a:endParaRPr sz="1800">
              <a:solidFill>
                <a:schemeClr val="lt1"/>
              </a:solidFill>
            </a:endParaRPr>
          </a:p>
        </p:txBody>
      </p:sp>
      <p:sp>
        <p:nvSpPr>
          <p:cNvPr id="97" name="Google Shape;97;p19"/>
          <p:cNvSpPr txBox="1"/>
          <p:nvPr/>
        </p:nvSpPr>
        <p:spPr>
          <a:xfrm>
            <a:off x="6274550" y="905350"/>
            <a:ext cx="1962000" cy="38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Option Two: </a:t>
            </a:r>
            <a:endParaRPr sz="1800">
              <a:solidFill>
                <a:schemeClr val="lt1"/>
              </a:solidFill>
            </a:endParaRPr>
          </a:p>
          <a:p>
            <a:pPr indent="0" lvl="0" marL="0" rtl="0" algn="l">
              <a:spcBef>
                <a:spcPts val="0"/>
              </a:spcBef>
              <a:spcAft>
                <a:spcPts val="0"/>
              </a:spcAft>
              <a:buNone/>
            </a:pPr>
            <a:r>
              <a:rPr lang="en" sz="1800">
                <a:solidFill>
                  <a:schemeClr val="lt1"/>
                </a:solidFill>
              </a:rPr>
              <a:t>Dice Field</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rPr lang="en" sz="1800">
                <a:solidFill>
                  <a:schemeClr val="lt1"/>
                </a:solidFill>
              </a:rPr>
              <a:t>Use the input field to put in a specific amount of a certain dice</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rPr lang="en" sz="1800">
                <a:solidFill>
                  <a:schemeClr val="lt1"/>
                </a:solidFill>
              </a:rPr>
              <a:t>Ex.</a:t>
            </a:r>
            <a:endParaRPr sz="1800">
              <a:solidFill>
                <a:schemeClr val="lt1"/>
              </a:solidFill>
            </a:endParaRPr>
          </a:p>
          <a:p>
            <a:pPr indent="0" lvl="0" marL="0" rtl="0" algn="l">
              <a:spcBef>
                <a:spcPts val="0"/>
              </a:spcBef>
              <a:spcAft>
                <a:spcPts val="0"/>
              </a:spcAft>
              <a:buNone/>
            </a:pPr>
            <a:r>
              <a:rPr lang="en" sz="1800">
                <a:solidFill>
                  <a:schemeClr val="lt1"/>
                </a:solidFill>
              </a:rPr>
              <a:t>#Dice”d”Dice</a:t>
            </a:r>
            <a:endParaRPr sz="1800">
              <a:solidFill>
                <a:schemeClr val="lt1"/>
              </a:solidFill>
            </a:endParaRPr>
          </a:p>
        </p:txBody>
      </p:sp>
      <p:pic>
        <p:nvPicPr>
          <p:cNvPr id="98" name="Google Shape;98;p19"/>
          <p:cNvPicPr preferRelativeResize="0"/>
          <p:nvPr/>
        </p:nvPicPr>
        <p:blipFill>
          <a:blip r:embed="rId3">
            <a:alphaModFix/>
          </a:blip>
          <a:stretch>
            <a:fillRect/>
          </a:stretch>
        </p:blipFill>
        <p:spPr>
          <a:xfrm>
            <a:off x="2674260" y="788088"/>
            <a:ext cx="3288625" cy="35673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131"/>
        </a:solidFill>
      </p:bgPr>
    </p:bg>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288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72585"/>
                </a:solidFill>
              </a:rPr>
              <a:t>Initiative Tracker:</a:t>
            </a:r>
            <a:endParaRPr>
              <a:solidFill>
                <a:srgbClr val="F72585"/>
              </a:solidFill>
            </a:endParaRPr>
          </a:p>
        </p:txBody>
      </p:sp>
      <p:sp>
        <p:nvSpPr>
          <p:cNvPr id="104" name="Google Shape;104;p20"/>
          <p:cNvSpPr txBox="1"/>
          <p:nvPr>
            <p:ph idx="1" type="body"/>
          </p:nvPr>
        </p:nvSpPr>
        <p:spPr>
          <a:xfrm>
            <a:off x="311700" y="995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The initiative tracker allows the host to insert players and enemies alike to track turns and rounds. Names and Initiative numbers are inserted, and the tracker will organize the list of combatants. The host can then use the tracker to go through turns and rounds in order.</a:t>
            </a:r>
            <a:endParaRPr>
              <a:solidFill>
                <a:schemeClr val="lt1"/>
              </a:solidFill>
            </a:endParaRPr>
          </a:p>
        </p:txBody>
      </p:sp>
      <p:pic>
        <p:nvPicPr>
          <p:cNvPr id="105" name="Google Shape;105;p20"/>
          <p:cNvPicPr preferRelativeResize="0"/>
          <p:nvPr/>
        </p:nvPicPr>
        <p:blipFill>
          <a:blip r:embed="rId3">
            <a:alphaModFix/>
          </a:blip>
          <a:stretch>
            <a:fillRect/>
          </a:stretch>
        </p:blipFill>
        <p:spPr>
          <a:xfrm>
            <a:off x="3829195" y="2511625"/>
            <a:ext cx="5003100" cy="2309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23131"/>
        </a:solidFill>
      </p:bgPr>
    </p:bg>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72585"/>
                </a:solidFill>
              </a:rPr>
              <a:t>Server Info:</a:t>
            </a:r>
            <a:endParaRPr>
              <a:solidFill>
                <a:srgbClr val="F72585"/>
              </a:solidFill>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The server-side was built using Node.JS alongside Websockets. It is hosted locally from any player’s machine on Port 8000. Information is sent back and forth using packages of data we referred to as ‘Postcards’. </a:t>
            </a:r>
            <a:endParaRPr>
              <a:solidFill>
                <a:schemeClr val="lt1"/>
              </a:solidFill>
            </a:endParaRPr>
          </a:p>
          <a:p>
            <a:pPr indent="0" lvl="0" marL="0" rtl="0" algn="l">
              <a:spcBef>
                <a:spcPts val="1200"/>
              </a:spcBef>
              <a:spcAft>
                <a:spcPts val="1200"/>
              </a:spcAft>
              <a:buNone/>
            </a:pPr>
            <a:r>
              <a:rPr lang="en">
                <a:solidFill>
                  <a:schemeClr val="lt1"/>
                </a:solidFill>
              </a:rPr>
              <a:t>These packages are turned into JSON format for transfer between the client and server.  </a:t>
            </a:r>
            <a:endParaRPr/>
          </a:p>
        </p:txBody>
      </p:sp>
      <p:pic>
        <p:nvPicPr>
          <p:cNvPr id="112" name="Google Shape;112;p21"/>
          <p:cNvPicPr preferRelativeResize="0"/>
          <p:nvPr/>
        </p:nvPicPr>
        <p:blipFill>
          <a:blip r:embed="rId3">
            <a:alphaModFix/>
          </a:blip>
          <a:stretch>
            <a:fillRect/>
          </a:stretch>
        </p:blipFill>
        <p:spPr>
          <a:xfrm>
            <a:off x="3146525" y="2806738"/>
            <a:ext cx="5162550" cy="1762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