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335" r:id="rId5"/>
    <p:sldId id="336" r:id="rId6"/>
    <p:sldId id="341" r:id="rId7"/>
    <p:sldId id="345" r:id="rId8"/>
    <p:sldId id="340" r:id="rId9"/>
    <p:sldId id="338" r:id="rId10"/>
    <p:sldId id="33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5394" autoAdjust="0"/>
  </p:normalViewPr>
  <p:slideViewPr>
    <p:cSldViewPr snapToGrid="0">
      <p:cViewPr varScale="1">
        <p:scale>
          <a:sx n="78" d="100"/>
          <a:sy n="78" d="100"/>
        </p:scale>
        <p:origin x="675" y="55"/>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2/25/2025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2/25/2025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960120"/>
            <a:ext cx="5221224" cy="3056343"/>
          </a:xfrm>
        </p:spPr>
        <p:txBody>
          <a:bodyPr>
            <a:normAutofit fontScale="90000"/>
          </a:bodyPr>
          <a:lstStyle/>
          <a:p>
            <a:br>
              <a:rPr lang="en-US" dirty="0"/>
            </a:br>
            <a:br>
              <a:rPr lang="en-US" dirty="0"/>
            </a:br>
            <a:br>
              <a:rPr lang="en-US" dirty="0"/>
            </a:br>
            <a:r>
              <a:rPr lang="en-US" dirty="0"/>
              <a:t>REAL ESTATE FILTERING SYSTEM</a:t>
            </a:r>
            <a:br>
              <a:rPr lang="en-US" dirty="0"/>
            </a:br>
            <a:endParaRPr lang="en-US" dirty="0"/>
          </a:p>
        </p:txBody>
      </p:sp>
    </p:spTree>
    <p:extLst>
      <p:ext uri="{BB962C8B-B14F-4D97-AF65-F5344CB8AC3E}">
        <p14:creationId xmlns:p14="http://schemas.microsoft.com/office/powerpoint/2010/main" val="95441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8297380" cy="1326514"/>
          </a:xfrm>
        </p:spPr>
        <p:txBody>
          <a:bodyPr/>
          <a:lstStyle/>
          <a:p>
            <a:r>
              <a:rPr lang="en-US" dirty="0"/>
              <a:t>Agenda </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type="body" sz="quarter" idx="13"/>
          </p:nvPr>
        </p:nvSpPr>
        <p:spPr>
          <a:xfrm>
            <a:off x="865631" y="2072640"/>
            <a:ext cx="8324089" cy="3493008"/>
          </a:xfrm>
        </p:spPr>
        <p:txBody>
          <a:bodyPr/>
          <a:lstStyle/>
          <a:p>
            <a:r>
              <a:rPr lang="en-US" dirty="0"/>
              <a:t>Objective</a:t>
            </a:r>
          </a:p>
          <a:p>
            <a:r>
              <a:rPr lang="en-US" dirty="0"/>
              <a:t>Key features</a:t>
            </a:r>
          </a:p>
          <a:p>
            <a:r>
              <a:rPr lang="en-US" dirty="0"/>
              <a:t>Project Output</a:t>
            </a:r>
          </a:p>
          <a:p>
            <a:r>
              <a:rPr lang="en-US" dirty="0"/>
              <a:t>Technology Stack</a:t>
            </a:r>
          </a:p>
          <a:p>
            <a:pPr marL="0" indent="0">
              <a:buNone/>
            </a:pPr>
            <a:endParaRPr lang="en-US" dirty="0"/>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326514"/>
          </a:xfrm>
        </p:spPr>
        <p:txBody>
          <a:bodyPr/>
          <a:lstStyle/>
          <a:p>
            <a:r>
              <a:rPr lang="en-ZA" dirty="0"/>
              <a:t>PROJECT OBJECTIVE</a:t>
            </a:r>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893763" y="2073275"/>
            <a:ext cx="5269712" cy="3748172"/>
          </a:xfrm>
        </p:spPr>
        <p:txBody>
          <a:bodyPr/>
          <a:lstStyle/>
          <a:p>
            <a:r>
              <a:rPr lang="en-US" sz="1800" b="1" kern="100" dirty="0">
                <a:effectLst/>
                <a:latin typeface="Aptos" panose="020B0004020202020204" pitchFamily="34" charset="0"/>
                <a:ea typeface="Aptos" panose="020B0004020202020204" pitchFamily="34" charset="0"/>
                <a:cs typeface="Times New Roman" panose="02020603050405020304" pitchFamily="18" charset="0"/>
              </a:rPr>
              <a:t>Objective: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Develop a robust real estate property filtering system that enables users to effortlessly browse and locate properties tailored to their specific preferences. The system aims to enhance user experience by providing dynamic filtering and sorting capabilities, ensuring users find the perfect property match efficiently.</a:t>
            </a:r>
          </a:p>
          <a:p>
            <a:endParaRPr lang="en-US" dirty="0"/>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041471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86A1-11A8-21B1-B6A0-AA1A1DAA5A9A}"/>
              </a:ext>
            </a:extLst>
          </p:cNvPr>
          <p:cNvSpPr>
            <a:spLocks noGrp="1"/>
          </p:cNvSpPr>
          <p:nvPr>
            <p:ph type="title"/>
          </p:nvPr>
        </p:nvSpPr>
        <p:spPr>
          <a:xfrm>
            <a:off x="893064" y="72518"/>
            <a:ext cx="10405174" cy="1326514"/>
          </a:xfrm>
        </p:spPr>
        <p:txBody>
          <a:bodyPr/>
          <a:lstStyle/>
          <a:p>
            <a:r>
              <a:rPr lang="en-US" dirty="0"/>
              <a:t>KEY FEATURES</a:t>
            </a:r>
            <a:endParaRPr lang="en-ZA" dirty="0"/>
          </a:p>
        </p:txBody>
      </p:sp>
      <p:sp>
        <p:nvSpPr>
          <p:cNvPr id="5" name="Content Placeholder 4">
            <a:extLst>
              <a:ext uri="{FF2B5EF4-FFF2-40B4-BE49-F238E27FC236}">
                <a16:creationId xmlns:a16="http://schemas.microsoft.com/office/drawing/2014/main" id="{2726E51D-0E5E-98CC-19AE-F6AC7B00BF2E}"/>
              </a:ext>
            </a:extLst>
          </p:cNvPr>
          <p:cNvSpPr>
            <a:spLocks noGrp="1"/>
          </p:cNvSpPr>
          <p:nvPr>
            <p:ph sz="quarter" idx="14"/>
          </p:nvPr>
        </p:nvSpPr>
        <p:spPr>
          <a:xfrm>
            <a:off x="911352" y="2058669"/>
            <a:ext cx="6192838" cy="3687763"/>
          </a:xfrm>
        </p:spPr>
        <p:txBody>
          <a:bodyPr>
            <a:normAutofit/>
          </a:bodyPr>
          <a:lstStyle/>
          <a:p>
            <a:pPr marL="342900" marR="0" lvl="0" indent="-342900">
              <a:lnSpc>
                <a:spcPct val="107000"/>
              </a:lnSpc>
              <a:spcBef>
                <a:spcPts val="0"/>
              </a:spcBef>
              <a:spcAft>
                <a:spcPts val="800"/>
              </a:spcAft>
              <a:buSzPts val="1000"/>
              <a:buFont typeface="Courier New" panose="02070309020205020404" pitchFamily="49" charset="0"/>
              <a:buChar char="o"/>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Dynamic Filtering Options:</a:t>
            </a:r>
          </a:p>
          <a:p>
            <a:pPr marL="342900" marR="0" lvl="0" indent="-342900">
              <a:lnSpc>
                <a:spcPct val="107000"/>
              </a:lnSpc>
              <a:spcBef>
                <a:spcPts val="0"/>
              </a:spcBef>
              <a:spcAft>
                <a:spcPts val="800"/>
              </a:spcAft>
              <a:buSzPts val="1000"/>
              <a:buFont typeface="Courier New" panose="02070309020205020404" pitchFamily="49" charset="0"/>
              <a:buChar char="o"/>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Location: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Filter by cities and states.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Price Range: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Set minimum and maximum budget limits.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Number of Bedrooms: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Select preferred bedroom count.</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Property Type: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Choose from Apartment, Condo, Villa, or Independent Floor.</a:t>
            </a:r>
          </a:p>
          <a:p>
            <a:pPr marL="0" indent="0">
              <a:buNone/>
            </a:pPr>
            <a:endParaRPr lang="en-US" dirty="0"/>
          </a:p>
        </p:txBody>
      </p:sp>
      <p:sp>
        <p:nvSpPr>
          <p:cNvPr id="3" name="Slide Number Placeholder 2">
            <a:extLst>
              <a:ext uri="{FF2B5EF4-FFF2-40B4-BE49-F238E27FC236}">
                <a16:creationId xmlns:a16="http://schemas.microsoft.com/office/drawing/2014/main" id="{C5430536-D522-9F5E-B2C4-24F7C757082B}"/>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684465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E3C8A46-D49C-FB70-9062-B672F2F7FB49}"/>
              </a:ext>
            </a:extLst>
          </p:cNvPr>
          <p:cNvSpPr>
            <a:spLocks noGrp="1"/>
          </p:cNvSpPr>
          <p:nvPr>
            <p:ph type="body" sz="quarter" idx="13"/>
          </p:nvPr>
        </p:nvSpPr>
        <p:spPr>
          <a:xfrm>
            <a:off x="4662742" y="1012122"/>
            <a:ext cx="6434225" cy="4618666"/>
          </a:xfrm>
        </p:spPr>
        <p:txBody>
          <a:bodyPr/>
          <a:lstStyle/>
          <a:p>
            <a:pPr marL="342900" marR="0" lvl="0" indent="-342900">
              <a:lnSpc>
                <a:spcPct val="107000"/>
              </a:lnSpc>
              <a:spcBef>
                <a:spcPts val="0"/>
              </a:spcBef>
              <a:spcAft>
                <a:spcPts val="800"/>
              </a:spcAft>
              <a:buSzPts val="1000"/>
              <a:buFont typeface="Courier New" panose="02070309020205020404" pitchFamily="49" charset="0"/>
              <a:buChar char="o"/>
              <a:tabLst>
                <a:tab pos="45720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Sorting Capabilities:</a:t>
            </a:r>
          </a:p>
          <a:p>
            <a:pPr marL="342900" marR="0" lvl="0" indent="-342900">
              <a:lnSpc>
                <a:spcPct val="107000"/>
              </a:lnSpc>
              <a:spcBef>
                <a:spcPts val="0"/>
              </a:spcBef>
              <a:spcAft>
                <a:spcPts val="800"/>
              </a:spcAft>
              <a:buSzPts val="1000"/>
              <a:buFont typeface="Courier New" panose="02070309020205020404" pitchFamily="49" charset="0"/>
              <a:buChar char="o"/>
              <a:tabLst>
                <a:tab pos="457200" algn="l"/>
              </a:tabLst>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Price:</a:t>
            </a:r>
            <a:r>
              <a:rPr lang="en-US" kern="100" dirty="0">
                <a:effectLst/>
                <a:latin typeface="Aptos" panose="020B0004020202020204" pitchFamily="34" charset="0"/>
                <a:ea typeface="Aptos" panose="020B0004020202020204" pitchFamily="34" charset="0"/>
                <a:cs typeface="Times New Roman" panose="02020603050405020304" pitchFamily="18" charset="0"/>
              </a:rPr>
              <a:t> Sort ascending or descending.</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Year Built:</a:t>
            </a:r>
            <a:r>
              <a:rPr lang="en-US" kern="100" dirty="0">
                <a:effectLst/>
                <a:latin typeface="Aptos" panose="020B0004020202020204" pitchFamily="34" charset="0"/>
                <a:ea typeface="Aptos" panose="020B0004020202020204" pitchFamily="34" charset="0"/>
                <a:cs typeface="Times New Roman" panose="02020603050405020304" pitchFamily="18" charset="0"/>
              </a:rPr>
              <a:t> Order by construction year.</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Parking Spaces:</a:t>
            </a:r>
            <a:r>
              <a:rPr lang="en-US" kern="100" dirty="0">
                <a:effectLst/>
                <a:latin typeface="Aptos" panose="020B0004020202020204" pitchFamily="34" charset="0"/>
                <a:ea typeface="Aptos" panose="020B0004020202020204" pitchFamily="34" charset="0"/>
                <a:cs typeface="Times New Roman" panose="02020603050405020304" pitchFamily="18" charset="0"/>
              </a:rPr>
              <a:t> Sort based on available parking spots.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Area:</a:t>
            </a:r>
            <a:r>
              <a:rPr lang="en-US" kern="100" dirty="0">
                <a:effectLst/>
                <a:latin typeface="Aptos" panose="020B0004020202020204" pitchFamily="34" charset="0"/>
                <a:ea typeface="Aptos" panose="020B0004020202020204" pitchFamily="34" charset="0"/>
                <a:cs typeface="Times New Roman" panose="02020603050405020304" pitchFamily="18" charset="0"/>
              </a:rPr>
              <a:t> Arrange by square footage.</a:t>
            </a:r>
          </a:p>
          <a:p>
            <a:endParaRPr lang="en-US" dirty="0"/>
          </a:p>
        </p:txBody>
      </p:sp>
    </p:spTree>
    <p:extLst>
      <p:ext uri="{BB962C8B-B14F-4D97-AF65-F5344CB8AC3E}">
        <p14:creationId xmlns:p14="http://schemas.microsoft.com/office/powerpoint/2010/main" val="404339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DDD8-3394-6FB2-960C-451DEBD7F640}"/>
              </a:ext>
            </a:extLst>
          </p:cNvPr>
          <p:cNvSpPr>
            <a:spLocks noGrp="1"/>
          </p:cNvSpPr>
          <p:nvPr>
            <p:ph type="title"/>
          </p:nvPr>
        </p:nvSpPr>
        <p:spPr>
          <a:xfrm>
            <a:off x="4867493" y="0"/>
            <a:ext cx="5864352" cy="3621024"/>
          </a:xfrm>
        </p:spPr>
        <p:txBody>
          <a:bodyPr/>
          <a:lstStyle/>
          <a:p>
            <a:r>
              <a:rPr lang="en-ZA" dirty="0"/>
              <a:t>PROJECT OUTPUT</a:t>
            </a:r>
            <a:br>
              <a:rPr lang="en-ZA" dirty="0"/>
            </a:br>
            <a:br>
              <a:rPr lang="en-ZA" dirty="0"/>
            </a:br>
            <a:br>
              <a:rPr lang="en-ZA" dirty="0"/>
            </a:br>
            <a:br>
              <a:rPr lang="en-ZA" dirty="0"/>
            </a:br>
            <a:endParaRPr lang="en-ZA" dirty="0"/>
          </a:p>
        </p:txBody>
      </p:sp>
      <p:pic>
        <p:nvPicPr>
          <p:cNvPr id="12" name="Picture Placeholder 11" descr="A person in a yellow shirt">
            <a:extLst>
              <a:ext uri="{FF2B5EF4-FFF2-40B4-BE49-F238E27FC236}">
                <a16:creationId xmlns:a16="http://schemas.microsoft.com/office/drawing/2014/main" id="{BC85F8C0-B84C-01D2-4208-5596D725B2B0}"/>
              </a:ext>
            </a:extLst>
          </p:cNvPr>
          <p:cNvPicPr>
            <a:picLocks noGrp="1" noChangeAspect="1"/>
          </p:cNvPicPr>
          <p:nvPr>
            <p:ph type="pic" sz="quarter" idx="10"/>
          </p:nvPr>
        </p:nvPicPr>
        <p:blipFill>
          <a:blip r:embed="rId2"/>
          <a:srcRect l="33" r="33"/>
          <a:stretch/>
        </p:blipFill>
        <p:spPr>
          <a:xfrm>
            <a:off x="-15240" y="-15240"/>
            <a:ext cx="4581525" cy="6602413"/>
          </a:xfrm>
        </p:spPr>
      </p:pic>
      <p:sp>
        <p:nvSpPr>
          <p:cNvPr id="4" name="Text Placeholder 3">
            <a:extLst>
              <a:ext uri="{FF2B5EF4-FFF2-40B4-BE49-F238E27FC236}">
                <a16:creationId xmlns:a16="http://schemas.microsoft.com/office/drawing/2014/main" id="{51D6AA66-EC20-FCAE-04B0-6BEB18463C2D}"/>
              </a:ext>
            </a:extLst>
          </p:cNvPr>
          <p:cNvSpPr>
            <a:spLocks noGrp="1"/>
          </p:cNvSpPr>
          <p:nvPr>
            <p:ph type="body" sz="quarter" idx="11"/>
          </p:nvPr>
        </p:nvSpPr>
        <p:spPr>
          <a:xfrm>
            <a:off x="4867493" y="2142907"/>
            <a:ext cx="6701843" cy="4153191"/>
          </a:xfrm>
        </p:spPr>
        <p:txBody>
          <a:bodyPr>
            <a:normAutofit lnSpcReduction="10000"/>
          </a:bodyPr>
          <a:lstStyle/>
          <a:p>
            <a:pPr marL="342900" marR="0" lvl="0" indent="-342900">
              <a:lnSpc>
                <a:spcPct val="170000"/>
              </a:lnSpc>
              <a:spcBef>
                <a:spcPts val="0"/>
              </a:spcBef>
              <a:spcAft>
                <a:spcPts val="800"/>
              </a:spcAft>
              <a:buSzPts val="1000"/>
              <a:buFont typeface="Courier New" panose="02070309020205020404" pitchFamily="49" charset="0"/>
              <a:buChar char="o"/>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User-Friendly Interface:</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Intuitive frontend allowing seamless navigation and property searching.</a:t>
            </a:r>
          </a:p>
          <a:p>
            <a:pPr marL="342900" marR="0" lvl="0" indent="-342900">
              <a:lnSpc>
                <a:spcPct val="170000"/>
              </a:lnSpc>
              <a:spcBef>
                <a:spcPts val="0"/>
              </a:spcBef>
              <a:spcAft>
                <a:spcPts val="800"/>
              </a:spcAft>
              <a:buSzPts val="1000"/>
              <a:buFont typeface="Courier New" panose="02070309020205020404" pitchFamily="49" charset="0"/>
              <a:buChar char="o"/>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Comprehensive Listings:</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Display properties that match user-defined filters with detailed information.</a:t>
            </a:r>
          </a:p>
          <a:p>
            <a:pPr marL="342900" marR="0" lvl="0" indent="-342900">
              <a:lnSpc>
                <a:spcPct val="170000"/>
              </a:lnSpc>
              <a:spcBef>
                <a:spcPts val="0"/>
              </a:spcBef>
              <a:spcAft>
                <a:spcPts val="800"/>
              </a:spcAft>
              <a:buSzPts val="1000"/>
              <a:buFont typeface="Courier New" panose="02070309020205020404" pitchFamily="49" charset="0"/>
              <a:buChar char="o"/>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Efficient Sorting:</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Enable users to organize listings based on various parameters for better decision-making.</a:t>
            </a:r>
          </a:p>
          <a:p>
            <a:pPr marL="342900" marR="0" lvl="0" indent="-342900">
              <a:lnSpc>
                <a:spcPct val="170000"/>
              </a:lnSpc>
              <a:spcBef>
                <a:spcPts val="0"/>
              </a:spcBef>
              <a:spcAft>
                <a:spcPts val="800"/>
              </a:spcAft>
              <a:buSzPts val="1000"/>
              <a:buFont typeface="Courier New" panose="02070309020205020404" pitchFamily="49" charset="0"/>
              <a:buChar char="o"/>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Responsive Design:</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Ensure accessibility across different devices and screen sizes.</a:t>
            </a:r>
          </a:p>
          <a:p>
            <a:pPr marL="342900" marR="0" lvl="0" indent="-342900">
              <a:lnSpc>
                <a:spcPct val="170000"/>
              </a:lnSpc>
              <a:spcBef>
                <a:spcPts val="0"/>
              </a:spcBef>
              <a:spcAft>
                <a:spcPts val="800"/>
              </a:spcAft>
              <a:buSzPts val="1000"/>
              <a:buFont typeface="Courier New" panose="02070309020205020404" pitchFamily="49" charset="0"/>
              <a:buChar char="o"/>
              <a:tabLst>
                <a:tab pos="457200" algn="l"/>
              </a:tabLst>
            </a:pPr>
            <a:r>
              <a:rPr lang="en-US" sz="1600" b="1" dirty="0">
                <a:effectLst/>
                <a:latin typeface="Aptos" panose="020B0004020202020204" pitchFamily="34" charset="0"/>
                <a:ea typeface="Aptos" panose="020B0004020202020204" pitchFamily="34" charset="0"/>
                <a:cs typeface="Times New Roman" panose="02020603050405020304" pitchFamily="18" charset="0"/>
              </a:rPr>
              <a:t>Enhanced User Experience:</a:t>
            </a:r>
            <a:r>
              <a:rPr lang="en-US" sz="1600" dirty="0">
                <a:effectLst/>
                <a:latin typeface="Aptos" panose="020B0004020202020204" pitchFamily="34" charset="0"/>
                <a:ea typeface="Aptos" panose="020B0004020202020204" pitchFamily="34" charset="0"/>
                <a:cs typeface="Times New Roman" panose="02020603050405020304" pitchFamily="18" charset="0"/>
              </a:rPr>
              <a:t> Simplifies the property search process</a:t>
            </a:r>
            <a:endParaRPr lang="en-US" sz="2400" dirty="0"/>
          </a:p>
        </p:txBody>
      </p:sp>
    </p:spTree>
    <p:extLst>
      <p:ext uri="{BB962C8B-B14F-4D97-AF65-F5344CB8AC3E}">
        <p14:creationId xmlns:p14="http://schemas.microsoft.com/office/powerpoint/2010/main" val="3590816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US" dirty="0"/>
              <a:t>TECHNOLOGY USED</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2072640"/>
            <a:ext cx="8324089" cy="3493008"/>
          </a:xfrm>
        </p:spPr>
        <p:txBody>
          <a:bodyPr>
            <a:normAutofit/>
          </a:bodyPr>
          <a:lstStyle/>
          <a:p>
            <a:pPr marL="0" marR="0" lvl="0" indent="0">
              <a:lnSpc>
                <a:spcPct val="107000"/>
              </a:lnSpc>
              <a:spcBef>
                <a:spcPts val="0"/>
              </a:spcBef>
              <a:spcAft>
                <a:spcPts val="800"/>
              </a:spcAft>
              <a:buSzPts val="1000"/>
              <a:buNone/>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Frontend:</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React.js:</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For building dynamic and responsive user interfaces.</a:t>
            </a:r>
          </a:p>
          <a:p>
            <a:pPr marL="457200" marR="0" lvl="1" indent="0">
              <a:lnSpc>
                <a:spcPct val="107000"/>
              </a:lnSpc>
              <a:spcBef>
                <a:spcPts val="0"/>
              </a:spcBef>
              <a:spcAft>
                <a:spcPts val="800"/>
              </a:spcAft>
              <a:buSzPts val="1000"/>
              <a:buNone/>
              <a:tabLst>
                <a:tab pos="9144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Material UI &amp; Bootstrap:</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For consistent and aesthetically pleasing design components.</a:t>
            </a:r>
          </a:p>
          <a:p>
            <a:pPr marL="0" marR="0" lvl="0" indent="0">
              <a:lnSpc>
                <a:spcPct val="107000"/>
              </a:lnSpc>
              <a:spcBef>
                <a:spcPts val="0"/>
              </a:spcBef>
              <a:spcAft>
                <a:spcPts val="800"/>
              </a:spcAft>
              <a:buSzPts val="1000"/>
              <a:buNone/>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Backend:</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Node.js / Express:</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To handle server-side operations and API integrations.</a:t>
            </a:r>
          </a:p>
          <a:p>
            <a:pPr marL="0" marR="0" lvl="0" indent="0">
              <a:lnSpc>
                <a:spcPct val="107000"/>
              </a:lnSpc>
              <a:spcBef>
                <a:spcPts val="0"/>
              </a:spcBef>
              <a:spcAft>
                <a:spcPts val="800"/>
              </a:spcAft>
              <a:buSzPts val="1000"/>
              <a:buNone/>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Database: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lvl="1" indent="0">
              <a:lnSpc>
                <a:spcPct val="107000"/>
              </a:lnSpc>
              <a:spcBef>
                <a:spcPts val="0"/>
              </a:spcBef>
              <a:spcAft>
                <a:spcPts val="800"/>
              </a:spcAft>
              <a:buSzPts val="1000"/>
              <a:buNone/>
              <a:tabLst>
                <a:tab pos="9144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MySQL:</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For managing and querying property data.</a:t>
            </a:r>
          </a:p>
          <a:p>
            <a:pPr marL="457200" marR="0" lvl="1" indent="0">
              <a:lnSpc>
                <a:spcPct val="107000"/>
              </a:lnSpc>
              <a:spcBef>
                <a:spcPts val="0"/>
              </a:spcBef>
              <a:spcAft>
                <a:spcPts val="800"/>
              </a:spcAft>
              <a:buSzPts val="1000"/>
              <a:buNone/>
              <a:tabLst>
                <a:tab pos="9144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AWS RDS:</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Hosting the MySQL database for scalability and reliability.</a:t>
            </a:r>
          </a:p>
          <a:p>
            <a:pPr marL="0" marR="0" indent="0">
              <a:lnSpc>
                <a:spcPct val="107000"/>
              </a:lnSpc>
              <a:spcBef>
                <a:spcPts val="0"/>
              </a:spcBef>
              <a:spcAft>
                <a:spcPts val="800"/>
              </a:spcAft>
              <a:buNone/>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p>
          <a:p>
            <a:pPr marL="0" indent="0">
              <a:buNone/>
            </a:pPr>
            <a:endParaRPr lang="en-US"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2099008355"/>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3.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{20AA6A46-B7B6-40F5-BA35-4F14CAF1092A}tf16411248_win32</Template>
  <TotalTime>0</TotalTime>
  <Words>291</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Arial</vt:lpstr>
      <vt:lpstr>Avenir Next LT Pro Light</vt:lpstr>
      <vt:lpstr>Calibri</vt:lpstr>
      <vt:lpstr>Courier New</vt:lpstr>
      <vt:lpstr>Posterama</vt:lpstr>
      <vt:lpstr>Symbol</vt:lpstr>
      <vt:lpstr>Custom</vt:lpstr>
      <vt:lpstr>   REAL ESTATE FILTERING SYSTEM </vt:lpstr>
      <vt:lpstr>Agenda </vt:lpstr>
      <vt:lpstr>PROJECT OBJECTIVE</vt:lpstr>
      <vt:lpstr>KEY FEATURES</vt:lpstr>
      <vt:lpstr>PowerPoint Presentation</vt:lpstr>
      <vt:lpstr>PROJECT OUTPUT    </vt:lpstr>
      <vt:lpstr>TECHNOLOGY USED</vt:lpstr>
    </vt:vector>
  </TitlesOfParts>
  <Company>SP Global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 Utkarsh</dc:creator>
  <cp:lastModifiedBy>Ganesh, Utkarsh</cp:lastModifiedBy>
  <cp:revision>1</cp:revision>
  <dcterms:created xsi:type="dcterms:W3CDTF">2025-02-25T09:03:24Z</dcterms:created>
  <dcterms:modified xsi:type="dcterms:W3CDTF">2025-02-25T09:19:06Z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831f0267-8575-4fc2-99cc-f6b7f9934be9_Enabled">
    <vt:lpwstr>true</vt:lpwstr>
  </property>
  <property fmtid="{D5CDD505-2E9C-101B-9397-08002B2CF9AE}" pid="4" name="MSIP_Label_831f0267-8575-4fc2-99cc-f6b7f9934be9_SetDate">
    <vt:lpwstr>2025-02-25T09:18:35Z</vt:lpwstr>
  </property>
  <property fmtid="{D5CDD505-2E9C-101B-9397-08002B2CF9AE}" pid="5" name="MSIP_Label_831f0267-8575-4fc2-99cc-f6b7f9934be9_Method">
    <vt:lpwstr>Standard</vt:lpwstr>
  </property>
  <property fmtid="{D5CDD505-2E9C-101B-9397-08002B2CF9AE}" pid="6" name="MSIP_Label_831f0267-8575-4fc2-99cc-f6b7f9934be9_Name">
    <vt:lpwstr>831f0267-8575-4fc2-99cc-f6b7f9934be9</vt:lpwstr>
  </property>
  <property fmtid="{D5CDD505-2E9C-101B-9397-08002B2CF9AE}" pid="7" name="MSIP_Label_831f0267-8575-4fc2-99cc-f6b7f9934be9_SiteId">
    <vt:lpwstr>8f3e36ea-8039-4b40-81a7-7dc0599e8645</vt:lpwstr>
  </property>
  <property fmtid="{D5CDD505-2E9C-101B-9397-08002B2CF9AE}" pid="8" name="MSIP_Label_831f0267-8575-4fc2-99cc-f6b7f9934be9_ActionId">
    <vt:lpwstr>4c537c47-130b-4621-a542-6834ce7a2ec1</vt:lpwstr>
  </property>
  <property fmtid="{D5CDD505-2E9C-101B-9397-08002B2CF9AE}" pid="9" name="MSIP_Label_831f0267-8575-4fc2-99cc-f6b7f9934be9_ContentBits">
    <vt:lpwstr>0</vt:lpwstr>
  </property>
</Properties>
</file>