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6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8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ileye.com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g"/><Relationship Id="rId11" Type="http://schemas.openxmlformats.org/officeDocument/2006/relationships/image" Target="../media/image35.jpg"/><Relationship Id="rId5" Type="http://schemas.openxmlformats.org/officeDocument/2006/relationships/image" Target="../media/image29.jpg"/><Relationship Id="rId10" Type="http://schemas.openxmlformats.org/officeDocument/2006/relationships/image" Target="../media/image34.jpg"/><Relationship Id="rId4" Type="http://schemas.openxmlformats.org/officeDocument/2006/relationships/image" Target="../media/image28.jpg"/><Relationship Id="rId9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oups.csail.mit.edu/vision/medical-vision/surgery/surgical_navigatio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cup.org/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pirit_rover" TargetMode="External"/><Relationship Id="rId4" Type="http://schemas.openxmlformats.org/officeDocument/2006/relationships/image" Target="../media/image3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34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7D9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737" y="4559046"/>
            <a:ext cx="704532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09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4000" spc="-330" dirty="0">
                <a:solidFill>
                  <a:srgbClr val="FFFFFF"/>
                </a:solidFill>
                <a:latin typeface="Arial"/>
                <a:cs typeface="Arial"/>
              </a:rPr>
              <a:t>VISION: </a:t>
            </a:r>
            <a:r>
              <a:rPr sz="4000" spc="-46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4000" spc="-54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000" spc="-610" dirty="0">
                <a:solidFill>
                  <a:srgbClr val="FFFFFF"/>
                </a:solidFill>
                <a:latin typeface="Arial"/>
                <a:cs typeface="Arial"/>
              </a:rPr>
              <a:t>DETECT</a:t>
            </a:r>
            <a:r>
              <a:rPr sz="4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65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1194" y="6179007"/>
            <a:ext cx="6064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7D96AC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645"/>
              </a:lnSpc>
            </a:pPr>
            <a:r>
              <a:rPr sz="4000" spc="-114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000" spc="-135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0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endParaRPr sz="4000">
              <a:latin typeface="Arial"/>
              <a:cs typeface="Arial"/>
            </a:endParaRPr>
          </a:p>
          <a:p>
            <a:pPr marL="91440">
              <a:lnSpc>
                <a:spcPts val="4150"/>
              </a:lnSpc>
            </a:pP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vision?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CC8E5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9476" y="1143000"/>
            <a:ext cx="3352800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7323" y="3194304"/>
            <a:ext cx="3044952" cy="236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8675" y="1143000"/>
            <a:ext cx="2898648" cy="2279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71570" y="5589523"/>
            <a:ext cx="2595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"/>
                <a:cs typeface="Arial"/>
              </a:rPr>
              <a:t>Surveillance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27632" y="3438144"/>
            <a:ext cx="2869692" cy="2133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254" y="161925"/>
            <a:ext cx="776541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40" dirty="0">
                <a:solidFill>
                  <a:srgbClr val="000000"/>
                </a:solidFill>
              </a:rPr>
              <a:t>Computer </a:t>
            </a:r>
            <a:r>
              <a:rPr sz="3500" spc="-135" dirty="0">
                <a:solidFill>
                  <a:srgbClr val="000000"/>
                </a:solidFill>
              </a:rPr>
              <a:t>Vision: </a:t>
            </a:r>
            <a:r>
              <a:rPr sz="3500" spc="-165" dirty="0">
                <a:solidFill>
                  <a:srgbClr val="000000"/>
                </a:solidFill>
              </a:rPr>
              <a:t>Surveillance </a:t>
            </a:r>
            <a:r>
              <a:rPr sz="3500" spc="-160" dirty="0">
                <a:solidFill>
                  <a:srgbClr val="000000"/>
                </a:solidFill>
              </a:rPr>
              <a:t>and</a:t>
            </a:r>
            <a:r>
              <a:rPr sz="3500" spc="-335" dirty="0">
                <a:solidFill>
                  <a:srgbClr val="000000"/>
                </a:solidFill>
              </a:rPr>
              <a:t> </a:t>
            </a:r>
            <a:r>
              <a:rPr sz="3500" spc="-155" dirty="0">
                <a:solidFill>
                  <a:srgbClr val="000000"/>
                </a:solidFill>
              </a:rPr>
              <a:t>Security</a:t>
            </a:r>
            <a:endParaRPr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9512"/>
            <a:ext cx="2409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Smart</a:t>
            </a:r>
            <a:r>
              <a:rPr spc="-305" dirty="0"/>
              <a:t> </a:t>
            </a:r>
            <a:r>
              <a:rPr spc="-300" dirty="0"/>
              <a:t>cars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524000"/>
            <a:ext cx="5347716" cy="334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796430"/>
            <a:ext cx="8296275" cy="204735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44"/>
              </a:spcBef>
              <a:buClr>
                <a:srgbClr val="CC8E5F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u="heavy" spc="-65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Arial"/>
                <a:cs typeface="Arial"/>
                <a:hlinkClick r:id="rId3"/>
              </a:rPr>
              <a:t>Mobileye</a:t>
            </a:r>
            <a:endParaRPr sz="24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30"/>
              </a:spcBef>
              <a:buClr>
                <a:srgbClr val="7D96AC"/>
              </a:buClr>
              <a:buSzPct val="70000"/>
              <a:buChar char=""/>
              <a:tabLst>
                <a:tab pos="653415" algn="l"/>
              </a:tabLst>
            </a:pPr>
            <a:r>
              <a:rPr sz="2000" spc="-90" dirty="0">
                <a:latin typeface="Arial"/>
                <a:cs typeface="Arial"/>
              </a:rPr>
              <a:t>Vision </a:t>
            </a:r>
            <a:r>
              <a:rPr sz="2000" spc="-135" dirty="0">
                <a:latin typeface="Arial"/>
                <a:cs typeface="Arial"/>
              </a:rPr>
              <a:t>systems </a:t>
            </a:r>
            <a:r>
              <a:rPr sz="2000" spc="-40" dirty="0">
                <a:latin typeface="Arial"/>
                <a:cs typeface="Arial"/>
              </a:rPr>
              <a:t>currently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70" dirty="0">
                <a:latin typeface="Arial"/>
                <a:cs typeface="Arial"/>
              </a:rPr>
              <a:t>high-end </a:t>
            </a:r>
            <a:r>
              <a:rPr sz="2000" spc="-145" dirty="0">
                <a:latin typeface="Arial"/>
                <a:cs typeface="Arial"/>
              </a:rPr>
              <a:t>BMW, </a:t>
            </a:r>
            <a:r>
              <a:rPr sz="2000" spc="-100" dirty="0">
                <a:latin typeface="Arial"/>
                <a:cs typeface="Arial"/>
              </a:rPr>
              <a:t>GM, </a:t>
            </a:r>
            <a:r>
              <a:rPr sz="2000" spc="-105" dirty="0">
                <a:latin typeface="Arial"/>
                <a:cs typeface="Arial"/>
              </a:rPr>
              <a:t>Volvo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models</a:t>
            </a:r>
            <a:r>
              <a:rPr lang="en-US" sz="2000" spc="-85" dirty="0">
                <a:latin typeface="Arial"/>
                <a:cs typeface="Arial"/>
              </a:rPr>
              <a:t>, Tesla</a:t>
            </a:r>
            <a:endParaRPr sz="20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7D96AC"/>
              </a:buClr>
              <a:buSzPct val="70000"/>
              <a:buChar char=""/>
              <a:tabLst>
                <a:tab pos="653415" algn="l"/>
              </a:tabLst>
            </a:pPr>
            <a:r>
              <a:rPr sz="2000" spc="-185" dirty="0">
                <a:latin typeface="Arial"/>
                <a:cs typeface="Arial"/>
              </a:rPr>
              <a:t>By </a:t>
            </a:r>
            <a:r>
              <a:rPr sz="2000" spc="-80" dirty="0">
                <a:latin typeface="Arial"/>
                <a:cs typeface="Arial"/>
              </a:rPr>
              <a:t>20</a:t>
            </a:r>
            <a:r>
              <a:rPr lang="en-US" sz="2000" spc="-80" dirty="0">
                <a:latin typeface="Arial"/>
                <a:cs typeface="Arial"/>
              </a:rPr>
              <a:t>2</a:t>
            </a:r>
            <a:r>
              <a:rPr sz="2000" spc="-80" dirty="0">
                <a:latin typeface="Arial"/>
                <a:cs typeface="Arial"/>
              </a:rPr>
              <a:t>0: </a:t>
            </a:r>
            <a:r>
              <a:rPr sz="2000" spc="-180" dirty="0">
                <a:latin typeface="Arial"/>
                <a:cs typeface="Arial"/>
              </a:rPr>
              <a:t>70%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car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manufacturers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5097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Slide content courtesy of Amnon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Shashua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0600" y="1086611"/>
            <a:ext cx="4343399" cy="3256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6322"/>
            <a:ext cx="3452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Scientific</a:t>
            </a:r>
            <a:r>
              <a:rPr sz="4000" spc="-254" dirty="0"/>
              <a:t> </a:t>
            </a:r>
            <a:r>
              <a:rPr sz="4000" spc="-270" dirty="0"/>
              <a:t>Images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077967" y="1219200"/>
            <a:ext cx="2084832" cy="220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3208" y="2808732"/>
            <a:ext cx="1589532" cy="1687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" y="1219200"/>
            <a:ext cx="1350264" cy="1717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5524" y="1219200"/>
            <a:ext cx="1594103" cy="1962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0" y="1237488"/>
            <a:ext cx="2034540" cy="1627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4828" y="2793492"/>
            <a:ext cx="2442972" cy="1702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547" y="2897123"/>
            <a:ext cx="1377696" cy="1601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9627" y="1219200"/>
            <a:ext cx="1984248" cy="15285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5524" y="2804160"/>
            <a:ext cx="1827276" cy="1694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2132" y="2773679"/>
            <a:ext cx="1763267" cy="1725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889"/>
            <a:ext cx="3764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Medical</a:t>
            </a:r>
            <a:r>
              <a:rPr spc="-290" dirty="0"/>
              <a:t> </a:t>
            </a:r>
            <a:r>
              <a:rPr spc="-210" dirty="0"/>
              <a:t>Imaging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15439"/>
            <a:ext cx="35052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8723" y="1947672"/>
            <a:ext cx="4494276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41340" y="5135117"/>
            <a:ext cx="19888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Image guided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surgery  </a:t>
            </a:r>
            <a:r>
              <a:rPr sz="1600" u="heavy" spc="-5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Arial"/>
                <a:cs typeface="Arial"/>
                <a:hlinkClick r:id="rId4"/>
              </a:rPr>
              <a:t>Grimson et al.,</a:t>
            </a:r>
            <a:r>
              <a:rPr sz="1600" u="heavy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600" u="heavy" spc="-5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Arial"/>
                <a:cs typeface="Arial"/>
                <a:hlinkClick r:id="rId4"/>
              </a:rPr>
              <a:t>MIT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1132" y="5239892"/>
            <a:ext cx="1052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imaging  MRI,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3809" y="6496303"/>
            <a:ext cx="143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slide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210" dirty="0">
                <a:latin typeface="Arial"/>
                <a:cs typeface="Arial"/>
              </a:rPr>
              <a:t>S.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Seitz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889"/>
            <a:ext cx="4258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Vision </a:t>
            </a:r>
            <a:r>
              <a:rPr spc="-10" dirty="0"/>
              <a:t>for</a:t>
            </a:r>
            <a:r>
              <a:rPr spc="-340" dirty="0"/>
              <a:t> </a:t>
            </a:r>
            <a:r>
              <a:rPr spc="-225" dirty="0"/>
              <a:t>Robotics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0" y="1790700"/>
            <a:ext cx="4419600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2454" y="5306314"/>
            <a:ext cx="2154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10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Arial"/>
                <a:cs typeface="Arial"/>
                <a:hlinkClick r:id="rId3"/>
              </a:rPr>
              <a:t>http://www.robocup.org/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882139"/>
            <a:ext cx="4029455" cy="3223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073" y="5287517"/>
            <a:ext cx="34867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912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Arial"/>
                <a:cs typeface="Arial"/>
              </a:rPr>
              <a:t>NASA’s </a:t>
            </a:r>
            <a:r>
              <a:rPr sz="1600" spc="-5" dirty="0">
                <a:latin typeface="Arial"/>
                <a:cs typeface="Arial"/>
              </a:rPr>
              <a:t>Mars Spirit </a:t>
            </a:r>
            <a:r>
              <a:rPr sz="1600" spc="-10" dirty="0">
                <a:latin typeface="Arial"/>
                <a:cs typeface="Arial"/>
              </a:rPr>
              <a:t>Rover  </a:t>
            </a:r>
            <a:r>
              <a:rPr sz="1600" u="heavy" spc="-5" dirty="0">
                <a:solidFill>
                  <a:srgbClr val="636363"/>
                </a:solidFill>
                <a:uFill>
                  <a:solidFill>
                    <a:srgbClr val="636363"/>
                  </a:solidFill>
                </a:uFill>
                <a:latin typeface="Arial"/>
                <a:cs typeface="Arial"/>
                <a:hlinkClick r:id="rId5"/>
              </a:rPr>
              <a:t>http://en.wikipedia.org/wiki/Spirit_rover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3809" y="6496303"/>
            <a:ext cx="143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slide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210" dirty="0">
                <a:latin typeface="Arial"/>
                <a:cs typeface="Arial"/>
              </a:rPr>
              <a:t>S.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Seitz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10997"/>
            <a:ext cx="75285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Object </a:t>
            </a:r>
            <a:r>
              <a:rPr spc="-114" dirty="0"/>
              <a:t>Detection: </a:t>
            </a:r>
            <a:r>
              <a:rPr spc="-430" dirty="0"/>
              <a:t>Face</a:t>
            </a:r>
            <a:r>
              <a:rPr spc="-459" dirty="0"/>
              <a:t> </a:t>
            </a:r>
            <a:r>
              <a:rPr spc="-125" dirty="0"/>
              <a:t>Detection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219200"/>
            <a:ext cx="85344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788" y="6440220"/>
            <a:ext cx="6962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imes New Roman"/>
                <a:cs typeface="Times New Roman"/>
              </a:rPr>
              <a:t>Viola </a:t>
            </a:r>
            <a:r>
              <a:rPr sz="1400" dirty="0">
                <a:latin typeface="Times New Roman"/>
                <a:cs typeface="Times New Roman"/>
              </a:rPr>
              <a:t>and Jones, </a:t>
            </a:r>
            <a:r>
              <a:rPr sz="1400" spc="5" dirty="0">
                <a:latin typeface="Times New Roman"/>
                <a:cs typeface="Times New Roman"/>
              </a:rPr>
              <a:t>Robust </a:t>
            </a:r>
            <a:r>
              <a:rPr sz="1400" dirty="0">
                <a:latin typeface="Times New Roman"/>
                <a:cs typeface="Times New Roman"/>
              </a:rPr>
              <a:t>object detection using a boosted cascade of </a:t>
            </a:r>
            <a:r>
              <a:rPr sz="1400" spc="-5" dirty="0">
                <a:latin typeface="Times New Roman"/>
                <a:cs typeface="Times New Roman"/>
              </a:rPr>
              <a:t>simple </a:t>
            </a:r>
            <a:r>
              <a:rPr sz="1400" dirty="0">
                <a:latin typeface="Times New Roman"/>
                <a:cs typeface="Times New Roman"/>
              </a:rPr>
              <a:t>features, CVPR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2001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7D96AC"/>
          </a:solidFill>
        </p:spPr>
        <p:txBody>
          <a:bodyPr vert="horz" wrap="square" lIns="0" tIns="1244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80"/>
              </a:spcBef>
            </a:pPr>
            <a:r>
              <a:rPr spc="-120" dirty="0">
                <a:solidFill>
                  <a:srgbClr val="FFFFFF"/>
                </a:solidFill>
              </a:rPr>
              <a:t>What </a:t>
            </a:r>
            <a:r>
              <a:rPr spc="-235" dirty="0">
                <a:solidFill>
                  <a:srgbClr val="FFFFFF"/>
                </a:solidFill>
              </a:rPr>
              <a:t>is </a:t>
            </a:r>
            <a:r>
              <a:rPr spc="-90" dirty="0">
                <a:solidFill>
                  <a:srgbClr val="FFFFFF"/>
                </a:solidFill>
              </a:rPr>
              <a:t>object</a:t>
            </a:r>
            <a:r>
              <a:rPr spc="-355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detection?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CC8E5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889"/>
            <a:ext cx="5513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Goal </a:t>
            </a:r>
            <a:r>
              <a:rPr spc="-5" dirty="0"/>
              <a:t>of </a:t>
            </a:r>
            <a:r>
              <a:rPr spc="-95" dirty="0"/>
              <a:t>object</a:t>
            </a:r>
            <a:r>
              <a:rPr spc="-420" dirty="0"/>
              <a:t> </a:t>
            </a:r>
            <a:r>
              <a:rPr spc="-9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61" y="76669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1737360"/>
            <a:ext cx="5448300" cy="3080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0739" y="2121407"/>
            <a:ext cx="1013460" cy="2785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9414" y="2149601"/>
            <a:ext cx="896619" cy="2668905"/>
          </a:xfrm>
          <a:custGeom>
            <a:avLst/>
            <a:gdLst/>
            <a:ahLst/>
            <a:cxnLst/>
            <a:rect l="l" t="t" r="r" b="b"/>
            <a:pathLst>
              <a:path w="896619" h="2668904">
                <a:moveTo>
                  <a:pt x="0" y="2668524"/>
                </a:moveTo>
                <a:lnTo>
                  <a:pt x="896112" y="2668524"/>
                </a:lnTo>
                <a:lnTo>
                  <a:pt x="896112" y="0"/>
                </a:lnTo>
                <a:lnTo>
                  <a:pt x="0" y="0"/>
                </a:lnTo>
                <a:lnTo>
                  <a:pt x="0" y="2668524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2967" y="2273807"/>
            <a:ext cx="789432" cy="2092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1642" y="2302001"/>
            <a:ext cx="672465" cy="1975485"/>
          </a:xfrm>
          <a:custGeom>
            <a:avLst/>
            <a:gdLst/>
            <a:ahLst/>
            <a:cxnLst/>
            <a:rect l="l" t="t" r="r" b="b"/>
            <a:pathLst>
              <a:path w="672464" h="1975485">
                <a:moveTo>
                  <a:pt x="0" y="1975104"/>
                </a:moveTo>
                <a:lnTo>
                  <a:pt x="672083" y="1975104"/>
                </a:lnTo>
                <a:lnTo>
                  <a:pt x="672083" y="0"/>
                </a:lnTo>
                <a:lnTo>
                  <a:pt x="0" y="0"/>
                </a:lnTo>
                <a:lnTo>
                  <a:pt x="0" y="1975104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3800" y="2001011"/>
            <a:ext cx="975360" cy="2261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2473" y="2029205"/>
            <a:ext cx="858519" cy="2144395"/>
          </a:xfrm>
          <a:custGeom>
            <a:avLst/>
            <a:gdLst/>
            <a:ahLst/>
            <a:cxnLst/>
            <a:rect l="l" t="t" r="r" b="b"/>
            <a:pathLst>
              <a:path w="858520" h="2144395">
                <a:moveTo>
                  <a:pt x="0" y="2144268"/>
                </a:moveTo>
                <a:lnTo>
                  <a:pt x="858012" y="2144268"/>
                </a:lnTo>
                <a:lnTo>
                  <a:pt x="858012" y="0"/>
                </a:lnTo>
                <a:lnTo>
                  <a:pt x="0" y="0"/>
                </a:lnTo>
                <a:lnTo>
                  <a:pt x="0" y="2144268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7688" y="2394204"/>
            <a:ext cx="595884" cy="1301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6361" y="2422398"/>
            <a:ext cx="478790" cy="1184275"/>
          </a:xfrm>
          <a:custGeom>
            <a:avLst/>
            <a:gdLst/>
            <a:ahLst/>
            <a:cxnLst/>
            <a:rect l="l" t="t" r="r" b="b"/>
            <a:pathLst>
              <a:path w="478789" h="1184275">
                <a:moveTo>
                  <a:pt x="0" y="1184148"/>
                </a:moveTo>
                <a:lnTo>
                  <a:pt x="478536" y="1184148"/>
                </a:lnTo>
                <a:lnTo>
                  <a:pt x="478536" y="0"/>
                </a:lnTo>
                <a:lnTo>
                  <a:pt x="0" y="0"/>
                </a:lnTo>
                <a:lnTo>
                  <a:pt x="0" y="1184148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82344" y="1235405"/>
            <a:ext cx="19996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Arial"/>
                <a:cs typeface="Arial"/>
              </a:rPr>
              <a:t>Detect: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75" dirty="0">
                <a:latin typeface="Arial"/>
                <a:cs typeface="Arial"/>
              </a:rPr>
              <a:t>PERSON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889"/>
            <a:ext cx="7501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Why </a:t>
            </a:r>
            <a:r>
              <a:rPr spc="-235" dirty="0"/>
              <a:t>is </a:t>
            </a:r>
            <a:r>
              <a:rPr spc="-90" dirty="0"/>
              <a:t>object detection</a:t>
            </a:r>
            <a:r>
              <a:rPr spc="-365" dirty="0"/>
              <a:t> </a:t>
            </a:r>
            <a:r>
              <a:rPr spc="-55" dirty="0"/>
              <a:t>difficult?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61" y="76669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0055" y="1569719"/>
            <a:ext cx="6800088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19" y="1569719"/>
            <a:ext cx="7868411" cy="455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C8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7D96AC"/>
          </a:solidFill>
        </p:spPr>
        <p:txBody>
          <a:bodyPr vert="horz" wrap="square" lIns="0" tIns="1244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80"/>
              </a:spcBef>
            </a:pPr>
            <a:r>
              <a:rPr spc="-120" dirty="0">
                <a:solidFill>
                  <a:srgbClr val="FFFFFF"/>
                </a:solidFill>
              </a:rPr>
              <a:t>What </a:t>
            </a:r>
            <a:r>
              <a:rPr spc="-235" dirty="0">
                <a:solidFill>
                  <a:srgbClr val="FFFFFF"/>
                </a:solidFill>
              </a:rPr>
              <a:t>is </a:t>
            </a:r>
            <a:r>
              <a:rPr spc="-114" dirty="0">
                <a:solidFill>
                  <a:srgbClr val="FFFFFF"/>
                </a:solidFill>
              </a:rPr>
              <a:t>computer</a:t>
            </a:r>
            <a:r>
              <a:rPr spc="-345" dirty="0">
                <a:solidFill>
                  <a:srgbClr val="FFFFFF"/>
                </a:solidFill>
              </a:rPr>
              <a:t> </a:t>
            </a:r>
            <a:r>
              <a:rPr spc="-185" dirty="0">
                <a:solidFill>
                  <a:srgbClr val="FFFFFF"/>
                </a:solidFill>
              </a:rPr>
              <a:t>vision?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0890" y="1888616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889"/>
            <a:ext cx="7501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Why </a:t>
            </a:r>
            <a:r>
              <a:rPr spc="-235" dirty="0"/>
              <a:t>is </a:t>
            </a:r>
            <a:r>
              <a:rPr spc="-90" dirty="0"/>
              <a:t>object detection</a:t>
            </a:r>
            <a:r>
              <a:rPr spc="-365" dirty="0"/>
              <a:t> </a:t>
            </a:r>
            <a:r>
              <a:rPr spc="-55" dirty="0"/>
              <a:t>difficult?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61" y="76669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4483" y="1281430"/>
            <a:ext cx="6638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20" dirty="0">
                <a:latin typeface="Arial"/>
                <a:cs typeface="Arial"/>
              </a:rPr>
              <a:t>Can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70" dirty="0">
                <a:latin typeface="Arial"/>
                <a:cs typeface="Arial"/>
              </a:rPr>
              <a:t>detect </a:t>
            </a:r>
            <a:r>
              <a:rPr sz="3200" spc="-75" dirty="0">
                <a:latin typeface="Arial"/>
                <a:cs typeface="Arial"/>
              </a:rPr>
              <a:t>all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65" dirty="0">
                <a:latin typeface="Arial"/>
                <a:cs typeface="Arial"/>
              </a:rPr>
              <a:t>this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image?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4876" y="1859279"/>
            <a:ext cx="5806439" cy="4340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889"/>
            <a:ext cx="72491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Easy </a:t>
            </a:r>
            <a:r>
              <a:rPr spc="40" dirty="0"/>
              <a:t>to </a:t>
            </a:r>
            <a:r>
              <a:rPr spc="-114" dirty="0"/>
              <a:t>collect </a:t>
            </a:r>
            <a:r>
              <a:rPr spc="-160" dirty="0"/>
              <a:t>data </a:t>
            </a:r>
            <a:r>
              <a:rPr spc="-135" dirty="0"/>
              <a:t>on </a:t>
            </a:r>
            <a:r>
              <a:rPr spc="-45" dirty="0"/>
              <a:t>the</a:t>
            </a:r>
            <a:r>
              <a:rPr spc="-560" dirty="0"/>
              <a:t> </a:t>
            </a:r>
            <a:r>
              <a:rPr spc="-65" dirty="0"/>
              <a:t>web!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61" y="76669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6944" y="1165860"/>
            <a:ext cx="6230111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0"/>
            <a:ext cx="7999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Difficult </a:t>
            </a:r>
            <a:r>
              <a:rPr spc="40" dirty="0"/>
              <a:t>to </a:t>
            </a:r>
            <a:r>
              <a:rPr spc="-130" dirty="0"/>
              <a:t>label </a:t>
            </a:r>
            <a:r>
              <a:rPr spc="-225" dirty="0"/>
              <a:t>image</a:t>
            </a:r>
            <a:r>
              <a:rPr spc="-745" dirty="0"/>
              <a:t> </a:t>
            </a:r>
            <a:r>
              <a:rPr spc="-125" dirty="0"/>
              <a:t>annotations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361" y="76669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1100785"/>
            <a:ext cx="51593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25" dirty="0">
                <a:latin typeface="Arial"/>
                <a:cs typeface="Arial"/>
              </a:rPr>
              <a:t>Easy </a:t>
            </a:r>
            <a:r>
              <a:rPr sz="2900" spc="25" dirty="0">
                <a:latin typeface="Arial"/>
                <a:cs typeface="Arial"/>
              </a:rPr>
              <a:t>to </a:t>
            </a:r>
            <a:r>
              <a:rPr sz="2900" spc="-90" dirty="0">
                <a:latin typeface="Arial"/>
                <a:cs typeface="Arial"/>
              </a:rPr>
              <a:t>label </a:t>
            </a:r>
            <a:r>
              <a:rPr sz="2900" spc="-30" dirty="0">
                <a:latin typeface="Arial"/>
                <a:cs typeface="Arial"/>
              </a:rPr>
              <a:t>from </a:t>
            </a:r>
            <a:r>
              <a:rPr sz="2900" spc="-175" dirty="0">
                <a:latin typeface="Arial"/>
                <a:cs typeface="Arial"/>
              </a:rPr>
              <a:t>search</a:t>
            </a:r>
            <a:r>
              <a:rPr sz="2900" spc="-465" dirty="0">
                <a:latin typeface="Arial"/>
                <a:cs typeface="Arial"/>
              </a:rPr>
              <a:t> </a:t>
            </a:r>
            <a:r>
              <a:rPr sz="2900" spc="-125" dirty="0">
                <a:latin typeface="Arial"/>
                <a:cs typeface="Arial"/>
              </a:rPr>
              <a:t>engine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3226054"/>
            <a:ext cx="609536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85" dirty="0">
                <a:latin typeface="Arial"/>
                <a:cs typeface="Arial"/>
              </a:rPr>
              <a:t>Much </a:t>
            </a:r>
            <a:r>
              <a:rPr sz="2900" spc="-90" dirty="0">
                <a:latin typeface="Arial"/>
                <a:cs typeface="Arial"/>
              </a:rPr>
              <a:t>more </a:t>
            </a:r>
            <a:r>
              <a:rPr sz="2900" spc="-10" dirty="0">
                <a:latin typeface="Arial"/>
                <a:cs typeface="Arial"/>
              </a:rPr>
              <a:t>difficult </a:t>
            </a:r>
            <a:r>
              <a:rPr sz="2900" spc="-135" dirty="0">
                <a:latin typeface="Arial"/>
                <a:cs typeface="Arial"/>
              </a:rPr>
              <a:t>and </a:t>
            </a:r>
            <a:r>
              <a:rPr sz="2900" spc="-110" dirty="0">
                <a:latin typeface="Arial"/>
                <a:cs typeface="Arial"/>
              </a:rPr>
              <a:t>costly </a:t>
            </a:r>
            <a:r>
              <a:rPr sz="2900" spc="25" dirty="0">
                <a:latin typeface="Arial"/>
                <a:cs typeface="Arial"/>
              </a:rPr>
              <a:t>to</a:t>
            </a:r>
            <a:r>
              <a:rPr sz="2900" spc="-580" dirty="0">
                <a:latin typeface="Arial"/>
                <a:cs typeface="Arial"/>
              </a:rPr>
              <a:t> </a:t>
            </a:r>
            <a:r>
              <a:rPr sz="2900" spc="-90" dirty="0">
                <a:latin typeface="Arial"/>
                <a:cs typeface="Arial"/>
              </a:rPr>
              <a:t>label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1579" y="2002535"/>
            <a:ext cx="845820" cy="824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7148" y="2004060"/>
            <a:ext cx="1149096" cy="842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8919" y="2039238"/>
            <a:ext cx="60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AA6837"/>
                </a:solidFill>
                <a:latin typeface="Georgia"/>
                <a:cs typeface="Georgia"/>
              </a:rPr>
              <a:t>dog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5198" y="2074875"/>
            <a:ext cx="882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AA6837"/>
                </a:solidFill>
                <a:latin typeface="Georgia"/>
                <a:cs typeface="Georgia"/>
              </a:rPr>
              <a:t>ap</a:t>
            </a:r>
            <a:r>
              <a:rPr sz="2800" spc="-20" dirty="0">
                <a:solidFill>
                  <a:srgbClr val="AA6837"/>
                </a:solidFill>
                <a:latin typeface="Georgia"/>
                <a:cs typeface="Georgia"/>
              </a:rPr>
              <a:t>p</a:t>
            </a:r>
            <a:r>
              <a:rPr sz="2800" spc="-10" dirty="0">
                <a:solidFill>
                  <a:srgbClr val="AA6837"/>
                </a:solidFill>
                <a:latin typeface="Georgia"/>
                <a:cs typeface="Georgia"/>
              </a:rPr>
              <a:t>le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87567" y="4096511"/>
            <a:ext cx="2270760" cy="1668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0541" y="5234940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263" y="0"/>
                </a:lnTo>
              </a:path>
            </a:pathLst>
          </a:custGeom>
          <a:ln w="1016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5939" y="4817109"/>
            <a:ext cx="0" cy="412750"/>
          </a:xfrm>
          <a:custGeom>
            <a:avLst/>
            <a:gdLst/>
            <a:ahLst/>
            <a:cxnLst/>
            <a:rect l="l" t="t" r="r" b="b"/>
            <a:pathLst>
              <a:path h="412750">
                <a:moveTo>
                  <a:pt x="0" y="0"/>
                </a:moveTo>
                <a:lnTo>
                  <a:pt x="0" y="412750"/>
                </a:lnTo>
              </a:path>
            </a:pathLst>
          </a:custGeom>
          <a:ln w="1079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0541" y="4811395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263" y="0"/>
                </a:lnTo>
              </a:path>
            </a:pathLst>
          </a:custGeom>
          <a:ln w="1143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3345" y="4816728"/>
            <a:ext cx="0" cy="412750"/>
          </a:xfrm>
          <a:custGeom>
            <a:avLst/>
            <a:gdLst/>
            <a:ahLst/>
            <a:cxnLst/>
            <a:rect l="l" t="t" r="r" b="b"/>
            <a:pathLst>
              <a:path h="412750">
                <a:moveTo>
                  <a:pt x="0" y="0"/>
                </a:moveTo>
                <a:lnTo>
                  <a:pt x="0" y="412750"/>
                </a:lnTo>
              </a:path>
            </a:pathLst>
          </a:custGeom>
          <a:ln w="1092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0541" y="4805934"/>
            <a:ext cx="588645" cy="434340"/>
          </a:xfrm>
          <a:custGeom>
            <a:avLst/>
            <a:gdLst/>
            <a:ahLst/>
            <a:cxnLst/>
            <a:rect l="l" t="t" r="r" b="b"/>
            <a:pathLst>
              <a:path w="588645" h="434339">
                <a:moveTo>
                  <a:pt x="0" y="0"/>
                </a:moveTo>
                <a:lnTo>
                  <a:pt x="588263" y="0"/>
                </a:lnTo>
                <a:lnTo>
                  <a:pt x="588263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1336" y="4816728"/>
            <a:ext cx="567055" cy="412750"/>
          </a:xfrm>
          <a:custGeom>
            <a:avLst/>
            <a:gdLst/>
            <a:ahLst/>
            <a:cxnLst/>
            <a:rect l="l" t="t" r="r" b="b"/>
            <a:pathLst>
              <a:path w="567054" h="412750">
                <a:moveTo>
                  <a:pt x="0" y="0"/>
                </a:moveTo>
                <a:lnTo>
                  <a:pt x="0" y="412750"/>
                </a:lnTo>
                <a:lnTo>
                  <a:pt x="566547" y="412750"/>
                </a:lnTo>
                <a:lnTo>
                  <a:pt x="566547" y="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0407" y="3938015"/>
            <a:ext cx="3482340" cy="1985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29889" y="5910579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004" y="0"/>
                </a:lnTo>
              </a:path>
            </a:pathLst>
          </a:custGeom>
          <a:ln w="1015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5033" y="5177790"/>
            <a:ext cx="0" cy="727710"/>
          </a:xfrm>
          <a:custGeom>
            <a:avLst/>
            <a:gdLst/>
            <a:ahLst/>
            <a:cxnLst/>
            <a:rect l="l" t="t" r="r" b="b"/>
            <a:pathLst>
              <a:path h="727710">
                <a:moveTo>
                  <a:pt x="0" y="0"/>
                </a:moveTo>
                <a:lnTo>
                  <a:pt x="0" y="727710"/>
                </a:lnTo>
              </a:path>
            </a:pathLst>
          </a:custGeom>
          <a:ln w="102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9889" y="5172709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004" y="0"/>
                </a:lnTo>
              </a:path>
            </a:pathLst>
          </a:custGeom>
          <a:ln w="1015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7750" y="5177409"/>
            <a:ext cx="0" cy="727710"/>
          </a:xfrm>
          <a:custGeom>
            <a:avLst/>
            <a:gdLst/>
            <a:ahLst/>
            <a:cxnLst/>
            <a:rect l="l" t="t" r="r" b="b"/>
            <a:pathLst>
              <a:path h="727710">
                <a:moveTo>
                  <a:pt x="0" y="0"/>
                </a:moveTo>
                <a:lnTo>
                  <a:pt x="0" y="727671"/>
                </a:lnTo>
              </a:path>
            </a:pathLst>
          </a:custGeom>
          <a:ln w="102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29889" y="5167121"/>
            <a:ext cx="413384" cy="748665"/>
          </a:xfrm>
          <a:custGeom>
            <a:avLst/>
            <a:gdLst/>
            <a:ahLst/>
            <a:cxnLst/>
            <a:rect l="l" t="t" r="r" b="b"/>
            <a:pathLst>
              <a:path w="413385" h="748664">
                <a:moveTo>
                  <a:pt x="0" y="0"/>
                </a:moveTo>
                <a:lnTo>
                  <a:pt x="413004" y="0"/>
                </a:lnTo>
                <a:lnTo>
                  <a:pt x="413004" y="748283"/>
                </a:lnTo>
                <a:lnTo>
                  <a:pt x="0" y="748283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40176" y="5177409"/>
            <a:ext cx="392430" cy="727710"/>
          </a:xfrm>
          <a:custGeom>
            <a:avLst/>
            <a:gdLst/>
            <a:ahLst/>
            <a:cxnLst/>
            <a:rect l="l" t="t" r="r" b="b"/>
            <a:pathLst>
              <a:path w="392429" h="727710">
                <a:moveTo>
                  <a:pt x="0" y="0"/>
                </a:moveTo>
                <a:lnTo>
                  <a:pt x="0" y="727671"/>
                </a:lnTo>
                <a:lnTo>
                  <a:pt x="392430" y="727671"/>
                </a:lnTo>
                <a:lnTo>
                  <a:pt x="392430" y="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2934" y="5695315"/>
            <a:ext cx="965200" cy="0"/>
          </a:xfrm>
          <a:custGeom>
            <a:avLst/>
            <a:gdLst/>
            <a:ahLst/>
            <a:cxnLst/>
            <a:rect l="l" t="t" r="r" b="b"/>
            <a:pathLst>
              <a:path w="965200">
                <a:moveTo>
                  <a:pt x="0" y="0"/>
                </a:moveTo>
                <a:lnTo>
                  <a:pt x="964691" y="0"/>
                </a:lnTo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2332" y="4972050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739"/>
                </a:lnTo>
              </a:path>
            </a:pathLst>
          </a:custGeom>
          <a:ln w="1879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2934" y="4963159"/>
            <a:ext cx="965200" cy="0"/>
          </a:xfrm>
          <a:custGeom>
            <a:avLst/>
            <a:gdLst/>
            <a:ahLst/>
            <a:cxnLst/>
            <a:rect l="l" t="t" r="r" b="b"/>
            <a:pathLst>
              <a:path w="965200">
                <a:moveTo>
                  <a:pt x="0" y="0"/>
                </a:moveTo>
                <a:lnTo>
                  <a:pt x="964691" y="0"/>
                </a:lnTo>
              </a:path>
            </a:pathLst>
          </a:custGeom>
          <a:ln w="1778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8228" y="4972558"/>
            <a:ext cx="0" cy="714375"/>
          </a:xfrm>
          <a:custGeom>
            <a:avLst/>
            <a:gdLst/>
            <a:ahLst/>
            <a:cxnLst/>
            <a:rect l="l" t="t" r="r" b="b"/>
            <a:pathLst>
              <a:path h="714375">
                <a:moveTo>
                  <a:pt x="0" y="0"/>
                </a:moveTo>
                <a:lnTo>
                  <a:pt x="0" y="713752"/>
                </a:lnTo>
              </a:path>
            </a:pathLst>
          </a:custGeom>
          <a:ln w="1879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2934" y="4953761"/>
            <a:ext cx="965200" cy="751840"/>
          </a:xfrm>
          <a:custGeom>
            <a:avLst/>
            <a:gdLst/>
            <a:ahLst/>
            <a:cxnLst/>
            <a:rect l="l" t="t" r="r" b="b"/>
            <a:pathLst>
              <a:path w="965200" h="751839">
                <a:moveTo>
                  <a:pt x="0" y="0"/>
                </a:moveTo>
                <a:lnTo>
                  <a:pt x="964691" y="0"/>
                </a:lnTo>
                <a:lnTo>
                  <a:pt x="964691" y="751332"/>
                </a:lnTo>
                <a:lnTo>
                  <a:pt x="0" y="751332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1729" y="4972558"/>
            <a:ext cx="927100" cy="714375"/>
          </a:xfrm>
          <a:custGeom>
            <a:avLst/>
            <a:gdLst/>
            <a:ahLst/>
            <a:cxnLst/>
            <a:rect l="l" t="t" r="r" b="b"/>
            <a:pathLst>
              <a:path w="927100" h="714375">
                <a:moveTo>
                  <a:pt x="0" y="0"/>
                </a:moveTo>
                <a:lnTo>
                  <a:pt x="0" y="713752"/>
                </a:lnTo>
                <a:lnTo>
                  <a:pt x="927100" y="713752"/>
                </a:lnTo>
                <a:lnTo>
                  <a:pt x="927100" y="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0519" y="4275835"/>
            <a:ext cx="60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AA6837"/>
                </a:solidFill>
                <a:latin typeface="Georgia"/>
                <a:cs typeface="Georgia"/>
              </a:rPr>
              <a:t>dog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14009" y="4304791"/>
            <a:ext cx="8839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AA6837"/>
                </a:solidFill>
                <a:latin typeface="Georgia"/>
                <a:cs typeface="Georgia"/>
              </a:rPr>
              <a:t>apple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889"/>
            <a:ext cx="3817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Computer</a:t>
            </a:r>
            <a:r>
              <a:rPr spc="-305" dirty="0"/>
              <a:t> </a:t>
            </a:r>
            <a:r>
              <a:rPr spc="-190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985" y="76669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71244"/>
            <a:ext cx="3048000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2180844"/>
            <a:ext cx="6650735" cy="304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08323" y="1582292"/>
            <a:ext cx="4545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10" dirty="0">
                <a:latin typeface="Arial"/>
                <a:cs typeface="Arial"/>
              </a:rPr>
              <a:t>we’re </a:t>
            </a:r>
            <a:r>
              <a:rPr sz="2800" i="1" spc="-30" dirty="0">
                <a:latin typeface="Arial"/>
                <a:cs typeface="Arial"/>
              </a:rPr>
              <a:t>not </a:t>
            </a:r>
            <a:r>
              <a:rPr sz="2800" i="1" spc="-65" dirty="0">
                <a:latin typeface="Arial"/>
                <a:cs typeface="Arial"/>
              </a:rPr>
              <a:t>quite </a:t>
            </a:r>
            <a:r>
              <a:rPr sz="2800" i="1" spc="-80" dirty="0">
                <a:latin typeface="Arial"/>
                <a:cs typeface="Arial"/>
              </a:rPr>
              <a:t>there </a:t>
            </a:r>
            <a:r>
              <a:rPr sz="2800" i="1" spc="-85" dirty="0">
                <a:latin typeface="Arial"/>
                <a:cs typeface="Arial"/>
              </a:rPr>
              <a:t>yet,</a:t>
            </a:r>
            <a:r>
              <a:rPr sz="2800" i="1" spc="-445" dirty="0">
                <a:latin typeface="Arial"/>
                <a:cs typeface="Arial"/>
              </a:rPr>
              <a:t> </a:t>
            </a:r>
            <a:r>
              <a:rPr sz="2800" i="1" spc="-210" dirty="0">
                <a:latin typeface="Arial"/>
                <a:cs typeface="Arial"/>
              </a:rPr>
              <a:t>but….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598" y="6025692"/>
            <a:ext cx="7783830" cy="770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0" dirty="0">
                <a:latin typeface="Arial"/>
                <a:cs typeface="Arial"/>
              </a:rPr>
              <a:t>Terminator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527175">
              <a:lnSpc>
                <a:spcPct val="100000"/>
              </a:lnSpc>
            </a:pPr>
            <a:r>
              <a:rPr sz="1800" spc="-25" dirty="0">
                <a:solidFill>
                  <a:srgbClr val="7E7E7E"/>
                </a:solidFill>
                <a:latin typeface="Arial"/>
                <a:cs typeface="Arial"/>
              </a:rPr>
              <a:t>terminator </a:t>
            </a:r>
            <a:r>
              <a:rPr sz="1800" spc="-70" dirty="0">
                <a:solidFill>
                  <a:srgbClr val="7E7E7E"/>
                </a:solidFill>
                <a:latin typeface="Arial"/>
                <a:cs typeface="Arial"/>
              </a:rPr>
              <a:t>2, </a:t>
            </a:r>
            <a:r>
              <a:rPr sz="1800" spc="-90" dirty="0">
                <a:solidFill>
                  <a:srgbClr val="7E7E7E"/>
                </a:solidFill>
                <a:latin typeface="Arial"/>
                <a:cs typeface="Arial"/>
              </a:rPr>
              <a:t>enemy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7E7E7E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7E7E7E"/>
                </a:solidFill>
                <a:latin typeface="Arial"/>
                <a:cs typeface="Arial"/>
              </a:rPr>
              <a:t>state </a:t>
            </a:r>
            <a:r>
              <a:rPr sz="1800" spc="-30" dirty="0">
                <a:solidFill>
                  <a:srgbClr val="7E7E7E"/>
                </a:solidFill>
                <a:latin typeface="Arial"/>
                <a:cs typeface="Arial"/>
              </a:rPr>
              <a:t>(from </a:t>
            </a:r>
            <a:r>
              <a:rPr sz="1800" spc="-265" dirty="0">
                <a:solidFill>
                  <a:srgbClr val="7E7E7E"/>
                </a:solidFill>
                <a:latin typeface="Arial"/>
                <a:cs typeface="Arial"/>
              </a:rPr>
              <a:t>UCSD </a:t>
            </a:r>
            <a:r>
              <a:rPr sz="1800" spc="-70" dirty="0">
                <a:solidFill>
                  <a:srgbClr val="7E7E7E"/>
                </a:solidFill>
                <a:latin typeface="Arial"/>
                <a:cs typeface="Arial"/>
              </a:rPr>
              <a:t>“Fact </a:t>
            </a:r>
            <a:r>
              <a:rPr sz="1800" spc="-15" dirty="0">
                <a:solidFill>
                  <a:srgbClr val="7E7E7E"/>
                </a:solidFill>
                <a:latin typeface="Arial"/>
                <a:cs typeface="Arial"/>
              </a:rPr>
              <a:t>or </a:t>
            </a:r>
            <a:r>
              <a:rPr sz="1800" spc="-35" dirty="0">
                <a:solidFill>
                  <a:srgbClr val="7E7E7E"/>
                </a:solidFill>
                <a:latin typeface="Arial"/>
                <a:cs typeface="Arial"/>
              </a:rPr>
              <a:t>Fiction”</a:t>
            </a:r>
            <a:r>
              <a:rPr sz="1800" spc="-3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170" dirty="0">
                <a:solidFill>
                  <a:srgbClr val="7E7E7E"/>
                </a:solidFill>
                <a:latin typeface="Arial"/>
                <a:cs typeface="Arial"/>
              </a:rPr>
              <a:t>DVD)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0"/>
            <a:ext cx="7441565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-185" dirty="0"/>
              <a:t>Machine </a:t>
            </a:r>
            <a:r>
              <a:rPr sz="5300" spc="-240" dirty="0"/>
              <a:t>Learning: </a:t>
            </a:r>
            <a:r>
              <a:rPr sz="4000" spc="-114" dirty="0"/>
              <a:t>What </a:t>
            </a:r>
            <a:r>
              <a:rPr sz="4000" spc="-204" dirty="0"/>
              <a:t>is</a:t>
            </a:r>
            <a:r>
              <a:rPr sz="4000" spc="-525" dirty="0"/>
              <a:t> </a:t>
            </a:r>
            <a:r>
              <a:rPr sz="4000" spc="-40" dirty="0"/>
              <a:t>it?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960245"/>
            <a:ext cx="4665345" cy="1442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CC8E5F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60" dirty="0">
                <a:latin typeface="Arial"/>
                <a:cs typeface="Arial"/>
              </a:rPr>
              <a:t>Program </a:t>
            </a:r>
            <a:r>
              <a:rPr sz="2900" spc="-225" dirty="0">
                <a:latin typeface="Arial"/>
                <a:cs typeface="Arial"/>
              </a:rPr>
              <a:t>a </a:t>
            </a:r>
            <a:r>
              <a:rPr sz="2900" spc="-80" dirty="0">
                <a:latin typeface="Arial"/>
                <a:cs typeface="Arial"/>
              </a:rPr>
              <a:t>computer </a:t>
            </a:r>
            <a:r>
              <a:rPr sz="2900" spc="25" dirty="0">
                <a:latin typeface="Arial"/>
                <a:cs typeface="Arial"/>
              </a:rPr>
              <a:t>to</a:t>
            </a:r>
            <a:r>
              <a:rPr sz="2900" spc="-240" dirty="0">
                <a:latin typeface="Arial"/>
                <a:cs typeface="Arial"/>
              </a:rPr>
              <a:t> </a:t>
            </a:r>
            <a:r>
              <a:rPr sz="2900" spc="-85" dirty="0">
                <a:latin typeface="Arial"/>
                <a:cs typeface="Arial"/>
              </a:rPr>
              <a:t>learn  </a:t>
            </a:r>
            <a:r>
              <a:rPr sz="2900" spc="-30" dirty="0">
                <a:latin typeface="Arial"/>
                <a:cs typeface="Arial"/>
              </a:rPr>
              <a:t>from</a:t>
            </a:r>
            <a:r>
              <a:rPr sz="2900" spc="-180" dirty="0">
                <a:latin typeface="Arial"/>
                <a:cs typeface="Arial"/>
              </a:rPr>
              <a:t> </a:t>
            </a:r>
            <a:r>
              <a:rPr sz="2900" spc="-130" dirty="0">
                <a:latin typeface="Arial"/>
                <a:cs typeface="Arial"/>
              </a:rPr>
              <a:t>experience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CC8E5F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0" dirty="0">
                <a:latin typeface="Arial"/>
                <a:cs typeface="Arial"/>
              </a:rPr>
              <a:t>Learn </a:t>
            </a:r>
            <a:r>
              <a:rPr sz="2900" spc="-30" dirty="0">
                <a:latin typeface="Arial"/>
                <a:cs typeface="Arial"/>
              </a:rPr>
              <a:t>from </a:t>
            </a:r>
            <a:r>
              <a:rPr sz="2900" spc="-20" dirty="0">
                <a:latin typeface="Arial"/>
                <a:cs typeface="Arial"/>
              </a:rPr>
              <a:t>“big</a:t>
            </a:r>
            <a:r>
              <a:rPr sz="2900" spc="-320" dirty="0">
                <a:latin typeface="Arial"/>
                <a:cs typeface="Arial"/>
              </a:rPr>
              <a:t> </a:t>
            </a:r>
            <a:r>
              <a:rPr sz="2900" spc="-40" dirty="0">
                <a:latin typeface="Arial"/>
                <a:cs typeface="Arial"/>
              </a:rPr>
              <a:t>data”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1752600"/>
            <a:ext cx="3124200" cy="2424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6703"/>
            <a:ext cx="7162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Machine </a:t>
            </a:r>
            <a:r>
              <a:rPr sz="4800" spc="-245" dirty="0"/>
              <a:t>Learning </a:t>
            </a:r>
            <a:r>
              <a:rPr sz="4800" spc="-60" dirty="0"/>
              <a:t>in</a:t>
            </a:r>
            <a:r>
              <a:rPr sz="4800" spc="-355" dirty="0"/>
              <a:t> </a:t>
            </a:r>
            <a:r>
              <a:rPr sz="4800" spc="-160" dirty="0"/>
              <a:t>practice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04745" y="1524000"/>
            <a:ext cx="8236169" cy="516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515" y="3706367"/>
            <a:ext cx="3796284" cy="2618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0" y="1412747"/>
            <a:ext cx="3401567" cy="2258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889"/>
            <a:ext cx="7118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Machine </a:t>
            </a:r>
            <a:r>
              <a:rPr spc="-140" dirty="0"/>
              <a:t>learning </a:t>
            </a:r>
            <a:r>
              <a:rPr spc="-225" dirty="0"/>
              <a:t>is </a:t>
            </a:r>
            <a:r>
              <a:rPr spc="-5" dirty="0"/>
              <a:t>not</a:t>
            </a:r>
            <a:r>
              <a:rPr spc="-385" dirty="0"/>
              <a:t> </a:t>
            </a:r>
            <a:r>
              <a:rPr spc="-95" dirty="0"/>
              <a:t>perfect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985" y="76669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3763D-8DC9-4293-9A5E-D5A0A3B6AADE}"/>
              </a:ext>
            </a:extLst>
          </p:cNvPr>
          <p:cNvSpPr/>
          <p:nvPr/>
        </p:nvSpPr>
        <p:spPr>
          <a:xfrm>
            <a:off x="2753200" y="3244334"/>
            <a:ext cx="3637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https://youtu.be/gXTbQ0Rfjbw?t=72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889"/>
            <a:ext cx="7118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Machine </a:t>
            </a:r>
            <a:r>
              <a:rPr spc="-140" dirty="0"/>
              <a:t>learning </a:t>
            </a:r>
            <a:r>
              <a:rPr spc="-225" dirty="0"/>
              <a:t>is </a:t>
            </a:r>
            <a:r>
              <a:rPr spc="-5" dirty="0"/>
              <a:t>not</a:t>
            </a:r>
            <a:r>
              <a:rPr spc="-385" dirty="0"/>
              <a:t> </a:t>
            </a:r>
            <a:r>
              <a:rPr spc="-95" dirty="0"/>
              <a:t>perfect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985" y="76669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6" y="1219200"/>
            <a:ext cx="8595360" cy="502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155191"/>
            <a:ext cx="3256788" cy="2503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2188" y="3372611"/>
            <a:ext cx="3278123" cy="2583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1016" y="3608832"/>
            <a:ext cx="330250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1500" y="1155191"/>
            <a:ext cx="3427476" cy="2228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0270" y="6047638"/>
            <a:ext cx="2392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latin typeface="Arial"/>
                <a:cs typeface="Arial"/>
              </a:rPr>
              <a:t>Personal </a:t>
            </a:r>
            <a:r>
              <a:rPr sz="2000" spc="-30" dirty="0">
                <a:latin typeface="Arial"/>
                <a:cs typeface="Arial"/>
              </a:rPr>
              <a:t>photo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albums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7821930" cy="83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00" spc="-290" dirty="0"/>
              <a:t>Lots </a:t>
            </a:r>
            <a:r>
              <a:rPr sz="5300" spc="-5" dirty="0"/>
              <a:t>of </a:t>
            </a:r>
            <a:r>
              <a:rPr sz="5300" spc="-275" dirty="0"/>
              <a:t>image </a:t>
            </a:r>
            <a:r>
              <a:rPr sz="5300" spc="-200" dirty="0"/>
              <a:t>data</a:t>
            </a:r>
            <a:r>
              <a:rPr sz="5300" spc="-550" dirty="0"/>
              <a:t> </a:t>
            </a:r>
            <a:r>
              <a:rPr sz="5300" spc="-175" dirty="0"/>
              <a:t>available!</a:t>
            </a:r>
            <a:endParaRPr sz="5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3048000"/>
            <a:ext cx="2761129" cy="879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3919" y="2263139"/>
            <a:ext cx="1928080" cy="1067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5872" y="2321051"/>
            <a:ext cx="2484120" cy="900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1267" y="1287780"/>
            <a:ext cx="2406759" cy="96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4655" y="3794759"/>
            <a:ext cx="3090672" cy="701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7428" y="1199388"/>
            <a:ext cx="2247900" cy="1040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761"/>
            <a:ext cx="6151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5" dirty="0"/>
              <a:t>Data </a:t>
            </a:r>
            <a:r>
              <a:rPr sz="4800" spc="-15" dirty="0"/>
              <a:t>for </a:t>
            </a:r>
            <a:r>
              <a:rPr sz="4800" spc="-125" dirty="0"/>
              <a:t>computer</a:t>
            </a:r>
            <a:r>
              <a:rPr sz="4800" spc="-500" dirty="0"/>
              <a:t> </a:t>
            </a:r>
            <a:r>
              <a:rPr sz="4800" spc="-165" dirty="0"/>
              <a:t>vision</a:t>
            </a:r>
            <a:endParaRPr sz="4800"/>
          </a:p>
        </p:txBody>
      </p:sp>
      <p:sp>
        <p:nvSpPr>
          <p:cNvPr id="9" name="object 9"/>
          <p:cNvSpPr/>
          <p:nvPr/>
        </p:nvSpPr>
        <p:spPr>
          <a:xfrm>
            <a:off x="4126689" y="5016664"/>
            <a:ext cx="781256" cy="1238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</TotalTime>
  <Words>298</Words>
  <Application>Microsoft Office PowerPoint</Application>
  <PresentationFormat>On-screen Show (4:3)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Corbel</vt:lpstr>
      <vt:lpstr>Georgia</vt:lpstr>
      <vt:lpstr>Times New Roman</vt:lpstr>
      <vt:lpstr>Wingdings</vt:lpstr>
      <vt:lpstr>Basis</vt:lpstr>
      <vt:lpstr>PowerPoint Presentation</vt:lpstr>
      <vt:lpstr>What is computer vision?</vt:lpstr>
      <vt:lpstr>Computer Vision</vt:lpstr>
      <vt:lpstr>Machine Learning: What is it?</vt:lpstr>
      <vt:lpstr>Machine Learning in practice</vt:lpstr>
      <vt:lpstr>Machine learning is not perfect</vt:lpstr>
      <vt:lpstr>Machine learning is not perfect</vt:lpstr>
      <vt:lpstr>Lots of image data available!</vt:lpstr>
      <vt:lpstr>Data for computer vision</vt:lpstr>
      <vt:lpstr>PowerPoint Presentation</vt:lpstr>
      <vt:lpstr>Computer Vision: Surveillance and Security</vt:lpstr>
      <vt:lpstr>Smart cars</vt:lpstr>
      <vt:lpstr>Scientific Images</vt:lpstr>
      <vt:lpstr>Medical Imaging</vt:lpstr>
      <vt:lpstr>Vision for Robotics</vt:lpstr>
      <vt:lpstr>Object Detection: Face Detection</vt:lpstr>
      <vt:lpstr>What is object detection?</vt:lpstr>
      <vt:lpstr>Goal of object detection</vt:lpstr>
      <vt:lpstr>Why is object detection difficult?</vt:lpstr>
      <vt:lpstr>Why is object detection difficult?</vt:lpstr>
      <vt:lpstr>Easy to collect data on the web!</vt:lpstr>
      <vt:lpstr>Difficult to label image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Utkarsh Tiwari</cp:lastModifiedBy>
  <cp:revision>1</cp:revision>
  <dcterms:created xsi:type="dcterms:W3CDTF">2019-06-14T00:57:35Z</dcterms:created>
  <dcterms:modified xsi:type="dcterms:W3CDTF">2019-06-14T01:04:06Z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2019-06-14T00:00:00Z</vt:filetime>
  </property>
</Properties>
</file>