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Oswald" charset="0"/>
      <p:regular r:id="rId28"/>
      <p:bold r:id="rId29"/>
    </p:embeddedFont>
    <p:embeddedFont>
      <p:font typeface="Average" charset="0"/>
      <p:regular r:id="rId30"/>
    </p:embeddedFont>
    <p:embeddedFont>
      <p:font typeface="Roboto"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7" d="100"/>
          <a:sy n="87" d="100"/>
        </p:scale>
        <p:origin x="-676" y="-6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1a11500e9a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1a11500e9a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1a11500e9a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1a11500e9a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1a11500e9a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1a11500e9a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1a11500e9a_0_2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1a11500e9a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1a11500e9a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1a11500e9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1a11500e9a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1a11500e9a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1a11500e9a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1a11500e9a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1a11500e9a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1a11500e9a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1a11500e9a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1a11500e9a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1a11500e9a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1a11500e9a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1a11500e9a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1a11500e9a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1a11500e9a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1a11500e9a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1a11500e9a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1a11500e9a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1a11500e9a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1a11500e9a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1a11500e9a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1a11500e9a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1a11500e9a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1a11500e9a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1a11500e9a_0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1a11500e9a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a11500e9a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1a11500e9a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1a11500e9a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1a11500e9a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1a11500e9a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1a11500e9a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1a11500e9a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1a11500e9a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1a11500e9a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1a11500e9a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1a11500e9a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1a11500e9a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1a11500e9a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1a11500e9a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u="sng"/>
              <a:t>Will Large-scale Generative Models Corrupt Future Datasets?</a:t>
            </a:r>
            <a:endParaRPr u="sng"/>
          </a:p>
        </p:txBody>
      </p:sp>
      <p:sp>
        <p:nvSpPr>
          <p:cNvPr id="60" name="Google Shape;60;p13"/>
          <p:cNvSpPr txBox="1">
            <a:spLocks noGrp="1"/>
          </p:cNvSpPr>
          <p:nvPr>
            <p:ph type="subTitle" idx="1"/>
          </p:nvPr>
        </p:nvSpPr>
        <p:spPr>
          <a:xfrm>
            <a:off x="671250" y="3174875"/>
            <a:ext cx="8153400" cy="160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BY:</a:t>
            </a:r>
            <a:endParaRPr/>
          </a:p>
          <a:p>
            <a:pPr marL="0" lvl="0" indent="0" algn="ctr" rtl="0">
              <a:spcBef>
                <a:spcPts val="0"/>
              </a:spcBef>
              <a:spcAft>
                <a:spcPts val="0"/>
              </a:spcAft>
              <a:buNone/>
            </a:pPr>
            <a:r>
              <a:rPr lang="en" smtClean="0"/>
              <a:t>                                                  Utkarsh </a:t>
            </a:r>
            <a:r>
              <a:rPr lang="en" dirty="0"/>
              <a:t>Gupta -21ucs222</a:t>
            </a:r>
            <a:endParaRPr/>
          </a:p>
          <a:p>
            <a:pPr marL="0" lvl="0" indent="0" algn="ctr" rtl="0">
              <a:spcBef>
                <a:spcPts val="0"/>
              </a:spcBef>
              <a:spcAft>
                <a:spcPts val="0"/>
              </a:spcAft>
              <a:buNone/>
            </a:pPr>
            <a:r>
              <a:rPr lang="en" dirty="0"/>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Architecture</a:t>
            </a:r>
            <a:endParaRPr u="sng"/>
          </a:p>
        </p:txBody>
      </p:sp>
      <p:pic>
        <p:nvPicPr>
          <p:cNvPr id="114" name="Google Shape;114;p22"/>
          <p:cNvPicPr preferRelativeResize="0"/>
          <p:nvPr/>
        </p:nvPicPr>
        <p:blipFill>
          <a:blip r:embed="rId3">
            <a:alphaModFix/>
          </a:blip>
          <a:stretch>
            <a:fillRect/>
          </a:stretch>
        </p:blipFill>
        <p:spPr>
          <a:xfrm>
            <a:off x="152400" y="1170125"/>
            <a:ext cx="4866550" cy="3820975"/>
          </a:xfrm>
          <a:prstGeom prst="rect">
            <a:avLst/>
          </a:prstGeom>
          <a:noFill/>
          <a:ln>
            <a:noFill/>
          </a:ln>
        </p:spPr>
      </p:pic>
      <p:sp>
        <p:nvSpPr>
          <p:cNvPr id="115" name="Google Shape;115;p22"/>
          <p:cNvSpPr txBox="1"/>
          <p:nvPr/>
        </p:nvSpPr>
        <p:spPr>
          <a:xfrm>
            <a:off x="5364925" y="1170125"/>
            <a:ext cx="34674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Input Noise (100-dimensional)</a:t>
            </a:r>
            <a:endParaRPr>
              <a:solidFill>
                <a:schemeClr val="dk1"/>
              </a:solidFill>
            </a:endParaRPr>
          </a:p>
          <a:p>
            <a:pPr marL="0" lvl="0" indent="0" algn="l" rtl="0">
              <a:spcBef>
                <a:spcPts val="0"/>
              </a:spcBef>
              <a:spcAft>
                <a:spcPts val="0"/>
              </a:spcAft>
              <a:buNone/>
            </a:pPr>
            <a:r>
              <a:rPr lang="en">
                <a:solidFill>
                  <a:schemeClr val="dk1"/>
                </a:solidFill>
              </a:rPr>
              <a:t>      ↓</a:t>
            </a:r>
            <a:endParaRPr>
              <a:solidFill>
                <a:schemeClr val="dk1"/>
              </a:solidFill>
            </a:endParaRPr>
          </a:p>
          <a:p>
            <a:pPr marL="0" lvl="0" indent="0" algn="l" rtl="0">
              <a:spcBef>
                <a:spcPts val="0"/>
              </a:spcBef>
              <a:spcAft>
                <a:spcPts val="0"/>
              </a:spcAft>
              <a:buNone/>
            </a:pPr>
            <a:r>
              <a:rPr lang="en">
                <a:solidFill>
                  <a:schemeClr val="dk1"/>
                </a:solidFill>
              </a:rPr>
              <a:t>Fully Connected (8x8x128 feature map)</a:t>
            </a:r>
            <a:endParaRPr>
              <a:solidFill>
                <a:schemeClr val="dk1"/>
              </a:solidFill>
            </a:endParaRPr>
          </a:p>
          <a:p>
            <a:pPr marL="0" lvl="0" indent="0" algn="l" rtl="0">
              <a:spcBef>
                <a:spcPts val="0"/>
              </a:spcBef>
              <a:spcAft>
                <a:spcPts val="0"/>
              </a:spcAft>
              <a:buNone/>
            </a:pPr>
            <a:r>
              <a:rPr lang="en">
                <a:solidFill>
                  <a:schemeClr val="dk1"/>
                </a:solidFill>
              </a:rPr>
              <a:t>      ↓</a:t>
            </a:r>
            <a:endParaRPr>
              <a:solidFill>
                <a:schemeClr val="dk1"/>
              </a:solidFill>
            </a:endParaRPr>
          </a:p>
          <a:p>
            <a:pPr marL="0" lvl="0" indent="0" algn="l" rtl="0">
              <a:spcBef>
                <a:spcPts val="0"/>
              </a:spcBef>
              <a:spcAft>
                <a:spcPts val="0"/>
              </a:spcAft>
              <a:buNone/>
            </a:pPr>
            <a:r>
              <a:rPr lang="en">
                <a:solidFill>
                  <a:schemeClr val="dk1"/>
                </a:solidFill>
              </a:rPr>
              <a:t>Reshape → (8x8x128)</a:t>
            </a:r>
            <a:endParaRPr>
              <a:solidFill>
                <a:schemeClr val="dk1"/>
              </a:solidFill>
            </a:endParaRPr>
          </a:p>
          <a:p>
            <a:pPr marL="0" lvl="0" indent="0" algn="l" rtl="0">
              <a:spcBef>
                <a:spcPts val="0"/>
              </a:spcBef>
              <a:spcAft>
                <a:spcPts val="0"/>
              </a:spcAft>
              <a:buNone/>
            </a:pPr>
            <a:r>
              <a:rPr lang="en">
                <a:solidFill>
                  <a:schemeClr val="dk1"/>
                </a:solidFill>
              </a:rPr>
              <a:t>      ↓</a:t>
            </a:r>
            <a:endParaRPr>
              <a:solidFill>
                <a:schemeClr val="dk1"/>
              </a:solidFill>
            </a:endParaRPr>
          </a:p>
          <a:p>
            <a:pPr marL="0" lvl="0" indent="0" algn="l" rtl="0">
              <a:spcBef>
                <a:spcPts val="0"/>
              </a:spcBef>
              <a:spcAft>
                <a:spcPts val="0"/>
              </a:spcAft>
              <a:buNone/>
            </a:pPr>
            <a:r>
              <a:rPr lang="en">
                <a:solidFill>
                  <a:schemeClr val="dk1"/>
                </a:solidFill>
              </a:rPr>
              <a:t>Conv2DTranspose → (16x16x128)</a:t>
            </a:r>
            <a:endParaRPr>
              <a:solidFill>
                <a:schemeClr val="dk1"/>
              </a:solidFill>
            </a:endParaRPr>
          </a:p>
          <a:p>
            <a:pPr marL="0" lvl="0" indent="0" algn="l" rtl="0">
              <a:spcBef>
                <a:spcPts val="0"/>
              </a:spcBef>
              <a:spcAft>
                <a:spcPts val="0"/>
              </a:spcAft>
              <a:buNone/>
            </a:pPr>
            <a:r>
              <a:rPr lang="en">
                <a:solidFill>
                  <a:schemeClr val="dk1"/>
                </a:solidFill>
              </a:rPr>
              <a:t>      ↓</a:t>
            </a:r>
            <a:endParaRPr>
              <a:solidFill>
                <a:schemeClr val="dk1"/>
              </a:solidFill>
            </a:endParaRPr>
          </a:p>
          <a:p>
            <a:pPr marL="0" lvl="0" indent="0" algn="l" rtl="0">
              <a:spcBef>
                <a:spcPts val="0"/>
              </a:spcBef>
              <a:spcAft>
                <a:spcPts val="0"/>
              </a:spcAft>
              <a:buNone/>
            </a:pPr>
            <a:r>
              <a:rPr lang="en">
                <a:solidFill>
                  <a:schemeClr val="dk1"/>
                </a:solidFill>
              </a:rPr>
              <a:t>Conv2DTranspose → (32x32x64)</a:t>
            </a:r>
            <a:endParaRPr>
              <a:solidFill>
                <a:schemeClr val="dk1"/>
              </a:solidFill>
            </a:endParaRPr>
          </a:p>
          <a:p>
            <a:pPr marL="0" lvl="0" indent="0" algn="l" rtl="0">
              <a:spcBef>
                <a:spcPts val="0"/>
              </a:spcBef>
              <a:spcAft>
                <a:spcPts val="0"/>
              </a:spcAft>
              <a:buNone/>
            </a:pPr>
            <a:r>
              <a:rPr lang="en">
                <a:solidFill>
                  <a:schemeClr val="dk1"/>
                </a:solidFill>
              </a:rPr>
              <a:t>      ↓</a:t>
            </a:r>
            <a:endParaRPr>
              <a:solidFill>
                <a:schemeClr val="dk1"/>
              </a:solidFill>
            </a:endParaRPr>
          </a:p>
          <a:p>
            <a:pPr marL="0" lvl="0" indent="0" algn="l" rtl="0">
              <a:spcBef>
                <a:spcPts val="0"/>
              </a:spcBef>
              <a:spcAft>
                <a:spcPts val="0"/>
              </a:spcAft>
              <a:buNone/>
            </a:pPr>
            <a:r>
              <a:rPr lang="en">
                <a:solidFill>
                  <a:schemeClr val="dk1"/>
                </a:solidFill>
              </a:rPr>
              <a:t>Conv2DTranspose → (32x32x3, RGB Output)</a:t>
            </a:r>
            <a:endParaRPr>
              <a:solidFill>
                <a:schemeClr val="dk1"/>
              </a:solidFill>
            </a:endParaRPr>
          </a:p>
          <a:p>
            <a:pPr marL="0" lvl="0" indent="0" algn="l" rtl="0">
              <a:spcBef>
                <a:spcPts val="0"/>
              </a:spcBef>
              <a:spcAft>
                <a:spcPts val="0"/>
              </a:spcAft>
              <a:buNone/>
            </a:pPr>
            <a:r>
              <a:rPr lang="en">
                <a:solidFill>
                  <a:schemeClr val="dk1"/>
                </a:solidFill>
              </a:rPr>
              <a:t>      ↓</a:t>
            </a:r>
            <a:endParaRPr>
              <a:solidFill>
                <a:schemeClr val="dk1"/>
              </a:solidFill>
            </a:endParaRPr>
          </a:p>
          <a:p>
            <a:pPr marL="0" lvl="0" indent="0" algn="l" rtl="0">
              <a:spcBef>
                <a:spcPts val="0"/>
              </a:spcBef>
              <a:spcAft>
                <a:spcPts val="0"/>
              </a:spcAft>
              <a:buNone/>
            </a:pPr>
            <a:r>
              <a:rPr lang="en">
                <a:solidFill>
                  <a:schemeClr val="dk1"/>
                </a:solidFill>
              </a:rPr>
              <a:t>Tanh Activation (Output Range: [-1, 1])</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Models used for study</a:t>
            </a:r>
            <a:endParaRPr u="sng"/>
          </a:p>
        </p:txBody>
      </p:sp>
      <p:sp>
        <p:nvSpPr>
          <p:cNvPr id="121" name="Google Shape;121;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lnSpc>
                <a:spcPct val="160000"/>
              </a:lnSpc>
              <a:spcBef>
                <a:spcPts val="1400"/>
              </a:spcBef>
              <a:spcAft>
                <a:spcPts val="0"/>
              </a:spcAft>
              <a:buNone/>
            </a:pPr>
            <a:r>
              <a:rPr lang="en" sz="1750" b="1">
                <a:solidFill>
                  <a:schemeClr val="dk1"/>
                </a:solidFill>
                <a:latin typeface="Arial"/>
                <a:ea typeface="Arial"/>
                <a:cs typeface="Arial"/>
                <a:sym typeface="Arial"/>
              </a:rPr>
              <a:t>3. </a:t>
            </a:r>
            <a:r>
              <a:rPr lang="en" sz="1750" b="1" u="sng">
                <a:solidFill>
                  <a:schemeClr val="dk1"/>
                </a:solidFill>
                <a:latin typeface="Arial"/>
                <a:ea typeface="Arial"/>
                <a:cs typeface="Arial"/>
                <a:sym typeface="Arial"/>
              </a:rPr>
              <a:t>Encoder-Decoder Model (For Image Captioning)</a:t>
            </a:r>
            <a:endParaRPr sz="1750" b="1" u="sng">
              <a:solidFill>
                <a:schemeClr val="dk1"/>
              </a:solidFill>
              <a:latin typeface="Arial"/>
              <a:ea typeface="Arial"/>
              <a:cs typeface="Arial"/>
              <a:sym typeface="Arial"/>
            </a:endParaRPr>
          </a:p>
          <a:p>
            <a:pPr marL="0" lvl="0" indent="0" algn="l" rtl="0">
              <a:lnSpc>
                <a:spcPct val="150000"/>
              </a:lnSpc>
              <a:spcBef>
                <a:spcPts val="1200"/>
              </a:spcBef>
              <a:spcAft>
                <a:spcPts val="0"/>
              </a:spcAft>
              <a:buNone/>
            </a:pPr>
            <a:r>
              <a:rPr lang="en" sz="1250" b="1" u="sng">
                <a:solidFill>
                  <a:schemeClr val="dk1"/>
                </a:solidFill>
                <a:latin typeface="Arial"/>
                <a:ea typeface="Arial"/>
                <a:cs typeface="Arial"/>
                <a:sym typeface="Arial"/>
              </a:rPr>
              <a:t>Purpose:</a:t>
            </a:r>
            <a:endParaRPr sz="1250" b="1" u="sng">
              <a:solidFill>
                <a:schemeClr val="dk1"/>
              </a:solidFill>
              <a:latin typeface="Arial"/>
              <a:ea typeface="Arial"/>
              <a:cs typeface="Arial"/>
              <a:sym typeface="Arial"/>
            </a:endParaRPr>
          </a:p>
          <a:p>
            <a:pPr marL="457200" lvl="0" indent="-302021" algn="l" rtl="0">
              <a:spcBef>
                <a:spcPts val="600"/>
              </a:spcBef>
              <a:spcAft>
                <a:spcPts val="0"/>
              </a:spcAft>
              <a:buClr>
                <a:schemeClr val="dk1"/>
              </a:buClr>
              <a:buSzPct val="100000"/>
              <a:buFont typeface="Arial"/>
              <a:buChar char="●"/>
            </a:pPr>
            <a:r>
              <a:rPr lang="en" sz="1250">
                <a:solidFill>
                  <a:schemeClr val="dk1"/>
                </a:solidFill>
                <a:latin typeface="Arial"/>
                <a:ea typeface="Arial"/>
                <a:cs typeface="Arial"/>
                <a:sym typeface="Arial"/>
              </a:rPr>
              <a:t>The Encoder-Decoder model is used to generate captions for CIFAR-10 images, describing the object class in a human-readable format (e.g., "A dog in the image").</a:t>
            </a:r>
            <a:endParaRPr sz="1250">
              <a:solidFill>
                <a:schemeClr val="dk1"/>
              </a:solidFill>
              <a:latin typeface="Arial"/>
              <a:ea typeface="Arial"/>
              <a:cs typeface="Arial"/>
              <a:sym typeface="Arial"/>
            </a:endParaRPr>
          </a:p>
          <a:p>
            <a:pPr marL="457200" lvl="0" indent="-302021" algn="l" rtl="0">
              <a:spcBef>
                <a:spcPts val="0"/>
              </a:spcBef>
              <a:spcAft>
                <a:spcPts val="0"/>
              </a:spcAft>
              <a:buClr>
                <a:schemeClr val="dk1"/>
              </a:buClr>
              <a:buSzPct val="100000"/>
              <a:buFont typeface="Arial"/>
              <a:buChar char="●"/>
            </a:pPr>
            <a:r>
              <a:rPr lang="en" sz="1250">
                <a:solidFill>
                  <a:schemeClr val="dk1"/>
                </a:solidFill>
                <a:latin typeface="Arial"/>
                <a:ea typeface="Arial"/>
                <a:cs typeface="Arial"/>
                <a:sym typeface="Arial"/>
              </a:rPr>
              <a:t>The Encoder is responsible for extracting meaningful features from the images, and the Decoder generates a sequence of words (the caption) from the extracted features.</a:t>
            </a:r>
            <a:endParaRPr sz="1250">
              <a:solidFill>
                <a:schemeClr val="dk1"/>
              </a:solidFill>
              <a:latin typeface="Arial"/>
              <a:ea typeface="Arial"/>
              <a:cs typeface="Arial"/>
              <a:sym typeface="Arial"/>
            </a:endParaRPr>
          </a:p>
          <a:p>
            <a:pPr marL="0" lvl="0" indent="0" algn="l" rtl="0">
              <a:lnSpc>
                <a:spcPct val="150000"/>
              </a:lnSpc>
              <a:spcBef>
                <a:spcPts val="1500"/>
              </a:spcBef>
              <a:spcAft>
                <a:spcPts val="0"/>
              </a:spcAft>
              <a:buNone/>
            </a:pPr>
            <a:r>
              <a:rPr lang="en" sz="1250" b="1" u="sng">
                <a:solidFill>
                  <a:schemeClr val="dk1"/>
                </a:solidFill>
                <a:latin typeface="Arial"/>
                <a:ea typeface="Arial"/>
                <a:cs typeface="Arial"/>
                <a:sym typeface="Arial"/>
              </a:rPr>
              <a:t>Why Chosen:</a:t>
            </a:r>
            <a:endParaRPr sz="1250" b="1" u="sng">
              <a:solidFill>
                <a:schemeClr val="dk1"/>
              </a:solidFill>
              <a:latin typeface="Arial"/>
              <a:ea typeface="Arial"/>
              <a:cs typeface="Arial"/>
              <a:sym typeface="Arial"/>
            </a:endParaRPr>
          </a:p>
          <a:p>
            <a:pPr marL="457200" lvl="0" indent="-302021" algn="l" rtl="0">
              <a:spcBef>
                <a:spcPts val="600"/>
              </a:spcBef>
              <a:spcAft>
                <a:spcPts val="0"/>
              </a:spcAft>
              <a:buClr>
                <a:schemeClr val="dk1"/>
              </a:buClr>
              <a:buSzPct val="100000"/>
              <a:buFont typeface="Arial"/>
              <a:buChar char="●"/>
            </a:pPr>
            <a:r>
              <a:rPr lang="en" sz="1250">
                <a:solidFill>
                  <a:schemeClr val="dk1"/>
                </a:solidFill>
                <a:latin typeface="Arial"/>
                <a:ea typeface="Arial"/>
                <a:cs typeface="Arial"/>
                <a:sym typeface="Arial"/>
              </a:rPr>
              <a:t>Sequence-to-Sequence Architecture: The Encoder-Decoder architecture is ideal for tasks where the input (image) needs to be mapped to an output sequence (caption).</a:t>
            </a:r>
            <a:endParaRPr sz="1250">
              <a:solidFill>
                <a:schemeClr val="dk1"/>
              </a:solidFill>
              <a:latin typeface="Arial"/>
              <a:ea typeface="Arial"/>
              <a:cs typeface="Arial"/>
              <a:sym typeface="Arial"/>
            </a:endParaRPr>
          </a:p>
          <a:p>
            <a:pPr marL="457200" lvl="0" indent="-302021" algn="l" rtl="0">
              <a:spcBef>
                <a:spcPts val="0"/>
              </a:spcBef>
              <a:spcAft>
                <a:spcPts val="0"/>
              </a:spcAft>
              <a:buClr>
                <a:schemeClr val="dk1"/>
              </a:buClr>
              <a:buSzPct val="100000"/>
              <a:buFont typeface="Arial"/>
              <a:buChar char="●"/>
            </a:pPr>
            <a:r>
              <a:rPr lang="en" sz="1250">
                <a:solidFill>
                  <a:schemeClr val="dk1"/>
                </a:solidFill>
                <a:latin typeface="Arial"/>
                <a:ea typeface="Arial"/>
                <a:cs typeface="Arial"/>
                <a:sym typeface="Arial"/>
              </a:rPr>
              <a:t>CNN + LSTM Combination: Using a CNN for feature extraction and an LSTM for sequence generation is a well-established approach for image captioning tasks, enabling the model to effectively handle both image and text data.</a:t>
            </a:r>
            <a:endParaRPr sz="1250">
              <a:solidFill>
                <a:schemeClr val="dk1"/>
              </a:solidFill>
              <a:latin typeface="Arial"/>
              <a:ea typeface="Arial"/>
              <a:cs typeface="Arial"/>
              <a:sym typeface="Arial"/>
            </a:endParaRPr>
          </a:p>
          <a:p>
            <a:pPr marL="0" lvl="0" indent="0" algn="l" rtl="0">
              <a:spcBef>
                <a:spcPts val="1500"/>
              </a:spcBef>
              <a:spcAft>
                <a:spcPts val="1200"/>
              </a:spcAft>
              <a:buNone/>
            </a:pPr>
            <a:endParaRPr sz="125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3630600"/>
          </a:xfrm>
          <a:prstGeom prst="rect">
            <a:avLst/>
          </a:prstGeom>
        </p:spPr>
        <p:txBody>
          <a:bodyPr spcFirstLastPara="1" wrap="square" lIns="91425" tIns="91425" rIns="91425" bIns="91425" anchor="t" anchorCtr="0">
            <a:noAutofit/>
          </a:bodyPr>
          <a:lstStyle/>
          <a:p>
            <a:pPr marL="0" lvl="0" indent="0" algn="l" rtl="0">
              <a:lnSpc>
                <a:spcPct val="150000"/>
              </a:lnSpc>
              <a:spcBef>
                <a:spcPts val="1200"/>
              </a:spcBef>
              <a:spcAft>
                <a:spcPts val="0"/>
              </a:spcAft>
              <a:buNone/>
            </a:pPr>
            <a:r>
              <a:rPr lang="en" sz="1200" b="1" u="sng">
                <a:latin typeface="Arial"/>
                <a:ea typeface="Arial"/>
                <a:cs typeface="Arial"/>
                <a:sym typeface="Arial"/>
              </a:rPr>
              <a:t>Architecture:</a:t>
            </a:r>
            <a:endParaRPr sz="1200" b="1" u="sng">
              <a:latin typeface="Arial"/>
              <a:ea typeface="Arial"/>
              <a:cs typeface="Arial"/>
              <a:sym typeface="Arial"/>
            </a:endParaRPr>
          </a:p>
          <a:p>
            <a:pPr marL="457200" lvl="0" indent="-304800" algn="l" rtl="0">
              <a:lnSpc>
                <a:spcPct val="115000"/>
              </a:lnSpc>
              <a:spcBef>
                <a:spcPts val="600"/>
              </a:spcBef>
              <a:spcAft>
                <a:spcPts val="0"/>
              </a:spcAft>
              <a:buClr>
                <a:schemeClr val="dk1"/>
              </a:buClr>
              <a:buSzPts val="1200"/>
              <a:buFont typeface="Arial"/>
              <a:buChar char="●"/>
            </a:pPr>
            <a:r>
              <a:rPr lang="en" sz="1200">
                <a:latin typeface="Arial"/>
                <a:ea typeface="Arial"/>
                <a:cs typeface="Arial"/>
                <a:sym typeface="Arial"/>
              </a:rPr>
              <a:t>Encoder (CNN):</a:t>
            </a:r>
            <a:endParaRPr sz="1200">
              <a:latin typeface="Arial"/>
              <a:ea typeface="Arial"/>
              <a:cs typeface="Arial"/>
              <a:sym typeface="Arial"/>
            </a:endParaRPr>
          </a:p>
          <a:p>
            <a:pPr marL="914400" lvl="1" indent="-304800" algn="l" rtl="0">
              <a:lnSpc>
                <a:spcPct val="115000"/>
              </a:lnSpc>
              <a:spcBef>
                <a:spcPts val="0"/>
              </a:spcBef>
              <a:spcAft>
                <a:spcPts val="0"/>
              </a:spcAft>
              <a:buClr>
                <a:schemeClr val="dk1"/>
              </a:buClr>
              <a:buSzPts val="1200"/>
              <a:buFont typeface="Arial"/>
              <a:buChar char="●"/>
            </a:pPr>
            <a:r>
              <a:rPr lang="en" sz="1200">
                <a:latin typeface="Arial"/>
                <a:ea typeface="Arial"/>
                <a:cs typeface="Arial"/>
                <a:sym typeface="Arial"/>
              </a:rPr>
              <a:t>Input: A CIFAR-10 image (32x32x3).</a:t>
            </a:r>
            <a:endParaRPr sz="1200">
              <a:latin typeface="Arial"/>
              <a:ea typeface="Arial"/>
              <a:cs typeface="Arial"/>
              <a:sym typeface="Arial"/>
            </a:endParaRPr>
          </a:p>
          <a:p>
            <a:pPr marL="914400" lvl="1" indent="-304800" algn="l" rtl="0">
              <a:lnSpc>
                <a:spcPct val="115000"/>
              </a:lnSpc>
              <a:spcBef>
                <a:spcPts val="0"/>
              </a:spcBef>
              <a:spcAft>
                <a:spcPts val="0"/>
              </a:spcAft>
              <a:buClr>
                <a:schemeClr val="dk1"/>
              </a:buClr>
              <a:buSzPts val="1200"/>
              <a:buFont typeface="Arial"/>
              <a:buChar char="●"/>
            </a:pPr>
            <a:r>
              <a:rPr lang="en" sz="1200">
                <a:latin typeface="Arial"/>
                <a:ea typeface="Arial"/>
                <a:cs typeface="Arial"/>
                <a:sym typeface="Arial"/>
              </a:rPr>
              <a:t>The image is passed through convolutional layers to extract features.</a:t>
            </a:r>
            <a:endParaRPr sz="1200">
              <a:latin typeface="Arial"/>
              <a:ea typeface="Arial"/>
              <a:cs typeface="Arial"/>
              <a:sym typeface="Arial"/>
            </a:endParaRPr>
          </a:p>
          <a:p>
            <a:pPr marL="914400" lvl="1" indent="-304800" algn="l" rtl="0">
              <a:lnSpc>
                <a:spcPct val="115000"/>
              </a:lnSpc>
              <a:spcBef>
                <a:spcPts val="0"/>
              </a:spcBef>
              <a:spcAft>
                <a:spcPts val="0"/>
              </a:spcAft>
              <a:buClr>
                <a:schemeClr val="dk1"/>
              </a:buClr>
              <a:buSzPts val="1200"/>
              <a:buFont typeface="Arial"/>
              <a:buChar char="●"/>
            </a:pPr>
            <a:r>
              <a:rPr lang="en" sz="1200">
                <a:latin typeface="Arial"/>
                <a:ea typeface="Arial"/>
                <a:cs typeface="Arial"/>
                <a:sym typeface="Arial"/>
              </a:rPr>
              <a:t>The output is then pooled using Global Average Pooling (GAP), reducing the spatial dimensions to a fixed-size vector (a summary of the image content).</a:t>
            </a:r>
            <a:endParaRPr sz="1200">
              <a:latin typeface="Arial"/>
              <a:ea typeface="Arial"/>
              <a:cs typeface="Arial"/>
              <a:sym typeface="Arial"/>
            </a:endParaRPr>
          </a:p>
          <a:p>
            <a:pPr marL="914400" lvl="1" indent="-304800" algn="l" rtl="0">
              <a:lnSpc>
                <a:spcPct val="115000"/>
              </a:lnSpc>
              <a:spcBef>
                <a:spcPts val="0"/>
              </a:spcBef>
              <a:spcAft>
                <a:spcPts val="0"/>
              </a:spcAft>
              <a:buClr>
                <a:schemeClr val="dk1"/>
              </a:buClr>
              <a:buSzPts val="1200"/>
              <a:buFont typeface="Arial"/>
              <a:buChar char="●"/>
            </a:pPr>
            <a:r>
              <a:rPr lang="en" sz="1200">
                <a:latin typeface="Arial"/>
                <a:ea typeface="Arial"/>
                <a:cs typeface="Arial"/>
                <a:sym typeface="Arial"/>
              </a:rPr>
              <a:t>This feature vector is then passed to the Decoder.</a:t>
            </a:r>
            <a:endParaRPr sz="1200">
              <a:latin typeface="Arial"/>
              <a:ea typeface="Arial"/>
              <a:cs typeface="Arial"/>
              <a:sym typeface="Arial"/>
            </a:endParaRPr>
          </a:p>
          <a:p>
            <a:pPr marL="457200" lvl="0" indent="-304800" algn="l" rtl="0">
              <a:lnSpc>
                <a:spcPct val="115000"/>
              </a:lnSpc>
              <a:spcBef>
                <a:spcPts val="0"/>
              </a:spcBef>
              <a:spcAft>
                <a:spcPts val="0"/>
              </a:spcAft>
              <a:buClr>
                <a:schemeClr val="dk1"/>
              </a:buClr>
              <a:buSzPts val="1200"/>
              <a:buFont typeface="Arial"/>
              <a:buChar char="●"/>
            </a:pPr>
            <a:r>
              <a:rPr lang="en" sz="1200">
                <a:latin typeface="Arial"/>
                <a:ea typeface="Arial"/>
                <a:cs typeface="Arial"/>
                <a:sym typeface="Arial"/>
              </a:rPr>
              <a:t>Decoder (LSTM):</a:t>
            </a:r>
            <a:endParaRPr sz="1200">
              <a:latin typeface="Arial"/>
              <a:ea typeface="Arial"/>
              <a:cs typeface="Arial"/>
              <a:sym typeface="Arial"/>
            </a:endParaRPr>
          </a:p>
          <a:p>
            <a:pPr marL="914400" lvl="1" indent="-304800" algn="l" rtl="0">
              <a:lnSpc>
                <a:spcPct val="115000"/>
              </a:lnSpc>
              <a:spcBef>
                <a:spcPts val="0"/>
              </a:spcBef>
              <a:spcAft>
                <a:spcPts val="0"/>
              </a:spcAft>
              <a:buClr>
                <a:schemeClr val="dk1"/>
              </a:buClr>
              <a:buSzPts val="1200"/>
              <a:buFont typeface="Arial"/>
              <a:buChar char="●"/>
            </a:pPr>
            <a:r>
              <a:rPr lang="en" sz="1200">
                <a:latin typeface="Arial"/>
                <a:ea typeface="Arial"/>
                <a:cs typeface="Arial"/>
                <a:sym typeface="Arial"/>
              </a:rPr>
              <a:t>Input: The encoded image features (vector).</a:t>
            </a:r>
            <a:endParaRPr sz="1200">
              <a:latin typeface="Arial"/>
              <a:ea typeface="Arial"/>
              <a:cs typeface="Arial"/>
              <a:sym typeface="Arial"/>
            </a:endParaRPr>
          </a:p>
          <a:p>
            <a:pPr marL="914400" lvl="1" indent="-304800" algn="l" rtl="0">
              <a:lnSpc>
                <a:spcPct val="115000"/>
              </a:lnSpc>
              <a:spcBef>
                <a:spcPts val="0"/>
              </a:spcBef>
              <a:spcAft>
                <a:spcPts val="0"/>
              </a:spcAft>
              <a:buClr>
                <a:schemeClr val="dk1"/>
              </a:buClr>
              <a:buSzPts val="1200"/>
              <a:buFont typeface="Arial"/>
              <a:buChar char="●"/>
            </a:pPr>
            <a:r>
              <a:rPr lang="en" sz="1200">
                <a:latin typeface="Arial"/>
                <a:ea typeface="Arial"/>
                <a:cs typeface="Arial"/>
                <a:sym typeface="Arial"/>
              </a:rPr>
              <a:t>The decoder uses an Embedding layer to convert each word of the caption into a dense vector.</a:t>
            </a:r>
            <a:endParaRPr sz="1200">
              <a:latin typeface="Arial"/>
              <a:ea typeface="Arial"/>
              <a:cs typeface="Arial"/>
              <a:sym typeface="Arial"/>
            </a:endParaRPr>
          </a:p>
          <a:p>
            <a:pPr marL="914400" lvl="1" indent="-304800" algn="l" rtl="0">
              <a:lnSpc>
                <a:spcPct val="115000"/>
              </a:lnSpc>
              <a:spcBef>
                <a:spcPts val="0"/>
              </a:spcBef>
              <a:spcAft>
                <a:spcPts val="0"/>
              </a:spcAft>
              <a:buClr>
                <a:schemeClr val="dk1"/>
              </a:buClr>
              <a:buSzPts val="1200"/>
              <a:buFont typeface="Arial"/>
              <a:buChar char="●"/>
            </a:pPr>
            <a:r>
              <a:rPr lang="en" sz="1200">
                <a:latin typeface="Arial"/>
                <a:ea typeface="Arial"/>
                <a:cs typeface="Arial"/>
                <a:sym typeface="Arial"/>
              </a:rPr>
              <a:t>The word embeddings are passed to an LSTM layer, which processes the sequence of words and generates the next word in the caption.</a:t>
            </a:r>
            <a:endParaRPr sz="1200">
              <a:latin typeface="Arial"/>
              <a:ea typeface="Arial"/>
              <a:cs typeface="Arial"/>
              <a:sym typeface="Arial"/>
            </a:endParaRPr>
          </a:p>
          <a:p>
            <a:pPr marL="914400" lvl="1" indent="-304800" algn="l" rtl="0">
              <a:lnSpc>
                <a:spcPct val="115000"/>
              </a:lnSpc>
              <a:spcBef>
                <a:spcPts val="0"/>
              </a:spcBef>
              <a:spcAft>
                <a:spcPts val="0"/>
              </a:spcAft>
              <a:buClr>
                <a:schemeClr val="dk1"/>
              </a:buClr>
              <a:buSzPts val="1200"/>
              <a:buFont typeface="Arial"/>
              <a:buChar char="●"/>
            </a:pPr>
            <a:r>
              <a:rPr lang="en" sz="1200">
                <a:latin typeface="Arial"/>
                <a:ea typeface="Arial"/>
                <a:cs typeface="Arial"/>
                <a:sym typeface="Arial"/>
              </a:rPr>
              <a:t>RepeatVector is used to repeat the encoded image features for each word in the generated caption.</a:t>
            </a:r>
            <a:endParaRPr sz="1200">
              <a:latin typeface="Arial"/>
              <a:ea typeface="Arial"/>
              <a:cs typeface="Arial"/>
              <a:sym typeface="Arial"/>
            </a:endParaRPr>
          </a:p>
          <a:p>
            <a:pPr marL="914400" lvl="1" indent="-304800" algn="l" rtl="0">
              <a:lnSpc>
                <a:spcPct val="115000"/>
              </a:lnSpc>
              <a:spcBef>
                <a:spcPts val="0"/>
              </a:spcBef>
              <a:spcAft>
                <a:spcPts val="0"/>
              </a:spcAft>
              <a:buClr>
                <a:schemeClr val="dk1"/>
              </a:buClr>
              <a:buSzPts val="1200"/>
              <a:buFont typeface="Arial"/>
              <a:buChar char="●"/>
            </a:pPr>
            <a:r>
              <a:rPr lang="en" sz="1200">
                <a:latin typeface="Arial"/>
                <a:ea typeface="Arial"/>
                <a:cs typeface="Arial"/>
                <a:sym typeface="Arial"/>
              </a:rPr>
              <a:t>The LSTM output is combined with the encoded image features, and the final output layer predicts the next word using a TimeDistributed Dense Layer.</a:t>
            </a:r>
            <a:endParaRPr sz="1200">
              <a:latin typeface="Arial"/>
              <a:ea typeface="Arial"/>
              <a:cs typeface="Arial"/>
              <a:sym typeface="Arial"/>
            </a:endParaRPr>
          </a:p>
          <a:p>
            <a:pPr marL="914400" lvl="1" indent="-304800" algn="l" rtl="0">
              <a:lnSpc>
                <a:spcPct val="115000"/>
              </a:lnSpc>
              <a:spcBef>
                <a:spcPts val="0"/>
              </a:spcBef>
              <a:spcAft>
                <a:spcPts val="0"/>
              </a:spcAft>
              <a:buClr>
                <a:schemeClr val="dk1"/>
              </a:buClr>
              <a:buSzPts val="1200"/>
              <a:buFont typeface="Arial"/>
              <a:buChar char="●"/>
            </a:pPr>
            <a:r>
              <a:rPr lang="en" sz="1200">
                <a:latin typeface="Arial"/>
                <a:ea typeface="Arial"/>
                <a:cs typeface="Arial"/>
                <a:sym typeface="Arial"/>
              </a:rPr>
              <a:t>The model generates a sequence of words, which form the complete caption.</a:t>
            </a:r>
            <a:endParaRPr sz="1200">
              <a:latin typeface="Arial"/>
              <a:ea typeface="Arial"/>
              <a:cs typeface="Arial"/>
              <a:sym typeface="Arial"/>
            </a:endParaRPr>
          </a:p>
          <a:p>
            <a:pPr marL="0" lvl="0" indent="0" algn="l" rtl="0">
              <a:spcBef>
                <a:spcPts val="210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Architecture</a:t>
            </a:r>
            <a:endParaRPr u="sng"/>
          </a:p>
        </p:txBody>
      </p:sp>
      <p:pic>
        <p:nvPicPr>
          <p:cNvPr id="132" name="Google Shape;132;p25"/>
          <p:cNvPicPr preferRelativeResize="0"/>
          <p:nvPr/>
        </p:nvPicPr>
        <p:blipFill>
          <a:blip r:embed="rId3">
            <a:alphaModFix/>
          </a:blip>
          <a:stretch>
            <a:fillRect/>
          </a:stretch>
        </p:blipFill>
        <p:spPr>
          <a:xfrm>
            <a:off x="311700" y="1112450"/>
            <a:ext cx="4260301" cy="3820975"/>
          </a:xfrm>
          <a:prstGeom prst="rect">
            <a:avLst/>
          </a:prstGeom>
          <a:noFill/>
          <a:ln>
            <a:noFill/>
          </a:ln>
        </p:spPr>
      </p:pic>
      <p:sp>
        <p:nvSpPr>
          <p:cNvPr id="133" name="Google Shape;133;p25"/>
          <p:cNvSpPr txBox="1"/>
          <p:nvPr/>
        </p:nvSpPr>
        <p:spPr>
          <a:xfrm>
            <a:off x="5016625" y="795750"/>
            <a:ext cx="3554400" cy="384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a:t>
            </a:r>
            <a:r>
              <a:rPr lang="en" sz="800"/>
              <a:t> </a:t>
            </a:r>
            <a:r>
              <a:rPr lang="en" sz="800">
                <a:solidFill>
                  <a:schemeClr val="dk1"/>
                </a:solidFill>
              </a:rPr>
              <a:t>+---------------------+           +--------------------------+</a:t>
            </a:r>
            <a:endParaRPr sz="800">
              <a:solidFill>
                <a:schemeClr val="dk1"/>
              </a:solidFill>
            </a:endParaRPr>
          </a:p>
          <a:p>
            <a:pPr marL="0" lvl="0" indent="0" algn="l" rtl="0">
              <a:spcBef>
                <a:spcPts val="0"/>
              </a:spcBef>
              <a:spcAft>
                <a:spcPts val="0"/>
              </a:spcAft>
              <a:buNone/>
            </a:pPr>
            <a:r>
              <a:rPr lang="en" sz="800">
                <a:solidFill>
                  <a:schemeClr val="dk1"/>
                </a:solidFill>
              </a:rPr>
              <a:t>  |    Input Image      |           |      Decoder Input       |</a:t>
            </a:r>
            <a:endParaRPr sz="800">
              <a:solidFill>
                <a:schemeClr val="dk1"/>
              </a:solidFill>
            </a:endParaRPr>
          </a:p>
          <a:p>
            <a:pPr marL="0" lvl="0" indent="0" algn="l" rtl="0">
              <a:spcBef>
                <a:spcPts val="0"/>
              </a:spcBef>
              <a:spcAft>
                <a:spcPts val="0"/>
              </a:spcAft>
              <a:buNone/>
            </a:pPr>
            <a:r>
              <a:rPr lang="en" sz="800">
                <a:solidFill>
                  <a:schemeClr val="dk1"/>
                </a:solidFill>
              </a:rPr>
              <a:t>  |    (32x32x3)        |             |     (Caption words)      |</a:t>
            </a:r>
            <a:endParaRPr sz="800">
              <a:solidFill>
                <a:schemeClr val="dk1"/>
              </a:solidFill>
            </a:endParaRPr>
          </a:p>
          <a:p>
            <a:pPr marL="0" lvl="0" indent="0" algn="l" rtl="0">
              <a:spcBef>
                <a:spcPts val="0"/>
              </a:spcBef>
              <a:spcAft>
                <a:spcPts val="0"/>
              </a:spcAft>
              <a:buNone/>
            </a:pPr>
            <a:r>
              <a:rPr lang="en" sz="800">
                <a:solidFill>
                  <a:schemeClr val="dk1"/>
                </a:solidFill>
              </a:rPr>
              <a:t>  +---------------------+           +--------------------------+</a:t>
            </a:r>
            <a:endParaRPr sz="800">
              <a:solidFill>
                <a:schemeClr val="dk1"/>
              </a:solidFill>
            </a:endParaRPr>
          </a:p>
          <a:p>
            <a:pPr marL="0" lvl="0" indent="0" algn="l" rtl="0">
              <a:spcBef>
                <a:spcPts val="0"/>
              </a:spcBef>
              <a:spcAft>
                <a:spcPts val="0"/>
              </a:spcAft>
              <a:buNone/>
            </a:pPr>
            <a:r>
              <a:rPr lang="en" sz="800">
                <a:solidFill>
                  <a:schemeClr val="dk1"/>
                </a:solidFill>
              </a:rPr>
              <a:t>            ↓                               ↓</a:t>
            </a:r>
            <a:endParaRPr sz="800">
              <a:solidFill>
                <a:schemeClr val="dk1"/>
              </a:solidFill>
            </a:endParaRPr>
          </a:p>
          <a:p>
            <a:pPr marL="0" lvl="0" indent="0" algn="l" rtl="0">
              <a:spcBef>
                <a:spcPts val="0"/>
              </a:spcBef>
              <a:spcAft>
                <a:spcPts val="0"/>
              </a:spcAft>
              <a:buNone/>
            </a:pPr>
            <a:r>
              <a:rPr lang="en" sz="800">
                <a:solidFill>
                  <a:schemeClr val="dk1"/>
                </a:solidFill>
              </a:rPr>
              <a:t>  +---------------------+           +--------------------------+</a:t>
            </a:r>
            <a:endParaRPr sz="800">
              <a:solidFill>
                <a:schemeClr val="dk1"/>
              </a:solidFill>
            </a:endParaRPr>
          </a:p>
          <a:p>
            <a:pPr marL="0" lvl="0" indent="0" algn="l" rtl="0">
              <a:spcBef>
                <a:spcPts val="0"/>
              </a:spcBef>
              <a:spcAft>
                <a:spcPts val="0"/>
              </a:spcAft>
              <a:buNone/>
            </a:pPr>
            <a:r>
              <a:rPr lang="en" sz="800">
                <a:solidFill>
                  <a:schemeClr val="dk1"/>
                </a:solidFill>
              </a:rPr>
              <a:t>  |    Convolutional    |           |    Embedding Layer       |</a:t>
            </a:r>
            <a:endParaRPr sz="800">
              <a:solidFill>
                <a:schemeClr val="dk1"/>
              </a:solidFill>
            </a:endParaRPr>
          </a:p>
          <a:p>
            <a:pPr marL="0" lvl="0" indent="0" algn="l" rtl="0">
              <a:spcBef>
                <a:spcPts val="0"/>
              </a:spcBef>
              <a:spcAft>
                <a:spcPts val="0"/>
              </a:spcAft>
              <a:buNone/>
            </a:pPr>
            <a:r>
              <a:rPr lang="en" sz="800">
                <a:solidFill>
                  <a:schemeClr val="dk1"/>
                </a:solidFill>
              </a:rPr>
              <a:t>  |    Layers (CNN)     |           |    (Word tokens → Dense) |</a:t>
            </a:r>
            <a:endParaRPr sz="800">
              <a:solidFill>
                <a:schemeClr val="dk1"/>
              </a:solidFill>
            </a:endParaRPr>
          </a:p>
          <a:p>
            <a:pPr marL="0" lvl="0" indent="0" algn="l" rtl="0">
              <a:spcBef>
                <a:spcPts val="0"/>
              </a:spcBef>
              <a:spcAft>
                <a:spcPts val="0"/>
              </a:spcAft>
              <a:buNone/>
            </a:pPr>
            <a:r>
              <a:rPr lang="en" sz="800">
                <a:solidFill>
                  <a:schemeClr val="dk1"/>
                </a:solidFill>
              </a:rPr>
              <a:t>  +---------------------+           +--------------------------+</a:t>
            </a:r>
            <a:endParaRPr sz="800">
              <a:solidFill>
                <a:schemeClr val="dk1"/>
              </a:solidFill>
            </a:endParaRPr>
          </a:p>
          <a:p>
            <a:pPr marL="0" lvl="0" indent="0" algn="l" rtl="0">
              <a:spcBef>
                <a:spcPts val="0"/>
              </a:spcBef>
              <a:spcAft>
                <a:spcPts val="0"/>
              </a:spcAft>
              <a:buNone/>
            </a:pPr>
            <a:r>
              <a:rPr lang="en" sz="800">
                <a:solidFill>
                  <a:schemeClr val="dk1"/>
                </a:solidFill>
              </a:rPr>
              <a:t>            ↓                               ↓</a:t>
            </a:r>
            <a:endParaRPr sz="800">
              <a:solidFill>
                <a:schemeClr val="dk1"/>
              </a:solidFill>
            </a:endParaRPr>
          </a:p>
          <a:p>
            <a:pPr marL="0" lvl="0" indent="0" algn="l" rtl="0">
              <a:spcBef>
                <a:spcPts val="0"/>
              </a:spcBef>
              <a:spcAft>
                <a:spcPts val="0"/>
              </a:spcAft>
              <a:buNone/>
            </a:pPr>
            <a:r>
              <a:rPr lang="en" sz="800">
                <a:solidFill>
                  <a:schemeClr val="dk1"/>
                </a:solidFill>
              </a:rPr>
              <a:t>  +---------------------+           +--------------------------+</a:t>
            </a:r>
            <a:endParaRPr sz="800">
              <a:solidFill>
                <a:schemeClr val="dk1"/>
              </a:solidFill>
            </a:endParaRPr>
          </a:p>
          <a:p>
            <a:pPr marL="0" lvl="0" indent="0" algn="l" rtl="0">
              <a:spcBef>
                <a:spcPts val="0"/>
              </a:spcBef>
              <a:spcAft>
                <a:spcPts val="0"/>
              </a:spcAft>
              <a:buNone/>
            </a:pPr>
            <a:r>
              <a:rPr lang="en" sz="800">
                <a:solidFill>
                  <a:schemeClr val="dk1"/>
                </a:solidFill>
              </a:rPr>
              <a:t>  |   Global Average    |           |    LSTM Layer            |</a:t>
            </a:r>
            <a:endParaRPr sz="800">
              <a:solidFill>
                <a:schemeClr val="dk1"/>
              </a:solidFill>
            </a:endParaRPr>
          </a:p>
          <a:p>
            <a:pPr marL="0" lvl="0" indent="0" algn="l" rtl="0">
              <a:spcBef>
                <a:spcPts val="0"/>
              </a:spcBef>
              <a:spcAft>
                <a:spcPts val="0"/>
              </a:spcAft>
              <a:buNone/>
            </a:pPr>
            <a:r>
              <a:rPr lang="en" sz="800">
                <a:solidFill>
                  <a:schemeClr val="dk1"/>
                </a:solidFill>
              </a:rPr>
              <a:t>  |   Pooling (GAP)     |           |    (Captions Generation) |</a:t>
            </a:r>
            <a:endParaRPr sz="800">
              <a:solidFill>
                <a:schemeClr val="dk1"/>
              </a:solidFill>
            </a:endParaRPr>
          </a:p>
          <a:p>
            <a:pPr marL="0" lvl="0" indent="0" algn="l" rtl="0">
              <a:spcBef>
                <a:spcPts val="0"/>
              </a:spcBef>
              <a:spcAft>
                <a:spcPts val="0"/>
              </a:spcAft>
              <a:buNone/>
            </a:pPr>
            <a:r>
              <a:rPr lang="en" sz="800">
                <a:solidFill>
                  <a:schemeClr val="dk1"/>
                </a:solidFill>
              </a:rPr>
              <a:t>  +---------------------+           +--------------------------+</a:t>
            </a:r>
            <a:endParaRPr sz="800">
              <a:solidFill>
                <a:schemeClr val="dk1"/>
              </a:solidFill>
            </a:endParaRPr>
          </a:p>
          <a:p>
            <a:pPr marL="0" lvl="0" indent="0" algn="l" rtl="0">
              <a:spcBef>
                <a:spcPts val="0"/>
              </a:spcBef>
              <a:spcAft>
                <a:spcPts val="0"/>
              </a:spcAft>
              <a:buNone/>
            </a:pPr>
            <a:r>
              <a:rPr lang="en" sz="800">
                <a:solidFill>
                  <a:schemeClr val="dk1"/>
                </a:solidFill>
              </a:rPr>
              <a:t>            ↓                               ↓</a:t>
            </a:r>
            <a:endParaRPr sz="800">
              <a:solidFill>
                <a:schemeClr val="dk1"/>
              </a:solidFill>
            </a:endParaRPr>
          </a:p>
          <a:p>
            <a:pPr marL="0" lvl="0" indent="0" algn="l" rtl="0">
              <a:spcBef>
                <a:spcPts val="0"/>
              </a:spcBef>
              <a:spcAft>
                <a:spcPts val="0"/>
              </a:spcAft>
              <a:buNone/>
            </a:pPr>
            <a:r>
              <a:rPr lang="en" sz="800">
                <a:solidFill>
                  <a:schemeClr val="dk1"/>
                </a:solidFill>
              </a:rPr>
              <a:t>  +---------------------+           +--------------------------+</a:t>
            </a:r>
            <a:endParaRPr sz="800">
              <a:solidFill>
                <a:schemeClr val="dk1"/>
              </a:solidFill>
            </a:endParaRPr>
          </a:p>
          <a:p>
            <a:pPr marL="0" lvl="0" indent="0" algn="l" rtl="0">
              <a:spcBef>
                <a:spcPts val="0"/>
              </a:spcBef>
              <a:spcAft>
                <a:spcPts val="0"/>
              </a:spcAft>
              <a:buNone/>
            </a:pPr>
            <a:r>
              <a:rPr lang="en" sz="800">
                <a:solidFill>
                  <a:schemeClr val="dk1"/>
                </a:solidFill>
              </a:rPr>
              <a:t>  |    Dense Layer      |           |    RepeatVector (Image   |</a:t>
            </a:r>
            <a:endParaRPr sz="800">
              <a:solidFill>
                <a:schemeClr val="dk1"/>
              </a:solidFill>
            </a:endParaRPr>
          </a:p>
          <a:p>
            <a:pPr marL="0" lvl="0" indent="0" algn="l" rtl="0">
              <a:spcBef>
                <a:spcPts val="0"/>
              </a:spcBef>
              <a:spcAft>
                <a:spcPts val="0"/>
              </a:spcAft>
              <a:buNone/>
            </a:pPr>
            <a:r>
              <a:rPr lang="en" sz="800">
                <a:solidFill>
                  <a:schemeClr val="dk1"/>
                </a:solidFill>
              </a:rPr>
              <a:t>  |    (Feature Vector) |           |    Feature Replication)  |</a:t>
            </a:r>
            <a:endParaRPr sz="800">
              <a:solidFill>
                <a:schemeClr val="dk1"/>
              </a:solidFill>
            </a:endParaRPr>
          </a:p>
          <a:p>
            <a:pPr marL="0" lvl="0" indent="0" algn="l" rtl="0">
              <a:spcBef>
                <a:spcPts val="0"/>
              </a:spcBef>
              <a:spcAft>
                <a:spcPts val="0"/>
              </a:spcAft>
              <a:buNone/>
            </a:pPr>
            <a:r>
              <a:rPr lang="en" sz="800">
                <a:solidFill>
                  <a:schemeClr val="dk1"/>
                </a:solidFill>
              </a:rPr>
              <a:t>  +---------------------+           +--------------------------+</a:t>
            </a:r>
            <a:endParaRPr sz="800">
              <a:solidFill>
                <a:schemeClr val="dk1"/>
              </a:solidFill>
            </a:endParaRPr>
          </a:p>
          <a:p>
            <a:pPr marL="0" lvl="0" indent="0" algn="l" rtl="0">
              <a:spcBef>
                <a:spcPts val="0"/>
              </a:spcBef>
              <a:spcAft>
                <a:spcPts val="0"/>
              </a:spcAft>
              <a:buNone/>
            </a:pPr>
            <a:r>
              <a:rPr lang="en" sz="800">
                <a:solidFill>
                  <a:schemeClr val="dk1"/>
                </a:solidFill>
              </a:rPr>
              <a:t>            ↓                               ↓</a:t>
            </a:r>
            <a:endParaRPr sz="800">
              <a:solidFill>
                <a:schemeClr val="dk1"/>
              </a:solidFill>
            </a:endParaRPr>
          </a:p>
          <a:p>
            <a:pPr marL="0" lvl="0" indent="0" algn="l" rtl="0">
              <a:spcBef>
                <a:spcPts val="0"/>
              </a:spcBef>
              <a:spcAft>
                <a:spcPts val="0"/>
              </a:spcAft>
              <a:buNone/>
            </a:pPr>
            <a:r>
              <a:rPr lang="en" sz="800">
                <a:solidFill>
                  <a:schemeClr val="dk1"/>
                </a:solidFill>
              </a:rPr>
              <a:t>  +---------------------+           +--------------------------+</a:t>
            </a:r>
            <a:endParaRPr sz="800">
              <a:solidFill>
                <a:schemeClr val="dk1"/>
              </a:solidFill>
            </a:endParaRPr>
          </a:p>
          <a:p>
            <a:pPr marL="0" lvl="0" indent="0" algn="l" rtl="0">
              <a:spcBef>
                <a:spcPts val="0"/>
              </a:spcBef>
              <a:spcAft>
                <a:spcPts val="0"/>
              </a:spcAft>
              <a:buNone/>
            </a:pPr>
            <a:r>
              <a:rPr lang="en" sz="800">
                <a:solidFill>
                  <a:schemeClr val="dk1"/>
                </a:solidFill>
              </a:rPr>
              <a:t>  |      Output         |           |    TimeDistributed Dense |</a:t>
            </a:r>
            <a:endParaRPr sz="800">
              <a:solidFill>
                <a:schemeClr val="dk1"/>
              </a:solidFill>
            </a:endParaRPr>
          </a:p>
          <a:p>
            <a:pPr marL="0" lvl="0" indent="0" algn="l" rtl="0">
              <a:spcBef>
                <a:spcPts val="0"/>
              </a:spcBef>
              <a:spcAft>
                <a:spcPts val="0"/>
              </a:spcAft>
              <a:buNone/>
            </a:pPr>
            <a:r>
              <a:rPr lang="en" sz="800">
                <a:solidFill>
                  <a:schemeClr val="dk1"/>
                </a:solidFill>
              </a:rPr>
              <a:t>  |      (256-d vector) |           |    (Word prediction)     |</a:t>
            </a:r>
            <a:endParaRPr sz="800">
              <a:solidFill>
                <a:schemeClr val="dk1"/>
              </a:solidFill>
            </a:endParaRPr>
          </a:p>
          <a:p>
            <a:pPr marL="0" lvl="0" indent="0" algn="l" rtl="0">
              <a:spcBef>
                <a:spcPts val="0"/>
              </a:spcBef>
              <a:spcAft>
                <a:spcPts val="0"/>
              </a:spcAft>
              <a:buNone/>
            </a:pPr>
            <a:r>
              <a:rPr lang="en" sz="800">
                <a:solidFill>
                  <a:schemeClr val="dk1"/>
                </a:solidFill>
              </a:rPr>
              <a:t>  +---------------------+           +--------------------------+</a:t>
            </a:r>
            <a:endParaRPr sz="800">
              <a:solidFill>
                <a:schemeClr val="dk1"/>
              </a:solidFill>
            </a:endParaRPr>
          </a:p>
          <a:p>
            <a:pPr marL="0" lvl="0" indent="0" algn="l" rtl="0">
              <a:spcBef>
                <a:spcPts val="0"/>
              </a:spcBef>
              <a:spcAft>
                <a:spcPts val="0"/>
              </a:spcAft>
              <a:buNone/>
            </a:pPr>
            <a:r>
              <a:rPr lang="en" sz="800">
                <a:solidFill>
                  <a:schemeClr val="dk1"/>
                </a:solidFill>
              </a:rPr>
              <a:t>            ↓                               ↓</a:t>
            </a:r>
            <a:endParaRPr sz="800">
              <a:solidFill>
                <a:schemeClr val="dk1"/>
              </a:solidFill>
            </a:endParaRPr>
          </a:p>
          <a:p>
            <a:pPr marL="0" lvl="0" indent="0" algn="l" rtl="0">
              <a:spcBef>
                <a:spcPts val="0"/>
              </a:spcBef>
              <a:spcAft>
                <a:spcPts val="0"/>
              </a:spcAft>
              <a:buNone/>
            </a:pPr>
            <a:r>
              <a:rPr lang="en" sz="800">
                <a:solidFill>
                  <a:schemeClr val="dk1"/>
                </a:solidFill>
              </a:rPr>
              <a:t>   +-------------------+           +--------------------------+</a:t>
            </a:r>
            <a:endParaRPr sz="800">
              <a:solidFill>
                <a:schemeClr val="dk1"/>
              </a:solidFill>
            </a:endParaRPr>
          </a:p>
          <a:p>
            <a:pPr marL="0" lvl="0" indent="0" algn="l" rtl="0">
              <a:spcBef>
                <a:spcPts val="0"/>
              </a:spcBef>
              <a:spcAft>
                <a:spcPts val="0"/>
              </a:spcAft>
              <a:buNone/>
            </a:pPr>
            <a:r>
              <a:rPr lang="en" sz="800">
                <a:solidFill>
                  <a:schemeClr val="dk1"/>
                </a:solidFill>
              </a:rPr>
              <a:t>   |  Caption: "A dog  |           |   Output Caption         |</a:t>
            </a:r>
            <a:endParaRPr sz="800">
              <a:solidFill>
                <a:schemeClr val="dk1"/>
              </a:solidFill>
            </a:endParaRPr>
          </a:p>
          <a:p>
            <a:pPr marL="0" lvl="0" indent="0" algn="l" rtl="0">
              <a:spcBef>
                <a:spcPts val="0"/>
              </a:spcBef>
              <a:spcAft>
                <a:spcPts val="0"/>
              </a:spcAft>
              <a:buNone/>
            </a:pPr>
            <a:r>
              <a:rPr lang="en" sz="800">
                <a:solidFill>
                  <a:schemeClr val="dk1"/>
                </a:solidFill>
              </a:rPr>
              <a:t>   |  in the image"    |           |   (Generated sequence)   |</a:t>
            </a:r>
            <a:endParaRPr sz="800">
              <a:solidFill>
                <a:schemeClr val="dk1"/>
              </a:solidFill>
            </a:endParaRPr>
          </a:p>
          <a:p>
            <a:pPr marL="0" lvl="0" indent="0" algn="l" rtl="0">
              <a:spcBef>
                <a:spcPts val="0"/>
              </a:spcBef>
              <a:spcAft>
                <a:spcPts val="0"/>
              </a:spcAft>
              <a:buNone/>
            </a:pPr>
            <a:r>
              <a:rPr lang="en" sz="800">
                <a:solidFill>
                  <a:schemeClr val="dk1"/>
                </a:solidFill>
              </a:rPr>
              <a:t>   +-------------------+           +--------------------------+</a:t>
            </a:r>
            <a:endParaRPr sz="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Task 1: Image classification</a:t>
            </a:r>
            <a:endParaRPr u="sng"/>
          </a:p>
        </p:txBody>
      </p:sp>
      <p:sp>
        <p:nvSpPr>
          <p:cNvPr id="139" name="Google Shape;139;p26"/>
          <p:cNvSpPr txBox="1">
            <a:spLocks noGrp="1"/>
          </p:cNvSpPr>
          <p:nvPr>
            <p:ph type="body" idx="1"/>
          </p:nvPr>
        </p:nvSpPr>
        <p:spPr>
          <a:xfrm>
            <a:off x="311700" y="1152475"/>
            <a:ext cx="8520600" cy="3695700"/>
          </a:xfrm>
          <a:prstGeom prst="rect">
            <a:avLst/>
          </a:prstGeom>
        </p:spPr>
        <p:txBody>
          <a:bodyPr spcFirstLastPara="1" wrap="square" lIns="91425" tIns="91425" rIns="91425" bIns="91425" anchor="t" anchorCtr="0">
            <a:noAutofit/>
          </a:bodyPr>
          <a:lstStyle/>
          <a:p>
            <a:pPr marL="0" lvl="0" indent="0" algn="l" rtl="0">
              <a:lnSpc>
                <a:spcPct val="130000"/>
              </a:lnSpc>
              <a:spcBef>
                <a:spcPts val="1200"/>
              </a:spcBef>
              <a:spcAft>
                <a:spcPts val="0"/>
              </a:spcAft>
              <a:buSzPts val="935"/>
              <a:buNone/>
            </a:pPr>
            <a:r>
              <a:rPr lang="en" sz="1120" b="1" u="sng">
                <a:solidFill>
                  <a:schemeClr val="dk1"/>
                </a:solidFill>
                <a:latin typeface="Arial"/>
                <a:ea typeface="Arial"/>
                <a:cs typeface="Arial"/>
                <a:sym typeface="Arial"/>
              </a:rPr>
              <a:t>Purpose</a:t>
            </a:r>
            <a:r>
              <a:rPr lang="en" sz="1120" b="1">
                <a:solidFill>
                  <a:schemeClr val="dk1"/>
                </a:solidFill>
                <a:latin typeface="Arial"/>
                <a:ea typeface="Arial"/>
                <a:cs typeface="Arial"/>
                <a:sym typeface="Arial"/>
              </a:rPr>
              <a:t>:</a:t>
            </a:r>
            <a:endParaRPr sz="1120" b="1">
              <a:solidFill>
                <a:schemeClr val="dk1"/>
              </a:solidFill>
              <a:latin typeface="Arial"/>
              <a:ea typeface="Arial"/>
              <a:cs typeface="Arial"/>
              <a:sym typeface="Arial"/>
            </a:endParaRPr>
          </a:p>
          <a:p>
            <a:pPr marL="457200" lvl="0" indent="-299720" algn="l" rtl="0">
              <a:lnSpc>
                <a:spcPct val="95000"/>
              </a:lnSpc>
              <a:spcBef>
                <a:spcPts val="600"/>
              </a:spcBef>
              <a:spcAft>
                <a:spcPts val="0"/>
              </a:spcAft>
              <a:buClr>
                <a:schemeClr val="dk1"/>
              </a:buClr>
              <a:buSzPts val="1120"/>
              <a:buFont typeface="Arial"/>
              <a:buChar char="●"/>
            </a:pPr>
            <a:r>
              <a:rPr lang="en" sz="1120">
                <a:solidFill>
                  <a:schemeClr val="dk1"/>
                </a:solidFill>
                <a:latin typeface="Arial"/>
                <a:ea typeface="Arial"/>
                <a:cs typeface="Arial"/>
                <a:sym typeface="Arial"/>
              </a:rPr>
              <a:t>The image classification task focuses on training models to classify CIFAR-10 images into one of 10 categories (e.g., airplane, dog, car, etc.).</a:t>
            </a:r>
            <a:endParaRPr sz="1120">
              <a:solidFill>
                <a:schemeClr val="dk1"/>
              </a:solidFill>
              <a:latin typeface="Arial"/>
              <a:ea typeface="Arial"/>
              <a:cs typeface="Arial"/>
              <a:sym typeface="Arial"/>
            </a:endParaRPr>
          </a:p>
          <a:p>
            <a:pPr marL="457200" lvl="0" indent="-299720" algn="l" rtl="0">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The task is aimed at evaluating how synthetic data contamination affects model performance on real-world image classification tasks.</a:t>
            </a:r>
            <a:endParaRPr sz="1120">
              <a:solidFill>
                <a:schemeClr val="dk1"/>
              </a:solidFill>
              <a:latin typeface="Arial"/>
              <a:ea typeface="Arial"/>
              <a:cs typeface="Arial"/>
              <a:sym typeface="Arial"/>
            </a:endParaRPr>
          </a:p>
          <a:p>
            <a:pPr marL="0" lvl="0" indent="0" algn="l" rtl="0">
              <a:lnSpc>
                <a:spcPct val="130000"/>
              </a:lnSpc>
              <a:spcBef>
                <a:spcPts val="1500"/>
              </a:spcBef>
              <a:spcAft>
                <a:spcPts val="0"/>
              </a:spcAft>
              <a:buSzPts val="935"/>
              <a:buNone/>
            </a:pPr>
            <a:r>
              <a:rPr lang="en" sz="1120" b="1" u="sng">
                <a:solidFill>
                  <a:schemeClr val="dk1"/>
                </a:solidFill>
                <a:latin typeface="Arial"/>
                <a:ea typeface="Arial"/>
                <a:cs typeface="Arial"/>
                <a:sym typeface="Arial"/>
              </a:rPr>
              <a:t>Methodology:</a:t>
            </a:r>
            <a:endParaRPr sz="1120" b="1" u="sng">
              <a:solidFill>
                <a:schemeClr val="dk1"/>
              </a:solidFill>
              <a:latin typeface="Arial"/>
              <a:ea typeface="Arial"/>
              <a:cs typeface="Arial"/>
              <a:sym typeface="Arial"/>
            </a:endParaRPr>
          </a:p>
          <a:p>
            <a:pPr marL="457200" lvl="0" indent="-299720" algn="l" rtl="0">
              <a:lnSpc>
                <a:spcPct val="95000"/>
              </a:lnSpc>
              <a:spcBef>
                <a:spcPts val="600"/>
              </a:spcBef>
              <a:spcAft>
                <a:spcPts val="0"/>
              </a:spcAft>
              <a:buClr>
                <a:schemeClr val="dk1"/>
              </a:buClr>
              <a:buSzPts val="1120"/>
              <a:buFont typeface="Arial"/>
              <a:buAutoNum type="arabicPeriod"/>
            </a:pPr>
            <a:r>
              <a:rPr lang="en" sz="1120">
                <a:solidFill>
                  <a:schemeClr val="dk1"/>
                </a:solidFill>
                <a:latin typeface="Arial"/>
                <a:ea typeface="Arial"/>
                <a:cs typeface="Arial"/>
                <a:sym typeface="Arial"/>
              </a:rPr>
              <a:t>Model: ResNet-18 is used for the image classification task. ResNet-18 is a deep convolutional neural network (CNN) that uses residual connections to train deeper models more efficiently.</a:t>
            </a:r>
            <a:endParaRPr sz="1120">
              <a:solidFill>
                <a:schemeClr val="dk1"/>
              </a:solidFill>
              <a:latin typeface="Arial"/>
              <a:ea typeface="Arial"/>
              <a:cs typeface="Arial"/>
              <a:sym typeface="Arial"/>
            </a:endParaRPr>
          </a:p>
          <a:p>
            <a:pPr marL="457200" lvl="0" indent="-299720" algn="l" rtl="0">
              <a:lnSpc>
                <a:spcPct val="95000"/>
              </a:lnSpc>
              <a:spcBef>
                <a:spcPts val="0"/>
              </a:spcBef>
              <a:spcAft>
                <a:spcPts val="0"/>
              </a:spcAft>
              <a:buClr>
                <a:schemeClr val="dk1"/>
              </a:buClr>
              <a:buSzPts val="1120"/>
              <a:buFont typeface="Arial"/>
              <a:buAutoNum type="arabicPeriod"/>
            </a:pPr>
            <a:r>
              <a:rPr lang="en" sz="1120">
                <a:solidFill>
                  <a:schemeClr val="dk1"/>
                </a:solidFill>
                <a:latin typeface="Arial"/>
                <a:ea typeface="Arial"/>
                <a:cs typeface="Arial"/>
                <a:sym typeface="Arial"/>
              </a:rPr>
              <a:t>Synthetic Data Generation:</a:t>
            </a:r>
            <a:endParaRPr sz="1120">
              <a:solidFill>
                <a:schemeClr val="dk1"/>
              </a:solidFill>
              <a:latin typeface="Arial"/>
              <a:ea typeface="Arial"/>
              <a:cs typeface="Arial"/>
              <a:sym typeface="Arial"/>
            </a:endParaRPr>
          </a:p>
          <a:p>
            <a:pPr marL="914400" lvl="1" indent="-299719" algn="l" rtl="0">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Synthetic images are generated using a Generator model that creates 32x32 RGB images resembling the CIFAR-10 dataset.</a:t>
            </a:r>
            <a:endParaRPr sz="1120">
              <a:solidFill>
                <a:schemeClr val="dk1"/>
              </a:solidFill>
              <a:latin typeface="Arial"/>
              <a:ea typeface="Arial"/>
              <a:cs typeface="Arial"/>
              <a:sym typeface="Arial"/>
            </a:endParaRPr>
          </a:p>
          <a:p>
            <a:pPr marL="914400" lvl="1" indent="-299719" algn="l" rtl="0">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These synthetic images are used in combination with real CIFAR-10 images, mixed at varying contamination ratios (0%, 20%, 40%, 60%, 80%).</a:t>
            </a:r>
            <a:endParaRPr sz="1120">
              <a:solidFill>
                <a:schemeClr val="dk1"/>
              </a:solidFill>
              <a:latin typeface="Arial"/>
              <a:ea typeface="Arial"/>
              <a:cs typeface="Arial"/>
              <a:sym typeface="Arial"/>
            </a:endParaRPr>
          </a:p>
          <a:p>
            <a:pPr marL="457200" lvl="0" indent="-299720" algn="l" rtl="0">
              <a:lnSpc>
                <a:spcPct val="95000"/>
              </a:lnSpc>
              <a:spcBef>
                <a:spcPts val="0"/>
              </a:spcBef>
              <a:spcAft>
                <a:spcPts val="0"/>
              </a:spcAft>
              <a:buClr>
                <a:schemeClr val="dk1"/>
              </a:buClr>
              <a:buSzPts val="1120"/>
              <a:buFont typeface="Arial"/>
              <a:buAutoNum type="arabicPeriod"/>
            </a:pPr>
            <a:r>
              <a:rPr lang="en" sz="1120">
                <a:solidFill>
                  <a:schemeClr val="dk1"/>
                </a:solidFill>
                <a:latin typeface="Arial"/>
                <a:ea typeface="Arial"/>
                <a:cs typeface="Arial"/>
                <a:sym typeface="Arial"/>
              </a:rPr>
              <a:t>Contamination Ratios:</a:t>
            </a:r>
            <a:endParaRPr sz="1120">
              <a:solidFill>
                <a:schemeClr val="dk1"/>
              </a:solidFill>
              <a:latin typeface="Arial"/>
              <a:ea typeface="Arial"/>
              <a:cs typeface="Arial"/>
              <a:sym typeface="Arial"/>
            </a:endParaRPr>
          </a:p>
          <a:p>
            <a:pPr marL="914400" lvl="1" indent="-299719" algn="l" rtl="0">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The real CIFAR-10 dataset is mixed with synthetic data at different contamination ratios to study the impact on classification accuracy.</a:t>
            </a:r>
            <a:endParaRPr sz="1120">
              <a:solidFill>
                <a:schemeClr val="dk1"/>
              </a:solidFill>
              <a:latin typeface="Arial"/>
              <a:ea typeface="Arial"/>
              <a:cs typeface="Arial"/>
              <a:sym typeface="Arial"/>
            </a:endParaRPr>
          </a:p>
          <a:p>
            <a:pPr marL="914400" lvl="1" indent="-299719" algn="l" rtl="0">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The task evaluates how well the model generalizes when trained with varying proportions of synthetic data.</a:t>
            </a:r>
            <a:endParaRPr sz="1120">
              <a:solidFill>
                <a:schemeClr val="dk1"/>
              </a:solidFill>
              <a:latin typeface="Arial"/>
              <a:ea typeface="Arial"/>
              <a:cs typeface="Arial"/>
              <a:sym typeface="Arial"/>
            </a:endParaRPr>
          </a:p>
          <a:p>
            <a:pPr marL="0" lvl="0" indent="0" algn="l" rtl="0">
              <a:lnSpc>
                <a:spcPct val="95000"/>
              </a:lnSpc>
              <a:spcBef>
                <a:spcPts val="2100"/>
              </a:spcBef>
              <a:spcAft>
                <a:spcPts val="1200"/>
              </a:spcAft>
              <a:buSzPts val="935"/>
              <a:buNone/>
            </a:pPr>
            <a:endParaRPr sz="153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Task 1: Image classification</a:t>
            </a:r>
            <a:endParaRPr u="sng"/>
          </a:p>
        </p:txBody>
      </p:sp>
      <p:sp>
        <p:nvSpPr>
          <p:cNvPr id="145" name="Google Shape;145;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50000"/>
              </a:lnSpc>
              <a:spcBef>
                <a:spcPts val="1200"/>
              </a:spcBef>
              <a:spcAft>
                <a:spcPts val="0"/>
              </a:spcAft>
              <a:buNone/>
            </a:pPr>
            <a:r>
              <a:rPr lang="en" sz="1200" b="1" u="sng">
                <a:solidFill>
                  <a:schemeClr val="dk1"/>
                </a:solidFill>
                <a:latin typeface="Arial"/>
                <a:ea typeface="Arial"/>
                <a:cs typeface="Arial"/>
                <a:sym typeface="Arial"/>
              </a:rPr>
              <a:t>Evaluation:</a:t>
            </a:r>
            <a:endParaRPr sz="1200" b="1" u="sng">
              <a:solidFill>
                <a:schemeClr val="dk1"/>
              </a:solidFill>
              <a:latin typeface="Arial"/>
              <a:ea typeface="Arial"/>
              <a:cs typeface="Arial"/>
              <a:sym typeface="Arial"/>
            </a:endParaRPr>
          </a:p>
          <a:p>
            <a:pPr marL="457200" lvl="0" indent="-304800" algn="l" rtl="0">
              <a:spcBef>
                <a:spcPts val="600"/>
              </a:spcBef>
              <a:spcAft>
                <a:spcPts val="0"/>
              </a:spcAft>
              <a:buClr>
                <a:schemeClr val="dk1"/>
              </a:buClr>
              <a:buSzPts val="1200"/>
              <a:buFont typeface="Arial"/>
              <a:buChar char="●"/>
            </a:pPr>
            <a:r>
              <a:rPr lang="en" sz="1200">
                <a:solidFill>
                  <a:schemeClr val="dk1"/>
                </a:solidFill>
                <a:latin typeface="Arial"/>
                <a:ea typeface="Arial"/>
                <a:cs typeface="Arial"/>
                <a:sym typeface="Arial"/>
              </a:rPr>
              <a:t>Metrics:</a:t>
            </a:r>
            <a:endParaRPr sz="1200">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Training Accuracy: Measures how well the model performs on the mixed training dataset (real + synthetic).</a:t>
            </a:r>
            <a:endParaRPr sz="1200">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Validation Accuracy: Measures the model’s performance on the real CIFAR-10 test dataset.</a:t>
            </a:r>
            <a:endParaRPr sz="1200">
              <a:solidFill>
                <a:schemeClr val="dk1"/>
              </a:solidFill>
              <a:latin typeface="Arial"/>
              <a:ea typeface="Arial"/>
              <a:cs typeface="Arial"/>
              <a:sym typeface="Arial"/>
            </a:endParaRPr>
          </a:p>
          <a:p>
            <a:pPr marL="0" lvl="0" indent="0" algn="l" rtl="0">
              <a:lnSpc>
                <a:spcPct val="150000"/>
              </a:lnSpc>
              <a:spcBef>
                <a:spcPts val="2100"/>
              </a:spcBef>
              <a:spcAft>
                <a:spcPts val="0"/>
              </a:spcAft>
              <a:buNone/>
            </a:pPr>
            <a:r>
              <a:rPr lang="en" sz="1200" b="1" u="sng">
                <a:solidFill>
                  <a:schemeClr val="dk1"/>
                </a:solidFill>
                <a:latin typeface="Arial"/>
                <a:ea typeface="Arial"/>
                <a:cs typeface="Arial"/>
                <a:sym typeface="Arial"/>
              </a:rPr>
              <a:t>Why It's Important:</a:t>
            </a:r>
            <a:endParaRPr sz="1200" b="1" u="sng">
              <a:solidFill>
                <a:schemeClr val="dk1"/>
              </a:solidFill>
              <a:latin typeface="Arial"/>
              <a:ea typeface="Arial"/>
              <a:cs typeface="Arial"/>
              <a:sym typeface="Arial"/>
            </a:endParaRPr>
          </a:p>
          <a:p>
            <a:pPr marL="457200" lvl="0" indent="-304800" algn="l" rtl="0">
              <a:spcBef>
                <a:spcPts val="600"/>
              </a:spcBef>
              <a:spcAft>
                <a:spcPts val="0"/>
              </a:spcAft>
              <a:buClr>
                <a:schemeClr val="dk1"/>
              </a:buClr>
              <a:buSzPts val="1200"/>
              <a:buFont typeface="Arial"/>
              <a:buChar char="●"/>
            </a:pPr>
            <a:r>
              <a:rPr lang="en" sz="1200">
                <a:solidFill>
                  <a:schemeClr val="dk1"/>
                </a:solidFill>
                <a:latin typeface="Arial"/>
                <a:ea typeface="Arial"/>
                <a:cs typeface="Arial"/>
                <a:sym typeface="Arial"/>
              </a:rPr>
              <a:t>This task helps assess the real-world viability of using synthetic data in image classification tasks.</a:t>
            </a:r>
            <a:endParaRPr sz="1200">
              <a:solidFill>
                <a:schemeClr val="dk1"/>
              </a:solidFill>
              <a:latin typeface="Arial"/>
              <a:ea typeface="Arial"/>
              <a:cs typeface="Arial"/>
              <a:sym typeface="Arial"/>
            </a:endParaRPr>
          </a:p>
          <a:p>
            <a:pPr marL="457200" lvl="0"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The goal is to study how synthetic data impacts the model's ability to generalize to new, unseen images (test data).</a:t>
            </a:r>
            <a:endParaRPr sz="1200">
              <a:solidFill>
                <a:schemeClr val="dk1"/>
              </a:solidFill>
              <a:latin typeface="Arial"/>
              <a:ea typeface="Arial"/>
              <a:cs typeface="Arial"/>
              <a:sym typeface="Arial"/>
            </a:endParaRPr>
          </a:p>
          <a:p>
            <a:pPr marL="0" lvl="0" indent="0" algn="l" rtl="0">
              <a:spcBef>
                <a:spcPts val="15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Evaluation</a:t>
            </a:r>
            <a:endParaRPr u="sng"/>
          </a:p>
        </p:txBody>
      </p:sp>
      <p:pic>
        <p:nvPicPr>
          <p:cNvPr id="151" name="Google Shape;151;p28"/>
          <p:cNvPicPr preferRelativeResize="0"/>
          <p:nvPr/>
        </p:nvPicPr>
        <p:blipFill>
          <a:blip r:embed="rId3">
            <a:alphaModFix/>
          </a:blip>
          <a:stretch>
            <a:fillRect/>
          </a:stretch>
        </p:blipFill>
        <p:spPr>
          <a:xfrm>
            <a:off x="152400" y="1170125"/>
            <a:ext cx="8776075" cy="3758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Visualization</a:t>
            </a:r>
            <a:endParaRPr u="sng"/>
          </a:p>
        </p:txBody>
      </p:sp>
      <p:pic>
        <p:nvPicPr>
          <p:cNvPr id="157" name="Google Shape;157;p29"/>
          <p:cNvPicPr preferRelativeResize="0"/>
          <p:nvPr/>
        </p:nvPicPr>
        <p:blipFill>
          <a:blip r:embed="rId3">
            <a:alphaModFix/>
          </a:blip>
          <a:stretch>
            <a:fillRect/>
          </a:stretch>
        </p:blipFill>
        <p:spPr>
          <a:xfrm>
            <a:off x="152400" y="1170125"/>
            <a:ext cx="8372426"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Task 2: Image captioning</a:t>
            </a:r>
            <a:endParaRPr u="sng"/>
          </a:p>
        </p:txBody>
      </p:sp>
      <p:sp>
        <p:nvSpPr>
          <p:cNvPr id="163" name="Google Shape;163;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30000"/>
              </a:lnSpc>
              <a:spcBef>
                <a:spcPts val="1200"/>
              </a:spcBef>
              <a:spcAft>
                <a:spcPts val="0"/>
              </a:spcAft>
              <a:buSzPts val="935"/>
              <a:buNone/>
            </a:pPr>
            <a:r>
              <a:rPr lang="en" sz="1120" b="1" u="sng">
                <a:solidFill>
                  <a:schemeClr val="dk1"/>
                </a:solidFill>
                <a:latin typeface="Arial"/>
                <a:ea typeface="Arial"/>
                <a:cs typeface="Arial"/>
                <a:sym typeface="Arial"/>
              </a:rPr>
              <a:t>Purpose:</a:t>
            </a:r>
            <a:endParaRPr sz="1120" b="1" u="sng">
              <a:solidFill>
                <a:schemeClr val="dk1"/>
              </a:solidFill>
              <a:latin typeface="Arial"/>
              <a:ea typeface="Arial"/>
              <a:cs typeface="Arial"/>
              <a:sym typeface="Arial"/>
            </a:endParaRPr>
          </a:p>
          <a:p>
            <a:pPr marL="457200" lvl="0" indent="-299720" algn="l" rtl="0">
              <a:lnSpc>
                <a:spcPct val="95000"/>
              </a:lnSpc>
              <a:spcBef>
                <a:spcPts val="600"/>
              </a:spcBef>
              <a:spcAft>
                <a:spcPts val="0"/>
              </a:spcAft>
              <a:buClr>
                <a:schemeClr val="dk1"/>
              </a:buClr>
              <a:buSzPts val="1120"/>
              <a:buFont typeface="Arial"/>
              <a:buChar char="●"/>
            </a:pPr>
            <a:r>
              <a:rPr lang="en" sz="1120">
                <a:solidFill>
                  <a:schemeClr val="dk1"/>
                </a:solidFill>
                <a:latin typeface="Arial"/>
                <a:ea typeface="Arial"/>
                <a:cs typeface="Arial"/>
                <a:sym typeface="Arial"/>
              </a:rPr>
              <a:t>The image captioning task involves generating human-readable captions for images.</a:t>
            </a:r>
            <a:endParaRPr sz="1120">
              <a:solidFill>
                <a:schemeClr val="dk1"/>
              </a:solidFill>
              <a:latin typeface="Arial"/>
              <a:ea typeface="Arial"/>
              <a:cs typeface="Arial"/>
              <a:sym typeface="Arial"/>
            </a:endParaRPr>
          </a:p>
          <a:p>
            <a:pPr marL="457200" lvl="0" indent="-299720" algn="l" rtl="0">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For this study, the captions describe the object in the image (e.g., "A dog in the image"). The objective is to assess how synthetic data affects the model’s ability to generate meaningful captions for images.</a:t>
            </a:r>
            <a:endParaRPr sz="1120">
              <a:solidFill>
                <a:schemeClr val="dk1"/>
              </a:solidFill>
              <a:latin typeface="Arial"/>
              <a:ea typeface="Arial"/>
              <a:cs typeface="Arial"/>
              <a:sym typeface="Arial"/>
            </a:endParaRPr>
          </a:p>
          <a:p>
            <a:pPr marL="0" lvl="0" indent="0" algn="l" rtl="0">
              <a:lnSpc>
                <a:spcPct val="130000"/>
              </a:lnSpc>
              <a:spcBef>
                <a:spcPts val="1500"/>
              </a:spcBef>
              <a:spcAft>
                <a:spcPts val="0"/>
              </a:spcAft>
              <a:buSzPts val="935"/>
              <a:buNone/>
            </a:pPr>
            <a:r>
              <a:rPr lang="en" sz="1120" b="1" u="sng">
                <a:solidFill>
                  <a:schemeClr val="dk1"/>
                </a:solidFill>
                <a:latin typeface="Arial"/>
                <a:ea typeface="Arial"/>
                <a:cs typeface="Arial"/>
                <a:sym typeface="Arial"/>
              </a:rPr>
              <a:t>Methodology:</a:t>
            </a:r>
            <a:endParaRPr sz="1120" b="1" u="sng">
              <a:solidFill>
                <a:schemeClr val="dk1"/>
              </a:solidFill>
              <a:latin typeface="Arial"/>
              <a:ea typeface="Arial"/>
              <a:cs typeface="Arial"/>
              <a:sym typeface="Arial"/>
            </a:endParaRPr>
          </a:p>
          <a:p>
            <a:pPr marL="457200" lvl="0" indent="-299720" algn="l" rtl="0">
              <a:lnSpc>
                <a:spcPct val="95000"/>
              </a:lnSpc>
              <a:spcBef>
                <a:spcPts val="600"/>
              </a:spcBef>
              <a:spcAft>
                <a:spcPts val="0"/>
              </a:spcAft>
              <a:buClr>
                <a:schemeClr val="dk1"/>
              </a:buClr>
              <a:buSzPts val="1120"/>
              <a:buFont typeface="Arial"/>
              <a:buAutoNum type="arabicPeriod"/>
            </a:pPr>
            <a:r>
              <a:rPr lang="en" sz="1120">
                <a:solidFill>
                  <a:schemeClr val="dk1"/>
                </a:solidFill>
                <a:latin typeface="Arial"/>
                <a:ea typeface="Arial"/>
                <a:cs typeface="Arial"/>
                <a:sym typeface="Arial"/>
              </a:rPr>
              <a:t>Model: An Encoder-Decoder architecture is used.</a:t>
            </a:r>
            <a:endParaRPr sz="1120">
              <a:solidFill>
                <a:schemeClr val="dk1"/>
              </a:solidFill>
              <a:latin typeface="Arial"/>
              <a:ea typeface="Arial"/>
              <a:cs typeface="Arial"/>
              <a:sym typeface="Arial"/>
            </a:endParaRPr>
          </a:p>
          <a:p>
            <a:pPr marL="914400" lvl="1" indent="-299719" algn="l" rtl="0">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The Encoder is a CNN that extracts features from the image.</a:t>
            </a:r>
            <a:endParaRPr sz="1120">
              <a:solidFill>
                <a:schemeClr val="dk1"/>
              </a:solidFill>
              <a:latin typeface="Arial"/>
              <a:ea typeface="Arial"/>
              <a:cs typeface="Arial"/>
              <a:sym typeface="Arial"/>
            </a:endParaRPr>
          </a:p>
          <a:p>
            <a:pPr marL="914400" lvl="1" indent="-299719" algn="l" rtl="0">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The Decoder is an LSTM that generates captions word by word based on the extracted features.</a:t>
            </a:r>
            <a:endParaRPr sz="1120">
              <a:solidFill>
                <a:schemeClr val="dk1"/>
              </a:solidFill>
              <a:latin typeface="Arial"/>
              <a:ea typeface="Arial"/>
              <a:cs typeface="Arial"/>
              <a:sym typeface="Arial"/>
            </a:endParaRPr>
          </a:p>
          <a:p>
            <a:pPr marL="457200" lvl="0" indent="-299720" algn="l" rtl="0">
              <a:lnSpc>
                <a:spcPct val="95000"/>
              </a:lnSpc>
              <a:spcBef>
                <a:spcPts val="0"/>
              </a:spcBef>
              <a:spcAft>
                <a:spcPts val="0"/>
              </a:spcAft>
              <a:buClr>
                <a:schemeClr val="dk1"/>
              </a:buClr>
              <a:buSzPts val="1120"/>
              <a:buFont typeface="Arial"/>
              <a:buAutoNum type="arabicPeriod"/>
            </a:pPr>
            <a:r>
              <a:rPr lang="en" sz="1120">
                <a:solidFill>
                  <a:schemeClr val="dk1"/>
                </a:solidFill>
                <a:latin typeface="Arial"/>
                <a:ea typeface="Arial"/>
                <a:cs typeface="Arial"/>
                <a:sym typeface="Arial"/>
              </a:rPr>
              <a:t>Synthetic Data Generation:</a:t>
            </a:r>
            <a:endParaRPr sz="1120">
              <a:solidFill>
                <a:schemeClr val="dk1"/>
              </a:solidFill>
              <a:latin typeface="Arial"/>
              <a:ea typeface="Arial"/>
              <a:cs typeface="Arial"/>
              <a:sym typeface="Arial"/>
            </a:endParaRPr>
          </a:p>
          <a:p>
            <a:pPr marL="914400" lvl="1" indent="-299719" algn="l" rtl="0">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Similar to Task 1, synthetic images are generated using the Generator model.</a:t>
            </a:r>
            <a:endParaRPr sz="1120">
              <a:solidFill>
                <a:schemeClr val="dk1"/>
              </a:solidFill>
              <a:latin typeface="Arial"/>
              <a:ea typeface="Arial"/>
              <a:cs typeface="Arial"/>
              <a:sym typeface="Arial"/>
            </a:endParaRPr>
          </a:p>
          <a:p>
            <a:pPr marL="914400" lvl="1" indent="-299719" algn="l" rtl="0">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These synthetic images are mixed with real CIFAR-10 images at different contamination ratios (0%, 20%, 40%, 60%, 80%).</a:t>
            </a:r>
            <a:endParaRPr sz="1120">
              <a:solidFill>
                <a:schemeClr val="dk1"/>
              </a:solidFill>
              <a:latin typeface="Arial"/>
              <a:ea typeface="Arial"/>
              <a:cs typeface="Arial"/>
              <a:sym typeface="Arial"/>
            </a:endParaRPr>
          </a:p>
          <a:p>
            <a:pPr marL="914400" lvl="1" indent="-299719" algn="l" rtl="0">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The model is trained to predict the next word in the caption sequence given the image features.</a:t>
            </a:r>
            <a:endParaRPr sz="1120">
              <a:solidFill>
                <a:schemeClr val="dk1"/>
              </a:solidFill>
              <a:latin typeface="Arial"/>
              <a:ea typeface="Arial"/>
              <a:cs typeface="Arial"/>
              <a:sym typeface="Arial"/>
            </a:endParaRPr>
          </a:p>
          <a:p>
            <a:pPr marL="457200" lvl="0" indent="-299720" algn="l" rtl="0">
              <a:lnSpc>
                <a:spcPct val="95000"/>
              </a:lnSpc>
              <a:spcBef>
                <a:spcPts val="0"/>
              </a:spcBef>
              <a:spcAft>
                <a:spcPts val="0"/>
              </a:spcAft>
              <a:buClr>
                <a:schemeClr val="dk1"/>
              </a:buClr>
              <a:buSzPts val="1120"/>
              <a:buFont typeface="Arial"/>
              <a:buAutoNum type="arabicPeriod"/>
            </a:pPr>
            <a:r>
              <a:rPr lang="en" sz="1120">
                <a:solidFill>
                  <a:schemeClr val="dk1"/>
                </a:solidFill>
                <a:latin typeface="Arial"/>
                <a:ea typeface="Arial"/>
                <a:cs typeface="Arial"/>
                <a:sym typeface="Arial"/>
              </a:rPr>
              <a:t>Contamination Ratios:</a:t>
            </a:r>
            <a:endParaRPr sz="1120">
              <a:solidFill>
                <a:schemeClr val="dk1"/>
              </a:solidFill>
              <a:latin typeface="Arial"/>
              <a:ea typeface="Arial"/>
              <a:cs typeface="Arial"/>
              <a:sym typeface="Arial"/>
            </a:endParaRPr>
          </a:p>
          <a:p>
            <a:pPr marL="914400" lvl="1" indent="-299719" algn="l" rtl="0">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The CIFAR-10 captions (created from real images) are used for the training of the model, and the task examines how the model handles contamination with synthetic images and their corresponding (possibly noisy) captions.</a:t>
            </a:r>
            <a:endParaRPr sz="1120">
              <a:solidFill>
                <a:schemeClr val="dk1"/>
              </a:solidFill>
              <a:latin typeface="Arial"/>
              <a:ea typeface="Arial"/>
              <a:cs typeface="Arial"/>
              <a:sym typeface="Arial"/>
            </a:endParaRPr>
          </a:p>
          <a:p>
            <a:pPr marL="0" lvl="0" indent="0" algn="l" rtl="0">
              <a:lnSpc>
                <a:spcPct val="95000"/>
              </a:lnSpc>
              <a:spcBef>
                <a:spcPts val="2100"/>
              </a:spcBef>
              <a:spcAft>
                <a:spcPts val="1200"/>
              </a:spcAft>
              <a:buSzPts val="935"/>
              <a:buNone/>
            </a:pPr>
            <a:endParaRPr sz="153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Task 2: Image captioning</a:t>
            </a:r>
            <a:endParaRPr u="sng"/>
          </a:p>
        </p:txBody>
      </p:sp>
      <p:sp>
        <p:nvSpPr>
          <p:cNvPr id="169" name="Google Shape;169;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50000"/>
              </a:lnSpc>
              <a:spcBef>
                <a:spcPts val="1200"/>
              </a:spcBef>
              <a:spcAft>
                <a:spcPts val="0"/>
              </a:spcAft>
              <a:buNone/>
            </a:pPr>
            <a:r>
              <a:rPr lang="en" sz="1200" b="1" u="sng">
                <a:solidFill>
                  <a:schemeClr val="dk1"/>
                </a:solidFill>
                <a:latin typeface="Arial"/>
                <a:ea typeface="Arial"/>
                <a:cs typeface="Arial"/>
                <a:sym typeface="Arial"/>
              </a:rPr>
              <a:t>Evaluation:</a:t>
            </a:r>
            <a:endParaRPr sz="1200" b="1" u="sng">
              <a:solidFill>
                <a:schemeClr val="dk1"/>
              </a:solidFill>
              <a:latin typeface="Arial"/>
              <a:ea typeface="Arial"/>
              <a:cs typeface="Arial"/>
              <a:sym typeface="Arial"/>
            </a:endParaRPr>
          </a:p>
          <a:p>
            <a:pPr marL="457200" lvl="0" indent="-304800" algn="l" rtl="0">
              <a:spcBef>
                <a:spcPts val="600"/>
              </a:spcBef>
              <a:spcAft>
                <a:spcPts val="0"/>
              </a:spcAft>
              <a:buClr>
                <a:schemeClr val="dk1"/>
              </a:buClr>
              <a:buSzPts val="1200"/>
              <a:buFont typeface="Arial"/>
              <a:buChar char="●"/>
            </a:pPr>
            <a:r>
              <a:rPr lang="en" sz="1200">
                <a:solidFill>
                  <a:schemeClr val="dk1"/>
                </a:solidFill>
                <a:latin typeface="Arial"/>
                <a:ea typeface="Arial"/>
                <a:cs typeface="Arial"/>
                <a:sym typeface="Arial"/>
              </a:rPr>
              <a:t>Metrics:</a:t>
            </a:r>
            <a:endParaRPr sz="1200">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Training and Validation Accuracy: Measures the model's ability to predict the correct caption given an image.</a:t>
            </a:r>
            <a:endParaRPr sz="1200">
              <a:solidFill>
                <a:schemeClr val="dk1"/>
              </a:solidFill>
              <a:latin typeface="Arial"/>
              <a:ea typeface="Arial"/>
              <a:cs typeface="Arial"/>
              <a:sym typeface="Arial"/>
            </a:endParaRPr>
          </a:p>
          <a:p>
            <a:pPr marL="0" lvl="0" indent="0" algn="l" rtl="0">
              <a:lnSpc>
                <a:spcPct val="150000"/>
              </a:lnSpc>
              <a:spcBef>
                <a:spcPts val="2100"/>
              </a:spcBef>
              <a:spcAft>
                <a:spcPts val="0"/>
              </a:spcAft>
              <a:buNone/>
            </a:pPr>
            <a:r>
              <a:rPr lang="en" sz="1200" b="1" u="sng">
                <a:solidFill>
                  <a:schemeClr val="dk1"/>
                </a:solidFill>
                <a:latin typeface="Arial"/>
                <a:ea typeface="Arial"/>
                <a:cs typeface="Arial"/>
                <a:sym typeface="Arial"/>
              </a:rPr>
              <a:t>Why It's Important:</a:t>
            </a:r>
            <a:endParaRPr sz="1200" b="1" u="sng">
              <a:solidFill>
                <a:schemeClr val="dk1"/>
              </a:solidFill>
              <a:latin typeface="Arial"/>
              <a:ea typeface="Arial"/>
              <a:cs typeface="Arial"/>
              <a:sym typeface="Arial"/>
            </a:endParaRPr>
          </a:p>
          <a:p>
            <a:pPr marL="457200" lvl="0" indent="-304800" algn="l" rtl="0">
              <a:spcBef>
                <a:spcPts val="600"/>
              </a:spcBef>
              <a:spcAft>
                <a:spcPts val="0"/>
              </a:spcAft>
              <a:buClr>
                <a:schemeClr val="dk1"/>
              </a:buClr>
              <a:buSzPts val="1200"/>
              <a:buFont typeface="Arial"/>
              <a:buChar char="●"/>
            </a:pPr>
            <a:r>
              <a:rPr lang="en" sz="1200">
                <a:solidFill>
                  <a:schemeClr val="dk1"/>
                </a:solidFill>
                <a:latin typeface="Arial"/>
                <a:ea typeface="Arial"/>
                <a:cs typeface="Arial"/>
                <a:sym typeface="Arial"/>
              </a:rPr>
              <a:t>This task evaluates how well a model trained on mixed datasets (real and synthetic images) can generate captions that accurately describe images.</a:t>
            </a:r>
            <a:endParaRPr sz="1200">
              <a:solidFill>
                <a:schemeClr val="dk1"/>
              </a:solidFill>
              <a:latin typeface="Arial"/>
              <a:ea typeface="Arial"/>
              <a:cs typeface="Arial"/>
              <a:sym typeface="Arial"/>
            </a:endParaRPr>
          </a:p>
          <a:p>
            <a:pPr marL="457200" lvl="0"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It helps understand the effectiveness of synthetic data in a sequence generation task like captioning.</a:t>
            </a:r>
            <a:endParaRPr sz="1200">
              <a:solidFill>
                <a:schemeClr val="dk1"/>
              </a:solidFill>
              <a:latin typeface="Arial"/>
              <a:ea typeface="Arial"/>
              <a:cs typeface="Arial"/>
              <a:sym typeface="Arial"/>
            </a:endParaRPr>
          </a:p>
          <a:p>
            <a:pPr marL="0" lvl="0" indent="0" algn="l" rtl="0">
              <a:spcBef>
                <a:spcPts val="15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Introduction</a:t>
            </a:r>
            <a:endParaRPr u="sng"/>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1200"/>
              </a:spcBef>
              <a:spcAft>
                <a:spcPts val="0"/>
              </a:spcAft>
              <a:buNone/>
            </a:pPr>
            <a:r>
              <a:rPr lang="en" sz="1200" b="1" u="sng">
                <a:solidFill>
                  <a:schemeClr val="dk1"/>
                </a:solidFill>
                <a:latin typeface="Arial"/>
                <a:ea typeface="Arial"/>
                <a:cs typeface="Arial"/>
                <a:sym typeface="Arial"/>
              </a:rPr>
              <a:t>Background</a:t>
            </a:r>
            <a:r>
              <a:rPr lang="en" sz="1200" u="sng">
                <a:solidFill>
                  <a:schemeClr val="dk1"/>
                </a:solidFill>
                <a:latin typeface="Arial"/>
                <a:ea typeface="Arial"/>
                <a:cs typeface="Arial"/>
                <a:sym typeface="Arial"/>
              </a:rPr>
              <a:t>:</a:t>
            </a:r>
            <a:endParaRPr sz="1200" u="sng">
              <a:solidFill>
                <a:schemeClr val="dk1"/>
              </a:solidFill>
              <a:latin typeface="Arial"/>
              <a:ea typeface="Arial"/>
              <a:cs typeface="Arial"/>
              <a:sym typeface="Arial"/>
            </a:endParaRPr>
          </a:p>
          <a:p>
            <a:pPr marL="457200" lvl="0" indent="-304800" algn="l" rtl="0">
              <a:spcBef>
                <a:spcPts val="1200"/>
              </a:spcBef>
              <a:spcAft>
                <a:spcPts val="0"/>
              </a:spcAft>
              <a:buClr>
                <a:schemeClr val="dk1"/>
              </a:buClr>
              <a:buSzPts val="1200"/>
              <a:buFont typeface="Arial"/>
              <a:buChar char="●"/>
            </a:pPr>
            <a:r>
              <a:rPr lang="en" sz="1200">
                <a:solidFill>
                  <a:schemeClr val="dk1"/>
                </a:solidFill>
                <a:latin typeface="Arial"/>
                <a:ea typeface="Arial"/>
                <a:cs typeface="Arial"/>
                <a:sym typeface="Arial"/>
              </a:rPr>
              <a:t>Deep generative models depend heavily on large, labeled datasets for effective training. However:</a:t>
            </a:r>
            <a:endParaRPr sz="1200">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Acquiring </a:t>
            </a:r>
            <a:r>
              <a:rPr lang="en" sz="1200" b="1">
                <a:solidFill>
                  <a:schemeClr val="dk1"/>
                </a:solidFill>
                <a:latin typeface="Arial"/>
                <a:ea typeface="Arial"/>
                <a:cs typeface="Arial"/>
                <a:sym typeface="Arial"/>
              </a:rPr>
              <a:t>real-world data</a:t>
            </a:r>
            <a:r>
              <a:rPr lang="en" sz="1200">
                <a:solidFill>
                  <a:schemeClr val="dk1"/>
                </a:solidFill>
                <a:latin typeface="Arial"/>
                <a:ea typeface="Arial"/>
                <a:cs typeface="Arial"/>
                <a:sym typeface="Arial"/>
              </a:rPr>
              <a:t> is often time-consuming, expensive, and prone to biases.</a:t>
            </a:r>
            <a:endParaRPr sz="1200">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Synthetic data, generated using deep generative models, offers a </a:t>
            </a:r>
            <a:r>
              <a:rPr lang="en" sz="1200" b="1">
                <a:solidFill>
                  <a:schemeClr val="dk1"/>
                </a:solidFill>
                <a:latin typeface="Arial"/>
                <a:ea typeface="Arial"/>
                <a:cs typeface="Arial"/>
                <a:sym typeface="Arial"/>
              </a:rPr>
              <a:t>cost-effective alternative</a:t>
            </a:r>
            <a:r>
              <a:rPr lang="en" sz="1200">
                <a:solidFill>
                  <a:schemeClr val="dk1"/>
                </a:solidFill>
                <a:latin typeface="Arial"/>
                <a:ea typeface="Arial"/>
                <a:cs typeface="Arial"/>
                <a:sym typeface="Arial"/>
              </a:rPr>
              <a:t> by augmenting or replacing real data.</a:t>
            </a:r>
            <a:endParaRPr sz="1200">
              <a:solidFill>
                <a:schemeClr val="dk1"/>
              </a:solidFill>
              <a:latin typeface="Arial"/>
              <a:ea typeface="Arial"/>
              <a:cs typeface="Arial"/>
              <a:sym typeface="Arial"/>
            </a:endParaRPr>
          </a:p>
          <a:p>
            <a:pPr marL="457200" lvl="0"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Despite its advantages, synthetic data introduces challenges:</a:t>
            </a:r>
            <a:endParaRPr sz="1200">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Does it accurately capture the diversity and complexity of real data?</a:t>
            </a:r>
            <a:endParaRPr sz="1200">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Can models trained on synthetic data generalize well to real-world scenarios?</a:t>
            </a:r>
            <a:endParaRPr sz="1200">
              <a:solidFill>
                <a:schemeClr val="dk1"/>
              </a:solidFill>
              <a:latin typeface="Arial"/>
              <a:ea typeface="Arial"/>
              <a:cs typeface="Arial"/>
              <a:sym typeface="Arial"/>
            </a:endParaRPr>
          </a:p>
          <a:p>
            <a:pPr marL="0" lvl="0" indent="0" algn="l" rtl="0">
              <a:spcBef>
                <a:spcPts val="1200"/>
              </a:spcBef>
              <a:spcAft>
                <a:spcPts val="0"/>
              </a:spcAft>
              <a:buNone/>
            </a:pPr>
            <a:r>
              <a:rPr lang="en" sz="1200" b="1" u="sng">
                <a:solidFill>
                  <a:schemeClr val="dk1"/>
                </a:solidFill>
                <a:latin typeface="Arial"/>
                <a:ea typeface="Arial"/>
                <a:cs typeface="Arial"/>
                <a:sym typeface="Arial"/>
              </a:rPr>
              <a:t>Motivation</a:t>
            </a:r>
            <a:r>
              <a:rPr lang="en" sz="1200" u="sng">
                <a:solidFill>
                  <a:schemeClr val="dk1"/>
                </a:solidFill>
                <a:latin typeface="Arial"/>
                <a:ea typeface="Arial"/>
                <a:cs typeface="Arial"/>
                <a:sym typeface="Arial"/>
              </a:rPr>
              <a:t>:</a:t>
            </a:r>
            <a:endParaRPr sz="1200" u="sng">
              <a:solidFill>
                <a:schemeClr val="dk1"/>
              </a:solidFill>
              <a:latin typeface="Arial"/>
              <a:ea typeface="Arial"/>
              <a:cs typeface="Arial"/>
              <a:sym typeface="Arial"/>
            </a:endParaRPr>
          </a:p>
          <a:p>
            <a:pPr marL="457200" lvl="0" indent="-304800" algn="l" rtl="0">
              <a:spcBef>
                <a:spcPts val="1200"/>
              </a:spcBef>
              <a:spcAft>
                <a:spcPts val="0"/>
              </a:spcAft>
              <a:buClr>
                <a:schemeClr val="dk1"/>
              </a:buClr>
              <a:buSzPts val="1200"/>
              <a:buFont typeface="Arial"/>
              <a:buChar char="●"/>
            </a:pPr>
            <a:r>
              <a:rPr lang="en" sz="1200">
                <a:solidFill>
                  <a:schemeClr val="dk1"/>
                </a:solidFill>
                <a:latin typeface="Arial"/>
                <a:ea typeface="Arial"/>
                <a:cs typeface="Arial"/>
                <a:sym typeface="Arial"/>
              </a:rPr>
              <a:t>Synthetic data is widely used in fields like computer vision, NLP, and healthcare. However, its </a:t>
            </a:r>
            <a:r>
              <a:rPr lang="en" sz="1200" b="1">
                <a:solidFill>
                  <a:schemeClr val="dk1"/>
                </a:solidFill>
                <a:latin typeface="Arial"/>
                <a:ea typeface="Arial"/>
                <a:cs typeface="Arial"/>
                <a:sym typeface="Arial"/>
              </a:rPr>
              <a:t>quantifiable impact</a:t>
            </a:r>
            <a:r>
              <a:rPr lang="en" sz="1200">
                <a:solidFill>
                  <a:schemeClr val="dk1"/>
                </a:solidFill>
                <a:latin typeface="Arial"/>
                <a:ea typeface="Arial"/>
                <a:cs typeface="Arial"/>
                <a:sym typeface="Arial"/>
              </a:rPr>
              <a:t> on model performance, especially when mixed with real data, remains underexplored.</a:t>
            </a:r>
            <a:endParaRPr sz="1200">
              <a:solidFill>
                <a:schemeClr val="dk1"/>
              </a:solidFill>
              <a:latin typeface="Arial"/>
              <a:ea typeface="Arial"/>
              <a:cs typeface="Arial"/>
              <a:sym typeface="Arial"/>
            </a:endParaRPr>
          </a:p>
          <a:p>
            <a:pPr marL="457200" lvl="0"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Understanding these impacts is crucial to determine when and how synthetic data can effectively be integrated into training pipelines.</a:t>
            </a:r>
            <a:endParaRPr sz="1200">
              <a:solidFill>
                <a:schemeClr val="dk1"/>
              </a:solidFill>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a:xfrm>
            <a:off x="311700" y="479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Evaluation</a:t>
            </a:r>
            <a:endParaRPr u="sng"/>
          </a:p>
        </p:txBody>
      </p:sp>
      <p:pic>
        <p:nvPicPr>
          <p:cNvPr id="175" name="Google Shape;175;p32"/>
          <p:cNvPicPr preferRelativeResize="0"/>
          <p:nvPr/>
        </p:nvPicPr>
        <p:blipFill>
          <a:blip r:embed="rId3">
            <a:alphaModFix/>
          </a:blip>
          <a:stretch>
            <a:fillRect/>
          </a:stretch>
        </p:blipFill>
        <p:spPr>
          <a:xfrm>
            <a:off x="1282425" y="1170125"/>
            <a:ext cx="5904625" cy="35974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Visualization</a:t>
            </a:r>
            <a:endParaRPr u="sng"/>
          </a:p>
        </p:txBody>
      </p:sp>
      <p:pic>
        <p:nvPicPr>
          <p:cNvPr id="181" name="Google Shape;181;p33"/>
          <p:cNvPicPr preferRelativeResize="0"/>
          <p:nvPr/>
        </p:nvPicPr>
        <p:blipFill>
          <a:blip r:embed="rId3">
            <a:alphaModFix/>
          </a:blip>
          <a:stretch>
            <a:fillRect/>
          </a:stretch>
        </p:blipFill>
        <p:spPr>
          <a:xfrm>
            <a:off x="152400" y="1170125"/>
            <a:ext cx="8839200" cy="345971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Task 3: Image generation</a:t>
            </a:r>
            <a:endParaRPr u="sng"/>
          </a:p>
        </p:txBody>
      </p:sp>
      <p:sp>
        <p:nvSpPr>
          <p:cNvPr id="187" name="Google Shape;187;p34"/>
          <p:cNvSpPr txBox="1">
            <a:spLocks noGrp="1"/>
          </p:cNvSpPr>
          <p:nvPr>
            <p:ph type="body" idx="1"/>
          </p:nvPr>
        </p:nvSpPr>
        <p:spPr>
          <a:xfrm>
            <a:off x="311700" y="1152475"/>
            <a:ext cx="8520600" cy="3799500"/>
          </a:xfrm>
          <a:prstGeom prst="rect">
            <a:avLst/>
          </a:prstGeom>
        </p:spPr>
        <p:txBody>
          <a:bodyPr spcFirstLastPara="1" wrap="square" lIns="91425" tIns="91425" rIns="91425" bIns="91425" anchor="t" anchorCtr="0">
            <a:noAutofit/>
          </a:bodyPr>
          <a:lstStyle/>
          <a:p>
            <a:pPr marL="0" lvl="0" indent="0" algn="l" rtl="0">
              <a:lnSpc>
                <a:spcPct val="130000"/>
              </a:lnSpc>
              <a:spcBef>
                <a:spcPts val="1200"/>
              </a:spcBef>
              <a:spcAft>
                <a:spcPts val="0"/>
              </a:spcAft>
              <a:buSzPts val="935"/>
              <a:buNone/>
            </a:pPr>
            <a:r>
              <a:rPr lang="en" sz="1120" b="1" u="sng">
                <a:solidFill>
                  <a:schemeClr val="dk1"/>
                </a:solidFill>
                <a:latin typeface="Arial"/>
                <a:ea typeface="Arial"/>
                <a:cs typeface="Arial"/>
                <a:sym typeface="Arial"/>
              </a:rPr>
              <a:t>Purpose:</a:t>
            </a:r>
            <a:endParaRPr sz="1120" b="1" u="sng">
              <a:solidFill>
                <a:schemeClr val="dk1"/>
              </a:solidFill>
              <a:latin typeface="Arial"/>
              <a:ea typeface="Arial"/>
              <a:cs typeface="Arial"/>
              <a:sym typeface="Arial"/>
            </a:endParaRPr>
          </a:p>
          <a:p>
            <a:pPr marL="457200" lvl="0" indent="-299720" algn="l" rtl="0">
              <a:lnSpc>
                <a:spcPct val="95000"/>
              </a:lnSpc>
              <a:spcBef>
                <a:spcPts val="600"/>
              </a:spcBef>
              <a:spcAft>
                <a:spcPts val="0"/>
              </a:spcAft>
              <a:buClr>
                <a:schemeClr val="dk1"/>
              </a:buClr>
              <a:buSzPts val="1120"/>
              <a:buFont typeface="Arial"/>
              <a:buChar char="●"/>
            </a:pPr>
            <a:r>
              <a:rPr lang="en" sz="1120">
                <a:solidFill>
                  <a:schemeClr val="dk1"/>
                </a:solidFill>
                <a:latin typeface="Arial"/>
                <a:ea typeface="Arial"/>
                <a:cs typeface="Arial"/>
                <a:sym typeface="Arial"/>
              </a:rPr>
              <a:t>The image generation task is focused on using a Generator model to produce synthetic images that resemble real CIFAR-10 images.</a:t>
            </a:r>
            <a:endParaRPr sz="1120">
              <a:solidFill>
                <a:schemeClr val="dk1"/>
              </a:solidFill>
              <a:latin typeface="Arial"/>
              <a:ea typeface="Arial"/>
              <a:cs typeface="Arial"/>
              <a:sym typeface="Arial"/>
            </a:endParaRPr>
          </a:p>
          <a:p>
            <a:pPr marL="457200" lvl="0" indent="-299720" algn="l" rtl="0">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The objective is to study the quality of synthetic images generated by the model, and how well they match the real data distribution.</a:t>
            </a:r>
            <a:endParaRPr sz="1120">
              <a:solidFill>
                <a:schemeClr val="dk1"/>
              </a:solidFill>
              <a:latin typeface="Arial"/>
              <a:ea typeface="Arial"/>
              <a:cs typeface="Arial"/>
              <a:sym typeface="Arial"/>
            </a:endParaRPr>
          </a:p>
          <a:p>
            <a:pPr marL="0" lvl="0" indent="0" algn="l" rtl="0">
              <a:lnSpc>
                <a:spcPct val="130000"/>
              </a:lnSpc>
              <a:spcBef>
                <a:spcPts val="1500"/>
              </a:spcBef>
              <a:spcAft>
                <a:spcPts val="0"/>
              </a:spcAft>
              <a:buSzPts val="935"/>
              <a:buNone/>
            </a:pPr>
            <a:r>
              <a:rPr lang="en" sz="1120" b="1" u="sng">
                <a:solidFill>
                  <a:schemeClr val="dk1"/>
                </a:solidFill>
                <a:latin typeface="Arial"/>
                <a:ea typeface="Arial"/>
                <a:cs typeface="Arial"/>
                <a:sym typeface="Arial"/>
              </a:rPr>
              <a:t>Methodology:</a:t>
            </a:r>
            <a:endParaRPr sz="1120" b="1" u="sng">
              <a:solidFill>
                <a:schemeClr val="dk1"/>
              </a:solidFill>
              <a:latin typeface="Arial"/>
              <a:ea typeface="Arial"/>
              <a:cs typeface="Arial"/>
              <a:sym typeface="Arial"/>
            </a:endParaRPr>
          </a:p>
          <a:p>
            <a:pPr marL="457200" lvl="0" indent="-299720" algn="l" rtl="0">
              <a:lnSpc>
                <a:spcPct val="95000"/>
              </a:lnSpc>
              <a:spcBef>
                <a:spcPts val="600"/>
              </a:spcBef>
              <a:spcAft>
                <a:spcPts val="0"/>
              </a:spcAft>
              <a:buClr>
                <a:schemeClr val="dk1"/>
              </a:buClr>
              <a:buSzPts val="1120"/>
              <a:buFont typeface="Arial"/>
              <a:buAutoNum type="arabicPeriod"/>
            </a:pPr>
            <a:r>
              <a:rPr lang="en" sz="1120">
                <a:solidFill>
                  <a:schemeClr val="dk1"/>
                </a:solidFill>
                <a:latin typeface="Arial"/>
                <a:ea typeface="Arial"/>
                <a:cs typeface="Arial"/>
                <a:sym typeface="Arial"/>
              </a:rPr>
              <a:t>Model: The Generator model is a feed-forward neural network with transposed convolution layers (also called deconvolution layers).</a:t>
            </a:r>
            <a:endParaRPr sz="1120">
              <a:solidFill>
                <a:schemeClr val="dk1"/>
              </a:solidFill>
              <a:latin typeface="Arial"/>
              <a:ea typeface="Arial"/>
              <a:cs typeface="Arial"/>
              <a:sym typeface="Arial"/>
            </a:endParaRPr>
          </a:p>
          <a:p>
            <a:pPr marL="914400" lvl="1" indent="-299719" algn="l" rtl="0">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The generator takes a latent vector (random noise) as input and generates an image from it.</a:t>
            </a:r>
            <a:endParaRPr sz="1120">
              <a:solidFill>
                <a:schemeClr val="dk1"/>
              </a:solidFill>
              <a:latin typeface="Arial"/>
              <a:ea typeface="Arial"/>
              <a:cs typeface="Arial"/>
              <a:sym typeface="Arial"/>
            </a:endParaRPr>
          </a:p>
          <a:p>
            <a:pPr marL="914400" lvl="1" indent="-299719" algn="l" rtl="0">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The output is a 32x32 RGB image similar to the CIFAR-10 dataset.</a:t>
            </a:r>
            <a:endParaRPr sz="1120">
              <a:solidFill>
                <a:schemeClr val="dk1"/>
              </a:solidFill>
              <a:latin typeface="Arial"/>
              <a:ea typeface="Arial"/>
              <a:cs typeface="Arial"/>
              <a:sym typeface="Arial"/>
            </a:endParaRPr>
          </a:p>
          <a:p>
            <a:pPr marL="457200" lvl="0" indent="-299720" algn="l" rtl="0">
              <a:lnSpc>
                <a:spcPct val="95000"/>
              </a:lnSpc>
              <a:spcBef>
                <a:spcPts val="0"/>
              </a:spcBef>
              <a:spcAft>
                <a:spcPts val="0"/>
              </a:spcAft>
              <a:buClr>
                <a:schemeClr val="dk1"/>
              </a:buClr>
              <a:buSzPts val="1120"/>
              <a:buFont typeface="Arial"/>
              <a:buAutoNum type="arabicPeriod"/>
            </a:pPr>
            <a:r>
              <a:rPr lang="en" sz="1120">
                <a:solidFill>
                  <a:schemeClr val="dk1"/>
                </a:solidFill>
                <a:latin typeface="Arial"/>
                <a:ea typeface="Arial"/>
                <a:cs typeface="Arial"/>
                <a:sym typeface="Arial"/>
              </a:rPr>
              <a:t>Synthetic Data Generation:</a:t>
            </a:r>
            <a:endParaRPr sz="1120">
              <a:solidFill>
                <a:schemeClr val="dk1"/>
              </a:solidFill>
              <a:latin typeface="Arial"/>
              <a:ea typeface="Arial"/>
              <a:cs typeface="Arial"/>
              <a:sym typeface="Arial"/>
            </a:endParaRPr>
          </a:p>
          <a:p>
            <a:pPr marL="914400" lvl="1" indent="-299719" algn="l" rtl="0">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Synthetic images are generated by sampling from a random latent space.</a:t>
            </a:r>
            <a:endParaRPr sz="1120">
              <a:solidFill>
                <a:schemeClr val="dk1"/>
              </a:solidFill>
              <a:latin typeface="Arial"/>
              <a:ea typeface="Arial"/>
              <a:cs typeface="Arial"/>
              <a:sym typeface="Arial"/>
            </a:endParaRPr>
          </a:p>
          <a:p>
            <a:pPr marL="914400" lvl="1" indent="-299719" algn="l" rtl="0">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These generated images are then compared to real CIFAR-10 images using Frechet Inception Distance (FID) to evaluate the quality of the generated images.</a:t>
            </a:r>
            <a:endParaRPr sz="1120">
              <a:solidFill>
                <a:schemeClr val="dk1"/>
              </a:solidFill>
              <a:latin typeface="Arial"/>
              <a:ea typeface="Arial"/>
              <a:cs typeface="Arial"/>
              <a:sym typeface="Arial"/>
            </a:endParaRPr>
          </a:p>
          <a:p>
            <a:pPr marL="457200" lvl="0" indent="-299720" algn="l" rtl="0">
              <a:lnSpc>
                <a:spcPct val="95000"/>
              </a:lnSpc>
              <a:spcBef>
                <a:spcPts val="0"/>
              </a:spcBef>
              <a:spcAft>
                <a:spcPts val="0"/>
              </a:spcAft>
              <a:buClr>
                <a:schemeClr val="dk1"/>
              </a:buClr>
              <a:buSzPts val="1120"/>
              <a:buFont typeface="Arial"/>
              <a:buAutoNum type="arabicPeriod"/>
            </a:pPr>
            <a:r>
              <a:rPr lang="en" sz="1120">
                <a:solidFill>
                  <a:schemeClr val="dk1"/>
                </a:solidFill>
                <a:latin typeface="Arial"/>
                <a:ea typeface="Arial"/>
                <a:cs typeface="Arial"/>
                <a:sym typeface="Arial"/>
              </a:rPr>
              <a:t>Contamination Ratios:</a:t>
            </a:r>
            <a:endParaRPr sz="1120">
              <a:solidFill>
                <a:schemeClr val="dk1"/>
              </a:solidFill>
              <a:latin typeface="Arial"/>
              <a:ea typeface="Arial"/>
              <a:cs typeface="Arial"/>
              <a:sym typeface="Arial"/>
            </a:endParaRPr>
          </a:p>
          <a:p>
            <a:pPr marL="914400" lvl="1" indent="-299719" algn="l" rtl="0">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The synthetic images are mixed with real CIFAR-10 images at different contamination ratios (0%, 20%, 40%, 60%, 80%) to study the impact of synthetic data on classification and captioning tasks.</a:t>
            </a:r>
            <a:endParaRPr sz="1120">
              <a:solidFill>
                <a:schemeClr val="dk1"/>
              </a:solidFill>
              <a:latin typeface="Arial"/>
              <a:ea typeface="Arial"/>
              <a:cs typeface="Arial"/>
              <a:sym typeface="Arial"/>
            </a:endParaRPr>
          </a:p>
          <a:p>
            <a:pPr marL="914400" lvl="1" indent="-299719" algn="l" rtl="0">
              <a:lnSpc>
                <a:spcPct val="95000"/>
              </a:lnSpc>
              <a:spcBef>
                <a:spcPts val="0"/>
              </a:spcBef>
              <a:spcAft>
                <a:spcPts val="0"/>
              </a:spcAft>
              <a:buClr>
                <a:schemeClr val="dk1"/>
              </a:buClr>
              <a:buSzPts val="1120"/>
              <a:buFont typeface="Arial"/>
              <a:buChar char="●"/>
            </a:pPr>
            <a:r>
              <a:rPr lang="en" sz="1120">
                <a:solidFill>
                  <a:schemeClr val="dk1"/>
                </a:solidFill>
                <a:latin typeface="Arial"/>
                <a:ea typeface="Arial"/>
                <a:cs typeface="Arial"/>
                <a:sym typeface="Arial"/>
              </a:rPr>
              <a:t>The aim is to determine how well the synthetic images preserve the properties of real images and their utility for training models.</a:t>
            </a:r>
            <a:endParaRPr sz="1120">
              <a:solidFill>
                <a:schemeClr val="dk1"/>
              </a:solidFill>
              <a:latin typeface="Arial"/>
              <a:ea typeface="Arial"/>
              <a:cs typeface="Arial"/>
              <a:sym typeface="Arial"/>
            </a:endParaRPr>
          </a:p>
          <a:p>
            <a:pPr marL="0" lvl="0" indent="0" algn="l" rtl="0">
              <a:lnSpc>
                <a:spcPct val="95000"/>
              </a:lnSpc>
              <a:spcBef>
                <a:spcPts val="2100"/>
              </a:spcBef>
              <a:spcAft>
                <a:spcPts val="1200"/>
              </a:spcAft>
              <a:buSzPts val="935"/>
              <a:buNone/>
            </a:pPr>
            <a:endParaRPr sz="153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Task 3: Image generation</a:t>
            </a:r>
            <a:endParaRPr u="sng"/>
          </a:p>
        </p:txBody>
      </p:sp>
      <p:sp>
        <p:nvSpPr>
          <p:cNvPr id="193" name="Google Shape;193;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600"/>
              </a:spcBef>
              <a:spcAft>
                <a:spcPts val="0"/>
              </a:spcAft>
              <a:buClr>
                <a:schemeClr val="dk1"/>
              </a:buClr>
              <a:buSzPts val="1200"/>
              <a:buFont typeface="Arial"/>
              <a:buChar char="●"/>
            </a:pPr>
            <a:r>
              <a:rPr lang="en" sz="1200" u="sng">
                <a:solidFill>
                  <a:schemeClr val="dk1"/>
                </a:solidFill>
                <a:latin typeface="Arial"/>
                <a:ea typeface="Arial"/>
                <a:cs typeface="Arial"/>
                <a:sym typeface="Arial"/>
              </a:rPr>
              <a:t>Metrics:</a:t>
            </a:r>
            <a:endParaRPr sz="1200" u="sng">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Frechet Inception Distance (FID): FID measures the similarity between the real and generated image distributions. A lower FID score indicates that the generated images are of higher quality and more similar to real images.</a:t>
            </a:r>
            <a:endParaRPr sz="1200">
              <a:solidFill>
                <a:schemeClr val="dk1"/>
              </a:solidFill>
              <a:latin typeface="Arial"/>
              <a:ea typeface="Arial"/>
              <a:cs typeface="Arial"/>
              <a:sym typeface="Arial"/>
            </a:endParaRPr>
          </a:p>
          <a:p>
            <a:pPr marL="0" lvl="0" indent="0" algn="l" rtl="0">
              <a:lnSpc>
                <a:spcPct val="150000"/>
              </a:lnSpc>
              <a:spcBef>
                <a:spcPts val="2100"/>
              </a:spcBef>
              <a:spcAft>
                <a:spcPts val="0"/>
              </a:spcAft>
              <a:buNone/>
            </a:pPr>
            <a:r>
              <a:rPr lang="en" sz="1200" b="1" u="sng">
                <a:solidFill>
                  <a:schemeClr val="dk1"/>
                </a:solidFill>
                <a:latin typeface="Arial"/>
                <a:ea typeface="Arial"/>
                <a:cs typeface="Arial"/>
                <a:sym typeface="Arial"/>
              </a:rPr>
              <a:t>Why It's Important:</a:t>
            </a:r>
            <a:endParaRPr sz="1200" b="1" u="sng">
              <a:solidFill>
                <a:schemeClr val="dk1"/>
              </a:solidFill>
              <a:latin typeface="Arial"/>
              <a:ea typeface="Arial"/>
              <a:cs typeface="Arial"/>
              <a:sym typeface="Arial"/>
            </a:endParaRPr>
          </a:p>
          <a:p>
            <a:pPr marL="457200" lvl="0" indent="-304800" algn="l" rtl="0">
              <a:spcBef>
                <a:spcPts val="600"/>
              </a:spcBef>
              <a:spcAft>
                <a:spcPts val="0"/>
              </a:spcAft>
              <a:buClr>
                <a:schemeClr val="dk1"/>
              </a:buClr>
              <a:buSzPts val="1200"/>
              <a:buFont typeface="Arial"/>
              <a:buChar char="●"/>
            </a:pPr>
            <a:r>
              <a:rPr lang="en" sz="1200">
                <a:solidFill>
                  <a:schemeClr val="dk1"/>
                </a:solidFill>
                <a:latin typeface="Arial"/>
                <a:ea typeface="Arial"/>
                <a:cs typeface="Arial"/>
                <a:sym typeface="Arial"/>
              </a:rPr>
              <a:t>This task evaluates the quality of synthetic images produced by the Generator model and how they can be used in data augmentation for classification and captioning tasks.</a:t>
            </a:r>
            <a:endParaRPr sz="1200">
              <a:solidFill>
                <a:schemeClr val="dk1"/>
              </a:solidFill>
              <a:latin typeface="Arial"/>
              <a:ea typeface="Arial"/>
              <a:cs typeface="Arial"/>
              <a:sym typeface="Arial"/>
            </a:endParaRPr>
          </a:p>
          <a:p>
            <a:pPr marL="457200" lvl="0"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The goal is to understand the potential of generative models in creating synthetic data that can be used for training without compromising on quality.</a:t>
            </a:r>
            <a:endParaRPr sz="1200">
              <a:solidFill>
                <a:schemeClr val="dk1"/>
              </a:solidFill>
              <a:latin typeface="Arial"/>
              <a:ea typeface="Arial"/>
              <a:cs typeface="Arial"/>
              <a:sym typeface="Arial"/>
            </a:endParaRPr>
          </a:p>
          <a:p>
            <a:pPr marL="0" lvl="0" indent="0" algn="l" rtl="0">
              <a:spcBef>
                <a:spcPts val="1500"/>
              </a:spcBef>
              <a:spcAft>
                <a:spcPts val="1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Evaluation and Visualization</a:t>
            </a:r>
            <a:endParaRPr u="sng"/>
          </a:p>
        </p:txBody>
      </p:sp>
      <p:pic>
        <p:nvPicPr>
          <p:cNvPr id="199" name="Google Shape;199;p36"/>
          <p:cNvPicPr preferRelativeResize="0"/>
          <p:nvPr/>
        </p:nvPicPr>
        <p:blipFill>
          <a:blip r:embed="rId3">
            <a:alphaModFix/>
          </a:blip>
          <a:stretch>
            <a:fillRect/>
          </a:stretch>
        </p:blipFill>
        <p:spPr>
          <a:xfrm>
            <a:off x="152400" y="1170125"/>
            <a:ext cx="3840150" cy="3501825"/>
          </a:xfrm>
          <a:prstGeom prst="rect">
            <a:avLst/>
          </a:prstGeom>
          <a:noFill/>
          <a:ln>
            <a:noFill/>
          </a:ln>
        </p:spPr>
      </p:pic>
      <p:pic>
        <p:nvPicPr>
          <p:cNvPr id="200" name="Google Shape;200;p36"/>
          <p:cNvPicPr preferRelativeResize="0"/>
          <p:nvPr/>
        </p:nvPicPr>
        <p:blipFill>
          <a:blip r:embed="rId4">
            <a:alphaModFix/>
          </a:blip>
          <a:stretch>
            <a:fillRect/>
          </a:stretch>
        </p:blipFill>
        <p:spPr>
          <a:xfrm>
            <a:off x="4133400" y="1112450"/>
            <a:ext cx="4846650" cy="355950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Summary and Conclusion</a:t>
            </a:r>
            <a:endParaRPr u="sng"/>
          </a:p>
        </p:txBody>
      </p:sp>
      <p:sp>
        <p:nvSpPr>
          <p:cNvPr id="206" name="Google Shape;206;p37"/>
          <p:cNvSpPr txBox="1">
            <a:spLocks noGrp="1"/>
          </p:cNvSpPr>
          <p:nvPr>
            <p:ph type="body" idx="1"/>
          </p:nvPr>
        </p:nvSpPr>
        <p:spPr>
          <a:xfrm>
            <a:off x="311700" y="1152475"/>
            <a:ext cx="8520600" cy="37881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None/>
            </a:pPr>
            <a:r>
              <a:rPr lang="en" sz="1050" b="1" u="sng">
                <a:solidFill>
                  <a:schemeClr val="dk1"/>
                </a:solidFill>
                <a:latin typeface="Arial"/>
                <a:ea typeface="Arial"/>
                <a:cs typeface="Arial"/>
                <a:sym typeface="Arial"/>
              </a:rPr>
              <a:t>Summary:</a:t>
            </a:r>
            <a:endParaRPr sz="1050" b="1" u="sng">
              <a:solidFill>
                <a:schemeClr val="dk1"/>
              </a:solidFill>
              <a:latin typeface="Arial"/>
              <a:ea typeface="Arial"/>
              <a:cs typeface="Arial"/>
              <a:sym typeface="Arial"/>
            </a:endParaRPr>
          </a:p>
          <a:p>
            <a:pPr marL="0" lvl="0" indent="0" algn="l" rtl="0">
              <a:spcBef>
                <a:spcPts val="600"/>
              </a:spcBef>
              <a:spcAft>
                <a:spcPts val="0"/>
              </a:spcAft>
              <a:buNone/>
            </a:pPr>
            <a:r>
              <a:rPr lang="en" sz="1050">
                <a:solidFill>
                  <a:schemeClr val="dk1"/>
                </a:solidFill>
                <a:latin typeface="Arial"/>
                <a:ea typeface="Arial"/>
                <a:cs typeface="Arial"/>
                <a:sym typeface="Arial"/>
              </a:rPr>
              <a:t>This study investigates the impact of synthetic data contamination on image classification, image captioning, and image generation tasks using the CIFAR-10 dataset. The main findings include:</a:t>
            </a:r>
            <a:endParaRPr sz="1050">
              <a:solidFill>
                <a:schemeClr val="dk1"/>
              </a:solidFill>
              <a:latin typeface="Arial"/>
              <a:ea typeface="Arial"/>
              <a:cs typeface="Arial"/>
              <a:sym typeface="Arial"/>
            </a:endParaRPr>
          </a:p>
          <a:p>
            <a:pPr marL="457200" lvl="0" indent="-295275" algn="l" rtl="0">
              <a:spcBef>
                <a:spcPts val="600"/>
              </a:spcBef>
              <a:spcAft>
                <a:spcPts val="0"/>
              </a:spcAft>
              <a:buClr>
                <a:schemeClr val="dk1"/>
              </a:buClr>
              <a:buSzPts val="1050"/>
              <a:buFont typeface="Arial"/>
              <a:buAutoNum type="arabicPeriod"/>
            </a:pPr>
            <a:r>
              <a:rPr lang="en" sz="1050">
                <a:solidFill>
                  <a:schemeClr val="dk1"/>
                </a:solidFill>
                <a:latin typeface="Arial"/>
                <a:ea typeface="Arial"/>
                <a:cs typeface="Arial"/>
                <a:sym typeface="Arial"/>
              </a:rPr>
              <a:t>Image Classification:</a:t>
            </a:r>
            <a:endParaRPr sz="1050">
              <a:solidFill>
                <a:schemeClr val="dk1"/>
              </a:solidFill>
              <a:latin typeface="Arial"/>
              <a:ea typeface="Arial"/>
              <a:cs typeface="Arial"/>
              <a:sym typeface="Arial"/>
            </a:endParaRPr>
          </a:p>
          <a:p>
            <a:pPr marL="914400" lvl="1" indent="-295275" algn="l" rtl="0">
              <a:spcBef>
                <a:spcPts val="0"/>
              </a:spcBef>
              <a:spcAft>
                <a:spcPts val="0"/>
              </a:spcAft>
              <a:buClr>
                <a:schemeClr val="dk1"/>
              </a:buClr>
              <a:buSzPts val="1050"/>
              <a:buFont typeface="Arial"/>
              <a:buChar char="●"/>
            </a:pPr>
            <a:r>
              <a:rPr lang="en" sz="1050">
                <a:solidFill>
                  <a:schemeClr val="dk1"/>
                </a:solidFill>
                <a:latin typeface="Arial"/>
                <a:ea typeface="Arial"/>
                <a:cs typeface="Arial"/>
                <a:sym typeface="Arial"/>
              </a:rPr>
              <a:t>Higher synthetic data contamination led to decreased validation accuracy, highlighting challenges in generalization.</a:t>
            </a:r>
            <a:endParaRPr sz="1050">
              <a:solidFill>
                <a:schemeClr val="dk1"/>
              </a:solidFill>
              <a:latin typeface="Arial"/>
              <a:ea typeface="Arial"/>
              <a:cs typeface="Arial"/>
              <a:sym typeface="Arial"/>
            </a:endParaRPr>
          </a:p>
          <a:p>
            <a:pPr marL="457200" lvl="0" indent="-295275" algn="l" rtl="0">
              <a:spcBef>
                <a:spcPts val="0"/>
              </a:spcBef>
              <a:spcAft>
                <a:spcPts val="0"/>
              </a:spcAft>
              <a:buClr>
                <a:schemeClr val="dk1"/>
              </a:buClr>
              <a:buSzPts val="1050"/>
              <a:buFont typeface="Arial"/>
              <a:buAutoNum type="arabicPeriod"/>
            </a:pPr>
            <a:r>
              <a:rPr lang="en" sz="1050">
                <a:solidFill>
                  <a:schemeClr val="dk1"/>
                </a:solidFill>
                <a:latin typeface="Arial"/>
                <a:ea typeface="Arial"/>
                <a:cs typeface="Arial"/>
                <a:sym typeface="Arial"/>
              </a:rPr>
              <a:t>Image Captioning:</a:t>
            </a:r>
            <a:endParaRPr sz="1050">
              <a:solidFill>
                <a:schemeClr val="dk1"/>
              </a:solidFill>
              <a:latin typeface="Arial"/>
              <a:ea typeface="Arial"/>
              <a:cs typeface="Arial"/>
              <a:sym typeface="Arial"/>
            </a:endParaRPr>
          </a:p>
          <a:p>
            <a:pPr marL="914400" lvl="1" indent="-295275" algn="l" rtl="0">
              <a:spcBef>
                <a:spcPts val="0"/>
              </a:spcBef>
              <a:spcAft>
                <a:spcPts val="0"/>
              </a:spcAft>
              <a:buClr>
                <a:schemeClr val="dk1"/>
              </a:buClr>
              <a:buSzPts val="1050"/>
              <a:buFont typeface="Arial"/>
              <a:buChar char="●"/>
            </a:pPr>
            <a:r>
              <a:rPr lang="en" sz="1050">
                <a:solidFill>
                  <a:schemeClr val="dk1"/>
                </a:solidFill>
                <a:latin typeface="Arial"/>
                <a:ea typeface="Arial"/>
                <a:cs typeface="Arial"/>
                <a:sym typeface="Arial"/>
              </a:rPr>
              <a:t>While synthetic data improved training accuracy, validation accuracy remained relatively stable across different contamination ratios.</a:t>
            </a:r>
            <a:endParaRPr sz="1050">
              <a:solidFill>
                <a:schemeClr val="dk1"/>
              </a:solidFill>
              <a:latin typeface="Arial"/>
              <a:ea typeface="Arial"/>
              <a:cs typeface="Arial"/>
              <a:sym typeface="Arial"/>
            </a:endParaRPr>
          </a:p>
          <a:p>
            <a:pPr marL="914400" lvl="1" indent="-295275" algn="l" rtl="0">
              <a:spcBef>
                <a:spcPts val="0"/>
              </a:spcBef>
              <a:spcAft>
                <a:spcPts val="0"/>
              </a:spcAft>
              <a:buClr>
                <a:schemeClr val="dk1"/>
              </a:buClr>
              <a:buSzPts val="1050"/>
              <a:buFont typeface="Arial"/>
              <a:buChar char="●"/>
            </a:pPr>
            <a:r>
              <a:rPr lang="en" sz="1050">
                <a:solidFill>
                  <a:schemeClr val="dk1"/>
                </a:solidFill>
                <a:latin typeface="Arial"/>
                <a:ea typeface="Arial"/>
                <a:cs typeface="Arial"/>
                <a:sym typeface="Arial"/>
              </a:rPr>
              <a:t>This suggests that synthetic data might help in training the model but doesn't significantly impact the overall quality of generated captions for real data.</a:t>
            </a:r>
            <a:endParaRPr sz="1050">
              <a:solidFill>
                <a:schemeClr val="dk1"/>
              </a:solidFill>
              <a:latin typeface="Arial"/>
              <a:ea typeface="Arial"/>
              <a:cs typeface="Arial"/>
              <a:sym typeface="Arial"/>
            </a:endParaRPr>
          </a:p>
          <a:p>
            <a:pPr marL="457200" lvl="0" indent="-295275" algn="l" rtl="0">
              <a:spcBef>
                <a:spcPts val="0"/>
              </a:spcBef>
              <a:spcAft>
                <a:spcPts val="0"/>
              </a:spcAft>
              <a:buClr>
                <a:schemeClr val="dk1"/>
              </a:buClr>
              <a:buSzPts val="1050"/>
              <a:buFont typeface="Arial"/>
              <a:buAutoNum type="arabicPeriod"/>
            </a:pPr>
            <a:r>
              <a:rPr lang="en" sz="1050">
                <a:solidFill>
                  <a:schemeClr val="dk1"/>
                </a:solidFill>
                <a:latin typeface="Arial"/>
                <a:ea typeface="Arial"/>
                <a:cs typeface="Arial"/>
                <a:sym typeface="Arial"/>
              </a:rPr>
              <a:t>Image Generation:</a:t>
            </a:r>
            <a:endParaRPr sz="1050">
              <a:solidFill>
                <a:schemeClr val="dk1"/>
              </a:solidFill>
              <a:latin typeface="Arial"/>
              <a:ea typeface="Arial"/>
              <a:cs typeface="Arial"/>
              <a:sym typeface="Arial"/>
            </a:endParaRPr>
          </a:p>
          <a:p>
            <a:pPr marL="914400" lvl="1" indent="-295275" algn="l" rtl="0">
              <a:spcBef>
                <a:spcPts val="0"/>
              </a:spcBef>
              <a:spcAft>
                <a:spcPts val="0"/>
              </a:spcAft>
              <a:buClr>
                <a:schemeClr val="dk1"/>
              </a:buClr>
              <a:buSzPts val="1050"/>
              <a:buFont typeface="Arial"/>
              <a:buChar char="●"/>
            </a:pPr>
            <a:r>
              <a:rPr lang="en" sz="1050">
                <a:solidFill>
                  <a:schemeClr val="dk1"/>
                </a:solidFill>
                <a:latin typeface="Arial"/>
                <a:ea typeface="Arial"/>
                <a:cs typeface="Arial"/>
                <a:sym typeface="Arial"/>
              </a:rPr>
              <a:t>FID scores revealed that the quality of synthetic images worsened with higher contamination ratios, indicating lower realism.</a:t>
            </a:r>
            <a:endParaRPr sz="1050">
              <a:solidFill>
                <a:schemeClr val="dk1"/>
              </a:solidFill>
              <a:latin typeface="Arial"/>
              <a:ea typeface="Arial"/>
              <a:cs typeface="Arial"/>
              <a:sym typeface="Arial"/>
            </a:endParaRPr>
          </a:p>
          <a:p>
            <a:pPr marL="0" lvl="0" indent="0" algn="l" rtl="0">
              <a:lnSpc>
                <a:spcPct val="160000"/>
              </a:lnSpc>
              <a:spcBef>
                <a:spcPts val="2100"/>
              </a:spcBef>
              <a:spcAft>
                <a:spcPts val="0"/>
              </a:spcAft>
              <a:buNone/>
            </a:pPr>
            <a:r>
              <a:rPr lang="en" sz="1050" b="1" u="sng">
                <a:solidFill>
                  <a:schemeClr val="dk1"/>
                </a:solidFill>
                <a:latin typeface="Arial"/>
                <a:ea typeface="Arial"/>
                <a:cs typeface="Arial"/>
                <a:sym typeface="Arial"/>
              </a:rPr>
              <a:t>Conclusion:</a:t>
            </a:r>
            <a:endParaRPr sz="1050" b="1" u="sng">
              <a:solidFill>
                <a:schemeClr val="dk1"/>
              </a:solidFill>
              <a:latin typeface="Arial"/>
              <a:ea typeface="Arial"/>
              <a:cs typeface="Arial"/>
              <a:sym typeface="Arial"/>
            </a:endParaRPr>
          </a:p>
          <a:p>
            <a:pPr marL="0" lvl="0" indent="0" algn="l" rtl="0">
              <a:spcBef>
                <a:spcPts val="600"/>
              </a:spcBef>
              <a:spcAft>
                <a:spcPts val="0"/>
              </a:spcAft>
              <a:buNone/>
            </a:pPr>
            <a:r>
              <a:rPr lang="en" sz="1050">
                <a:solidFill>
                  <a:schemeClr val="dk1"/>
                </a:solidFill>
                <a:latin typeface="Arial"/>
                <a:ea typeface="Arial"/>
                <a:cs typeface="Arial"/>
                <a:sym typeface="Arial"/>
              </a:rPr>
              <a:t>Synthetic data can augment training, but high contamination ratios can impact image classification and generation tasks. For image captioning, synthetic data improved training but didn't significantly impact validation accuracy, suggesting that careful tuning of synthetic data quality is essential.</a:t>
            </a:r>
            <a:endParaRPr sz="1050">
              <a:solidFill>
                <a:schemeClr val="dk1"/>
              </a:solidFill>
              <a:latin typeface="Arial"/>
              <a:ea typeface="Arial"/>
              <a:cs typeface="Arial"/>
              <a:sym typeface="Arial"/>
            </a:endParaRPr>
          </a:p>
          <a:p>
            <a:pPr marL="0" lvl="0" indent="0" algn="l" rtl="0">
              <a:spcBef>
                <a:spcPts val="6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Introduction</a:t>
            </a:r>
            <a:endParaRPr u="sng"/>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600"/>
              </a:spcBef>
              <a:spcAft>
                <a:spcPts val="0"/>
              </a:spcAft>
              <a:buClr>
                <a:schemeClr val="dk1"/>
              </a:buClr>
              <a:buSzPts val="1200"/>
              <a:buFont typeface="Arial"/>
              <a:buChar char="●"/>
            </a:pPr>
            <a:r>
              <a:rPr lang="en" sz="1200" u="sng">
                <a:solidFill>
                  <a:schemeClr val="dk1"/>
                </a:solidFill>
                <a:latin typeface="Arial"/>
                <a:ea typeface="Arial"/>
                <a:cs typeface="Arial"/>
                <a:sym typeface="Arial"/>
              </a:rPr>
              <a:t>Objectives:</a:t>
            </a:r>
            <a:endParaRPr sz="1200" u="sng">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Evaluate the impact of synthetic data contamination ratios (0%, 20%, 40%, 60%, 80%) on three key tasks:</a:t>
            </a:r>
            <a:endParaRPr sz="1200">
              <a:solidFill>
                <a:schemeClr val="dk1"/>
              </a:solidFill>
              <a:latin typeface="Arial"/>
              <a:ea typeface="Arial"/>
              <a:cs typeface="Arial"/>
              <a:sym typeface="Arial"/>
            </a:endParaRPr>
          </a:p>
          <a:p>
            <a:pPr marL="1371600" lvl="2" indent="-304800" algn="l" rtl="0">
              <a:spcBef>
                <a:spcPts val="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Image Classification: Measure how well models classify CIFAR-10 categories when trained with mixed data.</a:t>
            </a:r>
            <a:endParaRPr sz="1200">
              <a:solidFill>
                <a:schemeClr val="dk1"/>
              </a:solidFill>
              <a:latin typeface="Arial"/>
              <a:ea typeface="Arial"/>
              <a:cs typeface="Arial"/>
              <a:sym typeface="Arial"/>
            </a:endParaRPr>
          </a:p>
          <a:p>
            <a:pPr marL="1371600" lvl="2" indent="-304800" algn="l" rtl="0">
              <a:spcBef>
                <a:spcPts val="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Image Captioning: Assess the ability of models to generate captions for CIFAR-10 images under varying contamination.</a:t>
            </a:r>
            <a:endParaRPr sz="1200">
              <a:solidFill>
                <a:schemeClr val="dk1"/>
              </a:solidFill>
              <a:latin typeface="Arial"/>
              <a:ea typeface="Arial"/>
              <a:cs typeface="Arial"/>
              <a:sym typeface="Arial"/>
            </a:endParaRPr>
          </a:p>
          <a:p>
            <a:pPr marL="1371600" lvl="2" indent="-304800" algn="l" rtl="0">
              <a:spcBef>
                <a:spcPts val="0"/>
              </a:spcBef>
              <a:spcAft>
                <a:spcPts val="0"/>
              </a:spcAft>
              <a:buClr>
                <a:schemeClr val="dk1"/>
              </a:buClr>
              <a:buSzPts val="1200"/>
              <a:buFont typeface="Arial"/>
              <a:buAutoNum type="arabicPeriod"/>
            </a:pPr>
            <a:r>
              <a:rPr lang="en" sz="1200">
                <a:solidFill>
                  <a:schemeClr val="dk1"/>
                </a:solidFill>
                <a:latin typeface="Arial"/>
                <a:ea typeface="Arial"/>
                <a:cs typeface="Arial"/>
                <a:sym typeface="Arial"/>
              </a:rPr>
              <a:t>Image Generation: Analyze the fidelity of synthetic images produced by a generator network.</a:t>
            </a:r>
            <a:endParaRPr sz="1200">
              <a:solidFill>
                <a:schemeClr val="dk1"/>
              </a:solidFill>
              <a:latin typeface="Arial"/>
              <a:ea typeface="Arial"/>
              <a:cs typeface="Arial"/>
              <a:sym typeface="Arial"/>
            </a:endParaRPr>
          </a:p>
          <a:p>
            <a:pPr marL="0" lvl="0" indent="0" algn="l" rtl="0">
              <a:spcBef>
                <a:spcPts val="27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Dataset used for evaluation</a:t>
            </a:r>
            <a:endParaRPr u="sng"/>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lnSpc>
                <a:spcPct val="150000"/>
              </a:lnSpc>
              <a:spcBef>
                <a:spcPts val="1200"/>
              </a:spcBef>
              <a:spcAft>
                <a:spcPts val="0"/>
              </a:spcAft>
              <a:buNone/>
            </a:pPr>
            <a:r>
              <a:rPr lang="en" sz="1400" b="1">
                <a:solidFill>
                  <a:schemeClr val="dk1"/>
                </a:solidFill>
                <a:latin typeface="Arial"/>
                <a:ea typeface="Arial"/>
                <a:cs typeface="Arial"/>
                <a:sym typeface="Arial"/>
              </a:rPr>
              <a:t>CIFAR-10</a:t>
            </a:r>
            <a:r>
              <a:rPr lang="en" sz="1400">
                <a:solidFill>
                  <a:schemeClr val="dk1"/>
                </a:solidFill>
                <a:latin typeface="Arial"/>
                <a:ea typeface="Arial"/>
                <a:cs typeface="Arial"/>
                <a:sym typeface="Arial"/>
              </a:rPr>
              <a:t>(Canadian Institute for Advanced Research)</a:t>
            </a:r>
            <a:r>
              <a:rPr lang="en" sz="1400" b="1">
                <a:solidFill>
                  <a:schemeClr val="dk1"/>
                </a:solidFill>
                <a:latin typeface="Arial"/>
                <a:ea typeface="Arial"/>
                <a:cs typeface="Arial"/>
                <a:sym typeface="Arial"/>
              </a:rPr>
              <a:t> Dataset</a:t>
            </a:r>
            <a:endParaRPr sz="1400" b="1">
              <a:solidFill>
                <a:schemeClr val="dk1"/>
              </a:solidFill>
              <a:latin typeface="Arial"/>
              <a:ea typeface="Arial"/>
              <a:cs typeface="Arial"/>
              <a:sym typeface="Arial"/>
            </a:endParaRPr>
          </a:p>
          <a:p>
            <a:pPr marL="457200" lvl="0" indent="-290830" algn="l" rtl="0">
              <a:spcBef>
                <a:spcPts val="600"/>
              </a:spcBef>
              <a:spcAft>
                <a:spcPts val="0"/>
              </a:spcAft>
              <a:buClr>
                <a:schemeClr val="dk1"/>
              </a:buClr>
              <a:buSzPct val="100000"/>
              <a:buFont typeface="Arial"/>
              <a:buChar char="●"/>
            </a:pPr>
            <a:r>
              <a:rPr lang="en" sz="1400">
                <a:solidFill>
                  <a:schemeClr val="dk1"/>
                </a:solidFill>
                <a:latin typeface="Arial"/>
                <a:ea typeface="Arial"/>
                <a:cs typeface="Arial"/>
                <a:sym typeface="Arial"/>
              </a:rPr>
              <a:t>60,000 32x32 color images, equally distributed across 10 classes.</a:t>
            </a:r>
            <a:endParaRPr sz="1400">
              <a:solidFill>
                <a:schemeClr val="dk1"/>
              </a:solidFill>
              <a:latin typeface="Arial"/>
              <a:ea typeface="Arial"/>
              <a:cs typeface="Arial"/>
              <a:sym typeface="Arial"/>
            </a:endParaRPr>
          </a:p>
          <a:p>
            <a:pPr marL="457200" lvl="0" indent="-290830" algn="l" rtl="0">
              <a:spcBef>
                <a:spcPts val="0"/>
              </a:spcBef>
              <a:spcAft>
                <a:spcPts val="0"/>
              </a:spcAft>
              <a:buClr>
                <a:schemeClr val="dk1"/>
              </a:buClr>
              <a:buSzPct val="100000"/>
              <a:buFont typeface="Arial"/>
              <a:buChar char="●"/>
            </a:pPr>
            <a:r>
              <a:rPr lang="en" sz="1400">
                <a:solidFill>
                  <a:schemeClr val="dk1"/>
                </a:solidFill>
                <a:latin typeface="Arial"/>
                <a:ea typeface="Arial"/>
                <a:cs typeface="Arial"/>
                <a:sym typeface="Arial"/>
              </a:rPr>
              <a:t>Classes:</a:t>
            </a:r>
            <a:endParaRPr sz="1400">
              <a:solidFill>
                <a:schemeClr val="dk1"/>
              </a:solidFill>
              <a:latin typeface="Arial"/>
              <a:ea typeface="Arial"/>
              <a:cs typeface="Arial"/>
              <a:sym typeface="Arial"/>
            </a:endParaRPr>
          </a:p>
          <a:p>
            <a:pPr marL="457200" lvl="0" indent="0" algn="l" rtl="0">
              <a:spcBef>
                <a:spcPts val="1500"/>
              </a:spcBef>
              <a:spcAft>
                <a:spcPts val="0"/>
              </a:spcAft>
              <a:buNone/>
            </a:pPr>
            <a:r>
              <a:rPr lang="en" sz="1400">
                <a:solidFill>
                  <a:schemeClr val="dk1"/>
                </a:solidFill>
                <a:latin typeface="Arial"/>
                <a:ea typeface="Arial"/>
                <a:cs typeface="Arial"/>
                <a:sym typeface="Arial"/>
              </a:rPr>
              <a:t>Airplane,  Automobile, Bird, Cat, Deer, Dog, Frog, </a:t>
            </a:r>
            <a:endParaRPr sz="1400">
              <a:solidFill>
                <a:schemeClr val="dk1"/>
              </a:solidFill>
              <a:latin typeface="Arial"/>
              <a:ea typeface="Arial"/>
              <a:cs typeface="Arial"/>
              <a:sym typeface="Arial"/>
            </a:endParaRPr>
          </a:p>
          <a:p>
            <a:pPr marL="457200" lvl="0" indent="0" algn="l" rtl="0">
              <a:spcBef>
                <a:spcPts val="1500"/>
              </a:spcBef>
              <a:spcAft>
                <a:spcPts val="0"/>
              </a:spcAft>
              <a:buNone/>
            </a:pPr>
            <a:r>
              <a:rPr lang="en" sz="1400">
                <a:solidFill>
                  <a:schemeClr val="dk1"/>
                </a:solidFill>
                <a:latin typeface="Arial"/>
                <a:ea typeface="Arial"/>
                <a:cs typeface="Arial"/>
                <a:sym typeface="Arial"/>
              </a:rPr>
              <a:t>Horse, Ship, Truck.</a:t>
            </a:r>
            <a:endParaRPr sz="1400">
              <a:solidFill>
                <a:schemeClr val="dk1"/>
              </a:solidFill>
              <a:latin typeface="Arial"/>
              <a:ea typeface="Arial"/>
              <a:cs typeface="Arial"/>
              <a:sym typeface="Arial"/>
            </a:endParaRPr>
          </a:p>
          <a:p>
            <a:pPr marL="457200" lvl="0" indent="-290830" algn="l" rtl="0">
              <a:spcBef>
                <a:spcPts val="1500"/>
              </a:spcBef>
              <a:spcAft>
                <a:spcPts val="0"/>
              </a:spcAft>
              <a:buClr>
                <a:schemeClr val="dk1"/>
              </a:buClr>
              <a:buSzPct val="100000"/>
              <a:buFont typeface="Arial"/>
              <a:buChar char="●"/>
            </a:pPr>
            <a:r>
              <a:rPr lang="en" sz="1400">
                <a:solidFill>
                  <a:schemeClr val="dk1"/>
                </a:solidFill>
                <a:latin typeface="Arial"/>
                <a:ea typeface="Arial"/>
                <a:cs typeface="Arial"/>
                <a:sym typeface="Arial"/>
              </a:rPr>
              <a:t>Dataset Split:</a:t>
            </a:r>
            <a:endParaRPr sz="1400">
              <a:solidFill>
                <a:schemeClr val="dk1"/>
              </a:solidFill>
              <a:latin typeface="Arial"/>
              <a:ea typeface="Arial"/>
              <a:cs typeface="Arial"/>
              <a:sym typeface="Arial"/>
            </a:endParaRPr>
          </a:p>
          <a:p>
            <a:pPr marL="914400" lvl="1" indent="-290830" algn="l" rtl="0">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50,000 training images.</a:t>
            </a:r>
            <a:endParaRPr>
              <a:solidFill>
                <a:schemeClr val="dk1"/>
              </a:solidFill>
              <a:latin typeface="Arial"/>
              <a:ea typeface="Arial"/>
              <a:cs typeface="Arial"/>
              <a:sym typeface="Arial"/>
            </a:endParaRPr>
          </a:p>
          <a:p>
            <a:pPr marL="914400" lvl="1" indent="-290830" algn="l" rtl="0">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10,000 test images.</a:t>
            </a:r>
            <a:endParaRPr>
              <a:solidFill>
                <a:schemeClr val="dk1"/>
              </a:solidFill>
              <a:latin typeface="Arial"/>
              <a:ea typeface="Arial"/>
              <a:cs typeface="Arial"/>
              <a:sym typeface="Arial"/>
            </a:endParaRPr>
          </a:p>
          <a:p>
            <a:pPr marL="0" lvl="0" indent="0" algn="l" rtl="0">
              <a:spcBef>
                <a:spcPts val="2100"/>
              </a:spcBef>
              <a:spcAft>
                <a:spcPts val="0"/>
              </a:spcAft>
              <a:buNone/>
            </a:pPr>
            <a:r>
              <a:rPr lang="en" sz="1400">
                <a:solidFill>
                  <a:schemeClr val="dk1"/>
                </a:solidFill>
                <a:latin typeface="Roboto"/>
                <a:ea typeface="Roboto"/>
                <a:cs typeface="Roboto"/>
                <a:sym typeface="Roboto"/>
              </a:rPr>
              <a:t>Training data shape: (50000, 32, 32, 3), Test data shape: (10000, 32, 32, 3)</a:t>
            </a:r>
            <a:endParaRPr sz="1400">
              <a:solidFill>
                <a:schemeClr val="dk1"/>
              </a:solidFill>
              <a:latin typeface="Roboto"/>
              <a:ea typeface="Roboto"/>
              <a:cs typeface="Roboto"/>
              <a:sym typeface="Roboto"/>
            </a:endParaRPr>
          </a:p>
          <a:p>
            <a:pPr marL="457200" lvl="0" indent="0" algn="l" rtl="0">
              <a:spcBef>
                <a:spcPts val="1500"/>
              </a:spcBef>
              <a:spcAft>
                <a:spcPts val="0"/>
              </a:spcAft>
              <a:buNone/>
            </a:pPr>
            <a:endParaRPr sz="1200">
              <a:solidFill>
                <a:schemeClr val="dk1"/>
              </a:solidFill>
              <a:latin typeface="Arial"/>
              <a:ea typeface="Arial"/>
              <a:cs typeface="Arial"/>
              <a:sym typeface="Arial"/>
            </a:endParaRPr>
          </a:p>
          <a:p>
            <a:pPr marL="0" lvl="0" indent="0" algn="l" rtl="0">
              <a:lnSpc>
                <a:spcPct val="150000"/>
              </a:lnSpc>
              <a:spcBef>
                <a:spcPts val="1500"/>
              </a:spcBef>
              <a:spcAft>
                <a:spcPts val="0"/>
              </a:spcAft>
              <a:buNone/>
            </a:pPr>
            <a:endParaRPr sz="1200" b="1">
              <a:solidFill>
                <a:schemeClr val="dk1"/>
              </a:solidFill>
              <a:latin typeface="Arial"/>
              <a:ea typeface="Arial"/>
              <a:cs typeface="Arial"/>
              <a:sym typeface="Arial"/>
            </a:endParaRPr>
          </a:p>
          <a:p>
            <a:pPr marL="0" lvl="0" indent="0" algn="l" rtl="0">
              <a:spcBef>
                <a:spcPts val="200"/>
              </a:spcBef>
              <a:spcAft>
                <a:spcPts val="1200"/>
              </a:spcAft>
              <a:buNone/>
            </a:pPr>
            <a:endParaRPr/>
          </a:p>
        </p:txBody>
      </p:sp>
      <p:pic>
        <p:nvPicPr>
          <p:cNvPr id="79" name="Google Shape;79;p16"/>
          <p:cNvPicPr preferRelativeResize="0"/>
          <p:nvPr/>
        </p:nvPicPr>
        <p:blipFill>
          <a:blip r:embed="rId3">
            <a:alphaModFix/>
          </a:blip>
          <a:stretch>
            <a:fillRect/>
          </a:stretch>
        </p:blipFill>
        <p:spPr>
          <a:xfrm>
            <a:off x="4572000" y="1886700"/>
            <a:ext cx="4151701" cy="2772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Models used for the study</a:t>
            </a:r>
            <a:endParaRPr u="sng"/>
          </a:p>
        </p:txBody>
      </p:sp>
      <p:sp>
        <p:nvSpPr>
          <p:cNvPr id="85" name="Google Shape;85;p17"/>
          <p:cNvSpPr txBox="1">
            <a:spLocks noGrp="1"/>
          </p:cNvSpPr>
          <p:nvPr>
            <p:ph type="body" idx="1"/>
          </p:nvPr>
        </p:nvSpPr>
        <p:spPr>
          <a:xfrm>
            <a:off x="311700" y="1152475"/>
            <a:ext cx="8520600" cy="3765000"/>
          </a:xfrm>
          <a:prstGeom prst="rect">
            <a:avLst/>
          </a:prstGeom>
        </p:spPr>
        <p:txBody>
          <a:bodyPr spcFirstLastPara="1" wrap="square" lIns="91425" tIns="91425" rIns="91425" bIns="91425" anchor="t" anchorCtr="0">
            <a:normAutofit/>
          </a:bodyPr>
          <a:lstStyle/>
          <a:p>
            <a:pPr marL="0" lvl="0" indent="0" algn="l" rtl="0">
              <a:lnSpc>
                <a:spcPct val="160000"/>
              </a:lnSpc>
              <a:spcBef>
                <a:spcPts val="1400"/>
              </a:spcBef>
              <a:spcAft>
                <a:spcPts val="0"/>
              </a:spcAft>
              <a:buNone/>
            </a:pPr>
            <a:r>
              <a:rPr lang="en" sz="1650" b="1">
                <a:solidFill>
                  <a:schemeClr val="dk1"/>
                </a:solidFill>
                <a:latin typeface="Arial"/>
                <a:ea typeface="Arial"/>
                <a:cs typeface="Arial"/>
                <a:sym typeface="Arial"/>
              </a:rPr>
              <a:t>1. </a:t>
            </a:r>
            <a:r>
              <a:rPr lang="en" sz="1650" b="1" u="sng">
                <a:solidFill>
                  <a:schemeClr val="dk1"/>
                </a:solidFill>
                <a:latin typeface="Arial"/>
                <a:ea typeface="Arial"/>
                <a:cs typeface="Arial"/>
                <a:sym typeface="Arial"/>
              </a:rPr>
              <a:t>ResNet-18 (For Image Classification)</a:t>
            </a:r>
            <a:endParaRPr sz="1650" b="1" u="sng">
              <a:solidFill>
                <a:schemeClr val="dk1"/>
              </a:solidFill>
              <a:latin typeface="Arial"/>
              <a:ea typeface="Arial"/>
              <a:cs typeface="Arial"/>
              <a:sym typeface="Arial"/>
            </a:endParaRPr>
          </a:p>
          <a:p>
            <a:pPr marL="0" lvl="0" indent="0" algn="l" rtl="0">
              <a:lnSpc>
                <a:spcPct val="150000"/>
              </a:lnSpc>
              <a:spcBef>
                <a:spcPts val="1200"/>
              </a:spcBef>
              <a:spcAft>
                <a:spcPts val="0"/>
              </a:spcAft>
              <a:buNone/>
            </a:pPr>
            <a:r>
              <a:rPr lang="en" sz="1200" b="1" u="sng">
                <a:solidFill>
                  <a:schemeClr val="dk1"/>
                </a:solidFill>
                <a:latin typeface="Arial"/>
                <a:ea typeface="Arial"/>
                <a:cs typeface="Arial"/>
                <a:sym typeface="Arial"/>
              </a:rPr>
              <a:t>Purpose:</a:t>
            </a:r>
            <a:endParaRPr sz="1200" b="1" u="sng">
              <a:solidFill>
                <a:schemeClr val="dk1"/>
              </a:solidFill>
              <a:latin typeface="Arial"/>
              <a:ea typeface="Arial"/>
              <a:cs typeface="Arial"/>
              <a:sym typeface="Arial"/>
            </a:endParaRPr>
          </a:p>
          <a:p>
            <a:pPr marL="457200" lvl="0" indent="-304800" algn="l" rtl="0">
              <a:spcBef>
                <a:spcPts val="600"/>
              </a:spcBef>
              <a:spcAft>
                <a:spcPts val="0"/>
              </a:spcAft>
              <a:buClr>
                <a:schemeClr val="dk1"/>
              </a:buClr>
              <a:buSzPts val="1200"/>
              <a:buFont typeface="Arial"/>
              <a:buChar char="●"/>
            </a:pPr>
            <a:r>
              <a:rPr lang="en" sz="1200">
                <a:solidFill>
                  <a:schemeClr val="dk1"/>
                </a:solidFill>
                <a:latin typeface="Arial"/>
                <a:ea typeface="Arial"/>
                <a:cs typeface="Arial"/>
                <a:sym typeface="Arial"/>
              </a:rPr>
              <a:t>The ResNet-18 model is used to perform image classification on the CIFAR-10 dataset, which consists of 10 different categories of images (e.g., airplane, cat, dog, etc.).</a:t>
            </a:r>
            <a:endParaRPr sz="1200">
              <a:solidFill>
                <a:schemeClr val="dk1"/>
              </a:solidFill>
              <a:latin typeface="Arial"/>
              <a:ea typeface="Arial"/>
              <a:cs typeface="Arial"/>
              <a:sym typeface="Arial"/>
            </a:endParaRPr>
          </a:p>
          <a:p>
            <a:pPr marL="457200" lvl="0"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ResNet-18 is selected due to its ability to train deep networks efficiently through residual connections, addressing the vanishing gradient problem.</a:t>
            </a:r>
            <a:endParaRPr sz="1200">
              <a:solidFill>
                <a:schemeClr val="dk1"/>
              </a:solidFill>
              <a:latin typeface="Arial"/>
              <a:ea typeface="Arial"/>
              <a:cs typeface="Arial"/>
              <a:sym typeface="Arial"/>
            </a:endParaRPr>
          </a:p>
          <a:p>
            <a:pPr marL="0" lvl="0" indent="0" algn="l" rtl="0">
              <a:lnSpc>
                <a:spcPct val="150000"/>
              </a:lnSpc>
              <a:spcBef>
                <a:spcPts val="1500"/>
              </a:spcBef>
              <a:spcAft>
                <a:spcPts val="0"/>
              </a:spcAft>
              <a:buNone/>
            </a:pPr>
            <a:r>
              <a:rPr lang="en" sz="1200" b="1" u="sng">
                <a:solidFill>
                  <a:schemeClr val="dk1"/>
                </a:solidFill>
                <a:latin typeface="Arial"/>
                <a:ea typeface="Arial"/>
                <a:cs typeface="Arial"/>
                <a:sym typeface="Arial"/>
              </a:rPr>
              <a:t>Why Chosen:</a:t>
            </a:r>
            <a:endParaRPr sz="1200" b="1" u="sng">
              <a:solidFill>
                <a:schemeClr val="dk1"/>
              </a:solidFill>
              <a:latin typeface="Arial"/>
              <a:ea typeface="Arial"/>
              <a:cs typeface="Arial"/>
              <a:sym typeface="Arial"/>
            </a:endParaRPr>
          </a:p>
          <a:p>
            <a:pPr marL="457200" lvl="0" indent="-304800" algn="l" rtl="0">
              <a:spcBef>
                <a:spcPts val="600"/>
              </a:spcBef>
              <a:spcAft>
                <a:spcPts val="0"/>
              </a:spcAft>
              <a:buClr>
                <a:schemeClr val="dk1"/>
              </a:buClr>
              <a:buSzPts val="1200"/>
              <a:buFont typeface="Arial"/>
              <a:buChar char="●"/>
            </a:pPr>
            <a:r>
              <a:rPr lang="en" sz="1200">
                <a:solidFill>
                  <a:schemeClr val="dk1"/>
                </a:solidFill>
                <a:latin typeface="Arial"/>
                <a:ea typeface="Arial"/>
                <a:cs typeface="Arial"/>
                <a:sym typeface="Arial"/>
              </a:rPr>
              <a:t>Efficient and High Accuracy: ResNet-18 strikes a balance between depth and computational efficiency, making it well-suited for CIFAR-10 classification, which is a relatively simple task but requires handling a variety of image categories.</a:t>
            </a:r>
            <a:endParaRPr sz="1200">
              <a:solidFill>
                <a:schemeClr val="dk1"/>
              </a:solidFill>
              <a:latin typeface="Arial"/>
              <a:ea typeface="Arial"/>
              <a:cs typeface="Arial"/>
              <a:sym typeface="Arial"/>
            </a:endParaRPr>
          </a:p>
          <a:p>
            <a:pPr marL="457200" lvl="0"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Residual Connections: The residual connections prevent the network from suffering due to vanishing gradients, making it easier to train deep networks effectively.</a:t>
            </a:r>
            <a:endParaRPr sz="1200">
              <a:solidFill>
                <a:schemeClr val="dk1"/>
              </a:solidFill>
              <a:latin typeface="Arial"/>
              <a:ea typeface="Arial"/>
              <a:cs typeface="Arial"/>
              <a:sym typeface="Arial"/>
            </a:endParaRPr>
          </a:p>
          <a:p>
            <a:pPr marL="0" lvl="0" indent="0" algn="l" rtl="0">
              <a:spcBef>
                <a:spcPts val="15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29157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1200"/>
              </a:spcBef>
              <a:spcAft>
                <a:spcPts val="0"/>
              </a:spcAft>
              <a:buNone/>
            </a:pPr>
            <a:r>
              <a:rPr lang="en" sz="1300" b="1" u="sng">
                <a:latin typeface="Arial"/>
                <a:ea typeface="Arial"/>
                <a:cs typeface="Arial"/>
                <a:sym typeface="Arial"/>
              </a:rPr>
              <a:t>Architecture:</a:t>
            </a:r>
            <a:endParaRPr sz="1300" b="1" u="sng">
              <a:latin typeface="Arial"/>
              <a:ea typeface="Arial"/>
              <a:cs typeface="Arial"/>
              <a:sym typeface="Arial"/>
            </a:endParaRPr>
          </a:p>
          <a:p>
            <a:pPr marL="457200" lvl="0" indent="-302895" algn="l" rtl="0">
              <a:lnSpc>
                <a:spcPct val="115000"/>
              </a:lnSpc>
              <a:spcBef>
                <a:spcPts val="600"/>
              </a:spcBef>
              <a:spcAft>
                <a:spcPts val="0"/>
              </a:spcAft>
              <a:buClr>
                <a:schemeClr val="dk1"/>
              </a:buClr>
              <a:buSzPct val="100000"/>
              <a:buFont typeface="Arial"/>
              <a:buChar char="●"/>
            </a:pPr>
            <a:r>
              <a:rPr lang="en" sz="1300">
                <a:latin typeface="Arial"/>
                <a:ea typeface="Arial"/>
                <a:cs typeface="Arial"/>
                <a:sym typeface="Arial"/>
              </a:rPr>
              <a:t>Input: A 32x32 pixel image from the CIFAR-10 dataset (3 color channels).</a:t>
            </a:r>
            <a:endParaRPr sz="1300">
              <a:latin typeface="Arial"/>
              <a:ea typeface="Arial"/>
              <a:cs typeface="Arial"/>
              <a:sym typeface="Arial"/>
            </a:endParaRPr>
          </a:p>
          <a:p>
            <a:pPr marL="457200" lvl="0" indent="-302895" algn="l" rtl="0">
              <a:lnSpc>
                <a:spcPct val="115000"/>
              </a:lnSpc>
              <a:spcBef>
                <a:spcPts val="0"/>
              </a:spcBef>
              <a:spcAft>
                <a:spcPts val="0"/>
              </a:spcAft>
              <a:buClr>
                <a:schemeClr val="dk1"/>
              </a:buClr>
              <a:buSzPct val="100000"/>
              <a:buFont typeface="Arial"/>
              <a:buChar char="●"/>
            </a:pPr>
            <a:r>
              <a:rPr lang="en" sz="1300">
                <a:latin typeface="Arial"/>
                <a:ea typeface="Arial"/>
                <a:cs typeface="Arial"/>
                <a:sym typeface="Arial"/>
              </a:rPr>
              <a:t>Key Components:</a:t>
            </a:r>
            <a:endParaRPr sz="1300">
              <a:latin typeface="Arial"/>
              <a:ea typeface="Arial"/>
              <a:cs typeface="Arial"/>
              <a:sym typeface="Arial"/>
            </a:endParaRPr>
          </a:p>
          <a:p>
            <a:pPr marL="914400" lvl="1" indent="-302894" algn="l" rtl="0">
              <a:lnSpc>
                <a:spcPct val="115000"/>
              </a:lnSpc>
              <a:spcBef>
                <a:spcPts val="0"/>
              </a:spcBef>
              <a:spcAft>
                <a:spcPts val="0"/>
              </a:spcAft>
              <a:buClr>
                <a:schemeClr val="dk1"/>
              </a:buClr>
              <a:buSzPct val="100000"/>
              <a:buFont typeface="Arial"/>
              <a:buChar char="●"/>
            </a:pPr>
            <a:r>
              <a:rPr lang="en" sz="1300">
                <a:latin typeface="Arial"/>
                <a:ea typeface="Arial"/>
                <a:cs typeface="Arial"/>
                <a:sym typeface="Arial"/>
              </a:rPr>
              <a:t>Initial Convolution Layer: A 7x7 convolution with 64 filters followed by batch normalization and ReLU activation.</a:t>
            </a:r>
            <a:endParaRPr sz="1300">
              <a:latin typeface="Arial"/>
              <a:ea typeface="Arial"/>
              <a:cs typeface="Arial"/>
              <a:sym typeface="Arial"/>
            </a:endParaRPr>
          </a:p>
          <a:p>
            <a:pPr marL="914400" lvl="1" indent="-302894" algn="l" rtl="0">
              <a:lnSpc>
                <a:spcPct val="115000"/>
              </a:lnSpc>
              <a:spcBef>
                <a:spcPts val="0"/>
              </a:spcBef>
              <a:spcAft>
                <a:spcPts val="0"/>
              </a:spcAft>
              <a:buClr>
                <a:schemeClr val="dk1"/>
              </a:buClr>
              <a:buSzPct val="100000"/>
              <a:buFont typeface="Arial"/>
              <a:buChar char="●"/>
            </a:pPr>
            <a:r>
              <a:rPr lang="en" sz="1300">
                <a:latin typeface="Arial"/>
                <a:ea typeface="Arial"/>
                <a:cs typeface="Arial"/>
                <a:sym typeface="Arial"/>
              </a:rPr>
              <a:t>Residual Blocks: The core of ResNet-18 consists of 4 residual blocks, each containing two 3x3 convolutional layers.</a:t>
            </a:r>
            <a:endParaRPr sz="1300">
              <a:latin typeface="Arial"/>
              <a:ea typeface="Arial"/>
              <a:cs typeface="Arial"/>
              <a:sym typeface="Arial"/>
            </a:endParaRPr>
          </a:p>
          <a:p>
            <a:pPr marL="1371600" lvl="2" indent="-302894" algn="l" rtl="0">
              <a:lnSpc>
                <a:spcPct val="115000"/>
              </a:lnSpc>
              <a:spcBef>
                <a:spcPts val="0"/>
              </a:spcBef>
              <a:spcAft>
                <a:spcPts val="0"/>
              </a:spcAft>
              <a:buClr>
                <a:schemeClr val="dk1"/>
              </a:buClr>
              <a:buSzPct val="100000"/>
              <a:buFont typeface="Arial"/>
              <a:buChar char="●"/>
            </a:pPr>
            <a:r>
              <a:rPr lang="en" sz="1300">
                <a:latin typeface="Arial"/>
                <a:ea typeface="Arial"/>
                <a:cs typeface="Arial"/>
                <a:sym typeface="Arial"/>
              </a:rPr>
              <a:t>The first block has 64 filters, the second block has 128 filters, the third with 256 filters, and the fourth with 512 filters.</a:t>
            </a:r>
            <a:endParaRPr sz="1300">
              <a:latin typeface="Arial"/>
              <a:ea typeface="Arial"/>
              <a:cs typeface="Arial"/>
              <a:sym typeface="Arial"/>
            </a:endParaRPr>
          </a:p>
          <a:p>
            <a:pPr marL="1371600" lvl="2" indent="-302894" algn="l" rtl="0">
              <a:lnSpc>
                <a:spcPct val="115000"/>
              </a:lnSpc>
              <a:spcBef>
                <a:spcPts val="0"/>
              </a:spcBef>
              <a:spcAft>
                <a:spcPts val="0"/>
              </a:spcAft>
              <a:buClr>
                <a:schemeClr val="dk1"/>
              </a:buClr>
              <a:buSzPct val="100000"/>
              <a:buFont typeface="Arial"/>
              <a:buChar char="●"/>
            </a:pPr>
            <a:r>
              <a:rPr lang="en" sz="1300">
                <a:latin typeface="Arial"/>
                <a:ea typeface="Arial"/>
                <a:cs typeface="Arial"/>
                <a:sym typeface="Arial"/>
              </a:rPr>
              <a:t>Each block uses skip connections (or residual connections) to bypass some convolutional layers, which helps with deeper network training.</a:t>
            </a:r>
            <a:endParaRPr sz="1300">
              <a:latin typeface="Arial"/>
              <a:ea typeface="Arial"/>
              <a:cs typeface="Arial"/>
              <a:sym typeface="Arial"/>
            </a:endParaRPr>
          </a:p>
          <a:p>
            <a:pPr marL="914400" lvl="1" indent="-302894" algn="l" rtl="0">
              <a:lnSpc>
                <a:spcPct val="115000"/>
              </a:lnSpc>
              <a:spcBef>
                <a:spcPts val="0"/>
              </a:spcBef>
              <a:spcAft>
                <a:spcPts val="0"/>
              </a:spcAft>
              <a:buClr>
                <a:schemeClr val="dk1"/>
              </a:buClr>
              <a:buSzPct val="100000"/>
              <a:buFont typeface="Arial"/>
              <a:buChar char="●"/>
            </a:pPr>
            <a:r>
              <a:rPr lang="en" sz="1300">
                <a:latin typeface="Arial"/>
                <a:ea typeface="Arial"/>
                <a:cs typeface="Arial"/>
                <a:sym typeface="Arial"/>
              </a:rPr>
              <a:t>Global Average Pooling (GAP): Reduces the output from the last residual block to a fixed size (1x1 feature map).</a:t>
            </a:r>
            <a:endParaRPr sz="1300">
              <a:latin typeface="Arial"/>
              <a:ea typeface="Arial"/>
              <a:cs typeface="Arial"/>
              <a:sym typeface="Arial"/>
            </a:endParaRPr>
          </a:p>
          <a:p>
            <a:pPr marL="914400" lvl="1" indent="-297180" algn="l" rtl="0">
              <a:lnSpc>
                <a:spcPct val="115000"/>
              </a:lnSpc>
              <a:spcBef>
                <a:spcPts val="0"/>
              </a:spcBef>
              <a:spcAft>
                <a:spcPts val="0"/>
              </a:spcAft>
              <a:buClr>
                <a:schemeClr val="dk1"/>
              </a:buClr>
              <a:buSzPct val="92307"/>
              <a:buFont typeface="Arial"/>
              <a:buChar char="●"/>
            </a:pPr>
            <a:r>
              <a:rPr lang="en" sz="1300">
                <a:latin typeface="Arial"/>
                <a:ea typeface="Arial"/>
                <a:cs typeface="Arial"/>
                <a:sym typeface="Arial"/>
              </a:rPr>
              <a:t>Fully Connected Layer: This layer outputs 10 class probabilities, corresponding to the 10 categories in CIFAR-10</a:t>
            </a:r>
            <a:r>
              <a:rPr lang="en" sz="1200">
                <a:latin typeface="Arial"/>
                <a:ea typeface="Arial"/>
                <a:cs typeface="Arial"/>
                <a:sym typeface="Arial"/>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Architecture</a:t>
            </a:r>
            <a:endParaRPr u="sng"/>
          </a:p>
        </p:txBody>
      </p:sp>
      <p:pic>
        <p:nvPicPr>
          <p:cNvPr id="96" name="Google Shape;96;p19"/>
          <p:cNvPicPr preferRelativeResize="0"/>
          <p:nvPr/>
        </p:nvPicPr>
        <p:blipFill>
          <a:blip r:embed="rId3">
            <a:alphaModFix/>
          </a:blip>
          <a:stretch>
            <a:fillRect/>
          </a:stretch>
        </p:blipFill>
        <p:spPr>
          <a:xfrm>
            <a:off x="429150" y="1126475"/>
            <a:ext cx="5166400" cy="3820975"/>
          </a:xfrm>
          <a:prstGeom prst="rect">
            <a:avLst/>
          </a:prstGeom>
          <a:noFill/>
          <a:ln>
            <a:noFill/>
          </a:ln>
        </p:spPr>
      </p:pic>
      <p:sp>
        <p:nvSpPr>
          <p:cNvPr id="97" name="Google Shape;97;p19"/>
          <p:cNvSpPr txBox="1"/>
          <p:nvPr/>
        </p:nvSpPr>
        <p:spPr>
          <a:xfrm>
            <a:off x="5822400" y="1082163"/>
            <a:ext cx="3009900" cy="390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rPr>
              <a:t>Input Image (32x32x3)</a:t>
            </a:r>
            <a:endParaRPr sz="1200">
              <a:solidFill>
                <a:schemeClr val="dk1"/>
              </a:solidFill>
            </a:endParaRPr>
          </a:p>
          <a:p>
            <a:pPr marL="0" lvl="0" indent="0" algn="l" rtl="0">
              <a:spcBef>
                <a:spcPts val="0"/>
              </a:spcBef>
              <a:spcAft>
                <a:spcPts val="0"/>
              </a:spcAft>
              <a:buNone/>
            </a:pPr>
            <a:r>
              <a:rPr lang="en" sz="1200">
                <a:solidFill>
                  <a:schemeClr val="dk1"/>
                </a:solidFill>
              </a:rPr>
              <a:t>      ↓</a:t>
            </a:r>
            <a:endParaRPr sz="1200">
              <a:solidFill>
                <a:schemeClr val="dk1"/>
              </a:solidFill>
            </a:endParaRPr>
          </a:p>
          <a:p>
            <a:pPr marL="0" lvl="0" indent="0" algn="l" rtl="0">
              <a:spcBef>
                <a:spcPts val="0"/>
              </a:spcBef>
              <a:spcAft>
                <a:spcPts val="0"/>
              </a:spcAft>
              <a:buNone/>
            </a:pPr>
            <a:r>
              <a:rPr lang="en" sz="1200">
                <a:solidFill>
                  <a:schemeClr val="dk1"/>
                </a:solidFill>
              </a:rPr>
              <a:t>Convolution (7x7, stride=1) → BatchNorm → ReLU</a:t>
            </a:r>
            <a:endParaRPr sz="1200">
              <a:solidFill>
                <a:schemeClr val="dk1"/>
              </a:solidFill>
            </a:endParaRPr>
          </a:p>
          <a:p>
            <a:pPr marL="0" lvl="0" indent="0" algn="l" rtl="0">
              <a:spcBef>
                <a:spcPts val="0"/>
              </a:spcBef>
              <a:spcAft>
                <a:spcPts val="0"/>
              </a:spcAft>
              <a:buNone/>
            </a:pPr>
            <a:r>
              <a:rPr lang="en" sz="1200">
                <a:solidFill>
                  <a:schemeClr val="dk1"/>
                </a:solidFill>
              </a:rPr>
              <a:t>      ↓</a:t>
            </a:r>
            <a:endParaRPr sz="1200">
              <a:solidFill>
                <a:schemeClr val="dk1"/>
              </a:solidFill>
            </a:endParaRPr>
          </a:p>
          <a:p>
            <a:pPr marL="0" lvl="0" indent="0" algn="l" rtl="0">
              <a:spcBef>
                <a:spcPts val="0"/>
              </a:spcBef>
              <a:spcAft>
                <a:spcPts val="0"/>
              </a:spcAft>
              <a:buNone/>
            </a:pPr>
            <a:r>
              <a:rPr lang="en" sz="1200">
                <a:solidFill>
                  <a:schemeClr val="dk1"/>
                </a:solidFill>
              </a:rPr>
              <a:t>Residual Block 1 (64 filters, 2 blocks)</a:t>
            </a:r>
            <a:endParaRPr sz="1200">
              <a:solidFill>
                <a:schemeClr val="dk1"/>
              </a:solidFill>
            </a:endParaRPr>
          </a:p>
          <a:p>
            <a:pPr marL="0" lvl="0" indent="0" algn="l" rtl="0">
              <a:spcBef>
                <a:spcPts val="0"/>
              </a:spcBef>
              <a:spcAft>
                <a:spcPts val="0"/>
              </a:spcAft>
              <a:buNone/>
            </a:pPr>
            <a:r>
              <a:rPr lang="en" sz="1200">
                <a:solidFill>
                  <a:schemeClr val="dk1"/>
                </a:solidFill>
              </a:rPr>
              <a:t>      ↓</a:t>
            </a:r>
            <a:endParaRPr sz="1200">
              <a:solidFill>
                <a:schemeClr val="dk1"/>
              </a:solidFill>
            </a:endParaRPr>
          </a:p>
          <a:p>
            <a:pPr marL="0" lvl="0" indent="0" algn="l" rtl="0">
              <a:spcBef>
                <a:spcPts val="0"/>
              </a:spcBef>
              <a:spcAft>
                <a:spcPts val="0"/>
              </a:spcAft>
              <a:buNone/>
            </a:pPr>
            <a:r>
              <a:rPr lang="en" sz="1200">
                <a:solidFill>
                  <a:schemeClr val="dk1"/>
                </a:solidFill>
              </a:rPr>
              <a:t>Residual Block 2 (128 filters, stride=2, 2 blocks)</a:t>
            </a:r>
            <a:endParaRPr sz="1200">
              <a:solidFill>
                <a:schemeClr val="dk1"/>
              </a:solidFill>
            </a:endParaRPr>
          </a:p>
          <a:p>
            <a:pPr marL="0" lvl="0" indent="0" algn="l" rtl="0">
              <a:spcBef>
                <a:spcPts val="0"/>
              </a:spcBef>
              <a:spcAft>
                <a:spcPts val="0"/>
              </a:spcAft>
              <a:buNone/>
            </a:pPr>
            <a:r>
              <a:rPr lang="en" sz="1200">
                <a:solidFill>
                  <a:schemeClr val="dk1"/>
                </a:solidFill>
              </a:rPr>
              <a:t>      ↓</a:t>
            </a:r>
            <a:endParaRPr sz="1200">
              <a:solidFill>
                <a:schemeClr val="dk1"/>
              </a:solidFill>
            </a:endParaRPr>
          </a:p>
          <a:p>
            <a:pPr marL="0" lvl="0" indent="0" algn="l" rtl="0">
              <a:spcBef>
                <a:spcPts val="0"/>
              </a:spcBef>
              <a:spcAft>
                <a:spcPts val="0"/>
              </a:spcAft>
              <a:buNone/>
            </a:pPr>
            <a:r>
              <a:rPr lang="en" sz="1200">
                <a:solidFill>
                  <a:schemeClr val="dk1"/>
                </a:solidFill>
              </a:rPr>
              <a:t>Residual Block 3 (256 filters, stride=2, 2 blocks)</a:t>
            </a:r>
            <a:endParaRPr sz="1200">
              <a:solidFill>
                <a:schemeClr val="dk1"/>
              </a:solidFill>
            </a:endParaRPr>
          </a:p>
          <a:p>
            <a:pPr marL="0" lvl="0" indent="0" algn="l" rtl="0">
              <a:spcBef>
                <a:spcPts val="0"/>
              </a:spcBef>
              <a:spcAft>
                <a:spcPts val="0"/>
              </a:spcAft>
              <a:buNone/>
            </a:pPr>
            <a:r>
              <a:rPr lang="en" sz="1200">
                <a:solidFill>
                  <a:schemeClr val="dk1"/>
                </a:solidFill>
              </a:rPr>
              <a:t>      ↓</a:t>
            </a:r>
            <a:endParaRPr sz="1200">
              <a:solidFill>
                <a:schemeClr val="dk1"/>
              </a:solidFill>
            </a:endParaRPr>
          </a:p>
          <a:p>
            <a:pPr marL="0" lvl="0" indent="0" algn="l" rtl="0">
              <a:spcBef>
                <a:spcPts val="0"/>
              </a:spcBef>
              <a:spcAft>
                <a:spcPts val="0"/>
              </a:spcAft>
              <a:buNone/>
            </a:pPr>
            <a:r>
              <a:rPr lang="en" sz="1200">
                <a:solidFill>
                  <a:schemeClr val="dk1"/>
                </a:solidFill>
              </a:rPr>
              <a:t>Residual Block 4 (512 filters, stride=2, 2 blocks)</a:t>
            </a:r>
            <a:endParaRPr sz="1200">
              <a:solidFill>
                <a:schemeClr val="dk1"/>
              </a:solidFill>
            </a:endParaRPr>
          </a:p>
          <a:p>
            <a:pPr marL="0" lvl="0" indent="0" algn="l" rtl="0">
              <a:spcBef>
                <a:spcPts val="0"/>
              </a:spcBef>
              <a:spcAft>
                <a:spcPts val="0"/>
              </a:spcAft>
              <a:buNone/>
            </a:pPr>
            <a:r>
              <a:rPr lang="en" sz="1200">
                <a:solidFill>
                  <a:schemeClr val="dk1"/>
                </a:solidFill>
              </a:rPr>
              <a:t>      ↓</a:t>
            </a:r>
            <a:endParaRPr sz="1200">
              <a:solidFill>
                <a:schemeClr val="dk1"/>
              </a:solidFill>
            </a:endParaRPr>
          </a:p>
          <a:p>
            <a:pPr marL="0" lvl="0" indent="0" algn="l" rtl="0">
              <a:spcBef>
                <a:spcPts val="0"/>
              </a:spcBef>
              <a:spcAft>
                <a:spcPts val="0"/>
              </a:spcAft>
              <a:buNone/>
            </a:pPr>
            <a:r>
              <a:rPr lang="en" sz="1200">
                <a:solidFill>
                  <a:schemeClr val="dk1"/>
                </a:solidFill>
              </a:rPr>
              <a:t>Global Average Pooling</a:t>
            </a:r>
            <a:endParaRPr sz="1200">
              <a:solidFill>
                <a:schemeClr val="dk1"/>
              </a:solidFill>
            </a:endParaRPr>
          </a:p>
          <a:p>
            <a:pPr marL="0" lvl="0" indent="0" algn="l" rtl="0">
              <a:spcBef>
                <a:spcPts val="0"/>
              </a:spcBef>
              <a:spcAft>
                <a:spcPts val="0"/>
              </a:spcAft>
              <a:buNone/>
            </a:pPr>
            <a:r>
              <a:rPr lang="en" sz="1200">
                <a:solidFill>
                  <a:schemeClr val="dk1"/>
                </a:solidFill>
              </a:rPr>
              <a:t>      ↓</a:t>
            </a:r>
            <a:endParaRPr sz="1200">
              <a:solidFill>
                <a:schemeClr val="dk1"/>
              </a:solidFill>
            </a:endParaRPr>
          </a:p>
          <a:p>
            <a:pPr marL="0" lvl="0" indent="0" algn="l" rtl="0">
              <a:spcBef>
                <a:spcPts val="0"/>
              </a:spcBef>
              <a:spcAft>
                <a:spcPts val="0"/>
              </a:spcAft>
              <a:buNone/>
            </a:pPr>
            <a:r>
              <a:rPr lang="en" sz="1200">
                <a:solidFill>
                  <a:schemeClr val="dk1"/>
                </a:solidFill>
              </a:rPr>
              <a:t>Fully Connected (10 classes)</a:t>
            </a:r>
            <a:endParaRPr sz="1200">
              <a:solidFill>
                <a:schemeClr val="dk1"/>
              </a:solidFill>
            </a:endParaRPr>
          </a:p>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Models used for study </a:t>
            </a:r>
            <a:endParaRPr u="sng"/>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60000"/>
              </a:lnSpc>
              <a:spcBef>
                <a:spcPts val="1400"/>
              </a:spcBef>
              <a:spcAft>
                <a:spcPts val="0"/>
              </a:spcAft>
              <a:buNone/>
            </a:pPr>
            <a:r>
              <a:rPr lang="en" sz="1650" b="1">
                <a:solidFill>
                  <a:schemeClr val="dk1"/>
                </a:solidFill>
                <a:latin typeface="Arial"/>
                <a:ea typeface="Arial"/>
                <a:cs typeface="Arial"/>
                <a:sym typeface="Arial"/>
              </a:rPr>
              <a:t>2. </a:t>
            </a:r>
            <a:r>
              <a:rPr lang="en" sz="1650" b="1" u="sng">
                <a:solidFill>
                  <a:schemeClr val="dk1"/>
                </a:solidFill>
                <a:latin typeface="Arial"/>
                <a:ea typeface="Arial"/>
                <a:cs typeface="Arial"/>
                <a:sym typeface="Arial"/>
              </a:rPr>
              <a:t>Generator (For Synthetic Data Generation)</a:t>
            </a:r>
            <a:endParaRPr sz="1650" b="1" u="sng">
              <a:solidFill>
                <a:schemeClr val="dk1"/>
              </a:solidFill>
              <a:latin typeface="Arial"/>
              <a:ea typeface="Arial"/>
              <a:cs typeface="Arial"/>
              <a:sym typeface="Arial"/>
            </a:endParaRPr>
          </a:p>
          <a:p>
            <a:pPr marL="0" lvl="0" indent="0" algn="l" rtl="0">
              <a:lnSpc>
                <a:spcPct val="150000"/>
              </a:lnSpc>
              <a:spcBef>
                <a:spcPts val="1200"/>
              </a:spcBef>
              <a:spcAft>
                <a:spcPts val="0"/>
              </a:spcAft>
              <a:buNone/>
            </a:pPr>
            <a:r>
              <a:rPr lang="en" sz="1200" b="1" u="sng">
                <a:solidFill>
                  <a:schemeClr val="dk1"/>
                </a:solidFill>
                <a:latin typeface="Arial"/>
                <a:ea typeface="Arial"/>
                <a:cs typeface="Arial"/>
                <a:sym typeface="Arial"/>
              </a:rPr>
              <a:t>Purpose:</a:t>
            </a:r>
            <a:endParaRPr sz="1200" b="1" u="sng">
              <a:solidFill>
                <a:schemeClr val="dk1"/>
              </a:solidFill>
              <a:latin typeface="Arial"/>
              <a:ea typeface="Arial"/>
              <a:cs typeface="Arial"/>
              <a:sym typeface="Arial"/>
            </a:endParaRPr>
          </a:p>
          <a:p>
            <a:pPr marL="457200" lvl="0" indent="-304800" algn="l" rtl="0">
              <a:spcBef>
                <a:spcPts val="600"/>
              </a:spcBef>
              <a:spcAft>
                <a:spcPts val="0"/>
              </a:spcAft>
              <a:buClr>
                <a:schemeClr val="dk1"/>
              </a:buClr>
              <a:buSzPts val="1200"/>
              <a:buFont typeface="Arial"/>
              <a:buChar char="●"/>
            </a:pPr>
            <a:r>
              <a:rPr lang="en" sz="1200">
                <a:solidFill>
                  <a:schemeClr val="dk1"/>
                </a:solidFill>
                <a:latin typeface="Arial"/>
                <a:ea typeface="Arial"/>
                <a:cs typeface="Arial"/>
                <a:sym typeface="Arial"/>
              </a:rPr>
              <a:t>The Generator model is used to generate synthetic images that mimic the real CIFAR-10 images.</a:t>
            </a:r>
            <a:endParaRPr sz="1200">
              <a:solidFill>
                <a:schemeClr val="dk1"/>
              </a:solidFill>
              <a:latin typeface="Arial"/>
              <a:ea typeface="Arial"/>
              <a:cs typeface="Arial"/>
              <a:sym typeface="Arial"/>
            </a:endParaRPr>
          </a:p>
          <a:p>
            <a:pPr marL="457200" lvl="0"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The synthetic images are then used to contaminate the CIFAR-10 dataset at varying ratios (e.g., 0%, 20%, 40%, 60%, and 80%), to study the impact of synthetic data on classification and captioning tasks.</a:t>
            </a:r>
            <a:endParaRPr sz="1200">
              <a:solidFill>
                <a:schemeClr val="dk1"/>
              </a:solidFill>
              <a:latin typeface="Arial"/>
              <a:ea typeface="Arial"/>
              <a:cs typeface="Arial"/>
              <a:sym typeface="Arial"/>
            </a:endParaRPr>
          </a:p>
          <a:p>
            <a:pPr marL="0" lvl="0" indent="0" algn="l" rtl="0">
              <a:lnSpc>
                <a:spcPct val="150000"/>
              </a:lnSpc>
              <a:spcBef>
                <a:spcPts val="1500"/>
              </a:spcBef>
              <a:spcAft>
                <a:spcPts val="0"/>
              </a:spcAft>
              <a:buNone/>
            </a:pPr>
            <a:r>
              <a:rPr lang="en" sz="1200" b="1" u="sng">
                <a:solidFill>
                  <a:schemeClr val="dk1"/>
                </a:solidFill>
                <a:latin typeface="Arial"/>
                <a:ea typeface="Arial"/>
                <a:cs typeface="Arial"/>
                <a:sym typeface="Arial"/>
              </a:rPr>
              <a:t>Why Chosen:</a:t>
            </a:r>
            <a:endParaRPr sz="1200" b="1" u="sng">
              <a:solidFill>
                <a:schemeClr val="dk1"/>
              </a:solidFill>
              <a:latin typeface="Arial"/>
              <a:ea typeface="Arial"/>
              <a:cs typeface="Arial"/>
              <a:sym typeface="Arial"/>
            </a:endParaRPr>
          </a:p>
          <a:p>
            <a:pPr marL="457200" lvl="0" indent="-304800" algn="l" rtl="0">
              <a:spcBef>
                <a:spcPts val="600"/>
              </a:spcBef>
              <a:spcAft>
                <a:spcPts val="0"/>
              </a:spcAft>
              <a:buClr>
                <a:schemeClr val="dk1"/>
              </a:buClr>
              <a:buSzPts val="1200"/>
              <a:buFont typeface="Arial"/>
              <a:buChar char="●"/>
            </a:pPr>
            <a:r>
              <a:rPr lang="en" sz="1200">
                <a:solidFill>
                  <a:schemeClr val="dk1"/>
                </a:solidFill>
                <a:latin typeface="Arial"/>
                <a:ea typeface="Arial"/>
                <a:cs typeface="Arial"/>
                <a:sym typeface="Arial"/>
              </a:rPr>
              <a:t>Simple yet Effective: This generator architecture is simple and effective for generating CIFAR-10-like images, providing a controlled way to study synthetic data's effect on model performance.</a:t>
            </a:r>
            <a:endParaRPr sz="1200">
              <a:solidFill>
                <a:schemeClr val="dk1"/>
              </a:solidFill>
              <a:latin typeface="Arial"/>
              <a:ea typeface="Arial"/>
              <a:cs typeface="Arial"/>
              <a:sym typeface="Arial"/>
            </a:endParaRPr>
          </a:p>
          <a:p>
            <a:pPr marL="457200" lvl="0"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Data Augmentation: The synthetic data generated by this model helps augment the CIFAR-10 dataset, creating variations of real images to test how models trained on mixed datasets (real + synthetic) perform.</a:t>
            </a:r>
            <a:endParaRPr sz="1200">
              <a:solidFill>
                <a:schemeClr val="dk1"/>
              </a:solidFill>
              <a:latin typeface="Arial"/>
              <a:ea typeface="Arial"/>
              <a:cs typeface="Arial"/>
              <a:sym typeface="Arial"/>
            </a:endParaRPr>
          </a:p>
          <a:p>
            <a:pPr marL="0" lvl="0" indent="0" algn="l" rtl="0">
              <a:spcBef>
                <a:spcPts val="15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35154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1200"/>
              </a:spcBef>
              <a:spcAft>
                <a:spcPts val="0"/>
              </a:spcAft>
              <a:buNone/>
            </a:pPr>
            <a:r>
              <a:rPr lang="en" sz="1300" b="1" u="sng">
                <a:latin typeface="Arial"/>
                <a:ea typeface="Arial"/>
                <a:cs typeface="Arial"/>
                <a:sym typeface="Arial"/>
              </a:rPr>
              <a:t>Architecture:</a:t>
            </a:r>
            <a:endParaRPr sz="1300" b="1" u="sng">
              <a:latin typeface="Arial"/>
              <a:ea typeface="Arial"/>
              <a:cs typeface="Arial"/>
              <a:sym typeface="Arial"/>
            </a:endParaRPr>
          </a:p>
          <a:p>
            <a:pPr marL="457200" lvl="0" indent="-302895" algn="l" rtl="0">
              <a:lnSpc>
                <a:spcPct val="115000"/>
              </a:lnSpc>
              <a:spcBef>
                <a:spcPts val="600"/>
              </a:spcBef>
              <a:spcAft>
                <a:spcPts val="0"/>
              </a:spcAft>
              <a:buClr>
                <a:schemeClr val="dk1"/>
              </a:buClr>
              <a:buSzPct val="100000"/>
              <a:buFont typeface="Arial"/>
              <a:buChar char="●"/>
            </a:pPr>
            <a:r>
              <a:rPr lang="en" sz="1300">
                <a:latin typeface="Arial"/>
                <a:ea typeface="Arial"/>
                <a:cs typeface="Arial"/>
                <a:sym typeface="Arial"/>
              </a:rPr>
              <a:t>Input: A 100-dimensional latent vector (often sampled from a Gaussian distribution), which serves as the random input (noise) to the generator.</a:t>
            </a:r>
            <a:endParaRPr sz="1300">
              <a:latin typeface="Arial"/>
              <a:ea typeface="Arial"/>
              <a:cs typeface="Arial"/>
              <a:sym typeface="Arial"/>
            </a:endParaRPr>
          </a:p>
          <a:p>
            <a:pPr marL="457200" lvl="0" indent="-302895" algn="l" rtl="0">
              <a:lnSpc>
                <a:spcPct val="115000"/>
              </a:lnSpc>
              <a:spcBef>
                <a:spcPts val="0"/>
              </a:spcBef>
              <a:spcAft>
                <a:spcPts val="0"/>
              </a:spcAft>
              <a:buClr>
                <a:schemeClr val="dk1"/>
              </a:buClr>
              <a:buSzPct val="100000"/>
              <a:buFont typeface="Arial"/>
              <a:buChar char="●"/>
            </a:pPr>
            <a:r>
              <a:rPr lang="en" sz="1300">
                <a:latin typeface="Arial"/>
                <a:ea typeface="Arial"/>
                <a:cs typeface="Arial"/>
                <a:sym typeface="Arial"/>
              </a:rPr>
              <a:t>Key Components:</a:t>
            </a:r>
            <a:endParaRPr sz="1300">
              <a:latin typeface="Arial"/>
              <a:ea typeface="Arial"/>
              <a:cs typeface="Arial"/>
              <a:sym typeface="Arial"/>
            </a:endParaRPr>
          </a:p>
          <a:p>
            <a:pPr marL="914400" lvl="1" indent="-302894" algn="l" rtl="0">
              <a:lnSpc>
                <a:spcPct val="115000"/>
              </a:lnSpc>
              <a:spcBef>
                <a:spcPts val="0"/>
              </a:spcBef>
              <a:spcAft>
                <a:spcPts val="0"/>
              </a:spcAft>
              <a:buClr>
                <a:schemeClr val="dk1"/>
              </a:buClr>
              <a:buSzPct val="100000"/>
              <a:buFont typeface="Arial"/>
              <a:buChar char="●"/>
            </a:pPr>
            <a:r>
              <a:rPr lang="en" sz="1300">
                <a:latin typeface="Arial"/>
                <a:ea typeface="Arial"/>
                <a:cs typeface="Arial"/>
                <a:sym typeface="Arial"/>
              </a:rPr>
              <a:t>Fully Connected Layer: The latent vector is passed through a fully connected layer, reshaping it to a higher-dimensional feature map (in this case, 8x8x128).</a:t>
            </a:r>
            <a:endParaRPr sz="1300">
              <a:latin typeface="Arial"/>
              <a:ea typeface="Arial"/>
              <a:cs typeface="Arial"/>
              <a:sym typeface="Arial"/>
            </a:endParaRPr>
          </a:p>
          <a:p>
            <a:pPr marL="914400" lvl="1" indent="-302894" algn="l" rtl="0">
              <a:lnSpc>
                <a:spcPct val="115000"/>
              </a:lnSpc>
              <a:spcBef>
                <a:spcPts val="0"/>
              </a:spcBef>
              <a:spcAft>
                <a:spcPts val="0"/>
              </a:spcAft>
              <a:buClr>
                <a:schemeClr val="dk1"/>
              </a:buClr>
              <a:buSzPct val="100000"/>
              <a:buFont typeface="Arial"/>
              <a:buChar char="●"/>
            </a:pPr>
            <a:r>
              <a:rPr lang="en" sz="1300">
                <a:latin typeface="Arial"/>
                <a:ea typeface="Arial"/>
                <a:cs typeface="Arial"/>
                <a:sym typeface="Arial"/>
              </a:rPr>
              <a:t>Reshape: The fully connected output is reshaped into a tensor of size (8x8x128), which will then be progressively upsampled into a larger image.</a:t>
            </a:r>
            <a:endParaRPr sz="1300">
              <a:latin typeface="Arial"/>
              <a:ea typeface="Arial"/>
              <a:cs typeface="Arial"/>
              <a:sym typeface="Arial"/>
            </a:endParaRPr>
          </a:p>
          <a:p>
            <a:pPr marL="914400" lvl="1" indent="-302894" algn="l" rtl="0">
              <a:lnSpc>
                <a:spcPct val="115000"/>
              </a:lnSpc>
              <a:spcBef>
                <a:spcPts val="0"/>
              </a:spcBef>
              <a:spcAft>
                <a:spcPts val="0"/>
              </a:spcAft>
              <a:buClr>
                <a:schemeClr val="dk1"/>
              </a:buClr>
              <a:buSzPct val="100000"/>
              <a:buFont typeface="Arial"/>
              <a:buChar char="●"/>
            </a:pPr>
            <a:r>
              <a:rPr lang="en" sz="1300">
                <a:latin typeface="Arial"/>
                <a:ea typeface="Arial"/>
                <a:cs typeface="Arial"/>
                <a:sym typeface="Arial"/>
              </a:rPr>
              <a:t>Transposed Convolutions (Upsampling):</a:t>
            </a:r>
            <a:endParaRPr sz="1300">
              <a:latin typeface="Arial"/>
              <a:ea typeface="Arial"/>
              <a:cs typeface="Arial"/>
              <a:sym typeface="Arial"/>
            </a:endParaRPr>
          </a:p>
          <a:p>
            <a:pPr marL="1371600" lvl="2" indent="-302894" algn="l" rtl="0">
              <a:lnSpc>
                <a:spcPct val="115000"/>
              </a:lnSpc>
              <a:spcBef>
                <a:spcPts val="0"/>
              </a:spcBef>
              <a:spcAft>
                <a:spcPts val="0"/>
              </a:spcAft>
              <a:buClr>
                <a:schemeClr val="dk1"/>
              </a:buClr>
              <a:buSzPct val="100000"/>
              <a:buFont typeface="Arial"/>
              <a:buChar char="●"/>
            </a:pPr>
            <a:r>
              <a:rPr lang="en" sz="1300">
                <a:latin typeface="Arial"/>
                <a:ea typeface="Arial"/>
                <a:cs typeface="Arial"/>
                <a:sym typeface="Arial"/>
              </a:rPr>
              <a:t>First Transposed Conv Layer: Upsamples the feature map from (8x8x128) to (16x16x128).</a:t>
            </a:r>
            <a:endParaRPr sz="1300">
              <a:latin typeface="Arial"/>
              <a:ea typeface="Arial"/>
              <a:cs typeface="Arial"/>
              <a:sym typeface="Arial"/>
            </a:endParaRPr>
          </a:p>
          <a:p>
            <a:pPr marL="1371600" lvl="2" indent="-302894" algn="l" rtl="0">
              <a:lnSpc>
                <a:spcPct val="115000"/>
              </a:lnSpc>
              <a:spcBef>
                <a:spcPts val="0"/>
              </a:spcBef>
              <a:spcAft>
                <a:spcPts val="0"/>
              </a:spcAft>
              <a:buClr>
                <a:schemeClr val="dk1"/>
              </a:buClr>
              <a:buSzPct val="100000"/>
              <a:buFont typeface="Arial"/>
              <a:buChar char="●"/>
            </a:pPr>
            <a:r>
              <a:rPr lang="en" sz="1300">
                <a:latin typeface="Arial"/>
                <a:ea typeface="Arial"/>
                <a:cs typeface="Arial"/>
                <a:sym typeface="Arial"/>
              </a:rPr>
              <a:t>Second Transposed Conv Layer: Upsamples to (32x32x64).</a:t>
            </a:r>
            <a:endParaRPr sz="1300">
              <a:latin typeface="Arial"/>
              <a:ea typeface="Arial"/>
              <a:cs typeface="Arial"/>
              <a:sym typeface="Arial"/>
            </a:endParaRPr>
          </a:p>
          <a:p>
            <a:pPr marL="1371600" lvl="2" indent="-302894" algn="l" rtl="0">
              <a:lnSpc>
                <a:spcPct val="115000"/>
              </a:lnSpc>
              <a:spcBef>
                <a:spcPts val="0"/>
              </a:spcBef>
              <a:spcAft>
                <a:spcPts val="0"/>
              </a:spcAft>
              <a:buClr>
                <a:schemeClr val="dk1"/>
              </a:buClr>
              <a:buSzPct val="100000"/>
              <a:buFont typeface="Arial"/>
              <a:buChar char="●"/>
            </a:pPr>
            <a:r>
              <a:rPr lang="en" sz="1300">
                <a:latin typeface="Arial"/>
                <a:ea typeface="Arial"/>
                <a:cs typeface="Arial"/>
                <a:sym typeface="Arial"/>
              </a:rPr>
              <a:t>Third Transposed Conv Layer: Final layer to generate (32x32x3), which corresponds to an RGB image.</a:t>
            </a:r>
            <a:endParaRPr sz="1300">
              <a:latin typeface="Arial"/>
              <a:ea typeface="Arial"/>
              <a:cs typeface="Arial"/>
              <a:sym typeface="Arial"/>
            </a:endParaRPr>
          </a:p>
          <a:p>
            <a:pPr marL="914400" lvl="1" indent="-302894" algn="l" rtl="0">
              <a:lnSpc>
                <a:spcPct val="115000"/>
              </a:lnSpc>
              <a:spcBef>
                <a:spcPts val="0"/>
              </a:spcBef>
              <a:spcAft>
                <a:spcPts val="0"/>
              </a:spcAft>
              <a:buClr>
                <a:schemeClr val="dk1"/>
              </a:buClr>
              <a:buSzPct val="100000"/>
              <a:buFont typeface="Arial"/>
              <a:buChar char="●"/>
            </a:pPr>
            <a:r>
              <a:rPr lang="en" sz="1300">
                <a:latin typeface="Arial"/>
                <a:ea typeface="Arial"/>
                <a:cs typeface="Arial"/>
                <a:sym typeface="Arial"/>
              </a:rPr>
              <a:t>Activation Functions:</a:t>
            </a:r>
            <a:endParaRPr sz="1300">
              <a:latin typeface="Arial"/>
              <a:ea typeface="Arial"/>
              <a:cs typeface="Arial"/>
              <a:sym typeface="Arial"/>
            </a:endParaRPr>
          </a:p>
          <a:p>
            <a:pPr marL="1371600" lvl="2" indent="-302894" algn="l" rtl="0">
              <a:lnSpc>
                <a:spcPct val="115000"/>
              </a:lnSpc>
              <a:spcBef>
                <a:spcPts val="0"/>
              </a:spcBef>
              <a:spcAft>
                <a:spcPts val="0"/>
              </a:spcAft>
              <a:buClr>
                <a:schemeClr val="dk1"/>
              </a:buClr>
              <a:buSzPct val="100000"/>
              <a:buFont typeface="Arial"/>
              <a:buChar char="●"/>
            </a:pPr>
            <a:r>
              <a:rPr lang="en" sz="1300">
                <a:latin typeface="Arial"/>
                <a:ea typeface="Arial"/>
                <a:cs typeface="Arial"/>
                <a:sym typeface="Arial"/>
              </a:rPr>
              <a:t>ReLU: Used in all hidden layers to introduce non-linearity.</a:t>
            </a:r>
            <a:endParaRPr sz="1300">
              <a:latin typeface="Arial"/>
              <a:ea typeface="Arial"/>
              <a:cs typeface="Arial"/>
              <a:sym typeface="Arial"/>
            </a:endParaRPr>
          </a:p>
          <a:p>
            <a:pPr marL="1371600" lvl="2" indent="-302894" algn="l" rtl="0">
              <a:lnSpc>
                <a:spcPct val="115000"/>
              </a:lnSpc>
              <a:spcBef>
                <a:spcPts val="0"/>
              </a:spcBef>
              <a:spcAft>
                <a:spcPts val="0"/>
              </a:spcAft>
              <a:buClr>
                <a:schemeClr val="dk1"/>
              </a:buClr>
              <a:buSzPct val="100000"/>
              <a:buFont typeface="Arial"/>
              <a:buChar char="●"/>
            </a:pPr>
            <a:r>
              <a:rPr lang="en" sz="1300">
                <a:latin typeface="Arial"/>
                <a:ea typeface="Arial"/>
                <a:cs typeface="Arial"/>
                <a:sym typeface="Arial"/>
              </a:rPr>
              <a:t>Tanh: The final output layer uses the Tanh activation function to scale the pixel values of the generated images to the range [-1, 1].</a:t>
            </a:r>
            <a:endParaRPr sz="1300">
              <a:latin typeface="Arial"/>
              <a:ea typeface="Arial"/>
              <a:cs typeface="Arial"/>
              <a:sym typeface="Arial"/>
            </a:endParaRPr>
          </a:p>
          <a:p>
            <a:pPr marL="0" lvl="0" indent="0" algn="l" rtl="0">
              <a:spcBef>
                <a:spcPts val="2700"/>
              </a:spcBef>
              <a:spcAft>
                <a:spcPts val="0"/>
              </a:spcAft>
              <a:buNone/>
            </a:pPr>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2593</Words>
  <PresentationFormat>On-screen Show (16:9)</PresentationFormat>
  <Paragraphs>228</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Oswald</vt:lpstr>
      <vt:lpstr>Average</vt:lpstr>
      <vt:lpstr>Roboto</vt:lpstr>
      <vt:lpstr>Slate</vt:lpstr>
      <vt:lpstr>Will Large-scale Generative Models Corrupt Future Datasets?</vt:lpstr>
      <vt:lpstr>Introduction</vt:lpstr>
      <vt:lpstr>Introduction</vt:lpstr>
      <vt:lpstr>Dataset used for evaluation</vt:lpstr>
      <vt:lpstr>Models used for the study</vt:lpstr>
      <vt:lpstr>Architecture: Input: A 32x32 pixel image from the CIFAR-10 dataset (3 color channels). Key Components: Initial Convolution Layer: A 7x7 convolution with 64 filters followed by batch normalization and ReLU activation. Residual Blocks: The core of ResNet-18 consists of 4 residual blocks, each containing two 3x3 convolutional layers. The first block has 64 filters, the second block has 128 filters, the third with 256 filters, and the fourth with 512 filters. Each block uses skip connections (or residual connections) to bypass some convolutional layers, which helps with deeper network training. Global Average Pooling (GAP): Reduces the output from the last residual block to a fixed size (1x1 feature map). Fully Connected Layer: This layer outputs 10 class probabilities, corresponding to the 10 categories in CIFAR-10.</vt:lpstr>
      <vt:lpstr>Architecture</vt:lpstr>
      <vt:lpstr>Models used for study </vt:lpstr>
      <vt:lpstr>Architecture: Input: A 100-dimensional latent vector (often sampled from a Gaussian distribution), which serves as the random input (noise) to the generator. Key Components: Fully Connected Layer: The latent vector is passed through a fully connected layer, reshaping it to a higher-dimensional feature map (in this case, 8x8x128). Reshape: The fully connected output is reshaped into a tensor of size (8x8x128), which will then be progressively upsampled into a larger image. Transposed Convolutions (Upsampling): First Transposed Conv Layer: Upsamples the feature map from (8x8x128) to (16x16x128). Second Transposed Conv Layer: Upsamples to (32x32x64). Third Transposed Conv Layer: Final layer to generate (32x32x3), which corresponds to an RGB image. Activation Functions: ReLU: Used in all hidden layers to introduce non-linearity. Tanh: The final output layer uses the Tanh activation function to scale the pixel values of the generated images to the range [-1, 1]. </vt:lpstr>
      <vt:lpstr>Architecture</vt:lpstr>
      <vt:lpstr>Models used for study</vt:lpstr>
      <vt:lpstr>Architecture: Encoder (CNN): Input: A CIFAR-10 image (32x32x3). The image is passed through convolutional layers to extract features. The output is then pooled using Global Average Pooling (GAP), reducing the spatial dimensions to a fixed-size vector (a summary of the image content). This feature vector is then passed to the Decoder. Decoder (LSTM): Input: The encoded image features (vector). The decoder uses an Embedding layer to convert each word of the caption into a dense vector. The word embeddings are passed to an LSTM layer, which processes the sequence of words and generates the next word in the caption. RepeatVector is used to repeat the encoded image features for each word in the generated caption. The LSTM output is combined with the encoded image features, and the final output layer predicts the next word using a TimeDistributed Dense Layer. The model generates a sequence of words, which form the complete caption. </vt:lpstr>
      <vt:lpstr>Architecture</vt:lpstr>
      <vt:lpstr>Task 1: Image classification</vt:lpstr>
      <vt:lpstr>Task 1: Image classification</vt:lpstr>
      <vt:lpstr>Evaluation</vt:lpstr>
      <vt:lpstr>Visualization</vt:lpstr>
      <vt:lpstr>Task 2: Image captioning</vt:lpstr>
      <vt:lpstr>Task 2: Image captioning</vt:lpstr>
      <vt:lpstr>Evaluation</vt:lpstr>
      <vt:lpstr>Visualization</vt:lpstr>
      <vt:lpstr>Task 3: Image generation</vt:lpstr>
      <vt:lpstr>Task 3: Image generation</vt:lpstr>
      <vt:lpstr>Evaluation and Visualization</vt:lpstr>
      <vt:lpstr>Summary and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 Large-scale Generative Models Corrupt Future Datasets?</dc:title>
  <dc:creator>dell</dc:creator>
  <cp:lastModifiedBy>dell</cp:lastModifiedBy>
  <cp:revision>1</cp:revision>
  <dcterms:modified xsi:type="dcterms:W3CDTF">2025-02-07T08:56:16Z</dcterms:modified>
</cp:coreProperties>
</file>