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Spline Sans"/>
      <p:regular r:id="rId34"/>
      <p:bold r:id="rId35"/>
    </p:embeddedFont>
    <p:embeddedFont>
      <p:font typeface="Lora Medium"/>
      <p:regular r:id="rId36"/>
      <p:bold r:id="rId37"/>
      <p:italic r:id="rId38"/>
      <p:boldItalic r:id="rId39"/>
    </p:embeddedFont>
    <p:embeddedFont>
      <p:font typeface="Lora"/>
      <p:regular r:id="rId40"/>
      <p:bold r:id="rId41"/>
      <p:italic r:id="rId42"/>
      <p:boldItalic r:id="rId43"/>
    </p:embeddedFont>
    <p:embeddedFont>
      <p:font typeface="Spline Sans SemiBold"/>
      <p:regular r:id="rId44"/>
      <p:bold r:id="rId45"/>
    </p:embeddedFont>
    <p:embeddedFont>
      <p:font typeface="Spline Sans Medium"/>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regular.fntdata"/><Relationship Id="rId20" Type="http://schemas.openxmlformats.org/officeDocument/2006/relationships/slide" Target="slides/slide15.xml"/><Relationship Id="rId42" Type="http://schemas.openxmlformats.org/officeDocument/2006/relationships/font" Target="fonts/Lora-italic.fntdata"/><Relationship Id="rId41" Type="http://schemas.openxmlformats.org/officeDocument/2006/relationships/font" Target="fonts/Lora-bold.fntdata"/><Relationship Id="rId22" Type="http://schemas.openxmlformats.org/officeDocument/2006/relationships/slide" Target="slides/slide17.xml"/><Relationship Id="rId44" Type="http://schemas.openxmlformats.org/officeDocument/2006/relationships/font" Target="fonts/SplineSansSemiBold-regular.fntdata"/><Relationship Id="rId21" Type="http://schemas.openxmlformats.org/officeDocument/2006/relationships/slide" Target="slides/slide16.xml"/><Relationship Id="rId43" Type="http://schemas.openxmlformats.org/officeDocument/2006/relationships/font" Target="fonts/Lora-boldItalic.fntdata"/><Relationship Id="rId24" Type="http://schemas.openxmlformats.org/officeDocument/2006/relationships/slide" Target="slides/slide19.xml"/><Relationship Id="rId46" Type="http://schemas.openxmlformats.org/officeDocument/2006/relationships/font" Target="fonts/SplineSansMedium-regular.fntdata"/><Relationship Id="rId23" Type="http://schemas.openxmlformats.org/officeDocument/2006/relationships/slide" Target="slides/slide18.xml"/><Relationship Id="rId45" Type="http://schemas.openxmlformats.org/officeDocument/2006/relationships/font" Target="fonts/Spline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plineSansMedium-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plineSans-bold.fntdata"/><Relationship Id="rId12" Type="http://schemas.openxmlformats.org/officeDocument/2006/relationships/slide" Target="slides/slide7.xml"/><Relationship Id="rId34" Type="http://schemas.openxmlformats.org/officeDocument/2006/relationships/font" Target="fonts/SplineSans-regular.fntdata"/><Relationship Id="rId15" Type="http://schemas.openxmlformats.org/officeDocument/2006/relationships/slide" Target="slides/slide10.xml"/><Relationship Id="rId37" Type="http://schemas.openxmlformats.org/officeDocument/2006/relationships/font" Target="fonts/LoraMedium-bold.fntdata"/><Relationship Id="rId14" Type="http://schemas.openxmlformats.org/officeDocument/2006/relationships/slide" Target="slides/slide9.xml"/><Relationship Id="rId36" Type="http://schemas.openxmlformats.org/officeDocument/2006/relationships/font" Target="fonts/LoraMedium-regular.fntdata"/><Relationship Id="rId17" Type="http://schemas.openxmlformats.org/officeDocument/2006/relationships/slide" Target="slides/slide12.xml"/><Relationship Id="rId39" Type="http://schemas.openxmlformats.org/officeDocument/2006/relationships/font" Target="fonts/LoraMedium-boldItalic.fntdata"/><Relationship Id="rId16" Type="http://schemas.openxmlformats.org/officeDocument/2006/relationships/slide" Target="slides/slide11.xml"/><Relationship Id="rId38" Type="http://schemas.openxmlformats.org/officeDocument/2006/relationships/font" Target="fonts/Lora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371b30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371b30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1c0c75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e1c0c7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e371b30e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e371b30e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a25815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ea25815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dc08f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dc08f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dc08f3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dc08f3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aaca0aa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aaca0aa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e313cf6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e313cf6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e313cf6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e313cf6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a258155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ea25815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d7f55d11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d7f55d11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a25815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a25815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ea25815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ea25815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edc08f3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edc08f3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cc856ee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cc856ee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aaca0aa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aaca0aa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e313cf63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e313cf63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76e09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e76e09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f2c2068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f2c2068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e313cf63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e313cf63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c856ee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cc856ee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cc856e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cc856e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e371b30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e371b3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ea25815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ea25815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d7f55d11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d7f55d11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e371b30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e371b30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aaca0aa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aaca0aa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hescipub.com/pdf/jcssp.2021.188.196.pdf" TargetMode="External"/><Relationship Id="rId4" Type="http://schemas.openxmlformats.org/officeDocument/2006/relationships/hyperlink" Target="https://link.springer.com/article/10.1007/s12530-022-09481-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91350" y="784904"/>
            <a:ext cx="5361300" cy="77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000">
                <a:latin typeface="Calibri"/>
                <a:ea typeface="Calibri"/>
                <a:cs typeface="Calibri"/>
                <a:sym typeface="Calibri"/>
              </a:rPr>
              <a:t>BTP Presentation</a:t>
            </a:r>
            <a:endParaRPr b="1" sz="4000">
              <a:latin typeface="Calibri"/>
              <a:ea typeface="Calibri"/>
              <a:cs typeface="Calibri"/>
              <a:sym typeface="Calibri"/>
            </a:endParaRPr>
          </a:p>
        </p:txBody>
      </p:sp>
      <p:sp>
        <p:nvSpPr>
          <p:cNvPr id="55" name="Google Shape;55;p13"/>
          <p:cNvSpPr txBox="1"/>
          <p:nvPr>
            <p:ph idx="1" type="subTitle"/>
          </p:nvPr>
        </p:nvSpPr>
        <p:spPr>
          <a:xfrm>
            <a:off x="1944825" y="1907674"/>
            <a:ext cx="5361300" cy="5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en" sz="1965">
                <a:latin typeface="Georgia"/>
                <a:ea typeface="Georgia"/>
                <a:cs typeface="Georgia"/>
                <a:sym typeface="Georgia"/>
              </a:rPr>
              <a:t>Topic: Stock Market Prediction using Deep Learning</a:t>
            </a:r>
            <a:endParaRPr sz="1965">
              <a:latin typeface="Georgia"/>
              <a:ea typeface="Georgia"/>
              <a:cs typeface="Georgia"/>
              <a:sym typeface="Georgia"/>
            </a:endParaRPr>
          </a:p>
        </p:txBody>
      </p:sp>
      <p:sp>
        <p:nvSpPr>
          <p:cNvPr id="56" name="Google Shape;56;p13"/>
          <p:cNvSpPr txBox="1"/>
          <p:nvPr/>
        </p:nvSpPr>
        <p:spPr>
          <a:xfrm>
            <a:off x="2365375" y="3169500"/>
            <a:ext cx="4512600" cy="1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7B7B7"/>
                </a:solidFill>
              </a:rPr>
              <a:t>Utkarsh Gupta : 21UCS222</a:t>
            </a:r>
            <a:endParaRPr sz="1800">
              <a:solidFill>
                <a:srgbClr val="B7B7B7"/>
              </a:solidFill>
            </a:endParaRPr>
          </a:p>
          <a:p>
            <a:pPr indent="0" lvl="0" marL="0" rtl="0" algn="l">
              <a:spcBef>
                <a:spcPts val="0"/>
              </a:spcBef>
              <a:spcAft>
                <a:spcPts val="0"/>
              </a:spcAft>
              <a:buNone/>
            </a:pPr>
            <a:r>
              <a:rPr lang="en" sz="1800">
                <a:solidFill>
                  <a:srgbClr val="B7B7B7"/>
                </a:solidFill>
              </a:rPr>
              <a:t>Utkarsh Singh : 21UCS221</a:t>
            </a:r>
            <a:endParaRPr sz="1800">
              <a:solidFill>
                <a:srgbClr val="B7B7B7"/>
              </a:solidFill>
            </a:endParaRPr>
          </a:p>
          <a:p>
            <a:pPr indent="0" lvl="0" marL="0" rtl="0" algn="l">
              <a:spcBef>
                <a:spcPts val="0"/>
              </a:spcBef>
              <a:spcAft>
                <a:spcPts val="0"/>
              </a:spcAft>
              <a:buNone/>
            </a:pPr>
            <a:r>
              <a:t/>
            </a:r>
            <a:endParaRPr sz="1800">
              <a:solidFill>
                <a:srgbClr val="B7B7B7"/>
              </a:solidFill>
            </a:endParaRPr>
          </a:p>
          <a:p>
            <a:pPr indent="0" lvl="0" marL="0" rtl="0" algn="l">
              <a:spcBef>
                <a:spcPts val="0"/>
              </a:spcBef>
              <a:spcAft>
                <a:spcPts val="0"/>
              </a:spcAft>
              <a:buNone/>
            </a:pPr>
            <a:r>
              <a:rPr b="1" lang="en" sz="1800">
                <a:solidFill>
                  <a:srgbClr val="B7B7B7"/>
                </a:solidFill>
              </a:rPr>
              <a:t>Supervisor : Dr. Navneet Garg Sir</a:t>
            </a:r>
            <a:endParaRPr b="1" sz="18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76450" y="-33750"/>
            <a:ext cx="2492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Spline Sans SemiBold"/>
                <a:ea typeface="Spline Sans SemiBold"/>
                <a:cs typeface="Spline Sans SemiBold"/>
                <a:sym typeface="Spline Sans SemiBold"/>
              </a:rPr>
              <a:t>Observations:</a:t>
            </a:r>
            <a:endParaRPr sz="2300">
              <a:latin typeface="Spline Sans SemiBold"/>
              <a:ea typeface="Spline Sans SemiBold"/>
              <a:cs typeface="Spline Sans SemiBold"/>
              <a:sym typeface="Spline Sans SemiBold"/>
            </a:endParaRPr>
          </a:p>
        </p:txBody>
      </p:sp>
      <p:pic>
        <p:nvPicPr>
          <p:cNvPr id="135" name="Google Shape;135;p22"/>
          <p:cNvPicPr preferRelativeResize="0"/>
          <p:nvPr/>
        </p:nvPicPr>
        <p:blipFill>
          <a:blip r:embed="rId3">
            <a:alphaModFix/>
          </a:blip>
          <a:stretch>
            <a:fillRect/>
          </a:stretch>
        </p:blipFill>
        <p:spPr>
          <a:xfrm>
            <a:off x="1798625" y="2506525"/>
            <a:ext cx="5464299" cy="2448774"/>
          </a:xfrm>
          <a:prstGeom prst="rect">
            <a:avLst/>
          </a:prstGeom>
          <a:noFill/>
          <a:ln>
            <a:noFill/>
          </a:ln>
        </p:spPr>
      </p:pic>
      <p:pic>
        <p:nvPicPr>
          <p:cNvPr id="136" name="Google Shape;136;p22"/>
          <p:cNvPicPr preferRelativeResize="0"/>
          <p:nvPr/>
        </p:nvPicPr>
        <p:blipFill>
          <a:blip r:embed="rId4">
            <a:alphaModFix/>
          </a:blip>
          <a:stretch>
            <a:fillRect/>
          </a:stretch>
        </p:blipFill>
        <p:spPr>
          <a:xfrm>
            <a:off x="162400" y="474800"/>
            <a:ext cx="4273975" cy="1978250"/>
          </a:xfrm>
          <a:prstGeom prst="rect">
            <a:avLst/>
          </a:prstGeom>
          <a:noFill/>
          <a:ln>
            <a:noFill/>
          </a:ln>
        </p:spPr>
      </p:pic>
      <p:pic>
        <p:nvPicPr>
          <p:cNvPr id="137" name="Google Shape;137;p22"/>
          <p:cNvPicPr preferRelativeResize="0"/>
          <p:nvPr/>
        </p:nvPicPr>
        <p:blipFill>
          <a:blip r:embed="rId5">
            <a:alphaModFix/>
          </a:blip>
          <a:stretch>
            <a:fillRect/>
          </a:stretch>
        </p:blipFill>
        <p:spPr>
          <a:xfrm>
            <a:off x="4572000" y="474800"/>
            <a:ext cx="4348400" cy="197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798250" y="306025"/>
            <a:ext cx="420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Medium"/>
                <a:ea typeface="Spline Sans Medium"/>
                <a:cs typeface="Spline Sans Medium"/>
                <a:sym typeface="Spline Sans Medium"/>
              </a:rPr>
              <a:t>Gated Recurrent Unit (GRU) for Stock Prediction</a:t>
            </a:r>
            <a:endParaRPr>
              <a:latin typeface="Spline Sans Medium"/>
              <a:ea typeface="Spline Sans Medium"/>
              <a:cs typeface="Spline Sans Medium"/>
              <a:sym typeface="Spline Sans Medium"/>
            </a:endParaRPr>
          </a:p>
        </p:txBody>
      </p:sp>
      <p:pic>
        <p:nvPicPr>
          <p:cNvPr id="143" name="Google Shape;143;p23"/>
          <p:cNvPicPr preferRelativeResize="0"/>
          <p:nvPr/>
        </p:nvPicPr>
        <p:blipFill>
          <a:blip r:embed="rId3">
            <a:alphaModFix/>
          </a:blip>
          <a:stretch>
            <a:fillRect/>
          </a:stretch>
        </p:blipFill>
        <p:spPr>
          <a:xfrm>
            <a:off x="0" y="46075"/>
            <a:ext cx="3544150" cy="5052775"/>
          </a:xfrm>
          <a:prstGeom prst="rect">
            <a:avLst/>
          </a:prstGeom>
          <a:noFill/>
          <a:ln>
            <a:noFill/>
          </a:ln>
        </p:spPr>
      </p:pic>
      <p:sp>
        <p:nvSpPr>
          <p:cNvPr id="144" name="Google Shape;144;p23"/>
          <p:cNvSpPr txBox="1"/>
          <p:nvPr/>
        </p:nvSpPr>
        <p:spPr>
          <a:xfrm>
            <a:off x="3648575" y="1447875"/>
            <a:ext cx="2474700" cy="41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FF00"/>
              </a:buClr>
              <a:buSzPts val="1400"/>
              <a:buAutoNum type="arabicPeriod"/>
            </a:pPr>
            <a:r>
              <a:rPr lang="en">
                <a:solidFill>
                  <a:srgbClr val="00FF00"/>
                </a:solidFill>
              </a:rPr>
              <a:t>Simplified Architecture</a:t>
            </a:r>
            <a:endParaRPr>
              <a:solidFill>
                <a:srgbClr val="00FF00"/>
              </a:solidFill>
            </a:endParaRPr>
          </a:p>
        </p:txBody>
      </p:sp>
      <p:sp>
        <p:nvSpPr>
          <p:cNvPr id="145" name="Google Shape;145;p23"/>
          <p:cNvSpPr txBox="1"/>
          <p:nvPr/>
        </p:nvSpPr>
        <p:spPr>
          <a:xfrm>
            <a:off x="4068225" y="1864875"/>
            <a:ext cx="24747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GRUs have a simpler architecture than LSTMs, making them more </a:t>
            </a:r>
            <a:r>
              <a:rPr lang="en" sz="1200">
                <a:solidFill>
                  <a:schemeClr val="lt2"/>
                </a:solidFill>
              </a:rPr>
              <a:t>computationally efficient.</a:t>
            </a:r>
            <a:endParaRPr sz="1200">
              <a:solidFill>
                <a:schemeClr val="lt2"/>
              </a:solidFill>
            </a:endParaRPr>
          </a:p>
        </p:txBody>
      </p:sp>
      <p:sp>
        <p:nvSpPr>
          <p:cNvPr id="146" name="Google Shape;146;p23"/>
          <p:cNvSpPr txBox="1"/>
          <p:nvPr/>
        </p:nvSpPr>
        <p:spPr>
          <a:xfrm>
            <a:off x="6727300" y="1447875"/>
            <a:ext cx="21546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rPr>
              <a:t>2. Faster Convergence</a:t>
            </a:r>
            <a:endParaRPr>
              <a:solidFill>
                <a:srgbClr val="00FFFF"/>
              </a:solidFill>
            </a:endParaRPr>
          </a:p>
        </p:txBody>
      </p:sp>
      <p:sp>
        <p:nvSpPr>
          <p:cNvPr id="147" name="Google Shape;147;p23"/>
          <p:cNvSpPr txBox="1"/>
          <p:nvPr/>
        </p:nvSpPr>
        <p:spPr>
          <a:xfrm>
            <a:off x="6727175" y="1983650"/>
            <a:ext cx="21546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GRUs often converge faster during training, leading to quicker model deployment</a:t>
            </a:r>
            <a:endParaRPr sz="1200">
              <a:solidFill>
                <a:schemeClr val="lt2"/>
              </a:solidFill>
            </a:endParaRPr>
          </a:p>
        </p:txBody>
      </p:sp>
      <p:sp>
        <p:nvSpPr>
          <p:cNvPr id="148" name="Google Shape;148;p23"/>
          <p:cNvSpPr txBox="1"/>
          <p:nvPr/>
        </p:nvSpPr>
        <p:spPr>
          <a:xfrm>
            <a:off x="4985375" y="3041425"/>
            <a:ext cx="26541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3. Effective Memory Modelling</a:t>
            </a:r>
            <a:endParaRPr>
              <a:solidFill>
                <a:srgbClr val="FFFF00"/>
              </a:solidFill>
            </a:endParaRPr>
          </a:p>
        </p:txBody>
      </p:sp>
      <p:sp>
        <p:nvSpPr>
          <p:cNvPr id="149" name="Google Shape;149;p23"/>
          <p:cNvSpPr txBox="1"/>
          <p:nvPr/>
        </p:nvSpPr>
        <p:spPr>
          <a:xfrm>
            <a:off x="4985375" y="3526825"/>
            <a:ext cx="33288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GRUs can capture long-term dependencies in stock data with fewer parameters.</a:t>
            </a:r>
            <a:endParaRPr sz="12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59400" y="299350"/>
            <a:ext cx="4512600" cy="4309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FFFF"/>
              </a:buClr>
              <a:buSzPts val="2000"/>
              <a:buChar char="➢"/>
            </a:pPr>
            <a:r>
              <a:rPr lang="en" sz="2000">
                <a:solidFill>
                  <a:srgbClr val="00FFFF"/>
                </a:solidFill>
              </a:rPr>
              <a:t>GRU is just like a LSTM but has fewer parameters than LSTM, as it lacks an output gate.</a:t>
            </a:r>
            <a:endParaRPr sz="2000">
              <a:solidFill>
                <a:srgbClr val="00FFFF"/>
              </a:solidFill>
            </a:endParaRPr>
          </a:p>
          <a:p>
            <a:pPr indent="-355600" lvl="0" marL="457200" rtl="0" algn="l">
              <a:spcBef>
                <a:spcPts val="0"/>
              </a:spcBef>
              <a:spcAft>
                <a:spcPts val="0"/>
              </a:spcAft>
              <a:buClr>
                <a:srgbClr val="00FFFF"/>
              </a:buClr>
              <a:buSzPts val="2000"/>
              <a:buChar char="➢"/>
            </a:pPr>
            <a:r>
              <a:rPr lang="en" sz="2000">
                <a:solidFill>
                  <a:srgbClr val="00FFFF"/>
                </a:solidFill>
              </a:rPr>
              <a:t>In GRU the LSTM’s three gates are replaced by two:	</a:t>
            </a:r>
            <a:endParaRPr sz="2000">
              <a:solidFill>
                <a:srgbClr val="00FFFF"/>
              </a:solidFill>
            </a:endParaRPr>
          </a:p>
          <a:p>
            <a:pPr indent="0" lvl="0" marL="457200" rtl="0" algn="l">
              <a:spcBef>
                <a:spcPts val="0"/>
              </a:spcBef>
              <a:spcAft>
                <a:spcPts val="0"/>
              </a:spcAft>
              <a:buNone/>
            </a:pPr>
            <a:r>
              <a:t/>
            </a:r>
            <a:endParaRPr sz="2000">
              <a:solidFill>
                <a:srgbClr val="00FFFF"/>
              </a:solidFill>
            </a:endParaRPr>
          </a:p>
          <a:p>
            <a:pPr indent="-355600" lvl="1" marL="914400" rtl="0" algn="l">
              <a:spcBef>
                <a:spcPts val="0"/>
              </a:spcBef>
              <a:spcAft>
                <a:spcPts val="0"/>
              </a:spcAft>
              <a:buClr>
                <a:schemeClr val="accent6"/>
              </a:buClr>
              <a:buSzPts val="2000"/>
              <a:buChar char="○"/>
            </a:pPr>
            <a:r>
              <a:rPr lang="en" sz="2000">
                <a:solidFill>
                  <a:schemeClr val="accent6"/>
                </a:solidFill>
              </a:rPr>
              <a:t>Reset Gate controls how much of the previous state we might still want to remember.</a:t>
            </a:r>
            <a:endParaRPr sz="2000">
              <a:solidFill>
                <a:schemeClr val="accent6"/>
              </a:solidFill>
            </a:endParaRPr>
          </a:p>
          <a:p>
            <a:pPr indent="-355600" lvl="1" marL="914400" rtl="0" algn="l">
              <a:spcBef>
                <a:spcPts val="0"/>
              </a:spcBef>
              <a:spcAft>
                <a:spcPts val="0"/>
              </a:spcAft>
              <a:buClr>
                <a:schemeClr val="accent6"/>
              </a:buClr>
              <a:buSzPts val="2000"/>
              <a:buChar char="○"/>
            </a:pPr>
            <a:r>
              <a:rPr lang="en" sz="2000">
                <a:solidFill>
                  <a:schemeClr val="accent6"/>
                </a:solidFill>
              </a:rPr>
              <a:t>Update Gate would allow us to control how much of the new state is just a copy of the old state.</a:t>
            </a:r>
            <a:endParaRPr sz="2000">
              <a:solidFill>
                <a:schemeClr val="accent6"/>
              </a:solidFill>
            </a:endParaRPr>
          </a:p>
          <a:p>
            <a:pPr indent="0" lvl="0" marL="914400" rtl="0" algn="l">
              <a:spcBef>
                <a:spcPts val="0"/>
              </a:spcBef>
              <a:spcAft>
                <a:spcPts val="0"/>
              </a:spcAft>
              <a:buNone/>
            </a:pPr>
            <a:r>
              <a:t/>
            </a:r>
            <a:endParaRPr sz="2000">
              <a:solidFill>
                <a:schemeClr val="accent6"/>
              </a:solidFill>
            </a:endParaRPr>
          </a:p>
        </p:txBody>
      </p:sp>
      <p:pic>
        <p:nvPicPr>
          <p:cNvPr id="155" name="Google Shape;155;p24"/>
          <p:cNvPicPr preferRelativeResize="0"/>
          <p:nvPr/>
        </p:nvPicPr>
        <p:blipFill>
          <a:blip r:embed="rId3">
            <a:alphaModFix/>
          </a:blip>
          <a:stretch>
            <a:fillRect/>
          </a:stretch>
        </p:blipFill>
        <p:spPr>
          <a:xfrm>
            <a:off x="4675163" y="85550"/>
            <a:ext cx="4372625" cy="2966325"/>
          </a:xfrm>
          <a:prstGeom prst="rect">
            <a:avLst/>
          </a:prstGeom>
          <a:noFill/>
          <a:ln>
            <a:noFill/>
          </a:ln>
        </p:spPr>
      </p:pic>
      <p:sp>
        <p:nvSpPr>
          <p:cNvPr id="156" name="Google Shape;156;p24"/>
          <p:cNvSpPr txBox="1"/>
          <p:nvPr/>
        </p:nvSpPr>
        <p:spPr>
          <a:xfrm>
            <a:off x="4974550" y="3094650"/>
            <a:ext cx="4020600" cy="184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FF00"/>
              </a:buClr>
              <a:buSzPts val="1800"/>
              <a:buChar char="●"/>
            </a:pPr>
            <a:r>
              <a:rPr lang="en" sz="1800">
                <a:solidFill>
                  <a:srgbClr val="00FF00"/>
                </a:solidFill>
              </a:rPr>
              <a:t>Units with short term dependencies will have active reset gates.</a:t>
            </a:r>
            <a:endParaRPr sz="1800">
              <a:solidFill>
                <a:srgbClr val="00FF00"/>
              </a:solidFill>
            </a:endParaRPr>
          </a:p>
          <a:p>
            <a:pPr indent="-342900" lvl="0" marL="457200" rtl="0" algn="l">
              <a:spcBef>
                <a:spcPts val="0"/>
              </a:spcBef>
              <a:spcAft>
                <a:spcPts val="0"/>
              </a:spcAft>
              <a:buClr>
                <a:srgbClr val="00FF00"/>
              </a:buClr>
              <a:buSzPts val="1800"/>
              <a:buChar char="●"/>
            </a:pPr>
            <a:r>
              <a:rPr lang="en" sz="1800">
                <a:solidFill>
                  <a:srgbClr val="00FF00"/>
                </a:solidFill>
              </a:rPr>
              <a:t>Units with long term dependencies have active update gates.</a:t>
            </a:r>
            <a:endParaRPr sz="1800">
              <a:solidFill>
                <a:srgbClr val="00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0" y="-57550"/>
            <a:ext cx="226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SemiBold"/>
                <a:ea typeface="Spline Sans SemiBold"/>
                <a:cs typeface="Spline Sans SemiBold"/>
                <a:sym typeface="Spline Sans SemiBold"/>
              </a:rPr>
              <a:t>Observations</a:t>
            </a:r>
            <a:endParaRPr>
              <a:latin typeface="Spline Sans SemiBold"/>
              <a:ea typeface="Spline Sans SemiBold"/>
              <a:cs typeface="Spline Sans SemiBold"/>
              <a:sym typeface="Spline Sans SemiBold"/>
            </a:endParaRPr>
          </a:p>
        </p:txBody>
      </p:sp>
      <p:pic>
        <p:nvPicPr>
          <p:cNvPr id="162" name="Google Shape;162;p25"/>
          <p:cNvPicPr preferRelativeResize="0"/>
          <p:nvPr/>
        </p:nvPicPr>
        <p:blipFill>
          <a:blip r:embed="rId3">
            <a:alphaModFix/>
          </a:blip>
          <a:stretch>
            <a:fillRect/>
          </a:stretch>
        </p:blipFill>
        <p:spPr>
          <a:xfrm>
            <a:off x="4353825" y="571025"/>
            <a:ext cx="4555875" cy="1518450"/>
          </a:xfrm>
          <a:prstGeom prst="rect">
            <a:avLst/>
          </a:prstGeom>
          <a:noFill/>
          <a:ln>
            <a:noFill/>
          </a:ln>
        </p:spPr>
      </p:pic>
      <p:pic>
        <p:nvPicPr>
          <p:cNvPr id="163" name="Google Shape;163;p25"/>
          <p:cNvPicPr preferRelativeResize="0"/>
          <p:nvPr/>
        </p:nvPicPr>
        <p:blipFill>
          <a:blip r:embed="rId4">
            <a:alphaModFix/>
          </a:blip>
          <a:stretch>
            <a:fillRect/>
          </a:stretch>
        </p:blipFill>
        <p:spPr>
          <a:xfrm>
            <a:off x="2022675" y="2249874"/>
            <a:ext cx="4603799" cy="2663650"/>
          </a:xfrm>
          <a:prstGeom prst="rect">
            <a:avLst/>
          </a:prstGeom>
          <a:noFill/>
          <a:ln>
            <a:noFill/>
          </a:ln>
        </p:spPr>
      </p:pic>
      <p:pic>
        <p:nvPicPr>
          <p:cNvPr id="164" name="Google Shape;164;p25"/>
          <p:cNvPicPr preferRelativeResize="0"/>
          <p:nvPr/>
        </p:nvPicPr>
        <p:blipFill>
          <a:blip r:embed="rId5">
            <a:alphaModFix/>
          </a:blip>
          <a:stretch>
            <a:fillRect/>
          </a:stretch>
        </p:blipFill>
        <p:spPr>
          <a:xfrm>
            <a:off x="152400" y="579025"/>
            <a:ext cx="4041525" cy="151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109075" y="79125"/>
            <a:ext cx="18819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Spline Sans SemiBold"/>
                <a:ea typeface="Spline Sans SemiBold"/>
                <a:cs typeface="Spline Sans SemiBold"/>
                <a:sym typeface="Spline Sans SemiBold"/>
              </a:rPr>
              <a:t>LSTM-GRU</a:t>
            </a:r>
            <a:endParaRPr sz="2200">
              <a:solidFill>
                <a:schemeClr val="dk1"/>
              </a:solidFill>
              <a:latin typeface="Spline Sans SemiBold"/>
              <a:ea typeface="Spline Sans SemiBold"/>
              <a:cs typeface="Spline Sans SemiBold"/>
              <a:sym typeface="Spline Sans SemiBold"/>
            </a:endParaRPr>
          </a:p>
        </p:txBody>
      </p:sp>
      <p:sp>
        <p:nvSpPr>
          <p:cNvPr id="170" name="Google Shape;170;p26"/>
          <p:cNvSpPr txBox="1"/>
          <p:nvPr/>
        </p:nvSpPr>
        <p:spPr>
          <a:xfrm>
            <a:off x="3493625" y="0"/>
            <a:ext cx="5331300" cy="257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00FF00"/>
              </a:buClr>
              <a:buSzPts val="1500"/>
              <a:buFont typeface="Spline Sans"/>
              <a:buChar char="●"/>
            </a:pPr>
            <a:r>
              <a:rPr lang="en" sz="1500">
                <a:solidFill>
                  <a:srgbClr val="00FF00"/>
                </a:solidFill>
                <a:latin typeface="Spline Sans"/>
                <a:ea typeface="Spline Sans"/>
                <a:cs typeface="Spline Sans"/>
                <a:sym typeface="Spline Sans"/>
              </a:rPr>
              <a:t>We know that LSTM captures long patterns and GRU is computationally efficient, captures short term patterns. Combined model benefits from both architectures.</a:t>
            </a:r>
            <a:endParaRPr sz="1500">
              <a:solidFill>
                <a:srgbClr val="00FF00"/>
              </a:solidFill>
              <a:latin typeface="Spline Sans"/>
              <a:ea typeface="Spline Sans"/>
              <a:cs typeface="Spline Sans"/>
              <a:sym typeface="Spline Sans"/>
            </a:endParaRPr>
          </a:p>
          <a:p>
            <a:pPr indent="0" lvl="0" marL="457200" rtl="0" algn="l">
              <a:spcBef>
                <a:spcPts val="0"/>
              </a:spcBef>
              <a:spcAft>
                <a:spcPts val="0"/>
              </a:spcAft>
              <a:buNone/>
            </a:pPr>
            <a:r>
              <a:t/>
            </a:r>
            <a:endParaRPr sz="1500">
              <a:solidFill>
                <a:srgbClr val="00FF00"/>
              </a:solidFill>
              <a:latin typeface="Spline Sans"/>
              <a:ea typeface="Spline Sans"/>
              <a:cs typeface="Spline Sans"/>
              <a:sym typeface="Spline Sans"/>
            </a:endParaRPr>
          </a:p>
          <a:p>
            <a:pPr indent="-323850" lvl="0" marL="457200" rtl="0" algn="l">
              <a:spcBef>
                <a:spcPts val="0"/>
              </a:spcBef>
              <a:spcAft>
                <a:spcPts val="0"/>
              </a:spcAft>
              <a:buClr>
                <a:srgbClr val="00FF00"/>
              </a:buClr>
              <a:buSzPts val="1500"/>
              <a:buFont typeface="Spline Sans"/>
              <a:buChar char="●"/>
            </a:pPr>
            <a:r>
              <a:rPr lang="en" sz="1500">
                <a:solidFill>
                  <a:srgbClr val="00FF00"/>
                </a:solidFill>
                <a:latin typeface="Spline Sans"/>
                <a:ea typeface="Spline Sans"/>
                <a:cs typeface="Spline Sans"/>
                <a:sym typeface="Spline Sans"/>
              </a:rPr>
              <a:t>The architecture of the combined LSTM-GRU model would involve stacking LSTM and GRU layers, with possibly additionally fully connected layers for further processing of the learned features.</a:t>
            </a:r>
            <a:endParaRPr sz="1500">
              <a:solidFill>
                <a:srgbClr val="00FF00"/>
              </a:solidFill>
              <a:latin typeface="Spline Sans"/>
              <a:ea typeface="Spline Sans"/>
              <a:cs typeface="Spline Sans"/>
              <a:sym typeface="Spline Sans"/>
            </a:endParaRPr>
          </a:p>
        </p:txBody>
      </p:sp>
      <p:pic>
        <p:nvPicPr>
          <p:cNvPr id="171" name="Google Shape;171;p26"/>
          <p:cNvPicPr preferRelativeResize="0"/>
          <p:nvPr/>
        </p:nvPicPr>
        <p:blipFill>
          <a:blip r:embed="rId3">
            <a:alphaModFix/>
          </a:blip>
          <a:stretch>
            <a:fillRect/>
          </a:stretch>
        </p:blipFill>
        <p:spPr>
          <a:xfrm>
            <a:off x="109075" y="624525"/>
            <a:ext cx="3169050" cy="1782590"/>
          </a:xfrm>
          <a:prstGeom prst="rect">
            <a:avLst/>
          </a:prstGeom>
          <a:noFill/>
          <a:ln>
            <a:noFill/>
          </a:ln>
        </p:spPr>
      </p:pic>
      <p:sp>
        <p:nvSpPr>
          <p:cNvPr id="172" name="Google Shape;172;p26"/>
          <p:cNvSpPr txBox="1"/>
          <p:nvPr/>
        </p:nvSpPr>
        <p:spPr>
          <a:xfrm>
            <a:off x="160225" y="2526250"/>
            <a:ext cx="4579800" cy="2383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6"/>
              </a:buClr>
              <a:buSzPts val="1500"/>
              <a:buFont typeface="Spline Sans"/>
              <a:buChar char="●"/>
            </a:pPr>
            <a:r>
              <a:rPr lang="en" sz="1500">
                <a:solidFill>
                  <a:schemeClr val="accent6"/>
                </a:solidFill>
                <a:latin typeface="Spline Sans"/>
                <a:ea typeface="Spline Sans"/>
                <a:cs typeface="Spline Sans"/>
                <a:sym typeface="Spline Sans"/>
              </a:rPr>
              <a:t>Basically GRU is a variant of the LSTM network that also addresses the vanishing gradient problem. Combining LSTM and GRU in a single model can provide complementary benefits.</a:t>
            </a:r>
            <a:endParaRPr sz="1500">
              <a:solidFill>
                <a:schemeClr val="accent6"/>
              </a:solidFill>
              <a:latin typeface="Spline Sans"/>
              <a:ea typeface="Spline Sans"/>
              <a:cs typeface="Spline Sans"/>
              <a:sym typeface="Spline Sans"/>
            </a:endParaRPr>
          </a:p>
          <a:p>
            <a:pPr indent="0" lvl="0" marL="457200" rtl="0" algn="l">
              <a:spcBef>
                <a:spcPts val="0"/>
              </a:spcBef>
              <a:spcAft>
                <a:spcPts val="0"/>
              </a:spcAft>
              <a:buNone/>
            </a:pPr>
            <a:r>
              <a:t/>
            </a:r>
            <a:endParaRPr sz="1500">
              <a:solidFill>
                <a:schemeClr val="accent6"/>
              </a:solidFill>
              <a:latin typeface="Spline Sans"/>
              <a:ea typeface="Spline Sans"/>
              <a:cs typeface="Spline Sans"/>
              <a:sym typeface="Spline Sans"/>
            </a:endParaRPr>
          </a:p>
          <a:p>
            <a:pPr indent="-323850" lvl="0" marL="457200" rtl="0" algn="l">
              <a:spcBef>
                <a:spcPts val="0"/>
              </a:spcBef>
              <a:spcAft>
                <a:spcPts val="0"/>
              </a:spcAft>
              <a:buClr>
                <a:schemeClr val="accent6"/>
              </a:buClr>
              <a:buSzPts val="1500"/>
              <a:buFont typeface="Spline Sans"/>
              <a:buChar char="●"/>
            </a:pPr>
            <a:r>
              <a:rPr lang="en" sz="1500">
                <a:solidFill>
                  <a:schemeClr val="accent6"/>
                </a:solidFill>
                <a:latin typeface="Spline Sans"/>
                <a:ea typeface="Spline Sans"/>
                <a:cs typeface="Spline Sans"/>
                <a:sym typeface="Spline Sans"/>
              </a:rPr>
              <a:t>The combination of LSTM and GRU can lead to better generalization performance, enabling the model to make accurate predictions on unseen data.</a:t>
            </a:r>
            <a:endParaRPr sz="1500">
              <a:solidFill>
                <a:schemeClr val="accent6"/>
              </a:solidFill>
              <a:latin typeface="Spline Sans"/>
              <a:ea typeface="Spline Sans"/>
              <a:cs typeface="Spline Sans"/>
              <a:sym typeface="Spline Sans"/>
            </a:endParaRPr>
          </a:p>
          <a:p>
            <a:pPr indent="0" lvl="0" marL="0" rtl="0" algn="l">
              <a:spcBef>
                <a:spcPts val="0"/>
              </a:spcBef>
              <a:spcAft>
                <a:spcPts val="0"/>
              </a:spcAft>
              <a:buNone/>
            </a:pPr>
            <a:r>
              <a:t/>
            </a:r>
            <a:endParaRPr sz="1500">
              <a:solidFill>
                <a:schemeClr val="accent6"/>
              </a:solidFill>
            </a:endParaRPr>
          </a:p>
        </p:txBody>
      </p:sp>
      <p:pic>
        <p:nvPicPr>
          <p:cNvPr id="173" name="Google Shape;173;p26"/>
          <p:cNvPicPr preferRelativeResize="0"/>
          <p:nvPr/>
        </p:nvPicPr>
        <p:blipFill>
          <a:blip r:embed="rId4">
            <a:alphaModFix/>
          </a:blip>
          <a:stretch>
            <a:fillRect/>
          </a:stretch>
        </p:blipFill>
        <p:spPr>
          <a:xfrm>
            <a:off x="5090250" y="2644950"/>
            <a:ext cx="3734675" cy="226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19225" y="9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SemiBold"/>
                <a:ea typeface="Spline Sans SemiBold"/>
                <a:cs typeface="Spline Sans SemiBold"/>
                <a:sym typeface="Spline Sans SemiBold"/>
              </a:rPr>
              <a:t>Observations</a:t>
            </a:r>
            <a:endParaRPr>
              <a:latin typeface="Spline Sans SemiBold"/>
              <a:ea typeface="Spline Sans SemiBold"/>
              <a:cs typeface="Spline Sans SemiBold"/>
              <a:sym typeface="Spline Sans SemiBold"/>
            </a:endParaRPr>
          </a:p>
        </p:txBody>
      </p:sp>
      <p:pic>
        <p:nvPicPr>
          <p:cNvPr id="179" name="Google Shape;179;p27"/>
          <p:cNvPicPr preferRelativeResize="0"/>
          <p:nvPr/>
        </p:nvPicPr>
        <p:blipFill>
          <a:blip r:embed="rId3">
            <a:alphaModFix/>
          </a:blip>
          <a:stretch>
            <a:fillRect/>
          </a:stretch>
        </p:blipFill>
        <p:spPr>
          <a:xfrm>
            <a:off x="4675150" y="574375"/>
            <a:ext cx="4219250" cy="1624000"/>
          </a:xfrm>
          <a:prstGeom prst="rect">
            <a:avLst/>
          </a:prstGeom>
          <a:noFill/>
          <a:ln>
            <a:noFill/>
          </a:ln>
        </p:spPr>
      </p:pic>
      <p:pic>
        <p:nvPicPr>
          <p:cNvPr id="180" name="Google Shape;180;p27"/>
          <p:cNvPicPr preferRelativeResize="0"/>
          <p:nvPr/>
        </p:nvPicPr>
        <p:blipFill>
          <a:blip r:embed="rId4">
            <a:alphaModFix/>
          </a:blip>
          <a:stretch>
            <a:fillRect/>
          </a:stretch>
        </p:blipFill>
        <p:spPr>
          <a:xfrm>
            <a:off x="1820000" y="2314050"/>
            <a:ext cx="5346676" cy="2769575"/>
          </a:xfrm>
          <a:prstGeom prst="rect">
            <a:avLst/>
          </a:prstGeom>
          <a:noFill/>
          <a:ln>
            <a:noFill/>
          </a:ln>
        </p:spPr>
      </p:pic>
      <p:pic>
        <p:nvPicPr>
          <p:cNvPr id="181" name="Google Shape;181;p27"/>
          <p:cNvPicPr preferRelativeResize="0"/>
          <p:nvPr/>
        </p:nvPicPr>
        <p:blipFill>
          <a:blip r:embed="rId5">
            <a:alphaModFix/>
          </a:blip>
          <a:stretch>
            <a:fillRect/>
          </a:stretch>
        </p:blipFill>
        <p:spPr>
          <a:xfrm>
            <a:off x="386100" y="574375"/>
            <a:ext cx="3989625" cy="16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194625" y="1907700"/>
            <a:ext cx="8861151" cy="3137075"/>
          </a:xfrm>
          <a:prstGeom prst="rect">
            <a:avLst/>
          </a:prstGeom>
          <a:noFill/>
          <a:ln>
            <a:noFill/>
          </a:ln>
        </p:spPr>
      </p:pic>
      <p:sp>
        <p:nvSpPr>
          <p:cNvPr id="192" name="Google Shape;192;p29"/>
          <p:cNvSpPr txBox="1"/>
          <p:nvPr/>
        </p:nvSpPr>
        <p:spPr>
          <a:xfrm>
            <a:off x="194625" y="153975"/>
            <a:ext cx="8693700" cy="16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6"/>
                </a:solidFill>
              </a:rPr>
              <a:t>Generative Adversarial Networks (GANs) are a way to make a generative model by having two neural networks compete with each other. </a:t>
            </a:r>
            <a:endParaRPr sz="1800">
              <a:solidFill>
                <a:schemeClr val="accent6"/>
              </a:solidFill>
            </a:endParaRPr>
          </a:p>
          <a:p>
            <a:pPr indent="-342900" lvl="0" marL="457200" rtl="0" algn="l">
              <a:spcBef>
                <a:spcPts val="0"/>
              </a:spcBef>
              <a:spcAft>
                <a:spcPts val="0"/>
              </a:spcAft>
              <a:buClr>
                <a:srgbClr val="00FF00"/>
              </a:buClr>
              <a:buSzPts val="1800"/>
              <a:buChar char="●"/>
            </a:pPr>
            <a:r>
              <a:rPr lang="en" sz="1800">
                <a:solidFill>
                  <a:srgbClr val="00FF00"/>
                </a:solidFill>
              </a:rPr>
              <a:t>The Discriminator tries to identify real data from fakes created by generator.</a:t>
            </a:r>
            <a:endParaRPr sz="1800">
              <a:solidFill>
                <a:srgbClr val="00FF00"/>
              </a:solidFill>
            </a:endParaRPr>
          </a:p>
          <a:p>
            <a:pPr indent="-342900" lvl="0" marL="457200" rtl="0" algn="l">
              <a:spcBef>
                <a:spcPts val="0"/>
              </a:spcBef>
              <a:spcAft>
                <a:spcPts val="0"/>
              </a:spcAft>
              <a:buClr>
                <a:srgbClr val="00FF00"/>
              </a:buClr>
              <a:buSzPts val="1800"/>
              <a:buChar char="●"/>
            </a:pPr>
            <a:r>
              <a:rPr lang="en" sz="1800">
                <a:solidFill>
                  <a:srgbClr val="00FF00"/>
                </a:solidFill>
              </a:rPr>
              <a:t>The Generator turns noise into an imitation of the data to try to trick the discriminator.</a:t>
            </a:r>
            <a:endParaRPr sz="1800">
              <a:solidFill>
                <a:srgbClr val="00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311700" y="806275"/>
            <a:ext cx="8520600" cy="145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FF"/>
              </a:buClr>
              <a:buSzPts val="1800"/>
              <a:buChar char="●"/>
            </a:pPr>
            <a:r>
              <a:rPr lang="en">
                <a:solidFill>
                  <a:srgbClr val="00FFFF"/>
                </a:solidFill>
              </a:rPr>
              <a:t>Generator starts from noise to try to create an imitation of the data.</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Discriminator looks at both real data and fake data created by the generator.</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Discriminator tries to predict what’s real and what’s fake.</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Generator tries to improve its imitation of the data.</a:t>
            </a:r>
            <a:endParaRPr>
              <a:solidFill>
                <a:srgbClr val="00FFFF"/>
              </a:solidFill>
            </a:endParaRPr>
          </a:p>
        </p:txBody>
      </p:sp>
      <p:sp>
        <p:nvSpPr>
          <p:cNvPr id="198" name="Google Shape;198;p30"/>
          <p:cNvSpPr txBox="1"/>
          <p:nvPr/>
        </p:nvSpPr>
        <p:spPr>
          <a:xfrm>
            <a:off x="205300" y="175375"/>
            <a:ext cx="4480500" cy="5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pline Sans SemiBold"/>
                <a:ea typeface="Spline Sans SemiBold"/>
                <a:cs typeface="Spline Sans SemiBold"/>
                <a:sym typeface="Spline Sans SemiBold"/>
              </a:rPr>
              <a:t>Intuition behind GAN</a:t>
            </a:r>
            <a:endParaRPr sz="2000">
              <a:solidFill>
                <a:schemeClr val="dk1"/>
              </a:solidFill>
              <a:latin typeface="Spline Sans SemiBold"/>
              <a:ea typeface="Spline Sans SemiBold"/>
              <a:cs typeface="Spline Sans SemiBold"/>
              <a:sym typeface="Spline Sans SemiBold"/>
            </a:endParaRPr>
          </a:p>
        </p:txBody>
      </p:sp>
      <p:pic>
        <p:nvPicPr>
          <p:cNvPr id="199" name="Google Shape;199;p30"/>
          <p:cNvPicPr preferRelativeResize="0"/>
          <p:nvPr/>
        </p:nvPicPr>
        <p:blipFill>
          <a:blip r:embed="rId3">
            <a:alphaModFix/>
          </a:blip>
          <a:stretch>
            <a:fillRect/>
          </a:stretch>
        </p:blipFill>
        <p:spPr>
          <a:xfrm>
            <a:off x="847450" y="2423775"/>
            <a:ext cx="3402393" cy="2578025"/>
          </a:xfrm>
          <a:prstGeom prst="rect">
            <a:avLst/>
          </a:prstGeom>
          <a:noFill/>
          <a:ln>
            <a:noFill/>
          </a:ln>
        </p:spPr>
      </p:pic>
      <p:pic>
        <p:nvPicPr>
          <p:cNvPr id="200" name="Google Shape;200;p30"/>
          <p:cNvPicPr preferRelativeResize="0"/>
          <p:nvPr/>
        </p:nvPicPr>
        <p:blipFill>
          <a:blip r:embed="rId4">
            <a:alphaModFix/>
          </a:blip>
          <a:stretch>
            <a:fillRect/>
          </a:stretch>
        </p:blipFill>
        <p:spPr>
          <a:xfrm>
            <a:off x="4851393" y="2423775"/>
            <a:ext cx="3434883" cy="25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0" y="0"/>
            <a:ext cx="171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SemiBold"/>
                <a:ea typeface="Spline Sans SemiBold"/>
                <a:cs typeface="Spline Sans SemiBold"/>
                <a:sym typeface="Spline Sans SemiBold"/>
              </a:rPr>
              <a:t>Results:</a:t>
            </a:r>
            <a:endParaRPr>
              <a:latin typeface="Spline Sans SemiBold"/>
              <a:ea typeface="Spline Sans SemiBold"/>
              <a:cs typeface="Spline Sans SemiBold"/>
              <a:sym typeface="Spline Sans SemiBold"/>
            </a:endParaRPr>
          </a:p>
        </p:txBody>
      </p:sp>
      <p:pic>
        <p:nvPicPr>
          <p:cNvPr id="206" name="Google Shape;206;p31"/>
          <p:cNvPicPr preferRelativeResize="0"/>
          <p:nvPr/>
        </p:nvPicPr>
        <p:blipFill>
          <a:blip r:embed="rId3">
            <a:alphaModFix/>
          </a:blip>
          <a:stretch>
            <a:fillRect/>
          </a:stretch>
        </p:blipFill>
        <p:spPr>
          <a:xfrm>
            <a:off x="152400" y="1242275"/>
            <a:ext cx="8839202" cy="3809251"/>
          </a:xfrm>
          <a:prstGeom prst="rect">
            <a:avLst/>
          </a:prstGeom>
          <a:noFill/>
          <a:ln>
            <a:noFill/>
          </a:ln>
        </p:spPr>
      </p:pic>
      <p:sp>
        <p:nvSpPr>
          <p:cNvPr id="207" name="Google Shape;207;p31"/>
          <p:cNvSpPr txBox="1"/>
          <p:nvPr/>
        </p:nvSpPr>
        <p:spPr>
          <a:xfrm>
            <a:off x="205300" y="635175"/>
            <a:ext cx="2898000" cy="43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FF"/>
              </a:buClr>
              <a:buSzPts val="1800"/>
              <a:buAutoNum type="arabicPeriod"/>
            </a:pPr>
            <a:r>
              <a:rPr b="1" lang="en" sz="1800">
                <a:solidFill>
                  <a:srgbClr val="FF00FF"/>
                </a:solidFill>
              </a:rPr>
              <a:t>RNN </a:t>
            </a:r>
            <a:endParaRPr b="1" sz="1800">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4695000" cy="173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latin typeface="Spline Sans Medium"/>
                <a:ea typeface="Spline Sans Medium"/>
                <a:cs typeface="Spline Sans Medium"/>
                <a:sym typeface="Spline Sans Medium"/>
              </a:rPr>
              <a:t>Introduction to Stock Market Prediction using Deep Learning</a:t>
            </a:r>
            <a:endParaRPr sz="3200">
              <a:latin typeface="Spline Sans Medium"/>
              <a:ea typeface="Spline Sans Medium"/>
              <a:cs typeface="Spline Sans Medium"/>
              <a:sym typeface="Spline Sans Medium"/>
            </a:endParaRPr>
          </a:p>
        </p:txBody>
      </p:sp>
      <p:sp>
        <p:nvSpPr>
          <p:cNvPr id="62" name="Google Shape;62;p14"/>
          <p:cNvSpPr txBox="1"/>
          <p:nvPr>
            <p:ph idx="1" type="body"/>
          </p:nvPr>
        </p:nvSpPr>
        <p:spPr>
          <a:xfrm>
            <a:off x="311700" y="2571750"/>
            <a:ext cx="4695000" cy="228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Harnessing the power of deep learning, we can unlock the complexities of the stock market and make data-driven predictions to guide investment decisions. This presentation explores different kinds of techniques that are revolutionizing the world of finance. </a:t>
            </a:r>
            <a:endParaRPr/>
          </a:p>
        </p:txBody>
      </p:sp>
      <p:pic>
        <p:nvPicPr>
          <p:cNvPr id="63" name="Google Shape;63;p14"/>
          <p:cNvPicPr preferRelativeResize="0"/>
          <p:nvPr/>
        </p:nvPicPr>
        <p:blipFill>
          <a:blip r:embed="rId3">
            <a:alphaModFix/>
          </a:blip>
          <a:stretch>
            <a:fillRect/>
          </a:stretch>
        </p:blipFill>
        <p:spPr>
          <a:xfrm>
            <a:off x="5134950" y="0"/>
            <a:ext cx="400905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52400" y="1062925"/>
            <a:ext cx="8839201" cy="3806824"/>
          </a:xfrm>
          <a:prstGeom prst="rect">
            <a:avLst/>
          </a:prstGeom>
          <a:noFill/>
          <a:ln>
            <a:noFill/>
          </a:ln>
        </p:spPr>
      </p:pic>
      <p:sp>
        <p:nvSpPr>
          <p:cNvPr id="213" name="Google Shape;213;p32"/>
          <p:cNvSpPr txBox="1"/>
          <p:nvPr/>
        </p:nvSpPr>
        <p:spPr>
          <a:xfrm>
            <a:off x="333650" y="442700"/>
            <a:ext cx="21174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FF"/>
                </a:solidFill>
              </a:rPr>
              <a:t>2. </a:t>
            </a:r>
            <a:r>
              <a:rPr b="1" lang="en" sz="1800">
                <a:solidFill>
                  <a:srgbClr val="FF00FF"/>
                </a:solidFill>
              </a:rPr>
              <a:t>Stacked</a:t>
            </a:r>
            <a:r>
              <a:rPr b="1" lang="en" sz="1800">
                <a:solidFill>
                  <a:srgbClr val="FF00FF"/>
                </a:solidFill>
              </a:rPr>
              <a:t> LSTM</a:t>
            </a:r>
            <a:endParaRPr b="1" sz="1800">
              <a:solidFill>
                <a:srgbClr val="FF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152400" y="1170125"/>
            <a:ext cx="8839202" cy="3699626"/>
          </a:xfrm>
          <a:prstGeom prst="rect">
            <a:avLst/>
          </a:prstGeom>
          <a:noFill/>
          <a:ln>
            <a:noFill/>
          </a:ln>
        </p:spPr>
      </p:pic>
      <p:sp>
        <p:nvSpPr>
          <p:cNvPr id="219" name="Google Shape;219;p33"/>
          <p:cNvSpPr txBox="1"/>
          <p:nvPr/>
        </p:nvSpPr>
        <p:spPr>
          <a:xfrm>
            <a:off x="226725" y="464100"/>
            <a:ext cx="30798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FF"/>
                </a:solidFill>
              </a:rPr>
              <a:t>3. GRU</a:t>
            </a:r>
            <a:endParaRPr b="1" sz="1800">
              <a:solidFill>
                <a:srgbClr val="FF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4"/>
          <p:cNvPicPr preferRelativeResize="0"/>
          <p:nvPr/>
        </p:nvPicPr>
        <p:blipFill>
          <a:blip r:embed="rId3">
            <a:alphaModFix/>
          </a:blip>
          <a:stretch>
            <a:fillRect/>
          </a:stretch>
        </p:blipFill>
        <p:spPr>
          <a:xfrm>
            <a:off x="152400" y="881400"/>
            <a:ext cx="8839199" cy="3849324"/>
          </a:xfrm>
          <a:prstGeom prst="rect">
            <a:avLst/>
          </a:prstGeom>
          <a:noFill/>
          <a:ln>
            <a:noFill/>
          </a:ln>
        </p:spPr>
      </p:pic>
      <p:sp>
        <p:nvSpPr>
          <p:cNvPr id="225" name="Google Shape;225;p34"/>
          <p:cNvSpPr txBox="1"/>
          <p:nvPr/>
        </p:nvSpPr>
        <p:spPr>
          <a:xfrm>
            <a:off x="226700" y="250225"/>
            <a:ext cx="25449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FF"/>
                </a:solidFill>
              </a:rPr>
              <a:t>4. LSTM-GRU</a:t>
            </a:r>
            <a:endParaRPr b="1" sz="1800">
              <a:solidFill>
                <a:srgbClr val="FF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nvSpPr>
        <p:spPr>
          <a:xfrm>
            <a:off x="209675" y="63300"/>
            <a:ext cx="37983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Spline Sans SemiBold"/>
              <a:ea typeface="Spline Sans SemiBold"/>
              <a:cs typeface="Spline Sans SemiBold"/>
              <a:sym typeface="Spline Sans SemiBold"/>
            </a:endParaRPr>
          </a:p>
        </p:txBody>
      </p:sp>
      <p:pic>
        <p:nvPicPr>
          <p:cNvPr id="231" name="Google Shape;231;p35"/>
          <p:cNvPicPr preferRelativeResize="0"/>
          <p:nvPr/>
        </p:nvPicPr>
        <p:blipFill>
          <a:blip r:embed="rId3">
            <a:alphaModFix/>
          </a:blip>
          <a:stretch>
            <a:fillRect/>
          </a:stretch>
        </p:blipFill>
        <p:spPr>
          <a:xfrm>
            <a:off x="338275" y="706250"/>
            <a:ext cx="8368100" cy="4185951"/>
          </a:xfrm>
          <a:prstGeom prst="rect">
            <a:avLst/>
          </a:prstGeom>
          <a:noFill/>
          <a:ln>
            <a:noFill/>
          </a:ln>
        </p:spPr>
      </p:pic>
      <p:sp>
        <p:nvSpPr>
          <p:cNvPr id="232" name="Google Shape;232;p35"/>
          <p:cNvSpPr txBox="1"/>
          <p:nvPr/>
        </p:nvSpPr>
        <p:spPr>
          <a:xfrm>
            <a:off x="322950" y="132600"/>
            <a:ext cx="26733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FF"/>
                </a:solidFill>
              </a:rPr>
              <a:t>5. GANs</a:t>
            </a:r>
            <a:endParaRPr b="1" sz="1800">
              <a:solidFill>
                <a:srgbClr val="FF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36225" y="247700"/>
            <a:ext cx="2086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Spline Sans"/>
                <a:ea typeface="Spline Sans"/>
                <a:cs typeface="Spline Sans"/>
                <a:sym typeface="Spline Sans"/>
              </a:rPr>
              <a:t>Conclusion</a:t>
            </a:r>
            <a:endParaRPr b="1">
              <a:latin typeface="Spline Sans"/>
              <a:ea typeface="Spline Sans"/>
              <a:cs typeface="Spline Sans"/>
              <a:sym typeface="Spline Sans"/>
            </a:endParaRPr>
          </a:p>
        </p:txBody>
      </p:sp>
      <p:sp>
        <p:nvSpPr>
          <p:cNvPr id="243" name="Google Shape;243;p37"/>
          <p:cNvSpPr txBox="1"/>
          <p:nvPr>
            <p:ph idx="1" type="body"/>
          </p:nvPr>
        </p:nvSpPr>
        <p:spPr>
          <a:xfrm>
            <a:off x="141150" y="1362325"/>
            <a:ext cx="8619000" cy="366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FFFF"/>
              </a:buClr>
              <a:buSzPts val="2000"/>
              <a:buChar char="●"/>
            </a:pPr>
            <a:r>
              <a:rPr lang="en" sz="2000">
                <a:solidFill>
                  <a:srgbClr val="00FFFF"/>
                </a:solidFill>
              </a:rPr>
              <a:t>Root Mean Square Error (RMSE) is a common way to measure how well a model predicts quantitative data. The lower the RMSE value the better is the model and its predictions.</a:t>
            </a:r>
            <a:endParaRPr sz="2000">
              <a:solidFill>
                <a:srgbClr val="00FFFF"/>
              </a:solidFill>
            </a:endParaRPr>
          </a:p>
          <a:p>
            <a:pPr indent="0" lvl="0" marL="457200" rtl="0" algn="l">
              <a:spcBef>
                <a:spcPts val="1200"/>
              </a:spcBef>
              <a:spcAft>
                <a:spcPts val="0"/>
              </a:spcAft>
              <a:buNone/>
            </a:pPr>
            <a:r>
              <a:t/>
            </a:r>
            <a:endParaRPr sz="2000">
              <a:solidFill>
                <a:srgbClr val="00FFFF"/>
              </a:solidFill>
            </a:endParaRPr>
          </a:p>
          <a:p>
            <a:pPr indent="-355600" lvl="0" marL="457200" rtl="0" algn="l">
              <a:spcBef>
                <a:spcPts val="1200"/>
              </a:spcBef>
              <a:spcAft>
                <a:spcPts val="0"/>
              </a:spcAft>
              <a:buClr>
                <a:srgbClr val="00FFFF"/>
              </a:buClr>
              <a:buSzPts val="2000"/>
              <a:buChar char="●"/>
            </a:pPr>
            <a:r>
              <a:rPr lang="en" sz="2000">
                <a:solidFill>
                  <a:srgbClr val="00FFFF"/>
                </a:solidFill>
              </a:rPr>
              <a:t>According to our observations and results </a:t>
            </a:r>
            <a:r>
              <a:rPr lang="en" sz="2000">
                <a:solidFill>
                  <a:srgbClr val="00FFFF"/>
                </a:solidFill>
              </a:rPr>
              <a:t>obtained by applying different models on the Reliance dataset we were able to derive the conclusion that </a:t>
            </a:r>
            <a:r>
              <a:rPr b="1" lang="en" sz="2000" u="sng">
                <a:solidFill>
                  <a:srgbClr val="00FFFF"/>
                </a:solidFill>
              </a:rPr>
              <a:t>LSTM-GRU</a:t>
            </a:r>
            <a:r>
              <a:rPr lang="en" sz="2000">
                <a:solidFill>
                  <a:srgbClr val="00FFFF"/>
                </a:solidFill>
              </a:rPr>
              <a:t> is the best model among all as it gives us the least RMSE value.</a:t>
            </a:r>
            <a:endParaRPr sz="2000">
              <a:solidFill>
                <a:srgbClr val="00FFFF"/>
              </a:solidFill>
            </a:endParaRPr>
          </a:p>
          <a:p>
            <a:pPr indent="0" lvl="0" marL="457200" rtl="0" algn="l">
              <a:spcBef>
                <a:spcPts val="1200"/>
              </a:spcBef>
              <a:spcAft>
                <a:spcPts val="1200"/>
              </a:spcAft>
              <a:buNone/>
            </a:pPr>
            <a:r>
              <a:t/>
            </a:r>
            <a:endParaRPr sz="2000">
              <a:solidFill>
                <a:srgbClr val="00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Lora"/>
                <a:ea typeface="Lora"/>
                <a:cs typeface="Lora"/>
                <a:sym typeface="Lora"/>
              </a:rPr>
              <a:t>Future Work</a:t>
            </a:r>
            <a:endParaRPr b="1" sz="3020">
              <a:latin typeface="Lora"/>
              <a:ea typeface="Lora"/>
              <a:cs typeface="Lora"/>
              <a:sym typeface="Lora"/>
            </a:endParaRPr>
          </a:p>
        </p:txBody>
      </p:sp>
      <p:sp>
        <p:nvSpPr>
          <p:cNvPr id="249" name="Google Shape;249;p38"/>
          <p:cNvSpPr txBox="1"/>
          <p:nvPr>
            <p:ph idx="1" type="body"/>
          </p:nvPr>
        </p:nvSpPr>
        <p:spPr>
          <a:xfrm>
            <a:off x="311700" y="1479950"/>
            <a:ext cx="8520600" cy="3089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FF00"/>
              </a:buClr>
              <a:buSzPts val="2000"/>
              <a:buFont typeface="Spline Sans Medium"/>
              <a:buChar char="●"/>
            </a:pPr>
            <a:r>
              <a:rPr lang="en" sz="2000">
                <a:solidFill>
                  <a:srgbClr val="00FF00"/>
                </a:solidFill>
                <a:latin typeface="Spline Sans Medium"/>
                <a:ea typeface="Spline Sans Medium"/>
                <a:cs typeface="Spline Sans Medium"/>
                <a:sym typeface="Spline Sans Medium"/>
              </a:rPr>
              <a:t>Incorporate sentiment analysis of news headlines related to the stock to gauge market sentiment.  Evaluate the impact of sentiment-driven features on forecasting accuracy and explore interpretability tools for insights.</a:t>
            </a:r>
            <a:endParaRPr sz="2000">
              <a:solidFill>
                <a:srgbClr val="00FF00"/>
              </a:solidFill>
              <a:latin typeface="Spline Sans Medium"/>
              <a:ea typeface="Spline Sans Medium"/>
              <a:cs typeface="Spline Sans Medium"/>
              <a:sym typeface="Spline Sans Medium"/>
            </a:endParaRPr>
          </a:p>
          <a:p>
            <a:pPr indent="-355600" lvl="0" marL="457200" rtl="0" algn="l">
              <a:spcBef>
                <a:spcPts val="0"/>
              </a:spcBef>
              <a:spcAft>
                <a:spcPts val="0"/>
              </a:spcAft>
              <a:buClr>
                <a:srgbClr val="00FF00"/>
              </a:buClr>
              <a:buSzPts val="2000"/>
              <a:buFont typeface="Spline Sans Medium"/>
              <a:buChar char="●"/>
            </a:pPr>
            <a:r>
              <a:rPr lang="en" sz="2000">
                <a:solidFill>
                  <a:srgbClr val="00FF00"/>
                </a:solidFill>
                <a:latin typeface="Spline Sans Medium"/>
                <a:ea typeface="Spline Sans Medium"/>
                <a:cs typeface="Spline Sans Medium"/>
                <a:sym typeface="Spline Sans Medium"/>
              </a:rPr>
              <a:t>A future aspect of this project involves developing a website for stock prediction, aimed at providing users with valuable insights into market trends and potential investment opportunities.</a:t>
            </a:r>
            <a:endParaRPr sz="2000">
              <a:solidFill>
                <a:srgbClr val="00FF00"/>
              </a:solidFill>
              <a:latin typeface="Spline Sans Medium"/>
              <a:ea typeface="Spline Sans Medium"/>
              <a:cs typeface="Spline Sans Medium"/>
              <a:sym typeface="Spline Sa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93500" y="143700"/>
            <a:ext cx="212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Lora"/>
                <a:ea typeface="Lora"/>
                <a:cs typeface="Lora"/>
                <a:sym typeface="Lora"/>
              </a:rPr>
              <a:t>References</a:t>
            </a:r>
            <a:endParaRPr b="1">
              <a:latin typeface="Lora"/>
              <a:ea typeface="Lora"/>
              <a:cs typeface="Lora"/>
              <a:sym typeface="Lora"/>
            </a:endParaRPr>
          </a:p>
        </p:txBody>
      </p:sp>
      <p:sp>
        <p:nvSpPr>
          <p:cNvPr id="255" name="Google Shape;255;p39"/>
          <p:cNvSpPr txBox="1"/>
          <p:nvPr>
            <p:ph idx="1" type="body"/>
          </p:nvPr>
        </p:nvSpPr>
        <p:spPr>
          <a:xfrm>
            <a:off x="155825" y="716400"/>
            <a:ext cx="8520600" cy="428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FF"/>
              </a:buClr>
              <a:buSzPts val="1800"/>
              <a:buAutoNum type="arabicPeriod"/>
            </a:pPr>
            <a:r>
              <a:rPr lang="en">
                <a:solidFill>
                  <a:srgbClr val="00FFFF"/>
                </a:solidFill>
              </a:rPr>
              <a:t>Dogu Araci. 2019. Finbert: Financial sentiment analysis with pre-trained language models. arXiv preprint arXiv:1908.10063 (2019).</a:t>
            </a:r>
            <a:endParaRPr>
              <a:solidFill>
                <a:srgbClr val="00FFFF"/>
              </a:solidFill>
            </a:endParaRPr>
          </a:p>
          <a:p>
            <a:pPr indent="0" lvl="0" marL="457200" rtl="0" algn="l">
              <a:spcBef>
                <a:spcPts val="1200"/>
              </a:spcBef>
              <a:spcAft>
                <a:spcPts val="0"/>
              </a:spcAft>
              <a:buNone/>
            </a:pPr>
            <a:r>
              <a:t/>
            </a:r>
            <a:endParaRPr>
              <a:solidFill>
                <a:schemeClr val="accent6"/>
              </a:solidFill>
            </a:endParaRPr>
          </a:p>
          <a:p>
            <a:pPr indent="-342900" lvl="0" marL="457200" rtl="0" algn="l">
              <a:spcBef>
                <a:spcPts val="1200"/>
              </a:spcBef>
              <a:spcAft>
                <a:spcPts val="0"/>
              </a:spcAft>
              <a:buClr>
                <a:srgbClr val="00FFFF"/>
              </a:buClr>
              <a:buSzPts val="1800"/>
              <a:buAutoNum type="arabicPeriod"/>
            </a:pPr>
            <a:r>
              <a:rPr lang="en" u="sng">
                <a:solidFill>
                  <a:schemeClr val="hlink"/>
                </a:solidFill>
                <a:hlinkClick r:id="rId3"/>
              </a:rPr>
              <a:t>https://thescipub.com/pdf/jcssp.2021.188.196.pdf</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342900" lvl="0" marL="457200" rtl="0" algn="l">
              <a:spcBef>
                <a:spcPts val="1200"/>
              </a:spcBef>
              <a:spcAft>
                <a:spcPts val="0"/>
              </a:spcAft>
              <a:buClr>
                <a:srgbClr val="00FFFF"/>
              </a:buClr>
              <a:buSzPts val="1800"/>
              <a:buAutoNum type="arabicPeriod"/>
            </a:pPr>
            <a:r>
              <a:rPr lang="en" u="sng">
                <a:solidFill>
                  <a:schemeClr val="hlink"/>
                </a:solidFill>
                <a:hlinkClick r:id="rId4"/>
              </a:rPr>
              <a:t>https://link.springer.com/article/10.1007/s12530-022-09481-x</a:t>
            </a:r>
            <a:endParaRPr>
              <a:solidFill>
                <a:schemeClr val="accent6"/>
              </a:solidFill>
            </a:endParaRPr>
          </a:p>
          <a:p>
            <a:pPr indent="0" lvl="0" marL="457200" rtl="0" algn="l">
              <a:spcBef>
                <a:spcPts val="1200"/>
              </a:spcBef>
              <a:spcAft>
                <a:spcPts val="0"/>
              </a:spcAft>
              <a:buNone/>
            </a:pPr>
            <a:r>
              <a:t/>
            </a:r>
            <a:endParaRPr>
              <a:solidFill>
                <a:schemeClr val="accent6"/>
              </a:solidFill>
            </a:endParaRPr>
          </a:p>
          <a:p>
            <a:pPr indent="-342900" lvl="0" marL="457200" rtl="0" algn="l">
              <a:spcBef>
                <a:spcPts val="1200"/>
              </a:spcBef>
              <a:spcAft>
                <a:spcPts val="0"/>
              </a:spcAft>
              <a:buClr>
                <a:srgbClr val="00FFFF"/>
              </a:buClr>
              <a:buSzPts val="1800"/>
              <a:buAutoNum type="arabicPeriod"/>
            </a:pPr>
            <a:r>
              <a:rPr lang="en">
                <a:solidFill>
                  <a:srgbClr val="00FFFF"/>
                </a:solidFill>
              </a:rPr>
              <a:t>Samit Bhanja and Abhishek Das. 2019. Deep learning-based integrated stacked model for the stock market prediction. Int. J. Eng. Adv. Technol 9, 1 (2019), 5167–5174</a:t>
            </a:r>
            <a:endParaRPr>
              <a:solidFill>
                <a:srgbClr val="00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idx="1" type="body"/>
          </p:nvPr>
        </p:nvSpPr>
        <p:spPr>
          <a:xfrm>
            <a:off x="311700" y="378550"/>
            <a:ext cx="8520600" cy="41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3000">
                <a:solidFill>
                  <a:schemeClr val="dk1"/>
                </a:solidFill>
                <a:latin typeface="Georgia"/>
                <a:ea typeface="Georgia"/>
                <a:cs typeface="Georgia"/>
                <a:sym typeface="Georgia"/>
              </a:rPr>
              <a:t>THANK YOU</a:t>
            </a:r>
            <a:endParaRPr b="1" sz="30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87225" y="83925"/>
            <a:ext cx="341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SemiBold"/>
                <a:ea typeface="Spline Sans SemiBold"/>
                <a:cs typeface="Spline Sans SemiBold"/>
                <a:sym typeface="Spline Sans SemiBold"/>
              </a:rPr>
              <a:t>Why Deep Learning ?</a:t>
            </a:r>
            <a:endParaRPr>
              <a:latin typeface="Spline Sans SemiBold"/>
              <a:ea typeface="Spline Sans SemiBold"/>
              <a:cs typeface="Spline Sans SemiBold"/>
              <a:sym typeface="Spline Sans SemiBold"/>
            </a:endParaRPr>
          </a:p>
        </p:txBody>
      </p:sp>
      <p:sp>
        <p:nvSpPr>
          <p:cNvPr id="69" name="Google Shape;69;p15"/>
          <p:cNvSpPr txBox="1"/>
          <p:nvPr>
            <p:ph idx="1" type="body"/>
          </p:nvPr>
        </p:nvSpPr>
        <p:spPr>
          <a:xfrm>
            <a:off x="87225" y="656625"/>
            <a:ext cx="8981700" cy="4354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0000"/>
              </a:buClr>
              <a:buSzPts val="1900"/>
              <a:buAutoNum type="arabicPeriod"/>
            </a:pPr>
            <a:r>
              <a:rPr b="1" lang="en" sz="1900" u="sng">
                <a:solidFill>
                  <a:srgbClr val="FF0000"/>
                </a:solidFill>
              </a:rPr>
              <a:t>Complex Pattern Recognition</a:t>
            </a:r>
            <a:r>
              <a:rPr lang="en" sz="1900">
                <a:solidFill>
                  <a:srgbClr val="FF0000"/>
                </a:solidFill>
              </a:rPr>
              <a:t>: </a:t>
            </a:r>
            <a:r>
              <a:rPr lang="en" sz="1900">
                <a:solidFill>
                  <a:srgbClr val="00FF00"/>
                </a:solidFill>
              </a:rPr>
              <a:t>In the stock market, where various factors influence prices, deep learning can identify and exploit those patterns which may be difficult for human beings.</a:t>
            </a:r>
            <a:endParaRPr sz="1900">
              <a:solidFill>
                <a:srgbClr val="00FF00"/>
              </a:solidFill>
            </a:endParaRPr>
          </a:p>
          <a:p>
            <a:pPr indent="0" lvl="0" marL="457200" rtl="0" algn="l">
              <a:spcBef>
                <a:spcPts val="1200"/>
              </a:spcBef>
              <a:spcAft>
                <a:spcPts val="0"/>
              </a:spcAft>
              <a:buNone/>
            </a:pPr>
            <a:r>
              <a:t/>
            </a:r>
            <a:endParaRPr sz="1900">
              <a:solidFill>
                <a:srgbClr val="00FF00"/>
              </a:solidFill>
            </a:endParaRPr>
          </a:p>
          <a:p>
            <a:pPr indent="-349250" lvl="0" marL="457200" rtl="0" algn="l">
              <a:spcBef>
                <a:spcPts val="1200"/>
              </a:spcBef>
              <a:spcAft>
                <a:spcPts val="0"/>
              </a:spcAft>
              <a:buClr>
                <a:srgbClr val="FF0000"/>
              </a:buClr>
              <a:buSzPts val="1900"/>
              <a:buAutoNum type="arabicPeriod"/>
            </a:pPr>
            <a:r>
              <a:rPr b="1" lang="en" sz="1900" u="sng">
                <a:solidFill>
                  <a:srgbClr val="FF0000"/>
                </a:solidFill>
              </a:rPr>
              <a:t>Handling Big Data</a:t>
            </a:r>
            <a:r>
              <a:rPr lang="en" sz="1900">
                <a:solidFill>
                  <a:srgbClr val="FF0000"/>
                </a:solidFill>
              </a:rPr>
              <a:t>: </a:t>
            </a:r>
            <a:r>
              <a:rPr lang="en" sz="1900">
                <a:solidFill>
                  <a:srgbClr val="00FF00"/>
                </a:solidFill>
              </a:rPr>
              <a:t>The data of stock market is very vast and dynamic including various types of data such as price movements, trading volumes. Deep Learning models efficiently processes and analyzes this big data.</a:t>
            </a:r>
            <a:endParaRPr sz="1900">
              <a:solidFill>
                <a:srgbClr val="00FF00"/>
              </a:solidFill>
            </a:endParaRPr>
          </a:p>
          <a:p>
            <a:pPr indent="0" lvl="0" marL="457200" rtl="0" algn="l">
              <a:spcBef>
                <a:spcPts val="1200"/>
              </a:spcBef>
              <a:spcAft>
                <a:spcPts val="0"/>
              </a:spcAft>
              <a:buNone/>
            </a:pPr>
            <a:r>
              <a:t/>
            </a:r>
            <a:endParaRPr sz="1900">
              <a:solidFill>
                <a:srgbClr val="00FF00"/>
              </a:solidFill>
            </a:endParaRPr>
          </a:p>
          <a:p>
            <a:pPr indent="-349250" lvl="0" marL="457200" rtl="0" algn="l">
              <a:spcBef>
                <a:spcPts val="1200"/>
              </a:spcBef>
              <a:spcAft>
                <a:spcPts val="0"/>
              </a:spcAft>
              <a:buClr>
                <a:srgbClr val="FF0000"/>
              </a:buClr>
              <a:buSzPts val="1900"/>
              <a:buAutoNum type="arabicPeriod"/>
            </a:pPr>
            <a:r>
              <a:rPr b="1" lang="en" sz="1900" u="sng">
                <a:solidFill>
                  <a:srgbClr val="FF0000"/>
                </a:solidFill>
              </a:rPr>
              <a:t>Feature Extraction</a:t>
            </a:r>
            <a:r>
              <a:rPr lang="en" sz="1900">
                <a:solidFill>
                  <a:srgbClr val="FF0000"/>
                </a:solidFill>
              </a:rPr>
              <a:t>: </a:t>
            </a:r>
            <a:r>
              <a:rPr lang="en" sz="1900">
                <a:solidFill>
                  <a:srgbClr val="00FF00"/>
                </a:solidFill>
              </a:rPr>
              <a:t>Deep Learning Models can automatically extract relevant features from raw data, reducing the need for manual feature engineering.</a:t>
            </a:r>
            <a:endParaRPr sz="1900">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130450" y="255700"/>
            <a:ext cx="8790000" cy="4764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accent6"/>
              </a:buClr>
              <a:buSzPts val="1900"/>
              <a:buFont typeface="Spline Sans"/>
              <a:buChar char="●"/>
            </a:pPr>
            <a:r>
              <a:rPr lang="en" sz="1900">
                <a:solidFill>
                  <a:schemeClr val="accent6"/>
                </a:solidFill>
                <a:latin typeface="Spline Sans"/>
                <a:ea typeface="Spline Sans"/>
                <a:cs typeface="Spline Sans"/>
                <a:sym typeface="Spline Sans"/>
              </a:rPr>
              <a:t>Libraries used:</a:t>
            </a:r>
            <a:endParaRPr sz="1900">
              <a:solidFill>
                <a:schemeClr val="accent6"/>
              </a:solidFill>
              <a:latin typeface="Spline Sans"/>
              <a:ea typeface="Spline Sans"/>
              <a:cs typeface="Spline Sans"/>
              <a:sym typeface="Spline Sans"/>
            </a:endParaRPr>
          </a:p>
          <a:p>
            <a:pPr indent="0" lvl="0" marL="457200" rtl="0" algn="l">
              <a:spcBef>
                <a:spcPts val="0"/>
              </a:spcBef>
              <a:spcAft>
                <a:spcPts val="0"/>
              </a:spcAft>
              <a:buNone/>
            </a:pPr>
            <a:r>
              <a:t/>
            </a:r>
            <a:endParaRPr sz="1900">
              <a:solidFill>
                <a:schemeClr val="accent6"/>
              </a:solidFill>
              <a:latin typeface="Spline Sans"/>
              <a:ea typeface="Spline Sans"/>
              <a:cs typeface="Spline Sans"/>
              <a:sym typeface="Spline Sans"/>
            </a:endParaRPr>
          </a:p>
          <a:p>
            <a:pPr indent="-349250" lvl="0" marL="1371600" rtl="0" algn="l">
              <a:spcBef>
                <a:spcPts val="0"/>
              </a:spcBef>
              <a:spcAft>
                <a:spcPts val="0"/>
              </a:spcAft>
              <a:buClr>
                <a:srgbClr val="00FFFF"/>
              </a:buClr>
              <a:buSzPts val="1900"/>
              <a:buFont typeface="Spline Sans"/>
              <a:buAutoNum type="arabicPeriod"/>
            </a:pPr>
            <a:r>
              <a:rPr lang="en" sz="1900">
                <a:solidFill>
                  <a:srgbClr val="00FFFF"/>
                </a:solidFill>
                <a:latin typeface="Spline Sans"/>
                <a:ea typeface="Spline Sans"/>
                <a:cs typeface="Spline Sans"/>
                <a:sym typeface="Spline Sans"/>
              </a:rPr>
              <a:t>Pandas</a:t>
            </a:r>
            <a:endParaRPr sz="1900">
              <a:solidFill>
                <a:srgbClr val="00FFFF"/>
              </a:solidFill>
              <a:latin typeface="Spline Sans"/>
              <a:ea typeface="Spline Sans"/>
              <a:cs typeface="Spline Sans"/>
              <a:sym typeface="Spline Sans"/>
            </a:endParaRPr>
          </a:p>
          <a:p>
            <a:pPr indent="-349250" lvl="0" marL="1371600" rtl="0" algn="l">
              <a:spcBef>
                <a:spcPts val="0"/>
              </a:spcBef>
              <a:spcAft>
                <a:spcPts val="0"/>
              </a:spcAft>
              <a:buClr>
                <a:srgbClr val="00FFFF"/>
              </a:buClr>
              <a:buSzPts val="1900"/>
              <a:buFont typeface="Spline Sans"/>
              <a:buAutoNum type="arabicPeriod"/>
            </a:pPr>
            <a:r>
              <a:rPr lang="en" sz="1900">
                <a:solidFill>
                  <a:srgbClr val="00FFFF"/>
                </a:solidFill>
                <a:latin typeface="Spline Sans"/>
                <a:ea typeface="Spline Sans"/>
                <a:cs typeface="Spline Sans"/>
                <a:sym typeface="Spline Sans"/>
              </a:rPr>
              <a:t>Numpy</a:t>
            </a:r>
            <a:endParaRPr sz="1900">
              <a:solidFill>
                <a:srgbClr val="00FFFF"/>
              </a:solidFill>
              <a:latin typeface="Spline Sans"/>
              <a:ea typeface="Spline Sans"/>
              <a:cs typeface="Spline Sans"/>
              <a:sym typeface="Spline Sans"/>
            </a:endParaRPr>
          </a:p>
          <a:p>
            <a:pPr indent="-349250" lvl="0" marL="1371600" rtl="0" algn="l">
              <a:spcBef>
                <a:spcPts val="0"/>
              </a:spcBef>
              <a:spcAft>
                <a:spcPts val="0"/>
              </a:spcAft>
              <a:buClr>
                <a:srgbClr val="00FFFF"/>
              </a:buClr>
              <a:buSzPts val="1900"/>
              <a:buFont typeface="Spline Sans"/>
              <a:buAutoNum type="arabicPeriod"/>
            </a:pPr>
            <a:r>
              <a:rPr lang="en" sz="1900">
                <a:solidFill>
                  <a:srgbClr val="00FFFF"/>
                </a:solidFill>
                <a:latin typeface="Spline Sans"/>
                <a:ea typeface="Spline Sans"/>
                <a:cs typeface="Spline Sans"/>
                <a:sym typeface="Spline Sans"/>
              </a:rPr>
              <a:t>yfinance</a:t>
            </a:r>
            <a:endParaRPr sz="1900">
              <a:solidFill>
                <a:srgbClr val="00FFFF"/>
              </a:solidFill>
              <a:latin typeface="Spline Sans"/>
              <a:ea typeface="Spline Sans"/>
              <a:cs typeface="Spline Sans"/>
              <a:sym typeface="Spline Sans"/>
            </a:endParaRPr>
          </a:p>
          <a:p>
            <a:pPr indent="0" lvl="0" marL="1828800" rtl="0" algn="l">
              <a:spcBef>
                <a:spcPts val="0"/>
              </a:spcBef>
              <a:spcAft>
                <a:spcPts val="0"/>
              </a:spcAft>
              <a:buNone/>
            </a:pPr>
            <a:r>
              <a:t/>
            </a:r>
            <a:endParaRPr sz="1900">
              <a:solidFill>
                <a:srgbClr val="00FFFF"/>
              </a:solidFill>
              <a:latin typeface="Spline Sans"/>
              <a:ea typeface="Spline Sans"/>
              <a:cs typeface="Spline Sans"/>
              <a:sym typeface="Spline Sans"/>
            </a:endParaRPr>
          </a:p>
          <a:p>
            <a:pPr indent="-349250" lvl="0" marL="457200" rtl="0" algn="l">
              <a:spcBef>
                <a:spcPts val="0"/>
              </a:spcBef>
              <a:spcAft>
                <a:spcPts val="0"/>
              </a:spcAft>
              <a:buClr>
                <a:schemeClr val="accent6"/>
              </a:buClr>
              <a:buSzPts val="1900"/>
              <a:buFont typeface="Spline Sans"/>
              <a:buChar char="●"/>
            </a:pPr>
            <a:r>
              <a:rPr lang="en" sz="1900">
                <a:solidFill>
                  <a:schemeClr val="accent6"/>
                </a:solidFill>
                <a:latin typeface="Spline Sans"/>
                <a:ea typeface="Spline Sans"/>
                <a:cs typeface="Spline Sans"/>
                <a:sym typeface="Spline Sans"/>
              </a:rPr>
              <a:t>The dataset which we have used for our project is of the </a:t>
            </a:r>
            <a:r>
              <a:rPr b="1" lang="en" sz="1900">
                <a:solidFill>
                  <a:srgbClr val="00FF00"/>
                </a:solidFill>
                <a:latin typeface="Spline Sans"/>
                <a:ea typeface="Spline Sans"/>
                <a:cs typeface="Spline Sans"/>
                <a:sym typeface="Spline Sans"/>
              </a:rPr>
              <a:t>Reliance Industries Limited</a:t>
            </a:r>
            <a:r>
              <a:rPr lang="en" sz="1900">
                <a:solidFill>
                  <a:srgbClr val="00FF00"/>
                </a:solidFill>
                <a:latin typeface="Spline Sans"/>
                <a:ea typeface="Spline Sans"/>
                <a:cs typeface="Spline Sans"/>
                <a:sym typeface="Spline Sans"/>
              </a:rPr>
              <a:t> </a:t>
            </a:r>
            <a:r>
              <a:rPr lang="en" sz="1900">
                <a:solidFill>
                  <a:schemeClr val="accent6"/>
                </a:solidFill>
                <a:latin typeface="Spline Sans"/>
                <a:ea typeface="Spline Sans"/>
                <a:cs typeface="Spline Sans"/>
                <a:sym typeface="Spline Sans"/>
              </a:rPr>
              <a:t>traded on the National S</a:t>
            </a:r>
            <a:r>
              <a:rPr lang="en" sz="1900">
                <a:solidFill>
                  <a:schemeClr val="accent6"/>
                </a:solidFill>
                <a:latin typeface="Spline Sans"/>
                <a:ea typeface="Spline Sans"/>
                <a:cs typeface="Spline Sans"/>
                <a:sym typeface="Spline Sans"/>
              </a:rPr>
              <a:t>tock Exchange of India from January 1, 2019 to February 28, 2024 which is approximately 4 years large.</a:t>
            </a:r>
            <a:endParaRPr sz="1900">
              <a:solidFill>
                <a:schemeClr val="accent6"/>
              </a:solidFill>
              <a:latin typeface="Spline Sans"/>
              <a:ea typeface="Spline Sans"/>
              <a:cs typeface="Spline Sans"/>
              <a:sym typeface="Spline Sans"/>
            </a:endParaRPr>
          </a:p>
          <a:p>
            <a:pPr indent="0" lvl="0" marL="0" rtl="0" algn="l">
              <a:spcBef>
                <a:spcPts val="0"/>
              </a:spcBef>
              <a:spcAft>
                <a:spcPts val="0"/>
              </a:spcAft>
              <a:buNone/>
            </a:pPr>
            <a:r>
              <a:t/>
            </a:r>
            <a:endParaRPr sz="1900">
              <a:solidFill>
                <a:schemeClr val="accent6"/>
              </a:solidFill>
              <a:latin typeface="Spline Sans"/>
              <a:ea typeface="Spline Sans"/>
              <a:cs typeface="Spline Sans"/>
              <a:sym typeface="Spline Sans"/>
            </a:endParaRPr>
          </a:p>
          <a:p>
            <a:pPr indent="0" lvl="0" marL="457200" rtl="0" algn="l">
              <a:spcBef>
                <a:spcPts val="0"/>
              </a:spcBef>
              <a:spcAft>
                <a:spcPts val="0"/>
              </a:spcAft>
              <a:buNone/>
            </a:pPr>
            <a:r>
              <a:t/>
            </a:r>
            <a:endParaRPr sz="1900">
              <a:solidFill>
                <a:schemeClr val="accent6"/>
              </a:solidFill>
              <a:latin typeface="Spline Sans"/>
              <a:ea typeface="Spline Sans"/>
              <a:cs typeface="Spline Sans"/>
              <a:sym typeface="Spline Sans"/>
            </a:endParaRPr>
          </a:p>
          <a:p>
            <a:pPr indent="-349250" lvl="0" marL="457200" rtl="0" algn="l">
              <a:spcBef>
                <a:spcPts val="0"/>
              </a:spcBef>
              <a:spcAft>
                <a:spcPts val="0"/>
              </a:spcAft>
              <a:buClr>
                <a:schemeClr val="accent6"/>
              </a:buClr>
              <a:buSzPts val="1900"/>
              <a:buFont typeface="Spline Sans"/>
              <a:buChar char="●"/>
            </a:pPr>
            <a:r>
              <a:rPr lang="en" sz="1900">
                <a:solidFill>
                  <a:schemeClr val="accent6"/>
                </a:solidFill>
                <a:latin typeface="Spline Sans"/>
                <a:ea typeface="Spline Sans"/>
                <a:cs typeface="Spline Sans"/>
                <a:sym typeface="Spline Sans"/>
              </a:rPr>
              <a:t>The </a:t>
            </a:r>
            <a:r>
              <a:rPr b="1" lang="en" sz="1900" u="sng">
                <a:solidFill>
                  <a:srgbClr val="00FFFF"/>
                </a:solidFill>
                <a:latin typeface="Spline Sans"/>
                <a:ea typeface="Spline Sans"/>
                <a:cs typeface="Spline Sans"/>
                <a:sym typeface="Spline Sans"/>
              </a:rPr>
              <a:t>‘pd.DataFrame()’ </a:t>
            </a:r>
            <a:r>
              <a:rPr lang="en" sz="1900">
                <a:solidFill>
                  <a:schemeClr val="accent6"/>
                </a:solidFill>
                <a:latin typeface="Spline Sans"/>
                <a:ea typeface="Spline Sans"/>
                <a:cs typeface="Spline Sans"/>
                <a:sym typeface="Spline Sans"/>
              </a:rPr>
              <a:t> function from the pandas library creates a DataFrame named reliance containing the downloaded data. This DataFrame will be used for storing and manipulating the historical market data of the stock of Reliance Industries Limited for future analysis.</a:t>
            </a:r>
            <a:r>
              <a:rPr b="1" lang="en" sz="1900" u="sng">
                <a:solidFill>
                  <a:schemeClr val="accent5"/>
                </a:solidFill>
                <a:latin typeface="Spline Sans"/>
                <a:ea typeface="Spline Sans"/>
                <a:cs typeface="Spline Sans"/>
                <a:sym typeface="Spline Sans"/>
              </a:rPr>
              <a:t> </a:t>
            </a:r>
            <a:endParaRPr sz="1900">
              <a:solidFill>
                <a:schemeClr val="accent6"/>
              </a:solidFill>
              <a:latin typeface="Spline Sans"/>
              <a:ea typeface="Spline Sans"/>
              <a:cs typeface="Spline Sans"/>
              <a:sym typeface="Spline Sans"/>
            </a:endParaRPr>
          </a:p>
        </p:txBody>
      </p:sp>
      <p:pic>
        <p:nvPicPr>
          <p:cNvPr id="75" name="Google Shape;75;p16"/>
          <p:cNvPicPr preferRelativeResize="0"/>
          <p:nvPr/>
        </p:nvPicPr>
        <p:blipFill>
          <a:blip r:embed="rId3">
            <a:alphaModFix amt="36000"/>
          </a:blip>
          <a:stretch>
            <a:fillRect/>
          </a:stretch>
        </p:blipFill>
        <p:spPr>
          <a:xfrm>
            <a:off x="0" y="13"/>
            <a:ext cx="9143998" cy="51434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017325" y="166975"/>
            <a:ext cx="495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Medium"/>
                <a:ea typeface="Spline Sans Medium"/>
                <a:cs typeface="Spline Sans Medium"/>
                <a:sym typeface="Spline Sans Medium"/>
              </a:rPr>
              <a:t>Recurrent Neural  Networks (RNNs) for Stock Prediction</a:t>
            </a:r>
            <a:endParaRPr>
              <a:latin typeface="Spline Sans Medium"/>
              <a:ea typeface="Spline Sans Medium"/>
              <a:cs typeface="Spline Sans Medium"/>
              <a:sym typeface="Spline Sans Medium"/>
            </a:endParaRPr>
          </a:p>
        </p:txBody>
      </p:sp>
      <p:sp>
        <p:nvSpPr>
          <p:cNvPr id="81" name="Google Shape;81;p17"/>
          <p:cNvSpPr txBox="1"/>
          <p:nvPr/>
        </p:nvSpPr>
        <p:spPr>
          <a:xfrm>
            <a:off x="5220500" y="1133550"/>
            <a:ext cx="3518100" cy="287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FF00"/>
              </a:buClr>
              <a:buSzPts val="1600"/>
              <a:buChar char="❖"/>
            </a:pPr>
            <a:r>
              <a:rPr lang="en" sz="1600">
                <a:solidFill>
                  <a:srgbClr val="00FF00"/>
                </a:solidFill>
              </a:rPr>
              <a:t>It helps in processing sequential data.</a:t>
            </a:r>
            <a:endParaRPr sz="1600">
              <a:solidFill>
                <a:srgbClr val="00FF00"/>
              </a:solidFill>
            </a:endParaRPr>
          </a:p>
          <a:p>
            <a:pPr indent="0" lvl="0" marL="457200" rtl="0" algn="l">
              <a:spcBef>
                <a:spcPts val="0"/>
              </a:spcBef>
              <a:spcAft>
                <a:spcPts val="0"/>
              </a:spcAft>
              <a:buNone/>
            </a:pPr>
            <a:r>
              <a:t/>
            </a:r>
            <a:endParaRPr sz="1600">
              <a:solidFill>
                <a:srgbClr val="00FF00"/>
              </a:solidFill>
            </a:endParaRPr>
          </a:p>
          <a:p>
            <a:pPr indent="-330200" lvl="0" marL="457200" rtl="0" algn="l">
              <a:spcBef>
                <a:spcPts val="0"/>
              </a:spcBef>
              <a:spcAft>
                <a:spcPts val="0"/>
              </a:spcAft>
              <a:buClr>
                <a:srgbClr val="00FFFF"/>
              </a:buClr>
              <a:buSzPts val="1600"/>
              <a:buChar char="❖"/>
            </a:pPr>
            <a:r>
              <a:rPr lang="en" sz="1600">
                <a:solidFill>
                  <a:srgbClr val="00FFFF"/>
                </a:solidFill>
              </a:rPr>
              <a:t>Takes sequential input of variable length.</a:t>
            </a:r>
            <a:endParaRPr sz="1600">
              <a:solidFill>
                <a:srgbClr val="00FFFF"/>
              </a:solidFill>
            </a:endParaRPr>
          </a:p>
          <a:p>
            <a:pPr indent="0" lvl="0" marL="457200" rtl="0" algn="l">
              <a:spcBef>
                <a:spcPts val="0"/>
              </a:spcBef>
              <a:spcAft>
                <a:spcPts val="0"/>
              </a:spcAft>
              <a:buNone/>
            </a:pPr>
            <a:r>
              <a:t/>
            </a:r>
            <a:endParaRPr sz="1600">
              <a:solidFill>
                <a:srgbClr val="00FFFF"/>
              </a:solidFill>
            </a:endParaRPr>
          </a:p>
          <a:p>
            <a:pPr indent="-330200" lvl="0" marL="457200" rtl="0" algn="l">
              <a:spcBef>
                <a:spcPts val="0"/>
              </a:spcBef>
              <a:spcAft>
                <a:spcPts val="0"/>
              </a:spcAft>
              <a:buClr>
                <a:srgbClr val="FFFF00"/>
              </a:buClr>
              <a:buSzPts val="1600"/>
              <a:buChar char="❖"/>
            </a:pPr>
            <a:r>
              <a:rPr lang="en" sz="1600">
                <a:solidFill>
                  <a:srgbClr val="FFFF00"/>
                </a:solidFill>
              </a:rPr>
              <a:t>Apply the same weights on each step.</a:t>
            </a:r>
            <a:endParaRPr sz="1600">
              <a:solidFill>
                <a:srgbClr val="FFFF00"/>
              </a:solidFill>
            </a:endParaRPr>
          </a:p>
          <a:p>
            <a:pPr indent="0" lvl="0" marL="457200" rtl="0" algn="l">
              <a:spcBef>
                <a:spcPts val="0"/>
              </a:spcBef>
              <a:spcAft>
                <a:spcPts val="0"/>
              </a:spcAft>
              <a:buNone/>
            </a:pPr>
            <a:r>
              <a:t/>
            </a:r>
            <a:endParaRPr sz="1600">
              <a:solidFill>
                <a:srgbClr val="FFFF00"/>
              </a:solidFill>
            </a:endParaRPr>
          </a:p>
          <a:p>
            <a:pPr indent="-330200" lvl="0" marL="457200" rtl="0" algn="l">
              <a:spcBef>
                <a:spcPts val="0"/>
              </a:spcBef>
              <a:spcAft>
                <a:spcPts val="0"/>
              </a:spcAft>
              <a:buClr>
                <a:srgbClr val="FF00FF"/>
              </a:buClr>
              <a:buSzPts val="1600"/>
              <a:buChar char="❖"/>
            </a:pPr>
            <a:r>
              <a:rPr lang="en" sz="1600">
                <a:solidFill>
                  <a:srgbClr val="FF00FF"/>
                </a:solidFill>
              </a:rPr>
              <a:t>Can produce output of variable length.</a:t>
            </a:r>
            <a:endParaRPr sz="1600">
              <a:solidFill>
                <a:srgbClr val="FF00FF"/>
              </a:solidFill>
            </a:endParaRPr>
          </a:p>
        </p:txBody>
      </p:sp>
      <p:pic>
        <p:nvPicPr>
          <p:cNvPr id="82" name="Google Shape;82;p17"/>
          <p:cNvPicPr preferRelativeResize="0"/>
          <p:nvPr/>
        </p:nvPicPr>
        <p:blipFill>
          <a:blip r:embed="rId3">
            <a:alphaModFix/>
          </a:blip>
          <a:stretch>
            <a:fillRect/>
          </a:stretch>
        </p:blipFill>
        <p:spPr>
          <a:xfrm>
            <a:off x="0" y="0"/>
            <a:ext cx="501732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36825" y="12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SemiBold"/>
                <a:ea typeface="Spline Sans SemiBold"/>
                <a:cs typeface="Spline Sans SemiBold"/>
                <a:sym typeface="Spline Sans SemiBold"/>
              </a:rPr>
              <a:t>Observations:</a:t>
            </a:r>
            <a:endParaRPr>
              <a:latin typeface="Spline Sans SemiBold"/>
              <a:ea typeface="Spline Sans SemiBold"/>
              <a:cs typeface="Spline Sans SemiBold"/>
              <a:sym typeface="Spline Sans SemiBold"/>
            </a:endParaRPr>
          </a:p>
        </p:txBody>
      </p:sp>
      <p:pic>
        <p:nvPicPr>
          <p:cNvPr id="88" name="Google Shape;88;p18"/>
          <p:cNvPicPr preferRelativeResize="0"/>
          <p:nvPr/>
        </p:nvPicPr>
        <p:blipFill>
          <a:blip r:embed="rId3">
            <a:alphaModFix/>
          </a:blip>
          <a:stretch>
            <a:fillRect/>
          </a:stretch>
        </p:blipFill>
        <p:spPr>
          <a:xfrm>
            <a:off x="4650925" y="696925"/>
            <a:ext cx="4190200" cy="1619250"/>
          </a:xfrm>
          <a:prstGeom prst="rect">
            <a:avLst/>
          </a:prstGeom>
          <a:noFill/>
          <a:ln>
            <a:noFill/>
          </a:ln>
        </p:spPr>
      </p:pic>
      <p:pic>
        <p:nvPicPr>
          <p:cNvPr id="89" name="Google Shape;89;p18"/>
          <p:cNvPicPr preferRelativeResize="0"/>
          <p:nvPr/>
        </p:nvPicPr>
        <p:blipFill>
          <a:blip r:embed="rId4">
            <a:alphaModFix/>
          </a:blip>
          <a:stretch>
            <a:fillRect/>
          </a:stretch>
        </p:blipFill>
        <p:spPr>
          <a:xfrm>
            <a:off x="1845775" y="2420975"/>
            <a:ext cx="5107051" cy="2619875"/>
          </a:xfrm>
          <a:prstGeom prst="rect">
            <a:avLst/>
          </a:prstGeom>
          <a:noFill/>
          <a:ln>
            <a:noFill/>
          </a:ln>
        </p:spPr>
      </p:pic>
      <p:pic>
        <p:nvPicPr>
          <p:cNvPr id="90" name="Google Shape;90;p18"/>
          <p:cNvPicPr preferRelativeResize="0"/>
          <p:nvPr/>
        </p:nvPicPr>
        <p:blipFill>
          <a:blip r:embed="rId5">
            <a:alphaModFix/>
          </a:blip>
          <a:stretch>
            <a:fillRect/>
          </a:stretch>
        </p:blipFill>
        <p:spPr>
          <a:xfrm>
            <a:off x="236825" y="696925"/>
            <a:ext cx="4077775" cy="161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96" name="Google Shape;96;p19"/>
          <p:cNvPicPr preferRelativeResize="0"/>
          <p:nvPr/>
        </p:nvPicPr>
        <p:blipFill>
          <a:blip r:embed="rId4">
            <a:alphaModFix/>
          </a:blip>
          <a:stretch>
            <a:fillRect/>
          </a:stretch>
        </p:blipFill>
        <p:spPr>
          <a:xfrm>
            <a:off x="0" y="-188650"/>
            <a:ext cx="9144003" cy="5486126"/>
          </a:xfrm>
          <a:prstGeom prst="rect">
            <a:avLst/>
          </a:prstGeom>
          <a:noFill/>
          <a:ln>
            <a:noFill/>
          </a:ln>
        </p:spPr>
      </p:pic>
      <p:sp>
        <p:nvSpPr>
          <p:cNvPr id="97" name="Google Shape;97;p19"/>
          <p:cNvSpPr txBox="1"/>
          <p:nvPr/>
        </p:nvSpPr>
        <p:spPr>
          <a:xfrm>
            <a:off x="1749000" y="0"/>
            <a:ext cx="5646000" cy="11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Spline Sans SemiBold"/>
                <a:ea typeface="Spline Sans SemiBold"/>
                <a:cs typeface="Spline Sans SemiBold"/>
                <a:sym typeface="Spline Sans SemiBold"/>
              </a:rPr>
              <a:t>Long Short-Term Memory (LSTM) for Stock Prediction</a:t>
            </a:r>
            <a:endParaRPr sz="2300">
              <a:solidFill>
                <a:schemeClr val="dk1"/>
              </a:solidFill>
              <a:latin typeface="Spline Sans SemiBold"/>
              <a:ea typeface="Spline Sans SemiBold"/>
              <a:cs typeface="Spline Sans SemiBold"/>
              <a:sym typeface="Spline Sans SemiBold"/>
            </a:endParaRPr>
          </a:p>
        </p:txBody>
      </p:sp>
      <p:cxnSp>
        <p:nvCxnSpPr>
          <p:cNvPr id="98" name="Google Shape;98;p19"/>
          <p:cNvCxnSpPr/>
          <p:nvPr/>
        </p:nvCxnSpPr>
        <p:spPr>
          <a:xfrm>
            <a:off x="4685825" y="1351625"/>
            <a:ext cx="21300" cy="33150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9"/>
          <p:cNvSpPr/>
          <p:nvPr/>
        </p:nvSpPr>
        <p:spPr>
          <a:xfrm>
            <a:off x="4498625" y="934625"/>
            <a:ext cx="395700" cy="41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100" name="Google Shape;100;p19"/>
          <p:cNvCxnSpPr/>
          <p:nvPr/>
        </p:nvCxnSpPr>
        <p:spPr>
          <a:xfrm flipH="1">
            <a:off x="3894600" y="1806050"/>
            <a:ext cx="554400" cy="54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9"/>
          <p:cNvSpPr txBox="1"/>
          <p:nvPr/>
        </p:nvSpPr>
        <p:spPr>
          <a:xfrm>
            <a:off x="2140800" y="934625"/>
            <a:ext cx="20745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FF00"/>
                </a:solidFill>
                <a:latin typeface="Spline Sans Medium"/>
                <a:ea typeface="Spline Sans Medium"/>
                <a:cs typeface="Spline Sans Medium"/>
                <a:sym typeface="Spline Sans Medium"/>
              </a:rPr>
              <a:t>Sequence Modelling</a:t>
            </a:r>
            <a:endParaRPr sz="1600">
              <a:solidFill>
                <a:srgbClr val="00FF00"/>
              </a:solidFill>
              <a:latin typeface="Spline Sans Medium"/>
              <a:ea typeface="Spline Sans Medium"/>
              <a:cs typeface="Spline Sans Medium"/>
              <a:sym typeface="Spline Sans Medium"/>
            </a:endParaRPr>
          </a:p>
        </p:txBody>
      </p:sp>
      <p:cxnSp>
        <p:nvCxnSpPr>
          <p:cNvPr id="102" name="Google Shape;102;p19"/>
          <p:cNvCxnSpPr>
            <a:stCxn id="99" idx="2"/>
            <a:endCxn id="101" idx="3"/>
          </p:cNvCxnSpPr>
          <p:nvPr/>
        </p:nvCxnSpPr>
        <p:spPr>
          <a:xfrm rot="10800000">
            <a:off x="4215425" y="1143125"/>
            <a:ext cx="283200" cy="0"/>
          </a:xfrm>
          <a:prstGeom prst="straightConnector1">
            <a:avLst/>
          </a:prstGeom>
          <a:noFill/>
          <a:ln cap="flat" cmpd="sng" w="9525">
            <a:solidFill>
              <a:schemeClr val="dk2"/>
            </a:solidFill>
            <a:prstDash val="solid"/>
            <a:round/>
            <a:headEnd len="med" w="med" type="none"/>
            <a:tailEnd len="med" w="med" type="none"/>
          </a:ln>
        </p:spPr>
      </p:cxnSp>
      <p:sp>
        <p:nvSpPr>
          <p:cNvPr id="103" name="Google Shape;103;p19"/>
          <p:cNvSpPr txBox="1"/>
          <p:nvPr/>
        </p:nvSpPr>
        <p:spPr>
          <a:xfrm>
            <a:off x="2140800" y="1351625"/>
            <a:ext cx="25449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LSTMs excel at capturing long-term dependencies in time series data, crucial for stock price forecasting.</a:t>
            </a:r>
            <a:endParaRPr sz="1300">
              <a:solidFill>
                <a:schemeClr val="lt2"/>
              </a:solidFill>
            </a:endParaRPr>
          </a:p>
        </p:txBody>
      </p:sp>
      <p:sp>
        <p:nvSpPr>
          <p:cNvPr id="104" name="Google Shape;104;p19"/>
          <p:cNvSpPr/>
          <p:nvPr/>
        </p:nvSpPr>
        <p:spPr>
          <a:xfrm>
            <a:off x="4449000" y="2178300"/>
            <a:ext cx="395700" cy="41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5" name="Google Shape;105;p19"/>
          <p:cNvSpPr txBox="1"/>
          <p:nvPr/>
        </p:nvSpPr>
        <p:spPr>
          <a:xfrm>
            <a:off x="5295825" y="2215650"/>
            <a:ext cx="2245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FFFF"/>
                </a:solidFill>
                <a:latin typeface="Spline Sans Medium"/>
                <a:ea typeface="Spline Sans Medium"/>
                <a:cs typeface="Spline Sans Medium"/>
                <a:sym typeface="Spline Sans Medium"/>
              </a:rPr>
              <a:t>Vanishing Gradient Mitigation</a:t>
            </a:r>
            <a:endParaRPr sz="1600">
              <a:solidFill>
                <a:srgbClr val="00FFFF"/>
              </a:solidFill>
              <a:latin typeface="Spline Sans Medium"/>
              <a:ea typeface="Spline Sans Medium"/>
              <a:cs typeface="Spline Sans Medium"/>
              <a:sym typeface="Spline Sans Medium"/>
            </a:endParaRPr>
          </a:p>
        </p:txBody>
      </p:sp>
      <p:sp>
        <p:nvSpPr>
          <p:cNvPr id="106" name="Google Shape;106;p19"/>
          <p:cNvSpPr txBox="1"/>
          <p:nvPr/>
        </p:nvSpPr>
        <p:spPr>
          <a:xfrm>
            <a:off x="5295825" y="2786650"/>
            <a:ext cx="25986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LSTMs gating mechanism effectively addresses the vanishing gradient problem, enabling deeper networks.</a:t>
            </a:r>
            <a:endParaRPr sz="1300">
              <a:solidFill>
                <a:schemeClr val="lt2"/>
              </a:solidFill>
            </a:endParaRPr>
          </a:p>
        </p:txBody>
      </p:sp>
      <p:sp>
        <p:nvSpPr>
          <p:cNvPr id="107" name="Google Shape;107;p19"/>
          <p:cNvSpPr/>
          <p:nvPr/>
        </p:nvSpPr>
        <p:spPr>
          <a:xfrm>
            <a:off x="4449000" y="3341625"/>
            <a:ext cx="395700" cy="41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8" name="Google Shape;108;p19"/>
          <p:cNvSpPr txBox="1"/>
          <p:nvPr/>
        </p:nvSpPr>
        <p:spPr>
          <a:xfrm>
            <a:off x="2263850" y="3188650"/>
            <a:ext cx="22932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latin typeface="Spline Sans Medium"/>
                <a:ea typeface="Spline Sans Medium"/>
                <a:cs typeface="Spline Sans Medium"/>
                <a:sym typeface="Spline Sans Medium"/>
              </a:rPr>
              <a:t>Multi-Variate Modelling</a:t>
            </a:r>
            <a:endParaRPr sz="1800">
              <a:solidFill>
                <a:srgbClr val="4A86E8"/>
              </a:solidFill>
              <a:latin typeface="Spline Sans Medium"/>
              <a:ea typeface="Spline Sans Medium"/>
              <a:cs typeface="Spline Sans Medium"/>
              <a:sym typeface="Spline Sans Medium"/>
            </a:endParaRPr>
          </a:p>
        </p:txBody>
      </p:sp>
      <p:sp>
        <p:nvSpPr>
          <p:cNvPr id="109" name="Google Shape;109;p19"/>
          <p:cNvSpPr txBox="1"/>
          <p:nvPr/>
        </p:nvSpPr>
        <p:spPr>
          <a:xfrm>
            <a:off x="2263850" y="3892450"/>
            <a:ext cx="2544900" cy="8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LSTMs can incorporate multiple financial indicators, providing a holistic view of market dynamics.</a:t>
            </a:r>
            <a:endParaRPr sz="1300">
              <a:solidFill>
                <a:schemeClr val="lt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119750" y="260700"/>
            <a:ext cx="4159800" cy="1850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00"/>
              </a:buClr>
              <a:buSzPts val="1600"/>
              <a:buFont typeface="Spline Sans"/>
              <a:buChar char="●"/>
            </a:pPr>
            <a:r>
              <a:rPr lang="en" sz="1600">
                <a:solidFill>
                  <a:srgbClr val="FFFF00"/>
                </a:solidFill>
                <a:latin typeface="Spline Sans"/>
                <a:ea typeface="Spline Sans"/>
                <a:cs typeface="Spline Sans"/>
                <a:sym typeface="Spline Sans"/>
              </a:rPr>
              <a:t>Basic unit of a LSTM is a cell which contains a hidden state and cell state.</a:t>
            </a:r>
            <a:endParaRPr sz="1600">
              <a:solidFill>
                <a:srgbClr val="FFFF00"/>
              </a:solidFill>
              <a:latin typeface="Spline Sans"/>
              <a:ea typeface="Spline Sans"/>
              <a:cs typeface="Spline Sans"/>
              <a:sym typeface="Spline Sans"/>
            </a:endParaRPr>
          </a:p>
          <a:p>
            <a:pPr indent="-330200" lvl="0" marL="457200" rtl="0" algn="l">
              <a:spcBef>
                <a:spcPts val="0"/>
              </a:spcBef>
              <a:spcAft>
                <a:spcPts val="0"/>
              </a:spcAft>
              <a:buClr>
                <a:srgbClr val="FFFF00"/>
              </a:buClr>
              <a:buSzPts val="1600"/>
              <a:buFont typeface="Spline Sans"/>
              <a:buChar char="●"/>
            </a:pPr>
            <a:r>
              <a:rPr lang="en" sz="1600">
                <a:solidFill>
                  <a:srgbClr val="FFFF00"/>
                </a:solidFill>
                <a:latin typeface="Spline Sans"/>
                <a:ea typeface="Spline Sans"/>
                <a:cs typeface="Spline Sans"/>
                <a:sym typeface="Spline Sans"/>
              </a:rPr>
              <a:t>Cell State stores information over time.</a:t>
            </a:r>
            <a:endParaRPr sz="1600">
              <a:solidFill>
                <a:srgbClr val="FFFF00"/>
              </a:solidFill>
              <a:latin typeface="Spline Sans"/>
              <a:ea typeface="Spline Sans"/>
              <a:cs typeface="Spline Sans"/>
              <a:sym typeface="Spline Sans"/>
            </a:endParaRPr>
          </a:p>
          <a:p>
            <a:pPr indent="-330200" lvl="0" marL="457200" rtl="0" algn="l">
              <a:spcBef>
                <a:spcPts val="0"/>
              </a:spcBef>
              <a:spcAft>
                <a:spcPts val="0"/>
              </a:spcAft>
              <a:buClr>
                <a:srgbClr val="FFFF00"/>
              </a:buClr>
              <a:buSzPts val="1600"/>
              <a:buFont typeface="Spline Sans"/>
              <a:buChar char="●"/>
            </a:pPr>
            <a:r>
              <a:rPr lang="en" sz="1600">
                <a:solidFill>
                  <a:srgbClr val="FFFF00"/>
                </a:solidFill>
                <a:latin typeface="Spline Sans"/>
                <a:ea typeface="Spline Sans"/>
                <a:cs typeface="Spline Sans"/>
                <a:sym typeface="Spline Sans"/>
              </a:rPr>
              <a:t>Hidden State is used to selectively output information from the cell state at each time step.</a:t>
            </a:r>
            <a:endParaRPr sz="1600">
              <a:solidFill>
                <a:srgbClr val="FFFF00"/>
              </a:solidFill>
              <a:latin typeface="Spline Sans"/>
              <a:ea typeface="Spline Sans"/>
              <a:cs typeface="Spline Sans"/>
              <a:sym typeface="Spline Sans"/>
            </a:endParaRPr>
          </a:p>
        </p:txBody>
      </p:sp>
      <p:sp>
        <p:nvSpPr>
          <p:cNvPr id="115" name="Google Shape;115;p20"/>
          <p:cNvSpPr txBox="1"/>
          <p:nvPr/>
        </p:nvSpPr>
        <p:spPr>
          <a:xfrm>
            <a:off x="4750000" y="260700"/>
            <a:ext cx="3806700" cy="177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FFFF"/>
              </a:buClr>
              <a:buSzPts val="1600"/>
              <a:buFont typeface="Spline Sans"/>
              <a:buChar char="●"/>
            </a:pPr>
            <a:r>
              <a:rPr lang="en" sz="1600">
                <a:solidFill>
                  <a:srgbClr val="00FFFF"/>
                </a:solidFill>
                <a:latin typeface="Spline Sans"/>
                <a:ea typeface="Spline Sans"/>
                <a:cs typeface="Spline Sans"/>
                <a:sym typeface="Spline Sans"/>
              </a:rPr>
              <a:t>The hidden state of the neural network can be considered as a short term memory.</a:t>
            </a:r>
            <a:endParaRPr sz="1600">
              <a:solidFill>
                <a:srgbClr val="00FFFF"/>
              </a:solidFill>
              <a:latin typeface="Spline Sans"/>
              <a:ea typeface="Spline Sans"/>
              <a:cs typeface="Spline Sans"/>
              <a:sym typeface="Spline Sans"/>
            </a:endParaRPr>
          </a:p>
          <a:p>
            <a:pPr indent="-330200" lvl="0" marL="457200" rtl="0" algn="l">
              <a:spcBef>
                <a:spcPts val="0"/>
              </a:spcBef>
              <a:spcAft>
                <a:spcPts val="0"/>
              </a:spcAft>
              <a:buClr>
                <a:srgbClr val="00FFFF"/>
              </a:buClr>
              <a:buSzPts val="1600"/>
              <a:buFont typeface="Spline Sans"/>
              <a:buChar char="●"/>
            </a:pPr>
            <a:r>
              <a:rPr lang="en" sz="1600">
                <a:solidFill>
                  <a:srgbClr val="00FFFF"/>
                </a:solidFill>
                <a:latin typeface="Spline Sans"/>
                <a:ea typeface="Spline Sans"/>
                <a:cs typeface="Spline Sans"/>
                <a:sym typeface="Spline Sans"/>
              </a:rPr>
              <a:t> It allows the model to selectively forget or remember information over time.</a:t>
            </a:r>
            <a:endParaRPr sz="1600">
              <a:solidFill>
                <a:srgbClr val="00FFFF"/>
              </a:solidFill>
              <a:latin typeface="Spline Sans"/>
              <a:ea typeface="Spline Sans"/>
              <a:cs typeface="Spline Sans"/>
              <a:sym typeface="Spline Sans"/>
            </a:endParaRPr>
          </a:p>
        </p:txBody>
      </p:sp>
      <p:sp>
        <p:nvSpPr>
          <p:cNvPr id="116" name="Google Shape;116;p20"/>
          <p:cNvSpPr txBox="1"/>
          <p:nvPr/>
        </p:nvSpPr>
        <p:spPr>
          <a:xfrm>
            <a:off x="387100" y="2271275"/>
            <a:ext cx="3956400" cy="271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00FF"/>
              </a:buClr>
              <a:buSzPts val="1600"/>
              <a:buFont typeface="Lora Medium"/>
              <a:buAutoNum type="arabicPeriod"/>
            </a:pPr>
            <a:r>
              <a:rPr lang="en" sz="1600">
                <a:solidFill>
                  <a:srgbClr val="FF00FF"/>
                </a:solidFill>
                <a:latin typeface="Lora Medium"/>
                <a:ea typeface="Lora Medium"/>
                <a:cs typeface="Lora Medium"/>
                <a:sym typeface="Lora Medium"/>
              </a:rPr>
              <a:t>Input Gate decides </a:t>
            </a:r>
            <a:r>
              <a:rPr lang="en" sz="1600">
                <a:solidFill>
                  <a:srgbClr val="FF00FF"/>
                </a:solidFill>
                <a:latin typeface="Lora Medium"/>
                <a:ea typeface="Lora Medium"/>
                <a:cs typeface="Lora Medium"/>
                <a:sym typeface="Lora Medium"/>
              </a:rPr>
              <a:t>which information from current input to include in cell state.</a:t>
            </a:r>
            <a:endParaRPr sz="1600">
              <a:solidFill>
                <a:srgbClr val="FF00FF"/>
              </a:solidFill>
              <a:latin typeface="Lora Medium"/>
              <a:ea typeface="Lora Medium"/>
              <a:cs typeface="Lora Medium"/>
              <a:sym typeface="Lora Medium"/>
            </a:endParaRPr>
          </a:p>
          <a:p>
            <a:pPr indent="-330200" lvl="0" marL="457200" rtl="0" algn="l">
              <a:spcBef>
                <a:spcPts val="0"/>
              </a:spcBef>
              <a:spcAft>
                <a:spcPts val="0"/>
              </a:spcAft>
              <a:buClr>
                <a:srgbClr val="FF00FF"/>
              </a:buClr>
              <a:buSzPts val="1600"/>
              <a:buFont typeface="Lora Medium"/>
              <a:buAutoNum type="arabicPeriod"/>
            </a:pPr>
            <a:r>
              <a:rPr lang="en" sz="1600">
                <a:solidFill>
                  <a:srgbClr val="FF00FF"/>
                </a:solidFill>
                <a:latin typeface="Lora Medium"/>
                <a:ea typeface="Lora Medium"/>
                <a:cs typeface="Lora Medium"/>
                <a:sym typeface="Lora Medium"/>
              </a:rPr>
              <a:t>Forget Gate decides which information from the previous cell state to forget.</a:t>
            </a:r>
            <a:endParaRPr sz="1600">
              <a:solidFill>
                <a:srgbClr val="FF00FF"/>
              </a:solidFill>
              <a:latin typeface="Lora Medium"/>
              <a:ea typeface="Lora Medium"/>
              <a:cs typeface="Lora Medium"/>
              <a:sym typeface="Lora Medium"/>
            </a:endParaRPr>
          </a:p>
          <a:p>
            <a:pPr indent="-330200" lvl="0" marL="457200" rtl="0" algn="l">
              <a:spcBef>
                <a:spcPts val="0"/>
              </a:spcBef>
              <a:spcAft>
                <a:spcPts val="0"/>
              </a:spcAft>
              <a:buClr>
                <a:srgbClr val="FF00FF"/>
              </a:buClr>
              <a:buSzPts val="1600"/>
              <a:buFont typeface="Lora Medium"/>
              <a:buAutoNum type="arabicPeriod"/>
            </a:pPr>
            <a:r>
              <a:rPr lang="en" sz="1600">
                <a:solidFill>
                  <a:srgbClr val="FF00FF"/>
                </a:solidFill>
                <a:latin typeface="Lora Medium"/>
                <a:ea typeface="Lora Medium"/>
                <a:cs typeface="Lora Medium"/>
                <a:sym typeface="Lora Medium"/>
              </a:rPr>
              <a:t>Output Gate decides which information from current cell state to output as hidden state.</a:t>
            </a:r>
            <a:endParaRPr sz="1600">
              <a:solidFill>
                <a:srgbClr val="FF00FF"/>
              </a:solidFill>
              <a:latin typeface="Lora Medium"/>
              <a:ea typeface="Lora Medium"/>
              <a:cs typeface="Lora Medium"/>
              <a:sym typeface="Lora Medium"/>
            </a:endParaRPr>
          </a:p>
        </p:txBody>
      </p:sp>
      <p:pic>
        <p:nvPicPr>
          <p:cNvPr id="117" name="Google Shape;117;p20"/>
          <p:cNvPicPr preferRelativeResize="0"/>
          <p:nvPr/>
        </p:nvPicPr>
        <p:blipFill>
          <a:blip r:embed="rId3">
            <a:alphaModFix/>
          </a:blip>
          <a:stretch>
            <a:fillRect/>
          </a:stretch>
        </p:blipFill>
        <p:spPr>
          <a:xfrm>
            <a:off x="4572000" y="2068275"/>
            <a:ext cx="4348400" cy="292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69100" y="105325"/>
            <a:ext cx="561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pline Sans Medium"/>
                <a:ea typeface="Spline Sans Medium"/>
                <a:cs typeface="Spline Sans Medium"/>
                <a:sym typeface="Spline Sans Medium"/>
              </a:rPr>
              <a:t>Stacked LSTM for Stock Prediction</a:t>
            </a:r>
            <a:endParaRPr>
              <a:latin typeface="Spline Sans Medium"/>
              <a:ea typeface="Spline Sans Medium"/>
              <a:cs typeface="Spline Sans Medium"/>
              <a:sym typeface="Spline Sans Medium"/>
            </a:endParaRPr>
          </a:p>
        </p:txBody>
      </p:sp>
      <p:pic>
        <p:nvPicPr>
          <p:cNvPr id="123" name="Google Shape;123;p21"/>
          <p:cNvPicPr preferRelativeResize="0"/>
          <p:nvPr/>
        </p:nvPicPr>
        <p:blipFill>
          <a:blip r:embed="rId3">
            <a:alphaModFix/>
          </a:blip>
          <a:stretch>
            <a:fillRect/>
          </a:stretch>
        </p:blipFill>
        <p:spPr>
          <a:xfrm>
            <a:off x="5242500" y="0"/>
            <a:ext cx="3852900" cy="5143500"/>
          </a:xfrm>
          <a:prstGeom prst="rect">
            <a:avLst/>
          </a:prstGeom>
          <a:noFill/>
          <a:ln>
            <a:noFill/>
          </a:ln>
        </p:spPr>
      </p:pic>
      <p:sp>
        <p:nvSpPr>
          <p:cNvPr id="124" name="Google Shape;124;p21"/>
          <p:cNvSpPr txBox="1"/>
          <p:nvPr/>
        </p:nvSpPr>
        <p:spPr>
          <a:xfrm>
            <a:off x="69100" y="722025"/>
            <a:ext cx="3183000" cy="38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FFFF"/>
              </a:buClr>
              <a:buSzPts val="1400"/>
              <a:buFont typeface="Spline Sans"/>
              <a:buAutoNum type="arabicPeriod"/>
            </a:pPr>
            <a:r>
              <a:rPr lang="en">
                <a:solidFill>
                  <a:srgbClr val="00FFFF"/>
                </a:solidFill>
                <a:latin typeface="Spline Sans"/>
                <a:ea typeface="Spline Sans"/>
                <a:cs typeface="Spline Sans"/>
                <a:sym typeface="Spline Sans"/>
              </a:rPr>
              <a:t>Hierarchical Feature Extraction</a:t>
            </a:r>
            <a:endParaRPr>
              <a:solidFill>
                <a:srgbClr val="00FFFF"/>
              </a:solidFill>
              <a:latin typeface="Spline Sans"/>
              <a:ea typeface="Spline Sans"/>
              <a:cs typeface="Spline Sans"/>
              <a:sym typeface="Spline Sans"/>
            </a:endParaRPr>
          </a:p>
        </p:txBody>
      </p:sp>
      <p:sp>
        <p:nvSpPr>
          <p:cNvPr id="125" name="Google Shape;125;p21"/>
          <p:cNvSpPr txBox="1"/>
          <p:nvPr/>
        </p:nvSpPr>
        <p:spPr>
          <a:xfrm>
            <a:off x="477475" y="1246075"/>
            <a:ext cx="423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Stacked LSTM architectures can learn increasingly complex </a:t>
            </a:r>
            <a:r>
              <a:rPr lang="en" sz="1200">
                <a:solidFill>
                  <a:schemeClr val="lt2"/>
                </a:solidFill>
              </a:rPr>
              <a:t>representations</a:t>
            </a:r>
            <a:r>
              <a:rPr lang="en" sz="1200">
                <a:solidFill>
                  <a:schemeClr val="lt2"/>
                </a:solidFill>
              </a:rPr>
              <a:t> of stock market data.</a:t>
            </a:r>
            <a:endParaRPr sz="1200">
              <a:solidFill>
                <a:schemeClr val="lt2"/>
              </a:solidFill>
            </a:endParaRPr>
          </a:p>
        </p:txBody>
      </p:sp>
      <p:sp>
        <p:nvSpPr>
          <p:cNvPr id="126" name="Google Shape;126;p21"/>
          <p:cNvSpPr txBox="1"/>
          <p:nvPr/>
        </p:nvSpPr>
        <p:spPr>
          <a:xfrm>
            <a:off x="244550" y="2041875"/>
            <a:ext cx="38529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E06666"/>
                </a:solidFill>
                <a:latin typeface="Spline Sans"/>
                <a:ea typeface="Spline Sans"/>
                <a:cs typeface="Spline Sans"/>
                <a:sym typeface="Spline Sans"/>
              </a:rPr>
              <a:t>2. Improved Accuracy</a:t>
            </a:r>
            <a:endParaRPr sz="1500">
              <a:solidFill>
                <a:srgbClr val="E06666"/>
              </a:solidFill>
              <a:latin typeface="Spline Sans"/>
              <a:ea typeface="Spline Sans"/>
              <a:cs typeface="Spline Sans"/>
              <a:sym typeface="Spline Sans"/>
            </a:endParaRPr>
          </a:p>
        </p:txBody>
      </p:sp>
      <p:sp>
        <p:nvSpPr>
          <p:cNvPr id="127" name="Google Shape;127;p21"/>
          <p:cNvSpPr txBox="1"/>
          <p:nvPr/>
        </p:nvSpPr>
        <p:spPr>
          <a:xfrm>
            <a:off x="477475" y="2629975"/>
            <a:ext cx="4037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Deeper LSTM networks often outperform single-layer models, leading to more reliable predictions.</a:t>
            </a:r>
            <a:endParaRPr sz="1200">
              <a:solidFill>
                <a:schemeClr val="lt2"/>
              </a:solidFill>
            </a:endParaRPr>
          </a:p>
        </p:txBody>
      </p:sp>
      <p:sp>
        <p:nvSpPr>
          <p:cNvPr id="128" name="Google Shape;128;p21"/>
          <p:cNvSpPr txBox="1"/>
          <p:nvPr/>
        </p:nvSpPr>
        <p:spPr>
          <a:xfrm>
            <a:off x="287350" y="3447238"/>
            <a:ext cx="27465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Spline Sans"/>
                <a:ea typeface="Spline Sans"/>
                <a:cs typeface="Spline Sans"/>
                <a:sym typeface="Spline Sans"/>
              </a:rPr>
              <a:t>3. Increased </a:t>
            </a:r>
            <a:r>
              <a:rPr lang="en">
                <a:solidFill>
                  <a:srgbClr val="FFFF00"/>
                </a:solidFill>
                <a:latin typeface="Spline Sans"/>
                <a:ea typeface="Spline Sans"/>
                <a:cs typeface="Spline Sans"/>
                <a:sym typeface="Spline Sans"/>
              </a:rPr>
              <a:t>Robustness</a:t>
            </a:r>
            <a:r>
              <a:rPr lang="en">
                <a:solidFill>
                  <a:srgbClr val="FFFF00"/>
                </a:solidFill>
                <a:latin typeface="Spline Sans"/>
                <a:ea typeface="Spline Sans"/>
                <a:cs typeface="Spline Sans"/>
                <a:sym typeface="Spline Sans"/>
              </a:rPr>
              <a:t> </a:t>
            </a:r>
            <a:endParaRPr>
              <a:solidFill>
                <a:srgbClr val="FFFF00"/>
              </a:solidFill>
              <a:latin typeface="Spline Sans"/>
              <a:ea typeface="Spline Sans"/>
              <a:cs typeface="Spline Sans"/>
              <a:sym typeface="Spline Sans"/>
            </a:endParaRPr>
          </a:p>
        </p:txBody>
      </p:sp>
      <p:sp>
        <p:nvSpPr>
          <p:cNvPr id="129" name="Google Shape;129;p21"/>
          <p:cNvSpPr txBox="1"/>
          <p:nvPr/>
        </p:nvSpPr>
        <p:spPr>
          <a:xfrm>
            <a:off x="477475" y="3973125"/>
            <a:ext cx="37170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Stacked LSTMs are less prone to overfitting, making them more generalizable to new market conditions.</a:t>
            </a:r>
            <a:endParaRPr sz="12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