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5"/>
  </p:notesMasterIdLst>
  <p:handoutMasterIdLst>
    <p:handoutMasterId r:id="rId16"/>
  </p:handoutMasterIdLst>
  <p:sldIdLst>
    <p:sldId id="271" r:id="rId2"/>
    <p:sldId id="279" r:id="rId3"/>
    <p:sldId id="275" r:id="rId4"/>
    <p:sldId id="280" r:id="rId5"/>
    <p:sldId id="274" r:id="rId6"/>
    <p:sldId id="282" r:id="rId7"/>
    <p:sldId id="283" r:id="rId8"/>
    <p:sldId id="276" r:id="rId9"/>
    <p:sldId id="277" r:id="rId10"/>
    <p:sldId id="284" r:id="rId11"/>
    <p:sldId id="278" r:id="rId12"/>
    <p:sldId id="281" r:id="rId13"/>
    <p:sldId id="273" r:id="rId14"/>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680" userDrawn="1">
          <p15:clr>
            <a:srgbClr val="A4A3A4"/>
          </p15:clr>
        </p15:guide>
        <p15:guide id="4" orient="horz" pos="6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5824" autoAdjust="0"/>
  </p:normalViewPr>
  <p:slideViewPr>
    <p:cSldViewPr snapToGrid="0">
      <p:cViewPr varScale="1">
        <p:scale>
          <a:sx n="76" d="100"/>
          <a:sy n="76" d="100"/>
        </p:scale>
        <p:origin x="714" y="39"/>
      </p:cViewPr>
      <p:guideLst>
        <p:guide orient="horz" pos="2160"/>
        <p:guide pos="3840"/>
        <p:guide orient="horz" pos="3680"/>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6" d="100"/>
          <a:sy n="106" d="100"/>
        </p:scale>
        <p:origin x="6870"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230AE-D15D-415F-B910-A87418924225}"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IN"/>
        </a:p>
      </dgm:t>
    </dgm:pt>
    <dgm:pt modelId="{EB85519E-D994-475C-9F8A-CD88075EB4F0}">
      <dgm:prSet phldrT="[Text]"/>
      <dgm:spPr/>
      <dgm:t>
        <a:bodyPr/>
        <a:lstStyle/>
        <a:p>
          <a:r>
            <a:rPr lang="en-US" dirty="0"/>
            <a:t>FEA</a:t>
          </a:r>
          <a:endParaRPr lang="en-IN" dirty="0"/>
        </a:p>
      </dgm:t>
    </dgm:pt>
    <dgm:pt modelId="{4237CE44-1D01-442C-8E7E-E9C734721B97}" type="parTrans" cxnId="{95FC833E-88BD-43FD-81F7-C3ED4E0C5982}">
      <dgm:prSet/>
      <dgm:spPr/>
      <dgm:t>
        <a:bodyPr/>
        <a:lstStyle/>
        <a:p>
          <a:endParaRPr lang="en-IN"/>
        </a:p>
      </dgm:t>
    </dgm:pt>
    <dgm:pt modelId="{DCD24136-7D5E-4184-BDD0-151BB56694E7}" type="sibTrans" cxnId="{95FC833E-88BD-43FD-81F7-C3ED4E0C5982}">
      <dgm:prSet/>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11" t="292" r="-30611" b="-292"/>
          </a:stretch>
        </a:blipFill>
      </dgm:spPr>
      <dgm:t>
        <a:bodyPr/>
        <a:lstStyle/>
        <a:p>
          <a:endParaRPr lang="en-IN"/>
        </a:p>
      </dgm:t>
    </dgm:pt>
    <dgm:pt modelId="{B3B8C5F3-463B-4B02-8164-0B5C01662814}">
      <dgm:prSet phldrT="[Text]"/>
      <dgm:spPr/>
      <dgm:t>
        <a:bodyPr/>
        <a:lstStyle/>
        <a:p>
          <a:r>
            <a:rPr lang="en-US" dirty="0"/>
            <a:t>RBD</a:t>
          </a:r>
          <a:endParaRPr lang="en-IN" dirty="0"/>
        </a:p>
      </dgm:t>
    </dgm:pt>
    <dgm:pt modelId="{29511BEA-016C-4C72-8BDB-B35A45D2AD50}" type="parTrans" cxnId="{3A242AD3-ECB4-438B-8C99-743A1F585C1B}">
      <dgm:prSet/>
      <dgm:spPr/>
      <dgm:t>
        <a:bodyPr/>
        <a:lstStyle/>
        <a:p>
          <a:endParaRPr lang="en-IN"/>
        </a:p>
      </dgm:t>
    </dgm:pt>
    <dgm:pt modelId="{9D763E15-3F93-44D1-AEF7-0A7126E9B55F}" type="sibTrans" cxnId="{3A242AD3-ECB4-438B-8C99-743A1F585C1B}">
      <dgm:prSet/>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6798" t="-7708" r="6798" b="-8292"/>
          </a:stretch>
        </a:blipFill>
      </dgm:spPr>
      <dgm:t>
        <a:bodyPr/>
        <a:lstStyle/>
        <a:p>
          <a:endParaRPr lang="en-IN"/>
        </a:p>
      </dgm:t>
    </dgm:pt>
    <dgm:pt modelId="{D75B6526-1864-443C-BA4F-DA0532EE3A5E}">
      <dgm:prSet phldrT="[Text]"/>
      <dgm:spPr/>
      <dgm:t>
        <a:bodyPr/>
        <a:lstStyle/>
        <a:p>
          <a:r>
            <a:rPr lang="en-US" dirty="0"/>
            <a:t>Flex</a:t>
          </a:r>
          <a:endParaRPr lang="en-IN" dirty="0"/>
        </a:p>
      </dgm:t>
    </dgm:pt>
    <dgm:pt modelId="{420D21E1-19B3-4C25-9944-D662D96DCA4A}" type="parTrans" cxnId="{CE328847-AB07-4EED-86A9-DE7916EFE715}">
      <dgm:prSet/>
      <dgm:spPr/>
      <dgm:t>
        <a:bodyPr/>
        <a:lstStyle/>
        <a:p>
          <a:endParaRPr lang="en-IN"/>
        </a:p>
      </dgm:t>
    </dgm:pt>
    <dgm:pt modelId="{C8A3BAA5-072E-4784-AB96-FA35A6785FD1}" type="sibTrans" cxnId="{CE328847-AB07-4EED-86A9-DE7916EFE715}">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071" t="1057" r="-41706" b="-16755"/>
          </a:stretch>
        </a:blipFill>
      </dgm:spPr>
      <dgm:t>
        <a:bodyPr/>
        <a:lstStyle/>
        <a:p>
          <a:endParaRPr lang="en-IN"/>
        </a:p>
      </dgm:t>
    </dgm:pt>
    <dgm:pt modelId="{0FEAFED1-0DCA-4A25-B360-0B57D0ACAB4F}" type="pres">
      <dgm:prSet presAssocID="{832230AE-D15D-415F-B910-A87418924225}" presName="Name0" presStyleCnt="0">
        <dgm:presLayoutVars>
          <dgm:chMax val="21"/>
          <dgm:chPref val="21"/>
        </dgm:presLayoutVars>
      </dgm:prSet>
      <dgm:spPr/>
    </dgm:pt>
    <dgm:pt modelId="{8A75CE08-E5E4-48D2-A60C-E1E2020AEB5A}" type="pres">
      <dgm:prSet presAssocID="{EB85519E-D994-475C-9F8A-CD88075EB4F0}" presName="text1" presStyleCnt="0"/>
      <dgm:spPr/>
    </dgm:pt>
    <dgm:pt modelId="{A6BDCA34-C045-4254-A622-416C9CC1B2F6}" type="pres">
      <dgm:prSet presAssocID="{EB85519E-D994-475C-9F8A-CD88075EB4F0}" presName="textRepeatNode" presStyleLbl="alignNode1" presStyleIdx="0" presStyleCnt="3">
        <dgm:presLayoutVars>
          <dgm:chMax val="0"/>
          <dgm:chPref val="0"/>
          <dgm:bulletEnabled val="1"/>
        </dgm:presLayoutVars>
      </dgm:prSet>
      <dgm:spPr/>
    </dgm:pt>
    <dgm:pt modelId="{0AC19832-8B9B-4362-AF68-1617C0BAFA49}" type="pres">
      <dgm:prSet presAssocID="{EB85519E-D994-475C-9F8A-CD88075EB4F0}" presName="textaccent1" presStyleCnt="0"/>
      <dgm:spPr/>
    </dgm:pt>
    <dgm:pt modelId="{DDFE9FEE-C799-4083-BD9E-6E9ED98AB7BB}" type="pres">
      <dgm:prSet presAssocID="{EB85519E-D994-475C-9F8A-CD88075EB4F0}" presName="accentRepeatNode" presStyleLbl="solidAlignAcc1" presStyleIdx="0" presStyleCnt="6"/>
      <dgm:spPr/>
    </dgm:pt>
    <dgm:pt modelId="{08799E04-6E22-4C3B-A537-D646FD9749FE}" type="pres">
      <dgm:prSet presAssocID="{DCD24136-7D5E-4184-BDD0-151BB56694E7}" presName="image1" presStyleCnt="0"/>
      <dgm:spPr/>
    </dgm:pt>
    <dgm:pt modelId="{7C4FDA3E-2C4A-40D7-82A0-E2384431E9DB}" type="pres">
      <dgm:prSet presAssocID="{DCD24136-7D5E-4184-BDD0-151BB56694E7}" presName="imageRepeatNode" presStyleLbl="alignAcc1" presStyleIdx="0" presStyleCnt="3"/>
      <dgm:spPr/>
    </dgm:pt>
    <dgm:pt modelId="{8BA7AFA9-1DB9-47FF-A22E-1F19A8DFAA3A}" type="pres">
      <dgm:prSet presAssocID="{DCD24136-7D5E-4184-BDD0-151BB56694E7}" presName="imageaccent1" presStyleCnt="0"/>
      <dgm:spPr/>
    </dgm:pt>
    <dgm:pt modelId="{3A2DF77E-4B1D-4300-8B92-72222FB824A0}" type="pres">
      <dgm:prSet presAssocID="{DCD24136-7D5E-4184-BDD0-151BB56694E7}" presName="accentRepeatNode" presStyleLbl="solidAlignAcc1" presStyleIdx="1" presStyleCnt="6"/>
      <dgm:spPr/>
    </dgm:pt>
    <dgm:pt modelId="{EFEC2810-C66B-4790-9A85-A45DFE62DC5F}" type="pres">
      <dgm:prSet presAssocID="{B3B8C5F3-463B-4B02-8164-0B5C01662814}" presName="text2" presStyleCnt="0"/>
      <dgm:spPr/>
    </dgm:pt>
    <dgm:pt modelId="{B9AE0017-7ACD-4513-827B-9FFB93326063}" type="pres">
      <dgm:prSet presAssocID="{B3B8C5F3-463B-4B02-8164-0B5C01662814}" presName="textRepeatNode" presStyleLbl="alignNode1" presStyleIdx="1" presStyleCnt="3">
        <dgm:presLayoutVars>
          <dgm:chMax val="0"/>
          <dgm:chPref val="0"/>
          <dgm:bulletEnabled val="1"/>
        </dgm:presLayoutVars>
      </dgm:prSet>
      <dgm:spPr/>
    </dgm:pt>
    <dgm:pt modelId="{3EAF3970-897E-4026-B086-AD58ED6A520A}" type="pres">
      <dgm:prSet presAssocID="{B3B8C5F3-463B-4B02-8164-0B5C01662814}" presName="textaccent2" presStyleCnt="0"/>
      <dgm:spPr/>
    </dgm:pt>
    <dgm:pt modelId="{7094FA1A-F098-4549-B45D-55DE8A7309FA}" type="pres">
      <dgm:prSet presAssocID="{B3B8C5F3-463B-4B02-8164-0B5C01662814}" presName="accentRepeatNode" presStyleLbl="solidAlignAcc1" presStyleIdx="2" presStyleCnt="6"/>
      <dgm:spPr/>
    </dgm:pt>
    <dgm:pt modelId="{FB4DA9C0-C8E6-4C95-B040-063173F2BABD}" type="pres">
      <dgm:prSet presAssocID="{9D763E15-3F93-44D1-AEF7-0A7126E9B55F}" presName="image2" presStyleCnt="0"/>
      <dgm:spPr/>
    </dgm:pt>
    <dgm:pt modelId="{041B6309-5BE5-4084-A0FC-216475651C91}" type="pres">
      <dgm:prSet presAssocID="{9D763E15-3F93-44D1-AEF7-0A7126E9B55F}" presName="imageRepeatNode" presStyleLbl="alignAcc1" presStyleIdx="1" presStyleCnt="3" custLinFactNeighborY="-292"/>
      <dgm:spPr/>
    </dgm:pt>
    <dgm:pt modelId="{68304047-DF9C-4152-85A2-498B4D91236F}" type="pres">
      <dgm:prSet presAssocID="{9D763E15-3F93-44D1-AEF7-0A7126E9B55F}" presName="imageaccent2" presStyleCnt="0"/>
      <dgm:spPr/>
    </dgm:pt>
    <dgm:pt modelId="{AF032D23-7F27-4347-879D-6B4B62BE470D}" type="pres">
      <dgm:prSet presAssocID="{9D763E15-3F93-44D1-AEF7-0A7126E9B55F}" presName="accentRepeatNode" presStyleLbl="solidAlignAcc1" presStyleIdx="3" presStyleCnt="6"/>
      <dgm:spPr/>
    </dgm:pt>
    <dgm:pt modelId="{930F4DAD-4381-4F81-A364-9F80859686CB}" type="pres">
      <dgm:prSet presAssocID="{D75B6526-1864-443C-BA4F-DA0532EE3A5E}" presName="text3" presStyleCnt="0"/>
      <dgm:spPr/>
    </dgm:pt>
    <dgm:pt modelId="{8A33081E-2EBA-4826-835E-7DC76439E748}" type="pres">
      <dgm:prSet presAssocID="{D75B6526-1864-443C-BA4F-DA0532EE3A5E}" presName="textRepeatNode" presStyleLbl="alignNode1" presStyleIdx="2" presStyleCnt="3">
        <dgm:presLayoutVars>
          <dgm:chMax val="0"/>
          <dgm:chPref val="0"/>
          <dgm:bulletEnabled val="1"/>
        </dgm:presLayoutVars>
      </dgm:prSet>
      <dgm:spPr/>
    </dgm:pt>
    <dgm:pt modelId="{8F88454E-114E-4004-A752-B408141E183B}" type="pres">
      <dgm:prSet presAssocID="{D75B6526-1864-443C-BA4F-DA0532EE3A5E}" presName="textaccent3" presStyleCnt="0"/>
      <dgm:spPr/>
    </dgm:pt>
    <dgm:pt modelId="{E9300330-3FD3-466D-B02E-8E2F7B136631}" type="pres">
      <dgm:prSet presAssocID="{D75B6526-1864-443C-BA4F-DA0532EE3A5E}" presName="accentRepeatNode" presStyleLbl="solidAlignAcc1" presStyleIdx="4" presStyleCnt="6"/>
      <dgm:spPr/>
    </dgm:pt>
    <dgm:pt modelId="{EBCDD050-F525-4D70-8E2E-34A56723939F}" type="pres">
      <dgm:prSet presAssocID="{C8A3BAA5-072E-4784-AB96-FA35A6785FD1}" presName="image3" presStyleCnt="0"/>
      <dgm:spPr/>
    </dgm:pt>
    <dgm:pt modelId="{3D06F9C4-4A35-4F85-8D9D-3A496F848F0F}" type="pres">
      <dgm:prSet presAssocID="{C8A3BAA5-072E-4784-AB96-FA35A6785FD1}" presName="imageRepeatNode" presStyleLbl="alignAcc1" presStyleIdx="2" presStyleCnt="3"/>
      <dgm:spPr/>
    </dgm:pt>
    <dgm:pt modelId="{02691D43-8FCA-483D-8FC2-EA1B6A2492E7}" type="pres">
      <dgm:prSet presAssocID="{C8A3BAA5-072E-4784-AB96-FA35A6785FD1}" presName="imageaccent3" presStyleCnt="0"/>
      <dgm:spPr/>
    </dgm:pt>
    <dgm:pt modelId="{D0A6D728-CA42-43C8-81A1-491CB80ABA88}" type="pres">
      <dgm:prSet presAssocID="{C8A3BAA5-072E-4784-AB96-FA35A6785FD1}" presName="accentRepeatNode" presStyleLbl="solidAlignAcc1" presStyleIdx="5" presStyleCnt="6"/>
      <dgm:spPr/>
    </dgm:pt>
  </dgm:ptLst>
  <dgm:cxnLst>
    <dgm:cxn modelId="{F8BB7C0E-2552-4A2E-863F-F54EF4520D77}" type="presOf" srcId="{EB85519E-D994-475C-9F8A-CD88075EB4F0}" destId="{A6BDCA34-C045-4254-A622-416C9CC1B2F6}" srcOrd="0" destOrd="0" presId="urn:microsoft.com/office/officeart/2008/layout/HexagonCluster"/>
    <dgm:cxn modelId="{95FC833E-88BD-43FD-81F7-C3ED4E0C5982}" srcId="{832230AE-D15D-415F-B910-A87418924225}" destId="{EB85519E-D994-475C-9F8A-CD88075EB4F0}" srcOrd="0" destOrd="0" parTransId="{4237CE44-1D01-442C-8E7E-E9C734721B97}" sibTransId="{DCD24136-7D5E-4184-BDD0-151BB56694E7}"/>
    <dgm:cxn modelId="{EA9F9D46-B410-4D4B-9966-A48B02552C29}" type="presOf" srcId="{832230AE-D15D-415F-B910-A87418924225}" destId="{0FEAFED1-0DCA-4A25-B360-0B57D0ACAB4F}" srcOrd="0" destOrd="0" presId="urn:microsoft.com/office/officeart/2008/layout/HexagonCluster"/>
    <dgm:cxn modelId="{CE328847-AB07-4EED-86A9-DE7916EFE715}" srcId="{832230AE-D15D-415F-B910-A87418924225}" destId="{D75B6526-1864-443C-BA4F-DA0532EE3A5E}" srcOrd="2" destOrd="0" parTransId="{420D21E1-19B3-4C25-9944-D662D96DCA4A}" sibTransId="{C8A3BAA5-072E-4784-AB96-FA35A6785FD1}"/>
    <dgm:cxn modelId="{F5B5464A-CAAA-4191-BCCF-D4B3BC8F2871}" type="presOf" srcId="{DCD24136-7D5E-4184-BDD0-151BB56694E7}" destId="{7C4FDA3E-2C4A-40D7-82A0-E2384431E9DB}" srcOrd="0" destOrd="0" presId="urn:microsoft.com/office/officeart/2008/layout/HexagonCluster"/>
    <dgm:cxn modelId="{7DE86693-B1E7-40A6-878E-E34E364A8DFB}" type="presOf" srcId="{D75B6526-1864-443C-BA4F-DA0532EE3A5E}" destId="{8A33081E-2EBA-4826-835E-7DC76439E748}" srcOrd="0" destOrd="0" presId="urn:microsoft.com/office/officeart/2008/layout/HexagonCluster"/>
    <dgm:cxn modelId="{B1A3E794-4691-495E-9992-3F9FCFA9A79D}" type="presOf" srcId="{9D763E15-3F93-44D1-AEF7-0A7126E9B55F}" destId="{041B6309-5BE5-4084-A0FC-216475651C91}" srcOrd="0" destOrd="0" presId="urn:microsoft.com/office/officeart/2008/layout/HexagonCluster"/>
    <dgm:cxn modelId="{CFE3C2CB-1E1B-4C96-B624-1E2F6C59A874}" type="presOf" srcId="{C8A3BAA5-072E-4784-AB96-FA35A6785FD1}" destId="{3D06F9C4-4A35-4F85-8D9D-3A496F848F0F}" srcOrd="0" destOrd="0" presId="urn:microsoft.com/office/officeart/2008/layout/HexagonCluster"/>
    <dgm:cxn modelId="{3A242AD3-ECB4-438B-8C99-743A1F585C1B}" srcId="{832230AE-D15D-415F-B910-A87418924225}" destId="{B3B8C5F3-463B-4B02-8164-0B5C01662814}" srcOrd="1" destOrd="0" parTransId="{29511BEA-016C-4C72-8BDB-B35A45D2AD50}" sibTransId="{9D763E15-3F93-44D1-AEF7-0A7126E9B55F}"/>
    <dgm:cxn modelId="{4EAF03D7-F243-41EF-9634-CE16CE9A41E2}" type="presOf" srcId="{B3B8C5F3-463B-4B02-8164-0B5C01662814}" destId="{B9AE0017-7ACD-4513-827B-9FFB93326063}" srcOrd="0" destOrd="0" presId="urn:microsoft.com/office/officeart/2008/layout/HexagonCluster"/>
    <dgm:cxn modelId="{EF4FF4C3-A2C5-42EC-9169-659F7E9B2A87}" type="presParOf" srcId="{0FEAFED1-0DCA-4A25-B360-0B57D0ACAB4F}" destId="{8A75CE08-E5E4-48D2-A60C-E1E2020AEB5A}" srcOrd="0" destOrd="0" presId="urn:microsoft.com/office/officeart/2008/layout/HexagonCluster"/>
    <dgm:cxn modelId="{C4DE73A8-47EF-44CE-AC99-531A5CC981E4}" type="presParOf" srcId="{8A75CE08-E5E4-48D2-A60C-E1E2020AEB5A}" destId="{A6BDCA34-C045-4254-A622-416C9CC1B2F6}" srcOrd="0" destOrd="0" presId="urn:microsoft.com/office/officeart/2008/layout/HexagonCluster"/>
    <dgm:cxn modelId="{570D7B18-2645-464A-9239-081BE977962B}" type="presParOf" srcId="{0FEAFED1-0DCA-4A25-B360-0B57D0ACAB4F}" destId="{0AC19832-8B9B-4362-AF68-1617C0BAFA49}" srcOrd="1" destOrd="0" presId="urn:microsoft.com/office/officeart/2008/layout/HexagonCluster"/>
    <dgm:cxn modelId="{0435A294-ED2C-4E42-9CB6-FD1EC93C4803}" type="presParOf" srcId="{0AC19832-8B9B-4362-AF68-1617C0BAFA49}" destId="{DDFE9FEE-C799-4083-BD9E-6E9ED98AB7BB}" srcOrd="0" destOrd="0" presId="urn:microsoft.com/office/officeart/2008/layout/HexagonCluster"/>
    <dgm:cxn modelId="{CF5ECFA9-AB8D-4267-8A2D-332941323243}" type="presParOf" srcId="{0FEAFED1-0DCA-4A25-B360-0B57D0ACAB4F}" destId="{08799E04-6E22-4C3B-A537-D646FD9749FE}" srcOrd="2" destOrd="0" presId="urn:microsoft.com/office/officeart/2008/layout/HexagonCluster"/>
    <dgm:cxn modelId="{D3836B8C-574A-46E9-9D4A-F94594FF85A1}" type="presParOf" srcId="{08799E04-6E22-4C3B-A537-D646FD9749FE}" destId="{7C4FDA3E-2C4A-40D7-82A0-E2384431E9DB}" srcOrd="0" destOrd="0" presId="urn:microsoft.com/office/officeart/2008/layout/HexagonCluster"/>
    <dgm:cxn modelId="{6E546B09-9E23-4E47-9D66-51DAE310837D}" type="presParOf" srcId="{0FEAFED1-0DCA-4A25-B360-0B57D0ACAB4F}" destId="{8BA7AFA9-1DB9-47FF-A22E-1F19A8DFAA3A}" srcOrd="3" destOrd="0" presId="urn:microsoft.com/office/officeart/2008/layout/HexagonCluster"/>
    <dgm:cxn modelId="{10AF2263-69F3-4278-98CE-9C55B173B050}" type="presParOf" srcId="{8BA7AFA9-1DB9-47FF-A22E-1F19A8DFAA3A}" destId="{3A2DF77E-4B1D-4300-8B92-72222FB824A0}" srcOrd="0" destOrd="0" presId="urn:microsoft.com/office/officeart/2008/layout/HexagonCluster"/>
    <dgm:cxn modelId="{019E7622-E09D-409A-9AA1-B7DB134922F7}" type="presParOf" srcId="{0FEAFED1-0DCA-4A25-B360-0B57D0ACAB4F}" destId="{EFEC2810-C66B-4790-9A85-A45DFE62DC5F}" srcOrd="4" destOrd="0" presId="urn:microsoft.com/office/officeart/2008/layout/HexagonCluster"/>
    <dgm:cxn modelId="{E9A0A743-F066-4F0F-99FF-1EC54F04312A}" type="presParOf" srcId="{EFEC2810-C66B-4790-9A85-A45DFE62DC5F}" destId="{B9AE0017-7ACD-4513-827B-9FFB93326063}" srcOrd="0" destOrd="0" presId="urn:microsoft.com/office/officeart/2008/layout/HexagonCluster"/>
    <dgm:cxn modelId="{8143A45D-541C-4B91-B075-0A78D20CB3B0}" type="presParOf" srcId="{0FEAFED1-0DCA-4A25-B360-0B57D0ACAB4F}" destId="{3EAF3970-897E-4026-B086-AD58ED6A520A}" srcOrd="5" destOrd="0" presId="urn:microsoft.com/office/officeart/2008/layout/HexagonCluster"/>
    <dgm:cxn modelId="{7A309B64-C28D-4F79-A975-44BD46834D71}" type="presParOf" srcId="{3EAF3970-897E-4026-B086-AD58ED6A520A}" destId="{7094FA1A-F098-4549-B45D-55DE8A7309FA}" srcOrd="0" destOrd="0" presId="urn:microsoft.com/office/officeart/2008/layout/HexagonCluster"/>
    <dgm:cxn modelId="{A067889A-253A-404B-A684-52DC559E5C5A}" type="presParOf" srcId="{0FEAFED1-0DCA-4A25-B360-0B57D0ACAB4F}" destId="{FB4DA9C0-C8E6-4C95-B040-063173F2BABD}" srcOrd="6" destOrd="0" presId="urn:microsoft.com/office/officeart/2008/layout/HexagonCluster"/>
    <dgm:cxn modelId="{94B8D8C1-4EAF-4A31-A196-CE758D995669}" type="presParOf" srcId="{FB4DA9C0-C8E6-4C95-B040-063173F2BABD}" destId="{041B6309-5BE5-4084-A0FC-216475651C91}" srcOrd="0" destOrd="0" presId="urn:microsoft.com/office/officeart/2008/layout/HexagonCluster"/>
    <dgm:cxn modelId="{EAEA2E40-0EDB-4FA2-BAD3-5A76587A310F}" type="presParOf" srcId="{0FEAFED1-0DCA-4A25-B360-0B57D0ACAB4F}" destId="{68304047-DF9C-4152-85A2-498B4D91236F}" srcOrd="7" destOrd="0" presId="urn:microsoft.com/office/officeart/2008/layout/HexagonCluster"/>
    <dgm:cxn modelId="{F28A3BCF-7C92-4077-984F-7B68C4873B1A}" type="presParOf" srcId="{68304047-DF9C-4152-85A2-498B4D91236F}" destId="{AF032D23-7F27-4347-879D-6B4B62BE470D}" srcOrd="0" destOrd="0" presId="urn:microsoft.com/office/officeart/2008/layout/HexagonCluster"/>
    <dgm:cxn modelId="{FCBFA8DB-776B-40E6-8A05-0CF3A89D2A3B}" type="presParOf" srcId="{0FEAFED1-0DCA-4A25-B360-0B57D0ACAB4F}" destId="{930F4DAD-4381-4F81-A364-9F80859686CB}" srcOrd="8" destOrd="0" presId="urn:microsoft.com/office/officeart/2008/layout/HexagonCluster"/>
    <dgm:cxn modelId="{9E56D751-4F5C-4716-8BC1-7B4CBAB07501}" type="presParOf" srcId="{930F4DAD-4381-4F81-A364-9F80859686CB}" destId="{8A33081E-2EBA-4826-835E-7DC76439E748}" srcOrd="0" destOrd="0" presId="urn:microsoft.com/office/officeart/2008/layout/HexagonCluster"/>
    <dgm:cxn modelId="{474DB1C3-3A95-4170-8461-770F3E63E2E5}" type="presParOf" srcId="{0FEAFED1-0DCA-4A25-B360-0B57D0ACAB4F}" destId="{8F88454E-114E-4004-A752-B408141E183B}" srcOrd="9" destOrd="0" presId="urn:microsoft.com/office/officeart/2008/layout/HexagonCluster"/>
    <dgm:cxn modelId="{95522081-A2B5-4221-B091-886AFC8EA5CD}" type="presParOf" srcId="{8F88454E-114E-4004-A752-B408141E183B}" destId="{E9300330-3FD3-466D-B02E-8E2F7B136631}" srcOrd="0" destOrd="0" presId="urn:microsoft.com/office/officeart/2008/layout/HexagonCluster"/>
    <dgm:cxn modelId="{5B2464BE-A1C3-432F-BAAC-414A759ED914}" type="presParOf" srcId="{0FEAFED1-0DCA-4A25-B360-0B57D0ACAB4F}" destId="{EBCDD050-F525-4D70-8E2E-34A56723939F}" srcOrd="10" destOrd="0" presId="urn:microsoft.com/office/officeart/2008/layout/HexagonCluster"/>
    <dgm:cxn modelId="{C058BD49-F73C-4A2E-A2CD-ECF71917D5AF}" type="presParOf" srcId="{EBCDD050-F525-4D70-8E2E-34A56723939F}" destId="{3D06F9C4-4A35-4F85-8D9D-3A496F848F0F}" srcOrd="0" destOrd="0" presId="urn:microsoft.com/office/officeart/2008/layout/HexagonCluster"/>
    <dgm:cxn modelId="{168E7550-B145-44AC-B2D3-8B93CED508DE}" type="presParOf" srcId="{0FEAFED1-0DCA-4A25-B360-0B57D0ACAB4F}" destId="{02691D43-8FCA-483D-8FC2-EA1B6A2492E7}" srcOrd="11" destOrd="0" presId="urn:microsoft.com/office/officeart/2008/layout/HexagonCluster"/>
    <dgm:cxn modelId="{2FE3D7EF-DB46-467E-853F-C767526465A8}" type="presParOf" srcId="{02691D43-8FCA-483D-8FC2-EA1B6A2492E7}" destId="{D0A6D728-CA42-43C8-81A1-491CB80ABA88}"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0423D-5C81-41A1-A9AB-1BFC4A7C2631}" type="doc">
      <dgm:prSet loTypeId="urn:microsoft.com/office/officeart/2005/8/layout/hierarchy1" loCatId="hierarchy" qsTypeId="urn:microsoft.com/office/officeart/2005/8/quickstyle/simple1" qsCatId="simple" csTypeId="urn:microsoft.com/office/officeart/2005/8/colors/accent0_2" csCatId="mainScheme" phldr="1"/>
      <dgm:spPr/>
      <dgm:t>
        <a:bodyPr/>
        <a:lstStyle/>
        <a:p>
          <a:endParaRPr lang="en-IN"/>
        </a:p>
      </dgm:t>
    </dgm:pt>
    <dgm:pt modelId="{41E74FD6-0717-40A0-9BDE-F71F87FCF136}">
      <dgm:prSet/>
      <dgm:spPr/>
      <dgm:t>
        <a:bodyPr/>
        <a:lstStyle/>
        <a:p>
          <a:r>
            <a:rPr lang="en-US"/>
            <a:t>Flexible RBD </a:t>
          </a:r>
          <a:endParaRPr lang="en-IN" dirty="0"/>
        </a:p>
      </dgm:t>
    </dgm:pt>
    <dgm:pt modelId="{6786DFCA-4184-4855-B6A7-DCB31A14D18A}" type="parTrans" cxnId="{CD855BD3-C9B6-43A7-A669-3123BD082A2B}">
      <dgm:prSet/>
      <dgm:spPr/>
      <dgm:t>
        <a:bodyPr/>
        <a:lstStyle/>
        <a:p>
          <a:endParaRPr lang="en-IN"/>
        </a:p>
      </dgm:t>
    </dgm:pt>
    <dgm:pt modelId="{7B4183CF-11C0-42E5-B566-57F4C2A2E4E1}" type="sibTrans" cxnId="{CD855BD3-C9B6-43A7-A669-3123BD082A2B}">
      <dgm:prSet/>
      <dgm:spPr/>
      <dgm:t>
        <a:bodyPr/>
        <a:lstStyle/>
        <a:p>
          <a:endParaRPr lang="en-IN"/>
        </a:p>
      </dgm:t>
    </dgm:pt>
    <dgm:pt modelId="{2D297865-9A42-4449-A313-B3DD31A32170}">
      <dgm:prSet/>
      <dgm:spPr/>
      <dgm:t>
        <a:bodyPr/>
        <a:lstStyle/>
        <a:p>
          <a:r>
            <a:rPr lang="en-US" dirty="0"/>
            <a:t>Floating Frame of Reference(FFR)</a:t>
          </a:r>
          <a:endParaRPr lang="en-IN" dirty="0"/>
        </a:p>
      </dgm:t>
    </dgm:pt>
    <dgm:pt modelId="{C190A782-2204-4F9B-B363-56D0FE659D3F}" type="parTrans" cxnId="{C0912764-C182-44E7-9794-48938BCD5731}">
      <dgm:prSet/>
      <dgm:spPr/>
      <dgm:t>
        <a:bodyPr/>
        <a:lstStyle/>
        <a:p>
          <a:endParaRPr lang="en-IN"/>
        </a:p>
      </dgm:t>
    </dgm:pt>
    <dgm:pt modelId="{BAABC14D-2D14-4EF8-AADD-E707994BFAF8}" type="sibTrans" cxnId="{C0912764-C182-44E7-9794-48938BCD5731}">
      <dgm:prSet/>
      <dgm:spPr/>
      <dgm:t>
        <a:bodyPr/>
        <a:lstStyle/>
        <a:p>
          <a:endParaRPr lang="en-IN"/>
        </a:p>
      </dgm:t>
    </dgm:pt>
    <dgm:pt modelId="{B04B13C9-9AAB-4F19-9120-997EF3D50540}">
      <dgm:prSet/>
      <dgm:spPr/>
      <dgm:t>
        <a:bodyPr/>
        <a:lstStyle/>
        <a:p>
          <a:r>
            <a:rPr lang="en-US" dirty="0"/>
            <a:t>Absolute Nodal Coordinate Formulation(ANCF)</a:t>
          </a:r>
          <a:endParaRPr lang="en-IN" dirty="0"/>
        </a:p>
      </dgm:t>
    </dgm:pt>
    <dgm:pt modelId="{C42B0C28-D38D-4003-B256-EA06384ECF6D}" type="parTrans" cxnId="{6C095DE0-5F68-4EF4-9862-838E6D89EF53}">
      <dgm:prSet/>
      <dgm:spPr/>
      <dgm:t>
        <a:bodyPr/>
        <a:lstStyle/>
        <a:p>
          <a:endParaRPr lang="en-IN"/>
        </a:p>
      </dgm:t>
    </dgm:pt>
    <dgm:pt modelId="{8855FD18-7171-4B88-84A4-D0DF6B39CB50}" type="sibTrans" cxnId="{6C095DE0-5F68-4EF4-9862-838E6D89EF53}">
      <dgm:prSet/>
      <dgm:spPr/>
      <dgm:t>
        <a:bodyPr/>
        <a:lstStyle/>
        <a:p>
          <a:endParaRPr lang="en-IN"/>
        </a:p>
      </dgm:t>
    </dgm:pt>
    <dgm:pt modelId="{04E67835-BA4F-4ABA-A99A-E4595730837F}">
      <dgm:prSet/>
      <dgm:spPr/>
      <dgm:t>
        <a:bodyPr/>
        <a:lstStyle/>
        <a:p>
          <a:r>
            <a:rPr lang="en-US" dirty="0"/>
            <a:t>Nodal FFR</a:t>
          </a:r>
          <a:endParaRPr lang="en-IN" dirty="0"/>
        </a:p>
      </dgm:t>
    </dgm:pt>
    <dgm:pt modelId="{C4715FFE-9799-4A9B-9AE9-B192248D1523}" type="parTrans" cxnId="{CF692323-51B9-4833-9F04-A278E2185A3B}">
      <dgm:prSet/>
      <dgm:spPr/>
      <dgm:t>
        <a:bodyPr/>
        <a:lstStyle/>
        <a:p>
          <a:endParaRPr lang="en-IN"/>
        </a:p>
      </dgm:t>
    </dgm:pt>
    <dgm:pt modelId="{25106F3A-B619-40A2-94F3-DEA2304A3CD6}" type="sibTrans" cxnId="{CF692323-51B9-4833-9F04-A278E2185A3B}">
      <dgm:prSet/>
      <dgm:spPr/>
      <dgm:t>
        <a:bodyPr/>
        <a:lstStyle/>
        <a:p>
          <a:endParaRPr lang="en-IN"/>
        </a:p>
      </dgm:t>
    </dgm:pt>
    <dgm:pt modelId="{59B1DA9A-9607-4082-9023-1883F9AB0423}">
      <dgm:prSet/>
      <dgm:spPr/>
      <dgm:t>
        <a:bodyPr/>
        <a:lstStyle/>
        <a:p>
          <a:r>
            <a:rPr lang="en-US" dirty="0"/>
            <a:t>Modal FFR</a:t>
          </a:r>
          <a:endParaRPr lang="en-IN" dirty="0"/>
        </a:p>
      </dgm:t>
    </dgm:pt>
    <dgm:pt modelId="{5235ECE6-E3C9-48B9-8225-06EF93DC3843}" type="parTrans" cxnId="{98D0E5C5-3D0F-4895-BEB7-DC1E53D9B06B}">
      <dgm:prSet/>
      <dgm:spPr/>
      <dgm:t>
        <a:bodyPr/>
        <a:lstStyle/>
        <a:p>
          <a:endParaRPr lang="en-IN"/>
        </a:p>
      </dgm:t>
    </dgm:pt>
    <dgm:pt modelId="{3ECFD21E-A621-40B0-AD31-DA7D6C5AA574}" type="sibTrans" cxnId="{98D0E5C5-3D0F-4895-BEB7-DC1E53D9B06B}">
      <dgm:prSet/>
      <dgm:spPr/>
      <dgm:t>
        <a:bodyPr/>
        <a:lstStyle/>
        <a:p>
          <a:endParaRPr lang="en-IN"/>
        </a:p>
      </dgm:t>
    </dgm:pt>
    <dgm:pt modelId="{DD391525-417D-4D6D-A463-E3C05B52A277}">
      <dgm:prSet/>
      <dgm:spPr/>
      <dgm:t>
        <a:bodyPr/>
        <a:lstStyle/>
        <a:p>
          <a:r>
            <a:rPr lang="en-US" dirty="0"/>
            <a:t>Co-simulation</a:t>
          </a:r>
          <a:endParaRPr lang="en-IN" dirty="0"/>
        </a:p>
      </dgm:t>
    </dgm:pt>
    <dgm:pt modelId="{B36D22D8-8D79-49E3-8F4C-F14E716A552B}" type="parTrans" cxnId="{CD87DE95-AA59-400E-BF40-0A0D3459DA65}">
      <dgm:prSet/>
      <dgm:spPr/>
      <dgm:t>
        <a:bodyPr/>
        <a:lstStyle/>
        <a:p>
          <a:endParaRPr lang="en-IN"/>
        </a:p>
      </dgm:t>
    </dgm:pt>
    <dgm:pt modelId="{C5D666C2-313B-491E-A125-83655E294C7C}" type="sibTrans" cxnId="{CD87DE95-AA59-400E-BF40-0A0D3459DA65}">
      <dgm:prSet/>
      <dgm:spPr/>
      <dgm:t>
        <a:bodyPr/>
        <a:lstStyle/>
        <a:p>
          <a:endParaRPr lang="en-IN"/>
        </a:p>
      </dgm:t>
    </dgm:pt>
    <dgm:pt modelId="{36F90B83-4C25-444B-9FB4-AB59090311FF}" type="pres">
      <dgm:prSet presAssocID="{1B00423D-5C81-41A1-A9AB-1BFC4A7C2631}" presName="hierChild1" presStyleCnt="0">
        <dgm:presLayoutVars>
          <dgm:chPref val="1"/>
          <dgm:dir/>
          <dgm:animOne val="branch"/>
          <dgm:animLvl val="lvl"/>
          <dgm:resizeHandles/>
        </dgm:presLayoutVars>
      </dgm:prSet>
      <dgm:spPr/>
    </dgm:pt>
    <dgm:pt modelId="{2AC1B868-CE61-4185-AD58-01AD2261590B}" type="pres">
      <dgm:prSet presAssocID="{41E74FD6-0717-40A0-9BDE-F71F87FCF136}" presName="hierRoot1" presStyleCnt="0"/>
      <dgm:spPr/>
    </dgm:pt>
    <dgm:pt modelId="{0E1ED3EF-A87B-4418-861B-860639EDC278}" type="pres">
      <dgm:prSet presAssocID="{41E74FD6-0717-40A0-9BDE-F71F87FCF136}" presName="composite" presStyleCnt="0"/>
      <dgm:spPr/>
    </dgm:pt>
    <dgm:pt modelId="{7152D643-5B4E-4788-8F3F-010DB1587F9B}" type="pres">
      <dgm:prSet presAssocID="{41E74FD6-0717-40A0-9BDE-F71F87FCF136}" presName="background" presStyleLbl="node0" presStyleIdx="0" presStyleCnt="2"/>
      <dgm:spPr/>
    </dgm:pt>
    <dgm:pt modelId="{131198D8-81D5-444E-8BC1-DAA8C8EED72A}" type="pres">
      <dgm:prSet presAssocID="{41E74FD6-0717-40A0-9BDE-F71F87FCF136}" presName="text" presStyleLbl="fgAcc0" presStyleIdx="0" presStyleCnt="2">
        <dgm:presLayoutVars>
          <dgm:chPref val="3"/>
        </dgm:presLayoutVars>
      </dgm:prSet>
      <dgm:spPr/>
    </dgm:pt>
    <dgm:pt modelId="{F85A0C3C-BEE0-4C9E-88EF-10FF23DE9FD5}" type="pres">
      <dgm:prSet presAssocID="{41E74FD6-0717-40A0-9BDE-F71F87FCF136}" presName="hierChild2" presStyleCnt="0"/>
      <dgm:spPr/>
    </dgm:pt>
    <dgm:pt modelId="{BE067A5F-8A3D-44E1-AAD1-E0279B5D6D23}" type="pres">
      <dgm:prSet presAssocID="{C190A782-2204-4F9B-B363-56D0FE659D3F}" presName="Name10" presStyleLbl="parChTrans1D2" presStyleIdx="0" presStyleCnt="2"/>
      <dgm:spPr/>
    </dgm:pt>
    <dgm:pt modelId="{2F8AE4D6-2301-490C-9C31-7F6796715D7B}" type="pres">
      <dgm:prSet presAssocID="{2D297865-9A42-4449-A313-B3DD31A32170}" presName="hierRoot2" presStyleCnt="0"/>
      <dgm:spPr/>
    </dgm:pt>
    <dgm:pt modelId="{BE7B285A-D5EE-443F-829A-A2223AF661D9}" type="pres">
      <dgm:prSet presAssocID="{2D297865-9A42-4449-A313-B3DD31A32170}" presName="composite2" presStyleCnt="0"/>
      <dgm:spPr/>
    </dgm:pt>
    <dgm:pt modelId="{470185FF-8BBD-436B-BDBF-F6E2176AA91A}" type="pres">
      <dgm:prSet presAssocID="{2D297865-9A42-4449-A313-B3DD31A32170}" presName="background2" presStyleLbl="node2" presStyleIdx="0" presStyleCnt="2"/>
      <dgm:spPr/>
    </dgm:pt>
    <dgm:pt modelId="{D8B48DFB-407B-4B6E-B6BA-D75753777131}" type="pres">
      <dgm:prSet presAssocID="{2D297865-9A42-4449-A313-B3DD31A32170}" presName="text2" presStyleLbl="fgAcc2" presStyleIdx="0" presStyleCnt="2">
        <dgm:presLayoutVars>
          <dgm:chPref val="3"/>
        </dgm:presLayoutVars>
      </dgm:prSet>
      <dgm:spPr/>
    </dgm:pt>
    <dgm:pt modelId="{07C6068B-E0F5-4ED7-9A13-88B53C00662B}" type="pres">
      <dgm:prSet presAssocID="{2D297865-9A42-4449-A313-B3DD31A32170}" presName="hierChild3" presStyleCnt="0"/>
      <dgm:spPr/>
    </dgm:pt>
    <dgm:pt modelId="{C739B8D1-D659-4BD5-8E3B-B70999230DEA}" type="pres">
      <dgm:prSet presAssocID="{C4715FFE-9799-4A9B-9AE9-B192248D1523}" presName="Name17" presStyleLbl="parChTrans1D3" presStyleIdx="0" presStyleCnt="2"/>
      <dgm:spPr/>
    </dgm:pt>
    <dgm:pt modelId="{1092D369-E27B-45C7-B4B6-35401FF43248}" type="pres">
      <dgm:prSet presAssocID="{04E67835-BA4F-4ABA-A99A-E4595730837F}" presName="hierRoot3" presStyleCnt="0"/>
      <dgm:spPr/>
    </dgm:pt>
    <dgm:pt modelId="{F840528C-B965-4462-8A09-FB357A561CE4}" type="pres">
      <dgm:prSet presAssocID="{04E67835-BA4F-4ABA-A99A-E4595730837F}" presName="composite3" presStyleCnt="0"/>
      <dgm:spPr/>
    </dgm:pt>
    <dgm:pt modelId="{784924AC-BF49-4DA3-BC83-53FA1FACCEFD}" type="pres">
      <dgm:prSet presAssocID="{04E67835-BA4F-4ABA-A99A-E4595730837F}" presName="background3" presStyleLbl="node3" presStyleIdx="0" presStyleCnt="2"/>
      <dgm:spPr/>
    </dgm:pt>
    <dgm:pt modelId="{714DD0A2-04AF-4E68-8AD5-833E316075AD}" type="pres">
      <dgm:prSet presAssocID="{04E67835-BA4F-4ABA-A99A-E4595730837F}" presName="text3" presStyleLbl="fgAcc3" presStyleIdx="0" presStyleCnt="2">
        <dgm:presLayoutVars>
          <dgm:chPref val="3"/>
        </dgm:presLayoutVars>
      </dgm:prSet>
      <dgm:spPr/>
    </dgm:pt>
    <dgm:pt modelId="{98FC63B9-9FF3-409A-A0E6-0AE1CDCCFB40}" type="pres">
      <dgm:prSet presAssocID="{04E67835-BA4F-4ABA-A99A-E4595730837F}" presName="hierChild4" presStyleCnt="0"/>
      <dgm:spPr/>
    </dgm:pt>
    <dgm:pt modelId="{8A06AB41-2C53-42D1-B29E-8A77C17056DF}" type="pres">
      <dgm:prSet presAssocID="{5235ECE6-E3C9-48B9-8225-06EF93DC3843}" presName="Name17" presStyleLbl="parChTrans1D3" presStyleIdx="1" presStyleCnt="2"/>
      <dgm:spPr/>
    </dgm:pt>
    <dgm:pt modelId="{8E8AD862-D7B3-4802-9919-989C3733629B}" type="pres">
      <dgm:prSet presAssocID="{59B1DA9A-9607-4082-9023-1883F9AB0423}" presName="hierRoot3" presStyleCnt="0"/>
      <dgm:spPr/>
    </dgm:pt>
    <dgm:pt modelId="{93EF8DA1-12F5-41AA-9411-AA921F490E07}" type="pres">
      <dgm:prSet presAssocID="{59B1DA9A-9607-4082-9023-1883F9AB0423}" presName="composite3" presStyleCnt="0"/>
      <dgm:spPr/>
    </dgm:pt>
    <dgm:pt modelId="{02E95E81-3DBC-4284-B586-C367D489660F}" type="pres">
      <dgm:prSet presAssocID="{59B1DA9A-9607-4082-9023-1883F9AB0423}" presName="background3" presStyleLbl="node3" presStyleIdx="1" presStyleCnt="2"/>
      <dgm:spPr/>
    </dgm:pt>
    <dgm:pt modelId="{6353CD65-4A1B-4106-BF93-1294B8D0F8A5}" type="pres">
      <dgm:prSet presAssocID="{59B1DA9A-9607-4082-9023-1883F9AB0423}" presName="text3" presStyleLbl="fgAcc3" presStyleIdx="1" presStyleCnt="2">
        <dgm:presLayoutVars>
          <dgm:chPref val="3"/>
        </dgm:presLayoutVars>
      </dgm:prSet>
      <dgm:spPr/>
    </dgm:pt>
    <dgm:pt modelId="{73B99E2A-09E2-445B-BD80-AD5AFA275F1B}" type="pres">
      <dgm:prSet presAssocID="{59B1DA9A-9607-4082-9023-1883F9AB0423}" presName="hierChild4" presStyleCnt="0"/>
      <dgm:spPr/>
    </dgm:pt>
    <dgm:pt modelId="{5EB29B87-DF1E-4F5D-8BDC-1CAACB886972}" type="pres">
      <dgm:prSet presAssocID="{C42B0C28-D38D-4003-B256-EA06384ECF6D}" presName="Name10" presStyleLbl="parChTrans1D2" presStyleIdx="1" presStyleCnt="2"/>
      <dgm:spPr/>
    </dgm:pt>
    <dgm:pt modelId="{6AA351EC-62FE-4F66-8C94-E715C2F66931}" type="pres">
      <dgm:prSet presAssocID="{B04B13C9-9AAB-4F19-9120-997EF3D50540}" presName="hierRoot2" presStyleCnt="0"/>
      <dgm:spPr/>
    </dgm:pt>
    <dgm:pt modelId="{11D67701-27E0-47BE-8A63-5D0EDE19B3C1}" type="pres">
      <dgm:prSet presAssocID="{B04B13C9-9AAB-4F19-9120-997EF3D50540}" presName="composite2" presStyleCnt="0"/>
      <dgm:spPr/>
    </dgm:pt>
    <dgm:pt modelId="{F64E894C-7DF1-409F-9F8F-538291BBA089}" type="pres">
      <dgm:prSet presAssocID="{B04B13C9-9AAB-4F19-9120-997EF3D50540}" presName="background2" presStyleLbl="node2" presStyleIdx="1" presStyleCnt="2"/>
      <dgm:spPr/>
    </dgm:pt>
    <dgm:pt modelId="{7FD9493A-7D50-4185-A817-7BA2F73D5055}" type="pres">
      <dgm:prSet presAssocID="{B04B13C9-9AAB-4F19-9120-997EF3D50540}" presName="text2" presStyleLbl="fgAcc2" presStyleIdx="1" presStyleCnt="2">
        <dgm:presLayoutVars>
          <dgm:chPref val="3"/>
        </dgm:presLayoutVars>
      </dgm:prSet>
      <dgm:spPr/>
    </dgm:pt>
    <dgm:pt modelId="{8EB3A16B-5708-40D1-B6B6-ED658D9A74FA}" type="pres">
      <dgm:prSet presAssocID="{B04B13C9-9AAB-4F19-9120-997EF3D50540}" presName="hierChild3" presStyleCnt="0"/>
      <dgm:spPr/>
    </dgm:pt>
    <dgm:pt modelId="{99BE3B9A-6E04-4D3B-A91F-594E3517C70B}" type="pres">
      <dgm:prSet presAssocID="{DD391525-417D-4D6D-A463-E3C05B52A277}" presName="hierRoot1" presStyleCnt="0"/>
      <dgm:spPr/>
    </dgm:pt>
    <dgm:pt modelId="{37B2623A-58D4-4055-8835-7FB025F983C3}" type="pres">
      <dgm:prSet presAssocID="{DD391525-417D-4D6D-A463-E3C05B52A277}" presName="composite" presStyleCnt="0"/>
      <dgm:spPr/>
    </dgm:pt>
    <dgm:pt modelId="{C477731E-71D2-455F-A34E-B9268D230CB8}" type="pres">
      <dgm:prSet presAssocID="{DD391525-417D-4D6D-A463-E3C05B52A277}" presName="background" presStyleLbl="node0" presStyleIdx="1" presStyleCnt="2"/>
      <dgm:spPr/>
    </dgm:pt>
    <dgm:pt modelId="{1CB3DF16-3701-4605-AC54-CD70CC2D3F59}" type="pres">
      <dgm:prSet presAssocID="{DD391525-417D-4D6D-A463-E3C05B52A277}" presName="text" presStyleLbl="fgAcc0" presStyleIdx="1" presStyleCnt="2">
        <dgm:presLayoutVars>
          <dgm:chPref val="3"/>
        </dgm:presLayoutVars>
      </dgm:prSet>
      <dgm:spPr/>
    </dgm:pt>
    <dgm:pt modelId="{86FD0169-435E-4DD3-BE87-0C9648CA135A}" type="pres">
      <dgm:prSet presAssocID="{DD391525-417D-4D6D-A463-E3C05B52A277}" presName="hierChild2" presStyleCnt="0"/>
      <dgm:spPr/>
    </dgm:pt>
  </dgm:ptLst>
  <dgm:cxnLst>
    <dgm:cxn modelId="{CF692323-51B9-4833-9F04-A278E2185A3B}" srcId="{2D297865-9A42-4449-A313-B3DD31A32170}" destId="{04E67835-BA4F-4ABA-A99A-E4595730837F}" srcOrd="0" destOrd="0" parTransId="{C4715FFE-9799-4A9B-9AE9-B192248D1523}" sibTransId="{25106F3A-B619-40A2-94F3-DEA2304A3CD6}"/>
    <dgm:cxn modelId="{9DE34F3B-50E4-43D8-8CB0-104D55B8BC2F}" type="presOf" srcId="{41E74FD6-0717-40A0-9BDE-F71F87FCF136}" destId="{131198D8-81D5-444E-8BC1-DAA8C8EED72A}" srcOrd="0" destOrd="0" presId="urn:microsoft.com/office/officeart/2005/8/layout/hierarchy1"/>
    <dgm:cxn modelId="{8A46DA5B-EF59-49B1-996F-A6245DA48861}" type="presOf" srcId="{DD391525-417D-4D6D-A463-E3C05B52A277}" destId="{1CB3DF16-3701-4605-AC54-CD70CC2D3F59}" srcOrd="0" destOrd="0" presId="urn:microsoft.com/office/officeart/2005/8/layout/hierarchy1"/>
    <dgm:cxn modelId="{661EB35F-1FA4-45FC-8B51-AC2D7F990162}" type="presOf" srcId="{5235ECE6-E3C9-48B9-8225-06EF93DC3843}" destId="{8A06AB41-2C53-42D1-B29E-8A77C17056DF}" srcOrd="0" destOrd="0" presId="urn:microsoft.com/office/officeart/2005/8/layout/hierarchy1"/>
    <dgm:cxn modelId="{C0912764-C182-44E7-9794-48938BCD5731}" srcId="{41E74FD6-0717-40A0-9BDE-F71F87FCF136}" destId="{2D297865-9A42-4449-A313-B3DD31A32170}" srcOrd="0" destOrd="0" parTransId="{C190A782-2204-4F9B-B363-56D0FE659D3F}" sibTransId="{BAABC14D-2D14-4EF8-AADD-E707994BFAF8}"/>
    <dgm:cxn modelId="{4E5FBA54-B3A0-4225-80E2-0F69BBA6BE7D}" type="presOf" srcId="{59B1DA9A-9607-4082-9023-1883F9AB0423}" destId="{6353CD65-4A1B-4106-BF93-1294B8D0F8A5}" srcOrd="0" destOrd="0" presId="urn:microsoft.com/office/officeart/2005/8/layout/hierarchy1"/>
    <dgm:cxn modelId="{CD87DE95-AA59-400E-BF40-0A0D3459DA65}" srcId="{1B00423D-5C81-41A1-A9AB-1BFC4A7C2631}" destId="{DD391525-417D-4D6D-A463-E3C05B52A277}" srcOrd="1" destOrd="0" parTransId="{B36D22D8-8D79-49E3-8F4C-F14E716A552B}" sibTransId="{C5D666C2-313B-491E-A125-83655E294C7C}"/>
    <dgm:cxn modelId="{09926E97-79F7-493A-B799-6CFEE5AA4DCD}" type="presOf" srcId="{C190A782-2204-4F9B-B363-56D0FE659D3F}" destId="{BE067A5F-8A3D-44E1-AAD1-E0279B5D6D23}" srcOrd="0" destOrd="0" presId="urn:microsoft.com/office/officeart/2005/8/layout/hierarchy1"/>
    <dgm:cxn modelId="{7FFDC9B2-1024-422C-BD3C-D5A323F8B091}" type="presOf" srcId="{2D297865-9A42-4449-A313-B3DD31A32170}" destId="{D8B48DFB-407B-4B6E-B6BA-D75753777131}" srcOrd="0" destOrd="0" presId="urn:microsoft.com/office/officeart/2005/8/layout/hierarchy1"/>
    <dgm:cxn modelId="{20EF1DB8-D7D7-4E20-A13C-74A8CB3D8A4B}" type="presOf" srcId="{04E67835-BA4F-4ABA-A99A-E4595730837F}" destId="{714DD0A2-04AF-4E68-8AD5-833E316075AD}" srcOrd="0" destOrd="0" presId="urn:microsoft.com/office/officeart/2005/8/layout/hierarchy1"/>
    <dgm:cxn modelId="{EFDBDAB9-1837-468D-9DDE-D00091D34767}" type="presOf" srcId="{C42B0C28-D38D-4003-B256-EA06384ECF6D}" destId="{5EB29B87-DF1E-4F5D-8BDC-1CAACB886972}" srcOrd="0" destOrd="0" presId="urn:microsoft.com/office/officeart/2005/8/layout/hierarchy1"/>
    <dgm:cxn modelId="{98D0E5C5-3D0F-4895-BEB7-DC1E53D9B06B}" srcId="{2D297865-9A42-4449-A313-B3DD31A32170}" destId="{59B1DA9A-9607-4082-9023-1883F9AB0423}" srcOrd="1" destOrd="0" parTransId="{5235ECE6-E3C9-48B9-8225-06EF93DC3843}" sibTransId="{3ECFD21E-A621-40B0-AD31-DA7D6C5AA574}"/>
    <dgm:cxn modelId="{CD855BD3-C9B6-43A7-A669-3123BD082A2B}" srcId="{1B00423D-5C81-41A1-A9AB-1BFC4A7C2631}" destId="{41E74FD6-0717-40A0-9BDE-F71F87FCF136}" srcOrd="0" destOrd="0" parTransId="{6786DFCA-4184-4855-B6A7-DCB31A14D18A}" sibTransId="{7B4183CF-11C0-42E5-B566-57F4C2A2E4E1}"/>
    <dgm:cxn modelId="{6C095DE0-5F68-4EF4-9862-838E6D89EF53}" srcId="{41E74FD6-0717-40A0-9BDE-F71F87FCF136}" destId="{B04B13C9-9AAB-4F19-9120-997EF3D50540}" srcOrd="1" destOrd="0" parTransId="{C42B0C28-D38D-4003-B256-EA06384ECF6D}" sibTransId="{8855FD18-7171-4B88-84A4-D0DF6B39CB50}"/>
    <dgm:cxn modelId="{6F4F7EE2-1913-47A5-89E8-8E09EAD1F1FE}" type="presOf" srcId="{B04B13C9-9AAB-4F19-9120-997EF3D50540}" destId="{7FD9493A-7D50-4185-A817-7BA2F73D5055}" srcOrd="0" destOrd="0" presId="urn:microsoft.com/office/officeart/2005/8/layout/hierarchy1"/>
    <dgm:cxn modelId="{62C408F2-67FB-4BEB-801B-BFD80D5AD715}" type="presOf" srcId="{C4715FFE-9799-4A9B-9AE9-B192248D1523}" destId="{C739B8D1-D659-4BD5-8E3B-B70999230DEA}" srcOrd="0" destOrd="0" presId="urn:microsoft.com/office/officeart/2005/8/layout/hierarchy1"/>
    <dgm:cxn modelId="{6443AEF7-4032-44CB-BAC3-40CCEDD7BEC9}" type="presOf" srcId="{1B00423D-5C81-41A1-A9AB-1BFC4A7C2631}" destId="{36F90B83-4C25-444B-9FB4-AB59090311FF}" srcOrd="0" destOrd="0" presId="urn:microsoft.com/office/officeart/2005/8/layout/hierarchy1"/>
    <dgm:cxn modelId="{A04D8A66-0226-4B7C-8E70-6A30378A481B}" type="presParOf" srcId="{36F90B83-4C25-444B-9FB4-AB59090311FF}" destId="{2AC1B868-CE61-4185-AD58-01AD2261590B}" srcOrd="0" destOrd="0" presId="urn:microsoft.com/office/officeart/2005/8/layout/hierarchy1"/>
    <dgm:cxn modelId="{39B4B72D-7014-4F41-B185-01F629F7ECE2}" type="presParOf" srcId="{2AC1B868-CE61-4185-AD58-01AD2261590B}" destId="{0E1ED3EF-A87B-4418-861B-860639EDC278}" srcOrd="0" destOrd="0" presId="urn:microsoft.com/office/officeart/2005/8/layout/hierarchy1"/>
    <dgm:cxn modelId="{843BC856-4462-45E9-AD2A-80724743F2B9}" type="presParOf" srcId="{0E1ED3EF-A87B-4418-861B-860639EDC278}" destId="{7152D643-5B4E-4788-8F3F-010DB1587F9B}" srcOrd="0" destOrd="0" presId="urn:microsoft.com/office/officeart/2005/8/layout/hierarchy1"/>
    <dgm:cxn modelId="{9301895C-0F36-4CF5-89EA-2CE7BAA5504A}" type="presParOf" srcId="{0E1ED3EF-A87B-4418-861B-860639EDC278}" destId="{131198D8-81D5-444E-8BC1-DAA8C8EED72A}" srcOrd="1" destOrd="0" presId="urn:microsoft.com/office/officeart/2005/8/layout/hierarchy1"/>
    <dgm:cxn modelId="{8FEAF871-C365-4912-917E-DDCE453F13F9}" type="presParOf" srcId="{2AC1B868-CE61-4185-AD58-01AD2261590B}" destId="{F85A0C3C-BEE0-4C9E-88EF-10FF23DE9FD5}" srcOrd="1" destOrd="0" presId="urn:microsoft.com/office/officeart/2005/8/layout/hierarchy1"/>
    <dgm:cxn modelId="{78779DA4-87C8-4D85-9FDD-863BD456F54E}" type="presParOf" srcId="{F85A0C3C-BEE0-4C9E-88EF-10FF23DE9FD5}" destId="{BE067A5F-8A3D-44E1-AAD1-E0279B5D6D23}" srcOrd="0" destOrd="0" presId="urn:microsoft.com/office/officeart/2005/8/layout/hierarchy1"/>
    <dgm:cxn modelId="{BECF0267-FC93-4391-9942-B5C5EE62CADA}" type="presParOf" srcId="{F85A0C3C-BEE0-4C9E-88EF-10FF23DE9FD5}" destId="{2F8AE4D6-2301-490C-9C31-7F6796715D7B}" srcOrd="1" destOrd="0" presId="urn:microsoft.com/office/officeart/2005/8/layout/hierarchy1"/>
    <dgm:cxn modelId="{11A645E6-5942-409C-A1D4-94ED235DBCE2}" type="presParOf" srcId="{2F8AE4D6-2301-490C-9C31-7F6796715D7B}" destId="{BE7B285A-D5EE-443F-829A-A2223AF661D9}" srcOrd="0" destOrd="0" presId="urn:microsoft.com/office/officeart/2005/8/layout/hierarchy1"/>
    <dgm:cxn modelId="{A3848E2E-93C1-4731-9EA2-E3928A6C7AC7}" type="presParOf" srcId="{BE7B285A-D5EE-443F-829A-A2223AF661D9}" destId="{470185FF-8BBD-436B-BDBF-F6E2176AA91A}" srcOrd="0" destOrd="0" presId="urn:microsoft.com/office/officeart/2005/8/layout/hierarchy1"/>
    <dgm:cxn modelId="{E7305599-B4E6-4A71-9728-522D6A215F1B}" type="presParOf" srcId="{BE7B285A-D5EE-443F-829A-A2223AF661D9}" destId="{D8B48DFB-407B-4B6E-B6BA-D75753777131}" srcOrd="1" destOrd="0" presId="urn:microsoft.com/office/officeart/2005/8/layout/hierarchy1"/>
    <dgm:cxn modelId="{ED7BD1A3-1B0E-423E-A28F-8DEE7F37ED18}" type="presParOf" srcId="{2F8AE4D6-2301-490C-9C31-7F6796715D7B}" destId="{07C6068B-E0F5-4ED7-9A13-88B53C00662B}" srcOrd="1" destOrd="0" presId="urn:microsoft.com/office/officeart/2005/8/layout/hierarchy1"/>
    <dgm:cxn modelId="{0100A1B5-0091-4A5F-A256-E0A163CADC7A}" type="presParOf" srcId="{07C6068B-E0F5-4ED7-9A13-88B53C00662B}" destId="{C739B8D1-D659-4BD5-8E3B-B70999230DEA}" srcOrd="0" destOrd="0" presId="urn:microsoft.com/office/officeart/2005/8/layout/hierarchy1"/>
    <dgm:cxn modelId="{932B4FD9-1479-4CC5-9A89-5A993E372B37}" type="presParOf" srcId="{07C6068B-E0F5-4ED7-9A13-88B53C00662B}" destId="{1092D369-E27B-45C7-B4B6-35401FF43248}" srcOrd="1" destOrd="0" presId="urn:microsoft.com/office/officeart/2005/8/layout/hierarchy1"/>
    <dgm:cxn modelId="{B73DB3B3-B695-402C-B1AD-D0B15CA55A30}" type="presParOf" srcId="{1092D369-E27B-45C7-B4B6-35401FF43248}" destId="{F840528C-B965-4462-8A09-FB357A561CE4}" srcOrd="0" destOrd="0" presId="urn:microsoft.com/office/officeart/2005/8/layout/hierarchy1"/>
    <dgm:cxn modelId="{28E18C40-8F25-4CBD-A54B-3CD6CB7F1323}" type="presParOf" srcId="{F840528C-B965-4462-8A09-FB357A561CE4}" destId="{784924AC-BF49-4DA3-BC83-53FA1FACCEFD}" srcOrd="0" destOrd="0" presId="urn:microsoft.com/office/officeart/2005/8/layout/hierarchy1"/>
    <dgm:cxn modelId="{1EFB34B0-9BE9-4B68-A48B-8A7469B8E1AB}" type="presParOf" srcId="{F840528C-B965-4462-8A09-FB357A561CE4}" destId="{714DD0A2-04AF-4E68-8AD5-833E316075AD}" srcOrd="1" destOrd="0" presId="urn:microsoft.com/office/officeart/2005/8/layout/hierarchy1"/>
    <dgm:cxn modelId="{A89FFC6F-2C22-4806-8B86-C02263C5A8F3}" type="presParOf" srcId="{1092D369-E27B-45C7-B4B6-35401FF43248}" destId="{98FC63B9-9FF3-409A-A0E6-0AE1CDCCFB40}" srcOrd="1" destOrd="0" presId="urn:microsoft.com/office/officeart/2005/8/layout/hierarchy1"/>
    <dgm:cxn modelId="{5D86B0B3-C05F-41DE-B8B6-37EE9AAEAC84}" type="presParOf" srcId="{07C6068B-E0F5-4ED7-9A13-88B53C00662B}" destId="{8A06AB41-2C53-42D1-B29E-8A77C17056DF}" srcOrd="2" destOrd="0" presId="urn:microsoft.com/office/officeart/2005/8/layout/hierarchy1"/>
    <dgm:cxn modelId="{C0910B85-56DA-488B-A990-7EBEBED23DC0}" type="presParOf" srcId="{07C6068B-E0F5-4ED7-9A13-88B53C00662B}" destId="{8E8AD862-D7B3-4802-9919-989C3733629B}" srcOrd="3" destOrd="0" presId="urn:microsoft.com/office/officeart/2005/8/layout/hierarchy1"/>
    <dgm:cxn modelId="{0326BDE8-2118-441E-B7E7-F83CE61798D8}" type="presParOf" srcId="{8E8AD862-D7B3-4802-9919-989C3733629B}" destId="{93EF8DA1-12F5-41AA-9411-AA921F490E07}" srcOrd="0" destOrd="0" presId="urn:microsoft.com/office/officeart/2005/8/layout/hierarchy1"/>
    <dgm:cxn modelId="{ED2CE406-E4BA-4C5E-A80F-D7D56C2A3A93}" type="presParOf" srcId="{93EF8DA1-12F5-41AA-9411-AA921F490E07}" destId="{02E95E81-3DBC-4284-B586-C367D489660F}" srcOrd="0" destOrd="0" presId="urn:microsoft.com/office/officeart/2005/8/layout/hierarchy1"/>
    <dgm:cxn modelId="{54C6F4B1-439B-4880-ACD0-ED5B690BBC41}" type="presParOf" srcId="{93EF8DA1-12F5-41AA-9411-AA921F490E07}" destId="{6353CD65-4A1B-4106-BF93-1294B8D0F8A5}" srcOrd="1" destOrd="0" presId="urn:microsoft.com/office/officeart/2005/8/layout/hierarchy1"/>
    <dgm:cxn modelId="{59352163-835B-40D6-B428-40691960588C}" type="presParOf" srcId="{8E8AD862-D7B3-4802-9919-989C3733629B}" destId="{73B99E2A-09E2-445B-BD80-AD5AFA275F1B}" srcOrd="1" destOrd="0" presId="urn:microsoft.com/office/officeart/2005/8/layout/hierarchy1"/>
    <dgm:cxn modelId="{F5606035-586A-4AFE-8DE0-0B54016DF179}" type="presParOf" srcId="{F85A0C3C-BEE0-4C9E-88EF-10FF23DE9FD5}" destId="{5EB29B87-DF1E-4F5D-8BDC-1CAACB886972}" srcOrd="2" destOrd="0" presId="urn:microsoft.com/office/officeart/2005/8/layout/hierarchy1"/>
    <dgm:cxn modelId="{DA5F85C1-7B55-4E93-938B-55A55C5C0DF1}" type="presParOf" srcId="{F85A0C3C-BEE0-4C9E-88EF-10FF23DE9FD5}" destId="{6AA351EC-62FE-4F66-8C94-E715C2F66931}" srcOrd="3" destOrd="0" presId="urn:microsoft.com/office/officeart/2005/8/layout/hierarchy1"/>
    <dgm:cxn modelId="{1D16DD6D-0805-4739-8788-83399B98C0F1}" type="presParOf" srcId="{6AA351EC-62FE-4F66-8C94-E715C2F66931}" destId="{11D67701-27E0-47BE-8A63-5D0EDE19B3C1}" srcOrd="0" destOrd="0" presId="urn:microsoft.com/office/officeart/2005/8/layout/hierarchy1"/>
    <dgm:cxn modelId="{2BDEA2D7-1AF4-4EAC-9835-2626D61442CB}" type="presParOf" srcId="{11D67701-27E0-47BE-8A63-5D0EDE19B3C1}" destId="{F64E894C-7DF1-409F-9F8F-538291BBA089}" srcOrd="0" destOrd="0" presId="urn:microsoft.com/office/officeart/2005/8/layout/hierarchy1"/>
    <dgm:cxn modelId="{16BB5EE4-C419-4E31-8609-C6F58B337DE5}" type="presParOf" srcId="{11D67701-27E0-47BE-8A63-5D0EDE19B3C1}" destId="{7FD9493A-7D50-4185-A817-7BA2F73D5055}" srcOrd="1" destOrd="0" presId="urn:microsoft.com/office/officeart/2005/8/layout/hierarchy1"/>
    <dgm:cxn modelId="{693EE13E-1543-44BE-9869-3A6D8AC0A134}" type="presParOf" srcId="{6AA351EC-62FE-4F66-8C94-E715C2F66931}" destId="{8EB3A16B-5708-40D1-B6B6-ED658D9A74FA}" srcOrd="1" destOrd="0" presId="urn:microsoft.com/office/officeart/2005/8/layout/hierarchy1"/>
    <dgm:cxn modelId="{35A105D7-C339-44D3-A558-9C32256D0CB6}" type="presParOf" srcId="{36F90B83-4C25-444B-9FB4-AB59090311FF}" destId="{99BE3B9A-6E04-4D3B-A91F-594E3517C70B}" srcOrd="1" destOrd="0" presId="urn:microsoft.com/office/officeart/2005/8/layout/hierarchy1"/>
    <dgm:cxn modelId="{A1535466-EED3-4094-8C89-6C069DF7BAC5}" type="presParOf" srcId="{99BE3B9A-6E04-4D3B-A91F-594E3517C70B}" destId="{37B2623A-58D4-4055-8835-7FB025F983C3}" srcOrd="0" destOrd="0" presId="urn:microsoft.com/office/officeart/2005/8/layout/hierarchy1"/>
    <dgm:cxn modelId="{2EC768FA-CF89-4115-B189-EEC5BB258CD8}" type="presParOf" srcId="{37B2623A-58D4-4055-8835-7FB025F983C3}" destId="{C477731E-71D2-455F-A34E-B9268D230CB8}" srcOrd="0" destOrd="0" presId="urn:microsoft.com/office/officeart/2005/8/layout/hierarchy1"/>
    <dgm:cxn modelId="{DE44F2AA-D4D4-4FEB-B303-CD88C0E480BA}" type="presParOf" srcId="{37B2623A-58D4-4055-8835-7FB025F983C3}" destId="{1CB3DF16-3701-4605-AC54-CD70CC2D3F59}" srcOrd="1" destOrd="0" presId="urn:microsoft.com/office/officeart/2005/8/layout/hierarchy1"/>
    <dgm:cxn modelId="{6B282D51-DEA3-4643-91E5-F7C9BA4C1841}" type="presParOf" srcId="{99BE3B9A-6E04-4D3B-A91F-594E3517C70B}" destId="{86FD0169-435E-4DD3-BE87-0C9648CA135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DCA34-C045-4254-A622-416C9CC1B2F6}">
      <dsp:nvSpPr>
        <dsp:cNvPr id="0" name=""/>
        <dsp:cNvSpPr/>
      </dsp:nvSpPr>
      <dsp:spPr>
        <a:xfrm>
          <a:off x="1564407" y="2102926"/>
          <a:ext cx="1485435" cy="128070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260" rIns="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FEA</a:t>
          </a:r>
          <a:endParaRPr lang="en-IN" sz="3800" kern="1200" dirty="0"/>
        </a:p>
      </dsp:txBody>
      <dsp:txXfrm>
        <a:off x="1794919" y="2301667"/>
        <a:ext cx="1024411" cy="883222"/>
      </dsp:txXfrm>
    </dsp:sp>
    <dsp:sp modelId="{DDFE9FEE-C799-4083-BD9E-6E9ED98AB7BB}">
      <dsp:nvSpPr>
        <dsp:cNvPr id="0" name=""/>
        <dsp:cNvSpPr/>
      </dsp:nvSpPr>
      <dsp:spPr>
        <a:xfrm>
          <a:off x="1602996" y="2668331"/>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4FDA3E-2C4A-40D7-82A0-E2384431E9DB}">
      <dsp:nvSpPr>
        <dsp:cNvPr id="0" name=""/>
        <dsp:cNvSpPr/>
      </dsp:nvSpPr>
      <dsp:spPr>
        <a:xfrm>
          <a:off x="294650" y="1415034"/>
          <a:ext cx="1485435" cy="1280704"/>
        </a:xfrm>
        <a:prstGeom prst="hexagon">
          <a:avLst>
            <a:gd name="adj" fmla="val 25000"/>
            <a:gd name="vf" fmla="val 115470"/>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11" t="292" r="-30611" b="-292"/>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2DF77E-4B1D-4300-8B92-72222FB824A0}">
      <dsp:nvSpPr>
        <dsp:cNvPr id="0" name=""/>
        <dsp:cNvSpPr/>
      </dsp:nvSpPr>
      <dsp:spPr>
        <a:xfrm>
          <a:off x="1305909" y="2526557"/>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AE0017-7ACD-4513-827B-9FFB93326063}">
      <dsp:nvSpPr>
        <dsp:cNvPr id="0" name=""/>
        <dsp:cNvSpPr/>
      </dsp:nvSpPr>
      <dsp:spPr>
        <a:xfrm>
          <a:off x="2829934" y="1399808"/>
          <a:ext cx="1485435" cy="128070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260" rIns="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RBD</a:t>
          </a:r>
          <a:endParaRPr lang="en-IN" sz="3800" kern="1200" dirty="0"/>
        </a:p>
      </dsp:txBody>
      <dsp:txXfrm>
        <a:off x="3060446" y="1598549"/>
        <a:ext cx="1024411" cy="883222"/>
      </dsp:txXfrm>
    </dsp:sp>
    <dsp:sp modelId="{7094FA1A-F098-4549-B45D-55DE8A7309FA}">
      <dsp:nvSpPr>
        <dsp:cNvPr id="0" name=""/>
        <dsp:cNvSpPr/>
      </dsp:nvSpPr>
      <dsp:spPr>
        <a:xfrm>
          <a:off x="3845422" y="2509977"/>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B6309-5BE5-4084-A0FC-216475651C91}">
      <dsp:nvSpPr>
        <dsp:cNvPr id="0" name=""/>
        <dsp:cNvSpPr/>
      </dsp:nvSpPr>
      <dsp:spPr>
        <a:xfrm>
          <a:off x="4095462" y="2099187"/>
          <a:ext cx="1485435" cy="1280704"/>
        </a:xfrm>
        <a:prstGeom prst="hexagon">
          <a:avLst>
            <a:gd name="adj" fmla="val 25000"/>
            <a:gd name="vf" fmla="val 115470"/>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6798" t="-7708" r="6798" b="-8292"/>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032D23-7F27-4347-879D-6B4B62BE470D}">
      <dsp:nvSpPr>
        <dsp:cNvPr id="0" name=""/>
        <dsp:cNvSpPr/>
      </dsp:nvSpPr>
      <dsp:spPr>
        <a:xfrm>
          <a:off x="4134051" y="2668331"/>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33081E-2EBA-4826-835E-7DC76439E748}">
      <dsp:nvSpPr>
        <dsp:cNvPr id="0" name=""/>
        <dsp:cNvSpPr/>
      </dsp:nvSpPr>
      <dsp:spPr>
        <a:xfrm>
          <a:off x="1564407" y="699734"/>
          <a:ext cx="1485435" cy="128070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260" rIns="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Flex</a:t>
          </a:r>
          <a:endParaRPr lang="en-IN" sz="3800" kern="1200" dirty="0"/>
        </a:p>
      </dsp:txBody>
      <dsp:txXfrm>
        <a:off x="1794919" y="898475"/>
        <a:ext cx="1024411" cy="883222"/>
      </dsp:txXfrm>
    </dsp:sp>
    <dsp:sp modelId="{E9300330-3FD3-466D-B02E-8E2F7B136631}">
      <dsp:nvSpPr>
        <dsp:cNvPr id="0" name=""/>
        <dsp:cNvSpPr/>
      </dsp:nvSpPr>
      <dsp:spPr>
        <a:xfrm>
          <a:off x="2571437" y="727480"/>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06F9C4-4A35-4F85-8D9D-3A496F848F0F}">
      <dsp:nvSpPr>
        <dsp:cNvPr id="0" name=""/>
        <dsp:cNvSpPr/>
      </dsp:nvSpPr>
      <dsp:spPr>
        <a:xfrm>
          <a:off x="2829934" y="0"/>
          <a:ext cx="1485435" cy="1280704"/>
        </a:xfrm>
        <a:prstGeom prst="hexagon">
          <a:avLst>
            <a:gd name="adj" fmla="val 25000"/>
            <a:gd name="vf" fmla="val 11547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071" t="1057" r="-41706" b="-16755"/>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A6D728-CA42-43C8-81A1-491CB80ABA88}">
      <dsp:nvSpPr>
        <dsp:cNvPr id="0" name=""/>
        <dsp:cNvSpPr/>
      </dsp:nvSpPr>
      <dsp:spPr>
        <a:xfrm>
          <a:off x="2873810" y="562359"/>
          <a:ext cx="173917" cy="14989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9B87-DF1E-4F5D-8BDC-1CAACB886972}">
      <dsp:nvSpPr>
        <dsp:cNvPr id="0" name=""/>
        <dsp:cNvSpPr/>
      </dsp:nvSpPr>
      <dsp:spPr>
        <a:xfrm>
          <a:off x="2845640" y="1080088"/>
          <a:ext cx="1009743" cy="480546"/>
        </a:xfrm>
        <a:custGeom>
          <a:avLst/>
          <a:gdLst/>
          <a:ahLst/>
          <a:cxnLst/>
          <a:rect l="0" t="0" r="0" b="0"/>
          <a:pathLst>
            <a:path>
              <a:moveTo>
                <a:pt x="0" y="0"/>
              </a:moveTo>
              <a:lnTo>
                <a:pt x="0" y="327478"/>
              </a:lnTo>
              <a:lnTo>
                <a:pt x="1009743" y="327478"/>
              </a:lnTo>
              <a:lnTo>
                <a:pt x="1009743" y="48054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06AB41-2C53-42D1-B29E-8A77C17056DF}">
      <dsp:nvSpPr>
        <dsp:cNvPr id="0" name=""/>
        <dsp:cNvSpPr/>
      </dsp:nvSpPr>
      <dsp:spPr>
        <a:xfrm>
          <a:off x="1835897" y="2609850"/>
          <a:ext cx="1009743" cy="480546"/>
        </a:xfrm>
        <a:custGeom>
          <a:avLst/>
          <a:gdLst/>
          <a:ahLst/>
          <a:cxnLst/>
          <a:rect l="0" t="0" r="0" b="0"/>
          <a:pathLst>
            <a:path>
              <a:moveTo>
                <a:pt x="0" y="0"/>
              </a:moveTo>
              <a:lnTo>
                <a:pt x="0" y="327478"/>
              </a:lnTo>
              <a:lnTo>
                <a:pt x="1009743" y="327478"/>
              </a:lnTo>
              <a:lnTo>
                <a:pt x="1009743" y="48054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9B8D1-D659-4BD5-8E3B-B70999230DEA}">
      <dsp:nvSpPr>
        <dsp:cNvPr id="0" name=""/>
        <dsp:cNvSpPr/>
      </dsp:nvSpPr>
      <dsp:spPr>
        <a:xfrm>
          <a:off x="826153" y="2609850"/>
          <a:ext cx="1009743" cy="480546"/>
        </a:xfrm>
        <a:custGeom>
          <a:avLst/>
          <a:gdLst/>
          <a:ahLst/>
          <a:cxnLst/>
          <a:rect l="0" t="0" r="0" b="0"/>
          <a:pathLst>
            <a:path>
              <a:moveTo>
                <a:pt x="1009743" y="0"/>
              </a:moveTo>
              <a:lnTo>
                <a:pt x="1009743" y="327478"/>
              </a:lnTo>
              <a:lnTo>
                <a:pt x="0" y="327478"/>
              </a:lnTo>
              <a:lnTo>
                <a:pt x="0" y="48054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67A5F-8A3D-44E1-AAD1-E0279B5D6D23}">
      <dsp:nvSpPr>
        <dsp:cNvPr id="0" name=""/>
        <dsp:cNvSpPr/>
      </dsp:nvSpPr>
      <dsp:spPr>
        <a:xfrm>
          <a:off x="1835897" y="1080088"/>
          <a:ext cx="1009743" cy="480546"/>
        </a:xfrm>
        <a:custGeom>
          <a:avLst/>
          <a:gdLst/>
          <a:ahLst/>
          <a:cxnLst/>
          <a:rect l="0" t="0" r="0" b="0"/>
          <a:pathLst>
            <a:path>
              <a:moveTo>
                <a:pt x="1009743" y="0"/>
              </a:moveTo>
              <a:lnTo>
                <a:pt x="1009743" y="327478"/>
              </a:lnTo>
              <a:lnTo>
                <a:pt x="0" y="327478"/>
              </a:lnTo>
              <a:lnTo>
                <a:pt x="0" y="48054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52D643-5B4E-4788-8F3F-010DB1587F9B}">
      <dsp:nvSpPr>
        <dsp:cNvPr id="0" name=""/>
        <dsp:cNvSpPr/>
      </dsp:nvSpPr>
      <dsp:spPr>
        <a:xfrm>
          <a:off x="2019486" y="30873"/>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198D8-81D5-444E-8BC1-DAA8C8EED72A}">
      <dsp:nvSpPr>
        <dsp:cNvPr id="0" name=""/>
        <dsp:cNvSpPr/>
      </dsp:nvSpPr>
      <dsp:spPr>
        <a:xfrm>
          <a:off x="2203076" y="205283"/>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Flexible RBD </a:t>
          </a:r>
          <a:endParaRPr lang="en-IN" sz="1300" kern="1200" dirty="0"/>
        </a:p>
      </dsp:txBody>
      <dsp:txXfrm>
        <a:off x="2233806" y="236013"/>
        <a:ext cx="1590847" cy="987755"/>
      </dsp:txXfrm>
    </dsp:sp>
    <dsp:sp modelId="{470185FF-8BBD-436B-BDBF-F6E2176AA91A}">
      <dsp:nvSpPr>
        <dsp:cNvPr id="0" name=""/>
        <dsp:cNvSpPr/>
      </dsp:nvSpPr>
      <dsp:spPr>
        <a:xfrm>
          <a:off x="1009743" y="1560634"/>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48DFB-407B-4B6E-B6BA-D75753777131}">
      <dsp:nvSpPr>
        <dsp:cNvPr id="0" name=""/>
        <dsp:cNvSpPr/>
      </dsp:nvSpPr>
      <dsp:spPr>
        <a:xfrm>
          <a:off x="1193333" y="1735044"/>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Floating Frame of Reference(FFR)</a:t>
          </a:r>
          <a:endParaRPr lang="en-IN" sz="1300" kern="1200" dirty="0"/>
        </a:p>
      </dsp:txBody>
      <dsp:txXfrm>
        <a:off x="1224063" y="1765774"/>
        <a:ext cx="1590847" cy="987755"/>
      </dsp:txXfrm>
    </dsp:sp>
    <dsp:sp modelId="{784924AC-BF49-4DA3-BC83-53FA1FACCEFD}">
      <dsp:nvSpPr>
        <dsp:cNvPr id="0" name=""/>
        <dsp:cNvSpPr/>
      </dsp:nvSpPr>
      <dsp:spPr>
        <a:xfrm>
          <a:off x="0" y="3090396"/>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DD0A2-04AF-4E68-8AD5-833E316075AD}">
      <dsp:nvSpPr>
        <dsp:cNvPr id="0" name=""/>
        <dsp:cNvSpPr/>
      </dsp:nvSpPr>
      <dsp:spPr>
        <a:xfrm>
          <a:off x="183589" y="3264806"/>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Nodal FFR</a:t>
          </a:r>
          <a:endParaRPr lang="en-IN" sz="1300" kern="1200" dirty="0"/>
        </a:p>
      </dsp:txBody>
      <dsp:txXfrm>
        <a:off x="214319" y="3295536"/>
        <a:ext cx="1590847" cy="987755"/>
      </dsp:txXfrm>
    </dsp:sp>
    <dsp:sp modelId="{02E95E81-3DBC-4284-B586-C367D489660F}">
      <dsp:nvSpPr>
        <dsp:cNvPr id="0" name=""/>
        <dsp:cNvSpPr/>
      </dsp:nvSpPr>
      <dsp:spPr>
        <a:xfrm>
          <a:off x="2019486" y="3090396"/>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3CD65-4A1B-4106-BF93-1294B8D0F8A5}">
      <dsp:nvSpPr>
        <dsp:cNvPr id="0" name=""/>
        <dsp:cNvSpPr/>
      </dsp:nvSpPr>
      <dsp:spPr>
        <a:xfrm>
          <a:off x="2203076" y="3264806"/>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Modal FFR</a:t>
          </a:r>
          <a:endParaRPr lang="en-IN" sz="1300" kern="1200" dirty="0"/>
        </a:p>
      </dsp:txBody>
      <dsp:txXfrm>
        <a:off x="2233806" y="3295536"/>
        <a:ext cx="1590847" cy="987755"/>
      </dsp:txXfrm>
    </dsp:sp>
    <dsp:sp modelId="{F64E894C-7DF1-409F-9F8F-538291BBA089}">
      <dsp:nvSpPr>
        <dsp:cNvPr id="0" name=""/>
        <dsp:cNvSpPr/>
      </dsp:nvSpPr>
      <dsp:spPr>
        <a:xfrm>
          <a:off x="3029230" y="1560634"/>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9493A-7D50-4185-A817-7BA2F73D5055}">
      <dsp:nvSpPr>
        <dsp:cNvPr id="0" name=""/>
        <dsp:cNvSpPr/>
      </dsp:nvSpPr>
      <dsp:spPr>
        <a:xfrm>
          <a:off x="3212820" y="1735044"/>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Absolute Nodal Coordinate Formulation(ANCF)</a:t>
          </a:r>
          <a:endParaRPr lang="en-IN" sz="1300" kern="1200" dirty="0"/>
        </a:p>
      </dsp:txBody>
      <dsp:txXfrm>
        <a:off x="3243550" y="1765774"/>
        <a:ext cx="1590847" cy="987755"/>
      </dsp:txXfrm>
    </dsp:sp>
    <dsp:sp modelId="{C477731E-71D2-455F-A34E-B9268D230CB8}">
      <dsp:nvSpPr>
        <dsp:cNvPr id="0" name=""/>
        <dsp:cNvSpPr/>
      </dsp:nvSpPr>
      <dsp:spPr>
        <a:xfrm>
          <a:off x="4038973" y="30873"/>
          <a:ext cx="1652307" cy="104921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3DF16-3701-4605-AC54-CD70CC2D3F59}">
      <dsp:nvSpPr>
        <dsp:cNvPr id="0" name=""/>
        <dsp:cNvSpPr/>
      </dsp:nvSpPr>
      <dsp:spPr>
        <a:xfrm>
          <a:off x="4222563" y="205283"/>
          <a:ext cx="1652307" cy="104921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Co-simulation</a:t>
          </a:r>
          <a:endParaRPr lang="en-IN" sz="1300" kern="1200" dirty="0"/>
        </a:p>
      </dsp:txBody>
      <dsp:txXfrm>
        <a:off x="4253293" y="236013"/>
        <a:ext cx="1590847" cy="987755"/>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94C57571-20E9-4911-8434-83E565E308FD}" type="datetimeFigureOut">
              <a:rPr lang="de-DE" altLang="de-DE"/>
              <a:pPr>
                <a:defRPr/>
              </a:pPr>
              <a:t>28.10.2024</a:t>
            </a:fld>
            <a:endParaRPr lang="de-DE" alt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E93CD1F1-37E9-4D50-9163-A8AD5E592B6B}" type="slidenum">
              <a:rPr lang="de-DE" altLang="de-DE"/>
              <a:pPr/>
              <a:t>‹#›</a:t>
            </a:fld>
            <a:endParaRPr lang="de-DE" altLang="de-DE"/>
          </a:p>
        </p:txBody>
      </p:sp>
    </p:spTree>
    <p:extLst>
      <p:ext uri="{BB962C8B-B14F-4D97-AF65-F5344CB8AC3E}">
        <p14:creationId xmlns:p14="http://schemas.microsoft.com/office/powerpoint/2010/main" val="2803993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2307748F-8862-4607-AC92-02ADBB2BE0F2}" type="datetimeFigureOut">
              <a:rPr lang="de-DE" altLang="de-DE"/>
              <a:pPr>
                <a:defRPr/>
              </a:pPr>
              <a:t>28.10.2024</a:t>
            </a:fld>
            <a:endParaRPr lang="de-DE" alt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EE81C151-216A-4908-BB95-B4B917026DEF}" type="slidenum">
              <a:rPr lang="de-DE" altLang="de-DE"/>
              <a:pPr/>
              <a:t>‹#›</a:t>
            </a:fld>
            <a:endParaRPr lang="de-DE" altLang="de-DE"/>
          </a:p>
        </p:txBody>
      </p:sp>
    </p:spTree>
    <p:extLst>
      <p:ext uri="{BB962C8B-B14F-4D97-AF65-F5344CB8AC3E}">
        <p14:creationId xmlns:p14="http://schemas.microsoft.com/office/powerpoint/2010/main" val="63769953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 in this presentation I would like to give a status update on my masters thesis on </a:t>
            </a:r>
            <a:endParaRPr lang="en-IN" dirty="0"/>
          </a:p>
        </p:txBody>
      </p:sp>
    </p:spTree>
    <p:extLst>
      <p:ext uri="{BB962C8B-B14F-4D97-AF65-F5344CB8AC3E}">
        <p14:creationId xmlns:p14="http://schemas.microsoft.com/office/powerpoint/2010/main" val="332245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Masters degree comes under faculty 4 and so I can’t officially write a thesis at MMI so it is considered as a external thesis. That’s why I have two advisors one from MMI Miss </a:t>
            </a:r>
            <a:r>
              <a:rPr lang="en-US" dirty="0" err="1"/>
              <a:t>Dorit</a:t>
            </a:r>
            <a:r>
              <a:rPr lang="en-US" dirty="0"/>
              <a:t> and one from IGMR Mr. Jan-Lukas. The duration of my thesis is 22 weeks. </a:t>
            </a:r>
          </a:p>
          <a:p>
            <a:r>
              <a:rPr lang="en-US" dirty="0"/>
              <a:t>While working with MPCCI during my HIWI job we came across this approach for which there was very little literature and so we decided to test it out in this thesis. This co-simulation approach can help add a flexible / deformable body in a rigid body simulation</a:t>
            </a:r>
            <a:endParaRPr lang="en-IN" dirty="0"/>
          </a:p>
        </p:txBody>
      </p:sp>
    </p:spTree>
    <p:extLst>
      <p:ext uri="{BB962C8B-B14F-4D97-AF65-F5344CB8AC3E}">
        <p14:creationId xmlns:p14="http://schemas.microsoft.com/office/powerpoint/2010/main" val="18344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5512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1/3 Farbe">
    <p:spTree>
      <p:nvGrpSpPr>
        <p:cNvPr id="1" name=""/>
        <p:cNvGrpSpPr/>
        <p:nvPr/>
      </p:nvGrpSpPr>
      <p:grpSpPr>
        <a:xfrm>
          <a:off x="0" y="0"/>
          <a:ext cx="0" cy="0"/>
          <a:chOff x="0" y="0"/>
          <a:chExt cx="0" cy="0"/>
        </a:xfrm>
      </p:grpSpPr>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54405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152525"/>
            <a:ext cx="11484000" cy="3987800"/>
          </a:xfrm>
          <a:prstGeom prst="rect">
            <a:avLst/>
          </a:prstGeom>
        </p:spPr>
        <p:txBody>
          <a:bodyPr/>
          <a:lstStyle/>
          <a:p>
            <a:endParaRPr lang="de-DE"/>
          </a:p>
        </p:txBody>
      </p:sp>
      <p:sp>
        <p:nvSpPr>
          <p:cNvPr id="10" name="Textplatzhalter 9"/>
          <p:cNvSpPr>
            <a:spLocks noGrp="1"/>
          </p:cNvSpPr>
          <p:nvPr>
            <p:ph type="body" sz="quarter" idx="13"/>
          </p:nvPr>
        </p:nvSpPr>
        <p:spPr>
          <a:xfrm>
            <a:off x="360000" y="5359401"/>
            <a:ext cx="11484000" cy="499533"/>
          </a:xfrm>
          <a:prstGeom prst="rect">
            <a:avLst/>
          </a:prstGeom>
        </p:spPr>
        <p:txBody>
          <a:bodyPr>
            <a:normAutofit/>
          </a:bodyPr>
          <a:lstStyle>
            <a:lvl1pPr marL="0" indent="0" algn="r">
              <a:buNone/>
              <a:defRPr sz="900" baseline="0"/>
            </a:lvl1pPr>
          </a:lstStyle>
          <a:p>
            <a:pPr lvl="0"/>
            <a:r>
              <a:rPr lang="de-DE"/>
              <a:t>Textmasterformat bearbeiten</a:t>
            </a:r>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dirty="0"/>
              <a:t>Titelmasterformat durch Klicken bearbeiten</a:t>
            </a:r>
            <a:endParaRPr lang="en-US" dirty="0"/>
          </a:p>
        </p:txBody>
      </p:sp>
    </p:spTree>
    <p:extLst>
      <p:ext uri="{BB962C8B-B14F-4D97-AF65-F5344CB8AC3E}">
        <p14:creationId xmlns:p14="http://schemas.microsoft.com/office/powerpoint/2010/main" val="385904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12" name="Textplatzhalter 24"/>
          <p:cNvSpPr>
            <a:spLocks noGrp="1"/>
          </p:cNvSpPr>
          <p:nvPr>
            <p:ph type="body" sz="quarter" idx="11"/>
          </p:nvPr>
        </p:nvSpPr>
        <p:spPr>
          <a:xfrm>
            <a:off x="360000" y="1152000"/>
            <a:ext cx="11484000"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sp>
        <p:nvSpPr>
          <p:cNvPr id="9" name="Diagrammplatzhalter 8"/>
          <p:cNvSpPr>
            <a:spLocks noGrp="1"/>
          </p:cNvSpPr>
          <p:nvPr>
            <p:ph type="chart" sz="quarter" idx="13"/>
          </p:nvPr>
        </p:nvSpPr>
        <p:spPr>
          <a:xfrm>
            <a:off x="360000" y="1684800"/>
            <a:ext cx="11484000" cy="3632200"/>
          </a:xfrm>
          <a:prstGeom prst="rect">
            <a:avLst/>
          </a:prstGeom>
        </p:spPr>
        <p:txBody>
          <a:bodyPr lIns="0" tIns="0" rIns="0" bIns="0"/>
          <a:lstStyle/>
          <a:p>
            <a:pPr lvl="0"/>
            <a:r>
              <a:rPr lang="de-DE" noProof="0"/>
              <a:t>Diagramm durch Klicken auf Symbol hinzufügen</a:t>
            </a:r>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dirty="0"/>
              <a:t>Titelmasterformat durch Klicken bearbeiten</a:t>
            </a:r>
            <a:endParaRPr lang="en-US" dirty="0"/>
          </a:p>
        </p:txBody>
      </p:sp>
    </p:spTree>
    <p:extLst>
      <p:ext uri="{BB962C8B-B14F-4D97-AF65-F5344CB8AC3E}">
        <p14:creationId xmlns:p14="http://schemas.microsoft.com/office/powerpoint/2010/main" val="66005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dirty="0"/>
              <a:t>Titelmasterformat durch Klicken bearbeiten</a:t>
            </a:r>
            <a:endParaRPr lang="en-US" dirty="0"/>
          </a:p>
        </p:txBody>
      </p:sp>
    </p:spTree>
    <p:extLst>
      <p:ext uri="{BB962C8B-B14F-4D97-AF65-F5344CB8AC3E}">
        <p14:creationId xmlns:p14="http://schemas.microsoft.com/office/powerpoint/2010/main" val="760523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3" name="Title 1"/>
          <p:cNvSpPr txBox="1">
            <a:spLocks/>
          </p:cNvSpPr>
          <p:nvPr/>
        </p:nvSpPr>
        <p:spPr>
          <a:xfrm>
            <a:off x="385200"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rPr>
              <a:t>Thank you for your attention </a:t>
            </a:r>
            <a:r>
              <a:rPr lang="de-DE" altLang="de-DE" sz="3200" b="1" dirty="0">
                <a:solidFill>
                  <a:schemeClr val="tx2"/>
                </a:solidFill>
                <a:sym typeface="Wingdings" panose="05000000000000000000" pitchFamily="2" charset="2"/>
              </a:rPr>
              <a:t></a:t>
            </a:r>
            <a:endParaRPr lang="en-US" altLang="de-DE" sz="3200" b="1" dirty="0">
              <a:solidFill>
                <a:schemeClr val="tx2"/>
              </a:solidFill>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336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Textmasterformat bearbeiten</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191973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_1/3 Foto">
    <p:spTree>
      <p:nvGrpSpPr>
        <p:cNvPr id="1" name=""/>
        <p:cNvGrpSpPr/>
        <p:nvPr/>
      </p:nvGrpSpPr>
      <p:grpSpPr>
        <a:xfrm>
          <a:off x="0" y="0"/>
          <a:ext cx="0" cy="0"/>
          <a:chOff x="0" y="0"/>
          <a:chExt cx="0" cy="0"/>
        </a:xfrm>
      </p:grpSpPr>
      <p:pic>
        <p:nvPicPr>
          <p:cNvPr id="4"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190086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2/3 Foto">
    <p:spTree>
      <p:nvGrpSpPr>
        <p:cNvPr id="1" name=""/>
        <p:cNvGrpSpPr/>
        <p:nvPr/>
      </p:nvGrpSpPr>
      <p:grpSpPr>
        <a:xfrm>
          <a:off x="0" y="0"/>
          <a:ext cx="0" cy="0"/>
          <a:chOff x="0" y="0"/>
          <a:chExt cx="0" cy="0"/>
        </a:xfrm>
      </p:grpSpPr>
      <p:sp>
        <p:nvSpPr>
          <p:cNvPr id="10" name="Title 1"/>
          <p:cNvSpPr>
            <a:spLocks noGrp="1"/>
          </p:cNvSpPr>
          <p:nvPr>
            <p:ph type="ctrTitle"/>
          </p:nvPr>
        </p:nvSpPr>
        <p:spPr>
          <a:xfrm>
            <a:off x="360000" y="473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11" name="Subtitle 2"/>
          <p:cNvSpPr>
            <a:spLocks noGrp="1"/>
          </p:cNvSpPr>
          <p:nvPr>
            <p:ph type="subTitle" idx="1"/>
          </p:nvPr>
        </p:nvSpPr>
        <p:spPr>
          <a:xfrm>
            <a:off x="360000" y="5230801"/>
            <a:ext cx="1148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14801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Text">
    <p:spTree>
      <p:nvGrpSpPr>
        <p:cNvPr id="1" name=""/>
        <p:cNvGrpSpPr/>
        <p:nvPr/>
      </p:nvGrpSpPr>
      <p:grpSpPr>
        <a:xfrm>
          <a:off x="0" y="0"/>
          <a:ext cx="0" cy="0"/>
          <a:chOff x="0" y="0"/>
          <a:chExt cx="0" cy="0"/>
        </a:xfrm>
      </p:grpSpPr>
      <p:cxnSp>
        <p:nvCxnSpPr>
          <p:cNvPr id="4" name="Gerader Verbinder 3"/>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12"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42219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134389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dirty="0"/>
              <a:t>Textmasterformat bearbeiten</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Tree>
    <p:extLst>
      <p:ext uri="{BB962C8B-B14F-4D97-AF65-F5344CB8AC3E}">
        <p14:creationId xmlns:p14="http://schemas.microsoft.com/office/powerpoint/2010/main" val="418587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dirty="0"/>
              <a:t>Titelmasterformat durch Klicken bearbeiten</a:t>
            </a:r>
            <a:endParaRPr lang="en-US" dirty="0"/>
          </a:p>
        </p:txBody>
      </p:sp>
      <p:sp>
        <p:nvSpPr>
          <p:cNvPr id="3"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a:t>Textmasterformat bearbeiten</a:t>
            </a:r>
          </a:p>
        </p:txBody>
      </p:sp>
      <p:sp>
        <p:nvSpPr>
          <p:cNvPr id="7" name="Textplatzhalter 6"/>
          <p:cNvSpPr>
            <a:spLocks noGrp="1"/>
          </p:cNvSpPr>
          <p:nvPr>
            <p:ph type="body" sz="quarter" idx="12"/>
          </p:nvPr>
        </p:nvSpPr>
        <p:spPr>
          <a:xfrm>
            <a:off x="360000" y="1684801"/>
            <a:ext cx="11484000" cy="4144499"/>
          </a:xfrm>
          <a:prstGeom prst="rect">
            <a:avLst/>
          </a:prstGeom>
        </p:spPr>
        <p:txBody>
          <a:bodyPr lIns="0" tIns="0" rIns="0" bIns="0"/>
          <a:lstStyle>
            <a:lvl1pPr marL="0" indent="0">
              <a:buFontTx/>
              <a:buNone/>
              <a:defRPr/>
            </a:lvl1pPr>
          </a:lstStyle>
          <a:p>
            <a:pPr lvl="0"/>
            <a:r>
              <a:rPr lang="de-DE"/>
              <a:t>Textmasterformat bearbeiten</a:t>
            </a:r>
          </a:p>
        </p:txBody>
      </p:sp>
    </p:spTree>
    <p:extLst>
      <p:ext uri="{BB962C8B-B14F-4D97-AF65-F5344CB8AC3E}">
        <p14:creationId xmlns:p14="http://schemas.microsoft.com/office/powerpoint/2010/main" val="95458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p>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p>
            <a:pPr lvl="0"/>
            <a:r>
              <a:rPr lang="de-DE"/>
              <a:t>Textmasterformat bearbeiten</a:t>
            </a:r>
          </a:p>
          <a:p>
            <a:pPr lvl="1"/>
            <a:r>
              <a:rPr lang="de-DE"/>
              <a:t>Zweite Ebene</a:t>
            </a:r>
          </a:p>
          <a:p>
            <a:pPr lvl="2"/>
            <a:r>
              <a:rPr lang="de-DE"/>
              <a:t>Dritte Ebene</a:t>
            </a:r>
          </a:p>
          <a:p>
            <a:pPr lvl="3"/>
            <a:r>
              <a:rPr lang="de-DE"/>
              <a:t>Vierte Ebene</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dirty="0"/>
              <a:t>Titelmasterformat durch Klicken bearbeiten</a:t>
            </a:r>
            <a:endParaRPr lang="en-US" dirty="0"/>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dirty="0"/>
              <a:t>Textmasterformat bearbeiten</a:t>
            </a:r>
          </a:p>
        </p:txBody>
      </p:sp>
    </p:spTree>
    <p:extLst>
      <p:ext uri="{BB962C8B-B14F-4D97-AF65-F5344CB8AC3E}">
        <p14:creationId xmlns:p14="http://schemas.microsoft.com/office/powerpoint/2010/main" val="34476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Bild_ohne_Untertitel">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017000"/>
            <a:ext cx="11484000" cy="4824000"/>
          </a:xfrm>
          <a:prstGeom prst="rect">
            <a:avLst/>
          </a:prstGeom>
        </p:spPr>
        <p:txBody>
          <a:bodyPr/>
          <a:lstStyle/>
          <a:p>
            <a:endParaRPr lang="de-DE"/>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000" b="1">
                <a:solidFill>
                  <a:schemeClr val="tx2"/>
                </a:solidFill>
              </a:defRPr>
            </a:lvl1pPr>
          </a:lstStyle>
          <a:p>
            <a:r>
              <a:rPr lang="de-DE"/>
              <a:t>Titelmasterformat durch Klicken bearbeiten</a:t>
            </a:r>
            <a:endParaRPr lang="en-US" dirty="0"/>
          </a:p>
        </p:txBody>
      </p:sp>
    </p:spTree>
    <p:extLst>
      <p:ext uri="{BB962C8B-B14F-4D97-AF65-F5344CB8AC3E}">
        <p14:creationId xmlns:p14="http://schemas.microsoft.com/office/powerpoint/2010/main" val="334412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
        <p:nvSpPr>
          <p:cNvPr id="9" name="Slide Number Placeholder 5"/>
          <p:cNvSpPr txBox="1">
            <a:spLocks/>
          </p:cNvSpPr>
          <p:nvPr userDrawn="1"/>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900" dirty="0">
                <a:solidFill>
                  <a:schemeClr val="tx2"/>
                </a:solidFill>
              </a:rPr>
              <a:t>Thesis progress presentation | </a:t>
            </a:r>
            <a:fld id="{ABBFE074-B8C5-4960-AE08-A1FD2EF41BE1}" type="datetime1">
              <a:rPr lang="de-DE" altLang="de-DE" sz="900" smtClean="0">
                <a:solidFill>
                  <a:schemeClr val="tx2"/>
                </a:solidFill>
              </a:rPr>
              <a:t>28.10.2024</a:t>
            </a:fld>
            <a:endParaRPr lang="de-DE" altLang="de-DE" sz="900" dirty="0">
              <a:solidFill>
                <a:schemeClr val="tx2"/>
              </a:solidFill>
            </a:endParaRPr>
          </a:p>
          <a:p>
            <a:pPr eaLnBrk="1" hangingPunct="1">
              <a:defRPr/>
            </a:pPr>
            <a:r>
              <a:rPr lang="de-DE" altLang="de-DE" sz="900" dirty="0">
                <a:solidFill>
                  <a:schemeClr val="tx2"/>
                </a:solidFill>
              </a:rPr>
              <a:t>Institut für Mensch-Maschine-Interaktion</a:t>
            </a:r>
            <a:r>
              <a:rPr lang="de-DE" altLang="de-DE" sz="900" baseline="0" dirty="0">
                <a:solidFill>
                  <a:schemeClr val="tx2"/>
                </a:solidFill>
              </a:rPr>
              <a:t> | www.mmi.rwth-aachen.de</a:t>
            </a:r>
          </a:p>
          <a:p>
            <a:pPr eaLnBrk="1" hangingPunct="1">
              <a:defRPr/>
            </a:pPr>
            <a:r>
              <a:rPr lang="de-DE" altLang="de-DE" sz="900" baseline="0" dirty="0">
                <a:solidFill>
                  <a:schemeClr val="tx2"/>
                </a:solidFill>
              </a:rPr>
              <a:t>Utkarsh Kulkarni | utkarsh.kulkarni@rwth-aachen.de</a:t>
            </a:r>
            <a:endParaRPr lang="de-DE" altLang="de-DE" sz="900" dirty="0">
              <a:solidFill>
                <a:schemeClr val="tx2"/>
              </a:solidFill>
            </a:endParaRPr>
          </a:p>
        </p:txBody>
      </p:sp>
      <p:cxnSp>
        <p:nvCxnSpPr>
          <p:cNvPr id="11" name="Gerader Verbinder 10"/>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0363" y="6042600"/>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eaLnBrk="1" hangingPunct="1"/>
            <a:fld id="{EA166DF1-8784-4B1C-A772-4AE423841D20}" type="slidenum">
              <a:rPr lang="de-DE" altLang="de-DE" sz="900">
                <a:solidFill>
                  <a:schemeClr val="tx2"/>
                </a:solidFill>
              </a:rPr>
              <a:pPr eaLnBrk="1" hangingPunct="1"/>
              <a:t>‹#›</a:t>
            </a:fld>
            <a:endParaRPr lang="de-DE" altLang="de-DE" sz="9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7" r:id="rId6"/>
    <p:sldLayoutId id="2147483858" r:id="rId7"/>
    <p:sldLayoutId id="2147483865" r:id="rId8"/>
    <p:sldLayoutId id="2147483866" r:id="rId9"/>
    <p:sldLayoutId id="2147483868" r:id="rId10"/>
    <p:sldLayoutId id="2147483859" r:id="rId11"/>
    <p:sldLayoutId id="2147483869" r:id="rId12"/>
    <p:sldLayoutId id="2147483867" r:id="rId13"/>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023/A:1009773505418" TargetMode="External"/><Relationship Id="rId3" Type="http://schemas.openxmlformats.org/officeDocument/2006/relationships/hyperlink" Target="https://doi.org/10.1186/s10033-022-00723-2" TargetMode="External"/><Relationship Id="rId7" Type="http://schemas.openxmlformats.org/officeDocument/2006/relationships/hyperlink" Target="https://grabcad.com/library/slider-crank-mechanism-102" TargetMode="External"/><Relationship Id="rId2" Type="http://schemas.openxmlformats.org/officeDocument/2006/relationships/hyperlink" Target="https://hexagon.com/it/products/flexible-multibody-systems-adams" TargetMode="External"/><Relationship Id="rId1" Type="http://schemas.openxmlformats.org/officeDocument/2006/relationships/slideLayout" Target="../slideLayouts/slideLayout7.xml"/><Relationship Id="rId6" Type="http://schemas.openxmlformats.org/officeDocument/2006/relationships/hyperlink" Target="https://doi.org/10.1007/s11044-021-09802-z" TargetMode="External"/><Relationship Id="rId5" Type="http://schemas.openxmlformats.org/officeDocument/2006/relationships/hyperlink" Target="https://doi.org/10.1007/s11044-010-9196-9" TargetMode="External"/><Relationship Id="rId4" Type="http://schemas.openxmlformats.org/officeDocument/2006/relationships/hyperlink" Target="https://doi.org/10.1007/1-4020-5370-3_775" TargetMode="External"/><Relationship Id="rId9" Type="http://schemas.openxmlformats.org/officeDocument/2006/relationships/hyperlink" Target="http://www.benchtophybrid.com/AE_Parts_Pow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54000" y="3731183"/>
            <a:ext cx="11484000" cy="1594189"/>
          </a:xfrm>
        </p:spPr>
        <p:txBody>
          <a:bodyPr/>
          <a:lstStyle/>
          <a:p>
            <a:pPr algn="ctr"/>
            <a:r>
              <a:rPr lang="en-GB" dirty="0"/>
              <a:t>Thesis Progress Presentation</a:t>
            </a:r>
            <a:br>
              <a:rPr lang="en-GB" dirty="0"/>
            </a:br>
            <a:br>
              <a:rPr lang="en-GB" dirty="0"/>
            </a:br>
            <a:r>
              <a:rPr lang="en-US" sz="2800" dirty="0"/>
              <a:t>Direct Integration of Structural Simulation Results into Rigid Body Dynamics</a:t>
            </a:r>
            <a:br>
              <a:rPr lang="en-IN" dirty="0"/>
            </a:br>
            <a:br>
              <a:rPr lang="en-GB" dirty="0"/>
            </a:br>
            <a:endParaRPr lang="en-GB" dirty="0"/>
          </a:p>
        </p:txBody>
      </p:sp>
      <p:graphicFrame>
        <p:nvGraphicFramePr>
          <p:cNvPr id="6" name="Diagram 5">
            <a:extLst>
              <a:ext uri="{FF2B5EF4-FFF2-40B4-BE49-F238E27FC236}">
                <a16:creationId xmlns:a16="http://schemas.microsoft.com/office/drawing/2014/main" id="{C6B67082-017C-9091-927B-DE2FCBDB2545}"/>
              </a:ext>
            </a:extLst>
          </p:cNvPr>
          <p:cNvGraphicFramePr/>
          <p:nvPr>
            <p:extLst>
              <p:ext uri="{D42A27DB-BD31-4B8C-83A1-F6EECF244321}">
                <p14:modId xmlns:p14="http://schemas.microsoft.com/office/powerpoint/2010/main" val="3989210837"/>
              </p:ext>
            </p:extLst>
          </p:nvPr>
        </p:nvGraphicFramePr>
        <p:xfrm>
          <a:off x="3067170" y="184030"/>
          <a:ext cx="5875548" cy="3383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297580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5FF5-ECED-68FB-B68A-5B87EC786AE6}"/>
              </a:ext>
            </a:extLst>
          </p:cNvPr>
          <p:cNvSpPr>
            <a:spLocks noGrp="1"/>
          </p:cNvSpPr>
          <p:nvPr>
            <p:ph type="title"/>
          </p:nvPr>
        </p:nvSpPr>
        <p:spPr/>
        <p:txBody>
          <a:bodyPr/>
          <a:lstStyle/>
          <a:p>
            <a:r>
              <a:rPr lang="en-US" dirty="0"/>
              <a:t>Progress and Findings [Contd..]</a:t>
            </a:r>
            <a:endParaRPr lang="en-IN" dirty="0"/>
          </a:p>
        </p:txBody>
      </p:sp>
      <p:sp>
        <p:nvSpPr>
          <p:cNvPr id="10" name="TextBox 9">
            <a:extLst>
              <a:ext uri="{FF2B5EF4-FFF2-40B4-BE49-F238E27FC236}">
                <a16:creationId xmlns:a16="http://schemas.microsoft.com/office/drawing/2014/main" id="{E0691F15-644C-8318-C339-4123319012EB}"/>
              </a:ext>
            </a:extLst>
          </p:cNvPr>
          <p:cNvSpPr txBox="1"/>
          <p:nvPr/>
        </p:nvSpPr>
        <p:spPr>
          <a:xfrm>
            <a:off x="7178674" y="935120"/>
            <a:ext cx="4002121" cy="369332"/>
          </a:xfrm>
          <a:prstGeom prst="rect">
            <a:avLst/>
          </a:prstGeom>
          <a:noFill/>
        </p:spPr>
        <p:txBody>
          <a:bodyPr wrap="none" rtlCol="0">
            <a:spAutoFit/>
          </a:bodyPr>
          <a:lstStyle/>
          <a:p>
            <a:r>
              <a:rPr lang="en-US" dirty="0"/>
              <a:t>Weak coupling – Acceleration vs time</a:t>
            </a:r>
            <a:endParaRPr lang="en-IN" dirty="0"/>
          </a:p>
        </p:txBody>
      </p:sp>
      <p:sp>
        <p:nvSpPr>
          <p:cNvPr id="15" name="TextBox 14">
            <a:extLst>
              <a:ext uri="{FF2B5EF4-FFF2-40B4-BE49-F238E27FC236}">
                <a16:creationId xmlns:a16="http://schemas.microsoft.com/office/drawing/2014/main" id="{16B3BD2F-16BA-A074-AE99-5A3A3A417DCA}"/>
              </a:ext>
            </a:extLst>
          </p:cNvPr>
          <p:cNvSpPr txBox="1"/>
          <p:nvPr/>
        </p:nvSpPr>
        <p:spPr>
          <a:xfrm>
            <a:off x="728676" y="935120"/>
            <a:ext cx="3540456" cy="369332"/>
          </a:xfrm>
          <a:prstGeom prst="rect">
            <a:avLst/>
          </a:prstGeom>
          <a:noFill/>
        </p:spPr>
        <p:txBody>
          <a:bodyPr wrap="none" rtlCol="0">
            <a:spAutoFit/>
          </a:bodyPr>
          <a:lstStyle/>
          <a:p>
            <a:r>
              <a:rPr lang="en-US" dirty="0"/>
              <a:t>Weak coupling – Velocity vs time</a:t>
            </a:r>
            <a:endParaRPr lang="en-IN" dirty="0"/>
          </a:p>
        </p:txBody>
      </p:sp>
      <p:pic>
        <p:nvPicPr>
          <p:cNvPr id="9" name="Picture 8">
            <a:extLst>
              <a:ext uri="{FF2B5EF4-FFF2-40B4-BE49-F238E27FC236}">
                <a16:creationId xmlns:a16="http://schemas.microsoft.com/office/drawing/2014/main" id="{9411622F-221F-9B77-7D57-E53680DBB8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803" y="1367171"/>
            <a:ext cx="4555709" cy="4555709"/>
          </a:xfrm>
          <a:prstGeom prst="rect">
            <a:avLst/>
          </a:prstGeom>
        </p:spPr>
      </p:pic>
      <p:pic>
        <p:nvPicPr>
          <p:cNvPr id="12" name="Picture 11">
            <a:extLst>
              <a:ext uri="{FF2B5EF4-FFF2-40B4-BE49-F238E27FC236}">
                <a16:creationId xmlns:a16="http://schemas.microsoft.com/office/drawing/2014/main" id="{634C266B-C582-A58A-AFB1-B7AF57F48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6005" y="1708981"/>
            <a:ext cx="6165192" cy="3553548"/>
          </a:xfrm>
          <a:prstGeom prst="rect">
            <a:avLst/>
          </a:prstGeom>
        </p:spPr>
      </p:pic>
    </p:spTree>
    <p:extLst>
      <p:ext uri="{BB962C8B-B14F-4D97-AF65-F5344CB8AC3E}">
        <p14:creationId xmlns:p14="http://schemas.microsoft.com/office/powerpoint/2010/main" val="198315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4319-57CF-DEEE-600B-B2DC0903A0D3}"/>
              </a:ext>
            </a:extLst>
          </p:cNvPr>
          <p:cNvSpPr>
            <a:spLocks noGrp="1"/>
          </p:cNvSpPr>
          <p:nvPr>
            <p:ph type="title"/>
          </p:nvPr>
        </p:nvSpPr>
        <p:spPr/>
        <p:txBody>
          <a:bodyPr/>
          <a:lstStyle/>
          <a:p>
            <a:r>
              <a:rPr lang="en-US" dirty="0"/>
              <a:t>Plan going forward</a:t>
            </a:r>
            <a:endParaRPr lang="en-IN" dirty="0"/>
          </a:p>
        </p:txBody>
      </p:sp>
      <p:graphicFrame>
        <p:nvGraphicFramePr>
          <p:cNvPr id="3" name="Table 2">
            <a:extLst>
              <a:ext uri="{FF2B5EF4-FFF2-40B4-BE49-F238E27FC236}">
                <a16:creationId xmlns:a16="http://schemas.microsoft.com/office/drawing/2014/main" id="{780B6747-79E0-C128-C5FF-B18450856673}"/>
              </a:ext>
            </a:extLst>
          </p:cNvPr>
          <p:cNvGraphicFramePr>
            <a:graphicFrameLocks noGrp="1"/>
          </p:cNvGraphicFramePr>
          <p:nvPr>
            <p:extLst>
              <p:ext uri="{D42A27DB-BD31-4B8C-83A1-F6EECF244321}">
                <p14:modId xmlns:p14="http://schemas.microsoft.com/office/powerpoint/2010/main" val="4054816875"/>
              </p:ext>
            </p:extLst>
          </p:nvPr>
        </p:nvGraphicFramePr>
        <p:xfrm>
          <a:off x="2106820" y="899323"/>
          <a:ext cx="8261939" cy="5059354"/>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3287873196"/>
                    </a:ext>
                  </a:extLst>
                </a:gridCol>
                <a:gridCol w="1084019">
                  <a:extLst>
                    <a:ext uri="{9D8B030D-6E8A-4147-A177-3AD203B41FA5}">
                      <a16:colId xmlns:a16="http://schemas.microsoft.com/office/drawing/2014/main" val="1345484638"/>
                    </a:ext>
                  </a:extLst>
                </a:gridCol>
                <a:gridCol w="1084019">
                  <a:extLst>
                    <a:ext uri="{9D8B030D-6E8A-4147-A177-3AD203B41FA5}">
                      <a16:colId xmlns:a16="http://schemas.microsoft.com/office/drawing/2014/main" val="2900476861"/>
                    </a:ext>
                  </a:extLst>
                </a:gridCol>
                <a:gridCol w="1581164">
                  <a:extLst>
                    <a:ext uri="{9D8B030D-6E8A-4147-A177-3AD203B41FA5}">
                      <a16:colId xmlns:a16="http://schemas.microsoft.com/office/drawing/2014/main" val="2712899753"/>
                    </a:ext>
                  </a:extLst>
                </a:gridCol>
                <a:gridCol w="3212257">
                  <a:extLst>
                    <a:ext uri="{9D8B030D-6E8A-4147-A177-3AD203B41FA5}">
                      <a16:colId xmlns:a16="http://schemas.microsoft.com/office/drawing/2014/main" val="2042448166"/>
                    </a:ext>
                  </a:extLst>
                </a:gridCol>
              </a:tblGrid>
              <a:tr h="839620">
                <a:tc>
                  <a:txBody>
                    <a:bodyPr/>
                    <a:lstStyle/>
                    <a:p>
                      <a:pPr algn="ctr"/>
                      <a:r>
                        <a:rPr lang="en-US" dirty="0"/>
                        <a:t>Coupling </a:t>
                      </a:r>
                      <a:endParaRPr lang="en-IN" dirty="0"/>
                    </a:p>
                  </a:txBody>
                  <a:tcPr anchor="ctr">
                    <a:solidFill>
                      <a:schemeClr val="bg2">
                        <a:lumMod val="60000"/>
                        <a:lumOff val="40000"/>
                      </a:schemeClr>
                    </a:solidFill>
                  </a:tcPr>
                </a:tc>
                <a:tc>
                  <a:txBody>
                    <a:bodyPr/>
                    <a:lstStyle/>
                    <a:p>
                      <a:pPr algn="ctr"/>
                      <a:r>
                        <a:rPr lang="en-US" dirty="0"/>
                        <a:t>FEA </a:t>
                      </a:r>
                      <a:endParaRPr lang="en-IN" dirty="0"/>
                    </a:p>
                  </a:txBody>
                  <a:tcPr anchor="ctr">
                    <a:solidFill>
                      <a:schemeClr val="bg2">
                        <a:lumMod val="60000"/>
                        <a:lumOff val="40000"/>
                      </a:schemeClr>
                    </a:solidFill>
                  </a:tcPr>
                </a:tc>
                <a:tc>
                  <a:txBody>
                    <a:bodyPr/>
                    <a:lstStyle/>
                    <a:p>
                      <a:pPr algn="ctr"/>
                      <a:r>
                        <a:rPr lang="en-US" dirty="0"/>
                        <a:t>RBD</a:t>
                      </a:r>
                      <a:endParaRPr lang="en-IN" dirty="0"/>
                    </a:p>
                  </a:txBody>
                  <a:tcPr anchor="ctr">
                    <a:solidFill>
                      <a:schemeClr val="bg2">
                        <a:lumMod val="60000"/>
                        <a:lumOff val="40000"/>
                      </a:schemeClr>
                    </a:solidFill>
                  </a:tcPr>
                </a:tc>
                <a:tc>
                  <a:txBody>
                    <a:bodyPr/>
                    <a:lstStyle/>
                    <a:p>
                      <a:pPr algn="ctr"/>
                      <a:r>
                        <a:rPr lang="en-US" dirty="0"/>
                        <a:t>status</a:t>
                      </a:r>
                      <a:endParaRPr lang="en-IN" dirty="0"/>
                    </a:p>
                  </a:txBody>
                  <a:tcPr anchor="ctr">
                    <a:solidFill>
                      <a:schemeClr val="bg2">
                        <a:lumMod val="60000"/>
                        <a:lumOff val="40000"/>
                      </a:schemeClr>
                    </a:solidFill>
                  </a:tcPr>
                </a:tc>
                <a:tc>
                  <a:txBody>
                    <a:bodyPr/>
                    <a:lstStyle/>
                    <a:p>
                      <a:pPr algn="ctr"/>
                      <a:r>
                        <a:rPr lang="en-US" dirty="0"/>
                        <a:t>Plans moving Forward</a:t>
                      </a:r>
                      <a:endParaRPr lang="en-IN" dirty="0"/>
                    </a:p>
                  </a:txBody>
                  <a:tcPr anchor="ctr">
                    <a:solidFill>
                      <a:schemeClr val="bg2">
                        <a:lumMod val="60000"/>
                        <a:lumOff val="40000"/>
                      </a:schemeClr>
                    </a:solidFill>
                  </a:tcPr>
                </a:tc>
                <a:extLst>
                  <a:ext uri="{0D108BD9-81ED-4DB2-BD59-A6C34878D82A}">
                    <a16:rowId xmlns:a16="http://schemas.microsoft.com/office/drawing/2014/main" val="3417604965"/>
                  </a:ext>
                </a:extLst>
              </a:tr>
              <a:tr h="786818">
                <a:tc>
                  <a:txBody>
                    <a:bodyPr/>
                    <a:lstStyle/>
                    <a:p>
                      <a:r>
                        <a:rPr lang="en-US" dirty="0"/>
                        <a:t>Weak </a:t>
                      </a:r>
                      <a:endParaRPr lang="en-IN" dirty="0"/>
                    </a:p>
                  </a:txBody>
                  <a:tcPr>
                    <a:solidFill>
                      <a:schemeClr val="bg2">
                        <a:lumMod val="60000"/>
                        <a:lumOff val="40000"/>
                      </a:schemeClr>
                    </a:solidFill>
                  </a:tcPr>
                </a:tc>
                <a:tc>
                  <a:txBody>
                    <a:bodyPr/>
                    <a:lstStyle/>
                    <a:p>
                      <a:r>
                        <a:rPr lang="en-US" dirty="0"/>
                        <a:t>Static</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Done / results</a:t>
                      </a:r>
                      <a:endParaRPr lang="en-IN" dirty="0"/>
                    </a:p>
                  </a:txBody>
                  <a:tcPr>
                    <a:solidFill>
                      <a:schemeClr val="accent3">
                        <a:lumMod val="40000"/>
                        <a:lumOff val="60000"/>
                      </a:schemeClr>
                    </a:solidFill>
                  </a:tcPr>
                </a:tc>
                <a:tc>
                  <a:txBody>
                    <a:bodyPr/>
                    <a:lstStyle/>
                    <a:p>
                      <a:r>
                        <a:rPr lang="en-US" dirty="0"/>
                        <a:t>Documentation</a:t>
                      </a:r>
                      <a:endParaRPr lang="en-IN" dirty="0"/>
                    </a:p>
                  </a:txBody>
                  <a:tcPr>
                    <a:solidFill>
                      <a:schemeClr val="bg2">
                        <a:lumMod val="60000"/>
                        <a:lumOff val="40000"/>
                      </a:schemeClr>
                    </a:solidFill>
                  </a:tcPr>
                </a:tc>
                <a:extLst>
                  <a:ext uri="{0D108BD9-81ED-4DB2-BD59-A6C34878D82A}">
                    <a16:rowId xmlns:a16="http://schemas.microsoft.com/office/drawing/2014/main" val="2333620566"/>
                  </a:ext>
                </a:extLst>
              </a:tr>
              <a:tr h="886537">
                <a:tc>
                  <a:txBody>
                    <a:bodyPr/>
                    <a:lstStyle/>
                    <a:p>
                      <a:r>
                        <a:rPr lang="en-US" dirty="0"/>
                        <a:t>Weak </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sz="1400" dirty="0"/>
                        <a:t>Done /</a:t>
                      </a:r>
                    </a:p>
                    <a:p>
                      <a:r>
                        <a:rPr lang="en-US" sz="1400" dirty="0"/>
                        <a:t>Failed (Solution diverges in a few steps)</a:t>
                      </a:r>
                      <a:endParaRPr lang="en-IN" sz="1400" dirty="0"/>
                    </a:p>
                  </a:txBody>
                  <a:tcPr>
                    <a:solidFill>
                      <a:schemeClr val="accent6">
                        <a:lumMod val="40000"/>
                        <a:lumOff val="60000"/>
                      </a:schemeClr>
                    </a:solidFill>
                  </a:tcPr>
                </a:tc>
                <a:tc>
                  <a:txBody>
                    <a:bodyPr/>
                    <a:lstStyle/>
                    <a:p>
                      <a:r>
                        <a:rPr lang="en-US" dirty="0"/>
                        <a:t>Not worth investigating further. Documentation</a:t>
                      </a:r>
                      <a:endParaRPr lang="en-IN" dirty="0"/>
                    </a:p>
                  </a:txBody>
                  <a:tcPr>
                    <a:solidFill>
                      <a:schemeClr val="bg2">
                        <a:lumMod val="60000"/>
                        <a:lumOff val="40000"/>
                      </a:schemeClr>
                    </a:solidFill>
                  </a:tcPr>
                </a:tc>
                <a:extLst>
                  <a:ext uri="{0D108BD9-81ED-4DB2-BD59-A6C34878D82A}">
                    <a16:rowId xmlns:a16="http://schemas.microsoft.com/office/drawing/2014/main" val="2545529642"/>
                  </a:ext>
                </a:extLst>
              </a:tr>
              <a:tr h="786818">
                <a:tc>
                  <a:txBody>
                    <a:bodyPr/>
                    <a:lstStyle/>
                    <a:p>
                      <a:r>
                        <a:rPr lang="en-US" dirty="0"/>
                        <a:t>Strong</a:t>
                      </a:r>
                      <a:endParaRPr lang="en-IN" dirty="0"/>
                    </a:p>
                  </a:txBody>
                  <a:tcPr>
                    <a:solidFill>
                      <a:schemeClr val="bg2">
                        <a:lumMod val="60000"/>
                        <a:lumOff val="40000"/>
                      </a:schemeClr>
                    </a:solidFill>
                  </a:tcPr>
                </a:tc>
                <a:tc>
                  <a:txBody>
                    <a:bodyPr/>
                    <a:lstStyle/>
                    <a:p>
                      <a:r>
                        <a:rPr lang="en-US" dirty="0"/>
                        <a:t>Static</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Unfinished</a:t>
                      </a:r>
                      <a:endParaRPr lang="en-IN" dirty="0"/>
                    </a:p>
                  </a:txBody>
                  <a:tcPr>
                    <a:solidFill>
                      <a:schemeClr val="accent4">
                        <a:lumMod val="40000"/>
                        <a:lumOff val="60000"/>
                      </a:schemeClr>
                    </a:solidFill>
                  </a:tcPr>
                </a:tc>
                <a:tc>
                  <a:txBody>
                    <a:bodyPr/>
                    <a:lstStyle/>
                    <a:p>
                      <a:r>
                        <a:rPr lang="en-US" dirty="0"/>
                        <a:t>Implement and test</a:t>
                      </a:r>
                      <a:endParaRPr lang="en-IN" dirty="0"/>
                    </a:p>
                  </a:txBody>
                  <a:tcPr>
                    <a:solidFill>
                      <a:schemeClr val="bg2">
                        <a:lumMod val="60000"/>
                        <a:lumOff val="40000"/>
                      </a:schemeClr>
                    </a:solidFill>
                  </a:tcPr>
                </a:tc>
                <a:extLst>
                  <a:ext uri="{0D108BD9-81ED-4DB2-BD59-A6C34878D82A}">
                    <a16:rowId xmlns:a16="http://schemas.microsoft.com/office/drawing/2014/main" val="1495166326"/>
                  </a:ext>
                </a:extLst>
              </a:tr>
              <a:tr h="786818">
                <a:tc>
                  <a:txBody>
                    <a:bodyPr/>
                    <a:lstStyle/>
                    <a:p>
                      <a:r>
                        <a:rPr lang="en-US" dirty="0"/>
                        <a:t>Strong</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Unfinished</a:t>
                      </a:r>
                      <a:endParaRPr lang="en-IN" dirty="0"/>
                    </a:p>
                  </a:txBody>
                  <a:tcPr>
                    <a:solidFill>
                      <a:schemeClr val="accent4">
                        <a:lumMod val="40000"/>
                        <a:lumOff val="60000"/>
                      </a:schemeClr>
                    </a:solidFill>
                  </a:tcPr>
                </a:tc>
                <a:tc>
                  <a:txBody>
                    <a:bodyPr/>
                    <a:lstStyle/>
                    <a:p>
                      <a:r>
                        <a:rPr lang="en-US" dirty="0"/>
                        <a:t>Implement and test. This could also be unstable.</a:t>
                      </a:r>
                      <a:endParaRPr lang="en-IN" dirty="0"/>
                    </a:p>
                  </a:txBody>
                  <a:tcPr>
                    <a:solidFill>
                      <a:schemeClr val="bg2">
                        <a:lumMod val="60000"/>
                        <a:lumOff val="40000"/>
                      </a:schemeClr>
                    </a:solidFill>
                  </a:tcPr>
                </a:tc>
                <a:extLst>
                  <a:ext uri="{0D108BD9-81ED-4DB2-BD59-A6C34878D82A}">
                    <a16:rowId xmlns:a16="http://schemas.microsoft.com/office/drawing/2014/main" val="2040745752"/>
                  </a:ext>
                </a:extLst>
              </a:tr>
              <a:tr h="786818">
                <a:tc>
                  <a:txBody>
                    <a:bodyPr/>
                    <a:lstStyle/>
                    <a:p>
                      <a:r>
                        <a:rPr lang="en-US" dirty="0"/>
                        <a:t>Strong with springs </a:t>
                      </a:r>
                      <a:endParaRPr lang="en-IN" dirty="0"/>
                    </a:p>
                  </a:txBody>
                  <a:tcPr>
                    <a:solidFill>
                      <a:schemeClr val="bg2">
                        <a:lumMod val="60000"/>
                        <a:lumOff val="40000"/>
                      </a:schemeClr>
                    </a:solidFill>
                  </a:tcPr>
                </a:tc>
                <a:tc>
                  <a:txBody>
                    <a:bodyPr/>
                    <a:lstStyle/>
                    <a:p>
                      <a:r>
                        <a:rPr lang="en-US" dirty="0"/>
                        <a:t>Static</a:t>
                      </a:r>
                      <a:endParaRPr lang="en-IN" dirty="0"/>
                    </a:p>
                  </a:txBody>
                  <a:tcPr>
                    <a:solidFill>
                      <a:schemeClr val="bg2">
                        <a:lumMod val="60000"/>
                        <a:lumOff val="40000"/>
                      </a:schemeClr>
                    </a:solidFill>
                  </a:tcPr>
                </a:tc>
                <a:tc>
                  <a:txBody>
                    <a:bodyPr/>
                    <a:lstStyle/>
                    <a:p>
                      <a:r>
                        <a:rPr lang="en-US" dirty="0"/>
                        <a:t>Dynamic</a:t>
                      </a:r>
                      <a:endParaRPr lang="en-IN" dirty="0"/>
                    </a:p>
                  </a:txBody>
                  <a:tcPr>
                    <a:solidFill>
                      <a:schemeClr val="bg2">
                        <a:lumMod val="60000"/>
                        <a:lumOff val="40000"/>
                      </a:schemeClr>
                    </a:solidFill>
                  </a:tcPr>
                </a:tc>
                <a:tc>
                  <a:txBody>
                    <a:bodyPr/>
                    <a:lstStyle/>
                    <a:p>
                      <a:r>
                        <a:rPr lang="en-US" dirty="0"/>
                        <a:t>Unfinished</a:t>
                      </a:r>
                    </a:p>
                    <a:p>
                      <a:r>
                        <a:rPr lang="en-US" dirty="0"/>
                        <a:t>(backup)</a:t>
                      </a:r>
                      <a:endParaRPr lang="en-IN" dirty="0"/>
                    </a:p>
                  </a:txBody>
                  <a:tcPr>
                    <a:solidFill>
                      <a:schemeClr val="accent4">
                        <a:lumMod val="40000"/>
                        <a:lumOff val="60000"/>
                      </a:schemeClr>
                    </a:solidFill>
                  </a:tcPr>
                </a:tc>
                <a:tc>
                  <a:txBody>
                    <a:bodyPr/>
                    <a:lstStyle/>
                    <a:p>
                      <a:r>
                        <a:rPr lang="en-US" dirty="0"/>
                        <a:t>Use springs to control the amount of rigid body motion in FEA</a:t>
                      </a:r>
                      <a:endParaRPr lang="en-IN" dirty="0"/>
                    </a:p>
                  </a:txBody>
                  <a:tcPr>
                    <a:solidFill>
                      <a:schemeClr val="bg2">
                        <a:lumMod val="60000"/>
                        <a:lumOff val="40000"/>
                      </a:schemeClr>
                    </a:solidFill>
                  </a:tcPr>
                </a:tc>
                <a:extLst>
                  <a:ext uri="{0D108BD9-81ED-4DB2-BD59-A6C34878D82A}">
                    <a16:rowId xmlns:a16="http://schemas.microsoft.com/office/drawing/2014/main" val="1814920338"/>
                  </a:ext>
                </a:extLst>
              </a:tr>
            </a:tbl>
          </a:graphicData>
        </a:graphic>
      </p:graphicFrame>
    </p:spTree>
    <p:extLst>
      <p:ext uri="{BB962C8B-B14F-4D97-AF65-F5344CB8AC3E}">
        <p14:creationId xmlns:p14="http://schemas.microsoft.com/office/powerpoint/2010/main" val="24709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6D0A-CCA9-A8D0-B259-083B896DDF1C}"/>
              </a:ext>
            </a:extLst>
          </p:cNvPr>
          <p:cNvSpPr>
            <a:spLocks noGrp="1"/>
          </p:cNvSpPr>
          <p:nvPr>
            <p:ph type="title"/>
          </p:nvPr>
        </p:nvSpPr>
        <p:spPr/>
        <p:txBody>
          <a:bodyPr/>
          <a:lstStyle/>
          <a:p>
            <a:r>
              <a:rPr lang="en-US" dirty="0"/>
              <a:t>References</a:t>
            </a:r>
            <a:endParaRPr lang="en-IN" dirty="0"/>
          </a:p>
        </p:txBody>
      </p:sp>
      <p:sp>
        <p:nvSpPr>
          <p:cNvPr id="4" name="Text Placeholder 3">
            <a:extLst>
              <a:ext uri="{FF2B5EF4-FFF2-40B4-BE49-F238E27FC236}">
                <a16:creationId xmlns:a16="http://schemas.microsoft.com/office/drawing/2014/main" id="{961656C2-CCD0-BBF9-20E8-E85ACA8DC641}"/>
              </a:ext>
            </a:extLst>
          </p:cNvPr>
          <p:cNvSpPr>
            <a:spLocks noGrp="1"/>
          </p:cNvSpPr>
          <p:nvPr>
            <p:ph type="body" sz="quarter" idx="12"/>
          </p:nvPr>
        </p:nvSpPr>
        <p:spPr>
          <a:xfrm>
            <a:off x="210588" y="866023"/>
            <a:ext cx="11484000" cy="5068611"/>
          </a:xfrm>
        </p:spPr>
        <p:txBody>
          <a:bodyPr numCol="1" anchor="ctr"/>
          <a:lstStyle/>
          <a:p>
            <a:pPr marL="108000">
              <a:spcBef>
                <a:spcPts val="400"/>
              </a:spcBef>
              <a:spcAft>
                <a:spcPts val="400"/>
              </a:spcAft>
            </a:pPr>
            <a:r>
              <a:rPr lang="en-US" sz="1600" dirty="0">
                <a:latin typeface="+mj-lt"/>
              </a:rPr>
              <a:t>[1] </a:t>
            </a:r>
            <a:r>
              <a:rPr lang="en-US" sz="1600" dirty="0">
                <a:latin typeface="+mj-lt"/>
                <a:hlinkClick r:id="rId2"/>
              </a:rPr>
              <a:t>https://hexagon.com/it/products/flexible-multibody-systems-adams</a:t>
            </a:r>
            <a:endParaRPr lang="en-US" sz="1600" dirty="0">
              <a:latin typeface="+mj-lt"/>
            </a:endParaRPr>
          </a:p>
          <a:p>
            <a:pPr marL="108000">
              <a:spcBef>
                <a:spcPts val="400"/>
              </a:spcBef>
              <a:spcAft>
                <a:spcPts val="400"/>
              </a:spcAft>
            </a:pPr>
            <a:r>
              <a:rPr lang="en-US" sz="1600" dirty="0">
                <a:latin typeface="+mj-lt"/>
              </a:rPr>
              <a:t>[2] </a:t>
            </a:r>
            <a:r>
              <a:rPr lang="en-IN" sz="1600" b="0" i="0" dirty="0">
                <a:solidFill>
                  <a:srgbClr val="333333"/>
                </a:solidFill>
                <a:effectLst/>
                <a:highlight>
                  <a:srgbClr val="FCFCFC"/>
                </a:highlight>
                <a:latin typeface="+mj-lt"/>
              </a:rPr>
              <a:t>Shang, D., Li, X., Yin, M. </a:t>
            </a:r>
            <a:r>
              <a:rPr lang="en-IN" sz="1600" b="0" i="1" dirty="0">
                <a:solidFill>
                  <a:srgbClr val="333333"/>
                </a:solidFill>
                <a:effectLst/>
                <a:highlight>
                  <a:srgbClr val="FCFCFC"/>
                </a:highlight>
                <a:latin typeface="+mj-lt"/>
              </a:rPr>
              <a:t>et al.</a:t>
            </a:r>
            <a:r>
              <a:rPr lang="en-IN" sz="1600" b="0" i="0" dirty="0">
                <a:solidFill>
                  <a:srgbClr val="333333"/>
                </a:solidFill>
                <a:effectLst/>
                <a:highlight>
                  <a:srgbClr val="FCFCFC"/>
                </a:highlight>
                <a:latin typeface="+mj-lt"/>
              </a:rPr>
              <a:t> Rotation Angle Control Strategy for Telescopic Flexible Manipulator Based on a Combination of Fuzzy Adjustment and RBF Neural Network. </a:t>
            </a:r>
            <a:r>
              <a:rPr lang="en-IN" sz="1600" b="0" i="1" dirty="0">
                <a:solidFill>
                  <a:srgbClr val="333333"/>
                </a:solidFill>
                <a:effectLst/>
                <a:highlight>
                  <a:srgbClr val="FCFCFC"/>
                </a:highlight>
                <a:latin typeface="+mj-lt"/>
              </a:rPr>
              <a:t>Chin. J. Mech. Eng.</a:t>
            </a:r>
            <a:r>
              <a:rPr lang="en-IN" sz="1600" b="0" i="0" dirty="0">
                <a:solidFill>
                  <a:srgbClr val="333333"/>
                </a:solidFill>
                <a:effectLst/>
                <a:highlight>
                  <a:srgbClr val="FCFCFC"/>
                </a:highlight>
                <a:latin typeface="+mj-lt"/>
              </a:rPr>
              <a:t> </a:t>
            </a:r>
            <a:r>
              <a:rPr lang="en-IN" sz="1600" b="1" i="0" dirty="0">
                <a:solidFill>
                  <a:srgbClr val="333333"/>
                </a:solidFill>
                <a:effectLst/>
                <a:highlight>
                  <a:srgbClr val="FCFCFC"/>
                </a:highlight>
                <a:latin typeface="+mj-lt"/>
              </a:rPr>
              <a:t>35</a:t>
            </a:r>
            <a:r>
              <a:rPr lang="en-IN" sz="1600" b="0" i="0" dirty="0">
                <a:solidFill>
                  <a:srgbClr val="333333"/>
                </a:solidFill>
                <a:effectLst/>
                <a:highlight>
                  <a:srgbClr val="FCFCFC"/>
                </a:highlight>
                <a:latin typeface="+mj-lt"/>
              </a:rPr>
              <a:t>, 53 (2022). </a:t>
            </a:r>
            <a:r>
              <a:rPr lang="en-IN" sz="1600" b="0" i="0" dirty="0">
                <a:solidFill>
                  <a:srgbClr val="333333"/>
                </a:solidFill>
                <a:effectLst/>
                <a:highlight>
                  <a:srgbClr val="FCFCFC"/>
                </a:highlight>
                <a:latin typeface="+mj-lt"/>
                <a:hlinkClick r:id="rId3"/>
              </a:rPr>
              <a:t>https://doi.org/10.1186/s10033-022-00723-2</a:t>
            </a:r>
            <a:endParaRPr lang="en-IN" sz="1600" b="0" i="0" dirty="0">
              <a:solidFill>
                <a:srgbClr val="333333"/>
              </a:solidFill>
              <a:effectLst/>
              <a:highlight>
                <a:srgbClr val="FCFCFC"/>
              </a:highlight>
              <a:latin typeface="+mj-lt"/>
            </a:endParaRPr>
          </a:p>
          <a:p>
            <a:pPr marL="108000">
              <a:spcBef>
                <a:spcPts val="400"/>
              </a:spcBef>
              <a:spcAft>
                <a:spcPts val="400"/>
              </a:spcAft>
            </a:pPr>
            <a:r>
              <a:rPr lang="en-IN" sz="1600" dirty="0">
                <a:solidFill>
                  <a:srgbClr val="333333"/>
                </a:solidFill>
                <a:highlight>
                  <a:srgbClr val="FCFCFC"/>
                </a:highlight>
                <a:latin typeface="+mj-lt"/>
              </a:rPr>
              <a:t>[3] </a:t>
            </a:r>
            <a:r>
              <a:rPr lang="en-IN" sz="1600" b="0" i="0" dirty="0">
                <a:solidFill>
                  <a:srgbClr val="222222"/>
                </a:solidFill>
                <a:effectLst/>
                <a:highlight>
                  <a:srgbClr val="FFFFFF"/>
                </a:highlight>
                <a:latin typeface="+mj-lt"/>
              </a:rPr>
              <a:t>Portal, R.J.F., Dias, J.M.P. (2006). Multibody Models for Vehicle Accident Reconstruction. In: </a:t>
            </a:r>
            <a:r>
              <a:rPr lang="en-IN" sz="1600" b="0" i="0" dirty="0" err="1">
                <a:solidFill>
                  <a:srgbClr val="222222"/>
                </a:solidFill>
                <a:effectLst/>
                <a:highlight>
                  <a:srgbClr val="FFFFFF"/>
                </a:highlight>
                <a:latin typeface="+mj-lt"/>
              </a:rPr>
              <a:t>Motasoares</a:t>
            </a:r>
            <a:r>
              <a:rPr lang="en-IN" sz="1600" b="0" i="0" dirty="0">
                <a:solidFill>
                  <a:srgbClr val="222222"/>
                </a:solidFill>
                <a:effectLst/>
                <a:highlight>
                  <a:srgbClr val="FFFFFF"/>
                </a:highlight>
                <a:latin typeface="+mj-lt"/>
              </a:rPr>
              <a:t>, C.A., </a:t>
            </a:r>
            <a:r>
              <a:rPr lang="en-IN" sz="1600" b="0" i="1" dirty="0">
                <a:solidFill>
                  <a:srgbClr val="222222"/>
                </a:solidFill>
                <a:effectLst/>
                <a:highlight>
                  <a:srgbClr val="FFFFFF"/>
                </a:highlight>
                <a:latin typeface="+mj-lt"/>
              </a:rPr>
              <a:t>et al.</a:t>
            </a:r>
            <a:r>
              <a:rPr lang="en-IN" sz="1600" b="0" i="0" dirty="0">
                <a:solidFill>
                  <a:srgbClr val="222222"/>
                </a:solidFill>
                <a:effectLst/>
                <a:highlight>
                  <a:srgbClr val="FFFFFF"/>
                </a:highlight>
                <a:latin typeface="+mj-lt"/>
              </a:rPr>
              <a:t> III European Conference on Computational Mechanics. Springer, Dordrecht. </a:t>
            </a:r>
            <a:r>
              <a:rPr lang="en-IN" sz="1600" b="0" i="0" dirty="0">
                <a:solidFill>
                  <a:srgbClr val="222222"/>
                </a:solidFill>
                <a:effectLst/>
                <a:highlight>
                  <a:srgbClr val="FFFFFF"/>
                </a:highlight>
                <a:latin typeface="+mj-lt"/>
                <a:hlinkClick r:id="rId4"/>
              </a:rPr>
              <a:t>https://doi.org/10.1007/1-4020-5370-3_775</a:t>
            </a:r>
            <a:endParaRPr lang="en-IN" sz="1600" b="0" i="0" dirty="0">
              <a:solidFill>
                <a:srgbClr val="222222"/>
              </a:solidFill>
              <a:effectLst/>
              <a:highlight>
                <a:srgbClr val="FFFFFF"/>
              </a:highlight>
              <a:latin typeface="+mj-lt"/>
            </a:endParaRPr>
          </a:p>
          <a:p>
            <a:pPr marL="108000">
              <a:spcBef>
                <a:spcPts val="400"/>
              </a:spcBef>
              <a:spcAft>
                <a:spcPts val="400"/>
              </a:spcAft>
            </a:pPr>
            <a:r>
              <a:rPr lang="en-IN" sz="1600" dirty="0">
                <a:solidFill>
                  <a:srgbClr val="222222"/>
                </a:solidFill>
                <a:highlight>
                  <a:srgbClr val="FFFFFF"/>
                </a:highlight>
                <a:latin typeface="+mj-lt"/>
              </a:rPr>
              <a:t>[4]</a:t>
            </a:r>
            <a:r>
              <a:rPr lang="en-US" sz="1600" b="0" i="0" dirty="0">
                <a:solidFill>
                  <a:srgbClr val="222222"/>
                </a:solidFill>
                <a:effectLst/>
                <a:highlight>
                  <a:srgbClr val="FFFFFF"/>
                </a:highlight>
                <a:latin typeface="+mj-lt"/>
              </a:rPr>
              <a:t> Rong, B., Rui, X., Wang, G. </a:t>
            </a:r>
            <a:r>
              <a:rPr lang="en-US" sz="1600" b="0" i="1" dirty="0">
                <a:solidFill>
                  <a:srgbClr val="222222"/>
                </a:solidFill>
                <a:effectLst/>
                <a:highlight>
                  <a:srgbClr val="FFFFFF"/>
                </a:highlight>
                <a:latin typeface="+mj-lt"/>
              </a:rPr>
              <a:t>et al.</a:t>
            </a:r>
            <a:r>
              <a:rPr lang="en-US" sz="1600" b="0" i="0" dirty="0">
                <a:solidFill>
                  <a:srgbClr val="222222"/>
                </a:solidFill>
                <a:effectLst/>
                <a:highlight>
                  <a:srgbClr val="FFFFFF"/>
                </a:highlight>
                <a:latin typeface="+mj-lt"/>
              </a:rPr>
              <a:t> New efficient method for dynamic modeling and simulation of flexible multibody systems moving in plane. </a:t>
            </a:r>
            <a:r>
              <a:rPr lang="en-US" sz="1600" b="0" i="1" dirty="0">
                <a:solidFill>
                  <a:srgbClr val="222222"/>
                </a:solidFill>
                <a:effectLst/>
                <a:highlight>
                  <a:srgbClr val="FFFFFF"/>
                </a:highlight>
                <a:latin typeface="+mj-lt"/>
              </a:rPr>
              <a:t>Multibody Syst Dyn</a:t>
            </a:r>
            <a:r>
              <a:rPr lang="en-US" sz="1600" b="0" i="0" dirty="0">
                <a:solidFill>
                  <a:srgbClr val="222222"/>
                </a:solidFill>
                <a:effectLst/>
                <a:highlight>
                  <a:srgbClr val="FFFFFF"/>
                </a:highlight>
                <a:latin typeface="+mj-lt"/>
              </a:rPr>
              <a:t> </a:t>
            </a:r>
            <a:r>
              <a:rPr lang="en-US" sz="1600" b="1" i="0" dirty="0">
                <a:solidFill>
                  <a:srgbClr val="222222"/>
                </a:solidFill>
                <a:effectLst/>
                <a:highlight>
                  <a:srgbClr val="FFFFFF"/>
                </a:highlight>
                <a:latin typeface="+mj-lt"/>
              </a:rPr>
              <a:t>24</a:t>
            </a:r>
            <a:r>
              <a:rPr lang="en-US" sz="1600" b="0" i="0" dirty="0">
                <a:solidFill>
                  <a:srgbClr val="222222"/>
                </a:solidFill>
                <a:effectLst/>
                <a:highlight>
                  <a:srgbClr val="FFFFFF"/>
                </a:highlight>
                <a:latin typeface="+mj-lt"/>
              </a:rPr>
              <a:t>, 181–200 (2010). </a:t>
            </a:r>
            <a:r>
              <a:rPr lang="en-US" sz="1600" b="0" i="0" dirty="0">
                <a:solidFill>
                  <a:srgbClr val="222222"/>
                </a:solidFill>
                <a:effectLst/>
                <a:highlight>
                  <a:srgbClr val="FFFFFF"/>
                </a:highlight>
                <a:latin typeface="+mj-lt"/>
                <a:hlinkClick r:id="rId5"/>
              </a:rPr>
              <a:t>https://doi.org/10.1007/s11044-010-9196-9</a:t>
            </a:r>
            <a:endParaRPr lang="en-US" sz="1600" b="0" i="0" dirty="0">
              <a:solidFill>
                <a:srgbClr val="222222"/>
              </a:solidFill>
              <a:effectLst/>
              <a:highlight>
                <a:srgbClr val="FFFFFF"/>
              </a:highlight>
              <a:latin typeface="+mj-lt"/>
            </a:endParaRPr>
          </a:p>
          <a:p>
            <a:pPr marL="108000">
              <a:spcBef>
                <a:spcPts val="400"/>
              </a:spcBef>
              <a:spcAft>
                <a:spcPts val="400"/>
              </a:spcAft>
            </a:pPr>
            <a:r>
              <a:rPr lang="en-US" sz="1600" dirty="0">
                <a:solidFill>
                  <a:srgbClr val="222222"/>
                </a:solidFill>
                <a:highlight>
                  <a:srgbClr val="FFFFFF"/>
                </a:highlight>
                <a:latin typeface="+mj-lt"/>
              </a:rPr>
              <a:t>[5]</a:t>
            </a:r>
            <a:r>
              <a:rPr lang="en-IN" sz="1600" b="0" i="0" dirty="0">
                <a:solidFill>
                  <a:srgbClr val="222222"/>
                </a:solidFill>
                <a:effectLst/>
                <a:highlight>
                  <a:srgbClr val="FFFFFF"/>
                </a:highlight>
                <a:latin typeface="+mj-lt"/>
              </a:rPr>
              <a:t> </a:t>
            </a:r>
            <a:r>
              <a:rPr lang="en-IN" sz="1600" b="0" i="0" dirty="0" err="1">
                <a:solidFill>
                  <a:srgbClr val="222222"/>
                </a:solidFill>
                <a:effectLst/>
                <a:highlight>
                  <a:srgbClr val="FFFFFF"/>
                </a:highlight>
                <a:latin typeface="+mj-lt"/>
              </a:rPr>
              <a:t>Gufler</a:t>
            </a:r>
            <a:r>
              <a:rPr lang="en-IN" sz="1600" b="0" i="0" dirty="0">
                <a:solidFill>
                  <a:srgbClr val="222222"/>
                </a:solidFill>
                <a:effectLst/>
                <a:highlight>
                  <a:srgbClr val="FFFFFF"/>
                </a:highlight>
                <a:latin typeface="+mj-lt"/>
              </a:rPr>
              <a:t>, V., </a:t>
            </a:r>
            <a:r>
              <a:rPr lang="en-IN" sz="1600" b="0" i="0" dirty="0" err="1">
                <a:solidFill>
                  <a:srgbClr val="222222"/>
                </a:solidFill>
                <a:effectLst/>
                <a:highlight>
                  <a:srgbClr val="FFFFFF"/>
                </a:highlight>
                <a:latin typeface="+mj-lt"/>
              </a:rPr>
              <a:t>Wehrle</a:t>
            </a:r>
            <a:r>
              <a:rPr lang="en-IN" sz="1600" b="0" i="0" dirty="0">
                <a:solidFill>
                  <a:srgbClr val="222222"/>
                </a:solidFill>
                <a:effectLst/>
                <a:highlight>
                  <a:srgbClr val="FFFFFF"/>
                </a:highlight>
                <a:latin typeface="+mj-lt"/>
              </a:rPr>
              <a:t>, E. &amp; </a:t>
            </a:r>
            <a:r>
              <a:rPr lang="en-IN" sz="1600" b="0" i="0" dirty="0" err="1">
                <a:solidFill>
                  <a:srgbClr val="222222"/>
                </a:solidFill>
                <a:effectLst/>
                <a:highlight>
                  <a:srgbClr val="FFFFFF"/>
                </a:highlight>
                <a:latin typeface="+mj-lt"/>
              </a:rPr>
              <a:t>Zwölfer</a:t>
            </a:r>
            <a:r>
              <a:rPr lang="en-IN" sz="1600" b="0" i="0" dirty="0">
                <a:solidFill>
                  <a:srgbClr val="222222"/>
                </a:solidFill>
                <a:effectLst/>
                <a:highlight>
                  <a:srgbClr val="FFFFFF"/>
                </a:highlight>
                <a:latin typeface="+mj-lt"/>
              </a:rPr>
              <a:t>, A. A review of flexible multibody dynamics for gradient-based design optimization. </a:t>
            </a:r>
            <a:r>
              <a:rPr lang="en-IN" sz="1600" b="0" i="1" dirty="0">
                <a:solidFill>
                  <a:srgbClr val="222222"/>
                </a:solidFill>
                <a:effectLst/>
                <a:highlight>
                  <a:srgbClr val="FFFFFF"/>
                </a:highlight>
                <a:latin typeface="+mj-lt"/>
              </a:rPr>
              <a:t>Multibody </a:t>
            </a:r>
            <a:r>
              <a:rPr lang="en-IN" sz="1600" b="0" i="1" dirty="0" err="1">
                <a:solidFill>
                  <a:srgbClr val="222222"/>
                </a:solidFill>
                <a:effectLst/>
                <a:highlight>
                  <a:srgbClr val="FFFFFF"/>
                </a:highlight>
                <a:latin typeface="+mj-lt"/>
              </a:rPr>
              <a:t>Syst</a:t>
            </a:r>
            <a:r>
              <a:rPr lang="en-IN" sz="1600" b="0" i="1" dirty="0">
                <a:solidFill>
                  <a:srgbClr val="222222"/>
                </a:solidFill>
                <a:effectLst/>
                <a:highlight>
                  <a:srgbClr val="FFFFFF"/>
                </a:highlight>
                <a:latin typeface="+mj-lt"/>
              </a:rPr>
              <a:t> Dyn</a:t>
            </a:r>
            <a:r>
              <a:rPr lang="en-IN" sz="1600" b="0" i="0" dirty="0">
                <a:solidFill>
                  <a:srgbClr val="222222"/>
                </a:solidFill>
                <a:effectLst/>
                <a:highlight>
                  <a:srgbClr val="FFFFFF"/>
                </a:highlight>
                <a:latin typeface="+mj-lt"/>
              </a:rPr>
              <a:t> </a:t>
            </a:r>
            <a:r>
              <a:rPr lang="en-IN" sz="1600" b="1" i="0" dirty="0">
                <a:solidFill>
                  <a:srgbClr val="222222"/>
                </a:solidFill>
                <a:effectLst/>
                <a:highlight>
                  <a:srgbClr val="FFFFFF"/>
                </a:highlight>
                <a:latin typeface="+mj-lt"/>
              </a:rPr>
              <a:t>53</a:t>
            </a:r>
            <a:r>
              <a:rPr lang="en-IN" sz="1600" b="0" i="0" dirty="0">
                <a:solidFill>
                  <a:srgbClr val="222222"/>
                </a:solidFill>
                <a:effectLst/>
                <a:highlight>
                  <a:srgbClr val="FFFFFF"/>
                </a:highlight>
                <a:latin typeface="+mj-lt"/>
              </a:rPr>
              <a:t>, 379–409 (2021). </a:t>
            </a:r>
            <a:r>
              <a:rPr lang="en-IN" sz="1600" b="0" i="0" dirty="0">
                <a:solidFill>
                  <a:srgbClr val="222222"/>
                </a:solidFill>
                <a:effectLst/>
                <a:highlight>
                  <a:srgbClr val="FFFFFF"/>
                </a:highlight>
                <a:latin typeface="+mj-lt"/>
                <a:hlinkClick r:id="rId6"/>
              </a:rPr>
              <a:t>https://doi.org/10.1007/s11044-021-09802-z</a:t>
            </a:r>
            <a:endParaRPr lang="en-IN" sz="1600" b="0" i="0" dirty="0">
              <a:solidFill>
                <a:srgbClr val="222222"/>
              </a:solidFill>
              <a:effectLst/>
              <a:highlight>
                <a:srgbClr val="FFFFFF"/>
              </a:highlight>
              <a:latin typeface="+mj-lt"/>
            </a:endParaRPr>
          </a:p>
          <a:p>
            <a:pPr marL="108000">
              <a:spcBef>
                <a:spcPts val="400"/>
              </a:spcBef>
              <a:spcAft>
                <a:spcPts val="400"/>
              </a:spcAft>
            </a:pPr>
            <a:r>
              <a:rPr lang="en-IN" sz="1600" dirty="0">
                <a:solidFill>
                  <a:srgbClr val="222222"/>
                </a:solidFill>
                <a:highlight>
                  <a:srgbClr val="FFFFFF"/>
                </a:highlight>
                <a:latin typeface="+mj-lt"/>
              </a:rPr>
              <a:t>[6] </a:t>
            </a:r>
            <a:r>
              <a:rPr lang="en-IN" sz="1600" dirty="0">
                <a:solidFill>
                  <a:srgbClr val="222222"/>
                </a:solidFill>
                <a:highlight>
                  <a:srgbClr val="FFFFFF"/>
                </a:highlight>
                <a:latin typeface="+mj-lt"/>
                <a:hlinkClick r:id="rId7"/>
              </a:rPr>
              <a:t>https://grabcad.com/library/slider-crank-mechanism-102</a:t>
            </a:r>
            <a:endParaRPr lang="en-IN" sz="1600" dirty="0">
              <a:solidFill>
                <a:srgbClr val="222222"/>
              </a:solidFill>
              <a:highlight>
                <a:srgbClr val="FFFFFF"/>
              </a:highlight>
              <a:latin typeface="+mj-lt"/>
            </a:endParaRPr>
          </a:p>
          <a:p>
            <a:pPr marL="108000">
              <a:spcBef>
                <a:spcPts val="400"/>
              </a:spcBef>
              <a:spcAft>
                <a:spcPts val="400"/>
              </a:spcAft>
            </a:pPr>
            <a:r>
              <a:rPr lang="en-IN" sz="1600" dirty="0">
                <a:latin typeface="+mj-lt"/>
              </a:rPr>
              <a:t>[7] </a:t>
            </a:r>
            <a:r>
              <a:rPr lang="en-US" sz="1600" dirty="0">
                <a:latin typeface="+mj-lt"/>
              </a:rPr>
              <a:t>Shabana, A.A. Flexible Multibody Dynamics: Review of Past and Recent Developments. Multibody System Dynamics 1, 189–222 (1997). </a:t>
            </a:r>
            <a:r>
              <a:rPr lang="en-US" sz="1600" dirty="0">
                <a:latin typeface="+mj-lt"/>
                <a:hlinkClick r:id="rId8"/>
              </a:rPr>
              <a:t>https://doi.org/10.1023/A:1009773505418</a:t>
            </a:r>
            <a:endParaRPr lang="en-US" sz="1600" dirty="0">
              <a:latin typeface="+mj-lt"/>
            </a:endParaRPr>
          </a:p>
          <a:p>
            <a:pPr marL="108000">
              <a:spcBef>
                <a:spcPts val="400"/>
              </a:spcBef>
              <a:spcAft>
                <a:spcPts val="400"/>
              </a:spcAft>
            </a:pPr>
            <a:r>
              <a:rPr lang="en-IN" sz="1600" dirty="0">
                <a:latin typeface="+mj-lt"/>
              </a:rPr>
              <a:t>[8] </a:t>
            </a:r>
            <a:r>
              <a:rPr lang="en-IN" sz="1600" dirty="0">
                <a:latin typeface="+mj-lt"/>
                <a:hlinkClick r:id="rId9"/>
              </a:rPr>
              <a:t>http://www.benchtophybrid.com/AE_Parts_Power.html</a:t>
            </a:r>
            <a:endParaRPr lang="en-IN" sz="1600" dirty="0">
              <a:latin typeface="+mj-lt"/>
            </a:endParaRPr>
          </a:p>
          <a:p>
            <a:pPr marL="108000">
              <a:spcBef>
                <a:spcPts val="400"/>
              </a:spcBef>
              <a:spcAft>
                <a:spcPts val="400"/>
              </a:spcAft>
            </a:pPr>
            <a:r>
              <a:rPr lang="en-IN" sz="1600" dirty="0">
                <a:latin typeface="+mj-lt"/>
              </a:rPr>
              <a:t>[9] https://makeagif.com/gif/slider-crank-mechanism-NSoRC8</a:t>
            </a:r>
          </a:p>
        </p:txBody>
      </p:sp>
    </p:spTree>
    <p:extLst>
      <p:ext uri="{BB962C8B-B14F-4D97-AF65-F5344CB8AC3E}">
        <p14:creationId xmlns:p14="http://schemas.microsoft.com/office/powerpoint/2010/main" val="107114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platzhalter 1"/>
          <p:cNvSpPr>
            <a:spLocks noGrp="1"/>
          </p:cNvSpPr>
          <p:nvPr>
            <p:ph type="body" sz="quarter" idx="11"/>
          </p:nvPr>
        </p:nvSpPr>
        <p:spPr bwMode="auto">
          <a:xfrm>
            <a:off x="384175" y="3989387"/>
            <a:ext cx="11483975" cy="19965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spcBef>
                <a:spcPct val="0"/>
              </a:spcBef>
            </a:pPr>
            <a:r>
              <a:rPr lang="de-DE" altLang="de-DE" dirty="0">
                <a:ea typeface="ＭＳ Ｐゴシック" pitchFamily="34" charset="-128"/>
              </a:rPr>
              <a:t>Utkarsh Kulkarni</a:t>
            </a:r>
          </a:p>
          <a:p>
            <a:pPr eaLnBrk="1" hangingPunct="1">
              <a:spcBef>
                <a:spcPct val="0"/>
              </a:spcBef>
            </a:pPr>
            <a:endParaRPr lang="de-DE" altLang="de-DE" dirty="0">
              <a:ea typeface="ＭＳ Ｐゴシック" pitchFamily="34" charset="-128"/>
            </a:endParaRPr>
          </a:p>
          <a:p>
            <a:pPr eaLnBrk="1" hangingPunct="1">
              <a:spcBef>
                <a:spcPct val="0"/>
              </a:spcBef>
            </a:pPr>
            <a:r>
              <a:rPr lang="de-DE" altLang="de-DE" dirty="0">
                <a:ea typeface="ＭＳ Ｐゴシック" pitchFamily="34" charset="-128"/>
              </a:rPr>
              <a:t>Institut für Mensch-Maschine-Interaktion</a:t>
            </a:r>
          </a:p>
          <a:p>
            <a:pPr eaLnBrk="1" hangingPunct="1">
              <a:spcBef>
                <a:spcPct val="0"/>
              </a:spcBef>
            </a:pPr>
            <a:r>
              <a:rPr lang="de-DE" altLang="de-DE" dirty="0">
                <a:ea typeface="ＭＳ Ｐゴシック" pitchFamily="34" charset="-128"/>
              </a:rPr>
              <a:t>RWTH Aachen</a:t>
            </a:r>
          </a:p>
          <a:p>
            <a:pPr eaLnBrk="1" hangingPunct="1">
              <a:spcBef>
                <a:spcPct val="0"/>
              </a:spcBef>
            </a:pPr>
            <a:endParaRPr lang="de-DE" altLang="de-DE" dirty="0">
              <a:ea typeface="ＭＳ Ｐゴシック" pitchFamily="34" charset="-128"/>
            </a:endParaRPr>
          </a:p>
          <a:p>
            <a:pPr>
              <a:spcBef>
                <a:spcPct val="0"/>
              </a:spcBef>
            </a:pPr>
            <a:r>
              <a:rPr lang="de-DE" altLang="de-DE" dirty="0">
                <a:ea typeface="ＭＳ Ｐゴシック" pitchFamily="34" charset="-128"/>
              </a:rPr>
              <a:t>www.mmi.rwth-aachen.de</a:t>
            </a:r>
          </a:p>
          <a:p>
            <a:pPr>
              <a:spcBef>
                <a:spcPct val="0"/>
              </a:spcBef>
            </a:pPr>
            <a:r>
              <a:rPr lang="de-DE" altLang="de-DE" dirty="0">
                <a:ea typeface="ＭＳ Ｐゴシック" pitchFamily="34" charset="-128"/>
              </a:rPr>
              <a:t>www.youtube.com/VEROSIMSimulation</a:t>
            </a:r>
          </a:p>
        </p:txBody>
      </p:sp>
    </p:spTree>
    <p:extLst>
      <p:ext uri="{BB962C8B-B14F-4D97-AF65-F5344CB8AC3E}">
        <p14:creationId xmlns:p14="http://schemas.microsoft.com/office/powerpoint/2010/main" val="59743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3CB8-A435-F035-1D27-71F16E9217D3}"/>
              </a:ext>
            </a:extLst>
          </p:cNvPr>
          <p:cNvSpPr>
            <a:spLocks noGrp="1"/>
          </p:cNvSpPr>
          <p:nvPr>
            <p:ph type="ctrTitle"/>
          </p:nvPr>
        </p:nvSpPr>
        <p:spPr>
          <a:xfrm>
            <a:off x="267985" y="274386"/>
            <a:ext cx="11484000" cy="540000"/>
          </a:xfrm>
        </p:spPr>
        <p:txBody>
          <a:bodyPr/>
          <a:lstStyle/>
          <a:p>
            <a:r>
              <a:rPr lang="en-US" dirty="0"/>
              <a:t>Organizational Info &amp; Thesis Goal</a:t>
            </a:r>
            <a:endParaRPr lang="en-IN" dirty="0"/>
          </a:p>
        </p:txBody>
      </p:sp>
      <p:sp>
        <p:nvSpPr>
          <p:cNvPr id="7" name="TextBox 6">
            <a:extLst>
              <a:ext uri="{FF2B5EF4-FFF2-40B4-BE49-F238E27FC236}">
                <a16:creationId xmlns:a16="http://schemas.microsoft.com/office/drawing/2014/main" id="{377E0074-8CAE-6DD4-2F27-09F092F8D6C4}"/>
              </a:ext>
            </a:extLst>
          </p:cNvPr>
          <p:cNvSpPr txBox="1"/>
          <p:nvPr/>
        </p:nvSpPr>
        <p:spPr>
          <a:xfrm>
            <a:off x="267985" y="953069"/>
            <a:ext cx="6327438" cy="923330"/>
          </a:xfrm>
          <a:prstGeom prst="rect">
            <a:avLst/>
          </a:prstGeom>
          <a:noFill/>
        </p:spPr>
        <p:txBody>
          <a:bodyPr wrap="none" rtlCol="0">
            <a:spAutoFit/>
          </a:bodyPr>
          <a:lstStyle/>
          <a:p>
            <a:r>
              <a:rPr lang="en-US" dirty="0"/>
              <a:t>Advisors : </a:t>
            </a:r>
            <a:r>
              <a:rPr lang="en-US" dirty="0" err="1"/>
              <a:t>Dorit</a:t>
            </a:r>
            <a:r>
              <a:rPr lang="en-US" dirty="0"/>
              <a:t> Kaufmann (MMI) , Jan-Lukas </a:t>
            </a:r>
            <a:r>
              <a:rPr lang="en-US" dirty="0" err="1"/>
              <a:t>Archut</a:t>
            </a:r>
            <a:r>
              <a:rPr lang="en-US" dirty="0"/>
              <a:t> (IGMR)</a:t>
            </a:r>
          </a:p>
          <a:p>
            <a:r>
              <a:rPr lang="en-US" dirty="0"/>
              <a:t>Time duration of the thesis : </a:t>
            </a:r>
            <a:r>
              <a:rPr lang="en-US" b="1" dirty="0"/>
              <a:t>22 Weeks</a:t>
            </a:r>
          </a:p>
          <a:p>
            <a:r>
              <a:rPr lang="en-US" dirty="0"/>
              <a:t>Course : MSc CAME  (Faculty 4 Mechanical Engineering)</a:t>
            </a:r>
            <a:endParaRPr lang="en-IN" dirty="0"/>
          </a:p>
        </p:txBody>
      </p:sp>
      <p:sp>
        <p:nvSpPr>
          <p:cNvPr id="4" name="Subtitle 2">
            <a:extLst>
              <a:ext uri="{FF2B5EF4-FFF2-40B4-BE49-F238E27FC236}">
                <a16:creationId xmlns:a16="http://schemas.microsoft.com/office/drawing/2014/main" id="{AE5DD589-F039-829E-E825-733D519A44C0}"/>
              </a:ext>
            </a:extLst>
          </p:cNvPr>
          <p:cNvSpPr>
            <a:spLocks noGrp="1"/>
          </p:cNvSpPr>
          <p:nvPr>
            <p:ph type="subTitle" idx="1"/>
          </p:nvPr>
        </p:nvSpPr>
        <p:spPr>
          <a:xfrm>
            <a:off x="267985" y="2338715"/>
            <a:ext cx="6925341" cy="1581812"/>
          </a:xfrm>
        </p:spPr>
        <p:txBody>
          <a:bodyPr/>
          <a:lstStyle/>
          <a:p>
            <a:r>
              <a:rPr lang="en-US" sz="2400" dirty="0"/>
              <a:t>Goal : </a:t>
            </a:r>
          </a:p>
          <a:p>
            <a:r>
              <a:rPr lang="en-US" sz="2400" dirty="0"/>
              <a:t>	Test a simulation approach that can help in including a flexible body in a RBD simulation.</a:t>
            </a:r>
          </a:p>
          <a:p>
            <a:endParaRPr lang="en-IN" sz="2400" dirty="0"/>
          </a:p>
        </p:txBody>
      </p:sp>
      <p:pic>
        <p:nvPicPr>
          <p:cNvPr id="5" name="Picture 2">
            <a:extLst>
              <a:ext uri="{FF2B5EF4-FFF2-40B4-BE49-F238E27FC236}">
                <a16:creationId xmlns:a16="http://schemas.microsoft.com/office/drawing/2014/main" id="{03A531AC-2082-F19B-8C14-1303ADABB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145" y="3614546"/>
            <a:ext cx="4477913" cy="2296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3]">
            <a:extLst>
              <a:ext uri="{FF2B5EF4-FFF2-40B4-BE49-F238E27FC236}">
                <a16:creationId xmlns:a16="http://schemas.microsoft.com/office/drawing/2014/main" id="{1C86A712-A776-0D7B-3035-790FD7D4E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66" y="3728379"/>
            <a:ext cx="4075686" cy="226800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619877CF-5FA5-0EC3-711E-DC25223296C3}"/>
              </a:ext>
            </a:extLst>
          </p:cNvPr>
          <p:cNvSpPr/>
          <p:nvPr/>
        </p:nvSpPr>
        <p:spPr>
          <a:xfrm>
            <a:off x="5038165" y="4416612"/>
            <a:ext cx="1243106" cy="442259"/>
          </a:xfrm>
          <a:prstGeom prst="right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9601C1B-A536-2612-4498-87C23E4E8FA2}"/>
              </a:ext>
            </a:extLst>
          </p:cNvPr>
          <p:cNvSpPr txBox="1"/>
          <p:nvPr/>
        </p:nvSpPr>
        <p:spPr>
          <a:xfrm>
            <a:off x="3944471" y="3860800"/>
            <a:ext cx="441146" cy="369332"/>
          </a:xfrm>
          <a:prstGeom prst="rect">
            <a:avLst/>
          </a:prstGeom>
          <a:noFill/>
        </p:spPr>
        <p:txBody>
          <a:bodyPr wrap="none" rtlCol="0">
            <a:spAutoFit/>
          </a:bodyPr>
          <a:lstStyle/>
          <a:p>
            <a:r>
              <a:rPr lang="en-US" dirty="0"/>
              <a:t>[3]</a:t>
            </a:r>
            <a:endParaRPr lang="en-IN" dirty="0"/>
          </a:p>
        </p:txBody>
      </p:sp>
      <p:sp>
        <p:nvSpPr>
          <p:cNvPr id="13" name="TextBox 12">
            <a:extLst>
              <a:ext uri="{FF2B5EF4-FFF2-40B4-BE49-F238E27FC236}">
                <a16:creationId xmlns:a16="http://schemas.microsoft.com/office/drawing/2014/main" id="{5A399D7F-4897-EABE-8315-C88E737C3C70}"/>
              </a:ext>
            </a:extLst>
          </p:cNvPr>
          <p:cNvSpPr txBox="1"/>
          <p:nvPr/>
        </p:nvSpPr>
        <p:spPr>
          <a:xfrm>
            <a:off x="7114989" y="5381812"/>
            <a:ext cx="441146" cy="369332"/>
          </a:xfrm>
          <a:prstGeom prst="rect">
            <a:avLst/>
          </a:prstGeom>
          <a:noFill/>
        </p:spPr>
        <p:txBody>
          <a:bodyPr wrap="none" rtlCol="0">
            <a:spAutoFit/>
          </a:bodyPr>
          <a:lstStyle/>
          <a:p>
            <a:r>
              <a:rPr lang="en-US" dirty="0"/>
              <a:t>[4]</a:t>
            </a:r>
            <a:endParaRPr lang="en-IN" dirty="0"/>
          </a:p>
        </p:txBody>
      </p:sp>
    </p:spTree>
    <p:extLst>
      <p:ext uri="{BB962C8B-B14F-4D97-AF65-F5344CB8AC3E}">
        <p14:creationId xmlns:p14="http://schemas.microsoft.com/office/powerpoint/2010/main" val="134900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C228-B065-3F0D-6C3F-C4EA1313F6BD}"/>
              </a:ext>
            </a:extLst>
          </p:cNvPr>
          <p:cNvSpPr>
            <a:spLocks noGrp="1"/>
          </p:cNvSpPr>
          <p:nvPr>
            <p:ph type="title"/>
          </p:nvPr>
        </p:nvSpPr>
        <p:spPr/>
        <p:txBody>
          <a:bodyPr/>
          <a:lstStyle/>
          <a:p>
            <a:r>
              <a:rPr lang="en-US" dirty="0"/>
              <a:t>State of the art</a:t>
            </a:r>
            <a:endParaRPr lang="en-IN" dirty="0"/>
          </a:p>
        </p:txBody>
      </p:sp>
      <p:pic>
        <p:nvPicPr>
          <p:cNvPr id="2052" name="Picture 4" descr="Flexible multibody systems Adams | Hexagon">
            <a:extLst>
              <a:ext uri="{FF2B5EF4-FFF2-40B4-BE49-F238E27FC236}">
                <a16:creationId xmlns:a16="http://schemas.microsoft.com/office/drawing/2014/main" id="{57D8CA97-8673-4B22-335B-0699CFD072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000" y="1526149"/>
            <a:ext cx="3499799" cy="19463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otation Angle Control Strategy for Telescopic Flexible Manipulator Based  on a Combination of Fuzzy Adjustment and RBF Neural Network | Chinese  Journal of Mechanical Engineering | Full Text">
            <a:extLst>
              <a:ext uri="{FF2B5EF4-FFF2-40B4-BE49-F238E27FC236}">
                <a16:creationId xmlns:a16="http://schemas.microsoft.com/office/drawing/2014/main" id="{33AC6348-194B-6F9B-5DBA-FBD6DFB25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00" y="4079151"/>
            <a:ext cx="5385192" cy="1910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A5DB-F80D-0751-9711-530C2115B710}"/>
              </a:ext>
            </a:extLst>
          </p:cNvPr>
          <p:cNvSpPr txBox="1"/>
          <p:nvPr/>
        </p:nvSpPr>
        <p:spPr>
          <a:xfrm>
            <a:off x="360000" y="1133188"/>
            <a:ext cx="2364750" cy="369332"/>
          </a:xfrm>
          <a:prstGeom prst="rect">
            <a:avLst/>
          </a:prstGeom>
          <a:noFill/>
        </p:spPr>
        <p:txBody>
          <a:bodyPr wrap="none" rtlCol="0">
            <a:spAutoFit/>
          </a:bodyPr>
          <a:lstStyle/>
          <a:p>
            <a:r>
              <a:rPr lang="en-US" dirty="0"/>
              <a:t>Design Optimizations</a:t>
            </a:r>
            <a:endParaRPr lang="en-IN" dirty="0"/>
          </a:p>
        </p:txBody>
      </p:sp>
      <p:sp>
        <p:nvSpPr>
          <p:cNvPr id="7" name="TextBox 6">
            <a:extLst>
              <a:ext uri="{FF2B5EF4-FFF2-40B4-BE49-F238E27FC236}">
                <a16:creationId xmlns:a16="http://schemas.microsoft.com/office/drawing/2014/main" id="{05F4B17A-BB9F-74A8-0034-84053FA56DAE}"/>
              </a:ext>
            </a:extLst>
          </p:cNvPr>
          <p:cNvSpPr txBox="1"/>
          <p:nvPr/>
        </p:nvSpPr>
        <p:spPr>
          <a:xfrm>
            <a:off x="360000" y="3519743"/>
            <a:ext cx="2544286" cy="369332"/>
          </a:xfrm>
          <a:prstGeom prst="rect">
            <a:avLst/>
          </a:prstGeom>
          <a:noFill/>
        </p:spPr>
        <p:txBody>
          <a:bodyPr wrap="none" rtlCol="0">
            <a:spAutoFit/>
          </a:bodyPr>
          <a:lstStyle/>
          <a:p>
            <a:r>
              <a:rPr lang="en-US" dirty="0"/>
              <a:t>Control of flexible parts</a:t>
            </a:r>
            <a:endParaRPr lang="en-IN" dirty="0"/>
          </a:p>
        </p:txBody>
      </p:sp>
      <p:graphicFrame>
        <p:nvGraphicFramePr>
          <p:cNvPr id="13" name="Diagram 12">
            <a:extLst>
              <a:ext uri="{FF2B5EF4-FFF2-40B4-BE49-F238E27FC236}">
                <a16:creationId xmlns:a16="http://schemas.microsoft.com/office/drawing/2014/main" id="{D51AB48F-BB5A-33F1-4CA9-F145066026EA}"/>
              </a:ext>
            </a:extLst>
          </p:cNvPr>
          <p:cNvGraphicFramePr/>
          <p:nvPr>
            <p:extLst>
              <p:ext uri="{D42A27DB-BD31-4B8C-83A1-F6EECF244321}">
                <p14:modId xmlns:p14="http://schemas.microsoft.com/office/powerpoint/2010/main" val="3845166070"/>
              </p:ext>
            </p:extLst>
          </p:nvPr>
        </p:nvGraphicFramePr>
        <p:xfrm>
          <a:off x="6096000" y="1133188"/>
          <a:ext cx="5874871" cy="43448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E1DFA5BD-F50E-89E8-9138-B71B5D6AF19E}"/>
              </a:ext>
            </a:extLst>
          </p:cNvPr>
          <p:cNvSpPr txBox="1"/>
          <p:nvPr/>
        </p:nvSpPr>
        <p:spPr>
          <a:xfrm>
            <a:off x="3418653" y="1478890"/>
            <a:ext cx="441146" cy="369332"/>
          </a:xfrm>
          <a:prstGeom prst="rect">
            <a:avLst/>
          </a:prstGeom>
          <a:noFill/>
        </p:spPr>
        <p:txBody>
          <a:bodyPr wrap="none" rtlCol="0">
            <a:spAutoFit/>
          </a:bodyPr>
          <a:lstStyle/>
          <a:p>
            <a:r>
              <a:rPr lang="en-US" dirty="0"/>
              <a:t>[1]</a:t>
            </a:r>
            <a:endParaRPr lang="en-IN" dirty="0"/>
          </a:p>
        </p:txBody>
      </p:sp>
      <p:sp>
        <p:nvSpPr>
          <p:cNvPr id="4" name="TextBox 3">
            <a:extLst>
              <a:ext uri="{FF2B5EF4-FFF2-40B4-BE49-F238E27FC236}">
                <a16:creationId xmlns:a16="http://schemas.microsoft.com/office/drawing/2014/main" id="{5C3FDA20-AE27-D426-FF4A-BA20EA79C9C8}"/>
              </a:ext>
            </a:extLst>
          </p:cNvPr>
          <p:cNvSpPr txBox="1"/>
          <p:nvPr/>
        </p:nvSpPr>
        <p:spPr>
          <a:xfrm>
            <a:off x="705224" y="5620186"/>
            <a:ext cx="441146" cy="369332"/>
          </a:xfrm>
          <a:prstGeom prst="rect">
            <a:avLst/>
          </a:prstGeom>
          <a:noFill/>
        </p:spPr>
        <p:txBody>
          <a:bodyPr wrap="none" rtlCol="0">
            <a:spAutoFit/>
          </a:bodyPr>
          <a:lstStyle/>
          <a:p>
            <a:r>
              <a:rPr lang="en-US" dirty="0"/>
              <a:t>[2]</a:t>
            </a:r>
            <a:endParaRPr lang="en-IN" dirty="0"/>
          </a:p>
        </p:txBody>
      </p:sp>
      <p:sp>
        <p:nvSpPr>
          <p:cNvPr id="6" name="TextBox 5">
            <a:extLst>
              <a:ext uri="{FF2B5EF4-FFF2-40B4-BE49-F238E27FC236}">
                <a16:creationId xmlns:a16="http://schemas.microsoft.com/office/drawing/2014/main" id="{B3859F29-C3DB-CD2E-0B59-9C936F8FE32A}"/>
              </a:ext>
            </a:extLst>
          </p:cNvPr>
          <p:cNvSpPr txBox="1"/>
          <p:nvPr/>
        </p:nvSpPr>
        <p:spPr>
          <a:xfrm>
            <a:off x="10434918" y="4201459"/>
            <a:ext cx="441146" cy="369332"/>
          </a:xfrm>
          <a:prstGeom prst="rect">
            <a:avLst/>
          </a:prstGeom>
          <a:noFill/>
        </p:spPr>
        <p:txBody>
          <a:bodyPr wrap="none" rtlCol="0">
            <a:spAutoFit/>
          </a:bodyPr>
          <a:lstStyle/>
          <a:p>
            <a:r>
              <a:rPr lang="en-US" dirty="0"/>
              <a:t>[5]</a:t>
            </a:r>
            <a:endParaRPr lang="en-IN" dirty="0"/>
          </a:p>
        </p:txBody>
      </p:sp>
    </p:spTree>
    <p:extLst>
      <p:ext uri="{BB962C8B-B14F-4D97-AF65-F5344CB8AC3E}">
        <p14:creationId xmlns:p14="http://schemas.microsoft.com/office/powerpoint/2010/main" val="350615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Graphic spid="13" grpId="0">
        <p:bldAsOne/>
      </p:bldGraphic>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891F-1BAF-2065-8D3B-BED548A981BA}"/>
              </a:ext>
            </a:extLst>
          </p:cNvPr>
          <p:cNvSpPr>
            <a:spLocks noGrp="1"/>
          </p:cNvSpPr>
          <p:nvPr>
            <p:ph type="title"/>
          </p:nvPr>
        </p:nvSpPr>
        <p:spPr/>
        <p:txBody>
          <a:bodyPr/>
          <a:lstStyle/>
          <a:p>
            <a:r>
              <a:rPr lang="en-US" dirty="0"/>
              <a:t>RBD and FEA solution methods</a:t>
            </a:r>
            <a:endParaRPr lang="en-IN" dirty="0"/>
          </a:p>
        </p:txBody>
      </p:sp>
      <mc:AlternateContent xmlns:mc="http://schemas.openxmlformats.org/markup-compatibility/2006" xmlns:a14="http://schemas.microsoft.com/office/drawing/2010/main">
        <mc:Choice Requires="a14">
          <p:sp>
            <p:nvSpPr>
              <p:cNvPr id="5" name="Text Placeholder 3">
                <a:extLst>
                  <a:ext uri="{FF2B5EF4-FFF2-40B4-BE49-F238E27FC236}">
                    <a16:creationId xmlns:a16="http://schemas.microsoft.com/office/drawing/2014/main" id="{BDCECCED-78D1-2E0E-8E59-364BC9B45638}"/>
                  </a:ext>
                </a:extLst>
              </p:cNvPr>
              <p:cNvSpPr txBox="1">
                <a:spLocks/>
              </p:cNvSpPr>
              <p:nvPr/>
            </p:nvSpPr>
            <p:spPr>
              <a:xfrm>
                <a:off x="59512" y="2033677"/>
                <a:ext cx="7271953" cy="3506614"/>
              </a:xfrm>
              <a:prstGeom prst="rect">
                <a:avLst/>
              </a:prstGeom>
            </p:spPr>
            <p:txBody>
              <a:bodyPr lIns="0" tIns="0" rIns="0" bIns="0"/>
              <a:lstStyle>
                <a:lvl1pPr marL="0" indent="0" algn="l" defTabSz="215900" rtl="0" eaLnBrk="1" fontAlgn="base" hangingPunct="1">
                  <a:spcBef>
                    <a:spcPct val="0"/>
                  </a:spcBef>
                  <a:spcAft>
                    <a:spcPct val="0"/>
                  </a:spcAft>
                  <a:buClr>
                    <a:schemeClr val="tx2"/>
                  </a:buClr>
                  <a:buFontTx/>
                  <a:buNone/>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DAE equation of Motion in RBD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0" smtClean="0">
                          <a:latin typeface="Cambria Math" panose="02040503050406030204" pitchFamily="18" charset="0"/>
                        </a:rPr>
                        <m:t>−</m:t>
                      </m:r>
                      <m:r>
                        <m:rPr>
                          <m:sty m:val="p"/>
                        </m:rPr>
                        <a:rPr lang="en-US" b="0" i="0" smtClean="0">
                          <a:latin typeface="Cambria Math" panose="02040503050406030204" pitchFamily="18" charset="0"/>
                        </a:rPr>
                        <m:t>S</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𝐽</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𝑡</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rPr>
                        <m:t>=0   (3)</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=0      (4)</m:t>
                      </m:r>
                    </m:oMath>
                  </m:oMathPara>
                </a14:m>
                <a:endParaRPr lang="en-US" b="0" dirty="0"/>
              </a:p>
              <a:p>
                <a:r>
                  <a:rPr lang="en-US" dirty="0"/>
                  <a:t>Solve everything in the next time step:</a:t>
                </a:r>
              </a:p>
              <a:p>
                <a:endParaRPr lang="en-US" b="0"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S</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𝑄</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𝑛</m:t>
                          </m:r>
                          <m:r>
                            <a:rPr lang="en-US" i="1">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e>
                        <m:sup>
                          <m:r>
                            <a:rPr lang="en-US" b="0" i="1" smtClean="0">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rPr>
                        <m:t>=0   (</m:t>
                      </m:r>
                      <m:r>
                        <a:rPr lang="en-US" b="0" i="1" smtClean="0">
                          <a:latin typeface="Cambria Math" panose="02040503050406030204" pitchFamily="18" charset="0"/>
                        </a:rPr>
                        <m:t>5</m:t>
                      </m:r>
                      <m:r>
                        <a:rPr lang="en-US" i="1">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=0      (</m:t>
                      </m:r>
                      <m:r>
                        <a:rPr lang="en-US" b="0" i="1" smtClean="0">
                          <a:latin typeface="Cambria Math" panose="02040503050406030204" pitchFamily="18" charset="0"/>
                        </a:rPr>
                        <m:t>6</m:t>
                      </m:r>
                      <m:r>
                        <a:rPr lang="en-US" i="1">
                          <a:latin typeface="Cambria Math" panose="02040503050406030204" pitchFamily="18" charset="0"/>
                        </a:rPr>
                        <m:t>)</m:t>
                      </m:r>
                    </m:oMath>
                  </m:oMathPara>
                </a14:m>
                <a:endParaRPr lang="en-US" dirty="0"/>
              </a:p>
              <a:p>
                <a:endParaRPr lang="en-US" dirty="0"/>
              </a:p>
              <a:p>
                <a:r>
                  <a:rPr lang="en-US" dirty="0"/>
                  <a:t>Substitute equation (1) &amp; (2) in (5) &amp; (6) and get everything in terms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r>
                          <a:rPr lang="en-US" b="0" i="1" smtClean="0">
                            <a:latin typeface="Cambria Math" panose="02040503050406030204" pitchFamily="18" charset="0"/>
                          </a:rPr>
                          <m:t>+1</m:t>
                        </m:r>
                      </m:sub>
                    </m:sSub>
                  </m:oMath>
                </a14:m>
                <a:r>
                  <a:rPr lang="en-US" dirty="0"/>
                  <a:t> , Solve for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r>
                          <a:rPr lang="en-US" b="0" i="1" smtClean="0">
                            <a:latin typeface="Cambria Math" panose="02040503050406030204" pitchFamily="18" charset="0"/>
                          </a:rPr>
                          <m:t>+1</m:t>
                        </m:r>
                      </m:sub>
                    </m:sSub>
                    <m:r>
                      <a:rPr lang="en-US" b="0" i="0" smtClean="0">
                        <a:latin typeface="Cambria Math" panose="02040503050406030204" pitchFamily="18" charset="0"/>
                      </a:rPr>
                      <m:t> </m:t>
                    </m:r>
                  </m:oMath>
                </a14:m>
                <a:r>
                  <a:rPr lang="en-IN" dirty="0"/>
                  <a:t>using the Newton-</a:t>
                </a:r>
                <a:r>
                  <a:rPr lang="en-IN" dirty="0" err="1"/>
                  <a:t>Rapshon</a:t>
                </a:r>
                <a:r>
                  <a:rPr lang="en-IN" dirty="0"/>
                  <a:t> method.</a:t>
                </a:r>
              </a:p>
            </p:txBody>
          </p:sp>
        </mc:Choice>
        <mc:Fallback xmlns="">
          <p:sp>
            <p:nvSpPr>
              <p:cNvPr id="5" name="Text Placeholder 3">
                <a:extLst>
                  <a:ext uri="{FF2B5EF4-FFF2-40B4-BE49-F238E27FC236}">
                    <a16:creationId xmlns:a16="http://schemas.microsoft.com/office/drawing/2014/main" id="{BDCECCED-78D1-2E0E-8E59-364BC9B45638}"/>
                  </a:ext>
                </a:extLst>
              </p:cNvPr>
              <p:cNvSpPr txBox="1">
                <a:spLocks noRot="1" noChangeAspect="1" noMove="1" noResize="1" noEditPoints="1" noAdjustHandles="1" noChangeArrowheads="1" noChangeShapeType="1" noTextEdit="1"/>
              </p:cNvSpPr>
              <p:nvPr/>
            </p:nvSpPr>
            <p:spPr>
              <a:xfrm>
                <a:off x="59512" y="2033677"/>
                <a:ext cx="7271953" cy="3506614"/>
              </a:xfrm>
              <a:prstGeom prst="rect">
                <a:avLst/>
              </a:prstGeom>
              <a:blipFill>
                <a:blip r:embed="rId2"/>
                <a:stretch>
                  <a:fillRect l="-2012" t="-2261" r="-10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258B6D7-72E3-C6DC-BEC5-3EC816AE26ED}"/>
                  </a:ext>
                </a:extLst>
              </p:cNvPr>
              <p:cNvSpPr txBox="1"/>
              <p:nvPr/>
            </p:nvSpPr>
            <p:spPr>
              <a:xfrm>
                <a:off x="3743300" y="856044"/>
                <a:ext cx="5954964" cy="923330"/>
              </a:xfrm>
              <a:prstGeom prst="rect">
                <a:avLst/>
              </a:prstGeom>
              <a:noFill/>
            </p:spPr>
            <p:txBody>
              <a:bodyPr wrap="none" rtlCol="0">
                <a:spAutoFit/>
              </a:bodyPr>
              <a:lstStyle/>
              <a:p>
                <a:r>
                  <a:rPr lang="en-US" dirty="0"/>
                  <a:t>Newmark’s </a:t>
                </a:r>
                <a:r>
                  <a:rPr lang="en-US" b="1" dirty="0"/>
                  <a:t>Implicit</a:t>
                </a:r>
                <a:r>
                  <a:rPr lang="en-US" dirty="0"/>
                  <a:t> time integration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𝑛</m:t>
                        </m:r>
                      </m:sub>
                    </m:sSub>
                    <m:r>
                      <a:rPr lang="en-US" b="0" i="1" smtClean="0">
                        <a:latin typeface="Cambria Math" panose="02040503050406030204" pitchFamily="18" charset="0"/>
                      </a:rPr>
                      <m:t>h</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𝑛</m:t>
                        </m:r>
                      </m:sub>
                    </m:sSub>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b="0" dirty="0"/>
                  <a:t>   (1)</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𝑞</m:t>
                              </m:r>
                            </m:e>
                          </m:acc>
                        </m:e>
                        <m:sub>
                          <m:r>
                            <a:rPr lang="en-US" i="1">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𝛼</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                          (2)</m:t>
                      </m:r>
                    </m:oMath>
                  </m:oMathPara>
                </a14:m>
                <a:endParaRPr lang="en-US" dirty="0"/>
              </a:p>
            </p:txBody>
          </p:sp>
        </mc:Choice>
        <mc:Fallback xmlns="">
          <p:sp>
            <p:nvSpPr>
              <p:cNvPr id="14" name="TextBox 13">
                <a:extLst>
                  <a:ext uri="{FF2B5EF4-FFF2-40B4-BE49-F238E27FC236}">
                    <a16:creationId xmlns:a16="http://schemas.microsoft.com/office/drawing/2014/main" id="{5258B6D7-72E3-C6DC-BEC5-3EC816AE26ED}"/>
                  </a:ext>
                </a:extLst>
              </p:cNvPr>
              <p:cNvSpPr txBox="1">
                <a:spLocks noRot="1" noChangeAspect="1" noMove="1" noResize="1" noEditPoints="1" noAdjustHandles="1" noChangeArrowheads="1" noChangeShapeType="1" noTextEdit="1"/>
              </p:cNvSpPr>
              <p:nvPr/>
            </p:nvSpPr>
            <p:spPr>
              <a:xfrm>
                <a:off x="3743300" y="856044"/>
                <a:ext cx="5954964" cy="923330"/>
              </a:xfrm>
              <a:prstGeom prst="rect">
                <a:avLst/>
              </a:prstGeom>
              <a:blipFill>
                <a:blip r:embed="rId3"/>
                <a:stretch>
                  <a:fillRect l="-819" t="-3289"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45B08B6-7DBA-EE96-A33A-1F9E634CC3FB}"/>
                  </a:ext>
                </a:extLst>
              </p:cNvPr>
              <p:cNvSpPr txBox="1"/>
              <p:nvPr/>
            </p:nvSpPr>
            <p:spPr>
              <a:xfrm>
                <a:off x="7383055" y="2033677"/>
                <a:ext cx="4808945" cy="3693319"/>
              </a:xfrm>
              <a:prstGeom prst="rect">
                <a:avLst/>
              </a:prstGeom>
              <a:noFill/>
            </p:spPr>
            <p:txBody>
              <a:bodyPr wrap="none" rtlCol="0">
                <a:spAutoFit/>
              </a:bodyPr>
              <a:lstStyle/>
              <a:p>
                <a:r>
                  <a:rPr lang="en-US" dirty="0"/>
                  <a:t>The Dynamic Equation of motion in FEA</a:t>
                </a:r>
              </a:p>
              <a:p>
                <a:r>
                  <a:rPr lang="en-US" dirty="0"/>
                  <a:t> </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𝑀</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r>
                      <a:rPr lang="en-US" b="0" i="1" smtClean="0">
                        <a:latin typeface="Cambria Math" panose="02040503050406030204" pitchFamily="18" charset="0"/>
                      </a:rPr>
                      <m:t>𝐶</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r>
                      <a:rPr lang="en-US" b="0" i="1" smtClean="0">
                        <a:latin typeface="Cambria Math" panose="02040503050406030204" pitchFamily="18" charset="0"/>
                      </a:rPr>
                      <m:t>𝐾𝑢</m:t>
                    </m:r>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dirty="0"/>
                  <a:t>      (7)</a:t>
                </a:r>
              </a:p>
              <a:p>
                <a:endParaRPr lang="en-US" b="0" dirty="0"/>
              </a:p>
              <a:p>
                <a:r>
                  <a:rPr lang="en-IN" dirty="0"/>
                  <a:t>In the similar way as above</a:t>
                </a:r>
              </a:p>
              <a:p>
                <a:endParaRPr lang="en-IN" dirty="0"/>
              </a:p>
              <a:p>
                <a:r>
                  <a:rPr lang="en-IN" dirty="0"/>
                  <a:t>	 </a:t>
                </a:r>
                <a14:m>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b="0" dirty="0"/>
                  <a:t>  (8)</a:t>
                </a:r>
              </a:p>
              <a:p>
                <a:endParaRPr lang="en-US" b="0" dirty="0"/>
              </a:p>
              <a:p>
                <a:r>
                  <a:rPr lang="en-US" b="0" dirty="0"/>
                  <a:t>Substitute (1) &amp; (2) in (8) and solve for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endParaRPr lang="en-US" b="0" dirty="0"/>
              </a:p>
              <a:p>
                <a:endParaRPr lang="en-US" dirty="0"/>
              </a:p>
              <a:p>
                <a:r>
                  <a:rPr lang="en-US" dirty="0"/>
                  <a:t>Static FEA</a:t>
                </a:r>
                <a:endParaRPr lang="en-US" b="0" dirty="0"/>
              </a:p>
              <a:p>
                <a:r>
                  <a:rPr lang="en-US" b="0" dirty="0"/>
                  <a:t>	</a:t>
                </a:r>
                <a14:m>
                  <m:oMath xmlns:m="http://schemas.openxmlformats.org/officeDocument/2006/math">
                    <m:r>
                      <a:rPr lang="en-US" b="0" i="1" smtClean="0">
                        <a:latin typeface="Cambria Math" panose="02040503050406030204" pitchFamily="18" charset="0"/>
                      </a:rPr>
                      <m:t>𝐾𝑢</m:t>
                    </m:r>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b="0" i="1" dirty="0">
                    <a:latin typeface="Cambria Math" panose="02040503050406030204" pitchFamily="18" charset="0"/>
                  </a:rPr>
                  <a:t>         (9)</a:t>
                </a:r>
              </a:p>
              <a:p>
                <a:r>
                  <a:rPr lang="en-US" b="0" dirty="0"/>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−1</m:t>
                        </m:r>
                      </m:sup>
                    </m:sSup>
                    <m:r>
                      <a:rPr lang="en-US" b="0" i="1" smtClean="0">
                        <a:latin typeface="Cambria Math" panose="02040503050406030204" pitchFamily="18" charset="0"/>
                      </a:rPr>
                      <m:t>𝑓</m:t>
                    </m:r>
                  </m:oMath>
                </a14:m>
                <a:r>
                  <a:rPr lang="en-US" b="0" dirty="0"/>
                  <a:t>   (10)</a:t>
                </a:r>
              </a:p>
            </p:txBody>
          </p:sp>
        </mc:Choice>
        <mc:Fallback xmlns="">
          <p:sp>
            <p:nvSpPr>
              <p:cNvPr id="17" name="TextBox 16">
                <a:extLst>
                  <a:ext uri="{FF2B5EF4-FFF2-40B4-BE49-F238E27FC236}">
                    <a16:creationId xmlns:a16="http://schemas.microsoft.com/office/drawing/2014/main" id="{345B08B6-7DBA-EE96-A33A-1F9E634CC3FB}"/>
                  </a:ext>
                </a:extLst>
              </p:cNvPr>
              <p:cNvSpPr txBox="1">
                <a:spLocks noRot="1" noChangeAspect="1" noMove="1" noResize="1" noEditPoints="1" noAdjustHandles="1" noChangeArrowheads="1" noChangeShapeType="1" noTextEdit="1"/>
              </p:cNvSpPr>
              <p:nvPr/>
            </p:nvSpPr>
            <p:spPr>
              <a:xfrm>
                <a:off x="7383055" y="2033677"/>
                <a:ext cx="4808945" cy="3693319"/>
              </a:xfrm>
              <a:prstGeom prst="rect">
                <a:avLst/>
              </a:prstGeom>
              <a:blipFill>
                <a:blip r:embed="rId4"/>
                <a:stretch>
                  <a:fillRect l="-1014" t="-992" r="-253" b="-1818"/>
                </a:stretch>
              </a:blipFill>
            </p:spPr>
            <p:txBody>
              <a:bodyPr/>
              <a:lstStyle/>
              <a:p>
                <a:r>
                  <a:rPr lang="en-IN">
                    <a:noFill/>
                  </a:rPr>
                  <a:t> </a:t>
                </a:r>
              </a:p>
            </p:txBody>
          </p:sp>
        </mc:Fallback>
      </mc:AlternateContent>
      <p:cxnSp>
        <p:nvCxnSpPr>
          <p:cNvPr id="19" name="Straight Connector 18">
            <a:extLst>
              <a:ext uri="{FF2B5EF4-FFF2-40B4-BE49-F238E27FC236}">
                <a16:creationId xmlns:a16="http://schemas.microsoft.com/office/drawing/2014/main" id="{486B3322-6172-2623-5A45-52D6D84F1FCD}"/>
              </a:ext>
            </a:extLst>
          </p:cNvPr>
          <p:cNvCxnSpPr>
            <a:cxnSpLocks/>
          </p:cNvCxnSpPr>
          <p:nvPr/>
        </p:nvCxnSpPr>
        <p:spPr>
          <a:xfrm>
            <a:off x="7383055" y="2033677"/>
            <a:ext cx="0" cy="3906935"/>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799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Co-simulation</a:t>
            </a:r>
          </a:p>
        </p:txBody>
      </p:sp>
      <p:sp>
        <p:nvSpPr>
          <p:cNvPr id="6" name="Arrow: Right 5">
            <a:extLst>
              <a:ext uri="{FF2B5EF4-FFF2-40B4-BE49-F238E27FC236}">
                <a16:creationId xmlns:a16="http://schemas.microsoft.com/office/drawing/2014/main" id="{85A37A3F-A7B8-CC9B-EFC8-E9E2FCB9D196}"/>
              </a:ext>
            </a:extLst>
          </p:cNvPr>
          <p:cNvSpPr/>
          <p:nvPr/>
        </p:nvSpPr>
        <p:spPr>
          <a:xfrm>
            <a:off x="5520903" y="1726355"/>
            <a:ext cx="962934" cy="120341"/>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0A3CAF5-B845-F4A8-E32B-8AA7F2F1099D}"/>
              </a:ext>
            </a:extLst>
          </p:cNvPr>
          <p:cNvSpPr txBox="1"/>
          <p:nvPr/>
        </p:nvSpPr>
        <p:spPr>
          <a:xfrm>
            <a:off x="4677504" y="1041157"/>
            <a:ext cx="2554329" cy="584775"/>
          </a:xfrm>
          <a:prstGeom prst="rect">
            <a:avLst/>
          </a:prstGeom>
          <a:noFill/>
        </p:spPr>
        <p:txBody>
          <a:bodyPr wrap="square" rtlCol="0">
            <a:spAutoFit/>
          </a:bodyPr>
          <a:lstStyle/>
          <a:p>
            <a:pPr algn="ctr"/>
            <a:r>
              <a:rPr lang="en-US" sz="1600" dirty="0"/>
              <a:t>Data Transfer</a:t>
            </a:r>
          </a:p>
          <a:p>
            <a:pPr algn="ctr"/>
            <a:r>
              <a:rPr lang="en-US" sz="1600" dirty="0"/>
              <a:t>(One way communication)</a:t>
            </a:r>
            <a:endParaRPr lang="en-IN" sz="1600" dirty="0"/>
          </a:p>
        </p:txBody>
      </p:sp>
      <p:sp>
        <p:nvSpPr>
          <p:cNvPr id="12" name="Rectangle 11">
            <a:extLst>
              <a:ext uri="{FF2B5EF4-FFF2-40B4-BE49-F238E27FC236}">
                <a16:creationId xmlns:a16="http://schemas.microsoft.com/office/drawing/2014/main" id="{47F2A18E-1F48-BCBC-161C-4D5FD870247B}"/>
              </a:ext>
            </a:extLst>
          </p:cNvPr>
          <p:cNvSpPr/>
          <p:nvPr/>
        </p:nvSpPr>
        <p:spPr>
          <a:xfrm>
            <a:off x="856891" y="1190445"/>
            <a:ext cx="2487283" cy="73037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Simulation A </a:t>
            </a:r>
          </a:p>
          <a:p>
            <a:pPr algn="ctr"/>
            <a:r>
              <a:rPr lang="en-US" dirty="0">
                <a:solidFill>
                  <a:schemeClr val="bg1"/>
                </a:solidFill>
              </a:rPr>
              <a:t>(RBD)</a:t>
            </a:r>
            <a:endParaRPr lang="en-IN" dirty="0">
              <a:solidFill>
                <a:schemeClr val="bg1"/>
              </a:solidFill>
            </a:endParaRPr>
          </a:p>
        </p:txBody>
      </p:sp>
      <p:sp>
        <p:nvSpPr>
          <p:cNvPr id="13" name="Rectangle 12">
            <a:extLst>
              <a:ext uri="{FF2B5EF4-FFF2-40B4-BE49-F238E27FC236}">
                <a16:creationId xmlns:a16="http://schemas.microsoft.com/office/drawing/2014/main" id="{8D149F0B-4B29-6445-58E7-EF70AE09F283}"/>
              </a:ext>
            </a:extLst>
          </p:cNvPr>
          <p:cNvSpPr/>
          <p:nvPr/>
        </p:nvSpPr>
        <p:spPr>
          <a:xfrm>
            <a:off x="8721306" y="1190445"/>
            <a:ext cx="2487283" cy="73037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Simulation B</a:t>
            </a:r>
          </a:p>
          <a:p>
            <a:pPr algn="ctr"/>
            <a:r>
              <a:rPr lang="en-US" dirty="0">
                <a:solidFill>
                  <a:schemeClr val="bg1"/>
                </a:solidFill>
              </a:rPr>
              <a:t>(FEA)</a:t>
            </a:r>
            <a:endParaRPr lang="en-IN" dirty="0">
              <a:solidFill>
                <a:schemeClr val="bg1"/>
              </a:solidFill>
            </a:endParaRPr>
          </a:p>
        </p:txBody>
      </p:sp>
      <p:sp>
        <p:nvSpPr>
          <p:cNvPr id="14" name="Arrow: Right 13">
            <a:extLst>
              <a:ext uri="{FF2B5EF4-FFF2-40B4-BE49-F238E27FC236}">
                <a16:creationId xmlns:a16="http://schemas.microsoft.com/office/drawing/2014/main" id="{EBF7AB29-80C4-7305-F6EA-74D7AC6490C1}"/>
              </a:ext>
            </a:extLst>
          </p:cNvPr>
          <p:cNvSpPr/>
          <p:nvPr/>
        </p:nvSpPr>
        <p:spPr>
          <a:xfrm>
            <a:off x="5530595" y="3016842"/>
            <a:ext cx="1029237" cy="120341"/>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0C17095D-4D19-1577-C87F-A5E189588E45}"/>
              </a:ext>
            </a:extLst>
          </p:cNvPr>
          <p:cNvSpPr/>
          <p:nvPr/>
        </p:nvSpPr>
        <p:spPr>
          <a:xfrm rot="10800000">
            <a:off x="5543906" y="3471924"/>
            <a:ext cx="1029237" cy="120341"/>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3804B87-FCDB-D7F8-27CD-870E2891D3AD}"/>
              </a:ext>
            </a:extLst>
          </p:cNvPr>
          <p:cNvSpPr txBox="1"/>
          <p:nvPr/>
        </p:nvSpPr>
        <p:spPr>
          <a:xfrm>
            <a:off x="4715943" y="2331449"/>
            <a:ext cx="2658543" cy="584775"/>
          </a:xfrm>
          <a:prstGeom prst="rect">
            <a:avLst/>
          </a:prstGeom>
          <a:noFill/>
        </p:spPr>
        <p:txBody>
          <a:bodyPr wrap="square" rtlCol="0">
            <a:spAutoFit/>
          </a:bodyPr>
          <a:lstStyle/>
          <a:p>
            <a:pPr algn="ctr"/>
            <a:r>
              <a:rPr lang="en-US" sz="1600" dirty="0"/>
              <a:t>Data Transfer</a:t>
            </a:r>
          </a:p>
          <a:p>
            <a:pPr algn="ctr"/>
            <a:r>
              <a:rPr lang="en-US" sz="1600" dirty="0"/>
              <a:t>(Two way communication)</a:t>
            </a:r>
            <a:endParaRPr lang="en-IN" sz="1600" dirty="0"/>
          </a:p>
        </p:txBody>
      </p:sp>
      <p:sp>
        <p:nvSpPr>
          <p:cNvPr id="19" name="TextBox 18">
            <a:extLst>
              <a:ext uri="{FF2B5EF4-FFF2-40B4-BE49-F238E27FC236}">
                <a16:creationId xmlns:a16="http://schemas.microsoft.com/office/drawing/2014/main" id="{6D54993C-EA25-00B0-FA99-AA6956CF1C6D}"/>
              </a:ext>
            </a:extLst>
          </p:cNvPr>
          <p:cNvSpPr txBox="1"/>
          <p:nvPr/>
        </p:nvSpPr>
        <p:spPr>
          <a:xfrm>
            <a:off x="749606" y="821113"/>
            <a:ext cx="3895041" cy="369332"/>
          </a:xfrm>
          <a:prstGeom prst="rect">
            <a:avLst/>
          </a:prstGeom>
          <a:noFill/>
        </p:spPr>
        <p:txBody>
          <a:bodyPr wrap="none" rtlCol="0">
            <a:spAutoFit/>
          </a:bodyPr>
          <a:lstStyle/>
          <a:p>
            <a:r>
              <a:rPr lang="en-US" dirty="0"/>
              <a:t>Traditional way (</a:t>
            </a:r>
            <a:r>
              <a:rPr lang="en-US" dirty="0" err="1"/>
              <a:t>Elasto</a:t>
            </a:r>
            <a:r>
              <a:rPr lang="en-US" dirty="0"/>
              <a:t>-dynamics)[7]</a:t>
            </a:r>
            <a:endParaRPr lang="en-IN" dirty="0"/>
          </a:p>
        </p:txBody>
      </p:sp>
      <p:sp>
        <p:nvSpPr>
          <p:cNvPr id="20" name="TextBox 19">
            <a:extLst>
              <a:ext uri="{FF2B5EF4-FFF2-40B4-BE49-F238E27FC236}">
                <a16:creationId xmlns:a16="http://schemas.microsoft.com/office/drawing/2014/main" id="{743C0A74-763F-4274-A8E9-CC988E05C208}"/>
              </a:ext>
            </a:extLst>
          </p:cNvPr>
          <p:cNvSpPr txBox="1"/>
          <p:nvPr/>
        </p:nvSpPr>
        <p:spPr>
          <a:xfrm>
            <a:off x="749606" y="2231879"/>
            <a:ext cx="1659429" cy="369332"/>
          </a:xfrm>
          <a:prstGeom prst="rect">
            <a:avLst/>
          </a:prstGeom>
          <a:noFill/>
        </p:spPr>
        <p:txBody>
          <a:bodyPr wrap="none" rtlCol="0">
            <a:spAutoFit/>
          </a:bodyPr>
          <a:lstStyle/>
          <a:p>
            <a:r>
              <a:rPr lang="en-US" dirty="0"/>
              <a:t>Our approach </a:t>
            </a:r>
            <a:endParaRPr lang="en-IN" dirty="0"/>
          </a:p>
        </p:txBody>
      </p:sp>
      <p:sp>
        <p:nvSpPr>
          <p:cNvPr id="21" name="TextBox 20">
            <a:extLst>
              <a:ext uri="{FF2B5EF4-FFF2-40B4-BE49-F238E27FC236}">
                <a16:creationId xmlns:a16="http://schemas.microsoft.com/office/drawing/2014/main" id="{EDAE23A1-1C00-54CF-8264-A00BED79D8A9}"/>
              </a:ext>
            </a:extLst>
          </p:cNvPr>
          <p:cNvSpPr txBox="1"/>
          <p:nvPr/>
        </p:nvSpPr>
        <p:spPr>
          <a:xfrm>
            <a:off x="546340" y="4054415"/>
            <a:ext cx="7667484" cy="923330"/>
          </a:xfrm>
          <a:prstGeom prst="rect">
            <a:avLst/>
          </a:prstGeom>
          <a:noFill/>
        </p:spPr>
        <p:txBody>
          <a:bodyPr wrap="none" rtlCol="0">
            <a:spAutoFit/>
          </a:bodyPr>
          <a:lstStyle/>
          <a:p>
            <a:r>
              <a:rPr lang="en-US" dirty="0"/>
              <a:t>Why Co-simulation :</a:t>
            </a:r>
          </a:p>
          <a:p>
            <a:pPr marL="285750" indent="-285750">
              <a:buFont typeface="Arial" panose="020B0604020202020204" pitchFamily="34" charset="0"/>
              <a:buChar char="•"/>
            </a:pPr>
            <a:r>
              <a:rPr lang="en-US" dirty="0"/>
              <a:t>Pre-existing codes can be utilized avoiding starting from the ground up</a:t>
            </a:r>
          </a:p>
          <a:p>
            <a:pPr marL="285750" indent="-285750">
              <a:buFont typeface="Arial" panose="020B0604020202020204" pitchFamily="34" charset="0"/>
              <a:buChar char="•"/>
            </a:pPr>
            <a:r>
              <a:rPr lang="en-US" dirty="0"/>
              <a:t>A code that transfers data between the two codes needs to be written</a:t>
            </a:r>
            <a:endParaRPr lang="en-IN" dirty="0"/>
          </a:p>
        </p:txBody>
      </p:sp>
      <p:sp>
        <p:nvSpPr>
          <p:cNvPr id="22" name="TextBox 21">
            <a:extLst>
              <a:ext uri="{FF2B5EF4-FFF2-40B4-BE49-F238E27FC236}">
                <a16:creationId xmlns:a16="http://schemas.microsoft.com/office/drawing/2014/main" id="{B3CAFB96-00D2-6943-E1FD-9582CE6707BC}"/>
              </a:ext>
            </a:extLst>
          </p:cNvPr>
          <p:cNvSpPr txBox="1"/>
          <p:nvPr/>
        </p:nvSpPr>
        <p:spPr>
          <a:xfrm>
            <a:off x="5372185" y="3085226"/>
            <a:ext cx="2002301" cy="276999"/>
          </a:xfrm>
          <a:prstGeom prst="rect">
            <a:avLst/>
          </a:prstGeom>
          <a:noFill/>
        </p:spPr>
        <p:txBody>
          <a:bodyPr wrap="square" rtlCol="0">
            <a:spAutoFit/>
          </a:bodyPr>
          <a:lstStyle/>
          <a:p>
            <a:r>
              <a:rPr lang="en-US" sz="1200" dirty="0"/>
              <a:t>Kinematic quantities</a:t>
            </a:r>
            <a:endParaRPr lang="en-IN" sz="1200" dirty="0"/>
          </a:p>
        </p:txBody>
      </p:sp>
      <p:sp>
        <p:nvSpPr>
          <p:cNvPr id="23" name="TextBox 22">
            <a:extLst>
              <a:ext uri="{FF2B5EF4-FFF2-40B4-BE49-F238E27FC236}">
                <a16:creationId xmlns:a16="http://schemas.microsoft.com/office/drawing/2014/main" id="{4E7753C7-A7A5-DAC2-95AB-2F3EA777D41F}"/>
              </a:ext>
            </a:extLst>
          </p:cNvPr>
          <p:cNvSpPr txBox="1"/>
          <p:nvPr/>
        </p:nvSpPr>
        <p:spPr>
          <a:xfrm>
            <a:off x="5057373" y="1847546"/>
            <a:ext cx="2002301" cy="276999"/>
          </a:xfrm>
          <a:prstGeom prst="rect">
            <a:avLst/>
          </a:prstGeom>
          <a:noFill/>
        </p:spPr>
        <p:txBody>
          <a:bodyPr wrap="square" rtlCol="0">
            <a:spAutoFit/>
          </a:bodyPr>
          <a:lstStyle/>
          <a:p>
            <a:r>
              <a:rPr lang="en-US" sz="1200" dirty="0"/>
              <a:t>Constraint/joint forces</a:t>
            </a:r>
            <a:endParaRPr lang="en-IN" sz="1200" dirty="0"/>
          </a:p>
        </p:txBody>
      </p:sp>
      <p:sp>
        <p:nvSpPr>
          <p:cNvPr id="24" name="TextBox 23">
            <a:extLst>
              <a:ext uri="{FF2B5EF4-FFF2-40B4-BE49-F238E27FC236}">
                <a16:creationId xmlns:a16="http://schemas.microsoft.com/office/drawing/2014/main" id="{A446AE35-D0DA-02CE-32FA-7D6CE18740A5}"/>
              </a:ext>
            </a:extLst>
          </p:cNvPr>
          <p:cNvSpPr txBox="1"/>
          <p:nvPr/>
        </p:nvSpPr>
        <p:spPr>
          <a:xfrm>
            <a:off x="5530595" y="3551022"/>
            <a:ext cx="2002301" cy="276999"/>
          </a:xfrm>
          <a:prstGeom prst="rect">
            <a:avLst/>
          </a:prstGeom>
          <a:noFill/>
        </p:spPr>
        <p:txBody>
          <a:bodyPr wrap="square" rtlCol="0">
            <a:spAutoFit/>
          </a:bodyPr>
          <a:lstStyle/>
          <a:p>
            <a:r>
              <a:rPr lang="en-US" sz="1200" dirty="0"/>
              <a:t>Restoring forces</a:t>
            </a:r>
            <a:endParaRPr lang="en-IN" sz="1200" dirty="0"/>
          </a:p>
        </p:txBody>
      </p:sp>
      <p:sp>
        <p:nvSpPr>
          <p:cNvPr id="25" name="Rectangle 24">
            <a:extLst>
              <a:ext uri="{FF2B5EF4-FFF2-40B4-BE49-F238E27FC236}">
                <a16:creationId xmlns:a16="http://schemas.microsoft.com/office/drawing/2014/main" id="{5DA88E0C-7DA2-0355-45E9-0289A576D5B0}"/>
              </a:ext>
            </a:extLst>
          </p:cNvPr>
          <p:cNvSpPr/>
          <p:nvPr/>
        </p:nvSpPr>
        <p:spPr>
          <a:xfrm>
            <a:off x="812151" y="2611836"/>
            <a:ext cx="2487283" cy="73037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Simulation A </a:t>
            </a:r>
          </a:p>
          <a:p>
            <a:pPr algn="ctr"/>
            <a:r>
              <a:rPr lang="en-US" dirty="0">
                <a:solidFill>
                  <a:schemeClr val="bg1"/>
                </a:solidFill>
              </a:rPr>
              <a:t>(RBD)</a:t>
            </a:r>
            <a:endParaRPr lang="en-IN" dirty="0">
              <a:solidFill>
                <a:schemeClr val="bg1"/>
              </a:solidFill>
            </a:endParaRPr>
          </a:p>
        </p:txBody>
      </p:sp>
      <p:sp>
        <p:nvSpPr>
          <p:cNvPr id="26" name="Rectangle 25">
            <a:extLst>
              <a:ext uri="{FF2B5EF4-FFF2-40B4-BE49-F238E27FC236}">
                <a16:creationId xmlns:a16="http://schemas.microsoft.com/office/drawing/2014/main" id="{B0058514-6D0D-A9C5-6905-C391926C3FEC}"/>
              </a:ext>
            </a:extLst>
          </p:cNvPr>
          <p:cNvSpPr/>
          <p:nvPr/>
        </p:nvSpPr>
        <p:spPr>
          <a:xfrm>
            <a:off x="8790993" y="2611836"/>
            <a:ext cx="2487283" cy="73037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Simulation B </a:t>
            </a:r>
          </a:p>
          <a:p>
            <a:pPr algn="ctr"/>
            <a:r>
              <a:rPr lang="en-US" dirty="0">
                <a:solidFill>
                  <a:schemeClr val="bg1"/>
                </a:solidFill>
              </a:rPr>
              <a:t>(FEA)</a:t>
            </a:r>
            <a:endParaRPr lang="en-IN" dirty="0">
              <a:solidFill>
                <a:schemeClr val="bg1"/>
              </a:solidFill>
            </a:endParaRPr>
          </a:p>
        </p:txBody>
      </p:sp>
    </p:spTree>
    <p:extLst>
      <p:ext uri="{BB962C8B-B14F-4D97-AF65-F5344CB8AC3E}">
        <p14:creationId xmlns:p14="http://schemas.microsoft.com/office/powerpoint/2010/main" val="6575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animBg="1"/>
      <p:bldP spid="13" grpId="0" animBg="1"/>
      <p:bldP spid="14" grpId="0" animBg="1"/>
      <p:bldP spid="15" grpId="0" animBg="1"/>
      <p:bldP spid="16" grpId="0"/>
      <p:bldP spid="20" grpId="0"/>
      <p:bldP spid="21" grpId="0"/>
      <p:bldP spid="22" grpId="0"/>
      <p:bldP spid="23" grpId="0"/>
      <p:bldP spid="24" grpId="0"/>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DF61-9F95-DE4C-2D29-1EC0D364386F}"/>
              </a:ext>
            </a:extLst>
          </p:cNvPr>
          <p:cNvSpPr>
            <a:spLocks noGrp="1"/>
          </p:cNvSpPr>
          <p:nvPr>
            <p:ph type="title"/>
          </p:nvPr>
        </p:nvSpPr>
        <p:spPr/>
        <p:txBody>
          <a:bodyPr/>
          <a:lstStyle/>
          <a:p>
            <a:r>
              <a:rPr lang="en-US" dirty="0"/>
              <a:t>Co-simulation</a:t>
            </a:r>
            <a:endParaRPr lang="en-IN" dirty="0"/>
          </a:p>
        </p:txBody>
      </p:sp>
      <p:sp>
        <p:nvSpPr>
          <p:cNvPr id="7" name="TextBox 6">
            <a:extLst>
              <a:ext uri="{FF2B5EF4-FFF2-40B4-BE49-F238E27FC236}">
                <a16:creationId xmlns:a16="http://schemas.microsoft.com/office/drawing/2014/main" id="{F2A17335-B9BC-4C9B-F342-094A05E225F8}"/>
              </a:ext>
            </a:extLst>
          </p:cNvPr>
          <p:cNvSpPr txBox="1"/>
          <p:nvPr/>
        </p:nvSpPr>
        <p:spPr>
          <a:xfrm>
            <a:off x="286871" y="898529"/>
            <a:ext cx="3137647" cy="646331"/>
          </a:xfrm>
          <a:prstGeom prst="rect">
            <a:avLst/>
          </a:prstGeom>
          <a:noFill/>
        </p:spPr>
        <p:txBody>
          <a:bodyPr wrap="square" rtlCol="0">
            <a:spAutoFit/>
          </a:bodyPr>
          <a:lstStyle/>
          <a:p>
            <a:r>
              <a:rPr lang="en-US" dirty="0"/>
              <a:t>One way communication [7]</a:t>
            </a:r>
          </a:p>
          <a:p>
            <a:endParaRPr lang="en-US" dirty="0"/>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AE7EDC3C-A5FD-C4B6-9145-092FD0C87F0C}"/>
                  </a:ext>
                </a:extLst>
              </p:cNvPr>
              <p:cNvSpPr/>
              <p:nvPr/>
            </p:nvSpPr>
            <p:spPr>
              <a:xfrm>
                <a:off x="286871" y="1698189"/>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endParaRPr lang="en-IN" dirty="0"/>
              </a:p>
            </p:txBody>
          </p:sp>
        </mc:Choice>
        <mc:Fallback xmlns="">
          <p:sp>
            <p:nvSpPr>
              <p:cNvPr id="11" name="Rectangle: Rounded Corners 10">
                <a:extLst>
                  <a:ext uri="{FF2B5EF4-FFF2-40B4-BE49-F238E27FC236}">
                    <a16:creationId xmlns:a16="http://schemas.microsoft.com/office/drawing/2014/main" id="{AE7EDC3C-A5FD-C4B6-9145-092FD0C87F0C}"/>
                  </a:ext>
                </a:extLst>
              </p:cNvPr>
              <p:cNvSpPr>
                <a:spLocks noRot="1" noChangeAspect="1" noMove="1" noResize="1" noEditPoints="1" noAdjustHandles="1" noChangeArrowheads="1" noChangeShapeType="1" noTextEdit="1"/>
              </p:cNvSpPr>
              <p:nvPr/>
            </p:nvSpPr>
            <p:spPr>
              <a:xfrm>
                <a:off x="286871" y="1698189"/>
                <a:ext cx="1452282" cy="596776"/>
              </a:xfrm>
              <a:prstGeom prst="round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DA863463-6FFE-3578-FC39-B12F8BAC0674}"/>
                  </a:ext>
                </a:extLst>
              </p:cNvPr>
              <p:cNvSpPr/>
              <p:nvPr/>
            </p:nvSpPr>
            <p:spPr>
              <a:xfrm>
                <a:off x="2459318" y="1698189"/>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endParaRPr lang="en-IN" dirty="0"/>
              </a:p>
            </p:txBody>
          </p:sp>
        </mc:Choice>
        <mc:Fallback xmlns="">
          <p:sp>
            <p:nvSpPr>
              <p:cNvPr id="12" name="Rectangle: Rounded Corners 11">
                <a:extLst>
                  <a:ext uri="{FF2B5EF4-FFF2-40B4-BE49-F238E27FC236}">
                    <a16:creationId xmlns:a16="http://schemas.microsoft.com/office/drawing/2014/main" id="{DA863463-6FFE-3578-FC39-B12F8BAC0674}"/>
                  </a:ext>
                </a:extLst>
              </p:cNvPr>
              <p:cNvSpPr>
                <a:spLocks noRot="1" noChangeAspect="1" noMove="1" noResize="1" noEditPoints="1" noAdjustHandles="1" noChangeArrowheads="1" noChangeShapeType="1" noTextEdit="1"/>
              </p:cNvSpPr>
              <p:nvPr/>
            </p:nvSpPr>
            <p:spPr>
              <a:xfrm>
                <a:off x="2459318" y="1698189"/>
                <a:ext cx="1452282" cy="596776"/>
              </a:xfrm>
              <a:prstGeom prst="roundRect">
                <a:avLst/>
              </a:prstGeom>
              <a:blipFill>
                <a:blip r:embed="rId3"/>
                <a:stretch>
                  <a:fillRect/>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E16A8835-6522-E3DE-37D0-0EF8E5156112}"/>
              </a:ext>
            </a:extLst>
          </p:cNvPr>
          <p:cNvSpPr txBox="1"/>
          <p:nvPr/>
        </p:nvSpPr>
        <p:spPr>
          <a:xfrm>
            <a:off x="6675719" y="846034"/>
            <a:ext cx="2868706" cy="646331"/>
          </a:xfrm>
          <a:prstGeom prst="rect">
            <a:avLst/>
          </a:prstGeom>
          <a:noFill/>
        </p:spPr>
        <p:txBody>
          <a:bodyPr wrap="square" rtlCol="0">
            <a:spAutoFit/>
          </a:bodyPr>
          <a:lstStyle/>
          <a:p>
            <a:r>
              <a:rPr lang="en-US" dirty="0"/>
              <a:t>Two way communication</a:t>
            </a:r>
          </a:p>
          <a:p>
            <a:endParaRPr lang="en-US" dirty="0"/>
          </a:p>
        </p:txBody>
      </p:sp>
      <mc:AlternateContent xmlns:mc="http://schemas.openxmlformats.org/markup-compatibility/2006" xmlns:a14="http://schemas.microsoft.com/office/drawing/2010/main">
        <mc:Choice Requires="a14">
          <p:sp>
            <p:nvSpPr>
              <p:cNvPr id="24" name="Rectangle: Rounded Corners 23">
                <a:extLst>
                  <a:ext uri="{FF2B5EF4-FFF2-40B4-BE49-F238E27FC236}">
                    <a16:creationId xmlns:a16="http://schemas.microsoft.com/office/drawing/2014/main" id="{FE390D8A-D6FC-497D-2B17-108B15D475D0}"/>
                  </a:ext>
                </a:extLst>
              </p:cNvPr>
              <p:cNvSpPr/>
              <p:nvPr/>
            </p:nvSpPr>
            <p:spPr>
              <a:xfrm>
                <a:off x="4198471" y="2412133"/>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a:t>
                </a:r>
                <a:endParaRPr lang="en-IN" dirty="0"/>
              </a:p>
            </p:txBody>
          </p:sp>
        </mc:Choice>
        <mc:Fallback xmlns="">
          <p:sp>
            <p:nvSpPr>
              <p:cNvPr id="24" name="Rectangle: Rounded Corners 23">
                <a:extLst>
                  <a:ext uri="{FF2B5EF4-FFF2-40B4-BE49-F238E27FC236}">
                    <a16:creationId xmlns:a16="http://schemas.microsoft.com/office/drawing/2014/main" id="{FE390D8A-D6FC-497D-2B17-108B15D475D0}"/>
                  </a:ext>
                </a:extLst>
              </p:cNvPr>
              <p:cNvSpPr>
                <a:spLocks noRot="1" noChangeAspect="1" noMove="1" noResize="1" noEditPoints="1" noAdjustHandles="1" noChangeArrowheads="1" noChangeShapeType="1" noTextEdit="1"/>
              </p:cNvSpPr>
              <p:nvPr/>
            </p:nvSpPr>
            <p:spPr>
              <a:xfrm>
                <a:off x="4198471" y="2412133"/>
                <a:ext cx="1452282" cy="596776"/>
              </a:xfrm>
              <a:prstGeom prst="round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Rounded Corners 24">
                <a:extLst>
                  <a:ext uri="{FF2B5EF4-FFF2-40B4-BE49-F238E27FC236}">
                    <a16:creationId xmlns:a16="http://schemas.microsoft.com/office/drawing/2014/main" id="{7BF444E4-96C6-78DB-A2B9-36DE23F36160}"/>
                  </a:ext>
                </a:extLst>
              </p:cNvPr>
              <p:cNvSpPr/>
              <p:nvPr/>
            </p:nvSpPr>
            <p:spPr>
              <a:xfrm>
                <a:off x="6370918" y="2412133"/>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endParaRPr lang="en-IN" dirty="0"/>
              </a:p>
            </p:txBody>
          </p:sp>
        </mc:Choice>
        <mc:Fallback xmlns="">
          <p:sp>
            <p:nvSpPr>
              <p:cNvPr id="25" name="Rectangle: Rounded Corners 24">
                <a:extLst>
                  <a:ext uri="{FF2B5EF4-FFF2-40B4-BE49-F238E27FC236}">
                    <a16:creationId xmlns:a16="http://schemas.microsoft.com/office/drawing/2014/main" id="{7BF444E4-96C6-78DB-A2B9-36DE23F36160}"/>
                  </a:ext>
                </a:extLst>
              </p:cNvPr>
              <p:cNvSpPr>
                <a:spLocks noRot="1" noChangeAspect="1" noMove="1" noResize="1" noEditPoints="1" noAdjustHandles="1" noChangeArrowheads="1" noChangeShapeType="1" noTextEdit="1"/>
              </p:cNvSpPr>
              <p:nvPr/>
            </p:nvSpPr>
            <p:spPr>
              <a:xfrm>
                <a:off x="6370918" y="2412133"/>
                <a:ext cx="1452282" cy="596776"/>
              </a:xfrm>
              <a:prstGeom prst="round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EF873F6E-2407-4929-429B-78042547BDEE}"/>
                  </a:ext>
                </a:extLst>
              </p:cNvPr>
              <p:cNvSpPr/>
              <p:nvPr/>
            </p:nvSpPr>
            <p:spPr>
              <a:xfrm>
                <a:off x="4198471" y="3537898"/>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endParaRPr lang="en-IN" dirty="0"/>
              </a:p>
            </p:txBody>
          </p:sp>
        </mc:Choice>
        <mc:Fallback xmlns="">
          <p:sp>
            <p:nvSpPr>
              <p:cNvPr id="26" name="Rectangle: Rounded Corners 25">
                <a:extLst>
                  <a:ext uri="{FF2B5EF4-FFF2-40B4-BE49-F238E27FC236}">
                    <a16:creationId xmlns:a16="http://schemas.microsoft.com/office/drawing/2014/main" id="{EF873F6E-2407-4929-429B-78042547BDEE}"/>
                  </a:ext>
                </a:extLst>
              </p:cNvPr>
              <p:cNvSpPr>
                <a:spLocks noRot="1" noChangeAspect="1" noMove="1" noResize="1" noEditPoints="1" noAdjustHandles="1" noChangeArrowheads="1" noChangeShapeType="1" noTextEdit="1"/>
              </p:cNvSpPr>
              <p:nvPr/>
            </p:nvSpPr>
            <p:spPr>
              <a:xfrm>
                <a:off x="4198471" y="3537898"/>
                <a:ext cx="1452282" cy="596776"/>
              </a:xfrm>
              <a:prstGeom prst="round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EA032CF0-F6B6-027B-6317-F077D165A737}"/>
                  </a:ext>
                </a:extLst>
              </p:cNvPr>
              <p:cNvSpPr/>
              <p:nvPr/>
            </p:nvSpPr>
            <p:spPr>
              <a:xfrm>
                <a:off x="6370918" y="3537898"/>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endParaRPr lang="en-IN" dirty="0"/>
              </a:p>
            </p:txBody>
          </p:sp>
        </mc:Choice>
        <mc:Fallback xmlns="">
          <p:sp>
            <p:nvSpPr>
              <p:cNvPr id="27" name="Rectangle: Rounded Corners 26">
                <a:extLst>
                  <a:ext uri="{FF2B5EF4-FFF2-40B4-BE49-F238E27FC236}">
                    <a16:creationId xmlns:a16="http://schemas.microsoft.com/office/drawing/2014/main" id="{EA032CF0-F6B6-027B-6317-F077D165A737}"/>
                  </a:ext>
                </a:extLst>
              </p:cNvPr>
              <p:cNvSpPr>
                <a:spLocks noRot="1" noChangeAspect="1" noMove="1" noResize="1" noEditPoints="1" noAdjustHandles="1" noChangeArrowheads="1" noChangeShapeType="1" noTextEdit="1"/>
              </p:cNvSpPr>
              <p:nvPr/>
            </p:nvSpPr>
            <p:spPr>
              <a:xfrm>
                <a:off x="6370918" y="3537898"/>
                <a:ext cx="1452282" cy="596776"/>
              </a:xfrm>
              <a:prstGeom prst="round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134B9CDD-6EA5-E43A-FF17-CFF1F04BBAC9}"/>
                  </a:ext>
                </a:extLst>
              </p:cNvPr>
              <p:cNvSpPr/>
              <p:nvPr/>
            </p:nvSpPr>
            <p:spPr>
              <a:xfrm>
                <a:off x="8265717" y="2448294"/>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a:t>
                </a:r>
                <a:endParaRPr lang="en-IN" dirty="0"/>
              </a:p>
            </p:txBody>
          </p:sp>
        </mc:Choice>
        <mc:Fallback xmlns="">
          <p:sp>
            <p:nvSpPr>
              <p:cNvPr id="28" name="Rectangle: Rounded Corners 27">
                <a:extLst>
                  <a:ext uri="{FF2B5EF4-FFF2-40B4-BE49-F238E27FC236}">
                    <a16:creationId xmlns:a16="http://schemas.microsoft.com/office/drawing/2014/main" id="{134B9CDD-6EA5-E43A-FF17-CFF1F04BBAC9}"/>
                  </a:ext>
                </a:extLst>
              </p:cNvPr>
              <p:cNvSpPr>
                <a:spLocks noRot="1" noChangeAspect="1" noMove="1" noResize="1" noEditPoints="1" noAdjustHandles="1" noChangeArrowheads="1" noChangeShapeType="1" noTextEdit="1"/>
              </p:cNvSpPr>
              <p:nvPr/>
            </p:nvSpPr>
            <p:spPr>
              <a:xfrm>
                <a:off x="8265717" y="2448294"/>
                <a:ext cx="1452282" cy="596776"/>
              </a:xfrm>
              <a:prstGeom prst="round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0A44447E-FE6E-2E69-9B3B-845F418C911C}"/>
                  </a:ext>
                </a:extLst>
              </p:cNvPr>
              <p:cNvSpPr/>
              <p:nvPr/>
            </p:nvSpPr>
            <p:spPr>
              <a:xfrm>
                <a:off x="10438164" y="2448294"/>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endParaRPr lang="en-IN" dirty="0"/>
              </a:p>
            </p:txBody>
          </p:sp>
        </mc:Choice>
        <mc:Fallback xmlns="">
          <p:sp>
            <p:nvSpPr>
              <p:cNvPr id="29" name="Rectangle: Rounded Corners 28">
                <a:extLst>
                  <a:ext uri="{FF2B5EF4-FFF2-40B4-BE49-F238E27FC236}">
                    <a16:creationId xmlns:a16="http://schemas.microsoft.com/office/drawing/2014/main" id="{0A44447E-FE6E-2E69-9B3B-845F418C911C}"/>
                  </a:ext>
                </a:extLst>
              </p:cNvPr>
              <p:cNvSpPr>
                <a:spLocks noRot="1" noChangeAspect="1" noMove="1" noResize="1" noEditPoints="1" noAdjustHandles="1" noChangeArrowheads="1" noChangeShapeType="1" noTextEdit="1"/>
              </p:cNvSpPr>
              <p:nvPr/>
            </p:nvSpPr>
            <p:spPr>
              <a:xfrm>
                <a:off x="10438164" y="2448294"/>
                <a:ext cx="1452282" cy="596776"/>
              </a:xfrm>
              <a:prstGeom prst="round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Rounded Corners 29">
                <a:extLst>
                  <a:ext uri="{FF2B5EF4-FFF2-40B4-BE49-F238E27FC236}">
                    <a16:creationId xmlns:a16="http://schemas.microsoft.com/office/drawing/2014/main" id="{E7B688A9-7D9C-AEFD-22CA-22E6D48CF10D}"/>
                  </a:ext>
                </a:extLst>
              </p:cNvPr>
              <p:cNvSpPr/>
              <p:nvPr/>
            </p:nvSpPr>
            <p:spPr>
              <a:xfrm>
                <a:off x="8265717" y="3574059"/>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US" dirty="0"/>
                  <a:t> </a:t>
                </a:r>
                <a:endParaRPr lang="en-IN" dirty="0"/>
              </a:p>
            </p:txBody>
          </p:sp>
        </mc:Choice>
        <mc:Fallback xmlns="">
          <p:sp>
            <p:nvSpPr>
              <p:cNvPr id="30" name="Rectangle: Rounded Corners 29">
                <a:extLst>
                  <a:ext uri="{FF2B5EF4-FFF2-40B4-BE49-F238E27FC236}">
                    <a16:creationId xmlns:a16="http://schemas.microsoft.com/office/drawing/2014/main" id="{E7B688A9-7D9C-AEFD-22CA-22E6D48CF10D}"/>
                  </a:ext>
                </a:extLst>
              </p:cNvPr>
              <p:cNvSpPr>
                <a:spLocks noRot="1" noChangeAspect="1" noMove="1" noResize="1" noEditPoints="1" noAdjustHandles="1" noChangeArrowheads="1" noChangeShapeType="1" noTextEdit="1"/>
              </p:cNvSpPr>
              <p:nvPr/>
            </p:nvSpPr>
            <p:spPr>
              <a:xfrm>
                <a:off x="8265717" y="3574059"/>
                <a:ext cx="1452282" cy="596776"/>
              </a:xfrm>
              <a:prstGeom prst="round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76FAD41A-A105-EE5D-5E54-FF081F05E3EF}"/>
                  </a:ext>
                </a:extLst>
              </p:cNvPr>
              <p:cNvSpPr/>
              <p:nvPr/>
            </p:nvSpPr>
            <p:spPr>
              <a:xfrm>
                <a:off x="10438164" y="3574059"/>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endParaRPr lang="en-IN" dirty="0"/>
              </a:p>
            </p:txBody>
          </p:sp>
        </mc:Choice>
        <mc:Fallback xmlns="">
          <p:sp>
            <p:nvSpPr>
              <p:cNvPr id="31" name="Rectangle: Rounded Corners 30">
                <a:extLst>
                  <a:ext uri="{FF2B5EF4-FFF2-40B4-BE49-F238E27FC236}">
                    <a16:creationId xmlns:a16="http://schemas.microsoft.com/office/drawing/2014/main" id="{76FAD41A-A105-EE5D-5E54-FF081F05E3EF}"/>
                  </a:ext>
                </a:extLst>
              </p:cNvPr>
              <p:cNvSpPr>
                <a:spLocks noRot="1" noChangeAspect="1" noMove="1" noResize="1" noEditPoints="1" noAdjustHandles="1" noChangeArrowheads="1" noChangeShapeType="1" noTextEdit="1"/>
              </p:cNvSpPr>
              <p:nvPr/>
            </p:nvSpPr>
            <p:spPr>
              <a:xfrm>
                <a:off x="10438164" y="3574059"/>
                <a:ext cx="1452282" cy="596776"/>
              </a:xfrm>
              <a:prstGeom prst="roundRect">
                <a:avLst/>
              </a:prstGeom>
              <a:blipFill>
                <a:blip r:embed="rId11"/>
                <a:stretch>
                  <a:fillRect/>
                </a:stretch>
              </a:blipFill>
            </p:spPr>
            <p:txBody>
              <a:bodyPr/>
              <a:lstStyle/>
              <a:p>
                <a:r>
                  <a:rPr lang="en-IN">
                    <a:noFill/>
                  </a:rPr>
                  <a:t> </a:t>
                </a:r>
              </a:p>
            </p:txBody>
          </p:sp>
        </mc:Fallback>
      </mc:AlternateContent>
      <p:cxnSp>
        <p:nvCxnSpPr>
          <p:cNvPr id="33" name="Straight Connector 32">
            <a:extLst>
              <a:ext uri="{FF2B5EF4-FFF2-40B4-BE49-F238E27FC236}">
                <a16:creationId xmlns:a16="http://schemas.microsoft.com/office/drawing/2014/main" id="{0E830339-6E57-4DF2-20E5-9631BB98A4F6}"/>
              </a:ext>
            </a:extLst>
          </p:cNvPr>
          <p:cNvCxnSpPr>
            <a:cxnSpLocks/>
          </p:cNvCxnSpPr>
          <p:nvPr/>
        </p:nvCxnSpPr>
        <p:spPr>
          <a:xfrm>
            <a:off x="4081929" y="1051858"/>
            <a:ext cx="0" cy="380701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68B315-BD3D-4A29-7E86-13132E95D9EE}"/>
              </a:ext>
            </a:extLst>
          </p:cNvPr>
          <p:cNvCxnSpPr>
            <a:cxnSpLocks/>
          </p:cNvCxnSpPr>
          <p:nvPr/>
        </p:nvCxnSpPr>
        <p:spPr>
          <a:xfrm>
            <a:off x="7942729" y="1613647"/>
            <a:ext cx="0" cy="3245224"/>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5CF9EFC-0358-15A9-764D-56E84DFF18B0}"/>
              </a:ext>
            </a:extLst>
          </p:cNvPr>
          <p:cNvCxnSpPr>
            <a:stCxn id="11" idx="3"/>
            <a:endCxn id="12" idx="1"/>
          </p:cNvCxnSpPr>
          <p:nvPr/>
        </p:nvCxnSpPr>
        <p:spPr>
          <a:xfrm>
            <a:off x="1739153" y="1996577"/>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0EE3CF08-5657-059B-7BC8-002D2FE21784}"/>
                  </a:ext>
                </a:extLst>
              </p:cNvPr>
              <p:cNvSpPr/>
              <p:nvPr/>
            </p:nvSpPr>
            <p:spPr>
              <a:xfrm>
                <a:off x="301554" y="2746682"/>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RBD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endParaRPr lang="en-IN" dirty="0"/>
              </a:p>
            </p:txBody>
          </p:sp>
        </mc:Choice>
        <mc:Fallback xmlns="">
          <p:sp>
            <p:nvSpPr>
              <p:cNvPr id="43" name="Rectangle: Rounded Corners 42">
                <a:extLst>
                  <a:ext uri="{FF2B5EF4-FFF2-40B4-BE49-F238E27FC236}">
                    <a16:creationId xmlns:a16="http://schemas.microsoft.com/office/drawing/2014/main" id="{0EE3CF08-5657-059B-7BC8-002D2FE21784}"/>
                  </a:ext>
                </a:extLst>
              </p:cNvPr>
              <p:cNvSpPr>
                <a:spLocks noRot="1" noChangeAspect="1" noMove="1" noResize="1" noEditPoints="1" noAdjustHandles="1" noChangeArrowheads="1" noChangeShapeType="1" noTextEdit="1"/>
              </p:cNvSpPr>
              <p:nvPr/>
            </p:nvSpPr>
            <p:spPr>
              <a:xfrm>
                <a:off x="301554" y="2746682"/>
                <a:ext cx="1452282" cy="596776"/>
              </a:xfrm>
              <a:prstGeom prst="round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FB7F461B-2B6A-17E5-00B5-2791B853577F}"/>
                  </a:ext>
                </a:extLst>
              </p:cNvPr>
              <p:cNvSpPr/>
              <p:nvPr/>
            </p:nvSpPr>
            <p:spPr>
              <a:xfrm>
                <a:off x="2474001" y="2746682"/>
                <a:ext cx="1452282" cy="596776"/>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endParaRPr lang="en-IN" dirty="0"/>
              </a:p>
            </p:txBody>
          </p:sp>
        </mc:Choice>
        <mc:Fallback xmlns="">
          <p:sp>
            <p:nvSpPr>
              <p:cNvPr id="44" name="Rectangle: Rounded Corners 43">
                <a:extLst>
                  <a:ext uri="{FF2B5EF4-FFF2-40B4-BE49-F238E27FC236}">
                    <a16:creationId xmlns:a16="http://schemas.microsoft.com/office/drawing/2014/main" id="{FB7F461B-2B6A-17E5-00B5-2791B853577F}"/>
                  </a:ext>
                </a:extLst>
              </p:cNvPr>
              <p:cNvSpPr>
                <a:spLocks noRot="1" noChangeAspect="1" noMove="1" noResize="1" noEditPoints="1" noAdjustHandles="1" noChangeArrowheads="1" noChangeShapeType="1" noTextEdit="1"/>
              </p:cNvSpPr>
              <p:nvPr/>
            </p:nvSpPr>
            <p:spPr>
              <a:xfrm>
                <a:off x="2474001" y="2746682"/>
                <a:ext cx="1452282" cy="596776"/>
              </a:xfrm>
              <a:prstGeom prst="roundRect">
                <a:avLst/>
              </a:prstGeom>
              <a:blipFill>
                <a:blip r:embed="rId13"/>
                <a:stretch>
                  <a:fillRect/>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207F7253-A214-5645-67D1-21F216297D3F}"/>
              </a:ext>
            </a:extLst>
          </p:cNvPr>
          <p:cNvCxnSpPr>
            <a:stCxn id="43" idx="3"/>
            <a:endCxn id="44" idx="1"/>
          </p:cNvCxnSpPr>
          <p:nvPr/>
        </p:nvCxnSpPr>
        <p:spPr>
          <a:xfrm>
            <a:off x="1753836" y="3045070"/>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18AE304-C8FE-E5DC-D27D-434E66F773C9}"/>
              </a:ext>
            </a:extLst>
          </p:cNvPr>
          <p:cNvCxnSpPr>
            <a:stCxn id="24" idx="3"/>
            <a:endCxn id="25" idx="1"/>
          </p:cNvCxnSpPr>
          <p:nvPr/>
        </p:nvCxnSpPr>
        <p:spPr>
          <a:xfrm>
            <a:off x="5650753" y="2710521"/>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73536ED-1202-C5B7-D719-FADB34963FA3}"/>
              </a:ext>
            </a:extLst>
          </p:cNvPr>
          <p:cNvCxnSpPr>
            <a:stCxn id="25" idx="2"/>
            <a:endCxn id="26" idx="0"/>
          </p:cNvCxnSpPr>
          <p:nvPr/>
        </p:nvCxnSpPr>
        <p:spPr>
          <a:xfrm flipH="1">
            <a:off x="4924612" y="3008909"/>
            <a:ext cx="2172447" cy="52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A8B1C5C-92FB-4220-5925-FEA8706F2BE8}"/>
              </a:ext>
            </a:extLst>
          </p:cNvPr>
          <p:cNvCxnSpPr>
            <a:stCxn id="26" idx="3"/>
            <a:endCxn id="27" idx="1"/>
          </p:cNvCxnSpPr>
          <p:nvPr/>
        </p:nvCxnSpPr>
        <p:spPr>
          <a:xfrm>
            <a:off x="5650753" y="3836286"/>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CAC50BC-FD4A-0F71-8737-C061917E0196}"/>
              </a:ext>
            </a:extLst>
          </p:cNvPr>
          <p:cNvSpPr txBox="1"/>
          <p:nvPr/>
        </p:nvSpPr>
        <p:spPr>
          <a:xfrm>
            <a:off x="1131685" y="2303235"/>
            <a:ext cx="2005677" cy="369332"/>
          </a:xfrm>
          <a:prstGeom prst="rect">
            <a:avLst/>
          </a:prstGeom>
          <a:noFill/>
        </p:spPr>
        <p:txBody>
          <a:bodyPr wrap="none" rtlCol="0">
            <a:spAutoFit/>
          </a:bodyPr>
          <a:lstStyle/>
          <a:p>
            <a:r>
              <a:rPr lang="en-US" dirty="0"/>
              <a:t>Constraint Forces</a:t>
            </a:r>
            <a:endParaRPr lang="en-IN" dirty="0"/>
          </a:p>
        </p:txBody>
      </p:sp>
      <p:sp>
        <p:nvSpPr>
          <p:cNvPr id="56" name="TextBox 55">
            <a:extLst>
              <a:ext uri="{FF2B5EF4-FFF2-40B4-BE49-F238E27FC236}">
                <a16:creationId xmlns:a16="http://schemas.microsoft.com/office/drawing/2014/main" id="{87C6C19F-F768-A3B9-8898-D64AFDE8843F}"/>
              </a:ext>
            </a:extLst>
          </p:cNvPr>
          <p:cNvSpPr txBox="1"/>
          <p:nvPr/>
        </p:nvSpPr>
        <p:spPr>
          <a:xfrm>
            <a:off x="5330341" y="1996577"/>
            <a:ext cx="1531317" cy="369332"/>
          </a:xfrm>
          <a:prstGeom prst="rect">
            <a:avLst/>
          </a:prstGeom>
          <a:noFill/>
        </p:spPr>
        <p:txBody>
          <a:bodyPr wrap="none" rtlCol="0">
            <a:spAutoFit/>
          </a:bodyPr>
          <a:lstStyle/>
          <a:p>
            <a:r>
              <a:rPr lang="en-US" dirty="0"/>
              <a:t>Pos, Vel, Acc</a:t>
            </a:r>
            <a:endParaRPr lang="en-IN" dirty="0"/>
          </a:p>
        </p:txBody>
      </p:sp>
      <p:sp>
        <p:nvSpPr>
          <p:cNvPr id="57" name="TextBox 56">
            <a:extLst>
              <a:ext uri="{FF2B5EF4-FFF2-40B4-BE49-F238E27FC236}">
                <a16:creationId xmlns:a16="http://schemas.microsoft.com/office/drawing/2014/main" id="{147D4035-F15D-76D0-FC9C-83FE66EFEE19}"/>
              </a:ext>
            </a:extLst>
          </p:cNvPr>
          <p:cNvSpPr txBox="1"/>
          <p:nvPr/>
        </p:nvSpPr>
        <p:spPr>
          <a:xfrm>
            <a:off x="9263927" y="2035334"/>
            <a:ext cx="1941557" cy="369332"/>
          </a:xfrm>
          <a:prstGeom prst="rect">
            <a:avLst/>
          </a:prstGeom>
          <a:noFill/>
        </p:spPr>
        <p:txBody>
          <a:bodyPr wrap="none" rtlCol="0">
            <a:spAutoFit/>
          </a:bodyPr>
          <a:lstStyle/>
          <a:p>
            <a:r>
              <a:rPr lang="en-US" dirty="0"/>
              <a:t>Restoring Forces</a:t>
            </a:r>
            <a:endParaRPr lang="en-IN" dirty="0"/>
          </a:p>
        </p:txBody>
      </p:sp>
      <p:sp>
        <p:nvSpPr>
          <p:cNvPr id="58" name="TextBox 57">
            <a:extLst>
              <a:ext uri="{FF2B5EF4-FFF2-40B4-BE49-F238E27FC236}">
                <a16:creationId xmlns:a16="http://schemas.microsoft.com/office/drawing/2014/main" id="{75336E3F-B442-DE59-CAD0-FB53E9916F22}"/>
              </a:ext>
            </a:extLst>
          </p:cNvPr>
          <p:cNvSpPr txBox="1"/>
          <p:nvPr/>
        </p:nvSpPr>
        <p:spPr>
          <a:xfrm>
            <a:off x="4924068" y="1306223"/>
            <a:ext cx="1745029" cy="369332"/>
          </a:xfrm>
          <a:prstGeom prst="rect">
            <a:avLst/>
          </a:prstGeom>
          <a:noFill/>
        </p:spPr>
        <p:txBody>
          <a:bodyPr wrap="none" rtlCol="0">
            <a:spAutoFit/>
          </a:bodyPr>
          <a:lstStyle/>
          <a:p>
            <a:r>
              <a:rPr lang="en-US" dirty="0"/>
              <a:t>Weak Coupling</a:t>
            </a:r>
            <a:endParaRPr lang="en-IN" dirty="0"/>
          </a:p>
        </p:txBody>
      </p:sp>
      <p:sp>
        <p:nvSpPr>
          <p:cNvPr id="59" name="TextBox 58">
            <a:extLst>
              <a:ext uri="{FF2B5EF4-FFF2-40B4-BE49-F238E27FC236}">
                <a16:creationId xmlns:a16="http://schemas.microsoft.com/office/drawing/2014/main" id="{9811DB42-1ECD-E8A3-CF47-EFD8309425CC}"/>
              </a:ext>
            </a:extLst>
          </p:cNvPr>
          <p:cNvSpPr txBox="1"/>
          <p:nvPr/>
        </p:nvSpPr>
        <p:spPr>
          <a:xfrm>
            <a:off x="8917459" y="1306223"/>
            <a:ext cx="1838965" cy="369332"/>
          </a:xfrm>
          <a:prstGeom prst="rect">
            <a:avLst/>
          </a:prstGeom>
          <a:noFill/>
        </p:spPr>
        <p:txBody>
          <a:bodyPr wrap="none" rtlCol="0">
            <a:spAutoFit/>
          </a:bodyPr>
          <a:lstStyle/>
          <a:p>
            <a:r>
              <a:rPr lang="en-US" dirty="0"/>
              <a:t>Strong Coupling</a:t>
            </a:r>
            <a:endParaRPr lang="en-IN" dirty="0"/>
          </a:p>
        </p:txBody>
      </p:sp>
      <p:cxnSp>
        <p:nvCxnSpPr>
          <p:cNvPr id="61" name="Straight Arrow Connector 60">
            <a:extLst>
              <a:ext uri="{FF2B5EF4-FFF2-40B4-BE49-F238E27FC236}">
                <a16:creationId xmlns:a16="http://schemas.microsoft.com/office/drawing/2014/main" id="{523E6E43-7C76-81F9-073F-CD4CA06ED8B0}"/>
              </a:ext>
            </a:extLst>
          </p:cNvPr>
          <p:cNvCxnSpPr/>
          <p:nvPr/>
        </p:nvCxnSpPr>
        <p:spPr>
          <a:xfrm flipH="1">
            <a:off x="9717999" y="2617694"/>
            <a:ext cx="669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1B3C206-7AED-9D66-E5D6-A93437E257F4}"/>
              </a:ext>
            </a:extLst>
          </p:cNvPr>
          <p:cNvCxnSpPr>
            <a:stCxn id="28" idx="3"/>
            <a:endCxn id="29" idx="1"/>
          </p:cNvCxnSpPr>
          <p:nvPr/>
        </p:nvCxnSpPr>
        <p:spPr>
          <a:xfrm>
            <a:off x="9717999" y="2746682"/>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7808F96-5C0C-493B-2ADC-BCD0097F6BE1}"/>
              </a:ext>
            </a:extLst>
          </p:cNvPr>
          <p:cNvCxnSpPr/>
          <p:nvPr/>
        </p:nvCxnSpPr>
        <p:spPr>
          <a:xfrm flipH="1">
            <a:off x="9717998" y="3761882"/>
            <a:ext cx="669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BFD1D0-6E38-402C-BFA7-560EC795E6C8}"/>
              </a:ext>
            </a:extLst>
          </p:cNvPr>
          <p:cNvCxnSpPr/>
          <p:nvPr/>
        </p:nvCxnSpPr>
        <p:spPr>
          <a:xfrm>
            <a:off x="9717998" y="3890870"/>
            <a:ext cx="720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82D271C-C9D6-4D8C-9B49-9936D4AA752D}"/>
              </a:ext>
            </a:extLst>
          </p:cNvPr>
          <p:cNvSpPr txBox="1"/>
          <p:nvPr/>
        </p:nvSpPr>
        <p:spPr>
          <a:xfrm>
            <a:off x="9230632" y="2966493"/>
            <a:ext cx="1531317" cy="369332"/>
          </a:xfrm>
          <a:prstGeom prst="rect">
            <a:avLst/>
          </a:prstGeom>
          <a:noFill/>
        </p:spPr>
        <p:txBody>
          <a:bodyPr wrap="none" rtlCol="0">
            <a:spAutoFit/>
          </a:bodyPr>
          <a:lstStyle/>
          <a:p>
            <a:r>
              <a:rPr lang="en-US" dirty="0"/>
              <a:t>Pos, Vel, Acc</a:t>
            </a:r>
            <a:endParaRPr lang="en-IN" dirty="0"/>
          </a:p>
        </p:txBody>
      </p:sp>
      <p:sp>
        <p:nvSpPr>
          <p:cNvPr id="68" name="TextBox 67">
            <a:extLst>
              <a:ext uri="{FF2B5EF4-FFF2-40B4-BE49-F238E27FC236}">
                <a16:creationId xmlns:a16="http://schemas.microsoft.com/office/drawing/2014/main" id="{BC13CFC1-BD20-2921-A82D-B15595D3799B}"/>
              </a:ext>
            </a:extLst>
          </p:cNvPr>
          <p:cNvSpPr txBox="1"/>
          <p:nvPr/>
        </p:nvSpPr>
        <p:spPr>
          <a:xfrm>
            <a:off x="2166583" y="3436844"/>
            <a:ext cx="1890261" cy="646331"/>
          </a:xfrm>
          <a:prstGeom prst="rect">
            <a:avLst/>
          </a:prstGeom>
          <a:noFill/>
        </p:spPr>
        <p:txBody>
          <a:bodyPr wrap="none" rtlCol="0">
            <a:spAutoFit/>
          </a:bodyPr>
          <a:lstStyle/>
          <a:p>
            <a:pPr algn="ctr"/>
            <a:r>
              <a:rPr lang="en-US" dirty="0"/>
              <a:t>Calculate stress </a:t>
            </a:r>
          </a:p>
          <a:p>
            <a:pPr algn="ctr"/>
            <a:r>
              <a:rPr lang="en-US" dirty="0"/>
              <a:t>and strain</a:t>
            </a:r>
            <a:endParaRPr lang="en-IN" dirty="0"/>
          </a:p>
        </p:txBody>
      </p:sp>
      <p:sp>
        <p:nvSpPr>
          <p:cNvPr id="69" name="TextBox 68">
            <a:extLst>
              <a:ext uri="{FF2B5EF4-FFF2-40B4-BE49-F238E27FC236}">
                <a16:creationId xmlns:a16="http://schemas.microsoft.com/office/drawing/2014/main" id="{982A569F-22C4-D303-3791-726EDF23D52D}"/>
              </a:ext>
            </a:extLst>
          </p:cNvPr>
          <p:cNvSpPr txBox="1"/>
          <p:nvPr/>
        </p:nvSpPr>
        <p:spPr>
          <a:xfrm>
            <a:off x="6104395" y="3142988"/>
            <a:ext cx="1941557" cy="369332"/>
          </a:xfrm>
          <a:prstGeom prst="rect">
            <a:avLst/>
          </a:prstGeom>
          <a:noFill/>
        </p:spPr>
        <p:txBody>
          <a:bodyPr wrap="none" rtlCol="0">
            <a:spAutoFit/>
          </a:bodyPr>
          <a:lstStyle/>
          <a:p>
            <a:r>
              <a:rPr lang="en-US" dirty="0"/>
              <a:t>Restoring Forces</a:t>
            </a:r>
            <a:endParaRPr lang="en-IN" dirty="0"/>
          </a:p>
        </p:txBody>
      </p:sp>
      <p:sp>
        <p:nvSpPr>
          <p:cNvPr id="70" name="TextBox 69">
            <a:extLst>
              <a:ext uri="{FF2B5EF4-FFF2-40B4-BE49-F238E27FC236}">
                <a16:creationId xmlns:a16="http://schemas.microsoft.com/office/drawing/2014/main" id="{0825E05E-E635-35CA-7D07-8C333DA7A62D}"/>
              </a:ext>
            </a:extLst>
          </p:cNvPr>
          <p:cNvSpPr txBox="1"/>
          <p:nvPr/>
        </p:nvSpPr>
        <p:spPr>
          <a:xfrm>
            <a:off x="8788400" y="4273726"/>
            <a:ext cx="2800767" cy="646331"/>
          </a:xfrm>
          <a:prstGeom prst="rect">
            <a:avLst/>
          </a:prstGeom>
          <a:noFill/>
        </p:spPr>
        <p:txBody>
          <a:bodyPr wrap="none" rtlCol="0">
            <a:spAutoFit/>
          </a:bodyPr>
          <a:lstStyle/>
          <a:p>
            <a:pPr algn="ctr"/>
            <a:r>
              <a:rPr lang="en-US" dirty="0"/>
              <a:t>Iterations until equilibrium</a:t>
            </a:r>
          </a:p>
          <a:p>
            <a:pPr algn="ctr"/>
            <a:r>
              <a:rPr lang="en-US" dirty="0"/>
              <a:t> is achieved</a:t>
            </a:r>
            <a:endParaRPr lang="en-IN" dirty="0"/>
          </a:p>
        </p:txBody>
      </p:sp>
      <p:sp>
        <p:nvSpPr>
          <p:cNvPr id="5" name="TextBox 4">
            <a:extLst>
              <a:ext uri="{FF2B5EF4-FFF2-40B4-BE49-F238E27FC236}">
                <a16:creationId xmlns:a16="http://schemas.microsoft.com/office/drawing/2014/main" id="{F7D523FA-6229-040D-4ABC-44A1CFCFEC53}"/>
              </a:ext>
            </a:extLst>
          </p:cNvPr>
          <p:cNvSpPr txBox="1"/>
          <p:nvPr/>
        </p:nvSpPr>
        <p:spPr>
          <a:xfrm>
            <a:off x="360000" y="4838536"/>
            <a:ext cx="7667484" cy="923330"/>
          </a:xfrm>
          <a:prstGeom prst="rect">
            <a:avLst/>
          </a:prstGeom>
          <a:noFill/>
        </p:spPr>
        <p:txBody>
          <a:bodyPr wrap="none" rtlCol="0">
            <a:spAutoFit/>
          </a:bodyPr>
          <a:lstStyle/>
          <a:p>
            <a:r>
              <a:rPr lang="en-US" dirty="0"/>
              <a:t>Why Co-simulation :</a:t>
            </a:r>
          </a:p>
          <a:p>
            <a:pPr marL="285750" indent="-285750">
              <a:buFont typeface="Arial" panose="020B0604020202020204" pitchFamily="34" charset="0"/>
              <a:buChar char="•"/>
            </a:pPr>
            <a:r>
              <a:rPr lang="en-US" dirty="0"/>
              <a:t>Pre-existing codes can be utilized avoiding starting from the ground up</a:t>
            </a:r>
          </a:p>
          <a:p>
            <a:pPr marL="285750" indent="-285750">
              <a:buFont typeface="Arial" panose="020B0604020202020204" pitchFamily="34" charset="0"/>
              <a:buChar char="•"/>
            </a:pPr>
            <a:r>
              <a:rPr lang="en-US" dirty="0"/>
              <a:t>A code that transfers data between the two codes needs to be written</a:t>
            </a:r>
            <a:endParaRPr lang="en-IN" dirty="0"/>
          </a:p>
        </p:txBody>
      </p:sp>
    </p:spTree>
    <p:extLst>
      <p:ext uri="{BB962C8B-B14F-4D97-AF65-F5344CB8AC3E}">
        <p14:creationId xmlns:p14="http://schemas.microsoft.com/office/powerpoint/2010/main" val="315669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5" grpId="0"/>
      <p:bldP spid="24" grpId="0" animBg="1"/>
      <p:bldP spid="25" grpId="0" animBg="1"/>
      <p:bldP spid="26" grpId="0" animBg="1"/>
      <p:bldP spid="27" grpId="0" animBg="1"/>
      <p:bldP spid="28" grpId="0" animBg="1"/>
      <p:bldP spid="29" grpId="0" animBg="1"/>
      <p:bldP spid="30" grpId="0" animBg="1"/>
      <p:bldP spid="31" grpId="0" animBg="1"/>
      <p:bldP spid="43" grpId="0" animBg="1"/>
      <p:bldP spid="44" grpId="0" animBg="1"/>
      <p:bldP spid="55" grpId="0"/>
      <p:bldP spid="56" grpId="0"/>
      <p:bldP spid="57" grpId="0"/>
      <p:bldP spid="58" grpId="0"/>
      <p:bldP spid="59" grpId="0"/>
      <p:bldP spid="67" grpId="0"/>
      <p:bldP spid="68" grpId="0"/>
      <p:bldP spid="69" grpId="0"/>
      <p:bldP spid="70"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09A2-8B24-75DF-4AC6-E5B512786D1B}"/>
              </a:ext>
            </a:extLst>
          </p:cNvPr>
          <p:cNvSpPr>
            <a:spLocks noGrp="1"/>
          </p:cNvSpPr>
          <p:nvPr>
            <p:ph type="title"/>
          </p:nvPr>
        </p:nvSpPr>
        <p:spPr/>
        <p:txBody>
          <a:bodyPr/>
          <a:lstStyle/>
          <a:p>
            <a:r>
              <a:rPr lang="en-US" dirty="0"/>
              <a:t>Implementation</a:t>
            </a:r>
            <a:endParaRPr lang="en-IN" dirty="0"/>
          </a:p>
        </p:txBody>
      </p:sp>
      <p:sp>
        <p:nvSpPr>
          <p:cNvPr id="4" name="Text Placeholder 3">
            <a:extLst>
              <a:ext uri="{FF2B5EF4-FFF2-40B4-BE49-F238E27FC236}">
                <a16:creationId xmlns:a16="http://schemas.microsoft.com/office/drawing/2014/main" id="{7B3EFF31-43C3-A062-11D5-E86784B6D770}"/>
              </a:ext>
            </a:extLst>
          </p:cNvPr>
          <p:cNvSpPr>
            <a:spLocks noGrp="1"/>
          </p:cNvSpPr>
          <p:nvPr>
            <p:ph type="body" sz="quarter" idx="12"/>
          </p:nvPr>
        </p:nvSpPr>
        <p:spPr>
          <a:xfrm>
            <a:off x="360000" y="1055394"/>
            <a:ext cx="3638259" cy="3038488"/>
          </a:xfrm>
        </p:spPr>
        <p:txBody>
          <a:bodyPr/>
          <a:lstStyle/>
          <a:p>
            <a:pPr marL="285750" indent="-285750">
              <a:buFont typeface="Arial" panose="020B0604020202020204" pitchFamily="34" charset="0"/>
              <a:buChar char="•"/>
            </a:pPr>
            <a:r>
              <a:rPr lang="en-US" dirty="0"/>
              <a:t>The RBD theory explained in the previous slides was implemented in the </a:t>
            </a:r>
            <a:r>
              <a:rPr lang="en-US" b="1" dirty="0"/>
              <a:t>Julia</a:t>
            </a:r>
            <a:r>
              <a:rPr lang="en-US" dirty="0"/>
              <a:t> programming language.</a:t>
            </a:r>
          </a:p>
          <a:p>
            <a:pPr marL="285750" indent="-285750">
              <a:buFont typeface="Arial" panose="020B0604020202020204" pitchFamily="34" charset="0"/>
              <a:buChar char="•"/>
            </a:pPr>
            <a:r>
              <a:rPr lang="en-US" dirty="0"/>
              <a:t>For the FEA part the two matrices namely M (Mass) and K (Stiffness) were imported from </a:t>
            </a:r>
            <a:r>
              <a:rPr lang="en-US" b="1" dirty="0"/>
              <a:t>ABAQUS</a:t>
            </a:r>
            <a:r>
              <a:rPr lang="en-US" dirty="0"/>
              <a:t> and solved in Julia.</a:t>
            </a:r>
          </a:p>
          <a:p>
            <a:pPr marL="285750" indent="-285750">
              <a:buFont typeface="Arial" panose="020B0604020202020204" pitchFamily="34" charset="0"/>
              <a:buChar char="•"/>
            </a:pPr>
            <a:r>
              <a:rPr lang="en-US" dirty="0"/>
              <a:t>The code was validated by comparing the same simulation with </a:t>
            </a:r>
            <a:r>
              <a:rPr lang="en-US" b="1" dirty="0"/>
              <a:t>MSC Adams</a:t>
            </a:r>
          </a:p>
          <a:p>
            <a:endParaRPr lang="en-IN" dirty="0"/>
          </a:p>
        </p:txBody>
      </p:sp>
      <p:pic>
        <p:nvPicPr>
          <p:cNvPr id="1026" name="Picture 2" descr="SIMULIA Abaqus FEA | Access Tufts">
            <a:extLst>
              <a:ext uri="{FF2B5EF4-FFF2-40B4-BE49-F238E27FC236}">
                <a16:creationId xmlns:a16="http://schemas.microsoft.com/office/drawing/2014/main" id="{45483FF2-F1B9-85B7-7453-5501FF8DE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247" y="4234517"/>
            <a:ext cx="2966384" cy="1568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lia Programming Language Merch &amp; Gifts for Sale | Redbubble">
            <a:extLst>
              <a:ext uri="{FF2B5EF4-FFF2-40B4-BE49-F238E27FC236}">
                <a16:creationId xmlns:a16="http://schemas.microsoft.com/office/drawing/2014/main" id="{1D73BE36-509D-C14C-1049-03B22E1454A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939" b="14285"/>
          <a:stretch/>
        </p:blipFill>
        <p:spPr bwMode="auto">
          <a:xfrm>
            <a:off x="360000" y="4307361"/>
            <a:ext cx="2265829" cy="142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4B9852A-8E14-5D3C-E3AD-B4E173ADF9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1788" y="932329"/>
            <a:ext cx="6042212" cy="4028141"/>
          </a:xfrm>
          <a:prstGeom prst="rect">
            <a:avLst/>
          </a:prstGeom>
        </p:spPr>
      </p:pic>
    </p:spTree>
    <p:extLst>
      <p:ext uri="{BB962C8B-B14F-4D97-AF65-F5344CB8AC3E}">
        <p14:creationId xmlns:p14="http://schemas.microsoft.com/office/powerpoint/2010/main" val="5164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A white object with a bolt&#10;&#10;Description automatically generated">
            <a:extLst>
              <a:ext uri="{FF2B5EF4-FFF2-40B4-BE49-F238E27FC236}">
                <a16:creationId xmlns:a16="http://schemas.microsoft.com/office/drawing/2014/main" id="{36ACA771-3D51-E32A-ABE6-FE8082854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164" y="3877100"/>
            <a:ext cx="3182785" cy="183712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 blue and black grid on a blue background&#10;&#10;Description automatically generated">
            <a:extLst>
              <a:ext uri="{FF2B5EF4-FFF2-40B4-BE49-F238E27FC236}">
                <a16:creationId xmlns:a16="http://schemas.microsoft.com/office/drawing/2014/main" id="{45F269D5-7152-924C-98E0-5CD17F1A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310" y="3923674"/>
            <a:ext cx="3058010" cy="17439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blue and grey tool&#10;&#10;Description automatically generated">
            <a:extLst>
              <a:ext uri="{FF2B5EF4-FFF2-40B4-BE49-F238E27FC236}">
                <a16:creationId xmlns:a16="http://schemas.microsoft.com/office/drawing/2014/main" id="{61946E3B-EAA8-E297-CEE6-312861F59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657" y="1045354"/>
            <a:ext cx="2493214" cy="20622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3">
            <a:extLst>
              <a:ext uri="{FF2B5EF4-FFF2-40B4-BE49-F238E27FC236}">
                <a16:creationId xmlns:a16="http://schemas.microsoft.com/office/drawing/2014/main" id="{08CE9593-B639-A293-58D2-CC57741D0B23}"/>
              </a:ext>
            </a:extLst>
          </p:cNvPr>
          <p:cNvSpPr txBox="1"/>
          <p:nvPr/>
        </p:nvSpPr>
        <p:spPr>
          <a:xfrm>
            <a:off x="4718424" y="1056586"/>
            <a:ext cx="27432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Slider crank CAD</a:t>
            </a:r>
          </a:p>
        </p:txBody>
      </p:sp>
      <p:sp>
        <p:nvSpPr>
          <p:cNvPr id="7" name="Arrow: Down 6">
            <a:extLst>
              <a:ext uri="{FF2B5EF4-FFF2-40B4-BE49-F238E27FC236}">
                <a16:creationId xmlns:a16="http://schemas.microsoft.com/office/drawing/2014/main" id="{D1DCA755-534E-3CB0-1EAD-F75C1874E519}"/>
              </a:ext>
            </a:extLst>
          </p:cNvPr>
          <p:cNvSpPr/>
          <p:nvPr/>
        </p:nvSpPr>
        <p:spPr>
          <a:xfrm rot="2519045">
            <a:off x="5086710" y="3292508"/>
            <a:ext cx="419819" cy="345056"/>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6F36C270-F86C-7AF2-4C0C-93DC51B7BC66}"/>
              </a:ext>
            </a:extLst>
          </p:cNvPr>
          <p:cNvSpPr/>
          <p:nvPr/>
        </p:nvSpPr>
        <p:spPr>
          <a:xfrm rot="18395418">
            <a:off x="6512051" y="3269154"/>
            <a:ext cx="419819" cy="345056"/>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F4745A4-1E12-73C9-602A-D5D8AEC968C0}"/>
              </a:ext>
            </a:extLst>
          </p:cNvPr>
          <p:cNvSpPr txBox="1"/>
          <p:nvPr/>
        </p:nvSpPr>
        <p:spPr>
          <a:xfrm>
            <a:off x="7467600" y="2645920"/>
            <a:ext cx="1710590" cy="923330"/>
          </a:xfrm>
          <a:prstGeom prst="rect">
            <a:avLst/>
          </a:prstGeom>
          <a:noFill/>
        </p:spPr>
        <p:txBody>
          <a:bodyPr wrap="square" rtlCol="0">
            <a:spAutoFit/>
          </a:bodyPr>
          <a:lstStyle/>
          <a:p>
            <a:r>
              <a:rPr lang="en-US" dirty="0"/>
              <a:t>Separate the flexible and rigid bodies</a:t>
            </a:r>
            <a:endParaRPr lang="en-IN" dirty="0"/>
          </a:p>
        </p:txBody>
      </p:sp>
      <p:sp>
        <p:nvSpPr>
          <p:cNvPr id="10" name="TextBox 9">
            <a:extLst>
              <a:ext uri="{FF2B5EF4-FFF2-40B4-BE49-F238E27FC236}">
                <a16:creationId xmlns:a16="http://schemas.microsoft.com/office/drawing/2014/main" id="{69A140B3-C683-38D0-4EC5-C1B014120AEE}"/>
              </a:ext>
            </a:extLst>
          </p:cNvPr>
          <p:cNvSpPr txBox="1"/>
          <p:nvPr/>
        </p:nvSpPr>
        <p:spPr>
          <a:xfrm>
            <a:off x="3534363" y="5232728"/>
            <a:ext cx="1236236" cy="369332"/>
          </a:xfrm>
          <a:prstGeom prst="rect">
            <a:avLst/>
          </a:prstGeom>
          <a:noFill/>
        </p:spPr>
        <p:txBody>
          <a:bodyPr wrap="none" rtlCol="0">
            <a:spAutoFit/>
          </a:bodyPr>
          <a:lstStyle/>
          <a:p>
            <a:r>
              <a:rPr lang="en-US" dirty="0">
                <a:solidFill>
                  <a:schemeClr val="bg1"/>
                </a:solidFill>
              </a:rPr>
              <a:t>RBD code</a:t>
            </a:r>
            <a:endParaRPr lang="en-IN" dirty="0">
              <a:solidFill>
                <a:schemeClr val="bg1"/>
              </a:solidFill>
            </a:endParaRPr>
          </a:p>
        </p:txBody>
      </p:sp>
      <p:sp>
        <p:nvSpPr>
          <p:cNvPr id="11" name="TextBox 10">
            <a:extLst>
              <a:ext uri="{FF2B5EF4-FFF2-40B4-BE49-F238E27FC236}">
                <a16:creationId xmlns:a16="http://schemas.microsoft.com/office/drawing/2014/main" id="{3A538AAE-EC24-95EE-7258-A299D73D4FEF}"/>
              </a:ext>
            </a:extLst>
          </p:cNvPr>
          <p:cNvSpPr txBox="1"/>
          <p:nvPr/>
        </p:nvSpPr>
        <p:spPr>
          <a:xfrm>
            <a:off x="7987315" y="5232728"/>
            <a:ext cx="1185004" cy="369332"/>
          </a:xfrm>
          <a:prstGeom prst="rect">
            <a:avLst/>
          </a:prstGeom>
          <a:noFill/>
        </p:spPr>
        <p:txBody>
          <a:bodyPr wrap="none" rtlCol="0">
            <a:spAutoFit/>
          </a:bodyPr>
          <a:lstStyle/>
          <a:p>
            <a:r>
              <a:rPr lang="en-US" dirty="0">
                <a:solidFill>
                  <a:schemeClr val="bg1"/>
                </a:solidFill>
              </a:rPr>
              <a:t>FEA code</a:t>
            </a:r>
            <a:endParaRPr lang="en-IN" dirty="0">
              <a:solidFill>
                <a:schemeClr val="bg1"/>
              </a:solidFill>
            </a:endParaRPr>
          </a:p>
        </p:txBody>
      </p:sp>
      <p:sp>
        <p:nvSpPr>
          <p:cNvPr id="25" name="Freeform: Shape 24">
            <a:extLst>
              <a:ext uri="{FF2B5EF4-FFF2-40B4-BE49-F238E27FC236}">
                <a16:creationId xmlns:a16="http://schemas.microsoft.com/office/drawing/2014/main" id="{90880FFB-C4A6-64F4-E873-BDC08357889D}"/>
              </a:ext>
            </a:extLst>
          </p:cNvPr>
          <p:cNvSpPr/>
          <p:nvPr/>
        </p:nvSpPr>
        <p:spPr>
          <a:xfrm>
            <a:off x="8776804" y="2551463"/>
            <a:ext cx="2201706" cy="2060323"/>
          </a:xfrm>
          <a:custGeom>
            <a:avLst/>
            <a:gdLst>
              <a:gd name="connsiteX0" fmla="*/ 297969 w 2201706"/>
              <a:gd name="connsiteY0" fmla="*/ 1493213 h 2060323"/>
              <a:gd name="connsiteX1" fmla="*/ 595938 w 2201706"/>
              <a:gd name="connsiteY1" fmla="*/ 1776768 h 2060323"/>
              <a:gd name="connsiteX2" fmla="*/ 297969 w 2201706"/>
              <a:gd name="connsiteY2" fmla="*/ 2060323 h 2060323"/>
              <a:gd name="connsiteX3" fmla="*/ 0 w 2201706"/>
              <a:gd name="connsiteY3" fmla="*/ 1776768 h 2060323"/>
              <a:gd name="connsiteX4" fmla="*/ 297969 w 2201706"/>
              <a:gd name="connsiteY4" fmla="*/ 1493213 h 2060323"/>
              <a:gd name="connsiteX5" fmla="*/ 1277036 w 2201706"/>
              <a:gd name="connsiteY5" fmla="*/ 0 h 2060323"/>
              <a:gd name="connsiteX6" fmla="*/ 2201706 w 2201706"/>
              <a:gd name="connsiteY6" fmla="*/ 871987 h 2060323"/>
              <a:gd name="connsiteX7" fmla="*/ 1277036 w 2201706"/>
              <a:gd name="connsiteY7" fmla="*/ 1743974 h 2060323"/>
              <a:gd name="connsiteX8" fmla="*/ 352366 w 2201706"/>
              <a:gd name="connsiteY8" fmla="*/ 871987 h 2060323"/>
              <a:gd name="connsiteX9" fmla="*/ 1277036 w 2201706"/>
              <a:gd name="connsiteY9" fmla="*/ 0 h 206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1706" h="2060323">
                <a:moveTo>
                  <a:pt x="297969" y="1493213"/>
                </a:moveTo>
                <a:cubicBezTo>
                  <a:pt x="462533" y="1493213"/>
                  <a:pt x="595938" y="1620165"/>
                  <a:pt x="595938" y="1776768"/>
                </a:cubicBezTo>
                <a:cubicBezTo>
                  <a:pt x="595938" y="1933371"/>
                  <a:pt x="462533" y="2060323"/>
                  <a:pt x="297969" y="2060323"/>
                </a:cubicBezTo>
                <a:cubicBezTo>
                  <a:pt x="133405" y="2060323"/>
                  <a:pt x="0" y="1933371"/>
                  <a:pt x="0" y="1776768"/>
                </a:cubicBezTo>
                <a:cubicBezTo>
                  <a:pt x="0" y="1620165"/>
                  <a:pt x="133405" y="1493213"/>
                  <a:pt x="297969" y="1493213"/>
                </a:cubicBezTo>
                <a:close/>
                <a:moveTo>
                  <a:pt x="1277036" y="0"/>
                </a:moveTo>
                <a:cubicBezTo>
                  <a:pt x="1787717" y="0"/>
                  <a:pt x="2201706" y="390402"/>
                  <a:pt x="2201706" y="871987"/>
                </a:cubicBezTo>
                <a:cubicBezTo>
                  <a:pt x="2201706" y="1353572"/>
                  <a:pt x="1787717" y="1743974"/>
                  <a:pt x="1277036" y="1743974"/>
                </a:cubicBezTo>
                <a:cubicBezTo>
                  <a:pt x="766355" y="1743974"/>
                  <a:pt x="352366" y="1353572"/>
                  <a:pt x="352366" y="871987"/>
                </a:cubicBezTo>
                <a:cubicBezTo>
                  <a:pt x="352366" y="390402"/>
                  <a:pt x="766355" y="0"/>
                  <a:pt x="1277036" y="0"/>
                </a:cubicBez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070" name="Picture 22" descr="A blue and black object with a red dot&#10;&#10;Description automatically generated">
            <a:extLst>
              <a:ext uri="{FF2B5EF4-FFF2-40B4-BE49-F238E27FC236}">
                <a16:creationId xmlns:a16="http://schemas.microsoft.com/office/drawing/2014/main" id="{599B4074-7F0A-7C96-EA83-C5BC0E7BC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9112871" y="2551463"/>
            <a:ext cx="1873764" cy="1755073"/>
          </a:xfrm>
          <a:prstGeom prst="ellipse">
            <a:avLst/>
          </a:prstGeom>
          <a:noFill/>
          <a:extLst>
            <a:ext uri="{909E8E84-426E-40DD-AFC4-6F175D3DCCD1}">
              <a14:hiddenFill xmlns:a14="http://schemas.microsoft.com/office/drawing/2010/main">
                <a:solidFill>
                  <a:srgbClr val="FFFFFF"/>
                </a:solidFill>
              </a14:hiddenFill>
            </a:ext>
          </a:extLst>
        </p:spPr>
      </p:pic>
      <p:sp>
        <p:nvSpPr>
          <p:cNvPr id="28" name="Freeform: Shape 27">
            <a:extLst>
              <a:ext uri="{FF2B5EF4-FFF2-40B4-BE49-F238E27FC236}">
                <a16:creationId xmlns:a16="http://schemas.microsoft.com/office/drawing/2014/main" id="{E44D07C6-DFC0-12CC-946E-29B424FA8B62}"/>
              </a:ext>
            </a:extLst>
          </p:cNvPr>
          <p:cNvSpPr/>
          <p:nvPr/>
        </p:nvSpPr>
        <p:spPr>
          <a:xfrm flipH="1">
            <a:off x="1023153" y="3159176"/>
            <a:ext cx="2201706" cy="2060323"/>
          </a:xfrm>
          <a:custGeom>
            <a:avLst/>
            <a:gdLst>
              <a:gd name="connsiteX0" fmla="*/ 297969 w 2201706"/>
              <a:gd name="connsiteY0" fmla="*/ 1493213 h 2060323"/>
              <a:gd name="connsiteX1" fmla="*/ 595938 w 2201706"/>
              <a:gd name="connsiteY1" fmla="*/ 1776768 h 2060323"/>
              <a:gd name="connsiteX2" fmla="*/ 297969 w 2201706"/>
              <a:gd name="connsiteY2" fmla="*/ 2060323 h 2060323"/>
              <a:gd name="connsiteX3" fmla="*/ 0 w 2201706"/>
              <a:gd name="connsiteY3" fmla="*/ 1776768 h 2060323"/>
              <a:gd name="connsiteX4" fmla="*/ 297969 w 2201706"/>
              <a:gd name="connsiteY4" fmla="*/ 1493213 h 2060323"/>
              <a:gd name="connsiteX5" fmla="*/ 1277036 w 2201706"/>
              <a:gd name="connsiteY5" fmla="*/ 0 h 2060323"/>
              <a:gd name="connsiteX6" fmla="*/ 2201706 w 2201706"/>
              <a:gd name="connsiteY6" fmla="*/ 871987 h 2060323"/>
              <a:gd name="connsiteX7" fmla="*/ 1277036 w 2201706"/>
              <a:gd name="connsiteY7" fmla="*/ 1743974 h 2060323"/>
              <a:gd name="connsiteX8" fmla="*/ 352366 w 2201706"/>
              <a:gd name="connsiteY8" fmla="*/ 871987 h 2060323"/>
              <a:gd name="connsiteX9" fmla="*/ 1277036 w 2201706"/>
              <a:gd name="connsiteY9" fmla="*/ 0 h 206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1706" h="2060323">
                <a:moveTo>
                  <a:pt x="297969" y="1493213"/>
                </a:moveTo>
                <a:cubicBezTo>
                  <a:pt x="462533" y="1493213"/>
                  <a:pt x="595938" y="1620165"/>
                  <a:pt x="595938" y="1776768"/>
                </a:cubicBezTo>
                <a:cubicBezTo>
                  <a:pt x="595938" y="1933371"/>
                  <a:pt x="462533" y="2060323"/>
                  <a:pt x="297969" y="2060323"/>
                </a:cubicBezTo>
                <a:cubicBezTo>
                  <a:pt x="133405" y="2060323"/>
                  <a:pt x="0" y="1933371"/>
                  <a:pt x="0" y="1776768"/>
                </a:cubicBezTo>
                <a:cubicBezTo>
                  <a:pt x="0" y="1620165"/>
                  <a:pt x="133405" y="1493213"/>
                  <a:pt x="297969" y="1493213"/>
                </a:cubicBezTo>
                <a:close/>
                <a:moveTo>
                  <a:pt x="1277036" y="0"/>
                </a:moveTo>
                <a:cubicBezTo>
                  <a:pt x="1787717" y="0"/>
                  <a:pt x="2201706" y="390402"/>
                  <a:pt x="2201706" y="871987"/>
                </a:cubicBezTo>
                <a:cubicBezTo>
                  <a:pt x="2201706" y="1353572"/>
                  <a:pt x="1787717" y="1743974"/>
                  <a:pt x="1277036" y="1743974"/>
                </a:cubicBezTo>
                <a:cubicBezTo>
                  <a:pt x="766355" y="1743974"/>
                  <a:pt x="352366" y="1353572"/>
                  <a:pt x="352366" y="871987"/>
                </a:cubicBezTo>
                <a:cubicBezTo>
                  <a:pt x="352366" y="390402"/>
                  <a:pt x="766355" y="0"/>
                  <a:pt x="1277036" y="0"/>
                </a:cubicBez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072" name="Picture 24" descr="A white object with a bolt&#10;&#10;Description automatically generated">
            <a:extLst>
              <a:ext uri="{FF2B5EF4-FFF2-40B4-BE49-F238E27FC236}">
                <a16:creationId xmlns:a16="http://schemas.microsoft.com/office/drawing/2014/main" id="{F35FECFB-81C7-E0CD-05F9-54AA8ABD2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1" t="40499" r="61151" b="17960"/>
          <a:stretch/>
        </p:blipFill>
        <p:spPr bwMode="auto">
          <a:xfrm>
            <a:off x="944679" y="3045981"/>
            <a:ext cx="1959130" cy="1960908"/>
          </a:xfrm>
          <a:prstGeom prst="ellipse">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CFA6B0D1-196B-BD2C-9713-2705DEBE69B4}"/>
              </a:ext>
            </a:extLst>
          </p:cNvPr>
          <p:cNvCxnSpPr/>
          <p:nvPr/>
        </p:nvCxnSpPr>
        <p:spPr>
          <a:xfrm>
            <a:off x="1635019" y="3245817"/>
            <a:ext cx="0" cy="7448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AA8CA1A4-1AD1-FF6F-A83F-98A96C8492E0}"/>
              </a:ext>
            </a:extLst>
          </p:cNvPr>
          <p:cNvSpPr txBox="1"/>
          <p:nvPr/>
        </p:nvSpPr>
        <p:spPr>
          <a:xfrm>
            <a:off x="757097" y="2420281"/>
            <a:ext cx="3134192" cy="646331"/>
          </a:xfrm>
          <a:prstGeom prst="rect">
            <a:avLst/>
          </a:prstGeom>
          <a:noFill/>
        </p:spPr>
        <p:txBody>
          <a:bodyPr wrap="none" rtlCol="0">
            <a:spAutoFit/>
          </a:bodyPr>
          <a:lstStyle/>
          <a:p>
            <a:pPr algn="ctr"/>
            <a:r>
              <a:rPr lang="en-US" b="1" dirty="0"/>
              <a:t>Coupling</a:t>
            </a:r>
            <a:r>
              <a:rPr lang="en-US" dirty="0"/>
              <a:t> node that receives</a:t>
            </a:r>
          </a:p>
          <a:p>
            <a:pPr algn="ctr"/>
            <a:r>
              <a:rPr lang="en-US" dirty="0"/>
              <a:t>Force from FEA </a:t>
            </a:r>
            <a:endParaRPr lang="en-IN" dirty="0"/>
          </a:p>
        </p:txBody>
      </p:sp>
      <p:sp>
        <p:nvSpPr>
          <p:cNvPr id="4" name="TextBox 3">
            <a:extLst>
              <a:ext uri="{FF2B5EF4-FFF2-40B4-BE49-F238E27FC236}">
                <a16:creationId xmlns:a16="http://schemas.microsoft.com/office/drawing/2014/main" id="{3591B797-14A1-6E49-CC4A-60CD2D33CE85}"/>
              </a:ext>
            </a:extLst>
          </p:cNvPr>
          <p:cNvSpPr txBox="1"/>
          <p:nvPr/>
        </p:nvSpPr>
        <p:spPr>
          <a:xfrm>
            <a:off x="9861943" y="4467319"/>
            <a:ext cx="2249334" cy="1200329"/>
          </a:xfrm>
          <a:prstGeom prst="rect">
            <a:avLst/>
          </a:prstGeom>
          <a:noFill/>
        </p:spPr>
        <p:txBody>
          <a:bodyPr wrap="none" rtlCol="0">
            <a:spAutoFit/>
          </a:bodyPr>
          <a:lstStyle/>
          <a:p>
            <a:pPr algn="ctr"/>
            <a:r>
              <a:rPr lang="en-US" b="1" dirty="0"/>
              <a:t>Coupling</a:t>
            </a:r>
            <a:r>
              <a:rPr lang="en-US" dirty="0"/>
              <a:t> node </a:t>
            </a:r>
          </a:p>
          <a:p>
            <a:pPr algn="ctr"/>
            <a:r>
              <a:rPr lang="en-US" dirty="0"/>
              <a:t>that receives</a:t>
            </a:r>
          </a:p>
          <a:p>
            <a:pPr algn="ctr"/>
            <a:r>
              <a:rPr lang="en-US" dirty="0"/>
              <a:t>Kinematic </a:t>
            </a:r>
          </a:p>
          <a:p>
            <a:pPr algn="ctr"/>
            <a:r>
              <a:rPr lang="en-US" dirty="0"/>
              <a:t>quantities from RBD</a:t>
            </a:r>
            <a:endParaRPr lang="en-IN" dirty="0"/>
          </a:p>
        </p:txBody>
      </p:sp>
      <p:sp>
        <p:nvSpPr>
          <p:cNvPr id="12" name="TextBox 11">
            <a:extLst>
              <a:ext uri="{FF2B5EF4-FFF2-40B4-BE49-F238E27FC236}">
                <a16:creationId xmlns:a16="http://schemas.microsoft.com/office/drawing/2014/main" id="{DC5C113F-6619-C894-6784-7AAF0B9765F5}"/>
              </a:ext>
            </a:extLst>
          </p:cNvPr>
          <p:cNvSpPr txBox="1"/>
          <p:nvPr/>
        </p:nvSpPr>
        <p:spPr>
          <a:xfrm>
            <a:off x="2325864" y="5733647"/>
            <a:ext cx="3557384" cy="369332"/>
          </a:xfrm>
          <a:prstGeom prst="rect">
            <a:avLst/>
          </a:prstGeom>
          <a:noFill/>
        </p:spPr>
        <p:txBody>
          <a:bodyPr wrap="none" rtlCol="0">
            <a:spAutoFit/>
          </a:bodyPr>
          <a:lstStyle/>
          <a:p>
            <a:r>
              <a:rPr lang="en-US" dirty="0"/>
              <a:t>Rigid Body is replaced by Forces</a:t>
            </a:r>
            <a:endParaRPr lang="en-IN" dirty="0"/>
          </a:p>
        </p:txBody>
      </p:sp>
    </p:spTree>
    <p:extLst>
      <p:ext uri="{BB962C8B-B14F-4D97-AF65-F5344CB8AC3E}">
        <p14:creationId xmlns:p14="http://schemas.microsoft.com/office/powerpoint/2010/main" val="41393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p:bldP spid="11" grpId="0"/>
      <p:bldP spid="25" grpId="0" animBg="1"/>
      <p:bldP spid="28" grpId="0" animBg="1"/>
      <p:bldP spid="3" grpId="0"/>
      <p:bldP spid="4"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258C-CC9F-9E50-1323-5A65DCBEDDBD}"/>
              </a:ext>
            </a:extLst>
          </p:cNvPr>
          <p:cNvSpPr>
            <a:spLocks noGrp="1"/>
          </p:cNvSpPr>
          <p:nvPr>
            <p:ph type="title"/>
          </p:nvPr>
        </p:nvSpPr>
        <p:spPr/>
        <p:txBody>
          <a:bodyPr/>
          <a:lstStyle/>
          <a:p>
            <a:r>
              <a:rPr lang="en-US" dirty="0"/>
              <a:t>Results</a:t>
            </a:r>
            <a:r>
              <a:rPr lang="en-US" sz="1600" dirty="0"/>
              <a:t> (Dynamic RBD -  Static FEA Co-simulation)</a:t>
            </a:r>
            <a:endParaRPr lang="en-IN" dirty="0"/>
          </a:p>
        </p:txBody>
      </p:sp>
      <p:sp>
        <p:nvSpPr>
          <p:cNvPr id="13" name="TextBox 12">
            <a:extLst>
              <a:ext uri="{FF2B5EF4-FFF2-40B4-BE49-F238E27FC236}">
                <a16:creationId xmlns:a16="http://schemas.microsoft.com/office/drawing/2014/main" id="{CD212646-14DF-F367-54E2-0B193D7E63EE}"/>
              </a:ext>
            </a:extLst>
          </p:cNvPr>
          <p:cNvSpPr txBox="1"/>
          <p:nvPr/>
        </p:nvSpPr>
        <p:spPr>
          <a:xfrm>
            <a:off x="3932518" y="841753"/>
            <a:ext cx="4143122" cy="369332"/>
          </a:xfrm>
          <a:prstGeom prst="rect">
            <a:avLst/>
          </a:prstGeom>
          <a:noFill/>
        </p:spPr>
        <p:txBody>
          <a:bodyPr wrap="none" rtlCol="0">
            <a:spAutoFit/>
          </a:bodyPr>
          <a:lstStyle/>
          <a:p>
            <a:r>
              <a:rPr lang="en-US" dirty="0"/>
              <a:t>Weak coupling – Displacement vs time</a:t>
            </a:r>
            <a:endParaRPr lang="en-IN" dirty="0"/>
          </a:p>
        </p:txBody>
      </p:sp>
      <p:pic>
        <p:nvPicPr>
          <p:cNvPr id="4" name="Picture 3">
            <a:extLst>
              <a:ext uri="{FF2B5EF4-FFF2-40B4-BE49-F238E27FC236}">
                <a16:creationId xmlns:a16="http://schemas.microsoft.com/office/drawing/2014/main" id="{DFC9F228-0F56-089B-7894-589C394F9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1940" y="1307638"/>
            <a:ext cx="4620196" cy="4620196"/>
          </a:xfrm>
          <a:prstGeom prst="rect">
            <a:avLst/>
          </a:prstGeom>
        </p:spPr>
      </p:pic>
    </p:spTree>
    <p:extLst>
      <p:ext uri="{BB962C8B-B14F-4D97-AF65-F5344CB8AC3E}">
        <p14:creationId xmlns:p14="http://schemas.microsoft.com/office/powerpoint/2010/main" val="3514054350"/>
      </p:ext>
    </p:extLst>
  </p:cSld>
  <p:clrMapOvr>
    <a:masterClrMapping/>
  </p:clrMapOvr>
</p:sld>
</file>

<file path=ppt/theme/theme1.xml><?xml version="1.0" encoding="utf-8"?>
<a:theme xmlns:a="http://schemas.openxmlformats.org/drawingml/2006/main" name="Präsentation_Master_RWTH_Institute_16zu9">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Verwaltung_ohne_addin_16zu9.pot [Kompatibilitätsmodus]" id="{12157BE7-C41B-4251-A630-7876F5189DEC}" vid="{D5CAF79C-9B5F-40C2-AC3C-45C714C49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Pra_776_sentation_Master_RWTH_Institute_16zu9 (1)</Template>
  <TotalTime>1803</TotalTime>
  <Words>1168</Words>
  <Application>Microsoft Office PowerPoint</Application>
  <PresentationFormat>Widescreen</PresentationFormat>
  <Paragraphs>174</Paragraphs>
  <Slides>13</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Cambria Math</vt:lpstr>
      <vt:lpstr>Symbol</vt:lpstr>
      <vt:lpstr>Wingdings</vt:lpstr>
      <vt:lpstr>Präsentation_Master_RWTH_Institute_16zu9</vt:lpstr>
      <vt:lpstr>Thesis Progress Presentation  Direct Integration of Structural Simulation Results into Rigid Body Dynamics  </vt:lpstr>
      <vt:lpstr>Organizational Info &amp; Thesis Goal</vt:lpstr>
      <vt:lpstr>State of the art</vt:lpstr>
      <vt:lpstr>RBD and FEA solution methods</vt:lpstr>
      <vt:lpstr>Co-simulation</vt:lpstr>
      <vt:lpstr>Co-simulation</vt:lpstr>
      <vt:lpstr>Implementation</vt:lpstr>
      <vt:lpstr>PowerPoint Presentation</vt:lpstr>
      <vt:lpstr>Results (Dynamic RBD -  Static FEA Co-simulation)</vt:lpstr>
      <vt:lpstr>Progress and Findings [Contd..]</vt:lpstr>
      <vt:lpstr>Plan going forward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Schluse</dc:creator>
  <cp:lastModifiedBy>Utkarsh Kulkarni</cp:lastModifiedBy>
  <cp:revision>89</cp:revision>
  <dcterms:created xsi:type="dcterms:W3CDTF">2015-11-10T09:04:16Z</dcterms:created>
  <dcterms:modified xsi:type="dcterms:W3CDTF">2024-10-28T12:27:48Z</dcterms:modified>
</cp:coreProperties>
</file>