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8" r:id="rId4"/>
    <p:sldId id="267" r:id="rId5"/>
    <p:sldId id="265" r:id="rId6"/>
    <p:sldId id="277" r:id="rId7"/>
    <p:sldId id="269" r:id="rId8"/>
    <p:sldId id="276" r:id="rId9"/>
    <p:sldId id="270" r:id="rId10"/>
    <p:sldId id="257" r:id="rId11"/>
    <p:sldId id="260" r:id="rId12"/>
    <p:sldId id="258" r:id="rId13"/>
    <p:sldId id="259" r:id="rId14"/>
    <p:sldId id="263" r:id="rId15"/>
    <p:sldId id="261" r:id="rId16"/>
    <p:sldId id="282" r:id="rId17"/>
    <p:sldId id="278" r:id="rId18"/>
    <p:sldId id="284" r:id="rId19"/>
    <p:sldId id="279" r:id="rId20"/>
    <p:sldId id="280" r:id="rId21"/>
    <p:sldId id="283" r:id="rId22"/>
    <p:sldId id="281" r:id="rId23"/>
    <p:sldId id="285" r:id="rId24"/>
    <p:sldId id="289" r:id="rId25"/>
    <p:sldId id="286" r:id="rId26"/>
    <p:sldId id="290" r:id="rId27"/>
    <p:sldId id="291" r:id="rId28"/>
    <p:sldId id="292" r:id="rId29"/>
    <p:sldId id="294" r:id="rId30"/>
    <p:sldId id="295" r:id="rId31"/>
    <p:sldId id="2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57" d="100"/>
          <a:sy n="57" d="100"/>
        </p:scale>
        <p:origin x="6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3F8CEB4-5AB4-F638-FBBA-3139A48F6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1E5940A-DED3-D11D-9EC8-76446602E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73A94AC-CE9D-0462-F57F-50FBBABDC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6E37CE-7F8C-A243-88CD-9CA5963E2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8C6B63E-28E6-CA5F-F797-6C9DE3F7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07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29B5C2-BF75-8507-C0E4-C368F0162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B3C2498-CDE0-B387-C78A-BAA0F25F76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9248133-0526-78F6-F2B2-DF5BFD1BE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A020C3-0FC8-EB3F-55AE-3FEBD745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3895D70-D91D-B86B-4CEB-1F0D63A42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37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8B57F3D-F369-B28E-36DE-3F5A21EE5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F747BB6-B28F-4D78-CFF9-65B1CBBC1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8054B3-F1B0-3D4C-2D5D-A31932A8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4B2F25-691B-34EA-ED30-DF8C8D4D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D8416AC-89AF-4F62-DA6E-CDE3D7A2A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5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76BD4F-7CAC-4A9A-912F-0A1589EA9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2045B2-DEA5-1AEE-3542-6EE5E0EF8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68FEC07-5F40-958F-F99D-BDD6E2EC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6A8BC9A-F1A7-F7A3-A8C0-C58E5EA70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2AC14E-1796-69D8-AC2E-6B7A5460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66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0DEC36-164B-9F99-D822-33A35D828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5BF4B1A-D751-C9C3-5556-100938AE6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C86DDC-BE9D-3B6F-6C06-D50A645DB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261FA9-D11A-4C0B-ED71-8343C938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621544-5381-9423-360C-95C1396D1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6549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479565-70F0-AEF4-919E-5D6F8ECE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9FE04BF-3AF9-2855-9217-52C901CA0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15660-2616-12AB-F385-D8B719409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4540B2-CDF6-F61E-F586-1455BE950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C3F8118-EB4D-F766-1452-F0B7D0588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91A8932-CCE6-2534-9DD2-E3440D77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27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A007D85-DDFE-399F-4F78-C6F6DFDAA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ADCEBCF-2B3A-7A25-2C5C-F6021F826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2E47005-1BBB-4BC6-39B4-D77DE9BCB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050BC04-7419-A420-51BD-2D513C6B3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8487FFE-293A-89C3-1430-AE8874863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F7475B90-507A-9375-C01E-EC7D8BA47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49FD6DB-51B6-6723-143C-9BC0CFD9B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E04DD63F-E61B-338C-6D94-2ED47098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819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D3D27E-81E7-2BBE-B23F-466429ED2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95287F-F64D-1CBA-16BF-F00B0DC9B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B690A8F-6607-7C15-2519-EE83F4D9C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46CCAD6-DA28-EDA9-7583-D4F8C3081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7316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CCE5FE2-6D7D-D2C6-BD19-8B73CB6A1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ECC87EC1-0A38-5B92-DA23-C8331C7A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8E45A3D-A409-5181-17EE-482C0C5E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0632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768A58-301F-613C-E892-050AB5833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B68262-99E2-DFE7-7672-7DAB0F4B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C618BDD-AD2B-3410-49AE-CC16A7974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D623D0-8937-E509-C3B9-FF721AC11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C84E42F-2ACA-63C1-D96B-8637717D8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DAFA055-73ED-32AA-58B6-4B50546E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207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1FF3AC-63F8-2D4E-E65D-7878F4330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62F2704-8916-9DB0-C7D1-EEE89D7BC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85DD6FB-42B2-1E26-3290-6CB517735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EF92BFA-39BA-2C46-96D3-ABB012851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7CEDE-5C23-4EF7-B5A4-49BD77A08BE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F54FFDC2-CDE6-7AC2-C2B5-B06B41A0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EB49035-5D28-3C12-3697-3A79721D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44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A824947-D3E4-D4CF-2446-91010351D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B99FE7E-52FB-91F1-9985-60AE83DA2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C0D7D6-0A13-BB20-8537-B7E4FE856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7CEDE-5C23-4EF7-B5A4-49BD77A08BEB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50255F0-C57C-EF50-8D0F-B2184A081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E40C32-172F-C46F-8D6E-9071EE9F7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E0820E-C2AB-4F29-BC03-026FC1DFAF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560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5A988CE6-609D-DCD2-34B8-90AF8F6B9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0262" y="932089"/>
            <a:ext cx="10710042" cy="3173948"/>
          </a:xfrm>
          <a:prstGeom prst="rect">
            <a:avLst/>
          </a:prstGeom>
          <a:solidFill>
            <a:srgbClr val="FFFFFF"/>
          </a:solidFill>
          <a:ln w="25400">
            <a:solidFill>
              <a:srgbClr val="243F6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  <a:tabLst/>
            </a:pPr>
            <a:r>
              <a:rPr lang="en-IN" altLang="en-US" sz="7200" dirty="0">
                <a:latin typeface="+mj-lt"/>
              </a:rPr>
              <a:t>EV Charging Station Booking System</a:t>
            </a:r>
            <a:endParaRPr kumimoji="0" lang="en-IN" altLang="en-US" sz="48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B2D26B3-1380-4563-A990-9E6213D24871}"/>
              </a:ext>
            </a:extLst>
          </p:cNvPr>
          <p:cNvSpPr txBox="1"/>
          <p:nvPr/>
        </p:nvSpPr>
        <p:spPr>
          <a:xfrm>
            <a:off x="1549039" y="4799977"/>
            <a:ext cx="8986345" cy="1140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</a:p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en-US" sz="2800" dirty="0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Sambrekar </a:t>
            </a:r>
            <a:r>
              <a:rPr lang="en-US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Utkarsh </a:t>
            </a:r>
            <a:r>
              <a:rPr lang="en-US" sz="2800" dirty="0" err="1" smtClean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Raju</a:t>
            </a:r>
            <a:endParaRPr lang="en-IN" sz="2800" dirty="0"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46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4423E0-A5B4-5C33-FDEA-ACFDBE410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9389"/>
            <a:ext cx="10515600" cy="681037"/>
          </a:xfrm>
        </p:spPr>
        <p:txBody>
          <a:bodyPr>
            <a:normAutofit/>
          </a:bodyPr>
          <a:lstStyle/>
          <a:p>
            <a:r>
              <a:rPr lang="en-US" sz="2800" dirty="0"/>
              <a:t>ER Diagram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C0E59E1F-CB61-FE72-59B4-B1A2DB9BCE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29" y="1126156"/>
            <a:ext cx="11867950" cy="56307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AB82C441-B7DB-4993-F6CF-6BC374B41A0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866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>
              <a:lnSpc>
                <a:spcPct val="115000"/>
              </a:lnSpc>
            </a:pPr>
            <a:r>
              <a:rPr lang="en-IN" b="1" u="sng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ANALYSIS AND DESIGN</a:t>
            </a:r>
            <a:endParaRPr lang="en-IN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31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D53B48-D855-3A74-AEA0-2A2ED1194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362"/>
            <a:ext cx="10337533" cy="837398"/>
          </a:xfrm>
        </p:spPr>
        <p:txBody>
          <a:bodyPr>
            <a:normAutofit/>
          </a:bodyPr>
          <a:lstStyle/>
          <a:p>
            <a:r>
              <a:rPr lang="en-US" sz="2800" dirty="0"/>
              <a:t>Class Diagram</a:t>
            </a:r>
            <a:endParaRPr lang="en-IN" sz="2800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48D57D4D-76CD-29CC-4516-2D07F274BF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65" y="880760"/>
            <a:ext cx="10530038" cy="58954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7134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501F130-3211-D3E4-CFFC-E53B1FE90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4892"/>
          </a:xfrm>
        </p:spPr>
        <p:txBody>
          <a:bodyPr>
            <a:normAutofit/>
          </a:bodyPr>
          <a:lstStyle/>
          <a:p>
            <a:r>
              <a:rPr lang="en-US" sz="2800" dirty="0"/>
              <a:t>Use Case Diagram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64990824-C45B-EA9F-F391-FD235FBF58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166" y="644892"/>
            <a:ext cx="9192127" cy="6391878"/>
          </a:xfrm>
        </p:spPr>
      </p:pic>
    </p:spTree>
    <p:extLst>
      <p:ext uri="{BB962C8B-B14F-4D97-AF65-F5344CB8AC3E}">
        <p14:creationId xmlns:p14="http://schemas.microsoft.com/office/powerpoint/2010/main" val="657231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F02644-44AC-28E0-F928-048D77D1F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625642"/>
          </a:xfrm>
        </p:spPr>
        <p:txBody>
          <a:bodyPr>
            <a:normAutofit/>
          </a:bodyPr>
          <a:lstStyle/>
          <a:p>
            <a:r>
              <a:rPr lang="en-US" sz="2800" dirty="0"/>
              <a:t>Sequence Diagram</a:t>
            </a:r>
            <a:endParaRPr lang="en-IN" sz="28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9077B75-1256-8DB6-9022-30D250687E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643"/>
            <a:ext cx="12098955" cy="6232356"/>
          </a:xfrm>
        </p:spPr>
      </p:pic>
    </p:spTree>
    <p:extLst>
      <p:ext uri="{BB962C8B-B14F-4D97-AF65-F5344CB8AC3E}">
        <p14:creationId xmlns:p14="http://schemas.microsoft.com/office/powerpoint/2010/main" val="1993102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84F97F-8C79-A4EC-9C82-A3A2C028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635"/>
            <a:ext cx="9781673" cy="895784"/>
          </a:xfrm>
        </p:spPr>
        <p:txBody>
          <a:bodyPr>
            <a:normAutofit/>
          </a:bodyPr>
          <a:lstStyle/>
          <a:p>
            <a:r>
              <a:rPr lang="en-US" sz="2800" dirty="0"/>
              <a:t>Activity Diagram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xmlns="" id="{99EC23A7-590A-9370-2C7B-2E2C87A4A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117" y="-635"/>
            <a:ext cx="6734476" cy="6757570"/>
          </a:xfrm>
        </p:spPr>
      </p:pic>
    </p:spTree>
    <p:extLst>
      <p:ext uri="{BB962C8B-B14F-4D97-AF65-F5344CB8AC3E}">
        <p14:creationId xmlns:p14="http://schemas.microsoft.com/office/powerpoint/2010/main" val="3928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B81DB4-2F03-616B-FEAB-2A77D0A75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347158" cy="972152"/>
          </a:xfrm>
        </p:spPr>
        <p:txBody>
          <a:bodyPr>
            <a:normAutofit/>
          </a:bodyPr>
          <a:lstStyle/>
          <a:p>
            <a:r>
              <a:rPr lang="en-US" sz="2800" dirty="0"/>
              <a:t>DFD (zeroth level)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A3D331E5-D1F7-0CED-2D91-168DC9AEB2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154" y="1357163"/>
            <a:ext cx="11271691" cy="51398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13627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80AB01-2FA7-DB5A-E4B6-86E61FAB8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935" y="230372"/>
            <a:ext cx="10355981" cy="607027"/>
          </a:xfrm>
        </p:spPr>
        <p:txBody>
          <a:bodyPr>
            <a:normAutofit/>
          </a:bodyPr>
          <a:lstStyle/>
          <a:p>
            <a:r>
              <a:rPr lang="en-IN" sz="2800" dirty="0"/>
              <a:t>Admin login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F1FD154-363F-DD2F-5B48-72D1952A75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36" y="962526"/>
            <a:ext cx="11482938" cy="57607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38836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BEC27-F639-9A58-29C7-F1E168A2C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682" y="134119"/>
            <a:ext cx="10394482" cy="645528"/>
          </a:xfrm>
        </p:spPr>
        <p:txBody>
          <a:bodyPr>
            <a:normAutofit/>
          </a:bodyPr>
          <a:lstStyle/>
          <a:p>
            <a:r>
              <a:rPr lang="en-IN" sz="2800" dirty="0"/>
              <a:t>Sign 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6241C747-4B24-9933-9371-43D9DC2783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382" y="895149"/>
            <a:ext cx="11617693" cy="582873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33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C34D65-ECE3-C2C0-4098-036F046C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4385"/>
            <a:ext cx="10240478" cy="616652"/>
          </a:xfrm>
        </p:spPr>
        <p:txBody>
          <a:bodyPr>
            <a:normAutofit/>
          </a:bodyPr>
          <a:lstStyle/>
          <a:p>
            <a:r>
              <a:rPr lang="en-IN" sz="2800" dirty="0"/>
              <a:t>Login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FEDE1E05-BC0A-9DAE-0D10-C0D3095E0A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03" y="914400"/>
            <a:ext cx="11767250" cy="5746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715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8C9E3F-B494-5A4E-FFE8-F512477EE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31" y="131762"/>
            <a:ext cx="10375232" cy="549275"/>
          </a:xfrm>
        </p:spPr>
        <p:txBody>
          <a:bodyPr>
            <a:normAutofit/>
          </a:bodyPr>
          <a:lstStyle/>
          <a:p>
            <a:r>
              <a:rPr lang="en-IN" sz="2800" dirty="0"/>
              <a:t>Home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955ED045-2BB7-5798-C3EA-840607FB3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130" y="907012"/>
            <a:ext cx="11762071" cy="5796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0609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EC0F0D2-F094-40E7-E85B-3DB80591F9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444" y="304833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.Existing System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Currently, EV owners face challenges in locating available charging stations and booking them in advance. This often leads to inconvenience and uncertainty, hindering the widespread adoption of electric vehicles.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Due to limited available stations and progress in usage of Electric Vehicles there is time trouble to EV users.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Waiting in queue for charging Vehicles can turn peoples mindset to use fuel consuming cars.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774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2C84665-7B15-9A5C-8DE5-4BFA3260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62994"/>
            <a:ext cx="10442608" cy="520399"/>
          </a:xfrm>
        </p:spPr>
        <p:txBody>
          <a:bodyPr>
            <a:normAutofit/>
          </a:bodyPr>
          <a:lstStyle/>
          <a:p>
            <a:r>
              <a:rPr lang="en-IN" sz="2800" dirty="0"/>
              <a:t>Locations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56C02A7-9786-EC59-2C71-C09086FEF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1" y="895348"/>
            <a:ext cx="11636942" cy="5799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6411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FBE1FD-8B46-F4D6-96EC-E74EEB67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81" y="105244"/>
            <a:ext cx="10201977" cy="641910"/>
          </a:xfrm>
        </p:spPr>
        <p:txBody>
          <a:bodyPr>
            <a:normAutofit/>
          </a:bodyPr>
          <a:lstStyle/>
          <a:p>
            <a:r>
              <a:rPr lang="en-IN" sz="2800" dirty="0"/>
              <a:t>Booking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B4864175-99B8-C071-2D0B-157D36662B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80" y="815497"/>
            <a:ext cx="11742019" cy="56311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38749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B53489-B3E8-1FEA-9DBF-DF111132B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56" y="191871"/>
            <a:ext cx="10471484" cy="641909"/>
          </a:xfrm>
        </p:spPr>
        <p:txBody>
          <a:bodyPr>
            <a:normAutofit/>
          </a:bodyPr>
          <a:lstStyle/>
          <a:p>
            <a:r>
              <a:rPr lang="en-IN" sz="2800" dirty="0"/>
              <a:t>Confirmation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4C13C5A8-523C-E1C4-4CCC-4FB1E5E281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54" y="847974"/>
            <a:ext cx="11877119" cy="57260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0832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8845E-25A6-CABC-BEE5-B55E19AA0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133" y="1510532"/>
            <a:ext cx="10250103" cy="549275"/>
          </a:xfrm>
        </p:spPr>
        <p:txBody>
          <a:bodyPr>
            <a:normAutofit/>
          </a:bodyPr>
          <a:lstStyle/>
          <a:p>
            <a:r>
              <a:rPr lang="en-IN" sz="2800" dirty="0"/>
              <a:t>Sign up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xmlns="" id="{32813F8A-C9B0-AC54-FB2E-27E7ED762C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3965923"/>
              </p:ext>
            </p:extLst>
          </p:nvPr>
        </p:nvGraphicFramePr>
        <p:xfrm>
          <a:off x="365761" y="2059808"/>
          <a:ext cx="11261557" cy="385331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3835">
                  <a:extLst>
                    <a:ext uri="{9D8B030D-6E8A-4147-A177-3AD203B41FA5}">
                      <a16:colId xmlns:a16="http://schemas.microsoft.com/office/drawing/2014/main" xmlns="" val="1941095291"/>
                    </a:ext>
                  </a:extLst>
                </a:gridCol>
                <a:gridCol w="2002809">
                  <a:extLst>
                    <a:ext uri="{9D8B030D-6E8A-4147-A177-3AD203B41FA5}">
                      <a16:colId xmlns:a16="http://schemas.microsoft.com/office/drawing/2014/main" xmlns="" val="3371647963"/>
                    </a:ext>
                  </a:extLst>
                </a:gridCol>
                <a:gridCol w="1934917">
                  <a:extLst>
                    <a:ext uri="{9D8B030D-6E8A-4147-A177-3AD203B41FA5}">
                      <a16:colId xmlns:a16="http://schemas.microsoft.com/office/drawing/2014/main" xmlns="" val="933507167"/>
                    </a:ext>
                  </a:extLst>
                </a:gridCol>
                <a:gridCol w="2503511">
                  <a:extLst>
                    <a:ext uri="{9D8B030D-6E8A-4147-A177-3AD203B41FA5}">
                      <a16:colId xmlns:a16="http://schemas.microsoft.com/office/drawing/2014/main" xmlns="" val="2931886366"/>
                    </a:ext>
                  </a:extLst>
                </a:gridCol>
                <a:gridCol w="2206485">
                  <a:extLst>
                    <a:ext uri="{9D8B030D-6E8A-4147-A177-3AD203B41FA5}">
                      <a16:colId xmlns:a16="http://schemas.microsoft.com/office/drawing/2014/main" xmlns="" val="3009387998"/>
                    </a:ext>
                  </a:extLst>
                </a:gridCol>
              </a:tblGrid>
              <a:tr h="46522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843709667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263413288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p_fname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Firstname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015858336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p_lname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Lastname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392622028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email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Email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164740266"/>
                  </a:ext>
                </a:extLst>
              </a:tr>
              <a:tr h="532596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mobile no.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10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Mobile Number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868294145"/>
                  </a:ext>
                </a:extLst>
              </a:tr>
              <a:tr h="46522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password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Password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324560581"/>
                  </a:ext>
                </a:extLst>
              </a:tr>
              <a:tr h="52938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username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Username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71121458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BB370899-FF7A-CFCF-51FB-FE3E87142178}"/>
              </a:ext>
            </a:extLst>
          </p:cNvPr>
          <p:cNvSpPr txBox="1"/>
          <p:nvPr/>
        </p:nvSpPr>
        <p:spPr>
          <a:xfrm>
            <a:off x="365760" y="182879"/>
            <a:ext cx="102501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Data Dictionary</a:t>
            </a:r>
          </a:p>
        </p:txBody>
      </p:sp>
    </p:spTree>
    <p:extLst>
      <p:ext uri="{BB962C8B-B14F-4D97-AF65-F5344CB8AC3E}">
        <p14:creationId xmlns:p14="http://schemas.microsoft.com/office/powerpoint/2010/main" val="3295705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1276CFF-A806-AFB7-43D5-C5E1D96CC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13" y="0"/>
            <a:ext cx="10439400" cy="593408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Login</a:t>
            </a:r>
            <a:r>
              <a:rPr lang="en-IN" dirty="0"/>
              <a:t>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E246B73-A893-C1D3-6DCB-2FD87BFA73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9912270"/>
              </p:ext>
            </p:extLst>
          </p:nvPr>
        </p:nvGraphicFramePr>
        <p:xfrm>
          <a:off x="500512" y="593407"/>
          <a:ext cx="10789922" cy="16288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04367">
                  <a:extLst>
                    <a:ext uri="{9D8B030D-6E8A-4147-A177-3AD203B41FA5}">
                      <a16:colId xmlns:a16="http://schemas.microsoft.com/office/drawing/2014/main" xmlns="" val="3285365348"/>
                    </a:ext>
                  </a:extLst>
                </a:gridCol>
                <a:gridCol w="1918932">
                  <a:extLst>
                    <a:ext uri="{9D8B030D-6E8A-4147-A177-3AD203B41FA5}">
                      <a16:colId xmlns:a16="http://schemas.microsoft.com/office/drawing/2014/main" xmlns="" val="3070182246"/>
                    </a:ext>
                  </a:extLst>
                </a:gridCol>
                <a:gridCol w="1853883">
                  <a:extLst>
                    <a:ext uri="{9D8B030D-6E8A-4147-A177-3AD203B41FA5}">
                      <a16:colId xmlns:a16="http://schemas.microsoft.com/office/drawing/2014/main" xmlns="" val="802006281"/>
                    </a:ext>
                  </a:extLst>
                </a:gridCol>
                <a:gridCol w="2398664">
                  <a:extLst>
                    <a:ext uri="{9D8B030D-6E8A-4147-A177-3AD203B41FA5}">
                      <a16:colId xmlns:a16="http://schemas.microsoft.com/office/drawing/2014/main" xmlns="" val="101047577"/>
                    </a:ext>
                  </a:extLst>
                </a:gridCol>
                <a:gridCol w="2114076">
                  <a:extLst>
                    <a:ext uri="{9D8B030D-6E8A-4147-A177-3AD203B41FA5}">
                      <a16:colId xmlns:a16="http://schemas.microsoft.com/office/drawing/2014/main" xmlns="" val="3736304732"/>
                    </a:ext>
                  </a:extLst>
                </a:gridCol>
              </a:tblGrid>
              <a:tr h="38921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447247070"/>
                  </a:ext>
                </a:extLst>
              </a:tr>
              <a:tr h="461170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id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int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178299392"/>
                  </a:ext>
                </a:extLst>
              </a:tr>
              <a:tr h="38921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username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Varchar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Username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827984854"/>
                  </a:ext>
                </a:extLst>
              </a:tr>
              <a:tr h="389212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password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password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12531382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322350D3-EF3B-752E-2C7D-9E459B0801C4}"/>
              </a:ext>
            </a:extLst>
          </p:cNvPr>
          <p:cNvSpPr txBox="1">
            <a:spLocks/>
          </p:cNvSpPr>
          <p:nvPr/>
        </p:nvSpPr>
        <p:spPr>
          <a:xfrm>
            <a:off x="462413" y="2804311"/>
            <a:ext cx="10515600" cy="4779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/>
              <a:t>Booking Details</a:t>
            </a:r>
            <a:endParaRPr lang="en-IN" sz="28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0ED190CE-E42F-D15F-6F70-EC1578C002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36237678"/>
              </p:ext>
            </p:extLst>
          </p:nvPr>
        </p:nvGraphicFramePr>
        <p:xfrm>
          <a:off x="578320" y="3282216"/>
          <a:ext cx="10712114" cy="19658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86308">
                  <a:extLst>
                    <a:ext uri="{9D8B030D-6E8A-4147-A177-3AD203B41FA5}">
                      <a16:colId xmlns:a16="http://schemas.microsoft.com/office/drawing/2014/main" xmlns="" val="3182310717"/>
                    </a:ext>
                  </a:extLst>
                </a:gridCol>
                <a:gridCol w="1905093">
                  <a:extLst>
                    <a:ext uri="{9D8B030D-6E8A-4147-A177-3AD203B41FA5}">
                      <a16:colId xmlns:a16="http://schemas.microsoft.com/office/drawing/2014/main" xmlns="" val="2625533632"/>
                    </a:ext>
                  </a:extLst>
                </a:gridCol>
                <a:gridCol w="1840515">
                  <a:extLst>
                    <a:ext uri="{9D8B030D-6E8A-4147-A177-3AD203B41FA5}">
                      <a16:colId xmlns:a16="http://schemas.microsoft.com/office/drawing/2014/main" xmlns="" val="1043535752"/>
                    </a:ext>
                  </a:extLst>
                </a:gridCol>
                <a:gridCol w="2381366">
                  <a:extLst>
                    <a:ext uri="{9D8B030D-6E8A-4147-A177-3AD203B41FA5}">
                      <a16:colId xmlns:a16="http://schemas.microsoft.com/office/drawing/2014/main" xmlns="" val="1048267469"/>
                    </a:ext>
                  </a:extLst>
                </a:gridCol>
                <a:gridCol w="2098832">
                  <a:extLst>
                    <a:ext uri="{9D8B030D-6E8A-4147-A177-3AD203B41FA5}">
                      <a16:colId xmlns:a16="http://schemas.microsoft.com/office/drawing/2014/main" xmlns="" val="1354160173"/>
                    </a:ext>
                  </a:extLst>
                </a:gridCol>
              </a:tblGrid>
              <a:tr h="493174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505906914"/>
                  </a:ext>
                </a:extLst>
              </a:tr>
              <a:tr h="493174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b_id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int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325304250"/>
                  </a:ext>
                </a:extLst>
              </a:tr>
              <a:tr h="486316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arrival 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slot entry 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793495135"/>
                  </a:ext>
                </a:extLst>
              </a:tr>
              <a:tr h="493174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leaving 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slot exit 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91330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6551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196E84A-2C9E-4475-092D-7459C8C1C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889" y="0"/>
            <a:ext cx="10712116" cy="554907"/>
          </a:xfrm>
        </p:spPr>
        <p:txBody>
          <a:bodyPr>
            <a:normAutofit/>
          </a:bodyPr>
          <a:lstStyle/>
          <a:p>
            <a:r>
              <a:rPr lang="en-IN" sz="2800" dirty="0"/>
              <a:t>EV Details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5D6DD0C-0C6F-6A6A-8521-303CF26128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5553"/>
              </p:ext>
            </p:extLst>
          </p:nvPr>
        </p:nvGraphicFramePr>
        <p:xfrm>
          <a:off x="490889" y="554907"/>
          <a:ext cx="10982425" cy="311858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49048">
                  <a:extLst>
                    <a:ext uri="{9D8B030D-6E8A-4147-A177-3AD203B41FA5}">
                      <a16:colId xmlns:a16="http://schemas.microsoft.com/office/drawing/2014/main" xmlns="" val="1704991819"/>
                    </a:ext>
                  </a:extLst>
                </a:gridCol>
                <a:gridCol w="1953166">
                  <a:extLst>
                    <a:ext uri="{9D8B030D-6E8A-4147-A177-3AD203B41FA5}">
                      <a16:colId xmlns:a16="http://schemas.microsoft.com/office/drawing/2014/main" xmlns="" val="1206733164"/>
                    </a:ext>
                  </a:extLst>
                </a:gridCol>
                <a:gridCol w="1886958">
                  <a:extLst>
                    <a:ext uri="{9D8B030D-6E8A-4147-A177-3AD203B41FA5}">
                      <a16:colId xmlns:a16="http://schemas.microsoft.com/office/drawing/2014/main" xmlns="" val="2233314831"/>
                    </a:ext>
                  </a:extLst>
                </a:gridCol>
                <a:gridCol w="2441459">
                  <a:extLst>
                    <a:ext uri="{9D8B030D-6E8A-4147-A177-3AD203B41FA5}">
                      <a16:colId xmlns:a16="http://schemas.microsoft.com/office/drawing/2014/main" xmlns="" val="2417159046"/>
                    </a:ext>
                  </a:extLst>
                </a:gridCol>
                <a:gridCol w="2151794">
                  <a:extLst>
                    <a:ext uri="{9D8B030D-6E8A-4147-A177-3AD203B41FA5}">
                      <a16:colId xmlns:a16="http://schemas.microsoft.com/office/drawing/2014/main" xmlns="" val="783088601"/>
                    </a:ext>
                  </a:extLst>
                </a:gridCol>
              </a:tblGrid>
              <a:tr h="53731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346504994"/>
                  </a:ext>
                </a:extLst>
              </a:tr>
              <a:tr h="53731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70069875"/>
                  </a:ext>
                </a:extLst>
              </a:tr>
              <a:tr h="53731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vehicle 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car 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142630366"/>
                  </a:ext>
                </a:extLst>
              </a:tr>
              <a:tr h="582624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register number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Varchar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register number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66314803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vehicle 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Vehicle 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34830914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model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Vehicle Model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314415099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630CC149-3E10-CEEC-22A2-E3AFC6BC5E66}"/>
              </a:ext>
            </a:extLst>
          </p:cNvPr>
          <p:cNvSpPr txBox="1">
            <a:spLocks/>
          </p:cNvSpPr>
          <p:nvPr/>
        </p:nvSpPr>
        <p:spPr>
          <a:xfrm>
            <a:off x="462012" y="4033435"/>
            <a:ext cx="11011302" cy="5741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dirty="0"/>
              <a:t>EV Station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205D92F1-0352-2195-B178-5DBFB07061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4379262"/>
              </p:ext>
            </p:extLst>
          </p:nvPr>
        </p:nvGraphicFramePr>
        <p:xfrm>
          <a:off x="462012" y="4607592"/>
          <a:ext cx="11011302" cy="192745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55751">
                  <a:extLst>
                    <a:ext uri="{9D8B030D-6E8A-4147-A177-3AD203B41FA5}">
                      <a16:colId xmlns:a16="http://schemas.microsoft.com/office/drawing/2014/main" xmlns="" val="2306551314"/>
                    </a:ext>
                  </a:extLst>
                </a:gridCol>
                <a:gridCol w="1958302">
                  <a:extLst>
                    <a:ext uri="{9D8B030D-6E8A-4147-A177-3AD203B41FA5}">
                      <a16:colId xmlns:a16="http://schemas.microsoft.com/office/drawing/2014/main" xmlns="" val="3552017762"/>
                    </a:ext>
                  </a:extLst>
                </a:gridCol>
                <a:gridCol w="1891919">
                  <a:extLst>
                    <a:ext uri="{9D8B030D-6E8A-4147-A177-3AD203B41FA5}">
                      <a16:colId xmlns:a16="http://schemas.microsoft.com/office/drawing/2014/main" xmlns="" val="751906761"/>
                    </a:ext>
                  </a:extLst>
                </a:gridCol>
                <a:gridCol w="2447878">
                  <a:extLst>
                    <a:ext uri="{9D8B030D-6E8A-4147-A177-3AD203B41FA5}">
                      <a16:colId xmlns:a16="http://schemas.microsoft.com/office/drawing/2014/main" xmlns="" val="845058095"/>
                    </a:ext>
                  </a:extLst>
                </a:gridCol>
                <a:gridCol w="2157452">
                  <a:extLst>
                    <a:ext uri="{9D8B030D-6E8A-4147-A177-3AD203B41FA5}">
                      <a16:colId xmlns:a16="http://schemas.microsoft.com/office/drawing/2014/main" xmlns="" val="4256093205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Size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171339032"/>
                  </a:ext>
                </a:extLst>
              </a:tr>
              <a:tr h="42351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ev_id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042462386"/>
                  </a:ext>
                </a:extLst>
              </a:tr>
              <a:tr h="452386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location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location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938768729"/>
                  </a:ext>
                </a:extLst>
              </a:tr>
              <a:tr h="50292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Name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Varchar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Name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862086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31995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908B7B-8EDF-F82E-68D6-088AD3317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815" y="172620"/>
            <a:ext cx="10515600" cy="510774"/>
          </a:xfrm>
        </p:spPr>
        <p:txBody>
          <a:bodyPr>
            <a:normAutofit/>
          </a:bodyPr>
          <a:lstStyle/>
          <a:p>
            <a:r>
              <a:rPr lang="en-IN" sz="2800" dirty="0"/>
              <a:t>Location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EC73E010-BE57-B84E-88C0-DF20BB5DC4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7185249"/>
              </p:ext>
            </p:extLst>
          </p:nvPr>
        </p:nvGraphicFramePr>
        <p:xfrm>
          <a:off x="557062" y="683394"/>
          <a:ext cx="10635113" cy="232931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68436">
                  <a:extLst>
                    <a:ext uri="{9D8B030D-6E8A-4147-A177-3AD203B41FA5}">
                      <a16:colId xmlns:a16="http://schemas.microsoft.com/office/drawing/2014/main" xmlns="" val="2089611958"/>
                    </a:ext>
                  </a:extLst>
                </a:gridCol>
                <a:gridCol w="1891399">
                  <a:extLst>
                    <a:ext uri="{9D8B030D-6E8A-4147-A177-3AD203B41FA5}">
                      <a16:colId xmlns:a16="http://schemas.microsoft.com/office/drawing/2014/main" xmlns="" val="4167650768"/>
                    </a:ext>
                  </a:extLst>
                </a:gridCol>
                <a:gridCol w="1827284">
                  <a:extLst>
                    <a:ext uri="{9D8B030D-6E8A-4147-A177-3AD203B41FA5}">
                      <a16:colId xmlns:a16="http://schemas.microsoft.com/office/drawing/2014/main" xmlns="" val="4118477568"/>
                    </a:ext>
                  </a:extLst>
                </a:gridCol>
                <a:gridCol w="2364249">
                  <a:extLst>
                    <a:ext uri="{9D8B030D-6E8A-4147-A177-3AD203B41FA5}">
                      <a16:colId xmlns:a16="http://schemas.microsoft.com/office/drawing/2014/main" xmlns="" val="115619301"/>
                    </a:ext>
                  </a:extLst>
                </a:gridCol>
                <a:gridCol w="2083745">
                  <a:extLst>
                    <a:ext uri="{9D8B030D-6E8A-4147-A177-3AD203B41FA5}">
                      <a16:colId xmlns:a16="http://schemas.microsoft.com/office/drawing/2014/main" xmlns="" val="3470034251"/>
                    </a:ext>
                  </a:extLst>
                </a:gridCol>
              </a:tblGrid>
              <a:tr h="458163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Fieldname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076700632"/>
                  </a:ext>
                </a:extLst>
              </a:tr>
              <a:tr h="49473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455808400"/>
                  </a:ext>
                </a:extLst>
              </a:tr>
              <a:tr h="462012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ev_id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ev_id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Foreign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636941218"/>
                  </a:ext>
                </a:extLst>
              </a:tr>
              <a:tr h="49088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longitude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double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longitude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789764482"/>
                  </a:ext>
                </a:extLst>
              </a:tr>
              <a:tr h="423511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latitude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double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latitude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398493325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xmlns="" id="{03FD80AB-542D-8BAB-73DD-3194511F9FE1}"/>
              </a:ext>
            </a:extLst>
          </p:cNvPr>
          <p:cNvSpPr txBox="1">
            <a:spLocks/>
          </p:cNvSpPr>
          <p:nvPr/>
        </p:nvSpPr>
        <p:spPr>
          <a:xfrm>
            <a:off x="557062" y="3319262"/>
            <a:ext cx="10515600" cy="5260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/>
              <a:t>Payment</a:t>
            </a:r>
            <a:endParaRPr lang="en-IN" sz="2800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xmlns="" id="{07BB166E-EEED-7D0C-BD6D-744FA5E5B1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7241912"/>
              </p:ext>
            </p:extLst>
          </p:nvPr>
        </p:nvGraphicFramePr>
        <p:xfrm>
          <a:off x="616818" y="3845293"/>
          <a:ext cx="10515600" cy="20020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0697">
                  <a:extLst>
                    <a:ext uri="{9D8B030D-6E8A-4147-A177-3AD203B41FA5}">
                      <a16:colId xmlns:a16="http://schemas.microsoft.com/office/drawing/2014/main" xmlns="" val="813472277"/>
                    </a:ext>
                  </a:extLst>
                </a:gridCol>
                <a:gridCol w="1870144">
                  <a:extLst>
                    <a:ext uri="{9D8B030D-6E8A-4147-A177-3AD203B41FA5}">
                      <a16:colId xmlns:a16="http://schemas.microsoft.com/office/drawing/2014/main" xmlns="" val="3743686641"/>
                    </a:ext>
                  </a:extLst>
                </a:gridCol>
                <a:gridCol w="1806750">
                  <a:extLst>
                    <a:ext uri="{9D8B030D-6E8A-4147-A177-3AD203B41FA5}">
                      <a16:colId xmlns:a16="http://schemas.microsoft.com/office/drawing/2014/main" xmlns="" val="256530016"/>
                    </a:ext>
                  </a:extLst>
                </a:gridCol>
                <a:gridCol w="2337680">
                  <a:extLst>
                    <a:ext uri="{9D8B030D-6E8A-4147-A177-3AD203B41FA5}">
                      <a16:colId xmlns:a16="http://schemas.microsoft.com/office/drawing/2014/main" xmlns="" val="1735754008"/>
                    </a:ext>
                  </a:extLst>
                </a:gridCol>
                <a:gridCol w="2060329">
                  <a:extLst>
                    <a:ext uri="{9D8B030D-6E8A-4147-A177-3AD203B41FA5}">
                      <a16:colId xmlns:a16="http://schemas.microsoft.com/office/drawing/2014/main" xmlns="" val="130286380"/>
                    </a:ext>
                  </a:extLst>
                </a:gridCol>
              </a:tblGrid>
              <a:tr h="529390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Fieldname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238162649"/>
                  </a:ext>
                </a:extLst>
              </a:tr>
              <a:tr h="462013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py_id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int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3948953749"/>
                  </a:ext>
                </a:extLst>
              </a:tr>
              <a:tr h="481263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amount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double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Amount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872109571"/>
                  </a:ext>
                </a:extLst>
              </a:tr>
              <a:tr h="529390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time 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696704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7041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C2F162-39B2-F017-8A89-C488AA1E8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92" y="561623"/>
            <a:ext cx="10515600" cy="612659"/>
          </a:xfrm>
        </p:spPr>
        <p:txBody>
          <a:bodyPr>
            <a:normAutofit/>
          </a:bodyPr>
          <a:lstStyle/>
          <a:p>
            <a:r>
              <a:rPr lang="en-IN" sz="2800" dirty="0"/>
              <a:t>Receipt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93D78D73-7138-6320-7021-FD862D59BC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3632695"/>
              </p:ext>
            </p:extLst>
          </p:nvPr>
        </p:nvGraphicFramePr>
        <p:xfrm>
          <a:off x="568692" y="1174282"/>
          <a:ext cx="10644738" cy="220418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70670">
                  <a:extLst>
                    <a:ext uri="{9D8B030D-6E8A-4147-A177-3AD203B41FA5}">
                      <a16:colId xmlns:a16="http://schemas.microsoft.com/office/drawing/2014/main" xmlns="" val="967416247"/>
                    </a:ext>
                  </a:extLst>
                </a:gridCol>
                <a:gridCol w="1893111">
                  <a:extLst>
                    <a:ext uri="{9D8B030D-6E8A-4147-A177-3AD203B41FA5}">
                      <a16:colId xmlns:a16="http://schemas.microsoft.com/office/drawing/2014/main" xmlns="" val="3533926505"/>
                    </a:ext>
                  </a:extLst>
                </a:gridCol>
                <a:gridCol w="1828938">
                  <a:extLst>
                    <a:ext uri="{9D8B030D-6E8A-4147-A177-3AD203B41FA5}">
                      <a16:colId xmlns:a16="http://schemas.microsoft.com/office/drawing/2014/main" xmlns="" val="2519927613"/>
                    </a:ext>
                  </a:extLst>
                </a:gridCol>
                <a:gridCol w="2366389">
                  <a:extLst>
                    <a:ext uri="{9D8B030D-6E8A-4147-A177-3AD203B41FA5}">
                      <a16:colId xmlns:a16="http://schemas.microsoft.com/office/drawing/2014/main" xmlns="" val="603875133"/>
                    </a:ext>
                  </a:extLst>
                </a:gridCol>
                <a:gridCol w="2085630">
                  <a:extLst>
                    <a:ext uri="{9D8B030D-6E8A-4147-A177-3AD203B41FA5}">
                      <a16:colId xmlns:a16="http://schemas.microsoft.com/office/drawing/2014/main" xmlns="" val="975239684"/>
                    </a:ext>
                  </a:extLst>
                </a:gridCol>
              </a:tblGrid>
              <a:tr h="500514"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Fieldname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Fieldtype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Size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Description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Constrain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93431806"/>
                  </a:ext>
                </a:extLst>
              </a:tr>
              <a:tr h="425436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r_id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id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Primary key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954247160"/>
                  </a:ext>
                </a:extLst>
              </a:tr>
              <a:tr h="417736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date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date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>
                          <a:effectLst/>
                        </a:rPr>
                        <a:t>20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Date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1694277455"/>
                  </a:ext>
                </a:extLst>
              </a:tr>
              <a:tr h="487037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amount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double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Amount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Not Null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4213787124"/>
                  </a:ext>
                </a:extLst>
              </a:tr>
              <a:tr h="373459"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400" dirty="0">
                          <a:effectLst/>
                        </a:rPr>
                        <a:t>20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>
                          <a:effectLst/>
                        </a:rPr>
                        <a:t>time</a:t>
                      </a:r>
                      <a:endParaRPr lang="en-IN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effectLst/>
                        </a:rPr>
                        <a:t>Not Null</a:t>
                      </a:r>
                      <a:endParaRPr lang="en-IN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/>
                </a:tc>
                <a:extLst>
                  <a:ext uri="{0D108BD9-81ED-4DB2-BD59-A6C34878D82A}">
                    <a16:rowId xmlns:a16="http://schemas.microsoft.com/office/drawing/2014/main" xmlns="" val="20157305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5644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7CD5EE-FB4B-E3B7-7FE6-7E286B745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10" y="231008"/>
            <a:ext cx="11568764" cy="1270534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Drawback and limitation</a:t>
            </a:r>
            <a:r>
              <a:rPr lang="en-IN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3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8F0FE6-1440-009A-3922-4E842B35B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04775"/>
            <a:ext cx="12192000" cy="5953224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24269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Limited Coverage: Availability of charging stations may be limited to specific regions or urban areas, potentially leaving rural or less populated areas underserved.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4269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Dependency on Infrastructure: The effectiveness of the system heavily relies on the existing EV charging infrastructure. In areas with inadequate infrastructure, the system may not provide comprehensive coverage.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4269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Compatibility Issues: Variability in charging standards and protocols among different EV manufacturers could pose challenges for seamless integration, potentially limiting user accessibility.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4269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Reliability on External Factors: System performance may be affected by external factors such as power outages, network disruptions, or maintenance issues with charging stations.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42697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Cost and Affordability: Affordability may be a concern for some users, especially if the charging stations operate on a fee-based model. This can potentially limit access for certain demographics.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69898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B3C3FE9-EC61-6492-4D0B-E49E4BFB7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253" y="0"/>
            <a:ext cx="12002703" cy="789272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Proposed Enhancement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74AD9F-C859-6CD2-2420-CFADA15CE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6274"/>
            <a:ext cx="12098956" cy="5861785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Dynamic Pricing Models: Implement dynamic pricing models that take into account factors such as demand, time of day, and energy availability, encouraging off-peak charging and optimizing station utilization.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Smart Grid Integration: Explore integration with smart grid technologies to enhance energy management, allowing the system to adapt charging rates based on grid demand and renewable energy availability.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Predictive Analytics: Incorporate predictive analytics to anticipate charging station demand, reducing waiting times, and optimizing user experience. Machine learning algorithms can be used to forecast usage patterns.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IoT Sensors for Real-Time Monitoring: Integrate Internet of Things (IoT) sensors to enable real-time monitoring of charging station health, proactively identifying and addressing issues to minimize downtime and improve reliability.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Multi-Modal Integration: Expand the system to support multi-modal transportation planning, integrating with other modes of transportation, such as public transit, ride-sharing, and bike-sharing, for a more comprehensive travel solution.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8511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299D95-BACE-DB55-AE13-516E843B8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55" y="131579"/>
            <a:ext cx="11222254" cy="5518450"/>
          </a:xfrm>
        </p:spPr>
        <p:txBody>
          <a:bodyPr>
            <a:normAutofit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.Need of System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Enhanced Convenience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Users can plan their charging sessions, reducing waiting times and ensuring their EVs are always ready.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Optimized Resource Utilization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Charging stations can efficiently manage their resources, minimizing idle time and maximizing revenue.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Environmental Impact</a:t>
            </a: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Promoting EV adoption contributes to reduced greenhouse gas emissions and air pollution.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2853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068C72C-376A-9D1A-1273-19BA1967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86627"/>
            <a:ext cx="12050828" cy="6771373"/>
          </a:xfrm>
        </p:spPr>
        <p:txBody>
          <a:bodyPr>
            <a:norm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User Feedback and Rating System: Implement a user feedback and rating system to collect input on charging station experiences. This data can be valuable for continuous improvement and can guide users to reliable and well-maintained stations.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Incentive Programs: Introduce incentive programs, such as loyalty points or discounts, to encourage sustainable charging practices, reward users for using renewable energy, and foster a sense of community among EV users.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Emergency Assistance Integration: Enhance user safety by integrating emergency assistance features, allowing users to request help in case of technical issues or emergencies during the charging process.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Enhanced Mobile App Features: Expand the mobile application with features like real-time traffic information, parking availability, and nearby amenities, providing users with a more comprehensive travel planning experience.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Blockchain for Secure Transactions: Explore blockchain technology to enhance the security of transactions and user data, ensuring a tamper-proof and transparent system for financial transactions and user authentication.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3289300" algn="ctr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Collaboration with Automakers: Foster collaborations with automakers to integrate the system directly into vehicle interfaces, streamlining the booking process and providing users with real-time charging information while driving.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330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BD7A03-EFF2-DDC2-8067-2C8FCAD29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93" y="711634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2564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2122295-954A-0356-DA50-247E7B84D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83" y="295209"/>
            <a:ext cx="10515600" cy="4786930"/>
          </a:xfrm>
        </p:spPr>
        <p:txBody>
          <a:bodyPr>
            <a:normAutofit/>
          </a:bodyPr>
          <a:lstStyle/>
          <a:p>
            <a:pPr indent="0" algn="ctr">
              <a:lnSpc>
                <a:spcPct val="115000"/>
              </a:lnSpc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3.Proposed System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15000"/>
              </a:lnSpc>
              <a:buNone/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EV Charging Station Booking System addresses these challenges by offering a centralized platform.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allows users to find nearby charging stations, check availability, and reserve a charging slot in advance. 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Additionally, the system provides real-time status updates and navigation assistance to the chosen station.</a:t>
            </a:r>
            <a:endParaRPr lang="en-IN" sz="2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0088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CA30FB-4374-4688-A266-EAE47B751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01" y="67378"/>
            <a:ext cx="11983453" cy="6790622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IN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 of System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Develop a user-friendly platform to facilitate seamless booking of EV charging stations.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Enable users to check real-time availability of charging stations in their vicinity.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 a secure authentication system for users to create accounts and manage bookings.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Integrate a geolocation feature to help users locate nearby charging stations easily.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Provide users with information on charging station types, power ratings, and pricing.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Incorporate a payment gateway for secure and convenient transaction processing.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buFont typeface="Symbol" panose="05050102010706020507" pitchFamily="18" charset="2"/>
              <a:buChar char=""/>
              <a:tabLst>
                <a:tab pos="2851150" algn="l"/>
              </a:tabLst>
            </a:pP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Implement a notification system to alert users about booking confirmations, charging status, and completion.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2418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9E811CE-B952-71C5-0365-2130D8CDD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880"/>
            <a:ext cx="11858324" cy="6516303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.Scope of System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32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 Owners: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Convenient booking and access to charging stations.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Charging Station Operators: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Efficient management of station resources and revenue generation.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Administrators: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Comprehensive control over the system, including user management and data analytics.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Expansion: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system can integrate additional features like dynamic pricing, predictive maintenance, and integration with smart grids, expanding its capabilities.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34162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C34AB-D74B-161E-3355-F0972E2ED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627" y="0"/>
            <a:ext cx="11579192" cy="6766560"/>
          </a:xfrm>
        </p:spPr>
        <p:txBody>
          <a:bodyPr>
            <a:normAutofit fontScale="85000" lnSpcReduction="20000"/>
          </a:bodyPr>
          <a:lstStyle/>
          <a:p>
            <a:pPr marL="457200" algn="ctr">
              <a:lnSpc>
                <a:spcPct val="115000"/>
              </a:lnSpc>
            </a:pPr>
            <a:endParaRPr lang="en-US" sz="3200" b="1" dirty="0">
              <a:solidFill>
                <a:srgbClr val="00206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15000"/>
              </a:lnSpc>
              <a:buNone/>
            </a:pPr>
            <a:r>
              <a:rPr lang="en-US" sz="33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33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.Module Specification </a:t>
            </a:r>
            <a:endParaRPr lang="en-IN" sz="33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ctr">
              <a:lnSpc>
                <a:spcPct val="11500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lnSpc>
                <a:spcPct val="115000"/>
              </a:lnSpc>
              <a:buNone/>
            </a:pPr>
            <a:endParaRPr lang="en-IN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User Registration and Authentication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Users create accounts and log in securely.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Charging Station Locator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Helps users find nearby charging stations with real-time availability data.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Booking and Reservation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Allows users to book a charging slot at their chosen station.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Payment Integration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Facilitates secure payment for reserved slots.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Navigation Assistance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Integrates with GPS to guide users to the selected charging station.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Admin Dashboard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Offers station owners an interface to manage their station's availability and view analytics.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457200"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Customer Support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Enables users to seek assistance and report issues.</a:t>
            </a: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924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F7ECF87D-5DEC-35FE-27D2-F586D521FB02}"/>
              </a:ext>
            </a:extLst>
          </p:cNvPr>
          <p:cNvSpPr txBox="1"/>
          <p:nvPr/>
        </p:nvSpPr>
        <p:spPr>
          <a:xfrm>
            <a:off x="0" y="0"/>
            <a:ext cx="12098956" cy="5278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algn="ctr">
              <a:lnSpc>
                <a:spcPct val="115000"/>
              </a:lnSpc>
            </a:pP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15000"/>
              </a:lnSpc>
            </a:pP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5.Operating Environment </a:t>
            </a:r>
            <a:endParaRPr lang="en-IN" sz="2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algn="ctr">
              <a:lnSpc>
                <a:spcPct val="115000"/>
              </a:lnSpc>
            </a:pPr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 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Hardware specification: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2000"/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RAM: 1GB &amp; above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2000"/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ROM: 512MB &amp; above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SzPts val="2000"/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Processor: Intel or Ryzen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Software specification: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Windows(OS)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XAMPP</a:t>
            </a:r>
            <a:endParaRPr lang="en-IN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293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581AB6-91D5-3033-289F-90B25D4F2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070" y="288758"/>
            <a:ext cx="10515600" cy="87589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7.Technology Used</a:t>
            </a:r>
            <a:r>
              <a:rPr lang="en-IN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sz="44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1B8B17-E3FB-D570-3262-A7151CF0B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379" y="1234440"/>
            <a:ext cx="11906450" cy="5551371"/>
          </a:xfrm>
        </p:spPr>
        <p:txBody>
          <a:bodyPr>
            <a:normAutofit/>
          </a:bodyPr>
          <a:lstStyle/>
          <a:p>
            <a:r>
              <a:rPr lang="en-US" sz="2400" b="1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Software specification: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4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Windows(OS)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XAMPP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Frontend: HTML, CSS, JavaScript for the user interface.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Backend: Java, MySQL.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Navigation: Integration with Google Maps API for location services.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Admin Dashboard: Custom-built dashboard using HTML, CSS, js.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US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Calibri" panose="020F0502020204030204" pitchFamily="34" charset="0"/>
              </a:rPr>
              <a:t>Customer Support: In-app chat or ticketing system.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lnSpc>
                <a:spcPct val="115000"/>
              </a:lnSpc>
              <a:spcAft>
                <a:spcPts val="1000"/>
              </a:spcAft>
              <a:buNone/>
            </a:pP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1418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878</Words>
  <Application>Microsoft Office PowerPoint</Application>
  <PresentationFormat>Widescreen</PresentationFormat>
  <Paragraphs>311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7.Technology Used </vt:lpstr>
      <vt:lpstr>ER Diagram</vt:lpstr>
      <vt:lpstr>Class Diagram</vt:lpstr>
      <vt:lpstr>Use Case Diagram</vt:lpstr>
      <vt:lpstr>Sequence Diagram</vt:lpstr>
      <vt:lpstr>Activity Diagram</vt:lpstr>
      <vt:lpstr>DFD (zeroth level)</vt:lpstr>
      <vt:lpstr>Admin login</vt:lpstr>
      <vt:lpstr>Sign in page</vt:lpstr>
      <vt:lpstr>Login Page</vt:lpstr>
      <vt:lpstr>Home Page</vt:lpstr>
      <vt:lpstr>Locations </vt:lpstr>
      <vt:lpstr>Booking page</vt:lpstr>
      <vt:lpstr>Confirmation page</vt:lpstr>
      <vt:lpstr>Sign up</vt:lpstr>
      <vt:lpstr>Login </vt:lpstr>
      <vt:lpstr>EV Details</vt:lpstr>
      <vt:lpstr>Location</vt:lpstr>
      <vt:lpstr>Receipt</vt:lpstr>
      <vt:lpstr>Drawback and limitation </vt:lpstr>
      <vt:lpstr>Proposed Enhancement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Sanjyot Chavan</dc:creator>
  <cp:lastModifiedBy>utkarsh sambrekar</cp:lastModifiedBy>
  <cp:revision>17</cp:revision>
  <dcterms:created xsi:type="dcterms:W3CDTF">2023-10-25T05:15:07Z</dcterms:created>
  <dcterms:modified xsi:type="dcterms:W3CDTF">2025-02-13T08:10:31Z</dcterms:modified>
</cp:coreProperties>
</file>