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5" r:id="rId6"/>
    <p:sldId id="277" r:id="rId7"/>
    <p:sldId id="269" r:id="rId8"/>
    <p:sldId id="276" r:id="rId9"/>
    <p:sldId id="270" r:id="rId10"/>
    <p:sldId id="257" r:id="rId11"/>
    <p:sldId id="260" r:id="rId12"/>
    <p:sldId id="258" r:id="rId13"/>
    <p:sldId id="259" r:id="rId14"/>
    <p:sldId id="263" r:id="rId15"/>
    <p:sldId id="261" r:id="rId16"/>
    <p:sldId id="282" r:id="rId17"/>
    <p:sldId id="278" r:id="rId18"/>
    <p:sldId id="284" r:id="rId19"/>
    <p:sldId id="279" r:id="rId20"/>
    <p:sldId id="280" r:id="rId21"/>
    <p:sldId id="283" r:id="rId22"/>
    <p:sldId id="281" r:id="rId23"/>
    <p:sldId id="285" r:id="rId24"/>
    <p:sldId id="289" r:id="rId25"/>
    <p:sldId id="286" r:id="rId26"/>
    <p:sldId id="290" r:id="rId27"/>
    <p:sldId id="291" r:id="rId28"/>
    <p:sldId id="292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8CEB4-5AB4-F638-FBBA-3139A48F6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E5940A-DED3-D11D-9EC8-76446602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A94AC-CE9D-0462-F57F-50FBBABD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E37CE-7F8C-A243-88CD-9CA5963E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C6B63E-28E6-CA5F-F797-6C9DE3F7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9B5C2-BF75-8507-C0E4-C368F016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3C2498-CDE0-B387-C78A-BAA0F25F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248133-0526-78F6-F2B2-DF5BFD1B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A020C3-0FC8-EB3F-55AE-3FEBD745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895D70-D91D-B86B-4CEB-1F0D63A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7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B57F3D-F369-B28E-36DE-3F5A21EE5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747BB6-B28F-4D78-CFF9-65B1CBBC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054B3-F1B0-3D4C-2D5D-A31932A8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4B2F25-691B-34EA-ED30-DF8C8D4D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416AC-89AF-4F62-DA6E-CDE3D7A2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6BD4F-7CAC-4A9A-912F-0A1589E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045B2-DEA5-1AEE-3542-6EE5E0EF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8FEC07-5F40-958F-F99D-BDD6E2EC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8BC9A-F1A7-F7A3-A8C0-C58E5EA7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2AC14E-1796-69D8-AC2E-6B7A5460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DEC36-164B-9F99-D822-33A35D82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BF4B1A-D751-C9C3-5556-100938AE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86DDC-BE9D-3B6F-6C06-D50A645D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61FA9-D11A-4C0B-ED71-8343C938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621544-5381-9423-360C-95C1396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79565-70F0-AEF4-919E-5D6F8ECE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E04BF-3AF9-2855-9217-52C901CA0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15660-2616-12AB-F385-D8B71940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540B2-CDF6-F61E-F586-1455BE9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3F8118-EB4D-F766-1452-F0B7D058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A8932-CCE6-2534-9DD2-E3440D77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7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07D85-DDFE-399F-4F78-C6F6DFDA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CEBCF-2B3A-7A25-2C5C-F6021F82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E47005-1BBB-4BC6-39B4-D77DE9BC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50BC04-7419-A420-51BD-2D513C6B3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487FFE-293A-89C3-1430-AE8874863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475B90-507A-9375-C01E-EC7D8BA4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9FD6DB-51B6-6723-143C-9BC0CFD9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4DD63F-E61B-338C-6D94-2ED47098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3D27E-81E7-2BBE-B23F-466429ED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95287F-F64D-1CBA-16BF-F00B0DC9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690A8F-6607-7C15-2519-EE83F4D9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6CCAD6-DA28-EDA9-7583-D4F8C308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CE5FE2-6D7D-D2C6-BD19-8B73CB6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C87EC1-0A38-5B92-DA23-C8331C7A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E45A3D-A409-5181-17EE-482C0C5E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68A58-301F-613C-E892-050AB583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68262-99E2-DFE7-7672-7DAB0F4B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618BDD-AD2B-3410-49AE-CC16A797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D623D0-8937-E509-C3B9-FF721AC1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84E42F-2ACA-63C1-D96B-8637717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AFA055-73ED-32AA-58B6-4B50546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FF3AC-63F8-2D4E-E65D-7878F433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2F2704-8916-9DB0-C7D1-EEE89D7B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5DD6FB-42B2-1E26-3290-6CB517735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F92BFA-39BA-2C46-96D3-ABB01285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4FFDC2-CDE6-7AC2-C2B5-B06B41A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B49035-5D28-3C12-3697-3A79721D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4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824947-D3E4-D4CF-2446-91010351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99FE7E-52FB-91F1-9985-60AE83DA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C0D7D6-0A13-BB20-8537-B7E4FE856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CEDE-5C23-4EF7-B5A4-49BD77A08BEB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255F0-C57C-EF50-8D0F-B2184A081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E40C32-172F-C46F-8D6E-9071EE9F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0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A988CE6-609D-DCD2-34B8-90AF8F6B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62" y="932089"/>
            <a:ext cx="10710042" cy="3173948"/>
          </a:xfrm>
          <a:prstGeom prst="rect">
            <a:avLst/>
          </a:prstGeom>
          <a:solidFill>
            <a:srgbClr val="FFFFFF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IN" altLang="en-US" sz="8800" b="1" dirty="0" smtClean="0">
                <a:solidFill>
                  <a:schemeClr val="accent1">
                    <a:lumMod val="75000"/>
                  </a:schemeClr>
                </a:solidFill>
                <a:latin typeface="+mj-lt"/>
              </a:rPr>
              <a:t>Book My Slot</a:t>
            </a:r>
            <a:endParaRPr kumimoji="0" lang="en-IN" altLang="en-US" sz="8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2D26B3-1380-4563-A990-9E6213D24871}"/>
              </a:ext>
            </a:extLst>
          </p:cNvPr>
          <p:cNvSpPr txBox="1"/>
          <p:nvPr/>
        </p:nvSpPr>
        <p:spPr>
          <a:xfrm>
            <a:off x="1549039" y="4799977"/>
            <a:ext cx="8986345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Sambrekar 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Utkarsh </a:t>
            </a:r>
            <a:r>
              <a:rPr lang="en-US" sz="2800" dirty="0" err="1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423E0-A5B4-5C33-FDEA-ACFDBE41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389"/>
            <a:ext cx="10515600" cy="681037"/>
          </a:xfrm>
        </p:spPr>
        <p:txBody>
          <a:bodyPr>
            <a:normAutofit/>
          </a:bodyPr>
          <a:lstStyle/>
          <a:p>
            <a:r>
              <a:rPr lang="en-US" sz="2800" dirty="0"/>
              <a:t>ER Diagram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E59E1F-CB61-FE72-59B4-B1A2DB9B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3424" y="1126156"/>
            <a:ext cx="9348360" cy="5630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B82C441-B7DB-4993-F6CF-6BC374B41A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15000"/>
              </a:lnSpc>
            </a:pPr>
            <a:r>
              <a:rPr lang="en-IN" b="1" u="sng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  <a:endParaRPr lang="en-IN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1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53B48-D855-3A74-AEA0-2A2ED119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62"/>
            <a:ext cx="10337533" cy="837398"/>
          </a:xfrm>
        </p:spPr>
        <p:txBody>
          <a:bodyPr>
            <a:normAutofit/>
          </a:bodyPr>
          <a:lstStyle/>
          <a:p>
            <a:r>
              <a:rPr lang="en-US" sz="2800" dirty="0"/>
              <a:t>Class Diagram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8D57D4D-76CD-29CC-4516-2D07F274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5" y="880760"/>
            <a:ext cx="10530038" cy="589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1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1F130-3211-D3E4-CFFC-E53B1FE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4892"/>
          </a:xfrm>
        </p:spPr>
        <p:txBody>
          <a:bodyPr>
            <a:normAutofit/>
          </a:bodyPr>
          <a:lstStyle/>
          <a:p>
            <a:r>
              <a:rPr lang="en-US" sz="2800" dirty="0"/>
              <a:t>Use Case Diagram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4990824-C45B-EA9F-F391-FD235FBF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6" y="644892"/>
            <a:ext cx="9192127" cy="6391878"/>
          </a:xfrm>
        </p:spPr>
      </p:pic>
    </p:spTree>
    <p:extLst>
      <p:ext uri="{BB962C8B-B14F-4D97-AF65-F5344CB8AC3E}">
        <p14:creationId xmlns:p14="http://schemas.microsoft.com/office/powerpoint/2010/main" val="65723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02644-44AC-28E0-F928-048D77D1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5642"/>
          </a:xfrm>
        </p:spPr>
        <p:txBody>
          <a:bodyPr>
            <a:normAutofit/>
          </a:bodyPr>
          <a:lstStyle/>
          <a:p>
            <a:r>
              <a:rPr lang="en-US" sz="2800" dirty="0"/>
              <a:t>Sequence Diagram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9077B75-1256-8DB6-9022-30D250687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43"/>
            <a:ext cx="12098955" cy="6232356"/>
          </a:xfrm>
        </p:spPr>
      </p:pic>
    </p:spTree>
    <p:extLst>
      <p:ext uri="{BB962C8B-B14F-4D97-AF65-F5344CB8AC3E}">
        <p14:creationId xmlns:p14="http://schemas.microsoft.com/office/powerpoint/2010/main" val="199310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4F97F-8C79-A4EC-9C82-A3A2C02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"/>
            <a:ext cx="9781673" cy="895784"/>
          </a:xfrm>
        </p:spPr>
        <p:txBody>
          <a:bodyPr>
            <a:normAutofit/>
          </a:bodyPr>
          <a:lstStyle/>
          <a:p>
            <a:r>
              <a:rPr lang="en-US" sz="2800" dirty="0"/>
              <a:t>Activity Diagram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9EC23A7-590A-9370-2C7B-2E2C87A4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7" y="-635"/>
            <a:ext cx="6734476" cy="6757570"/>
          </a:xfrm>
        </p:spPr>
      </p:pic>
    </p:spTree>
    <p:extLst>
      <p:ext uri="{BB962C8B-B14F-4D97-AF65-F5344CB8AC3E}">
        <p14:creationId xmlns:p14="http://schemas.microsoft.com/office/powerpoint/2010/main" val="3928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81DB4-2F03-616B-FEAB-2A77D0A7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47158" cy="972152"/>
          </a:xfrm>
        </p:spPr>
        <p:txBody>
          <a:bodyPr>
            <a:normAutofit/>
          </a:bodyPr>
          <a:lstStyle/>
          <a:p>
            <a:r>
              <a:rPr lang="en-US" sz="2800" dirty="0"/>
              <a:t>DFD (zeroth level)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D331E5-D1F7-0CED-2D91-168DC9AE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4" y="1357163"/>
            <a:ext cx="11271691" cy="513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36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0AB01-2FA7-DB5A-E4B6-86E61FA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35" y="230372"/>
            <a:ext cx="10355981" cy="607027"/>
          </a:xfrm>
        </p:spPr>
        <p:txBody>
          <a:bodyPr>
            <a:normAutofit/>
          </a:bodyPr>
          <a:lstStyle/>
          <a:p>
            <a:r>
              <a:rPr lang="en-IN" sz="2800" dirty="0"/>
              <a:t>Admin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1FD154-363F-DD2F-5B48-72D1952A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6" y="962526"/>
            <a:ext cx="11482938" cy="5760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88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BEC27-F639-9A58-29C7-F1E168A2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82" y="134119"/>
            <a:ext cx="10394482" cy="645528"/>
          </a:xfrm>
        </p:spPr>
        <p:txBody>
          <a:bodyPr>
            <a:normAutofit/>
          </a:bodyPr>
          <a:lstStyle/>
          <a:p>
            <a:r>
              <a:rPr lang="en-IN" sz="2800" dirty="0"/>
              <a:t>Sign 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241C747-4B24-9933-9371-43D9DC278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2" y="895149"/>
            <a:ext cx="11617693" cy="58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3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34D65-ECE3-C2C0-4098-036F046C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85"/>
            <a:ext cx="10240478" cy="616652"/>
          </a:xfrm>
        </p:spPr>
        <p:txBody>
          <a:bodyPr>
            <a:normAutofit/>
          </a:bodyPr>
          <a:lstStyle/>
          <a:p>
            <a:r>
              <a:rPr lang="en-IN" sz="2800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EDE1E05-BC0A-9DAE-0D10-C0D3095E0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3" y="914400"/>
            <a:ext cx="11767250" cy="57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C9E3F-B494-5A4E-FFE8-F512477E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1" y="131762"/>
            <a:ext cx="10375232" cy="549275"/>
          </a:xfrm>
        </p:spPr>
        <p:txBody>
          <a:bodyPr>
            <a:normAutofit/>
          </a:bodyPr>
          <a:lstStyle/>
          <a:p>
            <a:r>
              <a:rPr lang="en-IN" sz="2800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5ED045-2BB7-5798-C3EA-840607FB3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019" y="907012"/>
            <a:ext cx="10910293" cy="5796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60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0F0D2-F094-40E7-E85B-3DB80591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4" y="30483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.Existing System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Currently, EV owners face challenges in locating available charging stations and booking them in advance. This often leads to inconvenience and uncertainty, hindering the widespread adoption of electric vehicles.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Due to limited available stations and progress in usage of Electric Vehicles there is time trouble to EV users.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Waiting in queue for charging Vehicles can turn peoples mindset to use fuel consuming cars.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77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84665-7B15-9A5C-8DE5-4BFA326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62994"/>
            <a:ext cx="10442608" cy="520399"/>
          </a:xfrm>
        </p:spPr>
        <p:txBody>
          <a:bodyPr>
            <a:normAutofit/>
          </a:bodyPr>
          <a:lstStyle/>
          <a:p>
            <a:r>
              <a:rPr lang="en-IN" sz="2800" dirty="0"/>
              <a:t>Locations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6C02A7-9786-EC59-2C71-C09086FE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30" y="895348"/>
            <a:ext cx="10917003" cy="5799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41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BE1FD-8B46-F4D6-96EC-E74EEB67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05244"/>
            <a:ext cx="10201977" cy="641910"/>
          </a:xfrm>
        </p:spPr>
        <p:txBody>
          <a:bodyPr>
            <a:normAutofit/>
          </a:bodyPr>
          <a:lstStyle/>
          <a:p>
            <a:r>
              <a:rPr lang="en-IN" sz="2800" dirty="0"/>
              <a:t>Booking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4864175-99B8-C071-2D0B-157D36662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312" y="815497"/>
            <a:ext cx="10599755" cy="563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4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53489-B3E8-1FEA-9DBF-DF111132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6" y="191871"/>
            <a:ext cx="10471484" cy="641909"/>
          </a:xfrm>
        </p:spPr>
        <p:txBody>
          <a:bodyPr>
            <a:normAutofit/>
          </a:bodyPr>
          <a:lstStyle/>
          <a:p>
            <a:r>
              <a:rPr lang="en-IN" sz="2800" dirty="0"/>
              <a:t>Confirmation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C13C5A8-523C-E1C4-4CCC-4FB1E5E28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861" y="847974"/>
            <a:ext cx="10778505" cy="5726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83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8845E-25A6-CABC-BEE5-B55E19AA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1510532"/>
            <a:ext cx="10250103" cy="549275"/>
          </a:xfrm>
        </p:spPr>
        <p:txBody>
          <a:bodyPr>
            <a:normAutofit/>
          </a:bodyPr>
          <a:lstStyle/>
          <a:p>
            <a:r>
              <a:rPr lang="en-IN" sz="2800" dirty="0"/>
              <a:t>Sign up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2813F8A-C9B0-AC54-FB2E-27E7ED76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65923"/>
              </p:ext>
            </p:extLst>
          </p:nvPr>
        </p:nvGraphicFramePr>
        <p:xfrm>
          <a:off x="365761" y="2059808"/>
          <a:ext cx="11261557" cy="385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835">
                  <a:extLst>
                    <a:ext uri="{9D8B030D-6E8A-4147-A177-3AD203B41FA5}">
                      <a16:colId xmlns:a16="http://schemas.microsoft.com/office/drawing/2014/main" xmlns="" val="1941095291"/>
                    </a:ext>
                  </a:extLst>
                </a:gridCol>
                <a:gridCol w="2002809">
                  <a:extLst>
                    <a:ext uri="{9D8B030D-6E8A-4147-A177-3AD203B41FA5}">
                      <a16:colId xmlns:a16="http://schemas.microsoft.com/office/drawing/2014/main" xmlns="" val="3371647963"/>
                    </a:ext>
                  </a:extLst>
                </a:gridCol>
                <a:gridCol w="1934917">
                  <a:extLst>
                    <a:ext uri="{9D8B030D-6E8A-4147-A177-3AD203B41FA5}">
                      <a16:colId xmlns:a16="http://schemas.microsoft.com/office/drawing/2014/main" xmlns="" val="933507167"/>
                    </a:ext>
                  </a:extLst>
                </a:gridCol>
                <a:gridCol w="2503511">
                  <a:extLst>
                    <a:ext uri="{9D8B030D-6E8A-4147-A177-3AD203B41FA5}">
                      <a16:colId xmlns:a16="http://schemas.microsoft.com/office/drawing/2014/main" xmlns="" val="2931886366"/>
                    </a:ext>
                  </a:extLst>
                </a:gridCol>
                <a:gridCol w="2206485">
                  <a:extLst>
                    <a:ext uri="{9D8B030D-6E8A-4147-A177-3AD203B41FA5}">
                      <a16:colId xmlns:a16="http://schemas.microsoft.com/office/drawing/2014/main" xmlns="" val="3009387998"/>
                    </a:ext>
                  </a:extLst>
                </a:gridCol>
              </a:tblGrid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843709667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263413288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p_fname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Firstname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15858336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p_lname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Lastname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92622028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email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Email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64740266"/>
                  </a:ext>
                </a:extLst>
              </a:tr>
              <a:tr h="53259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mobile no.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Mobile Number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68294145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24560581"/>
                  </a:ext>
                </a:extLst>
              </a:tr>
              <a:tr h="52938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7112145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370899-FF7A-CFCF-51FB-FE3E87142178}"/>
              </a:ext>
            </a:extLst>
          </p:cNvPr>
          <p:cNvSpPr txBox="1"/>
          <p:nvPr/>
        </p:nvSpPr>
        <p:spPr>
          <a:xfrm>
            <a:off x="365760" y="182879"/>
            <a:ext cx="10250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29570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76CFF-A806-AFB7-43D5-C5E1D96C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3" y="0"/>
            <a:ext cx="10439400" cy="593408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Login</a:t>
            </a:r>
            <a:r>
              <a:rPr lang="en-IN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E246B73-A893-C1D3-6DCB-2FD87BFA7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912270"/>
              </p:ext>
            </p:extLst>
          </p:nvPr>
        </p:nvGraphicFramePr>
        <p:xfrm>
          <a:off x="500512" y="593407"/>
          <a:ext cx="10789922" cy="1628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4367">
                  <a:extLst>
                    <a:ext uri="{9D8B030D-6E8A-4147-A177-3AD203B41FA5}">
                      <a16:colId xmlns:a16="http://schemas.microsoft.com/office/drawing/2014/main" xmlns="" val="3285365348"/>
                    </a:ext>
                  </a:extLst>
                </a:gridCol>
                <a:gridCol w="1918932">
                  <a:extLst>
                    <a:ext uri="{9D8B030D-6E8A-4147-A177-3AD203B41FA5}">
                      <a16:colId xmlns:a16="http://schemas.microsoft.com/office/drawing/2014/main" xmlns="" val="3070182246"/>
                    </a:ext>
                  </a:extLst>
                </a:gridCol>
                <a:gridCol w="1853883">
                  <a:extLst>
                    <a:ext uri="{9D8B030D-6E8A-4147-A177-3AD203B41FA5}">
                      <a16:colId xmlns:a16="http://schemas.microsoft.com/office/drawing/2014/main" xmlns="" val="802006281"/>
                    </a:ext>
                  </a:extLst>
                </a:gridCol>
                <a:gridCol w="2398664">
                  <a:extLst>
                    <a:ext uri="{9D8B030D-6E8A-4147-A177-3AD203B41FA5}">
                      <a16:colId xmlns:a16="http://schemas.microsoft.com/office/drawing/2014/main" xmlns="" val="101047577"/>
                    </a:ext>
                  </a:extLst>
                </a:gridCol>
                <a:gridCol w="2114076">
                  <a:extLst>
                    <a:ext uri="{9D8B030D-6E8A-4147-A177-3AD203B41FA5}">
                      <a16:colId xmlns:a16="http://schemas.microsoft.com/office/drawing/2014/main" xmlns="" val="3736304732"/>
                    </a:ext>
                  </a:extLst>
                </a:gridCol>
              </a:tblGrid>
              <a:tr h="3892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447247070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78299392"/>
                  </a:ext>
                </a:extLst>
              </a:tr>
              <a:tr h="3892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Varchar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27984854"/>
                  </a:ext>
                </a:extLst>
              </a:tr>
              <a:tr h="389212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password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1253138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322350D3-EF3B-752E-2C7D-9E459B0801C4}"/>
              </a:ext>
            </a:extLst>
          </p:cNvPr>
          <p:cNvSpPr txBox="1">
            <a:spLocks/>
          </p:cNvSpPr>
          <p:nvPr/>
        </p:nvSpPr>
        <p:spPr>
          <a:xfrm>
            <a:off x="462413" y="2804311"/>
            <a:ext cx="10515600" cy="477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Booking Details</a:t>
            </a:r>
            <a:endParaRPr lang="en-IN" sz="2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0ED190CE-E42F-D15F-6F70-EC1578C00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237678"/>
              </p:ext>
            </p:extLst>
          </p:nvPr>
        </p:nvGraphicFramePr>
        <p:xfrm>
          <a:off x="578320" y="3282216"/>
          <a:ext cx="10712114" cy="1965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308">
                  <a:extLst>
                    <a:ext uri="{9D8B030D-6E8A-4147-A177-3AD203B41FA5}">
                      <a16:colId xmlns:a16="http://schemas.microsoft.com/office/drawing/2014/main" xmlns="" val="3182310717"/>
                    </a:ext>
                  </a:extLst>
                </a:gridCol>
                <a:gridCol w="1905093">
                  <a:extLst>
                    <a:ext uri="{9D8B030D-6E8A-4147-A177-3AD203B41FA5}">
                      <a16:colId xmlns:a16="http://schemas.microsoft.com/office/drawing/2014/main" xmlns="" val="2625533632"/>
                    </a:ext>
                  </a:extLst>
                </a:gridCol>
                <a:gridCol w="1840515">
                  <a:extLst>
                    <a:ext uri="{9D8B030D-6E8A-4147-A177-3AD203B41FA5}">
                      <a16:colId xmlns:a16="http://schemas.microsoft.com/office/drawing/2014/main" xmlns="" val="1043535752"/>
                    </a:ext>
                  </a:extLst>
                </a:gridCol>
                <a:gridCol w="2381366">
                  <a:extLst>
                    <a:ext uri="{9D8B030D-6E8A-4147-A177-3AD203B41FA5}">
                      <a16:colId xmlns:a16="http://schemas.microsoft.com/office/drawing/2014/main" xmlns="" val="1048267469"/>
                    </a:ext>
                  </a:extLst>
                </a:gridCol>
                <a:gridCol w="2098832">
                  <a:extLst>
                    <a:ext uri="{9D8B030D-6E8A-4147-A177-3AD203B41FA5}">
                      <a16:colId xmlns:a16="http://schemas.microsoft.com/office/drawing/2014/main" xmlns="" val="1354160173"/>
                    </a:ext>
                  </a:extLst>
                </a:gridCol>
              </a:tblGrid>
              <a:tr h="49317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505906914"/>
                  </a:ext>
                </a:extLst>
              </a:tr>
              <a:tr h="49317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b_id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25304250"/>
                  </a:ext>
                </a:extLst>
              </a:tr>
              <a:tr h="48631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arrival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slot entry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793495135"/>
                  </a:ext>
                </a:extLst>
              </a:tr>
              <a:tr h="49317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leaving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slot exit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133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5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6E84A-2C9E-4475-092D-7459C8C1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9" y="0"/>
            <a:ext cx="10712116" cy="554907"/>
          </a:xfrm>
        </p:spPr>
        <p:txBody>
          <a:bodyPr>
            <a:normAutofit/>
          </a:bodyPr>
          <a:lstStyle/>
          <a:p>
            <a:r>
              <a:rPr lang="en-IN" sz="2800" dirty="0"/>
              <a:t>EV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5D6DD0C-0C6F-6A6A-8521-303CF2612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5553"/>
              </p:ext>
            </p:extLst>
          </p:nvPr>
        </p:nvGraphicFramePr>
        <p:xfrm>
          <a:off x="490889" y="554907"/>
          <a:ext cx="10982425" cy="311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48">
                  <a:extLst>
                    <a:ext uri="{9D8B030D-6E8A-4147-A177-3AD203B41FA5}">
                      <a16:colId xmlns:a16="http://schemas.microsoft.com/office/drawing/2014/main" xmlns="" val="1704991819"/>
                    </a:ext>
                  </a:extLst>
                </a:gridCol>
                <a:gridCol w="1953166">
                  <a:extLst>
                    <a:ext uri="{9D8B030D-6E8A-4147-A177-3AD203B41FA5}">
                      <a16:colId xmlns:a16="http://schemas.microsoft.com/office/drawing/2014/main" xmlns="" val="1206733164"/>
                    </a:ext>
                  </a:extLst>
                </a:gridCol>
                <a:gridCol w="1886958">
                  <a:extLst>
                    <a:ext uri="{9D8B030D-6E8A-4147-A177-3AD203B41FA5}">
                      <a16:colId xmlns:a16="http://schemas.microsoft.com/office/drawing/2014/main" xmlns="" val="2233314831"/>
                    </a:ext>
                  </a:extLst>
                </a:gridCol>
                <a:gridCol w="2441459">
                  <a:extLst>
                    <a:ext uri="{9D8B030D-6E8A-4147-A177-3AD203B41FA5}">
                      <a16:colId xmlns:a16="http://schemas.microsoft.com/office/drawing/2014/main" xmlns="" val="2417159046"/>
                    </a:ext>
                  </a:extLst>
                </a:gridCol>
                <a:gridCol w="2151794">
                  <a:extLst>
                    <a:ext uri="{9D8B030D-6E8A-4147-A177-3AD203B41FA5}">
                      <a16:colId xmlns:a16="http://schemas.microsoft.com/office/drawing/2014/main" xmlns="" val="783088601"/>
                    </a:ext>
                  </a:extLst>
                </a:gridCol>
              </a:tblGrid>
              <a:tr h="5373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46504994"/>
                  </a:ext>
                </a:extLst>
              </a:tr>
              <a:tr h="5373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70069875"/>
                  </a:ext>
                </a:extLst>
              </a:tr>
              <a:tr h="5373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car 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42630366"/>
                  </a:ext>
                </a:extLst>
              </a:tr>
              <a:tr h="58262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register number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Varchar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register number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6314803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483091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model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Model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1441509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630CC149-3E10-CEEC-22A2-E3AFC6BC5E66}"/>
              </a:ext>
            </a:extLst>
          </p:cNvPr>
          <p:cNvSpPr txBox="1">
            <a:spLocks/>
          </p:cNvSpPr>
          <p:nvPr/>
        </p:nvSpPr>
        <p:spPr>
          <a:xfrm>
            <a:off x="462012" y="4033435"/>
            <a:ext cx="11011302" cy="57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EV Station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05D92F1-0352-2195-B178-5DBFB0706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379262"/>
              </p:ext>
            </p:extLst>
          </p:nvPr>
        </p:nvGraphicFramePr>
        <p:xfrm>
          <a:off x="462012" y="4607592"/>
          <a:ext cx="11011302" cy="1927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751">
                  <a:extLst>
                    <a:ext uri="{9D8B030D-6E8A-4147-A177-3AD203B41FA5}">
                      <a16:colId xmlns:a16="http://schemas.microsoft.com/office/drawing/2014/main" xmlns="" val="2306551314"/>
                    </a:ext>
                  </a:extLst>
                </a:gridCol>
                <a:gridCol w="1958302">
                  <a:extLst>
                    <a:ext uri="{9D8B030D-6E8A-4147-A177-3AD203B41FA5}">
                      <a16:colId xmlns:a16="http://schemas.microsoft.com/office/drawing/2014/main" xmlns="" val="3552017762"/>
                    </a:ext>
                  </a:extLst>
                </a:gridCol>
                <a:gridCol w="1891919">
                  <a:extLst>
                    <a:ext uri="{9D8B030D-6E8A-4147-A177-3AD203B41FA5}">
                      <a16:colId xmlns:a16="http://schemas.microsoft.com/office/drawing/2014/main" xmlns="" val="751906761"/>
                    </a:ext>
                  </a:extLst>
                </a:gridCol>
                <a:gridCol w="2447878">
                  <a:extLst>
                    <a:ext uri="{9D8B030D-6E8A-4147-A177-3AD203B41FA5}">
                      <a16:colId xmlns:a16="http://schemas.microsoft.com/office/drawing/2014/main" xmlns="" val="845058095"/>
                    </a:ext>
                  </a:extLst>
                </a:gridCol>
                <a:gridCol w="2157452">
                  <a:extLst>
                    <a:ext uri="{9D8B030D-6E8A-4147-A177-3AD203B41FA5}">
                      <a16:colId xmlns:a16="http://schemas.microsoft.com/office/drawing/2014/main" xmlns="" val="42560932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Size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71339032"/>
                  </a:ext>
                </a:extLst>
              </a:tr>
              <a:tr h="42351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42462386"/>
                  </a:ext>
                </a:extLst>
              </a:tr>
              <a:tr h="45238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location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location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938768729"/>
                  </a:ext>
                </a:extLst>
              </a:tr>
              <a:tr h="50292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6208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9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08B7B-8EDF-F82E-68D6-088AD331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15" y="172620"/>
            <a:ext cx="10515600" cy="510774"/>
          </a:xfrm>
        </p:spPr>
        <p:txBody>
          <a:bodyPr>
            <a:normAutofit/>
          </a:bodyPr>
          <a:lstStyle/>
          <a:p>
            <a:r>
              <a:rPr lang="en-IN" sz="2800" dirty="0"/>
              <a:t>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C73E010-BE57-B84E-88C0-DF20BB5DC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85249"/>
              </p:ext>
            </p:extLst>
          </p:nvPr>
        </p:nvGraphicFramePr>
        <p:xfrm>
          <a:off x="557062" y="683394"/>
          <a:ext cx="10635113" cy="232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436">
                  <a:extLst>
                    <a:ext uri="{9D8B030D-6E8A-4147-A177-3AD203B41FA5}">
                      <a16:colId xmlns:a16="http://schemas.microsoft.com/office/drawing/2014/main" xmlns="" val="2089611958"/>
                    </a:ext>
                  </a:extLst>
                </a:gridCol>
                <a:gridCol w="1891399">
                  <a:extLst>
                    <a:ext uri="{9D8B030D-6E8A-4147-A177-3AD203B41FA5}">
                      <a16:colId xmlns:a16="http://schemas.microsoft.com/office/drawing/2014/main" xmlns="" val="4167650768"/>
                    </a:ext>
                  </a:extLst>
                </a:gridCol>
                <a:gridCol w="1827284">
                  <a:extLst>
                    <a:ext uri="{9D8B030D-6E8A-4147-A177-3AD203B41FA5}">
                      <a16:colId xmlns:a16="http://schemas.microsoft.com/office/drawing/2014/main" xmlns="" val="4118477568"/>
                    </a:ext>
                  </a:extLst>
                </a:gridCol>
                <a:gridCol w="2364249">
                  <a:extLst>
                    <a:ext uri="{9D8B030D-6E8A-4147-A177-3AD203B41FA5}">
                      <a16:colId xmlns:a16="http://schemas.microsoft.com/office/drawing/2014/main" xmlns="" val="115619301"/>
                    </a:ext>
                  </a:extLst>
                </a:gridCol>
                <a:gridCol w="2083745">
                  <a:extLst>
                    <a:ext uri="{9D8B030D-6E8A-4147-A177-3AD203B41FA5}">
                      <a16:colId xmlns:a16="http://schemas.microsoft.com/office/drawing/2014/main" xmlns="" val="3470034251"/>
                    </a:ext>
                  </a:extLst>
                </a:gridCol>
              </a:tblGrid>
              <a:tr h="458163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Fieldname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076700632"/>
                  </a:ext>
                </a:extLst>
              </a:tr>
              <a:tr h="49473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455808400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Foreign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636941218"/>
                  </a:ext>
                </a:extLst>
              </a:tr>
              <a:tr h="49088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longitude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double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longitude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789764482"/>
                  </a:ext>
                </a:extLst>
              </a:tr>
              <a:tr h="42351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latitude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double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latitude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9849332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03FD80AB-542D-8BAB-73DD-3194511F9FE1}"/>
              </a:ext>
            </a:extLst>
          </p:cNvPr>
          <p:cNvSpPr txBox="1">
            <a:spLocks/>
          </p:cNvSpPr>
          <p:nvPr/>
        </p:nvSpPr>
        <p:spPr>
          <a:xfrm>
            <a:off x="557062" y="3319262"/>
            <a:ext cx="10515600" cy="526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Payment</a:t>
            </a:r>
            <a:endParaRPr lang="en-IN" sz="2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07BB166E-EEED-7D0C-BD6D-744FA5E5B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241912"/>
              </p:ext>
            </p:extLst>
          </p:nvPr>
        </p:nvGraphicFramePr>
        <p:xfrm>
          <a:off x="616818" y="3845293"/>
          <a:ext cx="10515600" cy="2002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0697">
                  <a:extLst>
                    <a:ext uri="{9D8B030D-6E8A-4147-A177-3AD203B41FA5}">
                      <a16:colId xmlns:a16="http://schemas.microsoft.com/office/drawing/2014/main" xmlns="" val="813472277"/>
                    </a:ext>
                  </a:extLst>
                </a:gridCol>
                <a:gridCol w="1870144">
                  <a:extLst>
                    <a:ext uri="{9D8B030D-6E8A-4147-A177-3AD203B41FA5}">
                      <a16:colId xmlns:a16="http://schemas.microsoft.com/office/drawing/2014/main" xmlns="" val="3743686641"/>
                    </a:ext>
                  </a:extLst>
                </a:gridCol>
                <a:gridCol w="1806750">
                  <a:extLst>
                    <a:ext uri="{9D8B030D-6E8A-4147-A177-3AD203B41FA5}">
                      <a16:colId xmlns:a16="http://schemas.microsoft.com/office/drawing/2014/main" xmlns="" val="256530016"/>
                    </a:ext>
                  </a:extLst>
                </a:gridCol>
                <a:gridCol w="2337680">
                  <a:extLst>
                    <a:ext uri="{9D8B030D-6E8A-4147-A177-3AD203B41FA5}">
                      <a16:colId xmlns:a16="http://schemas.microsoft.com/office/drawing/2014/main" xmlns="" val="1735754008"/>
                    </a:ext>
                  </a:extLst>
                </a:gridCol>
                <a:gridCol w="2060329">
                  <a:extLst>
                    <a:ext uri="{9D8B030D-6E8A-4147-A177-3AD203B41FA5}">
                      <a16:colId xmlns:a16="http://schemas.microsoft.com/office/drawing/2014/main" xmlns="" val="130286380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Fieldname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238162649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py_id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948953749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double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7210957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69670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70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2F162-39B2-F017-8A89-C488AA1E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2" y="561623"/>
            <a:ext cx="10515600" cy="612659"/>
          </a:xfrm>
        </p:spPr>
        <p:txBody>
          <a:bodyPr>
            <a:normAutofit/>
          </a:bodyPr>
          <a:lstStyle/>
          <a:p>
            <a:r>
              <a:rPr lang="en-IN" sz="2800" dirty="0"/>
              <a:t>Receipt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3D78D73-7138-6320-7021-FD862D59B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32695"/>
              </p:ext>
            </p:extLst>
          </p:nvPr>
        </p:nvGraphicFramePr>
        <p:xfrm>
          <a:off x="568692" y="1174282"/>
          <a:ext cx="10644738" cy="2204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670">
                  <a:extLst>
                    <a:ext uri="{9D8B030D-6E8A-4147-A177-3AD203B41FA5}">
                      <a16:colId xmlns:a16="http://schemas.microsoft.com/office/drawing/2014/main" xmlns="" val="967416247"/>
                    </a:ext>
                  </a:extLst>
                </a:gridCol>
                <a:gridCol w="1893111">
                  <a:extLst>
                    <a:ext uri="{9D8B030D-6E8A-4147-A177-3AD203B41FA5}">
                      <a16:colId xmlns:a16="http://schemas.microsoft.com/office/drawing/2014/main" xmlns="" val="3533926505"/>
                    </a:ext>
                  </a:extLst>
                </a:gridCol>
                <a:gridCol w="1828938">
                  <a:extLst>
                    <a:ext uri="{9D8B030D-6E8A-4147-A177-3AD203B41FA5}">
                      <a16:colId xmlns:a16="http://schemas.microsoft.com/office/drawing/2014/main" xmlns="" val="2519927613"/>
                    </a:ext>
                  </a:extLst>
                </a:gridCol>
                <a:gridCol w="2366389">
                  <a:extLst>
                    <a:ext uri="{9D8B030D-6E8A-4147-A177-3AD203B41FA5}">
                      <a16:colId xmlns:a16="http://schemas.microsoft.com/office/drawing/2014/main" xmlns="" val="603875133"/>
                    </a:ext>
                  </a:extLst>
                </a:gridCol>
                <a:gridCol w="2085630">
                  <a:extLst>
                    <a:ext uri="{9D8B030D-6E8A-4147-A177-3AD203B41FA5}">
                      <a16:colId xmlns:a16="http://schemas.microsoft.com/office/drawing/2014/main" xmlns="" val="975239684"/>
                    </a:ext>
                  </a:extLst>
                </a:gridCol>
              </a:tblGrid>
              <a:tr h="500514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Fieldname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3431806"/>
                  </a:ext>
                </a:extLst>
              </a:tr>
              <a:tr h="42543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r_id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54247160"/>
                  </a:ext>
                </a:extLst>
              </a:tr>
              <a:tr h="41773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date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date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Date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94277455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double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213787124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01573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64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CD5EE-FB4B-E3B7-7FE6-7E286B74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10" y="231008"/>
            <a:ext cx="11568764" cy="127053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 and limitation</a:t>
            </a:r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F0FE6-1440-009A-3922-4E842B35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4775"/>
            <a:ext cx="12192000" cy="5953224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Limited Coverage: Availability of charging stations may be limited to specific regions or urban areas, potentially leaving rural or less populated areas underserved.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Dependency on Infrastructure: The effectiveness of the system heavily relies on the existing EV charging infrastructure. In areas with inadequate infrastructure, the system may not provide comprehensive coverage.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Compatibility Issues: Variability in charging standards and protocols among different EV manufacturers could pose challenges for seamless integration, potentially limiting user accessibility.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Reliability on External Factors: System performance may be affected by external factors such as power outages, network disruptions, or maintenance issues with charging stations.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and Affordability: Affordability may be a concern for some users, especially if the charging stations operate on a fee-based model. This can potentially limit access for certain demographics.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98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C3FE9-EC61-6492-4D0B-E49E4BFB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0"/>
            <a:ext cx="12002703" cy="7892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Enhancement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4AD9F-C859-6CD2-2420-CFADA15C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6274"/>
            <a:ext cx="12098956" cy="5861785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Dynamic Pricing Models: Implement dynamic pricing models that take into account factors such as demand, time of day, and energy availability, encouraging off-peak charging and optimizing station utilization.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Grid Integration: Explore integration with smart grid technologies to enhance energy management, allowing the system to adapt charging rates based on grid demand and renewable energy availability.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Predictive Analytics: Incorporate predictive analytics to anticipate charging station demand, reducing waiting times, and optimizing user experience. Machine learning algorithms can be used to forecast usage patterns.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 Sensors for Real-Time Monitoring: Integrate Internet of Things (IoT) sensors to enable real-time monitoring of charging station health, proactively identifying and addressing issues to minimize downtime and improve reliability.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Multi-Modal Integration: Expand the system to support multi-modal transportation planning, integrating with other modes of transportation, such as public transit, ride-sharing, and bike-sharing, for a more comprehensive travel solution.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51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99D95-BACE-DB55-AE13-516E843B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5" y="131579"/>
            <a:ext cx="11222254" cy="5518450"/>
          </a:xfrm>
        </p:spPr>
        <p:txBody>
          <a:bodyPr>
            <a:norm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.Need of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Convenience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Users can plan their charging sessions, reducing waiting times and ensuring their EVs are always ready.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Optimized Resource Utilization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Charging stations can efficiently manage their resources, minimizing idle time and maximizing revenue.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Promoting EV adoption contributes to reduced greenhouse gas emissions and air pollution.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85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68C72C-376A-9D1A-1273-19BA1967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6627"/>
            <a:ext cx="12050828" cy="6771373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Feedback and Rating System: Implement a user feedback and rating system to collect input on charging station experiences. This data can be valuable for continuous improvement and can guide users to reliable and well-maintained stations.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Incentive Programs: Introduce incentive programs, such as loyalty points or discounts, to encourage sustainable charging practices, reward users for using renewable energy, and foster a sense of community among EV users.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Emergency Assistance Integration: Enhance user safety by integrating emergency assistance features, allowing users to request help in case of technical issues or emergencies during the charging process.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Enhanced Mobile App Features: Expand the mobile application with features like real-time traffic information, parking availability, and nearby amenities, providing users with a more comprehensive travel planning experience.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for Secure Transactions: Explore blockchain technology to enhance the security of transactions and user data, ensuring a tamper-proof and transparent system for financial transactions and user authentication.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Collaboration with Automakers: Foster collaborations with automakers to integrate the system directly into vehicle interfaces, streamlining the booking process and providing users with real-time charging information while driving.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30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D7A03-EFF2-DDC2-8067-2C8FCAD2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3" y="71163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25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122295-954A-0356-DA50-247E7B8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295209"/>
            <a:ext cx="10515600" cy="4786930"/>
          </a:xfrm>
        </p:spPr>
        <p:txBody>
          <a:bodyPr>
            <a:norm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3.Proposed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EV Charging Station Booking System addresses these challenges by offering a centralized platform.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users to find nearby charging stations, check availability, and reserve a charging slot in advance. 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the system provides real-time status updates and navigation assistance to the chosen station.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08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A30FB-4374-4688-A266-EAE47B75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1" y="67378"/>
            <a:ext cx="11983453" cy="67906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 a user-friendly platform to facilitate seamless booking of EV charging stations.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Enable users to check real-time availability of charging stations in their vicinity.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a secure authentication system for users to create accounts and manage bookings.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Integrate a geolocation feature to help users locate nearby charging stations easily.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users with information on charging station types, power ratings, and pricing.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Incorporate a payment gateway for secure and convenient transaction processing.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a notification system to alert users about booking confirmations, charging status, and completion.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E811CE-B952-71C5-0365-2130D8CD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880"/>
            <a:ext cx="11858324" cy="65163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.Scope of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 Owners: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Convenient booking and access to charging stations.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Charging Station Operators: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Efficient management of station resources and revenue generation.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Administrators: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Comprehensive control over the system, including user management and data analytics.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Expansion: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system can integrate additional features like dynamic pricing, predictive maintenance, and integration with smart grids, expanding its capabilities.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16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C34AB-D74B-161E-3355-F0972E2E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" y="0"/>
            <a:ext cx="11579192" cy="6766560"/>
          </a:xfrm>
        </p:spPr>
        <p:txBody>
          <a:bodyPr>
            <a:normAutofit fontScale="85000" lnSpcReduction="20000"/>
          </a:bodyPr>
          <a:lstStyle/>
          <a:p>
            <a:pPr marL="457200" algn="ctr">
              <a:lnSpc>
                <a:spcPct val="115000"/>
              </a:lnSpc>
            </a:pP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5000"/>
              </a:lnSpc>
              <a:buNone/>
            </a:pP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3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.Module Specification </a:t>
            </a:r>
            <a:endParaRPr lang="en-IN" sz="3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5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Users create accounts and log in securely.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Charging Station Locator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Helps users find nearby charging stations with real-time availability data.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 and Reservation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Allows users to book a charging slot at their chosen station.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Facilitates secure payment for reserved slots.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Assistance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Integrates with GPS to guide users to the selected charging station.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Offers station owners an interface to manage their station's availability and view analytics.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Enables users to seek assistance and report issues.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2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CF87D-5DEC-35FE-27D2-F586D521FB02}"/>
              </a:ext>
            </a:extLst>
          </p:cNvPr>
          <p:cNvSpPr txBox="1"/>
          <p:nvPr/>
        </p:nvSpPr>
        <p:spPr>
          <a:xfrm>
            <a:off x="0" y="0"/>
            <a:ext cx="12098956" cy="5278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</a:pP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5.Operating Environment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specification: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2000"/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1GB &amp; above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2000"/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ROM: 512MB &amp; above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2000"/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or Ryzen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specification: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Windows(OS)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81AB6-91D5-3033-289F-90B25D4F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70" y="288758"/>
            <a:ext cx="10515600" cy="875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7.Technology Used</a:t>
            </a:r>
            <a:r>
              <a:rPr lang="en-IN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B8B17-E3FB-D570-3262-A7151CF0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234440"/>
            <a:ext cx="11906450" cy="5551371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Software specification: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Windows(OS)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XAMPP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Frontend: HTML, CSS, JavaScript for the user interface.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Backend: Java, MySQL.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Navigation: Integration with Google Maps API for location services.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Admin Dashboard: Custom-built dashboard using HTML, CSS, js.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Customer Support: In-app chat or ticketing system.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876</Words>
  <Application>Microsoft Office PowerPoint</Application>
  <PresentationFormat>Widescreen</PresentationFormat>
  <Paragraphs>311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7.Technology Used </vt:lpstr>
      <vt:lpstr>ER Diagram</vt:lpstr>
      <vt:lpstr>Class Diagram</vt:lpstr>
      <vt:lpstr>Use Case Diagram</vt:lpstr>
      <vt:lpstr>Sequence Diagram</vt:lpstr>
      <vt:lpstr>Activity Diagram</vt:lpstr>
      <vt:lpstr>DFD (zeroth level)</vt:lpstr>
      <vt:lpstr>Admin login</vt:lpstr>
      <vt:lpstr>Sign in page</vt:lpstr>
      <vt:lpstr>Login Page</vt:lpstr>
      <vt:lpstr>Home Page</vt:lpstr>
      <vt:lpstr>Locations </vt:lpstr>
      <vt:lpstr>Booking page</vt:lpstr>
      <vt:lpstr>Confirmation page</vt:lpstr>
      <vt:lpstr>Sign up</vt:lpstr>
      <vt:lpstr>Login </vt:lpstr>
      <vt:lpstr>EV Details</vt:lpstr>
      <vt:lpstr>Location</vt:lpstr>
      <vt:lpstr>Receipt</vt:lpstr>
      <vt:lpstr>Drawback and limitation </vt:lpstr>
      <vt:lpstr>Proposed Enhancement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Sanjyot Chavan</dc:creator>
  <cp:lastModifiedBy>utkarsh sambrekar</cp:lastModifiedBy>
  <cp:revision>20</cp:revision>
  <dcterms:created xsi:type="dcterms:W3CDTF">2023-10-25T05:15:07Z</dcterms:created>
  <dcterms:modified xsi:type="dcterms:W3CDTF">2025-04-24T09:50:49Z</dcterms:modified>
</cp:coreProperties>
</file>