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07EF812-D6B2-4DEF-8396-E6575124866F}" type="datetimeFigureOut">
              <a:rPr lang="tr-TR" smtClean="0"/>
              <a:t>2.08.2023</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511A419-FC4B-4ABE-81D7-BEABFC27B4BF}"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6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7EF812-D6B2-4DEF-8396-E6575124866F}" type="datetimeFigureOut">
              <a:rPr lang="tr-TR" smtClean="0"/>
              <a:t>2.08.2023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177557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7EF812-D6B2-4DEF-8396-E6575124866F}" type="datetimeFigureOut">
              <a:rPr lang="tr-TR" smtClean="0"/>
              <a:t>2.08.2023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350048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7EF812-D6B2-4DEF-8396-E6575124866F}" type="datetimeFigureOut">
              <a:rPr lang="tr-TR" smtClean="0"/>
              <a:t>2.08.2023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375836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7EF812-D6B2-4DEF-8396-E6575124866F}" type="datetimeFigureOut">
              <a:rPr lang="tr-TR" smtClean="0"/>
              <a:t>2.08.2023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511A419-FC4B-4ABE-81D7-BEABFC27B4BF}"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05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07EF812-D6B2-4DEF-8396-E6575124866F}" type="datetimeFigureOut">
              <a:rPr lang="tr-TR" smtClean="0"/>
              <a:t>2.08.2023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119277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07EF812-D6B2-4DEF-8396-E6575124866F}" type="datetimeFigureOut">
              <a:rPr lang="tr-TR" smtClean="0"/>
              <a:t>2.08.2023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339202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07EF812-D6B2-4DEF-8396-E6575124866F}" type="datetimeFigureOut">
              <a:rPr lang="tr-TR" smtClean="0"/>
              <a:t>2.08.2023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6852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EF812-D6B2-4DEF-8396-E6575124866F}" type="datetimeFigureOut">
              <a:rPr lang="tr-TR" smtClean="0"/>
              <a:t>2.08.2023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15547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7EF812-D6B2-4DEF-8396-E6575124866F}" type="datetimeFigureOut">
              <a:rPr lang="tr-TR" smtClean="0"/>
              <a:t>2.08.2023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4766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7EF812-D6B2-4DEF-8396-E6575124866F}" type="datetimeFigureOut">
              <a:rPr lang="tr-TR" smtClean="0"/>
              <a:t>2.08.2023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511A419-FC4B-4ABE-81D7-BEABFC27B4BF}" type="slidenum">
              <a:rPr lang="tr-TR" smtClean="0"/>
              <a:t>‹#›</a:t>
            </a:fld>
            <a:endParaRPr lang="tr-TR"/>
          </a:p>
        </p:txBody>
      </p:sp>
    </p:spTree>
    <p:extLst>
      <p:ext uri="{BB962C8B-B14F-4D97-AF65-F5344CB8AC3E}">
        <p14:creationId xmlns:p14="http://schemas.microsoft.com/office/powerpoint/2010/main" val="183510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07EF812-D6B2-4DEF-8396-E6575124866F}" type="datetimeFigureOut">
              <a:rPr lang="tr-TR" smtClean="0"/>
              <a:t>2.08.2023</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511A419-FC4B-4ABE-81D7-BEABFC27B4BF}" type="slidenum">
              <a:rPr lang="tr-TR" smtClean="0"/>
              <a:t>‹#›</a:t>
            </a:fld>
            <a:endParaRPr lang="tr-TR"/>
          </a:p>
        </p:txBody>
      </p:sp>
    </p:spTree>
    <p:extLst>
      <p:ext uri="{BB962C8B-B14F-4D97-AF65-F5344CB8AC3E}">
        <p14:creationId xmlns:p14="http://schemas.microsoft.com/office/powerpoint/2010/main" val="547084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FA054-C69D-C9B3-CAF4-E922D1BB79B1}"/>
              </a:ext>
            </a:extLst>
          </p:cNvPr>
          <p:cNvSpPr>
            <a:spLocks noGrp="1"/>
          </p:cNvSpPr>
          <p:nvPr>
            <p:ph type="ctrTitle"/>
          </p:nvPr>
        </p:nvSpPr>
        <p:spPr>
          <a:xfrm>
            <a:off x="1208454" y="731257"/>
            <a:ext cx="9966960" cy="2926080"/>
          </a:xfrm>
        </p:spPr>
        <p:txBody>
          <a:bodyPr>
            <a:noAutofit/>
          </a:bodyPr>
          <a:lstStyle/>
          <a:p>
            <a:r>
              <a:rPr lang="tr-TR" sz="4800" dirty="0">
                <a:latin typeface="Myriad Pro" panose="020B0503030403020204" pitchFamily="34" charset="0"/>
              </a:rPr>
              <a:t>araç kiralama otomasyonu tanıtımı (</a:t>
            </a:r>
            <a:r>
              <a:rPr lang="tr-TR" sz="4800" dirty="0" err="1">
                <a:latin typeface="Myriad Pro" panose="020B0503030403020204" pitchFamily="34" charset="0"/>
              </a:rPr>
              <a:t>rent</a:t>
            </a:r>
            <a:r>
              <a:rPr lang="tr-TR" sz="4800" dirty="0">
                <a:latin typeface="Myriad Pro" panose="020B0503030403020204" pitchFamily="34" charset="0"/>
              </a:rPr>
              <a:t>-a car)</a:t>
            </a:r>
            <a:br>
              <a:rPr lang="tr-TR" sz="4800" dirty="0">
                <a:latin typeface="Myriad Pro" panose="020B0503030403020204" pitchFamily="34" charset="0"/>
              </a:rPr>
            </a:br>
            <a:br>
              <a:rPr lang="tr-TR" sz="4800" dirty="0">
                <a:latin typeface="Myriad Pro" panose="020B0503030403020204" pitchFamily="34" charset="0"/>
              </a:rPr>
            </a:br>
            <a:r>
              <a:rPr lang="tr-TR" sz="3200" dirty="0">
                <a:solidFill>
                  <a:schemeClr val="tx1"/>
                </a:solidFill>
                <a:latin typeface="Myriad Pro" panose="020B0503030403020204" pitchFamily="34" charset="0"/>
              </a:rPr>
              <a:t>(c# İLE GELİŞTİRİLMİŞTİR.)</a:t>
            </a:r>
          </a:p>
        </p:txBody>
      </p:sp>
      <p:sp>
        <p:nvSpPr>
          <p:cNvPr id="3" name="Alt Başlık 2">
            <a:extLst>
              <a:ext uri="{FF2B5EF4-FFF2-40B4-BE49-F238E27FC236}">
                <a16:creationId xmlns:a16="http://schemas.microsoft.com/office/drawing/2014/main" id="{A5938DF0-93F1-B47C-5881-75C80873C49D}"/>
              </a:ext>
            </a:extLst>
          </p:cNvPr>
          <p:cNvSpPr>
            <a:spLocks noGrp="1"/>
          </p:cNvSpPr>
          <p:nvPr>
            <p:ph type="subTitle" idx="1"/>
          </p:nvPr>
        </p:nvSpPr>
        <p:spPr>
          <a:xfrm>
            <a:off x="1709530" y="5127193"/>
            <a:ext cx="8767860" cy="1388165"/>
          </a:xfrm>
        </p:spPr>
        <p:txBody>
          <a:bodyPr/>
          <a:lstStyle/>
          <a:p>
            <a:r>
              <a:rPr lang="tr-TR" b="1" u="sng" dirty="0">
                <a:solidFill>
                  <a:schemeClr val="bg2">
                    <a:lumMod val="50000"/>
                  </a:schemeClr>
                </a:solidFill>
                <a:latin typeface="Myriad Pro" panose="020B0503030403020204" pitchFamily="34" charset="0"/>
              </a:rPr>
              <a:t>21490149 - Utkan Cemre ÖNLER</a:t>
            </a:r>
          </a:p>
        </p:txBody>
      </p:sp>
      <p:pic>
        <p:nvPicPr>
          <p:cNvPr id="4" name="Resim 3">
            <a:extLst>
              <a:ext uri="{FF2B5EF4-FFF2-40B4-BE49-F238E27FC236}">
                <a16:creationId xmlns:a16="http://schemas.microsoft.com/office/drawing/2014/main" id="{19E59ACB-296B-E3F8-4AE3-D913950A6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883" y="4008512"/>
            <a:ext cx="2322234" cy="858909"/>
          </a:xfrm>
          <a:prstGeom prst="rect">
            <a:avLst/>
          </a:prstGeom>
        </p:spPr>
      </p:pic>
    </p:spTree>
    <p:extLst>
      <p:ext uri="{BB962C8B-B14F-4D97-AF65-F5344CB8AC3E}">
        <p14:creationId xmlns:p14="http://schemas.microsoft.com/office/powerpoint/2010/main" val="548831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385469" y="4281174"/>
            <a:ext cx="9872871" cy="4038600"/>
          </a:xfrm>
        </p:spPr>
        <p:txBody>
          <a:bodyPr>
            <a:normAutofit/>
          </a:bodyPr>
          <a:lstStyle/>
          <a:p>
            <a:pPr algn="ctr"/>
            <a:r>
              <a:rPr lang="tr-TR" sz="2400" b="1" dirty="0">
                <a:latin typeface="Myriad Pro" panose="020B0503030403020204" pitchFamily="34" charset="0"/>
              </a:rPr>
              <a:t>«Araçlar» kategorimde ise şirketin tüm araçlarını kolaylıkla görebileceğiz. Araçların tüm bilgilerine, plaka, marka, model, renk ve  günlük fiyatına ulaşabileceğiz.</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4" name="Resim 3">
            <a:extLst>
              <a:ext uri="{FF2B5EF4-FFF2-40B4-BE49-F238E27FC236}">
                <a16:creationId xmlns:a16="http://schemas.microsoft.com/office/drawing/2014/main" id="{0EDBC6C5-27BE-CC79-1941-D4D977BDC331}"/>
              </a:ext>
            </a:extLst>
          </p:cNvPr>
          <p:cNvPicPr>
            <a:picLocks noChangeAspect="1"/>
          </p:cNvPicPr>
          <p:nvPr/>
        </p:nvPicPr>
        <p:blipFill>
          <a:blip r:embed="rId4"/>
          <a:stretch>
            <a:fillRect/>
          </a:stretch>
        </p:blipFill>
        <p:spPr>
          <a:xfrm>
            <a:off x="3235830" y="557526"/>
            <a:ext cx="8531352" cy="3381518"/>
          </a:xfrm>
          <a:prstGeom prst="rect">
            <a:avLst/>
          </a:prstGeom>
        </p:spPr>
      </p:pic>
    </p:spTree>
    <p:extLst>
      <p:ext uri="{BB962C8B-B14F-4D97-AF65-F5344CB8AC3E}">
        <p14:creationId xmlns:p14="http://schemas.microsoft.com/office/powerpoint/2010/main" val="178748033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371401" y="2986947"/>
            <a:ext cx="9872871" cy="4038600"/>
          </a:xfrm>
        </p:spPr>
        <p:txBody>
          <a:bodyPr>
            <a:normAutofit/>
          </a:bodyPr>
          <a:lstStyle/>
          <a:p>
            <a:pPr algn="ctr"/>
            <a:r>
              <a:rPr lang="tr-TR" sz="2400" b="1" dirty="0">
                <a:latin typeface="Myriad Pro" panose="020B0503030403020204" pitchFamily="34" charset="0"/>
              </a:rPr>
              <a:t>Kategorinin alt kısmında ise istediğimiz şekilde araç ekleyebileceğiz. Gerekli tüm bilgileri eksiksiz şekilde girip «Ekle» butonuna bastıktan sonra tablomuzda kolaylıkla görebileceğiz. </a:t>
            </a:r>
          </a:p>
          <a:p>
            <a:pPr algn="ctr"/>
            <a:r>
              <a:rPr lang="tr-TR" sz="2400" b="1" dirty="0">
                <a:latin typeface="Myriad Pro" panose="020B0503030403020204" pitchFamily="34" charset="0"/>
              </a:rPr>
              <a:t>Eğer araç tablosunda herhangi bir yanlışlık varsa yandaki «Güncelleme İşlemleri» bölümünden hangi bilgide yanlışlık varsa dilediğimiz gibi güncelleme işlemi yapabileceğiz.</a:t>
            </a:r>
          </a:p>
          <a:p>
            <a:pPr algn="ctr"/>
            <a:r>
              <a:rPr lang="tr-TR" sz="2400" b="1" dirty="0" err="1">
                <a:latin typeface="Myriad Pro" panose="020B0503030403020204" pitchFamily="34" charset="0"/>
              </a:rPr>
              <a:t>Rent</a:t>
            </a:r>
            <a:r>
              <a:rPr lang="tr-TR" sz="2400" b="1" dirty="0">
                <a:latin typeface="Myriad Pro" panose="020B0503030403020204" pitchFamily="34" charset="0"/>
              </a:rPr>
              <a:t>-a Car bünyesinden ayrılan araçlar için ise «Silme İşlemleri» bölümünü yaptım. </a:t>
            </a:r>
            <a:r>
              <a:rPr lang="tr-TR" sz="2400" b="1" dirty="0" err="1">
                <a:latin typeface="Myriad Pro" panose="020B0503030403020204" pitchFamily="34" charset="0"/>
              </a:rPr>
              <a:t>Burdan</a:t>
            </a:r>
            <a:r>
              <a:rPr lang="tr-TR" sz="2400" b="1" dirty="0">
                <a:latin typeface="Myriad Pro" panose="020B0503030403020204" pitchFamily="34" charset="0"/>
              </a:rPr>
              <a:t> plaka girerek de, yukarıdaki tablodan seçerek de anında o aracı silebileceğiz.</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5" name="Resim 4">
            <a:extLst>
              <a:ext uri="{FF2B5EF4-FFF2-40B4-BE49-F238E27FC236}">
                <a16:creationId xmlns:a16="http://schemas.microsoft.com/office/drawing/2014/main" id="{8A90563C-9EB9-C0D8-5FF3-76818C910E65}"/>
              </a:ext>
            </a:extLst>
          </p:cNvPr>
          <p:cNvPicPr>
            <a:picLocks noChangeAspect="1"/>
          </p:cNvPicPr>
          <p:nvPr/>
        </p:nvPicPr>
        <p:blipFill>
          <a:blip r:embed="rId4"/>
          <a:stretch>
            <a:fillRect/>
          </a:stretch>
        </p:blipFill>
        <p:spPr>
          <a:xfrm>
            <a:off x="3376507" y="557526"/>
            <a:ext cx="8464482" cy="2152638"/>
          </a:xfrm>
          <a:prstGeom prst="rect">
            <a:avLst/>
          </a:prstGeom>
        </p:spPr>
      </p:pic>
    </p:spTree>
    <p:extLst>
      <p:ext uri="{BB962C8B-B14F-4D97-AF65-F5344CB8AC3E}">
        <p14:creationId xmlns:p14="http://schemas.microsoft.com/office/powerpoint/2010/main" val="311199308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159564" y="3957618"/>
            <a:ext cx="9872871" cy="4038600"/>
          </a:xfrm>
        </p:spPr>
        <p:txBody>
          <a:bodyPr>
            <a:normAutofit/>
          </a:bodyPr>
          <a:lstStyle/>
          <a:p>
            <a:pPr algn="ctr"/>
            <a:r>
              <a:rPr lang="tr-TR" sz="2400" b="1" dirty="0">
                <a:latin typeface="Myriad Pro" panose="020B0503030403020204" pitchFamily="34" charset="0"/>
              </a:rPr>
              <a:t>Geldik son kategoriye: «Müşteriler».</a:t>
            </a:r>
          </a:p>
          <a:p>
            <a:pPr algn="ctr"/>
            <a:r>
              <a:rPr lang="tr-TR" sz="2400" b="1" dirty="0">
                <a:latin typeface="Myriad Pro" panose="020B0503030403020204" pitchFamily="34" charset="0"/>
              </a:rPr>
              <a:t>Bu kategoride tüm müşterileri ve müşterilerin TC, Ad, </a:t>
            </a:r>
            <a:r>
              <a:rPr lang="tr-TR" sz="2400" b="1" dirty="0" err="1">
                <a:latin typeface="Myriad Pro" panose="020B0503030403020204" pitchFamily="34" charset="0"/>
              </a:rPr>
              <a:t>Soyad</a:t>
            </a:r>
            <a:r>
              <a:rPr lang="tr-TR" sz="2400" b="1" dirty="0">
                <a:latin typeface="Myriad Pro" panose="020B0503030403020204" pitchFamily="34" charset="0"/>
              </a:rPr>
              <a:t>, Adres ve Telefon bilgilerini görebileceğiz.</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4" name="Resim 3">
            <a:extLst>
              <a:ext uri="{FF2B5EF4-FFF2-40B4-BE49-F238E27FC236}">
                <a16:creationId xmlns:a16="http://schemas.microsoft.com/office/drawing/2014/main" id="{977F8ED1-1CDB-D045-EC36-7B8A80114BCD}"/>
              </a:ext>
            </a:extLst>
          </p:cNvPr>
          <p:cNvPicPr>
            <a:picLocks noChangeAspect="1"/>
          </p:cNvPicPr>
          <p:nvPr/>
        </p:nvPicPr>
        <p:blipFill>
          <a:blip r:embed="rId4"/>
          <a:stretch>
            <a:fillRect/>
          </a:stretch>
        </p:blipFill>
        <p:spPr>
          <a:xfrm>
            <a:off x="3688445" y="428081"/>
            <a:ext cx="7727939" cy="2944310"/>
          </a:xfrm>
          <a:prstGeom prst="rect">
            <a:avLst/>
          </a:prstGeom>
        </p:spPr>
      </p:pic>
    </p:spTree>
    <p:extLst>
      <p:ext uri="{BB962C8B-B14F-4D97-AF65-F5344CB8AC3E}">
        <p14:creationId xmlns:p14="http://schemas.microsoft.com/office/powerpoint/2010/main" val="9458672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159564" y="3155760"/>
            <a:ext cx="9872871" cy="4038600"/>
          </a:xfrm>
        </p:spPr>
        <p:txBody>
          <a:bodyPr>
            <a:normAutofit/>
          </a:bodyPr>
          <a:lstStyle/>
          <a:p>
            <a:pPr algn="ctr"/>
            <a:r>
              <a:rPr lang="tr-TR" sz="2400" b="1" dirty="0">
                <a:latin typeface="Myriad Pro" panose="020B0503030403020204" pitchFamily="34" charset="0"/>
              </a:rPr>
              <a:t>Kategorinin alt kısmında ise «Müşteri Ekleme» bölümü karşılıyor bizleri. </a:t>
            </a:r>
          </a:p>
          <a:p>
            <a:pPr algn="ctr"/>
            <a:r>
              <a:rPr lang="tr-TR" sz="2400" b="1" dirty="0" err="1">
                <a:latin typeface="Myriad Pro" panose="020B0503030403020204" pitchFamily="34" charset="0"/>
              </a:rPr>
              <a:t>Burdan</a:t>
            </a:r>
            <a:r>
              <a:rPr lang="tr-TR" sz="2400" b="1" dirty="0">
                <a:latin typeface="Myriad Pro" panose="020B0503030403020204" pitchFamily="34" charset="0"/>
              </a:rPr>
              <a:t> bilgileri eksiksiz şekilde girerek müşteri ekleyebiliriz.</a:t>
            </a:r>
          </a:p>
          <a:p>
            <a:pPr algn="ctr"/>
            <a:r>
              <a:rPr lang="tr-TR" sz="2400" b="1" dirty="0">
                <a:latin typeface="Myriad Pro" panose="020B0503030403020204" pitchFamily="34" charset="0"/>
              </a:rPr>
              <a:t>Eğer eklediğimiz ve </a:t>
            </a:r>
            <a:r>
              <a:rPr lang="tr-TR" sz="2400" b="1" dirty="0" err="1">
                <a:latin typeface="Myriad Pro" panose="020B0503030403020204" pitchFamily="34" charset="0"/>
              </a:rPr>
              <a:t>varolan</a:t>
            </a:r>
            <a:r>
              <a:rPr lang="tr-TR" sz="2400" b="1" dirty="0">
                <a:latin typeface="Myriad Pro" panose="020B0503030403020204" pitchFamily="34" charset="0"/>
              </a:rPr>
              <a:t> müşterilerde herhangi bir yanlışlık varsa «Güncelleme İşlemleri» bölümünden de düzeltebiliriz.</a:t>
            </a:r>
          </a:p>
          <a:p>
            <a:pPr algn="ctr"/>
            <a:r>
              <a:rPr lang="tr-TR" sz="2400" b="1" dirty="0">
                <a:latin typeface="Myriad Pro" panose="020B0503030403020204" pitchFamily="34" charset="0"/>
              </a:rPr>
              <a:t>Silmek istediğimiz müşterileri de «Silme İşlemleri» bölümünden üstüne tıklayıp «Seçileni Sil» diyerek silme işlemini yapabiliriz.</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5" name="Resim 4">
            <a:extLst>
              <a:ext uri="{FF2B5EF4-FFF2-40B4-BE49-F238E27FC236}">
                <a16:creationId xmlns:a16="http://schemas.microsoft.com/office/drawing/2014/main" id="{66A262CA-34CA-B463-136C-ABFE125BA281}"/>
              </a:ext>
            </a:extLst>
          </p:cNvPr>
          <p:cNvPicPr>
            <a:picLocks noChangeAspect="1"/>
          </p:cNvPicPr>
          <p:nvPr/>
        </p:nvPicPr>
        <p:blipFill>
          <a:blip r:embed="rId4"/>
          <a:stretch>
            <a:fillRect/>
          </a:stretch>
        </p:blipFill>
        <p:spPr>
          <a:xfrm>
            <a:off x="3376507" y="630664"/>
            <a:ext cx="8423727" cy="1948773"/>
          </a:xfrm>
          <a:prstGeom prst="rect">
            <a:avLst/>
          </a:prstGeom>
        </p:spPr>
      </p:pic>
    </p:spTree>
    <p:extLst>
      <p:ext uri="{BB962C8B-B14F-4D97-AF65-F5344CB8AC3E}">
        <p14:creationId xmlns:p14="http://schemas.microsoft.com/office/powerpoint/2010/main" val="222786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3256586" y="557526"/>
            <a:ext cx="6395479" cy="2757271"/>
          </a:xfrm>
        </p:spPr>
        <p:txBody>
          <a:bodyPr>
            <a:normAutofit/>
          </a:bodyPr>
          <a:lstStyle/>
          <a:p>
            <a:pPr marL="45720" indent="0" algn="ctr">
              <a:buNone/>
            </a:pPr>
            <a:r>
              <a:rPr lang="tr-TR" sz="3200" b="1" dirty="0">
                <a:latin typeface="Myriad Pro" panose="020B0503030403020204" pitchFamily="34" charset="0"/>
              </a:rPr>
              <a:t>VERİTABANI TABLOLARI NELER?</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4" name="Resim 3">
            <a:extLst>
              <a:ext uri="{FF2B5EF4-FFF2-40B4-BE49-F238E27FC236}">
                <a16:creationId xmlns:a16="http://schemas.microsoft.com/office/drawing/2014/main" id="{AFB1DE24-EFAC-A8B7-0BD0-A914DC544A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942" y="-108119"/>
            <a:ext cx="7278116" cy="3422916"/>
          </a:xfrm>
          <a:prstGeom prst="rect">
            <a:avLst/>
          </a:prstGeom>
        </p:spPr>
      </p:pic>
      <p:sp>
        <p:nvSpPr>
          <p:cNvPr id="6" name="İçerik Yer Tutucusu 2">
            <a:extLst>
              <a:ext uri="{FF2B5EF4-FFF2-40B4-BE49-F238E27FC236}">
                <a16:creationId xmlns:a16="http://schemas.microsoft.com/office/drawing/2014/main" id="{9B805D7E-70CE-0129-D4DA-EB4D2C300B2E}"/>
              </a:ext>
            </a:extLst>
          </p:cNvPr>
          <p:cNvSpPr txBox="1">
            <a:spLocks/>
          </p:cNvSpPr>
          <p:nvPr/>
        </p:nvSpPr>
        <p:spPr>
          <a:xfrm>
            <a:off x="969789" y="3429000"/>
            <a:ext cx="987287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ctr"/>
            <a:r>
              <a:rPr lang="tr-TR" sz="2400" b="1" dirty="0" err="1">
                <a:latin typeface="Myriad Pro" panose="020B0503030403020204" pitchFamily="34" charset="0"/>
              </a:rPr>
              <a:t>Veritabanı</a:t>
            </a:r>
            <a:r>
              <a:rPr lang="tr-TR" sz="2400" b="1" dirty="0">
                <a:latin typeface="Myriad Pro" panose="020B0503030403020204" pitchFamily="34" charset="0"/>
              </a:rPr>
              <a:t> tabloları şunlardan oluşuyor:</a:t>
            </a:r>
          </a:p>
          <a:p>
            <a:pPr algn="ctr"/>
            <a:r>
              <a:rPr lang="tr-TR" sz="2400" b="1" dirty="0">
                <a:latin typeface="Myriad Pro" panose="020B0503030403020204" pitchFamily="34" charset="0"/>
              </a:rPr>
              <a:t>Araç</a:t>
            </a:r>
          </a:p>
          <a:p>
            <a:pPr algn="ctr"/>
            <a:r>
              <a:rPr lang="tr-TR" sz="2400" b="1" dirty="0">
                <a:latin typeface="Myriad Pro" panose="020B0503030403020204" pitchFamily="34" charset="0"/>
              </a:rPr>
              <a:t>Geçmiş İşlem</a:t>
            </a:r>
          </a:p>
          <a:p>
            <a:pPr algn="ctr"/>
            <a:r>
              <a:rPr lang="tr-TR" sz="2400" b="1" dirty="0">
                <a:latin typeface="Myriad Pro" panose="020B0503030403020204" pitchFamily="34" charset="0"/>
              </a:rPr>
              <a:t>İşlem</a:t>
            </a:r>
          </a:p>
          <a:p>
            <a:pPr algn="ctr"/>
            <a:r>
              <a:rPr lang="tr-TR" sz="2400" b="1" dirty="0">
                <a:latin typeface="Myriad Pro" panose="020B0503030403020204" pitchFamily="34" charset="0"/>
              </a:rPr>
              <a:t>Müşteri</a:t>
            </a:r>
          </a:p>
        </p:txBody>
      </p:sp>
    </p:spTree>
    <p:extLst>
      <p:ext uri="{BB962C8B-B14F-4D97-AF65-F5344CB8AC3E}">
        <p14:creationId xmlns:p14="http://schemas.microsoft.com/office/powerpoint/2010/main" val="1401166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2898260" y="428081"/>
            <a:ext cx="6395479" cy="2757271"/>
          </a:xfrm>
        </p:spPr>
        <p:txBody>
          <a:bodyPr>
            <a:normAutofit/>
          </a:bodyPr>
          <a:lstStyle/>
          <a:p>
            <a:pPr marL="45720" indent="0" algn="ctr">
              <a:buNone/>
            </a:pPr>
            <a:r>
              <a:rPr lang="tr-TR" sz="3200" b="1" dirty="0">
                <a:latin typeface="Myriad Pro" panose="020B0503030403020204" pitchFamily="34" charset="0"/>
              </a:rPr>
              <a:t>VERİTABANI ER ŞEMASI</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5" name="Resim 4">
            <a:extLst>
              <a:ext uri="{FF2B5EF4-FFF2-40B4-BE49-F238E27FC236}">
                <a16:creationId xmlns:a16="http://schemas.microsoft.com/office/drawing/2014/main" id="{5A3F2024-D8A4-772F-91EB-CFCA60FD45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201256"/>
            <a:ext cx="11671300" cy="5364644"/>
          </a:xfrm>
          <a:prstGeom prst="rect">
            <a:avLst/>
          </a:prstGeom>
        </p:spPr>
      </p:pic>
    </p:spTree>
    <p:extLst>
      <p:ext uri="{BB962C8B-B14F-4D97-AF65-F5344CB8AC3E}">
        <p14:creationId xmlns:p14="http://schemas.microsoft.com/office/powerpoint/2010/main" val="3276172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6F30A-49E8-E02E-1813-20A17A8FDA4B}"/>
              </a:ext>
            </a:extLst>
          </p:cNvPr>
          <p:cNvSpPr>
            <a:spLocks noGrp="1"/>
          </p:cNvSpPr>
          <p:nvPr>
            <p:ph type="title"/>
          </p:nvPr>
        </p:nvSpPr>
        <p:spPr>
          <a:xfrm>
            <a:off x="0" y="94711"/>
            <a:ext cx="6341643" cy="3013023"/>
          </a:xfrm>
        </p:spPr>
        <p:txBody>
          <a:bodyPr>
            <a:normAutofit/>
          </a:bodyPr>
          <a:lstStyle/>
          <a:p>
            <a:pPr algn="ctr"/>
            <a:r>
              <a:rPr lang="tr-TR" sz="2800" b="1" dirty="0">
                <a:solidFill>
                  <a:srgbClr val="FFC000"/>
                </a:solidFill>
                <a:latin typeface="Myriad Pro" panose="020B0503030403020204" pitchFamily="34" charset="0"/>
              </a:rPr>
              <a:t>Tabi ki </a:t>
            </a:r>
            <a:r>
              <a:rPr lang="tr-TR" sz="2800" b="1" u="sng" dirty="0" err="1">
                <a:solidFill>
                  <a:srgbClr val="FFC000"/>
                </a:solidFill>
                <a:latin typeface="Myriad Pro" panose="020B0503030403020204" pitchFamily="34" charset="0"/>
              </a:rPr>
              <a:t>CarRental</a:t>
            </a:r>
            <a:r>
              <a:rPr lang="tr-TR" sz="2800" b="1" u="sng" dirty="0">
                <a:solidFill>
                  <a:srgbClr val="FFC000"/>
                </a:solidFill>
                <a:latin typeface="Myriad Pro" panose="020B0503030403020204" pitchFamily="34" charset="0"/>
              </a:rPr>
              <a:t> </a:t>
            </a:r>
            <a:r>
              <a:rPr lang="tr-TR" sz="2800" b="1" dirty="0">
                <a:solidFill>
                  <a:srgbClr val="FFC000"/>
                </a:solidFill>
                <a:latin typeface="Myriad Pro" panose="020B0503030403020204" pitchFamily="34" charset="0"/>
              </a:rPr>
              <a:t>projemde tasarımdan yana değişiklikler ve iyileştirmeler de elimizden geldiği şekilde yapmayı planlıyoruz. Her türlü fikir ve görüşe açığım. </a:t>
            </a:r>
          </a:p>
        </p:txBody>
      </p:sp>
      <p:sp>
        <p:nvSpPr>
          <p:cNvPr id="6" name="Metin kutusu 5">
            <a:extLst>
              <a:ext uri="{FF2B5EF4-FFF2-40B4-BE49-F238E27FC236}">
                <a16:creationId xmlns:a16="http://schemas.microsoft.com/office/drawing/2014/main" id="{6E8BF1DC-4651-6098-C092-30FB9E1990FB}"/>
              </a:ext>
            </a:extLst>
          </p:cNvPr>
          <p:cNvSpPr txBox="1"/>
          <p:nvPr/>
        </p:nvSpPr>
        <p:spPr>
          <a:xfrm>
            <a:off x="1938994" y="804552"/>
            <a:ext cx="8088923" cy="461665"/>
          </a:xfrm>
          <a:prstGeom prst="rect">
            <a:avLst/>
          </a:prstGeom>
          <a:noFill/>
        </p:spPr>
        <p:txBody>
          <a:bodyPr wrap="square" rtlCol="0">
            <a:spAutoFit/>
          </a:bodyPr>
          <a:lstStyle/>
          <a:p>
            <a:pPr algn="ctr"/>
            <a:endParaRPr lang="tr-TR" sz="2400" dirty="0"/>
          </a:p>
        </p:txBody>
      </p:sp>
      <p:pic>
        <p:nvPicPr>
          <p:cNvPr id="7" name="Resim 6">
            <a:extLst>
              <a:ext uri="{FF2B5EF4-FFF2-40B4-BE49-F238E27FC236}">
                <a16:creationId xmlns:a16="http://schemas.microsoft.com/office/drawing/2014/main" id="{F499AA61-6E7C-B5AA-6C1B-625FF6C35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3364" y="605929"/>
            <a:ext cx="2322234" cy="858909"/>
          </a:xfrm>
          <a:prstGeom prst="rect">
            <a:avLst/>
          </a:prstGeom>
        </p:spPr>
      </p:pic>
      <p:sp>
        <p:nvSpPr>
          <p:cNvPr id="9" name="Başlık 1">
            <a:extLst>
              <a:ext uri="{FF2B5EF4-FFF2-40B4-BE49-F238E27FC236}">
                <a16:creationId xmlns:a16="http://schemas.microsoft.com/office/drawing/2014/main" id="{38471530-C127-6581-848A-AB028B15F778}"/>
              </a:ext>
            </a:extLst>
          </p:cNvPr>
          <p:cNvSpPr txBox="1">
            <a:spLocks/>
          </p:cNvSpPr>
          <p:nvPr/>
        </p:nvSpPr>
        <p:spPr>
          <a:xfrm>
            <a:off x="4177312" y="4949252"/>
            <a:ext cx="7879777" cy="301302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r"/>
            <a:r>
              <a:rPr lang="tr-TR" sz="2400" b="1" dirty="0">
                <a:solidFill>
                  <a:schemeClr val="bg1"/>
                </a:solidFill>
                <a:latin typeface="Myriad Pro" panose="020B0503030403020204" pitchFamily="34" charset="0"/>
              </a:rPr>
              <a:t>BKZ: Resimdeki araç </a:t>
            </a:r>
            <a:r>
              <a:rPr lang="tr-TR" sz="2400" b="1" dirty="0" err="1">
                <a:solidFill>
                  <a:schemeClr val="bg1"/>
                </a:solidFill>
                <a:latin typeface="Myriad Pro" panose="020B0503030403020204" pitchFamily="34" charset="0"/>
              </a:rPr>
              <a:t>RENAULT’un</a:t>
            </a:r>
            <a:r>
              <a:rPr lang="tr-TR" sz="2400" b="1" dirty="0">
                <a:solidFill>
                  <a:schemeClr val="bg1"/>
                </a:solidFill>
                <a:latin typeface="Myriad Pro" panose="020B0503030403020204" pitchFamily="34" charset="0"/>
              </a:rPr>
              <a:t> </a:t>
            </a:r>
            <a:r>
              <a:rPr lang="tr-TR" sz="2400" b="1" dirty="0" err="1">
                <a:solidFill>
                  <a:schemeClr val="bg1"/>
                </a:solidFill>
                <a:latin typeface="Myriad Pro" panose="020B0503030403020204" pitchFamily="34" charset="0"/>
              </a:rPr>
              <a:t>sport</a:t>
            </a:r>
            <a:r>
              <a:rPr lang="tr-TR" sz="2400" b="1" dirty="0">
                <a:solidFill>
                  <a:schemeClr val="bg1"/>
                </a:solidFill>
                <a:latin typeface="Myriad Pro" panose="020B0503030403020204" pitchFamily="34" charset="0"/>
              </a:rPr>
              <a:t> </a:t>
            </a:r>
            <a:r>
              <a:rPr lang="tr-TR" sz="2400" b="1" dirty="0" err="1">
                <a:solidFill>
                  <a:schemeClr val="bg1"/>
                </a:solidFill>
                <a:latin typeface="Myriad Pro" panose="020B0503030403020204" pitchFamily="34" charset="0"/>
              </a:rPr>
              <a:t>hatchback</a:t>
            </a:r>
            <a:r>
              <a:rPr lang="tr-TR" sz="2400" b="1" dirty="0">
                <a:solidFill>
                  <a:schemeClr val="bg1"/>
                </a:solidFill>
                <a:latin typeface="Myriad Pro" panose="020B0503030403020204" pitchFamily="34" charset="0"/>
              </a:rPr>
              <a:t> özel serisi CLIO 4 1.6 RS 250HP modelidir.</a:t>
            </a:r>
          </a:p>
        </p:txBody>
      </p:sp>
    </p:spTree>
    <p:extLst>
      <p:ext uri="{BB962C8B-B14F-4D97-AF65-F5344CB8AC3E}">
        <p14:creationId xmlns:p14="http://schemas.microsoft.com/office/powerpoint/2010/main" val="31338540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6F30A-49E8-E02E-1813-20A17A8FDA4B}"/>
              </a:ext>
            </a:extLst>
          </p:cNvPr>
          <p:cNvSpPr>
            <a:spLocks noGrp="1"/>
          </p:cNvSpPr>
          <p:nvPr>
            <p:ph type="title"/>
          </p:nvPr>
        </p:nvSpPr>
        <p:spPr>
          <a:xfrm>
            <a:off x="1601535" y="554250"/>
            <a:ext cx="8988926" cy="1356360"/>
          </a:xfrm>
        </p:spPr>
        <p:txBody>
          <a:bodyPr/>
          <a:lstStyle/>
          <a:p>
            <a:pPr algn="ctr"/>
            <a:r>
              <a:rPr lang="tr-TR" dirty="0">
                <a:latin typeface="Myriad Pro" panose="020B0503030403020204" pitchFamily="34" charset="0"/>
              </a:rPr>
              <a:t>Gelin biraz projeden bahsedelim,</a:t>
            </a:r>
            <a:br>
              <a:rPr lang="tr-TR" dirty="0">
                <a:latin typeface="Myriad Pro" panose="020B0503030403020204" pitchFamily="34" charset="0"/>
              </a:rPr>
            </a:br>
            <a:r>
              <a:rPr lang="tr-TR" dirty="0">
                <a:latin typeface="Myriad Pro" panose="020B0503030403020204" pitchFamily="34" charset="0"/>
              </a:rPr>
              <a:t>bizim tarzımızdan..</a:t>
            </a:r>
          </a:p>
        </p:txBody>
      </p:sp>
      <p:pic>
        <p:nvPicPr>
          <p:cNvPr id="5" name="İçerik Yer Tutucusu 4">
            <a:extLst>
              <a:ext uri="{FF2B5EF4-FFF2-40B4-BE49-F238E27FC236}">
                <a16:creationId xmlns:a16="http://schemas.microsoft.com/office/drawing/2014/main" id="{43EAA1DC-32D0-79C0-0546-26DB3AD57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1314" y="2137998"/>
            <a:ext cx="956933" cy="956933"/>
          </a:xfrm>
        </p:spPr>
      </p:pic>
      <p:sp>
        <p:nvSpPr>
          <p:cNvPr id="6" name="Metin kutusu 5">
            <a:extLst>
              <a:ext uri="{FF2B5EF4-FFF2-40B4-BE49-F238E27FC236}">
                <a16:creationId xmlns:a16="http://schemas.microsoft.com/office/drawing/2014/main" id="{6E8BF1DC-4651-6098-C092-30FB9E1990FB}"/>
              </a:ext>
            </a:extLst>
          </p:cNvPr>
          <p:cNvSpPr txBox="1"/>
          <p:nvPr/>
        </p:nvSpPr>
        <p:spPr>
          <a:xfrm>
            <a:off x="2051537" y="3322319"/>
            <a:ext cx="8088923" cy="3046988"/>
          </a:xfrm>
          <a:prstGeom prst="rect">
            <a:avLst/>
          </a:prstGeom>
          <a:noFill/>
        </p:spPr>
        <p:txBody>
          <a:bodyPr wrap="square" rtlCol="0">
            <a:spAutoFit/>
          </a:bodyPr>
          <a:lstStyle/>
          <a:p>
            <a:pPr algn="ctr"/>
            <a:r>
              <a:rPr lang="tr-TR" sz="2400" dirty="0">
                <a:latin typeface="Myriad Pro" panose="020B0503030403020204" pitchFamily="34" charset="0"/>
              </a:rPr>
              <a:t>Bu projedeki amacım bir önceki projemde yapmış olduğum </a:t>
            </a:r>
            <a:r>
              <a:rPr lang="tr-TR" sz="2400" dirty="0" err="1">
                <a:latin typeface="Myriad Pro" panose="020B0503030403020204" pitchFamily="34" charset="0"/>
              </a:rPr>
              <a:t>rent</a:t>
            </a:r>
            <a:r>
              <a:rPr lang="tr-TR" sz="2400" dirty="0">
                <a:latin typeface="Myriad Pro" panose="020B0503030403020204" pitchFamily="34" charset="0"/>
              </a:rPr>
              <a:t>-a car sitesinden yapılan rezervasyonları yönetip </a:t>
            </a:r>
            <a:r>
              <a:rPr lang="tr-TR" sz="2400" dirty="0" err="1">
                <a:latin typeface="Myriad Pro" panose="020B0503030403020204" pitchFamily="34" charset="0"/>
              </a:rPr>
              <a:t>veritabanında</a:t>
            </a:r>
            <a:r>
              <a:rPr lang="tr-TR" sz="2400" dirty="0">
                <a:latin typeface="Myriad Pro" panose="020B0503030403020204" pitchFamily="34" charset="0"/>
              </a:rPr>
              <a:t> saklayabileceğim, kiralanacak araçları, kiralayan kişileri ve verilerini, rezervasyon şartlarına ve durumlarına uyup uymadığını görebildiğim, buna anında müdahale edebileceğim, kısacası şirket politikalarına uyan ve tüm kiralama verilerine ulaşabileceğim bir otomasyon sahibi olmak. Bunu da elimizden geldiğince başarmaya çalıştık.</a:t>
            </a:r>
          </a:p>
        </p:txBody>
      </p:sp>
      <p:pic>
        <p:nvPicPr>
          <p:cNvPr id="3" name="Resim 2">
            <a:extLst>
              <a:ext uri="{FF2B5EF4-FFF2-40B4-BE49-F238E27FC236}">
                <a16:creationId xmlns:a16="http://schemas.microsoft.com/office/drawing/2014/main" id="{17121F17-9E69-3C5D-1768-38CB1617F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752" y="2187011"/>
            <a:ext cx="2322234" cy="858909"/>
          </a:xfrm>
          <a:prstGeom prst="rect">
            <a:avLst/>
          </a:prstGeom>
        </p:spPr>
      </p:pic>
    </p:spTree>
    <p:extLst>
      <p:ext uri="{BB962C8B-B14F-4D97-AF65-F5344CB8AC3E}">
        <p14:creationId xmlns:p14="http://schemas.microsoft.com/office/powerpoint/2010/main" val="12201924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36F30A-49E8-E02E-1813-20A17A8FDA4B}"/>
              </a:ext>
            </a:extLst>
          </p:cNvPr>
          <p:cNvSpPr>
            <a:spLocks noGrp="1"/>
          </p:cNvSpPr>
          <p:nvPr>
            <p:ph type="title"/>
          </p:nvPr>
        </p:nvSpPr>
        <p:spPr>
          <a:xfrm>
            <a:off x="3467657" y="4424085"/>
            <a:ext cx="6527931" cy="1192835"/>
          </a:xfrm>
        </p:spPr>
        <p:txBody>
          <a:bodyPr>
            <a:normAutofit fontScale="90000"/>
          </a:bodyPr>
          <a:lstStyle/>
          <a:p>
            <a:pPr algn="ctr"/>
            <a:r>
              <a:rPr lang="tr-TR" b="1" dirty="0">
                <a:solidFill>
                  <a:schemeClr val="bg1"/>
                </a:solidFill>
                <a:latin typeface="Myriad Pro" panose="020B0503030403020204" pitchFamily="34" charset="0"/>
              </a:rPr>
              <a:t>Otomasyonu açtığımızda bizi ne karşılayacak?</a:t>
            </a:r>
          </a:p>
        </p:txBody>
      </p:sp>
      <p:sp>
        <p:nvSpPr>
          <p:cNvPr id="6" name="Metin kutusu 5">
            <a:extLst>
              <a:ext uri="{FF2B5EF4-FFF2-40B4-BE49-F238E27FC236}">
                <a16:creationId xmlns:a16="http://schemas.microsoft.com/office/drawing/2014/main" id="{6E8BF1DC-4651-6098-C092-30FB9E1990FB}"/>
              </a:ext>
            </a:extLst>
          </p:cNvPr>
          <p:cNvSpPr txBox="1"/>
          <p:nvPr/>
        </p:nvSpPr>
        <p:spPr>
          <a:xfrm>
            <a:off x="2051536" y="3198167"/>
            <a:ext cx="8088923" cy="461665"/>
          </a:xfrm>
          <a:prstGeom prst="rect">
            <a:avLst/>
          </a:prstGeom>
          <a:noFill/>
        </p:spPr>
        <p:txBody>
          <a:bodyPr wrap="square" rtlCol="0">
            <a:spAutoFit/>
          </a:bodyPr>
          <a:lstStyle/>
          <a:p>
            <a:pPr algn="ctr"/>
            <a:endParaRPr lang="tr-TR" sz="2400" dirty="0"/>
          </a:p>
        </p:txBody>
      </p:sp>
      <p:pic>
        <p:nvPicPr>
          <p:cNvPr id="7" name="Resim 6">
            <a:extLst>
              <a:ext uri="{FF2B5EF4-FFF2-40B4-BE49-F238E27FC236}">
                <a16:creationId xmlns:a16="http://schemas.microsoft.com/office/drawing/2014/main" id="{F499AA61-6E7C-B5AA-6C1B-625FF6C35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505" y="5783173"/>
            <a:ext cx="2322234" cy="858909"/>
          </a:xfrm>
          <a:prstGeom prst="rect">
            <a:avLst/>
          </a:prstGeom>
        </p:spPr>
      </p:pic>
    </p:spTree>
    <p:extLst>
      <p:ext uri="{BB962C8B-B14F-4D97-AF65-F5344CB8AC3E}">
        <p14:creationId xmlns:p14="http://schemas.microsoft.com/office/powerpoint/2010/main" val="7906333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1C16C5-DD29-4726-3092-D4EE215C1BAE}"/>
              </a:ext>
            </a:extLst>
          </p:cNvPr>
          <p:cNvSpPr>
            <a:spLocks noGrp="1"/>
          </p:cNvSpPr>
          <p:nvPr>
            <p:ph idx="1"/>
          </p:nvPr>
        </p:nvSpPr>
        <p:spPr>
          <a:xfrm>
            <a:off x="7565036" y="1657221"/>
            <a:ext cx="4127292" cy="4313572"/>
          </a:xfrm>
        </p:spPr>
        <p:txBody>
          <a:bodyPr>
            <a:noAutofit/>
          </a:bodyPr>
          <a:lstStyle/>
          <a:p>
            <a:r>
              <a:rPr lang="tr-TR" sz="2400" b="1" dirty="0">
                <a:latin typeface="Myriad Pro" panose="020B0503030403020204" pitchFamily="34" charset="0"/>
              </a:rPr>
              <a:t>Otomasyonun en başında bizleri «Kiralama İşlemleri» kategorisi karşılayacak. Bu kategorinin içerisinde iki ayrı bölüm olacak. Otomasyona kayıt olan müşterilerimizin tablosunu ve müsait durumda olan araçların listesini göreceğiz. Ve bu sekmede istediğimiz müşteriye, seçtiği aracı atayacağız. İki adet tablo bizleri karşılayacak. </a:t>
            </a:r>
          </a:p>
        </p:txBody>
      </p:sp>
      <p:pic>
        <p:nvPicPr>
          <p:cNvPr id="5" name="Resim 4">
            <a:extLst>
              <a:ext uri="{FF2B5EF4-FFF2-40B4-BE49-F238E27FC236}">
                <a16:creationId xmlns:a16="http://schemas.microsoft.com/office/drawing/2014/main" id="{F049272D-6BAE-6806-BF61-F60223E4FF40}"/>
              </a:ext>
            </a:extLst>
          </p:cNvPr>
          <p:cNvPicPr>
            <a:picLocks noChangeAspect="1"/>
          </p:cNvPicPr>
          <p:nvPr/>
        </p:nvPicPr>
        <p:blipFill>
          <a:blip r:embed="rId2"/>
          <a:stretch>
            <a:fillRect/>
          </a:stretch>
        </p:blipFill>
        <p:spPr>
          <a:xfrm>
            <a:off x="499672" y="1762152"/>
            <a:ext cx="6960957" cy="4313572"/>
          </a:xfrm>
          <a:prstGeom prst="rect">
            <a:avLst/>
          </a:prstGeom>
        </p:spPr>
      </p:pic>
      <p:pic>
        <p:nvPicPr>
          <p:cNvPr id="6" name="Resim 5">
            <a:extLst>
              <a:ext uri="{FF2B5EF4-FFF2-40B4-BE49-F238E27FC236}">
                <a16:creationId xmlns:a16="http://schemas.microsoft.com/office/drawing/2014/main" id="{8492DBC5-FF76-1396-0F6B-D944F975F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72" y="712271"/>
            <a:ext cx="1390476" cy="514286"/>
          </a:xfrm>
          <a:prstGeom prst="rect">
            <a:avLst/>
          </a:prstGeom>
        </p:spPr>
      </p:pic>
      <p:pic>
        <p:nvPicPr>
          <p:cNvPr id="7" name="İçerik Yer Tutucusu 4">
            <a:extLst>
              <a:ext uri="{FF2B5EF4-FFF2-40B4-BE49-F238E27FC236}">
                <a16:creationId xmlns:a16="http://schemas.microsoft.com/office/drawing/2014/main" id="{906F2CE4-4CED-96BE-72A2-C29088FA9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313" y="582826"/>
            <a:ext cx="773175" cy="773175"/>
          </a:xfrm>
          <a:prstGeom prst="rect">
            <a:avLst/>
          </a:prstGeom>
        </p:spPr>
      </p:pic>
    </p:spTree>
    <p:extLst>
      <p:ext uri="{BB962C8B-B14F-4D97-AF65-F5344CB8AC3E}">
        <p14:creationId xmlns:p14="http://schemas.microsoft.com/office/powerpoint/2010/main" val="3241615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235764" y="3505200"/>
            <a:ext cx="9872871" cy="4038600"/>
          </a:xfrm>
        </p:spPr>
        <p:txBody>
          <a:bodyPr/>
          <a:lstStyle/>
          <a:p>
            <a:r>
              <a:rPr lang="tr-TR" b="1" dirty="0">
                <a:latin typeface="Myriad Pro" panose="020B0503030403020204" pitchFamily="34" charset="0"/>
              </a:rPr>
              <a:t>Bu kategorinin en alt bölümünde ise «Teslim Alınan Gün, Teslim Edileceği Gün ve Tutar» seçenekleri olacak. Bu bölümden aracın kiralanacak gün sayısına göre tutarını girip işlemi onaylayacağız.</a:t>
            </a:r>
          </a:p>
          <a:p>
            <a:r>
              <a:rPr lang="tr-TR" b="1" dirty="0">
                <a:latin typeface="Myriad Pro" panose="020B0503030403020204" pitchFamily="34" charset="0"/>
              </a:rPr>
              <a:t>Bu arada «İşlemi Onayla» dedikten sonra her şey bitmiyor, eksikler ve hatalı atanan rezervasyonlar için ayrı bir kontrol noktası tarzı bir kategorimiz daha olacak. Müşterinin memnuniyeti ve mağdur olmaması bizim için önemli bir husus.</a:t>
            </a:r>
          </a:p>
        </p:txBody>
      </p:sp>
      <p:pic>
        <p:nvPicPr>
          <p:cNvPr id="5" name="Resim 4">
            <a:extLst>
              <a:ext uri="{FF2B5EF4-FFF2-40B4-BE49-F238E27FC236}">
                <a16:creationId xmlns:a16="http://schemas.microsoft.com/office/drawing/2014/main" id="{CE2749F3-097D-278D-5397-AC4EBBBE1BE0}"/>
              </a:ext>
            </a:extLst>
          </p:cNvPr>
          <p:cNvPicPr>
            <a:picLocks noChangeAspect="1"/>
          </p:cNvPicPr>
          <p:nvPr/>
        </p:nvPicPr>
        <p:blipFill>
          <a:blip r:embed="rId2"/>
          <a:stretch>
            <a:fillRect/>
          </a:stretch>
        </p:blipFill>
        <p:spPr>
          <a:xfrm>
            <a:off x="1507809" y="1690737"/>
            <a:ext cx="9328780" cy="1454426"/>
          </a:xfrm>
          <a:prstGeom prst="rect">
            <a:avLst/>
          </a:prstGeom>
        </p:spPr>
      </p:pic>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spTree>
    <p:extLst>
      <p:ext uri="{BB962C8B-B14F-4D97-AF65-F5344CB8AC3E}">
        <p14:creationId xmlns:p14="http://schemas.microsoft.com/office/powerpoint/2010/main" val="311958147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159564" y="3966503"/>
            <a:ext cx="9872871" cy="4038600"/>
          </a:xfrm>
        </p:spPr>
        <p:txBody>
          <a:bodyPr/>
          <a:lstStyle/>
          <a:p>
            <a:r>
              <a:rPr lang="tr-TR" b="1" dirty="0">
                <a:latin typeface="Myriad Pro" panose="020B0503030403020204" pitchFamily="34" charset="0"/>
              </a:rPr>
              <a:t>Bir diğer kategorimin adı «Aktif İşlemler» bölümü. </a:t>
            </a:r>
          </a:p>
          <a:p>
            <a:r>
              <a:rPr lang="tr-TR" b="1" dirty="0">
                <a:latin typeface="Myriad Pro" panose="020B0503030403020204" pitchFamily="34" charset="0"/>
              </a:rPr>
              <a:t>Bu kategori az önceki bahsettiğim durumlar için yapıldı. Herhangi bir yanlış veri var mı? Doğru kişi mi seçildi? Doğru araç mı rezerve edildi? Gün sayısı doğru mu? Gün sayısına göre alınacak ücret doğru mu? Tarihlerde herhangi bir aksilik var mı? gibi kombinasyonlar, durumlar üretilebilir. İşte bu bölümde bunlar analiz edilecek, yapılan işlem direkt bu tabloya düşecek ve işimizi kesinlikle sağlama alacağız.</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4" name="Resim 3">
            <a:extLst>
              <a:ext uri="{FF2B5EF4-FFF2-40B4-BE49-F238E27FC236}">
                <a16:creationId xmlns:a16="http://schemas.microsoft.com/office/drawing/2014/main" id="{FB88132A-F68B-FFCE-ABF7-98226EE693CB}"/>
              </a:ext>
            </a:extLst>
          </p:cNvPr>
          <p:cNvPicPr>
            <a:picLocks noChangeAspect="1"/>
          </p:cNvPicPr>
          <p:nvPr/>
        </p:nvPicPr>
        <p:blipFill>
          <a:blip r:embed="rId4"/>
          <a:stretch>
            <a:fillRect/>
          </a:stretch>
        </p:blipFill>
        <p:spPr>
          <a:xfrm>
            <a:off x="3573194" y="428081"/>
            <a:ext cx="8186485" cy="3197045"/>
          </a:xfrm>
          <a:prstGeom prst="rect">
            <a:avLst/>
          </a:prstGeom>
        </p:spPr>
      </p:pic>
    </p:spTree>
    <p:extLst>
      <p:ext uri="{BB962C8B-B14F-4D97-AF65-F5344CB8AC3E}">
        <p14:creationId xmlns:p14="http://schemas.microsoft.com/office/powerpoint/2010/main" val="4216205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540526" y="2995832"/>
            <a:ext cx="11001900" cy="3539879"/>
          </a:xfrm>
        </p:spPr>
        <p:txBody>
          <a:bodyPr>
            <a:normAutofit lnSpcReduction="10000"/>
          </a:bodyPr>
          <a:lstStyle/>
          <a:p>
            <a:r>
              <a:rPr lang="tr-TR" b="1" dirty="0">
                <a:latin typeface="Myriad Pro" panose="020B0503030403020204" pitchFamily="34" charset="0"/>
              </a:rPr>
              <a:t>Kategorinin en alt bölümünde ise bizleri güncelleme bölümleri karşılıyor.</a:t>
            </a:r>
          </a:p>
          <a:p>
            <a:r>
              <a:rPr lang="tr-TR" b="1" dirty="0">
                <a:latin typeface="Myriad Pro" panose="020B0503030403020204" pitchFamily="34" charset="0"/>
              </a:rPr>
              <a:t>Eğer bu rezervasyon seçimlerinde herhangi bir sorun veya yanlışlık varsa anında duruma müdahale ediyoruz. «Tutar, Alım ve Teslim Tarihi» gibi verileri güncelleyebileceğiz.</a:t>
            </a:r>
          </a:p>
          <a:p>
            <a:r>
              <a:rPr lang="tr-TR" b="1" dirty="0">
                <a:latin typeface="Myriad Pro" panose="020B0503030403020204" pitchFamily="34" charset="0"/>
              </a:rPr>
              <a:t>Eğer güncelleyip bu durumdan kurtulabiliyorsak direkt işlemi tamamlayıp rezervasyonu oluşturabiliriz. Bu aşamayı yapmadan kesinlikle ve kesinlikle «Kiralama Geçmişi» bölümünde rezervasyon gözükmeyecektir.</a:t>
            </a:r>
          </a:p>
          <a:p>
            <a:r>
              <a:rPr lang="tr-TR" b="1" dirty="0">
                <a:latin typeface="Myriad Pro" panose="020B0503030403020204" pitchFamily="34" charset="0"/>
              </a:rPr>
              <a:t>Hata yoksa zaten «İşlem Tamamlandı» butonuna tıklayıp rezervasyonu oluştururuz. Eğer daha farklı bir durum varsa da «İşlemi İptal Et» </a:t>
            </a:r>
            <a:r>
              <a:rPr lang="tr-TR" b="1" dirty="0" err="1">
                <a:latin typeface="Myriad Pro" panose="020B0503030403020204" pitchFamily="34" charset="0"/>
              </a:rPr>
              <a:t>diyip</a:t>
            </a:r>
            <a:r>
              <a:rPr lang="tr-TR" b="1" dirty="0">
                <a:latin typeface="Myriad Pro" panose="020B0503030403020204" pitchFamily="34" charset="0"/>
              </a:rPr>
              <a:t> baştan rezervasyon bölümünden tekrar veri girişi yapmak durumunda kalacağız.</a:t>
            </a:r>
          </a:p>
          <a:p>
            <a:endParaRPr lang="tr-TR" b="1" dirty="0">
              <a:latin typeface="Myriad Pro" panose="020B0503030403020204" pitchFamily="34" charset="0"/>
            </a:endParaRP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5" name="Resim 4">
            <a:extLst>
              <a:ext uri="{FF2B5EF4-FFF2-40B4-BE49-F238E27FC236}">
                <a16:creationId xmlns:a16="http://schemas.microsoft.com/office/drawing/2014/main" id="{BA72D8FD-F1DC-3D64-851C-18C151228B4A}"/>
              </a:ext>
            </a:extLst>
          </p:cNvPr>
          <p:cNvPicPr>
            <a:picLocks noChangeAspect="1"/>
          </p:cNvPicPr>
          <p:nvPr/>
        </p:nvPicPr>
        <p:blipFill>
          <a:blip r:embed="rId4"/>
          <a:stretch>
            <a:fillRect/>
          </a:stretch>
        </p:blipFill>
        <p:spPr>
          <a:xfrm>
            <a:off x="3376507" y="428081"/>
            <a:ext cx="8312286" cy="2417269"/>
          </a:xfrm>
          <a:prstGeom prst="rect">
            <a:avLst/>
          </a:prstGeom>
        </p:spPr>
      </p:pic>
    </p:spTree>
    <p:extLst>
      <p:ext uri="{BB962C8B-B14F-4D97-AF65-F5344CB8AC3E}">
        <p14:creationId xmlns:p14="http://schemas.microsoft.com/office/powerpoint/2010/main" val="3050343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301063" y="4838700"/>
            <a:ext cx="9872871" cy="4038600"/>
          </a:xfrm>
        </p:spPr>
        <p:txBody>
          <a:bodyPr/>
          <a:lstStyle/>
          <a:p>
            <a:r>
              <a:rPr lang="tr-TR" b="1" dirty="0">
                <a:latin typeface="Myriad Pro" panose="020B0503030403020204" pitchFamily="34" charset="0"/>
              </a:rPr>
              <a:t>«Kiralama Geçmişi» kategorimizde ise onay verdiğimiz ve otomasyonun kullanılmaya başlandığı zamandan itibaren kiralanan tüm araçların detaylarını, hangi müşterilerin kiraladığını, kaç gün kiraladığını, ne kadar tutar ödediklerini ve bu araçların plakalarını vs. tüm bilgilere erişebileceğiz. </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4" name="Resim 3">
            <a:extLst>
              <a:ext uri="{FF2B5EF4-FFF2-40B4-BE49-F238E27FC236}">
                <a16:creationId xmlns:a16="http://schemas.microsoft.com/office/drawing/2014/main" id="{6C8672BE-3D9B-D512-344F-FB7077B216C1}"/>
              </a:ext>
            </a:extLst>
          </p:cNvPr>
          <p:cNvPicPr>
            <a:picLocks noChangeAspect="1"/>
          </p:cNvPicPr>
          <p:nvPr/>
        </p:nvPicPr>
        <p:blipFill>
          <a:blip r:embed="rId4"/>
          <a:stretch>
            <a:fillRect/>
          </a:stretch>
        </p:blipFill>
        <p:spPr>
          <a:xfrm>
            <a:off x="3545167" y="428081"/>
            <a:ext cx="8106307" cy="4038600"/>
          </a:xfrm>
          <a:prstGeom prst="rect">
            <a:avLst/>
          </a:prstGeom>
        </p:spPr>
      </p:pic>
    </p:spTree>
    <p:extLst>
      <p:ext uri="{BB962C8B-B14F-4D97-AF65-F5344CB8AC3E}">
        <p14:creationId xmlns:p14="http://schemas.microsoft.com/office/powerpoint/2010/main" val="2054781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7DF5181-FABE-3746-77C2-466337739DC0}"/>
              </a:ext>
            </a:extLst>
          </p:cNvPr>
          <p:cNvSpPr>
            <a:spLocks noGrp="1"/>
          </p:cNvSpPr>
          <p:nvPr>
            <p:ph idx="1"/>
          </p:nvPr>
        </p:nvSpPr>
        <p:spPr>
          <a:xfrm>
            <a:off x="1383623" y="3969502"/>
            <a:ext cx="9872871" cy="4038600"/>
          </a:xfrm>
        </p:spPr>
        <p:txBody>
          <a:bodyPr>
            <a:normAutofit/>
          </a:bodyPr>
          <a:lstStyle/>
          <a:p>
            <a:pPr algn="ctr"/>
            <a:r>
              <a:rPr lang="tr-TR" sz="2800" b="1" dirty="0">
                <a:latin typeface="Myriad Pro" panose="020B0503030403020204" pitchFamily="34" charset="0"/>
              </a:rPr>
              <a:t>Bu kategorinin en alt kısmına ise «Kaydı Sil» seçeneği koydum. Eğer herhangi bir veri silinmek istenirse bu butonu kullanarak ve tablo üstünden seçerek kolayca silinebilecek.</a:t>
            </a:r>
          </a:p>
        </p:txBody>
      </p:sp>
      <p:pic>
        <p:nvPicPr>
          <p:cNvPr id="13" name="Resim 12">
            <a:extLst>
              <a:ext uri="{FF2B5EF4-FFF2-40B4-BE49-F238E27FC236}">
                <a16:creationId xmlns:a16="http://schemas.microsoft.com/office/drawing/2014/main" id="{E84B4AE8-219A-AC3A-AC01-723A2231F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26" y="557526"/>
            <a:ext cx="1390476" cy="514286"/>
          </a:xfrm>
          <a:prstGeom prst="rect">
            <a:avLst/>
          </a:prstGeom>
        </p:spPr>
      </p:pic>
      <p:pic>
        <p:nvPicPr>
          <p:cNvPr id="14" name="İçerik Yer Tutucusu 4">
            <a:extLst>
              <a:ext uri="{FF2B5EF4-FFF2-40B4-BE49-F238E27FC236}">
                <a16:creationId xmlns:a16="http://schemas.microsoft.com/office/drawing/2014/main" id="{8DA4A665-29D9-F7CC-D045-16C5ADD7F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167" y="428081"/>
            <a:ext cx="773175" cy="773175"/>
          </a:xfrm>
          <a:prstGeom prst="rect">
            <a:avLst/>
          </a:prstGeom>
        </p:spPr>
      </p:pic>
      <p:pic>
        <p:nvPicPr>
          <p:cNvPr id="5" name="Resim 4">
            <a:extLst>
              <a:ext uri="{FF2B5EF4-FFF2-40B4-BE49-F238E27FC236}">
                <a16:creationId xmlns:a16="http://schemas.microsoft.com/office/drawing/2014/main" id="{39AE7C51-F6AA-9B8B-BE4E-CA5A962D66F3}"/>
              </a:ext>
            </a:extLst>
          </p:cNvPr>
          <p:cNvPicPr>
            <a:picLocks noChangeAspect="1"/>
          </p:cNvPicPr>
          <p:nvPr/>
        </p:nvPicPr>
        <p:blipFill>
          <a:blip r:embed="rId4"/>
          <a:stretch>
            <a:fillRect/>
          </a:stretch>
        </p:blipFill>
        <p:spPr>
          <a:xfrm>
            <a:off x="4185971" y="1407444"/>
            <a:ext cx="3820058" cy="1876687"/>
          </a:xfrm>
          <a:prstGeom prst="rect">
            <a:avLst/>
          </a:prstGeom>
        </p:spPr>
      </p:pic>
    </p:spTree>
    <p:extLst>
      <p:ext uri="{BB962C8B-B14F-4D97-AF65-F5344CB8AC3E}">
        <p14:creationId xmlns:p14="http://schemas.microsoft.com/office/powerpoint/2010/main" val="3667811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TM03457444[[fn=Temel]]</Template>
  <TotalTime>413</TotalTime>
  <Words>704</Words>
  <Application>Microsoft Office PowerPoint</Application>
  <PresentationFormat>Geniş ekran</PresentationFormat>
  <Paragraphs>35</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Corbel</vt:lpstr>
      <vt:lpstr>Myriad Pro</vt:lpstr>
      <vt:lpstr>Temel</vt:lpstr>
      <vt:lpstr>araç kiralama otomasyonu tanıtımı (rent-a car)  (c# İLE GELİŞTİRİLMİŞTİR.)</vt:lpstr>
      <vt:lpstr>Gelin biraz projeden bahsedelim, bizim tarzımızdan..</vt:lpstr>
      <vt:lpstr>Otomasyonu açtığımızda bizi ne karşılayacak?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Tabi ki CarRental projemde tasarımdan yana değişiklikler ve iyileştirmeler de elimizden geldiği şekilde yapmayı planlıyoruz. Her türlü fikir ve görüşe açığım.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araç kiralama otomasyonu tanıtımı  (rent-a car)</dc:title>
  <dc:creator>Utkan Cemre ÖNLER</dc:creator>
  <cp:lastModifiedBy>Utkan Cemre ÖNLER</cp:lastModifiedBy>
  <cp:revision>10</cp:revision>
  <dcterms:created xsi:type="dcterms:W3CDTF">2023-05-02T22:17:32Z</dcterms:created>
  <dcterms:modified xsi:type="dcterms:W3CDTF">2023-08-02T08:51:33Z</dcterms:modified>
</cp:coreProperties>
</file>