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323" r:id="rId9"/>
    <p:sldId id="324" r:id="rId10"/>
    <p:sldId id="325" r:id="rId11"/>
    <p:sldId id="282" r:id="rId12"/>
    <p:sldId id="314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7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5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utk.arya1997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linkedin.com/in/arya-utkar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0"/>
            <a:ext cx="6392421" cy="3831221"/>
          </a:xfrm>
        </p:spPr>
        <p:txBody>
          <a:bodyPr anchor="ctr"/>
          <a:lstStyle/>
          <a:p>
            <a:r>
              <a:rPr lang="en-US" dirty="0">
                <a:latin typeface="Arial Rounded MT Bold" panose="020F0704030504030204" pitchFamily="34" charset="0"/>
              </a:rPr>
              <a:t>CUBE BICYCLES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SALES 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analyzing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SALE DATA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WITH SQL QUERIES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2AED4-9B06-494B-BEB2-DBB537DDD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9" y="131497"/>
            <a:ext cx="2251705" cy="14429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314" y="2114755"/>
            <a:ext cx="5715000" cy="1200329"/>
          </a:xfrm>
        </p:spPr>
        <p:txBody>
          <a:bodyPr/>
          <a:lstStyle/>
          <a:p>
            <a:r>
              <a:rPr lang="en-US" sz="6000" dirty="0">
                <a:latin typeface="Arial Rounded MT Bold" panose="020F0704030504030204" pitchFamily="34" charset="0"/>
              </a:rPr>
              <a:t>Thank </a:t>
            </a:r>
            <a:br>
              <a:rPr lang="en-US" sz="6000" dirty="0">
                <a:latin typeface="Arial Rounded MT Bold" panose="020F0704030504030204" pitchFamily="34" charset="0"/>
              </a:rPr>
            </a:br>
            <a:r>
              <a:rPr lang="en-US" sz="6000" dirty="0">
                <a:latin typeface="Arial Rounded MT Bold" panose="020F0704030504030204" pitchFamily="34" charset="0"/>
              </a:rPr>
              <a:t>you !</a:t>
            </a:r>
            <a:br>
              <a:rPr lang="en-US" sz="6000" dirty="0">
                <a:latin typeface="Arial Rounded MT Bold" panose="020F0704030504030204" pitchFamily="34" charset="0"/>
              </a:rPr>
            </a:b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A0374-0199-CEBA-0FAE-E28EA6C3769E}"/>
              </a:ext>
            </a:extLst>
          </p:cNvPr>
          <p:cNvSpPr txBox="1"/>
          <p:nvPr/>
        </p:nvSpPr>
        <p:spPr>
          <a:xfrm>
            <a:off x="1376314" y="3176833"/>
            <a:ext cx="5957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Utkarsh Arya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Email: </a:t>
            </a:r>
            <a:r>
              <a:rPr lang="en-I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utk.arya1997@gmail.com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LinkedIn: </a:t>
            </a:r>
            <a:r>
              <a:rPr lang="en-IN" sz="2400" dirty="0"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linkedin.com/in/arya-utkarsh/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2749"/>
            <a:ext cx="6583680" cy="1531357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1836"/>
            <a:ext cx="6583680" cy="320734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 Rounded MT Bold" panose="020F0704030504030204" pitchFamily="34" charset="0"/>
              </a:rPr>
              <a:t>The Cube Cycles Sales Report Dashboard project is designed to deliver a comprehensive view of the company’s sales performance via a dynamic and interactive dashboard. This project demonstrates how SQL can be effectively utilized to manage, retrieve, and analyze data, offering valuable insights into business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2AED4-9B06-494B-BEB2-DBB537DDD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8" y="247385"/>
            <a:ext cx="1759879" cy="11277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2" y="4876"/>
            <a:ext cx="7532017" cy="1157941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r"/>
            <a:r>
              <a:rPr lang="en-US" sz="28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total sales generated from cube bicycles.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23280-BDA4-F29A-2BBF-F45E0583F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67"/>
          <a:stretch/>
        </p:blipFill>
        <p:spPr>
          <a:xfrm>
            <a:off x="371351" y="1457691"/>
            <a:ext cx="5341044" cy="11496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140D30-B08A-A00C-1F63-E36085F8D1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86" r="18052"/>
          <a:stretch/>
        </p:blipFill>
        <p:spPr>
          <a:xfrm>
            <a:off x="6096000" y="2281450"/>
            <a:ext cx="2064726" cy="7070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B3D72D4-A78F-A9D5-25E0-06F0658A2108}"/>
              </a:ext>
            </a:extLst>
          </p:cNvPr>
          <p:cNvCxnSpPr>
            <a:cxnSpLocks/>
          </p:cNvCxnSpPr>
          <p:nvPr/>
        </p:nvCxnSpPr>
        <p:spPr>
          <a:xfrm>
            <a:off x="5736210" y="1669984"/>
            <a:ext cx="1621410" cy="612000"/>
          </a:xfrm>
          <a:prstGeom prst="bentConnector3">
            <a:avLst>
              <a:gd name="adj1" fmla="val 50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35EBC4D-233A-0574-E0BD-A721FE5EC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542" y="1065227"/>
            <a:ext cx="2027096" cy="7849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F486D5-E598-D8AF-93F6-9BF01D9D330F}"/>
              </a:ext>
            </a:extLst>
          </p:cNvPr>
          <p:cNvSpPr txBox="1"/>
          <p:nvPr/>
        </p:nvSpPr>
        <p:spPr>
          <a:xfrm>
            <a:off x="535809" y="3333479"/>
            <a:ext cx="106820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800" b="1" cap="all" dirty="0">
                <a:solidFill>
                  <a:schemeClr val="accent6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total profit generated from cube bicycles.</a:t>
            </a:r>
            <a:endParaRPr lang="en-IN" sz="2800" b="1" cap="all" dirty="0">
              <a:solidFill>
                <a:schemeClr val="accent6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C8C6BAD-3292-7B4A-74CC-8FB64BF04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023" y="4437312"/>
            <a:ext cx="2045615" cy="7295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2DD289-CDC2-5B0C-243A-B59E71FF5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48" y="4258346"/>
            <a:ext cx="5297516" cy="1369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710244-22A8-5CC2-4542-0639375DCA03}"/>
              </a:ext>
            </a:extLst>
          </p:cNvPr>
          <p:cNvCxnSpPr>
            <a:cxnSpLocks/>
          </p:cNvCxnSpPr>
          <p:nvPr/>
        </p:nvCxnSpPr>
        <p:spPr>
          <a:xfrm>
            <a:off x="2119336" y="5627802"/>
            <a:ext cx="1728000" cy="480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6162C84-A5CE-AA37-D5C9-61632221B3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2165" y="5627802"/>
            <a:ext cx="2055299" cy="646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B1FBDA-2E79-2990-D63D-17D663C06D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3" y="159601"/>
            <a:ext cx="1759879" cy="11277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2" y="179106"/>
            <a:ext cx="11340445" cy="1084083"/>
          </a:xfrm>
        </p:spPr>
        <p:txBody>
          <a:bodyPr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 the total production cost from cube bicycles.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AB6A5-D5AE-0C05-F438-904F5177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91" y="1359653"/>
            <a:ext cx="4963218" cy="9335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0ACEA4-6BB5-DA2C-5BC3-993D22067309}"/>
              </a:ext>
            </a:extLst>
          </p:cNvPr>
          <p:cNvCxnSpPr>
            <a:cxnSpLocks/>
          </p:cNvCxnSpPr>
          <p:nvPr/>
        </p:nvCxnSpPr>
        <p:spPr>
          <a:xfrm>
            <a:off x="1695360" y="2293233"/>
            <a:ext cx="2234835" cy="459394"/>
          </a:xfrm>
          <a:prstGeom prst="bentConnector3">
            <a:avLst>
              <a:gd name="adj1" fmla="val 554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618FE1-FF6D-B3F8-6943-65955BF59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40" t="-3476" b="-1659"/>
          <a:stretch/>
        </p:blipFill>
        <p:spPr>
          <a:xfrm>
            <a:off x="3969367" y="2286161"/>
            <a:ext cx="1865042" cy="5701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D15241-11C5-1DB4-734C-C31E330B9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591" y="1351929"/>
            <a:ext cx="2159581" cy="7804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633CB4-1388-FC99-0308-CB23D59E2383}"/>
              </a:ext>
            </a:extLst>
          </p:cNvPr>
          <p:cNvSpPr txBox="1"/>
          <p:nvPr/>
        </p:nvSpPr>
        <p:spPr>
          <a:xfrm>
            <a:off x="439877" y="3271085"/>
            <a:ext cx="11277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800" b="1" cap="all" dirty="0">
                <a:solidFill>
                  <a:schemeClr val="accent6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 the customer’s count from cube bicycles.</a:t>
            </a:r>
            <a:endParaRPr lang="en-IN" sz="2800" b="1" cap="all" dirty="0">
              <a:solidFill>
                <a:schemeClr val="accent6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BE1F7A-9C43-C55C-08BC-DB2A1698B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91" y="4105373"/>
            <a:ext cx="5001323" cy="11830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E52C9C-E5B5-9068-E5AB-E684B608AB0E}"/>
              </a:ext>
            </a:extLst>
          </p:cNvPr>
          <p:cNvCxnSpPr>
            <a:cxnSpLocks/>
          </p:cNvCxnSpPr>
          <p:nvPr/>
        </p:nvCxnSpPr>
        <p:spPr>
          <a:xfrm>
            <a:off x="1695359" y="5316717"/>
            <a:ext cx="2234835" cy="459394"/>
          </a:xfrm>
          <a:prstGeom prst="bentConnector3">
            <a:avLst>
              <a:gd name="adj1" fmla="val 50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D77FFB1-D457-AE6F-8C7C-3BDFBD1884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489"/>
          <a:stretch/>
        </p:blipFill>
        <p:spPr>
          <a:xfrm>
            <a:off x="3969367" y="5316717"/>
            <a:ext cx="1880753" cy="572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A368CE0-FA58-6002-A3C6-8304F987A2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03" r="1"/>
          <a:stretch/>
        </p:blipFill>
        <p:spPr>
          <a:xfrm>
            <a:off x="6529591" y="4153256"/>
            <a:ext cx="2159581" cy="8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604"/>
            <a:ext cx="9766170" cy="1157941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 year wise sales generated from cube bicycles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B3D72D4-A78F-A9D5-25E0-06F0658A210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672973" y="1497185"/>
            <a:ext cx="771838" cy="4706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106D89-50CD-F390-3942-24AFF375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9" y="1049073"/>
            <a:ext cx="6011114" cy="18146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4F5B4-E14E-D26C-C849-46F2CF0A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811" y="1060518"/>
            <a:ext cx="1981997" cy="18146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424885-7B86-5704-4201-4B4E27CA7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128" y="3332320"/>
            <a:ext cx="7060679" cy="26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5" y="326066"/>
            <a:ext cx="9737888" cy="921584"/>
          </a:xfrm>
        </p:spPr>
        <p:txBody>
          <a:bodyPr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 month wise sales generated from cube bicycles</a:t>
            </a:r>
            <a:endParaRPr lang="en-US" sz="2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F8DCB-07B9-4652-580F-DFF1F3B8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61" y="1365795"/>
            <a:ext cx="2172151" cy="25718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FB988-32B5-B184-B29B-18355A50D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56" y="1596268"/>
            <a:ext cx="5859249" cy="22754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E863B7D-B257-CC8A-019F-EA9907F5A251}"/>
              </a:ext>
            </a:extLst>
          </p:cNvPr>
          <p:cNvCxnSpPr>
            <a:cxnSpLocks/>
          </p:cNvCxnSpPr>
          <p:nvPr/>
        </p:nvCxnSpPr>
        <p:spPr>
          <a:xfrm>
            <a:off x="7305773" y="2344030"/>
            <a:ext cx="1488988" cy="54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BE323-BDDE-F5DC-C427-388AFE876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216" y="4088162"/>
            <a:ext cx="9825696" cy="25718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395014-91BA-8545-2795-C1429B1F9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" y="119891"/>
            <a:ext cx="1966116" cy="12599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857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604"/>
            <a:ext cx="11752678" cy="1157941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 quarter wise sales generated from cube bicycles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B3D72D4-A78F-A9D5-25E0-06F0658A2108}"/>
              </a:ext>
            </a:extLst>
          </p:cNvPr>
          <p:cNvCxnSpPr>
            <a:cxnSpLocks/>
          </p:cNvCxnSpPr>
          <p:nvPr/>
        </p:nvCxnSpPr>
        <p:spPr>
          <a:xfrm>
            <a:off x="5060393" y="1091337"/>
            <a:ext cx="1137503" cy="7153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7E4F44-D48E-1228-9DA9-8DD5F034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3" y="1078531"/>
            <a:ext cx="4817750" cy="17212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F43109-3DB7-33F6-25DB-9F12A1F44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909" y="1449032"/>
            <a:ext cx="1635902" cy="12635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1BB63F-1AC3-DE68-6909-747698198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765" y="604519"/>
            <a:ext cx="4069350" cy="21763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B4404E-233C-7024-7FD3-9E2DECAAF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22" y="3828131"/>
            <a:ext cx="4932038" cy="25646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FB0145E-EEC0-6704-BB41-7ADC7B9790A1}"/>
              </a:ext>
            </a:extLst>
          </p:cNvPr>
          <p:cNvCxnSpPr>
            <a:cxnSpLocks/>
          </p:cNvCxnSpPr>
          <p:nvPr/>
        </p:nvCxnSpPr>
        <p:spPr>
          <a:xfrm>
            <a:off x="5379219" y="3845534"/>
            <a:ext cx="716781" cy="2762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11BD32A-DECC-FAA0-4C62-974E1D4C3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6247" y="4121801"/>
            <a:ext cx="2189463" cy="1428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AB702A-BEFB-4C16-391F-31D9B2756D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10" t="3237" r="4340" b="2665"/>
          <a:stretch/>
        </p:blipFill>
        <p:spPr>
          <a:xfrm>
            <a:off x="7885522" y="3903830"/>
            <a:ext cx="3867156" cy="24132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E8AEBA1-1FE4-8EB9-9706-BEADA03CDACD}"/>
              </a:ext>
            </a:extLst>
          </p:cNvPr>
          <p:cNvSpPr txBox="1"/>
          <p:nvPr/>
        </p:nvSpPr>
        <p:spPr>
          <a:xfrm>
            <a:off x="395273" y="3155604"/>
            <a:ext cx="11796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all" dirty="0">
                <a:solidFill>
                  <a:schemeClr val="accent6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 the  Region-wise sales %</a:t>
            </a:r>
            <a:endParaRPr lang="en-IN" sz="2800" b="1" cap="all" dirty="0">
              <a:solidFill>
                <a:schemeClr val="accent6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809" y="172513"/>
            <a:ext cx="9656190" cy="686173"/>
          </a:xfrm>
        </p:spPr>
        <p:txBody>
          <a:bodyPr/>
          <a:lstStyle/>
          <a:p>
            <a:r>
              <a:rPr lang="en-US" sz="2800" b="1" cap="all" dirty="0">
                <a:solidFill>
                  <a:schemeClr val="accent6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</a:t>
            </a:r>
            <a:r>
              <a:rPr lang="en-US" sz="28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month wise sales vs production cost </a:t>
            </a:r>
            <a:endParaRPr lang="en-US" sz="28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3C84B9-52CD-40ED-0017-306F1DD40D04}"/>
              </a:ext>
            </a:extLst>
          </p:cNvPr>
          <p:cNvCxnSpPr>
            <a:cxnSpLocks/>
          </p:cNvCxnSpPr>
          <p:nvPr/>
        </p:nvCxnSpPr>
        <p:spPr>
          <a:xfrm>
            <a:off x="2535809" y="2338268"/>
            <a:ext cx="1213323" cy="639768"/>
          </a:xfrm>
          <a:prstGeom prst="bentConnector3">
            <a:avLst>
              <a:gd name="adj1" fmla="val 46115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D4486AC-5305-F7DB-AB63-BC473F5F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26" y="966783"/>
            <a:ext cx="6619366" cy="21937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B01764-96E2-6679-B789-97AA5FBD02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74"/>
          <a:stretch/>
        </p:blipFill>
        <p:spPr>
          <a:xfrm>
            <a:off x="28280" y="2093136"/>
            <a:ext cx="2487691" cy="36195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E7F2B4-0F50-D8FC-1055-4FB7D73945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8" t="2784" r="1336" b="3652"/>
          <a:stretch/>
        </p:blipFill>
        <p:spPr>
          <a:xfrm>
            <a:off x="2960016" y="3808429"/>
            <a:ext cx="8955464" cy="27809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82AED4-9B06-494B-BEB2-DBB537DDD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9" y="204345"/>
            <a:ext cx="2192866" cy="14052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85" y="5311"/>
            <a:ext cx="8751215" cy="880809"/>
          </a:xfrm>
        </p:spPr>
        <p:txBody>
          <a:bodyPr/>
          <a:lstStyle/>
          <a:p>
            <a:r>
              <a:rPr lang="en-US" sz="2800" b="1" cap="all" dirty="0">
                <a:solidFill>
                  <a:schemeClr val="accent6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</a:t>
            </a:r>
            <a:r>
              <a:rPr lang="en-US" sz="28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country wise Sales generated from cube bicycles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CDC68-94EC-0B28-9BBD-76762D0D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20" y="1178351"/>
            <a:ext cx="5363323" cy="18870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C7755B-9F45-A5EE-F6A8-17B371EA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459" y="1336389"/>
            <a:ext cx="1876687" cy="1686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8B391D-87F6-B4B6-0963-C82B9E21275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851243" y="1656123"/>
            <a:ext cx="1161216" cy="523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64DEC61-6713-81D1-52D4-B33849F761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" t="3705" r="1289" b="-1"/>
          <a:stretch/>
        </p:blipFill>
        <p:spPr>
          <a:xfrm>
            <a:off x="3612413" y="3835451"/>
            <a:ext cx="8425616" cy="26313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82AED4-9B06-494B-BEB2-DBB537DDD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3" y="240387"/>
            <a:ext cx="2617614" cy="16774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{A77D2B5D-4114-409A-9A96-8219F8F9EC53}tf78438558_win32</Template>
  <TotalTime>1484</TotalTime>
  <Words>177</Words>
  <Application>Microsoft Office PowerPoint</Application>
  <PresentationFormat>Widescreen</PresentationFormat>
  <Paragraphs>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Sabon Next LT</vt:lpstr>
      <vt:lpstr>Custom</vt:lpstr>
      <vt:lpstr>CUBE BICYCLES SALES   analyzing  SALE DATA  WITH SQL QUERIES</vt:lpstr>
      <vt:lpstr>OVERVIEW</vt:lpstr>
      <vt:lpstr>Calculate the total sales generated from cube bicycles.</vt:lpstr>
      <vt:lpstr>retrieve the total production cost from cube bicycles.</vt:lpstr>
      <vt:lpstr>Calculate the  year wise sales generated from cube bicycles</vt:lpstr>
      <vt:lpstr>Calculate the  month wise sales generated from cube bicycles</vt:lpstr>
      <vt:lpstr>Calculate the  quarter wise sales generated from cube bicycles</vt:lpstr>
      <vt:lpstr>retrieve the month wise sales vs production cost </vt:lpstr>
      <vt:lpstr>retrieve the country wise Sales generated from cube bicycles</vt:lpstr>
      <vt:lpstr>Thank 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UTKARSH ARYA</dc:creator>
  <cp:lastModifiedBy>UTKARSH ARYA</cp:lastModifiedBy>
  <cp:revision>4</cp:revision>
  <dcterms:created xsi:type="dcterms:W3CDTF">2024-08-22T12:05:02Z</dcterms:created>
  <dcterms:modified xsi:type="dcterms:W3CDTF">2024-08-23T12:49:35Z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