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0" r:id="rId1"/>
  </p:sldMasterIdLst>
  <p:sldIdLst>
    <p:sldId id="256" r:id="rId2"/>
    <p:sldId id="259"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84" d="100"/>
          <a:sy n="84" d="100"/>
        </p:scale>
        <p:origin x="61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F06B76-F289-450B-AB04-C87737EDADD9}" type="datetimeFigureOut">
              <a:rPr lang="en-US" smtClean="0"/>
              <a:t>10/14/2021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36250679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4147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4187145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F2ED40-1AC3-43F5-9AED-1034A753291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0217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18934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F06B76-F289-450B-AB04-C87737EDADD9}"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86050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F06B76-F289-450B-AB04-C87737EDADD9}"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1472737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F06B76-F289-450B-AB04-C87737EDADD9}"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981388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F06B76-F289-450B-AB04-C87737EDADD9}" type="datetimeFigureOut">
              <a:rPr lang="en-US" smtClean="0"/>
              <a:t>10/14/2021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55053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F06B76-F289-450B-AB04-C87737EDADD9}"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116770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F06B76-F289-450B-AB04-C87737EDADD9}" type="datetimeFigureOut">
              <a:rPr lang="en-US" smtClean="0"/>
              <a:t>10/14/2021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09385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4182196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F06B76-F289-450B-AB04-C87737EDADD9}"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53174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F06B76-F289-450B-AB04-C87737EDADD9}"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35549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06B76-F289-450B-AB04-C87737EDADD9}"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5985297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205233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06B76-F289-450B-AB04-C87737EDADD9}"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ED40-1AC3-43F5-9AED-1034A753291B}" type="slidenum">
              <a:rPr lang="en-US" smtClean="0"/>
              <a:t>‹#›</a:t>
            </a:fld>
            <a:endParaRPr lang="en-US"/>
          </a:p>
        </p:txBody>
      </p:sp>
    </p:spTree>
    <p:extLst>
      <p:ext uri="{BB962C8B-B14F-4D97-AF65-F5344CB8AC3E}">
        <p14:creationId xmlns:p14="http://schemas.microsoft.com/office/powerpoint/2010/main" val="416806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F06B76-F289-450B-AB04-C87737EDADD9}" type="datetimeFigureOut">
              <a:rPr lang="en-US" smtClean="0"/>
              <a:t>10/14/2021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F2ED40-1AC3-43F5-9AED-1034A753291B}" type="slidenum">
              <a:rPr lang="en-US" smtClean="0"/>
              <a:t>‹#›</a:t>
            </a:fld>
            <a:endParaRPr lang="en-US"/>
          </a:p>
        </p:txBody>
      </p:sp>
    </p:spTree>
    <p:extLst>
      <p:ext uri="{BB962C8B-B14F-4D97-AF65-F5344CB8AC3E}">
        <p14:creationId xmlns:p14="http://schemas.microsoft.com/office/powerpoint/2010/main" val="2659979508"/>
      </p:ext>
    </p:extLst>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 id="2147484622" r:id="rId12"/>
    <p:sldLayoutId id="2147484623" r:id="rId13"/>
    <p:sldLayoutId id="2147484624" r:id="rId14"/>
    <p:sldLayoutId id="2147484625" r:id="rId15"/>
    <p:sldLayoutId id="2147484626" r:id="rId16"/>
    <p:sldLayoutId id="214748462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latin typeface="Calibri" panose="020F0502020204030204" pitchFamily="34" charset="0"/>
                <a:cs typeface="Calibri" panose="020F0502020204030204" pitchFamily="34" charset="0"/>
              </a:rPr>
              <a:t>Travel Data </a:t>
            </a:r>
            <a:r>
              <a:rPr lang="en-US" dirty="0" smtClean="0">
                <a:latin typeface="Calibri" panose="020F0502020204030204" pitchFamily="34" charset="0"/>
                <a:cs typeface="Calibri" panose="020F0502020204030204" pitchFamily="34" charset="0"/>
              </a:rPr>
              <a:t>Analysis –</a:t>
            </a:r>
            <a:br>
              <a:rPr lang="en-US" dirty="0" smtClean="0">
                <a:latin typeface="Calibri" panose="020F0502020204030204" pitchFamily="34" charset="0"/>
                <a:cs typeface="Calibri" panose="020F0502020204030204" pitchFamily="34" charset="0"/>
              </a:rPr>
            </a:br>
            <a:r>
              <a:rPr lang="en-US" sz="4800" dirty="0" err="1" smtClean="0">
                <a:latin typeface="Calibri" panose="020F0502020204030204" pitchFamily="34" charset="0"/>
                <a:cs typeface="Calibri" panose="020F0502020204030204" pitchFamily="34" charset="0"/>
              </a:rPr>
              <a:t>Airbnb</a:t>
            </a:r>
            <a:r>
              <a:rPr lang="en-US" sz="4800" dirty="0" smtClean="0">
                <a:latin typeface="Calibri" panose="020F0502020204030204" pitchFamily="34" charset="0"/>
                <a:cs typeface="Calibri" panose="020F0502020204030204" pitchFamily="34" charset="0"/>
              </a:rPr>
              <a:t> Data Analysis</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7211085" y="3626562"/>
            <a:ext cx="2476123" cy="387538"/>
          </a:xfrm>
        </p:spPr>
        <p:txBody>
          <a:bodyPr>
            <a:noAutofit/>
          </a:bodyPr>
          <a:lstStyle/>
          <a:p>
            <a:r>
              <a:rPr lang="en-US" sz="2400" dirty="0" smtClean="0">
                <a:latin typeface="Calibri" panose="020F0502020204030204" pitchFamily="34" charset="0"/>
                <a:cs typeface="Calibri" panose="020F0502020204030204" pitchFamily="34" charset="0"/>
              </a:rPr>
              <a:t>By: </a:t>
            </a:r>
            <a:r>
              <a:rPr lang="en-US" sz="2400" dirty="0" err="1" smtClean="0">
                <a:latin typeface="Calibri" panose="020F0502020204030204" pitchFamily="34" charset="0"/>
                <a:cs typeface="Calibri" panose="020F0502020204030204" pitchFamily="34" charset="0"/>
              </a:rPr>
              <a:t>Lokesh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Attarde</a:t>
            </a:r>
            <a:endParaRPr lang="en-US" sz="2400" dirty="0">
              <a:latin typeface="Calibri" panose="020F0502020204030204" pitchFamily="34" charset="0"/>
              <a:cs typeface="Calibri" panose="020F0502020204030204" pitchFamily="34" charset="0"/>
            </a:endParaRPr>
          </a:p>
        </p:txBody>
      </p:sp>
      <p:pic>
        <p:nvPicPr>
          <p:cNvPr id="4" name="image10.png"/>
          <p:cNvPicPr>
            <a:picLocks/>
          </p:cNvPicPr>
          <p:nvPr/>
        </p:nvPicPr>
        <p:blipFill>
          <a:blip r:embed="rId2"/>
          <a:srcRect/>
          <a:stretch>
            <a:fillRect/>
          </a:stretch>
        </p:blipFill>
        <p:spPr>
          <a:xfrm>
            <a:off x="10035012" y="513135"/>
            <a:ext cx="2039293" cy="690976"/>
          </a:xfrm>
          <a:prstGeom prst="rect">
            <a:avLst/>
          </a:prstGeom>
          <a:ln/>
        </p:spPr>
      </p:pic>
    </p:spTree>
    <p:extLst>
      <p:ext uri="{BB962C8B-B14F-4D97-AF65-F5344CB8AC3E}">
        <p14:creationId xmlns:p14="http://schemas.microsoft.com/office/powerpoint/2010/main" val="12094190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806574" y="908420"/>
            <a:ext cx="707910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6. </a:t>
            </a:r>
            <a:r>
              <a:rPr lang="en-IN" sz="3600" b="1" dirty="0">
                <a:latin typeface="Calibri" panose="020F0502020204030204" pitchFamily="34" charset="0"/>
                <a:cs typeface="Calibri" panose="020F0502020204030204" pitchFamily="34" charset="0"/>
              </a:rPr>
              <a:t>Most Preferred "Property Type" and "Room Type" by Guests:</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4"/>
            <a:ext cx="4514663" cy="4623486"/>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400" dirty="0">
                <a:latin typeface="Calibri" panose="020F0502020204030204" pitchFamily="34" charset="0"/>
                <a:cs typeface="Calibri" panose="020F0502020204030204" pitchFamily="34" charset="0"/>
              </a:rPr>
              <a:t>To conclude this Chart, We can say, </a:t>
            </a:r>
            <a:r>
              <a:rPr lang="en-US" sz="1400" b="1" dirty="0">
                <a:latin typeface="Calibri" panose="020F0502020204030204" pitchFamily="34" charset="0"/>
                <a:cs typeface="Calibri" panose="020F0502020204030204" pitchFamily="34" charset="0"/>
              </a:rPr>
              <a:t>"Entire home/apt"</a:t>
            </a:r>
            <a:r>
              <a:rPr lang="en-US" sz="1400" dirty="0">
                <a:latin typeface="Calibri" panose="020F0502020204030204" pitchFamily="34" charset="0"/>
                <a:cs typeface="Calibri" panose="020F0502020204030204" pitchFamily="34" charset="0"/>
              </a:rPr>
              <a:t> was the First Choice/Most Preferred </a:t>
            </a:r>
            <a:r>
              <a:rPr lang="en-US" sz="1400" b="1" i="1" dirty="0">
                <a:latin typeface="Calibri" panose="020F0502020204030204" pitchFamily="34" charset="0"/>
                <a:cs typeface="Calibri" panose="020F0502020204030204" pitchFamily="34" charset="0"/>
              </a:rPr>
              <a:t>Room Type</a:t>
            </a:r>
            <a:r>
              <a:rPr lang="en-US" sz="1400" dirty="0">
                <a:latin typeface="Calibri" panose="020F0502020204030204" pitchFamily="34" charset="0"/>
                <a:cs typeface="Calibri" panose="020F0502020204030204" pitchFamily="34" charset="0"/>
              </a:rPr>
              <a:t> followed by </a:t>
            </a:r>
            <a:r>
              <a:rPr lang="en-US" sz="1400" b="1" dirty="0">
                <a:latin typeface="Calibri" panose="020F0502020204030204" pitchFamily="34" charset="0"/>
                <a:cs typeface="Calibri" panose="020F0502020204030204" pitchFamily="34" charset="0"/>
              </a:rPr>
              <a:t>"Private Room"</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"Shared Room</a:t>
            </a:r>
            <a:r>
              <a:rPr lang="en-US" sz="1400" b="1" dirty="0" smtClean="0">
                <a:latin typeface="Calibri" panose="020F0502020204030204" pitchFamily="34" charset="0"/>
                <a:cs typeface="Calibri" panose="020F0502020204030204" pitchFamily="34" charset="0"/>
              </a:rPr>
              <a:t>"</a:t>
            </a:r>
            <a:r>
              <a:rPr lang="en-US" sz="1400" dirty="0" smtClean="0">
                <a:latin typeface="Calibri" panose="020F0502020204030204" pitchFamily="34" charset="0"/>
                <a:cs typeface="Calibri" panose="020F0502020204030204" pitchFamily="34" charset="0"/>
              </a:rPr>
              <a:t>. </a:t>
            </a:r>
          </a:p>
          <a:p>
            <a:pPr lvl="1" algn="just"/>
            <a:r>
              <a:rPr lang="en-US" sz="1400" dirty="0" smtClean="0">
                <a:latin typeface="Calibri" panose="020F0502020204030204" pitchFamily="34" charset="0"/>
                <a:cs typeface="Calibri" panose="020F0502020204030204" pitchFamily="34" charset="0"/>
              </a:rPr>
              <a:t>From </a:t>
            </a:r>
            <a:r>
              <a:rPr lang="en-US" sz="1400" dirty="0">
                <a:latin typeface="Calibri" panose="020F0502020204030204" pitchFamily="34" charset="0"/>
                <a:cs typeface="Calibri" panose="020F0502020204030204" pitchFamily="34" charset="0"/>
              </a:rPr>
              <a:t>Overall distribution, We can say, </a:t>
            </a:r>
            <a:r>
              <a:rPr lang="en-US" sz="1400" b="1" dirty="0">
                <a:latin typeface="Calibri" panose="020F0502020204030204" pitchFamily="34" charset="0"/>
                <a:cs typeface="Calibri" panose="020F0502020204030204" pitchFamily="34" charset="0"/>
              </a:rPr>
              <a:t>"Shared Room"</a:t>
            </a:r>
            <a:r>
              <a:rPr lang="en-US" sz="1400" dirty="0">
                <a:latin typeface="Calibri" panose="020F0502020204030204" pitchFamily="34" charset="0"/>
                <a:cs typeface="Calibri" panose="020F0502020204030204" pitchFamily="34" charset="0"/>
              </a:rPr>
              <a:t> has </a:t>
            </a:r>
            <a:r>
              <a:rPr lang="en-US" sz="1400" b="1" i="1" dirty="0">
                <a:latin typeface="Calibri" panose="020F0502020204030204" pitchFamily="34" charset="0"/>
                <a:cs typeface="Calibri" panose="020F0502020204030204" pitchFamily="34" charset="0"/>
              </a:rPr>
              <a:t>much Less Preferred by the Guests</a:t>
            </a:r>
            <a:r>
              <a:rPr lang="en-US" sz="1400" dirty="0">
                <a:latin typeface="Calibri" panose="020F0502020204030204" pitchFamily="34" charset="0"/>
                <a:cs typeface="Calibri" panose="020F0502020204030204" pitchFamily="34" charset="0"/>
              </a:rPr>
              <a:t>. </a:t>
            </a:r>
            <a:endParaRPr lang="en-US" sz="1400" dirty="0" smtClean="0">
              <a:latin typeface="Calibri" panose="020F0502020204030204" pitchFamily="34" charset="0"/>
              <a:cs typeface="Calibri" panose="020F0502020204030204" pitchFamily="34" charset="0"/>
            </a:endParaRPr>
          </a:p>
          <a:p>
            <a:pPr lvl="1" algn="just"/>
            <a:r>
              <a:rPr lang="en-US" sz="1400" dirty="0" smtClean="0">
                <a:latin typeface="Calibri" panose="020F0502020204030204" pitchFamily="34" charset="0"/>
                <a:cs typeface="Calibri" panose="020F0502020204030204" pitchFamily="34" charset="0"/>
              </a:rPr>
              <a:t>Now, In terms of </a:t>
            </a:r>
            <a:r>
              <a:rPr lang="en-US" sz="1400" b="1" dirty="0" smtClean="0">
                <a:latin typeface="Calibri" panose="020F0502020204030204" pitchFamily="34" charset="0"/>
                <a:cs typeface="Calibri" panose="020F0502020204030204" pitchFamily="34" charset="0"/>
              </a:rPr>
              <a:t>"Entire home/apt"</a:t>
            </a:r>
            <a:r>
              <a:rPr lang="en-US" sz="1400" dirty="0" smtClean="0">
                <a:latin typeface="Calibri" panose="020F0502020204030204" pitchFamily="34" charset="0"/>
                <a:cs typeface="Calibri" panose="020F0502020204030204" pitchFamily="34" charset="0"/>
              </a:rPr>
              <a:t> Room Type, We can see, </a:t>
            </a:r>
            <a:r>
              <a:rPr lang="en-US" sz="1400" b="1" dirty="0" smtClean="0">
                <a:latin typeface="Calibri" panose="020F0502020204030204" pitchFamily="34" charset="0"/>
                <a:cs typeface="Calibri" panose="020F0502020204030204" pitchFamily="34" charset="0"/>
              </a:rPr>
              <a:t>"House", "Apartment", "Condominium"</a:t>
            </a:r>
            <a:r>
              <a:rPr lang="en-US" sz="1400" dirty="0" smtClean="0">
                <a:latin typeface="Calibri" panose="020F0502020204030204" pitchFamily="34" charset="0"/>
                <a:cs typeface="Calibri" panose="020F0502020204030204" pitchFamily="34" charset="0"/>
              </a:rPr>
              <a:t> these are the </a:t>
            </a:r>
            <a:r>
              <a:rPr lang="en-US" sz="1400" b="1" dirty="0" smtClean="0">
                <a:latin typeface="Calibri" panose="020F0502020204030204" pitchFamily="34" charset="0"/>
                <a:cs typeface="Calibri" panose="020F0502020204030204" pitchFamily="34" charset="0"/>
              </a:rPr>
              <a:t>'Top 3' Most Preferred Room Types</a:t>
            </a:r>
            <a:r>
              <a:rPr lang="en-US" sz="1400" dirty="0" smtClean="0">
                <a:latin typeface="Calibri" panose="020F0502020204030204" pitchFamily="34" charset="0"/>
                <a:cs typeface="Calibri" panose="020F0502020204030204" pitchFamily="34" charset="0"/>
              </a:rPr>
              <a:t> by the </a:t>
            </a:r>
            <a:r>
              <a:rPr lang="en-US" sz="1400" b="1" dirty="0" smtClean="0">
                <a:latin typeface="Calibri" panose="020F0502020204030204" pitchFamily="34" charset="0"/>
                <a:cs typeface="Calibri" panose="020F0502020204030204" pitchFamily="34" charset="0"/>
              </a:rPr>
              <a:t>Guests</a:t>
            </a:r>
            <a:r>
              <a:rPr lang="en-US" sz="1400" dirty="0" smtClean="0">
                <a:latin typeface="Calibri" panose="020F0502020204030204" pitchFamily="34" charset="0"/>
                <a:cs typeface="Calibri" panose="020F0502020204030204" pitchFamily="34" charset="0"/>
              </a:rPr>
              <a:t>.</a:t>
            </a:r>
          </a:p>
          <a:p>
            <a:pPr lvl="1" algn="just"/>
            <a:r>
              <a:rPr lang="en-US" sz="1400" dirty="0" smtClean="0">
                <a:latin typeface="Calibri" panose="020F0502020204030204" pitchFamily="34" charset="0"/>
                <a:cs typeface="Calibri" panose="020F0502020204030204" pitchFamily="34" charset="0"/>
              </a:rPr>
              <a:t>Then</a:t>
            </a:r>
            <a:r>
              <a:rPr lang="en-US" sz="1400" dirty="0">
                <a:latin typeface="Calibri" panose="020F0502020204030204" pitchFamily="34" charset="0"/>
                <a:cs typeface="Calibri" panose="020F0502020204030204" pitchFamily="34" charset="0"/>
              </a:rPr>
              <a:t>, In case of </a:t>
            </a:r>
            <a:r>
              <a:rPr lang="en-US" sz="1400" b="1" dirty="0">
                <a:latin typeface="Calibri" panose="020F0502020204030204" pitchFamily="34" charset="0"/>
                <a:cs typeface="Calibri" panose="020F0502020204030204" pitchFamily="34" charset="0"/>
              </a:rPr>
              <a:t>"Private Room"</a:t>
            </a:r>
            <a:r>
              <a:rPr lang="en-US" sz="1400" dirty="0">
                <a:latin typeface="Calibri" panose="020F0502020204030204" pitchFamily="34" charset="0"/>
                <a:cs typeface="Calibri" panose="020F0502020204030204" pitchFamily="34" charset="0"/>
              </a:rPr>
              <a:t>, again we can see, </a:t>
            </a:r>
            <a:r>
              <a:rPr lang="en-US" sz="1400" b="1" dirty="0">
                <a:latin typeface="Calibri" panose="020F0502020204030204" pitchFamily="34" charset="0"/>
                <a:cs typeface="Calibri" panose="020F0502020204030204" pitchFamily="34" charset="0"/>
              </a:rPr>
              <a:t>"House", "Apartment", "Condominium"</a:t>
            </a:r>
            <a:r>
              <a:rPr lang="en-US" sz="1400" dirty="0">
                <a:latin typeface="Calibri" panose="020F0502020204030204" pitchFamily="34" charset="0"/>
                <a:cs typeface="Calibri" panose="020F0502020204030204" pitchFamily="34" charset="0"/>
              </a:rPr>
              <a:t> these are the </a:t>
            </a:r>
            <a:r>
              <a:rPr lang="en-US" sz="1400" b="1" dirty="0">
                <a:latin typeface="Calibri" panose="020F0502020204030204" pitchFamily="34" charset="0"/>
                <a:cs typeface="Calibri" panose="020F0502020204030204" pitchFamily="34" charset="0"/>
              </a:rPr>
              <a:t>'Top 3' Most Preferred Room Types</a:t>
            </a:r>
            <a:r>
              <a:rPr lang="en-US" sz="1400" dirty="0">
                <a:latin typeface="Calibri" panose="020F0502020204030204" pitchFamily="34" charset="0"/>
                <a:cs typeface="Calibri" panose="020F0502020204030204" pitchFamily="34" charset="0"/>
              </a:rPr>
              <a:t> by the </a:t>
            </a:r>
            <a:r>
              <a:rPr lang="en-US" sz="1400" b="1" dirty="0">
                <a:latin typeface="Calibri" panose="020F0502020204030204" pitchFamily="34" charset="0"/>
                <a:cs typeface="Calibri" panose="020F0502020204030204" pitchFamily="34" charset="0"/>
              </a:rPr>
              <a:t>Guests</a:t>
            </a:r>
            <a:r>
              <a:rPr lang="en-US" sz="1400" dirty="0">
                <a:latin typeface="Calibri" panose="020F0502020204030204" pitchFamily="34" charset="0"/>
                <a:cs typeface="Calibri" panose="020F0502020204030204" pitchFamily="34" charset="0"/>
              </a:rPr>
              <a:t>.</a:t>
            </a:r>
          </a:p>
          <a:p>
            <a:pPr lvl="1" algn="just"/>
            <a:r>
              <a:rPr lang="en-US" sz="1400" dirty="0">
                <a:latin typeface="Calibri" panose="020F0502020204030204" pitchFamily="34" charset="0"/>
                <a:cs typeface="Calibri" panose="020F0502020204030204" pitchFamily="34" charset="0"/>
              </a:rPr>
              <a:t>However, In case of </a:t>
            </a:r>
            <a:r>
              <a:rPr lang="en-US" sz="1400" b="1" dirty="0">
                <a:latin typeface="Calibri" panose="020F0502020204030204" pitchFamily="34" charset="0"/>
                <a:cs typeface="Calibri" panose="020F0502020204030204" pitchFamily="34" charset="0"/>
              </a:rPr>
              <a:t>"Shared Room"</a:t>
            </a:r>
            <a:r>
              <a:rPr lang="en-US" sz="1400" dirty="0">
                <a:latin typeface="Calibri" panose="020F0502020204030204" pitchFamily="34" charset="0"/>
                <a:cs typeface="Calibri" panose="020F0502020204030204" pitchFamily="34" charset="0"/>
              </a:rPr>
              <a:t>, We can see that, </a:t>
            </a:r>
            <a:r>
              <a:rPr lang="en-US" sz="1400" b="1" dirty="0">
                <a:latin typeface="Calibri" panose="020F0502020204030204" pitchFamily="34" charset="0"/>
                <a:cs typeface="Calibri" panose="020F0502020204030204" pitchFamily="34" charset="0"/>
              </a:rPr>
              <a:t>"Apartment", "House", "Hotel", "Condominium"</a:t>
            </a:r>
            <a:r>
              <a:rPr lang="en-US" sz="1400" dirty="0">
                <a:latin typeface="Calibri" panose="020F0502020204030204" pitchFamily="34" charset="0"/>
                <a:cs typeface="Calibri" panose="020F0502020204030204" pitchFamily="34" charset="0"/>
              </a:rPr>
              <a:t> these are the </a:t>
            </a:r>
            <a:r>
              <a:rPr lang="en-US" sz="1400" b="1" dirty="0">
                <a:latin typeface="Calibri" panose="020F0502020204030204" pitchFamily="34" charset="0"/>
                <a:cs typeface="Calibri" panose="020F0502020204030204" pitchFamily="34" charset="0"/>
              </a:rPr>
              <a:t>Top Most Preferred Room Types</a:t>
            </a:r>
            <a:r>
              <a:rPr lang="en-US" sz="1400" dirty="0">
                <a:latin typeface="Calibri" panose="020F0502020204030204" pitchFamily="34" charset="0"/>
                <a:cs typeface="Calibri" panose="020F0502020204030204" pitchFamily="34" charset="0"/>
              </a:rPr>
              <a:t> by the </a:t>
            </a:r>
            <a:r>
              <a:rPr lang="en-US" sz="1400" b="1" dirty="0">
                <a:latin typeface="Calibri" panose="020F0502020204030204" pitchFamily="34" charset="0"/>
                <a:cs typeface="Calibri" panose="020F0502020204030204" pitchFamily="34" charset="0"/>
              </a:rPr>
              <a:t>Guests</a:t>
            </a:r>
            <a:r>
              <a:rPr lang="en-US" sz="1400" dirty="0">
                <a:latin typeface="Calibri" panose="020F0502020204030204" pitchFamily="34" charset="0"/>
                <a:cs typeface="Calibri" panose="020F0502020204030204" pitchFamily="34" charset="0"/>
              </a:rPr>
              <a:t>.</a:t>
            </a:r>
          </a:p>
        </p:txBody>
      </p:sp>
      <p:pic>
        <p:nvPicPr>
          <p:cNvPr id="7" name="Picture 6"/>
          <p:cNvPicPr/>
          <p:nvPr/>
        </p:nvPicPr>
        <p:blipFill>
          <a:blip r:embed="rId3"/>
          <a:stretch>
            <a:fillRect/>
          </a:stretch>
        </p:blipFill>
        <p:spPr>
          <a:xfrm>
            <a:off x="106800" y="2544024"/>
            <a:ext cx="7452842" cy="3530851"/>
          </a:xfrm>
          <a:prstGeom prst="rect">
            <a:avLst/>
          </a:prstGeom>
        </p:spPr>
      </p:pic>
    </p:spTree>
    <p:extLst>
      <p:ext uri="{BB962C8B-B14F-4D97-AF65-F5344CB8AC3E}">
        <p14:creationId xmlns:p14="http://schemas.microsoft.com/office/powerpoint/2010/main" val="388448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426329" y="908420"/>
            <a:ext cx="7459351"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3600" b="1" dirty="0">
                <a:latin typeface="Calibri" panose="020F0502020204030204" pitchFamily="34" charset="0"/>
                <a:cs typeface="Calibri" panose="020F0502020204030204" pitchFamily="34" charset="0"/>
              </a:rPr>
              <a:t>7</a:t>
            </a:r>
            <a:r>
              <a:rPr lang="en-IN" sz="3600" b="1" dirty="0" smtClean="0">
                <a:latin typeface="Calibri" panose="020F0502020204030204" pitchFamily="34" charset="0"/>
                <a:cs typeface="Calibri" panose="020F0502020204030204" pitchFamily="34" charset="0"/>
              </a:rPr>
              <a:t>. </a:t>
            </a:r>
            <a:r>
              <a:rPr lang="en-IN" sz="3600" b="1" dirty="0" err="1">
                <a:latin typeface="Calibri" panose="020F0502020204030204" pitchFamily="34" charset="0"/>
                <a:cs typeface="Calibri" panose="020F0502020204030204" pitchFamily="34" charset="0"/>
              </a:rPr>
              <a:t>AirBnB's</a:t>
            </a:r>
            <a:r>
              <a:rPr lang="en-IN" sz="3600" b="1" dirty="0">
                <a:latin typeface="Calibri" panose="020F0502020204030204" pitchFamily="34" charset="0"/>
                <a:cs typeface="Calibri" panose="020F0502020204030204" pitchFamily="34" charset="0"/>
              </a:rPr>
              <a:t> that are below 500 (Budget Hotels) as well as Affordable</a:t>
            </a:r>
            <a:r>
              <a:rPr lang="en-IN" sz="3600" b="1"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Now, We can Conclude that, We have </a:t>
            </a:r>
            <a:r>
              <a:rPr lang="en-US" sz="1800" b="1" dirty="0">
                <a:latin typeface="Calibri" panose="020F0502020204030204" pitchFamily="34" charset="0"/>
                <a:cs typeface="Calibri" panose="020F0502020204030204" pitchFamily="34" charset="0"/>
              </a:rPr>
              <a:t>Total "11091" </a:t>
            </a:r>
            <a:r>
              <a:rPr lang="en-US" sz="1800" b="1" dirty="0" err="1">
                <a:latin typeface="Calibri" panose="020F0502020204030204" pitchFamily="34" charset="0"/>
                <a:cs typeface="Calibri" panose="020F0502020204030204" pitchFamily="34" charset="0"/>
              </a:rPr>
              <a:t>AirBnB's</a:t>
            </a:r>
            <a:r>
              <a:rPr lang="en-US" sz="1800" dirty="0">
                <a:latin typeface="Calibri" panose="020F0502020204030204" pitchFamily="34" charset="0"/>
                <a:cs typeface="Calibri" panose="020F0502020204030204" pitchFamily="34" charset="0"/>
              </a:rPr>
              <a:t> which are the Affordable/Budgeted </a:t>
            </a:r>
            <a:r>
              <a:rPr lang="en-US" sz="1800" dirty="0" err="1">
                <a:latin typeface="Calibri" panose="020F0502020204030204" pitchFamily="34" charset="0"/>
                <a:cs typeface="Calibri" panose="020F0502020204030204" pitchFamily="34" charset="0"/>
              </a:rPr>
              <a:t>AirBnB's</a:t>
            </a:r>
            <a:r>
              <a:rPr lang="en-US" sz="1800" dirty="0">
                <a:latin typeface="Calibri" panose="020F0502020204030204" pitchFamily="34" charset="0"/>
                <a:cs typeface="Calibri" panose="020F0502020204030204" pitchFamily="34" charset="0"/>
              </a:rPr>
              <a:t> that are </a:t>
            </a:r>
            <a:r>
              <a:rPr lang="en-US" sz="1800" b="1" dirty="0">
                <a:latin typeface="Calibri" panose="020F0502020204030204" pitchFamily="34" charset="0"/>
                <a:cs typeface="Calibri" panose="020F0502020204030204" pitchFamily="34" charset="0"/>
              </a:rPr>
              <a:t>below "500"</a:t>
            </a:r>
            <a:r>
              <a:rPr lang="en-US" sz="1800" dirty="0">
                <a:latin typeface="Calibri" panose="020F0502020204030204" pitchFamily="34" charset="0"/>
                <a:cs typeface="Calibri" panose="020F0502020204030204" pitchFamily="34" charset="0"/>
              </a:rPr>
              <a:t>. It means, these are come under our "Budget Hotel" as well as they are "Affordable".</a:t>
            </a:r>
          </a:p>
          <a:p>
            <a:pPr lvl="1" algn="just"/>
            <a:r>
              <a:rPr lang="en-US" sz="1800" dirty="0">
                <a:latin typeface="Calibri" panose="020F0502020204030204" pitchFamily="34" charset="0"/>
                <a:cs typeface="Calibri" panose="020F0502020204030204" pitchFamily="34" charset="0"/>
              </a:rPr>
              <a:t>From this above Visual, We can see the some of </a:t>
            </a:r>
            <a:r>
              <a:rPr lang="en-US" sz="1800" dirty="0" smtClean="0">
                <a:latin typeface="Calibri" panose="020F0502020204030204" pitchFamily="34" charset="0"/>
                <a:cs typeface="Calibri" panose="020F0502020204030204" pitchFamily="34" charset="0"/>
              </a:rPr>
              <a:t>the </a:t>
            </a:r>
            <a:r>
              <a:rPr lang="en-US" sz="1800" b="1" dirty="0" smtClean="0">
                <a:latin typeface="Calibri" panose="020F0502020204030204" pitchFamily="34" charset="0"/>
                <a:cs typeface="Calibri" panose="020F0502020204030204" pitchFamily="34" charset="0"/>
              </a:rPr>
              <a:t>Affordable/Budgeted </a:t>
            </a:r>
            <a:r>
              <a:rPr lang="en-US" sz="1800" b="1" dirty="0" err="1" smtClean="0">
                <a:latin typeface="Calibri" panose="020F0502020204030204" pitchFamily="34" charset="0"/>
                <a:cs typeface="Calibri" panose="020F0502020204030204" pitchFamily="34" charset="0"/>
              </a:rPr>
              <a:t>AirBnB’s</a:t>
            </a:r>
            <a:r>
              <a:rPr lang="en-US" sz="1800" b="1"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along with their</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Names</a:t>
            </a:r>
            <a:r>
              <a:rPr lang="en-US" sz="1800" dirty="0" smtClean="0">
                <a:latin typeface="Calibri" panose="020F0502020204030204" pitchFamily="34" charset="0"/>
                <a:cs typeface="Calibri" panose="020F0502020204030204" pitchFamily="34" charset="0"/>
              </a:rPr>
              <a:t> and </a:t>
            </a:r>
            <a:r>
              <a:rPr lang="en-US" sz="1800" b="1" dirty="0" smtClean="0">
                <a:latin typeface="Calibri" panose="020F0502020204030204" pitchFamily="34" charset="0"/>
                <a:cs typeface="Calibri" panose="020F0502020204030204" pitchFamily="34" charset="0"/>
              </a:rPr>
              <a:t>Price</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pic>
        <p:nvPicPr>
          <p:cNvPr id="8" name="Picture 7"/>
          <p:cNvPicPr/>
          <p:nvPr/>
        </p:nvPicPr>
        <p:blipFill>
          <a:blip r:embed="rId3"/>
          <a:stretch>
            <a:fillRect/>
          </a:stretch>
        </p:blipFill>
        <p:spPr>
          <a:xfrm>
            <a:off x="117695" y="2102434"/>
            <a:ext cx="7441947" cy="4623486"/>
          </a:xfrm>
          <a:prstGeom prst="rect">
            <a:avLst/>
          </a:prstGeom>
        </p:spPr>
      </p:pic>
    </p:spTree>
    <p:extLst>
      <p:ext uri="{BB962C8B-B14F-4D97-AF65-F5344CB8AC3E}">
        <p14:creationId xmlns:p14="http://schemas.microsoft.com/office/powerpoint/2010/main" val="1531076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426329" y="908420"/>
            <a:ext cx="7459351"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8. </a:t>
            </a:r>
            <a:r>
              <a:rPr lang="en-IN" sz="3600" b="1" dirty="0">
                <a:latin typeface="Calibri" panose="020F0502020204030204" pitchFamily="34" charset="0"/>
                <a:cs typeface="Calibri" panose="020F0502020204030204" pitchFamily="34" charset="0"/>
              </a:rPr>
              <a:t>Top 20 Cheapest </a:t>
            </a:r>
            <a:r>
              <a:rPr lang="en-IN" sz="3600" b="1" dirty="0" err="1">
                <a:latin typeface="Calibri" panose="020F0502020204030204" pitchFamily="34" charset="0"/>
                <a:cs typeface="Calibri" panose="020F0502020204030204" pitchFamily="34" charset="0"/>
              </a:rPr>
              <a:t>AirBnB</a:t>
            </a:r>
            <a:r>
              <a:rPr lang="en-IN" sz="3600" b="1" dirty="0">
                <a:latin typeface="Calibri" panose="020F0502020204030204" pitchFamily="34" charset="0"/>
                <a:cs typeface="Calibri" panose="020F0502020204030204" pitchFamily="34" charset="0"/>
              </a:rPr>
              <a:t> with Approx. Price:</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dirty="0">
                <a:latin typeface="Calibri" panose="020F0502020204030204" pitchFamily="34" charset="0"/>
                <a:cs typeface="Calibri" panose="020F0502020204030204" pitchFamily="34" charset="0"/>
              </a:rPr>
              <a:t>From this above Visual, We can see the our </a:t>
            </a:r>
            <a:r>
              <a:rPr lang="en-US" b="1" i="1" dirty="0">
                <a:latin typeface="Calibri" panose="020F0502020204030204" pitchFamily="34" charset="0"/>
                <a:cs typeface="Calibri" panose="020F0502020204030204" pitchFamily="34" charset="0"/>
              </a:rPr>
              <a:t>Top 20 Cheapest </a:t>
            </a:r>
            <a:r>
              <a:rPr lang="en-US" b="1" i="1" dirty="0" err="1">
                <a:latin typeface="Calibri" panose="020F0502020204030204" pitchFamily="34" charset="0"/>
                <a:cs typeface="Calibri" panose="020F0502020204030204" pitchFamily="34" charset="0"/>
              </a:rPr>
              <a:t>AirBnB</a:t>
            </a:r>
            <a:r>
              <a:rPr lang="en-US" b="1" i="1" dirty="0">
                <a:latin typeface="Calibri" panose="020F0502020204030204" pitchFamily="34" charset="0"/>
                <a:cs typeface="Calibri" panose="020F0502020204030204" pitchFamily="34" charset="0"/>
              </a:rPr>
              <a:t> with Approx. Price</a:t>
            </a:r>
            <a:r>
              <a:rPr lang="en-US" dirty="0">
                <a:latin typeface="Calibri" panose="020F0502020204030204" pitchFamily="34" charset="0"/>
                <a:cs typeface="Calibri" panose="020F0502020204030204" pitchFamily="34" charset="0"/>
              </a:rPr>
              <a:t>.</a:t>
            </a:r>
          </a:p>
        </p:txBody>
      </p:sp>
      <p:pic>
        <p:nvPicPr>
          <p:cNvPr id="7" name="Picture 6"/>
          <p:cNvPicPr/>
          <p:nvPr/>
        </p:nvPicPr>
        <p:blipFill>
          <a:blip r:embed="rId3"/>
          <a:stretch>
            <a:fillRect/>
          </a:stretch>
        </p:blipFill>
        <p:spPr>
          <a:xfrm>
            <a:off x="135803" y="2317688"/>
            <a:ext cx="7423840" cy="4173648"/>
          </a:xfrm>
          <a:prstGeom prst="rect">
            <a:avLst/>
          </a:prstGeom>
        </p:spPr>
      </p:pic>
    </p:spTree>
    <p:extLst>
      <p:ext uri="{BB962C8B-B14F-4D97-AF65-F5344CB8AC3E}">
        <p14:creationId xmlns:p14="http://schemas.microsoft.com/office/powerpoint/2010/main" val="380516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426329" y="908420"/>
            <a:ext cx="7459351"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a:latin typeface="Calibri" panose="020F0502020204030204" pitchFamily="34" charset="0"/>
                <a:cs typeface="Calibri" panose="020F0502020204030204" pitchFamily="34" charset="0"/>
              </a:rPr>
              <a:t>9</a:t>
            </a:r>
            <a:r>
              <a:rPr lang="en-IN" sz="3600" b="1" dirty="0" smtClean="0">
                <a:latin typeface="Calibri" panose="020F0502020204030204" pitchFamily="34" charset="0"/>
                <a:cs typeface="Calibri" panose="020F0502020204030204" pitchFamily="34" charset="0"/>
              </a:rPr>
              <a:t>. </a:t>
            </a:r>
            <a:r>
              <a:rPr lang="en-IN" sz="3600" b="1" dirty="0">
                <a:latin typeface="Calibri" panose="020F0502020204030204" pitchFamily="34" charset="0"/>
                <a:cs typeface="Calibri" panose="020F0502020204030204" pitchFamily="34" charset="0"/>
              </a:rPr>
              <a:t>Most Expensive </a:t>
            </a:r>
            <a:r>
              <a:rPr lang="en-IN" sz="3600" b="1" dirty="0" err="1">
                <a:latin typeface="Calibri" panose="020F0502020204030204" pitchFamily="34" charset="0"/>
                <a:cs typeface="Calibri" panose="020F0502020204030204" pitchFamily="34" charset="0"/>
              </a:rPr>
              <a:t>AirBnB's</a:t>
            </a:r>
            <a:r>
              <a:rPr lang="en-IN" sz="3600" b="1" dirty="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600" dirty="0" smtClean="0">
                <a:latin typeface="Calibri" panose="020F0502020204030204" pitchFamily="34" charset="0"/>
                <a:cs typeface="Calibri" panose="020F0502020204030204" pitchFamily="34" charset="0"/>
              </a:rPr>
              <a:t>From this visual</a:t>
            </a:r>
            <a:r>
              <a:rPr lang="en-US" sz="1600" dirty="0">
                <a:latin typeface="Calibri" panose="020F0502020204030204" pitchFamily="34" charset="0"/>
                <a:cs typeface="Calibri" panose="020F0502020204030204" pitchFamily="34" charset="0"/>
              </a:rPr>
              <a:t>, We can say that </a:t>
            </a:r>
            <a:r>
              <a:rPr lang="en-US" sz="1600" b="1" dirty="0">
                <a:latin typeface="Calibri" panose="020F0502020204030204" pitchFamily="34" charset="0"/>
                <a:cs typeface="Calibri" panose="020F0502020204030204" pitchFamily="34" charset="0"/>
              </a:rPr>
              <a:t>"Private Weddings / Venue - </a:t>
            </a:r>
            <a:r>
              <a:rPr lang="en-US" sz="1600" b="1" dirty="0" err="1">
                <a:latin typeface="Calibri" panose="020F0502020204030204" pitchFamily="34" charset="0"/>
                <a:cs typeface="Calibri" panose="020F0502020204030204" pitchFamily="34" charset="0"/>
              </a:rPr>
              <a:t>Beachcliff</a:t>
            </a:r>
            <a:r>
              <a:rPr lang="en-US" sz="1600" b="1" dirty="0">
                <a:latin typeface="Calibri" panose="020F0502020204030204" pitchFamily="34" charset="0"/>
                <a:cs typeface="Calibri" panose="020F0502020204030204" pitchFamily="34" charset="0"/>
              </a:rPr>
              <a:t> Villas", "Yacht - </a:t>
            </a:r>
            <a:r>
              <a:rPr lang="en-US" sz="1600" b="1" dirty="0" err="1">
                <a:latin typeface="Calibri" panose="020F0502020204030204" pitchFamily="34" charset="0"/>
                <a:cs typeface="Calibri" panose="020F0502020204030204" pitchFamily="34" charset="0"/>
              </a:rPr>
              <a:t>Leight</a:t>
            </a:r>
            <a:r>
              <a:rPr lang="en-US" sz="1600" b="1" dirty="0">
                <a:latin typeface="Calibri" panose="020F0502020204030204" pitchFamily="34" charset="0"/>
                <a:cs typeface="Calibri" panose="020F0502020204030204" pitchFamily="34" charset="0"/>
              </a:rPr>
              <a:t> Star's interior layout"</a:t>
            </a:r>
            <a:r>
              <a:rPr lang="en-US" sz="1600" dirty="0">
                <a:latin typeface="Calibri" panose="020F0502020204030204" pitchFamily="34" charset="0"/>
                <a:cs typeface="Calibri" panose="020F0502020204030204" pitchFamily="34" charset="0"/>
              </a:rPr>
              <a:t> are the </a:t>
            </a:r>
            <a:r>
              <a:rPr lang="en-US" sz="1600" b="1" i="1" dirty="0">
                <a:latin typeface="Calibri" panose="020F0502020204030204" pitchFamily="34" charset="0"/>
                <a:cs typeface="Calibri" panose="020F0502020204030204" pitchFamily="34" charset="0"/>
              </a:rPr>
              <a:t>Most Expensive</a:t>
            </a:r>
            <a:r>
              <a:rPr lang="en-US" sz="1600" dirty="0">
                <a:latin typeface="Calibri" panose="020F0502020204030204" pitchFamily="34" charset="0"/>
                <a:cs typeface="Calibri" panose="020F0502020204030204" pitchFamily="34" charset="0"/>
              </a:rPr>
              <a:t> ones followed by </a:t>
            </a:r>
            <a:r>
              <a:rPr lang="en-US" sz="1600" b="1" dirty="0">
                <a:latin typeface="Calibri" panose="020F0502020204030204" pitchFamily="34" charset="0"/>
                <a:cs typeface="Calibri" panose="020F0502020204030204" pitchFamily="34" charset="0"/>
              </a:rPr>
              <a:t>"Rosecrans Beauty"</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"180 View La Jolla Ocean Front"</a:t>
            </a:r>
            <a:r>
              <a:rPr lang="en-US" sz="1600" dirty="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On Top of that, We've also observed that Most of these/Almost All these </a:t>
            </a:r>
            <a:r>
              <a:rPr lang="en-US" sz="1600" b="1" i="1" dirty="0">
                <a:latin typeface="Calibri" panose="020F0502020204030204" pitchFamily="34" charset="0"/>
                <a:cs typeface="Calibri" panose="020F0502020204030204" pitchFamily="34" charset="0"/>
              </a:rPr>
              <a:t>Expensive</a:t>
            </a:r>
            <a:r>
              <a:rPr lang="en-US" sz="1600" dirty="0">
                <a:latin typeface="Calibri" panose="020F0502020204030204" pitchFamily="34" charset="0"/>
                <a:cs typeface="Calibri" panose="020F0502020204030204" pitchFamily="34" charset="0"/>
              </a:rPr>
              <a:t> ones has bookings for </a:t>
            </a:r>
            <a:r>
              <a:rPr lang="en-US" sz="1600" b="1" dirty="0">
                <a:latin typeface="Calibri" panose="020F0502020204030204" pitchFamily="34" charset="0"/>
                <a:cs typeface="Calibri" panose="020F0502020204030204" pitchFamily="34" charset="0"/>
              </a:rPr>
              <a:t>"Entire home/apt"</a:t>
            </a:r>
            <a:r>
              <a:rPr lang="en-US" sz="1600" dirty="0">
                <a:latin typeface="Calibri" panose="020F0502020204030204" pitchFamily="34" charset="0"/>
                <a:cs typeface="Calibri" panose="020F0502020204030204" pitchFamily="34" charset="0"/>
              </a:rPr>
              <a:t> as a </a:t>
            </a:r>
            <a:r>
              <a:rPr lang="en-US" sz="1600" b="1" i="1" dirty="0">
                <a:latin typeface="Calibri" panose="020F0502020204030204" pitchFamily="34" charset="0"/>
                <a:cs typeface="Calibri" panose="020F0502020204030204" pitchFamily="34" charset="0"/>
              </a:rPr>
              <a:t>Room Type</a:t>
            </a:r>
            <a:r>
              <a:rPr lang="en-US" sz="1600" dirty="0">
                <a:latin typeface="Calibri" panose="020F0502020204030204" pitchFamily="34" charset="0"/>
                <a:cs typeface="Calibri" panose="020F0502020204030204" pitchFamily="34" charset="0"/>
              </a:rPr>
              <a:t>. Hence, It seems to be like Most of the guests prefer to Stay in </a:t>
            </a:r>
            <a:r>
              <a:rPr lang="en-US" sz="1600" b="1" dirty="0">
                <a:latin typeface="Calibri" panose="020F0502020204030204" pitchFamily="34" charset="0"/>
                <a:cs typeface="Calibri" panose="020F0502020204030204" pitchFamily="34" charset="0"/>
              </a:rPr>
              <a:t>"Entire home/apt"</a:t>
            </a:r>
            <a:r>
              <a:rPr lang="en-US" sz="1600" dirty="0">
                <a:latin typeface="Calibri" panose="020F0502020204030204" pitchFamily="34" charset="0"/>
                <a:cs typeface="Calibri" panose="020F0502020204030204" pitchFamily="34" charset="0"/>
              </a:rPr>
              <a:t> and </a:t>
            </a:r>
            <a:r>
              <a:rPr lang="en-US" sz="1600" dirty="0" err="1">
                <a:latin typeface="Calibri" panose="020F0502020204030204" pitchFamily="34" charset="0"/>
                <a:cs typeface="Calibri" panose="020F0502020204030204" pitchFamily="34" charset="0"/>
              </a:rPr>
              <a:t>AirBnB</a:t>
            </a:r>
            <a:r>
              <a:rPr lang="en-US" sz="1600" dirty="0">
                <a:latin typeface="Calibri" panose="020F0502020204030204" pitchFamily="34" charset="0"/>
                <a:cs typeface="Calibri" panose="020F0502020204030204" pitchFamily="34" charset="0"/>
              </a:rPr>
              <a:t> has More Earners from these kind of Room Types.</a:t>
            </a:r>
            <a:endParaRPr lang="en-US" sz="1800" dirty="0">
              <a:latin typeface="Calibri" panose="020F0502020204030204" pitchFamily="34" charset="0"/>
              <a:cs typeface="Calibri" panose="020F0502020204030204" pitchFamily="34" charset="0"/>
            </a:endParaRPr>
          </a:p>
        </p:txBody>
      </p:sp>
      <p:pic>
        <p:nvPicPr>
          <p:cNvPr id="8" name="Picture 7"/>
          <p:cNvPicPr/>
          <p:nvPr/>
        </p:nvPicPr>
        <p:blipFill>
          <a:blip r:embed="rId3"/>
          <a:stretch>
            <a:fillRect/>
          </a:stretch>
        </p:blipFill>
        <p:spPr>
          <a:xfrm>
            <a:off x="179226" y="2102433"/>
            <a:ext cx="7380415" cy="4624291"/>
          </a:xfrm>
          <a:prstGeom prst="rect">
            <a:avLst/>
          </a:prstGeom>
        </p:spPr>
      </p:pic>
    </p:spTree>
    <p:extLst>
      <p:ext uri="{BB962C8B-B14F-4D97-AF65-F5344CB8AC3E}">
        <p14:creationId xmlns:p14="http://schemas.microsoft.com/office/powerpoint/2010/main" val="841149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946495" y="908420"/>
            <a:ext cx="8088517"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10. </a:t>
            </a:r>
            <a:r>
              <a:rPr lang="en-IN" sz="3600" b="1" dirty="0">
                <a:latin typeface="Calibri" panose="020F0502020204030204" pitchFamily="34" charset="0"/>
                <a:cs typeface="Calibri" panose="020F0502020204030204" pitchFamily="34" charset="0"/>
              </a:rPr>
              <a:t>Any particular Location (Cities) getting Maximum Number of Bookings:</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800" dirty="0" smtClean="0">
                <a:latin typeface="Calibri" panose="020F0502020204030204" pitchFamily="34" charset="0"/>
                <a:cs typeface="Calibri" panose="020F0502020204030204" pitchFamily="34" charset="0"/>
              </a:rPr>
              <a:t>This Pie </a:t>
            </a:r>
            <a:r>
              <a:rPr lang="en-US" sz="1800" dirty="0">
                <a:latin typeface="Calibri" panose="020F0502020204030204" pitchFamily="34" charset="0"/>
                <a:cs typeface="Calibri" panose="020F0502020204030204" pitchFamily="34" charset="0"/>
              </a:rPr>
              <a:t>Chart, shows </a:t>
            </a:r>
            <a:r>
              <a:rPr lang="en-US" sz="1800" b="1" i="1" dirty="0">
                <a:latin typeface="Calibri" panose="020F0502020204030204" pitchFamily="34" charset="0"/>
                <a:cs typeface="Calibri" panose="020F0502020204030204" pitchFamily="34" charset="0"/>
              </a:rPr>
              <a:t>Top 5 Cities</a:t>
            </a:r>
            <a:r>
              <a:rPr lang="en-US" sz="1800" dirty="0">
                <a:latin typeface="Calibri" panose="020F0502020204030204" pitchFamily="34" charset="0"/>
                <a:cs typeface="Calibri" panose="020F0502020204030204" pitchFamily="34" charset="0"/>
              </a:rPr>
              <a:t> who's having </a:t>
            </a:r>
            <a:r>
              <a:rPr lang="en-US" sz="1800" b="1" i="1" dirty="0">
                <a:latin typeface="Calibri" panose="020F0502020204030204" pitchFamily="34" charset="0"/>
                <a:cs typeface="Calibri" panose="020F0502020204030204" pitchFamily="34" charset="0"/>
              </a:rPr>
              <a:t>Maximum Number of Bookings</a:t>
            </a:r>
            <a:r>
              <a:rPr lang="en-US" sz="1800" dirty="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To conclude above Chart, We can say, </a:t>
            </a:r>
            <a:r>
              <a:rPr lang="en-US" sz="1800" b="1" i="1" dirty="0">
                <a:latin typeface="Calibri" panose="020F0502020204030204" pitchFamily="34" charset="0"/>
                <a:cs typeface="Calibri" panose="020F0502020204030204" pitchFamily="34" charset="0"/>
              </a:rPr>
              <a:t>Most of the Bookings of around "94.4%"</a:t>
            </a:r>
            <a:r>
              <a:rPr lang="en-US" sz="1800" dirty="0">
                <a:latin typeface="Calibri" panose="020F0502020204030204" pitchFamily="34" charset="0"/>
                <a:cs typeface="Calibri" panose="020F0502020204030204" pitchFamily="34" charset="0"/>
              </a:rPr>
              <a:t> were takes place for </a:t>
            </a:r>
            <a:r>
              <a:rPr lang="en-US" sz="1800" b="1" dirty="0">
                <a:latin typeface="Calibri" panose="020F0502020204030204" pitchFamily="34" charset="0"/>
                <a:cs typeface="Calibri" panose="020F0502020204030204" pitchFamily="34" charset="0"/>
              </a:rPr>
              <a:t>"San Diego" City</a:t>
            </a:r>
            <a:r>
              <a:rPr lang="en-US" sz="1800" dirty="0">
                <a:latin typeface="Calibri" panose="020F0502020204030204" pitchFamily="34" charset="0"/>
                <a:cs typeface="Calibri" panose="020F0502020204030204" pitchFamily="34" charset="0"/>
              </a:rPr>
              <a:t> as </a:t>
            </a:r>
            <a:r>
              <a:rPr lang="en-US" sz="1800" b="1" i="1" dirty="0">
                <a:latin typeface="Calibri" panose="020F0502020204030204" pitchFamily="34" charset="0"/>
                <a:cs typeface="Calibri" panose="020F0502020204030204" pitchFamily="34" charset="0"/>
              </a:rPr>
              <a:t>lot of Tourist Attractions/Places </a:t>
            </a:r>
            <a:r>
              <a:rPr lang="en-US" sz="1800" b="1" i="1" dirty="0" smtClean="0">
                <a:latin typeface="Calibri" panose="020F0502020204030204" pitchFamily="34" charset="0"/>
                <a:cs typeface="Calibri" panose="020F0502020204030204" pitchFamily="34" charset="0"/>
              </a:rPr>
              <a:t>(</a:t>
            </a:r>
            <a:r>
              <a:rPr lang="en-US" sz="1800" b="1" i="1" dirty="0" err="1" smtClean="0">
                <a:latin typeface="Calibri" panose="020F0502020204030204" pitchFamily="34" charset="0"/>
                <a:cs typeface="Calibri" panose="020F0502020204030204" pitchFamily="34" charset="0"/>
              </a:rPr>
              <a:t>Neighbourhood</a:t>
            </a:r>
            <a:r>
              <a:rPr lang="en-US" sz="1800" b="1" i="1"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are there to </a:t>
            </a:r>
            <a:r>
              <a:rPr lang="en-US" sz="1800" b="1" i="1" dirty="0" smtClean="0">
                <a:latin typeface="Calibri" panose="020F0502020204030204" pitchFamily="34" charset="0"/>
                <a:cs typeface="Calibri" panose="020F0502020204030204" pitchFamily="34" charset="0"/>
              </a:rPr>
              <a:t>Explore </a:t>
            </a:r>
            <a:r>
              <a:rPr lang="en-US" sz="1800" b="1" i="1" dirty="0">
                <a:latin typeface="Calibri" panose="020F0502020204030204" pitchFamily="34" charset="0"/>
                <a:cs typeface="Calibri" panose="020F0502020204030204" pitchFamily="34" charset="0"/>
              </a:rPr>
              <a:t>in the Vicinity of "San Diego"</a:t>
            </a:r>
            <a:r>
              <a:rPr lang="en-US" sz="1800" dirty="0">
                <a:latin typeface="Calibri" panose="020F0502020204030204" pitchFamily="34" charset="0"/>
                <a:cs typeface="Calibri" panose="020F0502020204030204" pitchFamily="34" charset="0"/>
              </a:rPr>
              <a:t> followed by </a:t>
            </a:r>
            <a:r>
              <a:rPr lang="en-US" sz="1800" b="1" dirty="0">
                <a:latin typeface="Calibri" panose="020F0502020204030204" pitchFamily="34" charset="0"/>
                <a:cs typeface="Calibri" panose="020F0502020204030204" pitchFamily="34" charset="0"/>
              </a:rPr>
              <a:t>"La Jolla", "Chula Vista"</a:t>
            </a:r>
            <a:r>
              <a:rPr lang="en-US" sz="1800" dirty="0">
                <a:latin typeface="Calibri" panose="020F0502020204030204" pitchFamily="34" charset="0"/>
                <a:cs typeface="Calibri" panose="020F0502020204030204" pitchFamily="34" charset="0"/>
              </a:rPr>
              <a:t> and so on...</a:t>
            </a:r>
          </a:p>
        </p:txBody>
      </p:sp>
      <p:pic>
        <p:nvPicPr>
          <p:cNvPr id="7" name="Picture 6"/>
          <p:cNvPicPr/>
          <p:nvPr/>
        </p:nvPicPr>
        <p:blipFill>
          <a:blip r:embed="rId3"/>
          <a:stretch>
            <a:fillRect/>
          </a:stretch>
        </p:blipFill>
        <p:spPr>
          <a:xfrm>
            <a:off x="162962" y="2766850"/>
            <a:ext cx="7396680" cy="3295456"/>
          </a:xfrm>
          <a:prstGeom prst="rect">
            <a:avLst/>
          </a:prstGeom>
        </p:spPr>
      </p:pic>
    </p:spTree>
    <p:extLst>
      <p:ext uri="{BB962C8B-B14F-4D97-AF65-F5344CB8AC3E}">
        <p14:creationId xmlns:p14="http://schemas.microsoft.com/office/powerpoint/2010/main" val="3472214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294647" y="908420"/>
            <a:ext cx="874036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11. </a:t>
            </a:r>
            <a:r>
              <a:rPr lang="en-IN" sz="3600" b="1" dirty="0">
                <a:latin typeface="Calibri" panose="020F0502020204030204" pitchFamily="34" charset="0"/>
                <a:cs typeface="Calibri" panose="020F0502020204030204" pitchFamily="34" charset="0"/>
              </a:rPr>
              <a:t>Any particular Location (neighbourhood) getting Maximum Number of Bookings:</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This Pie Chart shows, </a:t>
            </a:r>
            <a:r>
              <a:rPr lang="en-US" sz="1800" b="1" i="1" dirty="0">
                <a:latin typeface="Calibri" panose="020F0502020204030204" pitchFamily="34" charset="0"/>
                <a:cs typeface="Calibri" panose="020F0502020204030204" pitchFamily="34" charset="0"/>
              </a:rPr>
              <a:t>Top 10 </a:t>
            </a:r>
            <a:r>
              <a:rPr lang="en-US" sz="1800" b="1" i="1" dirty="0" err="1">
                <a:latin typeface="Calibri" panose="020F0502020204030204" pitchFamily="34" charset="0"/>
                <a:cs typeface="Calibri" panose="020F0502020204030204" pitchFamily="34" charset="0"/>
              </a:rPr>
              <a:t>Neighbourhood</a:t>
            </a:r>
            <a:r>
              <a:rPr lang="en-US" sz="1800" b="1" i="1" dirty="0">
                <a:latin typeface="Calibri" panose="020F0502020204030204" pitchFamily="34" charset="0"/>
                <a:cs typeface="Calibri" panose="020F0502020204030204" pitchFamily="34" charset="0"/>
              </a:rPr>
              <a:t> Locations</a:t>
            </a:r>
            <a:r>
              <a:rPr lang="en-US" sz="1800" dirty="0">
                <a:latin typeface="Calibri" panose="020F0502020204030204" pitchFamily="34" charset="0"/>
                <a:cs typeface="Calibri" panose="020F0502020204030204" pitchFamily="34" charset="0"/>
              </a:rPr>
              <a:t> who's having </a:t>
            </a:r>
            <a:r>
              <a:rPr lang="en-US" sz="1800" b="1" i="1" dirty="0">
                <a:latin typeface="Calibri" panose="020F0502020204030204" pitchFamily="34" charset="0"/>
                <a:cs typeface="Calibri" panose="020F0502020204030204" pitchFamily="34" charset="0"/>
              </a:rPr>
              <a:t>Maximum Number of Bookings</a:t>
            </a:r>
            <a:r>
              <a:rPr lang="en-US" sz="1800" dirty="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To conclude above Chart, We can say, In terms of </a:t>
            </a:r>
            <a:r>
              <a:rPr lang="en-US" sz="1800" b="1" i="1" dirty="0" smtClean="0">
                <a:latin typeface="Calibri" panose="020F0502020204030204" pitchFamily="34" charset="0"/>
                <a:cs typeface="Calibri" panose="020F0502020204030204" pitchFamily="34" charset="0"/>
              </a:rPr>
              <a:t>Neighborhood </a:t>
            </a:r>
            <a:r>
              <a:rPr lang="en-US" sz="1800" b="1" i="1" dirty="0">
                <a:latin typeface="Calibri" panose="020F0502020204030204" pitchFamily="34" charset="0"/>
                <a:cs typeface="Calibri" panose="020F0502020204030204" pitchFamily="34" charset="0"/>
              </a:rPr>
              <a:t>Locations</a:t>
            </a:r>
            <a:r>
              <a:rPr lang="en-US" sz="1800"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Most of the Bookings</a:t>
            </a:r>
            <a:r>
              <a:rPr lang="en-US" sz="1800" dirty="0">
                <a:latin typeface="Calibri" panose="020F0502020204030204" pitchFamily="34" charset="0"/>
                <a:cs typeface="Calibri" panose="020F0502020204030204" pitchFamily="34" charset="0"/>
              </a:rPr>
              <a:t> were takes place for </a:t>
            </a:r>
            <a:r>
              <a:rPr lang="en-US" sz="1800" b="1" dirty="0">
                <a:latin typeface="Calibri" panose="020F0502020204030204" pitchFamily="34" charset="0"/>
                <a:cs typeface="Calibri" panose="020F0502020204030204" pitchFamily="34" charset="0"/>
              </a:rPr>
              <a:t>"Mission Bay"</a:t>
            </a:r>
            <a:r>
              <a:rPr lang="en-US" sz="1800" dirty="0">
                <a:latin typeface="Calibri" panose="020F0502020204030204" pitchFamily="34" charset="0"/>
                <a:cs typeface="Calibri" panose="020F0502020204030204" pitchFamily="34" charset="0"/>
              </a:rPr>
              <a:t> of around </a:t>
            </a:r>
            <a:r>
              <a:rPr lang="en-US" sz="1800" b="1" dirty="0">
                <a:latin typeface="Calibri" panose="020F0502020204030204" pitchFamily="34" charset="0"/>
                <a:cs typeface="Calibri" panose="020F0502020204030204" pitchFamily="34" charset="0"/>
              </a:rPr>
              <a:t>"22%"</a:t>
            </a:r>
            <a:r>
              <a:rPr lang="en-US" sz="1800" dirty="0">
                <a:latin typeface="Calibri" panose="020F0502020204030204" pitchFamily="34" charset="0"/>
                <a:cs typeface="Calibri" panose="020F0502020204030204" pitchFamily="34" charset="0"/>
              </a:rPr>
              <a:t> followed by </a:t>
            </a:r>
            <a:r>
              <a:rPr lang="en-US" sz="1800" b="1" dirty="0">
                <a:latin typeface="Calibri" panose="020F0502020204030204" pitchFamily="34" charset="0"/>
                <a:cs typeface="Calibri" panose="020F0502020204030204" pitchFamily="34" charset="0"/>
              </a:rPr>
              <a:t>"Pacific Beach", "La Jolla"</a:t>
            </a:r>
            <a:r>
              <a:rPr lang="en-US" sz="1800" dirty="0">
                <a:latin typeface="Calibri" panose="020F0502020204030204" pitchFamily="34" charset="0"/>
                <a:cs typeface="Calibri" panose="020F0502020204030204" pitchFamily="34" charset="0"/>
              </a:rPr>
              <a:t> which has </a:t>
            </a:r>
            <a:r>
              <a:rPr lang="en-US" sz="1800" b="1" dirty="0">
                <a:latin typeface="Calibri" panose="020F0502020204030204" pitchFamily="34" charset="0"/>
                <a:cs typeface="Calibri" panose="020F0502020204030204" pitchFamily="34" charset="0"/>
              </a:rPr>
              <a:t>"15.5%" &amp; "12%"</a:t>
            </a:r>
            <a:r>
              <a:rPr lang="en-US" sz="1800" dirty="0">
                <a:latin typeface="Calibri" panose="020F0502020204030204" pitchFamily="34" charset="0"/>
                <a:cs typeface="Calibri" panose="020F0502020204030204" pitchFamily="34" charset="0"/>
              </a:rPr>
              <a:t> respectively...</a:t>
            </a:r>
          </a:p>
        </p:txBody>
      </p:sp>
      <p:pic>
        <p:nvPicPr>
          <p:cNvPr id="8" name="Picture 7"/>
          <p:cNvPicPr/>
          <p:nvPr/>
        </p:nvPicPr>
        <p:blipFill>
          <a:blip r:embed="rId3"/>
          <a:stretch>
            <a:fillRect/>
          </a:stretch>
        </p:blipFill>
        <p:spPr>
          <a:xfrm>
            <a:off x="108642" y="2704487"/>
            <a:ext cx="7451000" cy="3420181"/>
          </a:xfrm>
          <a:prstGeom prst="rect">
            <a:avLst/>
          </a:prstGeom>
        </p:spPr>
      </p:pic>
    </p:spTree>
    <p:extLst>
      <p:ext uri="{BB962C8B-B14F-4D97-AF65-F5344CB8AC3E}">
        <p14:creationId xmlns:p14="http://schemas.microsoft.com/office/powerpoint/2010/main" val="84479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294647" y="908420"/>
            <a:ext cx="874036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11. </a:t>
            </a:r>
            <a:r>
              <a:rPr lang="en-IN" sz="3600" b="1" dirty="0">
                <a:latin typeface="Calibri" panose="020F0502020204030204" pitchFamily="34" charset="0"/>
                <a:cs typeface="Calibri" panose="020F0502020204030204" pitchFamily="34" charset="0"/>
              </a:rPr>
              <a:t>Any particular Location (neighbourhood) getting Maximum Number of Bookings:</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62429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This Bar Chart shows, </a:t>
            </a:r>
            <a:r>
              <a:rPr lang="en-US" sz="1800" b="1" i="1" dirty="0" err="1">
                <a:latin typeface="Calibri" panose="020F0502020204030204" pitchFamily="34" charset="0"/>
                <a:cs typeface="Calibri" panose="020F0502020204030204" pitchFamily="34" charset="0"/>
              </a:rPr>
              <a:t>Neighbourhood</a:t>
            </a:r>
            <a:r>
              <a:rPr lang="en-US" sz="1800" b="1" i="1" dirty="0">
                <a:latin typeface="Calibri" panose="020F0502020204030204" pitchFamily="34" charset="0"/>
                <a:cs typeface="Calibri" panose="020F0502020204030204" pitchFamily="34" charset="0"/>
              </a:rPr>
              <a:t> Locations</a:t>
            </a:r>
            <a:r>
              <a:rPr lang="en-US" sz="1800" dirty="0">
                <a:latin typeface="Calibri" panose="020F0502020204030204" pitchFamily="34" charset="0"/>
                <a:cs typeface="Calibri" panose="020F0502020204030204" pitchFamily="34" charset="0"/>
              </a:rPr>
              <a:t> who's having </a:t>
            </a:r>
            <a:r>
              <a:rPr lang="en-US" sz="1800" b="1" i="1" dirty="0">
                <a:latin typeface="Calibri" panose="020F0502020204030204" pitchFamily="34" charset="0"/>
                <a:cs typeface="Calibri" panose="020F0502020204030204" pitchFamily="34" charset="0"/>
              </a:rPr>
              <a:t>Maximum Number of Bookings</a:t>
            </a:r>
            <a:r>
              <a:rPr lang="en-US" sz="1800" dirty="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To conclude above Chart, We can say, In terms of </a:t>
            </a:r>
            <a:r>
              <a:rPr lang="en-US" sz="1800" b="1" i="1" dirty="0" err="1">
                <a:latin typeface="Calibri" panose="020F0502020204030204" pitchFamily="34" charset="0"/>
                <a:cs typeface="Calibri" panose="020F0502020204030204" pitchFamily="34" charset="0"/>
              </a:rPr>
              <a:t>Neighbourhood</a:t>
            </a:r>
            <a:r>
              <a:rPr lang="en-US" sz="1800" b="1" i="1" dirty="0">
                <a:latin typeface="Calibri" panose="020F0502020204030204" pitchFamily="34" charset="0"/>
                <a:cs typeface="Calibri" panose="020F0502020204030204" pitchFamily="34" charset="0"/>
              </a:rPr>
              <a:t> Locations</a:t>
            </a:r>
            <a:r>
              <a:rPr lang="en-US" sz="1800"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Most of the Bookings</a:t>
            </a:r>
            <a:r>
              <a:rPr lang="en-US" sz="1800" dirty="0">
                <a:latin typeface="Calibri" panose="020F0502020204030204" pitchFamily="34" charset="0"/>
                <a:cs typeface="Calibri" panose="020F0502020204030204" pitchFamily="34" charset="0"/>
              </a:rPr>
              <a:t> were takes place for </a:t>
            </a:r>
            <a:r>
              <a:rPr lang="en-US" sz="1800" b="1" dirty="0">
                <a:latin typeface="Calibri" panose="020F0502020204030204" pitchFamily="34" charset="0"/>
                <a:cs typeface="Calibri" panose="020F0502020204030204" pitchFamily="34" charset="0"/>
              </a:rPr>
              <a:t>"Mission Bay"</a:t>
            </a:r>
            <a:r>
              <a:rPr lang="en-US" sz="1800" dirty="0">
                <a:latin typeface="Calibri" panose="020F0502020204030204" pitchFamily="34" charset="0"/>
                <a:cs typeface="Calibri" panose="020F0502020204030204" pitchFamily="34" charset="0"/>
              </a:rPr>
              <a:t> of around </a:t>
            </a:r>
            <a:r>
              <a:rPr lang="en-US" sz="1800" b="1" dirty="0">
                <a:latin typeface="Calibri" panose="020F0502020204030204" pitchFamily="34" charset="0"/>
                <a:cs typeface="Calibri" panose="020F0502020204030204" pitchFamily="34" charset="0"/>
              </a:rPr>
              <a:t>"22%"</a:t>
            </a:r>
            <a:r>
              <a:rPr lang="en-US" sz="1800" dirty="0">
                <a:latin typeface="Calibri" panose="020F0502020204030204" pitchFamily="34" charset="0"/>
                <a:cs typeface="Calibri" panose="020F0502020204030204" pitchFamily="34" charset="0"/>
              </a:rPr>
              <a:t> followed by </a:t>
            </a:r>
            <a:r>
              <a:rPr lang="en-US" sz="1800" b="1" dirty="0">
                <a:latin typeface="Calibri" panose="020F0502020204030204" pitchFamily="34" charset="0"/>
                <a:cs typeface="Calibri" panose="020F0502020204030204" pitchFamily="34" charset="0"/>
              </a:rPr>
              <a:t>"Pacific Beach", "La Jolla"</a:t>
            </a:r>
            <a:r>
              <a:rPr lang="en-US" sz="1800" dirty="0">
                <a:latin typeface="Calibri" panose="020F0502020204030204" pitchFamily="34" charset="0"/>
                <a:cs typeface="Calibri" panose="020F0502020204030204" pitchFamily="34" charset="0"/>
              </a:rPr>
              <a:t> which has </a:t>
            </a:r>
            <a:r>
              <a:rPr lang="en-US" sz="1800" b="1" dirty="0">
                <a:latin typeface="Calibri" panose="020F0502020204030204" pitchFamily="34" charset="0"/>
                <a:cs typeface="Calibri" panose="020F0502020204030204" pitchFamily="34" charset="0"/>
              </a:rPr>
              <a:t>"15.5%" &amp; "12%"</a:t>
            </a:r>
            <a:r>
              <a:rPr lang="en-US" sz="1800" dirty="0">
                <a:latin typeface="Calibri" panose="020F0502020204030204" pitchFamily="34" charset="0"/>
                <a:cs typeface="Calibri" panose="020F0502020204030204" pitchFamily="34" charset="0"/>
              </a:rPr>
              <a:t> respectively and so on...</a:t>
            </a:r>
            <a:endParaRPr lang="en-US" dirty="0">
              <a:latin typeface="Calibri" panose="020F0502020204030204" pitchFamily="34" charset="0"/>
              <a:cs typeface="Calibri" panose="020F0502020204030204" pitchFamily="34" charset="0"/>
            </a:endParaRPr>
          </a:p>
        </p:txBody>
      </p:sp>
      <p:pic>
        <p:nvPicPr>
          <p:cNvPr id="7" name="Picture 6"/>
          <p:cNvPicPr/>
          <p:nvPr/>
        </p:nvPicPr>
        <p:blipFill>
          <a:blip r:embed="rId3"/>
          <a:stretch>
            <a:fillRect/>
          </a:stretch>
        </p:blipFill>
        <p:spPr>
          <a:xfrm>
            <a:off x="99589" y="2164792"/>
            <a:ext cx="7559642" cy="4499571"/>
          </a:xfrm>
          <a:prstGeom prst="rect">
            <a:avLst/>
          </a:prstGeom>
        </p:spPr>
      </p:pic>
    </p:spTree>
    <p:extLst>
      <p:ext uri="{BB962C8B-B14F-4D97-AF65-F5344CB8AC3E}">
        <p14:creationId xmlns:p14="http://schemas.microsoft.com/office/powerpoint/2010/main" val="2894616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294647" y="908420"/>
            <a:ext cx="874036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12. </a:t>
            </a:r>
            <a:r>
              <a:rPr lang="en-IN" sz="3600" b="1" dirty="0">
                <a:latin typeface="Calibri" panose="020F0502020204030204" pitchFamily="34" charset="0"/>
                <a:cs typeface="Calibri" panose="020F0502020204030204" pitchFamily="34" charset="0"/>
              </a:rPr>
              <a:t>Price relation with respect to Location - (Price vs. Location)</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755567"/>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400" dirty="0">
                <a:latin typeface="Calibri" panose="020F0502020204030204" pitchFamily="34" charset="0"/>
                <a:cs typeface="Calibri" panose="020F0502020204030204" pitchFamily="34" charset="0"/>
              </a:rPr>
              <a:t>From this Scatter Plot, It is clear that, some of the </a:t>
            </a:r>
            <a:r>
              <a:rPr lang="en-US" sz="1400" b="1" dirty="0" err="1">
                <a:latin typeface="Calibri" panose="020F0502020204030204" pitchFamily="34" charset="0"/>
                <a:cs typeface="Calibri" panose="020F0502020204030204" pitchFamily="34" charset="0"/>
              </a:rPr>
              <a:t>AirBnB's</a:t>
            </a:r>
            <a:r>
              <a:rPr lang="en-US" sz="1400" dirty="0">
                <a:latin typeface="Calibri" panose="020F0502020204030204" pitchFamily="34" charset="0"/>
                <a:cs typeface="Calibri" panose="020F0502020204030204" pitchFamily="34" charset="0"/>
              </a:rPr>
              <a:t> that are located at </a:t>
            </a:r>
            <a:r>
              <a:rPr lang="en-US" sz="1400" b="1" dirty="0">
                <a:latin typeface="Calibri" panose="020F0502020204030204" pitchFamily="34" charset="0"/>
                <a:cs typeface="Calibri" panose="020F0502020204030204" pitchFamily="34" charset="0"/>
              </a:rPr>
              <a:t>"Core"</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"Ocean Beach"</a:t>
            </a:r>
            <a:r>
              <a:rPr lang="en-US" sz="1400" dirty="0">
                <a:latin typeface="Calibri" panose="020F0502020204030204" pitchFamily="34" charset="0"/>
                <a:cs typeface="Calibri" panose="020F0502020204030204" pitchFamily="34" charset="0"/>
              </a:rPr>
              <a:t>, were Super Expensive and at the same time, there are less Number of </a:t>
            </a:r>
            <a:r>
              <a:rPr lang="en-US" sz="1400" b="1" dirty="0" err="1">
                <a:latin typeface="Calibri" panose="020F0502020204030204" pitchFamily="34" charset="0"/>
                <a:cs typeface="Calibri" panose="020F0502020204030204" pitchFamily="34" charset="0"/>
              </a:rPr>
              <a:t>AirBnB's</a:t>
            </a:r>
            <a:r>
              <a:rPr lang="en-US" sz="1400" dirty="0">
                <a:latin typeface="Calibri" panose="020F0502020204030204" pitchFamily="34" charset="0"/>
                <a:cs typeface="Calibri" panose="020F0502020204030204" pitchFamily="34" charset="0"/>
              </a:rPr>
              <a:t> available if compare with </a:t>
            </a:r>
            <a:r>
              <a:rPr lang="en-US" sz="1400" b="1" dirty="0">
                <a:latin typeface="Calibri" panose="020F0502020204030204" pitchFamily="34" charset="0"/>
                <a:cs typeface="Calibri" panose="020F0502020204030204" pitchFamily="34" charset="0"/>
              </a:rPr>
              <a:t>"Mission Bay", "Pacific Beach", "La Jolla", "North Hills", "East Village"</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"Midtown</a:t>
            </a:r>
            <a:r>
              <a:rPr lang="en-US" sz="1400" b="1" dirty="0" smtClean="0">
                <a:latin typeface="Calibri" panose="020F0502020204030204" pitchFamily="34" charset="0"/>
                <a:cs typeface="Calibri" panose="020F0502020204030204" pitchFamily="34" charset="0"/>
              </a:rPr>
              <a:t>"</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lvl="1" algn="just"/>
            <a:r>
              <a:rPr lang="en-US" sz="1400" dirty="0">
                <a:latin typeface="Calibri" panose="020F0502020204030204" pitchFamily="34" charset="0"/>
                <a:cs typeface="Calibri" panose="020F0502020204030204" pitchFamily="34" charset="0"/>
              </a:rPr>
              <a:t>On the other hand, We can say, best Location </a:t>
            </a:r>
            <a:r>
              <a:rPr lang="en-US" sz="1400" dirty="0" smtClean="0">
                <a:latin typeface="Calibri" panose="020F0502020204030204" pitchFamily="34" charset="0"/>
                <a:cs typeface="Calibri" panose="020F0502020204030204" pitchFamily="34" charset="0"/>
              </a:rPr>
              <a:t>(Neighborhood) </a:t>
            </a:r>
            <a:r>
              <a:rPr lang="en-US" sz="1400" dirty="0">
                <a:latin typeface="Calibri" panose="020F0502020204030204" pitchFamily="34" charset="0"/>
                <a:cs typeface="Calibri" panose="020F0502020204030204" pitchFamily="34" charset="0"/>
              </a:rPr>
              <a:t>with lower Priced </a:t>
            </a:r>
            <a:r>
              <a:rPr lang="en-US" sz="1400" dirty="0" err="1">
                <a:latin typeface="Calibri" panose="020F0502020204030204" pitchFamily="34" charset="0"/>
                <a:cs typeface="Calibri" panose="020F0502020204030204" pitchFamily="34" charset="0"/>
              </a:rPr>
              <a:t>AirBnB</a:t>
            </a:r>
            <a:r>
              <a:rPr lang="en-US" sz="1400" dirty="0">
                <a:latin typeface="Calibri" panose="020F0502020204030204" pitchFamily="34" charset="0"/>
                <a:cs typeface="Calibri" panose="020F0502020204030204" pitchFamily="34" charset="0"/>
              </a:rPr>
              <a:t> has Most of the Bookings </a:t>
            </a:r>
            <a:r>
              <a:rPr lang="en-US" sz="1400" dirty="0" smtClean="0">
                <a:latin typeface="Calibri" panose="020F0502020204030204" pitchFamily="34" charset="0"/>
                <a:cs typeface="Calibri" panose="020F0502020204030204" pitchFamily="34" charset="0"/>
              </a:rPr>
              <a:t>by </a:t>
            </a:r>
            <a:r>
              <a:rPr lang="en-US" sz="1400" dirty="0">
                <a:latin typeface="Calibri" panose="020F0502020204030204" pitchFamily="34" charset="0"/>
                <a:cs typeface="Calibri" panose="020F0502020204030204" pitchFamily="34" charset="0"/>
              </a:rPr>
              <a:t>the Guests.</a:t>
            </a:r>
          </a:p>
          <a:p>
            <a:pPr lvl="1" algn="just"/>
            <a:r>
              <a:rPr lang="en-US" sz="1400" dirty="0">
                <a:latin typeface="Calibri" panose="020F0502020204030204" pitchFamily="34" charset="0"/>
                <a:cs typeface="Calibri" panose="020F0502020204030204" pitchFamily="34" charset="0"/>
              </a:rPr>
              <a:t>If we deep dive into this, We can clearly see that, As </a:t>
            </a:r>
            <a:r>
              <a:rPr lang="en-US" sz="1400" b="1" dirty="0">
                <a:latin typeface="Calibri" panose="020F0502020204030204" pitchFamily="34" charset="0"/>
                <a:cs typeface="Calibri" panose="020F0502020204030204" pitchFamily="34" charset="0"/>
              </a:rPr>
              <a:t>"Mission Bay"</a:t>
            </a:r>
            <a:r>
              <a:rPr lang="en-US" sz="1400" dirty="0">
                <a:latin typeface="Calibri" panose="020F0502020204030204" pitchFamily="34" charset="0"/>
                <a:cs typeface="Calibri" panose="020F0502020204030204" pitchFamily="34" charset="0"/>
              </a:rPr>
              <a:t> Location has Moderate Level Priced, Most of the guests preferred to Stay there. Next, If we see the </a:t>
            </a:r>
            <a:r>
              <a:rPr lang="en-US" sz="1400" b="1" dirty="0">
                <a:latin typeface="Calibri" panose="020F0502020204030204" pitchFamily="34" charset="0"/>
                <a:cs typeface="Calibri" panose="020F0502020204030204" pitchFamily="34" charset="0"/>
              </a:rPr>
              <a:t>"Pacific Beach"</a:t>
            </a:r>
            <a:r>
              <a:rPr lang="en-US" sz="1400" dirty="0">
                <a:latin typeface="Calibri" panose="020F0502020204030204" pitchFamily="34" charset="0"/>
                <a:cs typeface="Calibri" panose="020F0502020204030204" pitchFamily="34" charset="0"/>
              </a:rPr>
              <a:t> Location, Prices are slightly high compared to </a:t>
            </a:r>
            <a:r>
              <a:rPr lang="en-US" sz="1400" b="1" dirty="0">
                <a:latin typeface="Calibri" panose="020F0502020204030204" pitchFamily="34" charset="0"/>
                <a:cs typeface="Calibri" panose="020F0502020204030204" pitchFamily="34" charset="0"/>
              </a:rPr>
              <a:t>"Mission Bay"</a:t>
            </a:r>
            <a:r>
              <a:rPr lang="en-US" sz="1400" dirty="0">
                <a:latin typeface="Calibri" panose="020F0502020204030204" pitchFamily="34" charset="0"/>
                <a:cs typeface="Calibri" panose="020F0502020204030204" pitchFamily="34" charset="0"/>
              </a:rPr>
              <a:t>. Hence, less number of guests prefer to stay here than </a:t>
            </a:r>
            <a:r>
              <a:rPr lang="en-US" sz="1400" b="1" dirty="0">
                <a:latin typeface="Calibri" panose="020F0502020204030204" pitchFamily="34" charset="0"/>
                <a:cs typeface="Calibri" panose="020F0502020204030204" pitchFamily="34" charset="0"/>
              </a:rPr>
              <a:t>"Mission Bay</a:t>
            </a:r>
            <a:r>
              <a:rPr lang="en-US" sz="1400" b="1" dirty="0" smtClean="0">
                <a:latin typeface="Calibri" panose="020F0502020204030204" pitchFamily="34" charset="0"/>
                <a:cs typeface="Calibri" panose="020F0502020204030204" pitchFamily="34" charset="0"/>
              </a:rPr>
              <a:t>"</a:t>
            </a:r>
            <a:r>
              <a:rPr lang="en-US" sz="1400" dirty="0" smtClean="0">
                <a:latin typeface="Calibri" panose="020F0502020204030204" pitchFamily="34" charset="0"/>
                <a:cs typeface="Calibri" panose="020F0502020204030204" pitchFamily="34" charset="0"/>
              </a:rPr>
              <a:t>. </a:t>
            </a:r>
          </a:p>
          <a:p>
            <a:pPr lvl="1" algn="just"/>
            <a:r>
              <a:rPr lang="en-US" sz="1400" dirty="0" smtClean="0">
                <a:latin typeface="Calibri" panose="020F0502020204030204" pitchFamily="34" charset="0"/>
                <a:cs typeface="Calibri" panose="020F0502020204030204" pitchFamily="34" charset="0"/>
              </a:rPr>
              <a:t>Similarly</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"La Jolla"</a:t>
            </a:r>
            <a:r>
              <a:rPr lang="en-US" sz="1400" dirty="0">
                <a:latin typeface="Calibri" panose="020F0502020204030204" pitchFamily="34" charset="0"/>
                <a:cs typeface="Calibri" panose="020F0502020204030204" pitchFamily="34" charset="0"/>
              </a:rPr>
              <a:t> Location, seems to be Expensive compared to </a:t>
            </a:r>
            <a:r>
              <a:rPr lang="en-US" sz="1400" b="1" dirty="0">
                <a:latin typeface="Calibri" panose="020F0502020204030204" pitchFamily="34" charset="0"/>
                <a:cs typeface="Calibri" panose="020F0502020204030204" pitchFamily="34" charset="0"/>
              </a:rPr>
              <a:t>"Mission Bay"</a:t>
            </a:r>
            <a:r>
              <a:rPr lang="en-US" sz="1400" dirty="0">
                <a:latin typeface="Calibri" panose="020F0502020204030204" pitchFamily="34" charset="0"/>
                <a:cs typeface="Calibri" panose="020F0502020204030204" pitchFamily="34" charset="0"/>
              </a:rPr>
              <a:t> &amp; </a:t>
            </a:r>
            <a:r>
              <a:rPr lang="en-US" sz="1400" b="1" dirty="0">
                <a:latin typeface="Calibri" panose="020F0502020204030204" pitchFamily="34" charset="0"/>
                <a:cs typeface="Calibri" panose="020F0502020204030204" pitchFamily="34" charset="0"/>
              </a:rPr>
              <a:t>"Pacific Beach"</a:t>
            </a:r>
            <a:r>
              <a:rPr lang="en-US" sz="1400" dirty="0">
                <a:latin typeface="Calibri" panose="020F0502020204030204" pitchFamily="34" charset="0"/>
                <a:cs typeface="Calibri" panose="020F0502020204030204" pitchFamily="34" charset="0"/>
              </a:rPr>
              <a:t>. Therefore, the Number to bookings were lesser than these 2 Locations.</a:t>
            </a:r>
          </a:p>
        </p:txBody>
      </p:sp>
      <p:pic>
        <p:nvPicPr>
          <p:cNvPr id="8" name="Picture 7"/>
          <p:cNvPicPr/>
          <p:nvPr/>
        </p:nvPicPr>
        <p:blipFill>
          <a:blip r:embed="rId3"/>
          <a:stretch>
            <a:fillRect/>
          </a:stretch>
        </p:blipFill>
        <p:spPr>
          <a:xfrm>
            <a:off x="111801" y="2102433"/>
            <a:ext cx="7447841" cy="4597132"/>
          </a:xfrm>
          <a:prstGeom prst="rect">
            <a:avLst/>
          </a:prstGeom>
        </p:spPr>
      </p:pic>
    </p:spTree>
    <p:extLst>
      <p:ext uri="{BB962C8B-B14F-4D97-AF65-F5344CB8AC3E}">
        <p14:creationId xmlns:p14="http://schemas.microsoft.com/office/powerpoint/2010/main" val="1711123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665837" y="908420"/>
            <a:ext cx="8369175"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13. Analysing </a:t>
            </a:r>
            <a:r>
              <a:rPr lang="en-IN" sz="3600" b="1" dirty="0">
                <a:latin typeface="Calibri" panose="020F0502020204030204" pitchFamily="34" charset="0"/>
                <a:cs typeface="Calibri" panose="020F0502020204030204" pitchFamily="34" charset="0"/>
              </a:rPr>
              <a:t>"Reviews/Comments" of the Customers:</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56997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From this </a:t>
            </a:r>
            <a:r>
              <a:rPr lang="en-US" sz="1600" b="1" dirty="0" smtClean="0">
                <a:latin typeface="Calibri" panose="020F0502020204030204" pitchFamily="34" charset="0"/>
                <a:cs typeface="Calibri" panose="020F0502020204030204" pitchFamily="34" charset="0"/>
              </a:rPr>
              <a:t>"Word cloud"</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We can definitely come-up with some </a:t>
            </a:r>
            <a:r>
              <a:rPr lang="en-US" sz="1600" b="1" i="1" dirty="0">
                <a:latin typeface="Calibri" panose="020F0502020204030204" pitchFamily="34" charset="0"/>
                <a:cs typeface="Calibri" panose="020F0502020204030204" pitchFamily="34" charset="0"/>
              </a:rPr>
              <a:t>Conclusion</a:t>
            </a:r>
            <a:r>
              <a:rPr lang="en-US" sz="1600" dirty="0">
                <a:latin typeface="Calibri" panose="020F0502020204030204" pitchFamily="34" charset="0"/>
                <a:cs typeface="Calibri" panose="020F0502020204030204" pitchFamily="34" charset="0"/>
              </a:rPr>
              <a:t> like - These are </a:t>
            </a:r>
            <a:r>
              <a:rPr lang="en-US" sz="1600" b="1" i="1" dirty="0">
                <a:latin typeface="Calibri" panose="020F0502020204030204" pitchFamily="34" charset="0"/>
                <a:cs typeface="Calibri" panose="020F0502020204030204" pitchFamily="34" charset="0"/>
              </a:rPr>
              <a:t>exactly the "Reviews/Comments" of the </a:t>
            </a:r>
            <a:r>
              <a:rPr lang="en-US" sz="1600" b="1" i="1" dirty="0" smtClean="0">
                <a:latin typeface="Calibri" panose="020F0502020204030204" pitchFamily="34" charset="0"/>
                <a:cs typeface="Calibri" panose="020F0502020204030204" pitchFamily="34" charset="0"/>
              </a:rPr>
              <a:t>Customers</a:t>
            </a:r>
            <a:r>
              <a:rPr lang="en-US" sz="1600" dirty="0" smtClean="0">
                <a:latin typeface="Calibri" panose="020F0502020204030204" pitchFamily="34" charset="0"/>
                <a:cs typeface="Calibri" panose="020F0502020204030204" pitchFamily="34" charset="0"/>
              </a:rPr>
              <a:t>. </a:t>
            </a:r>
          </a:p>
          <a:p>
            <a:pPr lvl="1" algn="just"/>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means, Our </a:t>
            </a:r>
            <a:r>
              <a:rPr lang="en-US" sz="1600" b="1" dirty="0">
                <a:latin typeface="Calibri" panose="020F0502020204030204" pitchFamily="34" charset="0"/>
                <a:cs typeface="Calibri" panose="020F0502020204030204" pitchFamily="34" charset="0"/>
              </a:rPr>
              <a:t>"Customers"</a:t>
            </a:r>
            <a:r>
              <a:rPr lang="en-US" sz="1600" dirty="0">
                <a:latin typeface="Calibri" panose="020F0502020204030204" pitchFamily="34" charset="0"/>
                <a:cs typeface="Calibri" panose="020F0502020204030204" pitchFamily="34" charset="0"/>
              </a:rPr>
              <a:t> are going to prefer All these </a:t>
            </a:r>
            <a:r>
              <a:rPr lang="en-US" sz="1600" b="1" dirty="0">
                <a:latin typeface="Calibri" panose="020F0502020204030204" pitchFamily="34" charset="0"/>
                <a:cs typeface="Calibri" panose="020F0502020204030204" pitchFamily="34" charset="0"/>
              </a:rPr>
              <a:t>"</a:t>
            </a:r>
            <a:r>
              <a:rPr lang="en-US" sz="1600" b="1" dirty="0" smtClean="0">
                <a:latin typeface="Calibri" panose="020F0502020204030204" pitchFamily="34" charset="0"/>
                <a:cs typeface="Calibri" panose="020F0502020204030204" pitchFamily="34" charset="0"/>
              </a:rPr>
              <a:t>Keywords</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such as - </a:t>
            </a:r>
            <a:r>
              <a:rPr lang="en-US" sz="1600" b="1" dirty="0">
                <a:latin typeface="Calibri" panose="020F0502020204030204" pitchFamily="34" charset="0"/>
                <a:cs typeface="Calibri" panose="020F0502020204030204" pitchFamily="34" charset="0"/>
              </a:rPr>
              <a:t>"great", "place", "clean", "stay", "house", "great location", "comfortable", "highly recommend"</a:t>
            </a:r>
            <a:r>
              <a:rPr lang="en-US" sz="1600" dirty="0">
                <a:latin typeface="Calibri" panose="020F0502020204030204" pitchFamily="34" charset="0"/>
                <a:cs typeface="Calibri" panose="020F0502020204030204" pitchFamily="34" charset="0"/>
              </a:rPr>
              <a:t>, And many </a:t>
            </a:r>
            <a:r>
              <a:rPr lang="en-US" sz="1600" dirty="0" smtClean="0">
                <a:latin typeface="Calibri" panose="020F0502020204030204" pitchFamily="34" charset="0"/>
                <a:cs typeface="Calibri" panose="020F0502020204030204" pitchFamily="34" charset="0"/>
              </a:rPr>
              <a:t>more. </a:t>
            </a:r>
          </a:p>
          <a:p>
            <a:pPr lvl="1" algn="just"/>
            <a:r>
              <a:rPr lang="en-US" sz="1600" dirty="0" smtClean="0">
                <a:latin typeface="Calibri" panose="020F0502020204030204" pitchFamily="34" charset="0"/>
                <a:cs typeface="Calibri" panose="020F0502020204030204" pitchFamily="34" charset="0"/>
              </a:rPr>
              <a:t>Most </a:t>
            </a:r>
            <a:r>
              <a:rPr lang="en-US" sz="1600" dirty="0">
                <a:latin typeface="Calibri" panose="020F0502020204030204" pitchFamily="34" charset="0"/>
                <a:cs typeface="Calibri" panose="020F0502020204030204" pitchFamily="34" charset="0"/>
              </a:rPr>
              <a:t>of the time, </a:t>
            </a:r>
            <a:r>
              <a:rPr lang="en-US" sz="1600" b="1" dirty="0">
                <a:latin typeface="Calibri" panose="020F0502020204030204" pitchFamily="34" charset="0"/>
                <a:cs typeface="Calibri" panose="020F0502020204030204" pitchFamily="34" charset="0"/>
              </a:rPr>
              <a:t>"Customers"</a:t>
            </a:r>
            <a:r>
              <a:rPr lang="en-US" sz="1600" dirty="0">
                <a:latin typeface="Calibri" panose="020F0502020204030204" pitchFamily="34" charset="0"/>
                <a:cs typeface="Calibri" panose="020F0502020204030204" pitchFamily="34" charset="0"/>
              </a:rPr>
              <a:t> are going to prefer, these </a:t>
            </a:r>
            <a:r>
              <a:rPr lang="en-US" sz="1600" b="1" dirty="0">
                <a:latin typeface="Calibri" panose="020F0502020204030204" pitchFamily="34" charset="0"/>
                <a:cs typeface="Calibri" panose="020F0502020204030204" pitchFamily="34" charset="0"/>
              </a:rPr>
              <a:t>"</a:t>
            </a:r>
            <a:r>
              <a:rPr lang="en-US" sz="1600" b="1" dirty="0" smtClean="0">
                <a:latin typeface="Calibri" panose="020F0502020204030204" pitchFamily="34" charset="0"/>
                <a:cs typeface="Calibri" panose="020F0502020204030204" pitchFamily="34" charset="0"/>
              </a:rPr>
              <a:t>Keywords</a:t>
            </a:r>
            <a:r>
              <a:rPr lang="en-US" sz="16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So we can easily examine What </a:t>
            </a:r>
            <a:r>
              <a:rPr lang="en-US" sz="1600" b="1" i="1" dirty="0">
                <a:latin typeface="Calibri" panose="020F0502020204030204" pitchFamily="34" charset="0"/>
                <a:cs typeface="Calibri" panose="020F0502020204030204" pitchFamily="34" charset="0"/>
              </a:rPr>
              <a:t>exactly the "Behavior and Views of our Customers</a:t>
            </a:r>
            <a:r>
              <a:rPr lang="en-US" sz="1600" dirty="0">
                <a:latin typeface="Calibri" panose="020F0502020204030204" pitchFamily="34" charset="0"/>
                <a:cs typeface="Calibri" panose="020F0502020204030204" pitchFamily="34" charset="0"/>
              </a:rPr>
              <a:t>.</a:t>
            </a:r>
          </a:p>
        </p:txBody>
      </p:sp>
      <p:pic>
        <p:nvPicPr>
          <p:cNvPr id="7" name="Picture 6" descr="D:\Data Science\Self-made Notes\Python with Libraries\Python Learnings\Data Analytics Projects\6. AirBnB Data Analysis Project (iNeuron)\img\AirBnB_Reviews2.png"/>
          <p:cNvPicPr/>
          <p:nvPr/>
        </p:nvPicPr>
        <p:blipFill>
          <a:blip r:embed="rId3">
            <a:extLst>
              <a:ext uri="{28A0092B-C50C-407E-A947-70E740481C1C}">
                <a14:useLocalDpi xmlns:a14="http://schemas.microsoft.com/office/drawing/2010/main" val="0"/>
              </a:ext>
            </a:extLst>
          </a:blip>
          <a:srcRect/>
          <a:stretch>
            <a:fillRect/>
          </a:stretch>
        </p:blipFill>
        <p:spPr bwMode="auto">
          <a:xfrm>
            <a:off x="126749" y="2589056"/>
            <a:ext cx="7432893" cy="3893225"/>
          </a:xfrm>
          <a:prstGeom prst="rect">
            <a:avLst/>
          </a:prstGeom>
          <a:noFill/>
          <a:ln>
            <a:noFill/>
          </a:ln>
        </p:spPr>
      </p:pic>
    </p:spTree>
    <p:extLst>
      <p:ext uri="{BB962C8B-B14F-4D97-AF65-F5344CB8AC3E}">
        <p14:creationId xmlns:p14="http://schemas.microsoft.com/office/powerpoint/2010/main" val="3575955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1294647" y="908420"/>
            <a:ext cx="874036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IN" sz="3600" b="1" dirty="0" smtClean="0">
                <a:latin typeface="Calibri" panose="020F0502020204030204" pitchFamily="34" charset="0"/>
                <a:cs typeface="Calibri" panose="020F0502020204030204" pitchFamily="34" charset="0"/>
              </a:rPr>
              <a:t>14. </a:t>
            </a:r>
            <a:r>
              <a:rPr lang="en-IN" sz="3600" b="1" dirty="0" err="1">
                <a:latin typeface="Calibri" panose="020F0502020204030204" pitchFamily="34" charset="0"/>
                <a:cs typeface="Calibri" panose="020F0502020204030204" pitchFamily="34" charset="0"/>
              </a:rPr>
              <a:t>Analyzing</a:t>
            </a:r>
            <a:r>
              <a:rPr lang="en-IN" sz="3600" b="1" dirty="0">
                <a:latin typeface="Calibri" panose="020F0502020204030204" pitchFamily="34" charset="0"/>
                <a:cs typeface="Calibri" panose="020F0502020204030204" pitchFamily="34" charset="0"/>
              </a:rPr>
              <a:t> Most Common "Amenities" provided by the </a:t>
            </a:r>
            <a:r>
              <a:rPr lang="en-IN" sz="3600" b="1" dirty="0" err="1">
                <a:latin typeface="Calibri" panose="020F0502020204030204" pitchFamily="34" charset="0"/>
                <a:cs typeface="Calibri" panose="020F0502020204030204" pitchFamily="34" charset="0"/>
              </a:rPr>
              <a:t>AirBnB's</a:t>
            </a:r>
            <a:r>
              <a:rPr lang="en-IN" sz="3600" b="1" dirty="0">
                <a:latin typeface="Calibri" panose="020F0502020204030204" pitchFamily="34" charset="0"/>
                <a:cs typeface="Calibri" panose="020F0502020204030204" pitchFamily="34" charset="0"/>
              </a:rPr>
              <a:t> to their Customers</a:t>
            </a:r>
            <a:r>
              <a:rPr lang="en-IN" sz="3600" b="1"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56997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These are </a:t>
            </a:r>
            <a:r>
              <a:rPr lang="en-US" sz="1600" b="1" dirty="0">
                <a:latin typeface="Calibri" panose="020F0502020204030204" pitchFamily="34" charset="0"/>
                <a:cs typeface="Calibri" panose="020F0502020204030204" pitchFamily="34" charset="0"/>
              </a:rPr>
              <a:t>Most Common "Amenities" provided by the </a:t>
            </a:r>
            <a:r>
              <a:rPr lang="en-US" sz="1600" b="1" dirty="0" err="1">
                <a:latin typeface="Calibri" panose="020F0502020204030204" pitchFamily="34" charset="0"/>
                <a:cs typeface="Calibri" panose="020F0502020204030204" pitchFamily="34" charset="0"/>
              </a:rPr>
              <a:t>AirBnB's</a:t>
            </a:r>
            <a:r>
              <a:rPr lang="en-US" sz="1600" b="1" dirty="0">
                <a:latin typeface="Calibri" panose="020F0502020204030204" pitchFamily="34" charset="0"/>
                <a:cs typeface="Calibri" panose="020F0502020204030204" pitchFamily="34" charset="0"/>
              </a:rPr>
              <a:t> to their Customers</a:t>
            </a:r>
            <a:r>
              <a:rPr lang="en-US" sz="1600" dirty="0" smtClean="0">
                <a:latin typeface="Calibri" panose="020F0502020204030204" pitchFamily="34" charset="0"/>
                <a:cs typeface="Calibri" panose="020F0502020204030204" pitchFamily="34" charset="0"/>
              </a:rPr>
              <a:t>. </a:t>
            </a:r>
          </a:p>
          <a:p>
            <a:pPr lvl="1" algn="just"/>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means, </a:t>
            </a:r>
            <a:r>
              <a:rPr lang="en-US" sz="1600" b="1" dirty="0">
                <a:latin typeface="Calibri" panose="020F0502020204030204" pitchFamily="34" charset="0"/>
                <a:cs typeface="Calibri" panose="020F0502020204030204" pitchFamily="34" charset="0"/>
              </a:rPr>
              <a:t>Most of the </a:t>
            </a:r>
            <a:r>
              <a:rPr lang="en-US" sz="1600" b="1" dirty="0" err="1">
                <a:latin typeface="Calibri" panose="020F0502020204030204" pitchFamily="34" charset="0"/>
                <a:cs typeface="Calibri" panose="020F0502020204030204" pitchFamily="34" charset="0"/>
              </a:rPr>
              <a:t>AirBnB's</a:t>
            </a:r>
            <a:r>
              <a:rPr lang="en-US" sz="1600" b="1" dirty="0">
                <a:latin typeface="Calibri" panose="020F0502020204030204" pitchFamily="34" charset="0"/>
                <a:cs typeface="Calibri" panose="020F0502020204030204" pitchFamily="34" charset="0"/>
              </a:rPr>
              <a:t> has some Common "Amenities"</a:t>
            </a:r>
            <a:r>
              <a:rPr lang="en-US" sz="1600" dirty="0">
                <a:latin typeface="Calibri" panose="020F0502020204030204" pitchFamily="34" charset="0"/>
                <a:cs typeface="Calibri" panose="020F0502020204030204" pitchFamily="34" charset="0"/>
              </a:rPr>
              <a:t> / </a:t>
            </a:r>
            <a:r>
              <a:rPr lang="en-US" sz="1600" b="1" dirty="0">
                <a:latin typeface="Calibri" panose="020F0502020204030204" pitchFamily="34" charset="0"/>
                <a:cs typeface="Calibri" panose="020F0502020204030204" pitchFamily="34" charset="0"/>
              </a:rPr>
              <a:t>Most common "Amenities" provided by the </a:t>
            </a:r>
            <a:r>
              <a:rPr lang="en-US" sz="1600" b="1" dirty="0" err="1">
                <a:latin typeface="Calibri" panose="020F0502020204030204" pitchFamily="34" charset="0"/>
                <a:cs typeface="Calibri" panose="020F0502020204030204" pitchFamily="34" charset="0"/>
              </a:rPr>
              <a:t>AirBnB's</a:t>
            </a:r>
            <a:r>
              <a:rPr lang="en-US" sz="1600" b="1" dirty="0">
                <a:latin typeface="Calibri" panose="020F0502020204030204" pitchFamily="34" charset="0"/>
                <a:cs typeface="Calibri" panose="020F0502020204030204" pitchFamily="34" charset="0"/>
              </a:rPr>
              <a:t> to their Customers</a:t>
            </a:r>
            <a:r>
              <a:rPr lang="en-US" sz="1600" dirty="0">
                <a:latin typeface="Calibri" panose="020F0502020204030204" pitchFamily="34" charset="0"/>
                <a:cs typeface="Calibri" panose="020F0502020204030204" pitchFamily="34" charset="0"/>
              </a:rPr>
              <a:t> such as - </a:t>
            </a:r>
            <a:r>
              <a:rPr lang="en-US" sz="1600" b="1" dirty="0">
                <a:latin typeface="Calibri" panose="020F0502020204030204" pitchFamily="34" charset="0"/>
                <a:cs typeface="Calibri" panose="020F0502020204030204" pitchFamily="34" charset="0"/>
              </a:rPr>
              <a:t>"Smoke Detector", "Monoxide Detector", "Carbon Monoxide", "Washer Dryer", "Carbon Detector", "Essentials Shampoo", "Hair Dryer", "Fire Extinguisher"</a:t>
            </a:r>
            <a:r>
              <a:rPr lang="en-US" sz="1600" dirty="0">
                <a:latin typeface="Calibri" panose="020F0502020204030204" pitchFamily="34" charset="0"/>
                <a:cs typeface="Calibri" panose="020F0502020204030204" pitchFamily="34" charset="0"/>
              </a:rPr>
              <a:t>, etc. These are the </a:t>
            </a:r>
            <a:r>
              <a:rPr lang="en-US" sz="1600" b="1" dirty="0">
                <a:latin typeface="Calibri" panose="020F0502020204030204" pitchFamily="34" charset="0"/>
                <a:cs typeface="Calibri" panose="020F0502020204030204" pitchFamily="34" charset="0"/>
              </a:rPr>
              <a:t>Mainly/Primarily</a:t>
            </a:r>
            <a:r>
              <a:rPr lang="en-US" sz="1600" dirty="0">
                <a:latin typeface="Calibri" panose="020F0502020204030204" pitchFamily="34" charset="0"/>
                <a:cs typeface="Calibri" panose="020F0502020204030204" pitchFamily="34" charset="0"/>
              </a:rPr>
              <a:t> provided </a:t>
            </a:r>
            <a:r>
              <a:rPr lang="en-US" sz="1600" b="1" dirty="0">
                <a:latin typeface="Calibri" panose="020F0502020204030204" pitchFamily="34" charset="0"/>
                <a:cs typeface="Calibri" panose="020F0502020204030204" pitchFamily="34" charset="0"/>
              </a:rPr>
              <a:t>Amenities by </a:t>
            </a:r>
            <a:r>
              <a:rPr lang="en-US" sz="1600" b="1" dirty="0" err="1">
                <a:latin typeface="Calibri" panose="020F0502020204030204" pitchFamily="34" charset="0"/>
                <a:cs typeface="Calibri" panose="020F0502020204030204" pitchFamily="34" charset="0"/>
              </a:rPr>
              <a:t>AirBnB's</a:t>
            </a:r>
            <a:r>
              <a:rPr lang="en-US" sz="1600" dirty="0">
                <a:latin typeface="Calibri" panose="020F0502020204030204" pitchFamily="34" charset="0"/>
                <a:cs typeface="Calibri" panose="020F0502020204030204" pitchFamily="34" charset="0"/>
              </a:rPr>
              <a:t> by taking into consideration </a:t>
            </a:r>
            <a:r>
              <a:rPr lang="en-US" sz="1600" b="1" dirty="0">
                <a:latin typeface="Calibri" panose="020F0502020204030204" pitchFamily="34" charset="0"/>
                <a:cs typeface="Calibri" panose="020F0502020204030204" pitchFamily="34" charset="0"/>
              </a:rPr>
              <a:t>'Safety Precautions'</a:t>
            </a:r>
            <a:r>
              <a:rPr lang="en-US" sz="1600" dirty="0">
                <a:latin typeface="Calibri" panose="020F0502020204030204" pitchFamily="34" charset="0"/>
                <a:cs typeface="Calibri" panose="020F0502020204030204" pitchFamily="34" charset="0"/>
              </a:rPr>
              <a:t> and general </a:t>
            </a:r>
            <a:r>
              <a:rPr lang="en-US" sz="1600" b="1" dirty="0">
                <a:latin typeface="Calibri" panose="020F0502020204030204" pitchFamily="34" charset="0"/>
                <a:cs typeface="Calibri" panose="020F0502020204030204" pitchFamily="34" charset="0"/>
              </a:rPr>
              <a:t>'Essentials things'</a:t>
            </a:r>
            <a:r>
              <a:rPr lang="en-US" sz="1600" dirty="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Some of the </a:t>
            </a:r>
            <a:r>
              <a:rPr lang="en-US" sz="1600" b="1" dirty="0" err="1">
                <a:latin typeface="Calibri" panose="020F0502020204030204" pitchFamily="34" charset="0"/>
                <a:cs typeface="Calibri" panose="020F0502020204030204" pitchFamily="34" charset="0"/>
              </a:rPr>
              <a:t>AirBnB's</a:t>
            </a:r>
            <a:r>
              <a:rPr lang="en-US" sz="1600" dirty="0">
                <a:latin typeface="Calibri" panose="020F0502020204030204" pitchFamily="34" charset="0"/>
                <a:cs typeface="Calibri" panose="020F0502020204030204" pitchFamily="34" charset="0"/>
              </a:rPr>
              <a:t> are </a:t>
            </a:r>
            <a:r>
              <a:rPr lang="en-US" sz="1600" b="1" dirty="0">
                <a:latin typeface="Calibri" panose="020F0502020204030204" pitchFamily="34" charset="0"/>
                <a:cs typeface="Calibri" panose="020F0502020204030204" pitchFamily="34" charset="0"/>
              </a:rPr>
              <a:t>also comes</a:t>
            </a:r>
            <a:r>
              <a:rPr lang="en-US" sz="1600" dirty="0">
                <a:latin typeface="Calibri" panose="020F0502020204030204" pitchFamily="34" charset="0"/>
                <a:cs typeface="Calibri" panose="020F0502020204030204" pitchFamily="34" charset="0"/>
              </a:rPr>
              <a:t> with other </a:t>
            </a:r>
            <a:r>
              <a:rPr lang="en-US" sz="1600" b="1" dirty="0">
                <a:latin typeface="Calibri" panose="020F0502020204030204" pitchFamily="34" charset="0"/>
                <a:cs typeface="Calibri" panose="020F0502020204030204" pitchFamily="34" charset="0"/>
              </a:rPr>
              <a:t>Amenities</a:t>
            </a:r>
            <a:r>
              <a:rPr lang="en-US" sz="1600" dirty="0">
                <a:latin typeface="Calibri" panose="020F0502020204030204" pitchFamily="34" charset="0"/>
                <a:cs typeface="Calibri" panose="020F0502020204030204" pitchFamily="34" charset="0"/>
              </a:rPr>
              <a:t> like - </a:t>
            </a:r>
            <a:r>
              <a:rPr lang="en-US" sz="1600" b="1" dirty="0">
                <a:latin typeface="Calibri" panose="020F0502020204030204" pitchFamily="34" charset="0"/>
                <a:cs typeface="Calibri" panose="020F0502020204030204" pitchFamily="34" charset="0"/>
              </a:rPr>
              <a:t>"Free Parking", "TV", "</a:t>
            </a:r>
            <a:r>
              <a:rPr lang="en-US" sz="1600" b="1" dirty="0" err="1">
                <a:latin typeface="Calibri" panose="020F0502020204030204" pitchFamily="34" charset="0"/>
                <a:cs typeface="Calibri" panose="020F0502020204030204" pitchFamily="34" charset="0"/>
              </a:rPr>
              <a:t>wifi</a:t>
            </a:r>
            <a:r>
              <a:rPr lang="en-US" sz="1600" b="1" dirty="0">
                <a:latin typeface="Calibri" panose="020F0502020204030204" pitchFamily="34" charset="0"/>
                <a:cs typeface="Calibri" panose="020F0502020204030204" pitchFamily="34" charset="0"/>
              </a:rPr>
              <a:t>", "hot water", "First Aid"</a:t>
            </a:r>
            <a:r>
              <a:rPr lang="en-US" sz="1600" dirty="0">
                <a:latin typeface="Calibri" panose="020F0502020204030204" pitchFamily="34" charset="0"/>
                <a:cs typeface="Calibri" panose="020F0502020204030204" pitchFamily="34" charset="0"/>
              </a:rPr>
              <a:t>, etc.</a:t>
            </a:r>
          </a:p>
          <a:p>
            <a:pPr marL="457200" lvl="1" indent="0" algn="just">
              <a:buNone/>
            </a:pPr>
            <a:endParaRPr lang="en-US" sz="1600" b="1" dirty="0" smtClean="0">
              <a:latin typeface="Calibri" panose="020F0502020204030204" pitchFamily="34" charset="0"/>
              <a:cs typeface="Calibri" panose="020F0502020204030204" pitchFamily="34" charset="0"/>
            </a:endParaRPr>
          </a:p>
        </p:txBody>
      </p:sp>
      <p:pic>
        <p:nvPicPr>
          <p:cNvPr id="8" name="Picture 7" descr="D:\Data Science\Self-made Notes\Python with Libraries\Python Learnings\Data Analytics Projects\6. AirBnB Data Analysis Project (iNeuron)\img\AirBnB_Amenities.png"/>
          <p:cNvPicPr/>
          <p:nvPr/>
        </p:nvPicPr>
        <p:blipFill>
          <a:blip r:embed="rId3">
            <a:extLst>
              <a:ext uri="{28A0092B-C50C-407E-A947-70E740481C1C}">
                <a14:useLocalDpi xmlns:a14="http://schemas.microsoft.com/office/drawing/2010/main" val="0"/>
              </a:ext>
            </a:extLst>
          </a:blip>
          <a:srcRect/>
          <a:stretch>
            <a:fillRect/>
          </a:stretch>
        </p:blipFill>
        <p:spPr bwMode="auto">
          <a:xfrm>
            <a:off x="152067" y="2401197"/>
            <a:ext cx="7407575" cy="3972442"/>
          </a:xfrm>
          <a:prstGeom prst="rect">
            <a:avLst/>
          </a:prstGeom>
          <a:noFill/>
          <a:ln>
            <a:noFill/>
          </a:ln>
        </p:spPr>
      </p:pic>
    </p:spTree>
    <p:extLst>
      <p:ext uri="{BB962C8B-B14F-4D97-AF65-F5344CB8AC3E}">
        <p14:creationId xmlns:p14="http://schemas.microsoft.com/office/powerpoint/2010/main" val="2956809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218" y="2458721"/>
            <a:ext cx="10251440" cy="2438400"/>
          </a:xfrm>
        </p:spPr>
        <p:txBody>
          <a:bodyPr>
            <a:normAutofit/>
          </a:bodyPr>
          <a:lstStyle/>
          <a:p>
            <a:pPr marL="0" indent="0" algn="just">
              <a:buNone/>
            </a:pPr>
            <a:r>
              <a:rPr lang="en-US" sz="2000" dirty="0" err="1">
                <a:latin typeface="Calibri" panose="020F0502020204030204" pitchFamily="34" charset="0"/>
                <a:cs typeface="Calibri" panose="020F0502020204030204" pitchFamily="34" charset="0"/>
              </a:rPr>
              <a:t>Airbnb</a:t>
            </a:r>
            <a:r>
              <a:rPr lang="en-US" sz="2000" dirty="0">
                <a:latin typeface="Calibri" panose="020F0502020204030204" pitchFamily="34" charset="0"/>
                <a:cs typeface="Calibri" panose="020F0502020204030204" pitchFamily="34" charset="0"/>
              </a:rPr>
              <a:t> is an American company that facilitates an online marketplace for lodging, primarily homestays for vacation rentals, and tourism activities. It basically connecting travelers with local hosts who want to rent out their homes with people who are looking for accommodations in that locality. On the other hand, this platform enables host to list their available space and earn extra income in the form of rent and it also enables travelers to book unique homestays from local hosts, saving them money and giving them a chance to interact with locals. </a:t>
            </a:r>
          </a:p>
        </p:txBody>
      </p:sp>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4860579" y="908420"/>
            <a:ext cx="4680642"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latin typeface="Calibri" panose="020F0502020204030204" pitchFamily="34" charset="0"/>
                <a:cs typeface="Calibri" panose="020F0502020204030204" pitchFamily="34" charset="0"/>
              </a:rPr>
              <a:t>Introduction</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0437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4318503" y="908420"/>
            <a:ext cx="5024673"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15. </a:t>
            </a:r>
            <a:r>
              <a:rPr lang="en-IN" sz="3600" b="1" dirty="0">
                <a:latin typeface="Calibri" panose="020F0502020204030204" pitchFamily="34" charset="0"/>
                <a:cs typeface="Calibri" panose="020F0502020204030204" pitchFamily="34" charset="0"/>
              </a:rPr>
              <a:t>Price </a:t>
            </a:r>
            <a:r>
              <a:rPr lang="en-IN" sz="3600" b="1" dirty="0" err="1">
                <a:latin typeface="Calibri" panose="020F0502020204030204" pitchFamily="34" charset="0"/>
                <a:cs typeface="Calibri" panose="020F0502020204030204" pitchFamily="34" charset="0"/>
              </a:rPr>
              <a:t>vs</a:t>
            </a:r>
            <a:r>
              <a:rPr lang="en-IN" sz="3600" b="1" dirty="0">
                <a:latin typeface="Calibri" panose="020F0502020204030204" pitchFamily="34" charset="0"/>
                <a:cs typeface="Calibri" panose="020F0502020204030204" pitchFamily="34" charset="0"/>
              </a:rPr>
              <a:t> </a:t>
            </a:r>
            <a:r>
              <a:rPr lang="en-IN" sz="3600" b="1" dirty="0" err="1">
                <a:latin typeface="Calibri" panose="020F0502020204030204" pitchFamily="34" charset="0"/>
                <a:cs typeface="Calibri" panose="020F0502020204030204" pitchFamily="34" charset="0"/>
              </a:rPr>
              <a:t>Amenitites</a:t>
            </a:r>
            <a:r>
              <a:rPr lang="en-IN" sz="3600" b="1" dirty="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56997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400" dirty="0">
                <a:latin typeface="Calibri" panose="020F0502020204030204" pitchFamily="34" charset="0"/>
                <a:cs typeface="Calibri" panose="020F0502020204030204" pitchFamily="34" charset="0"/>
              </a:rPr>
              <a:t>From this </a:t>
            </a:r>
            <a:r>
              <a:rPr lang="en-US" sz="1400" b="1" dirty="0">
                <a:latin typeface="Calibri" panose="020F0502020204030204" pitchFamily="34" charset="0"/>
                <a:cs typeface="Calibri" panose="020F0502020204030204" pitchFamily="34" charset="0"/>
              </a:rPr>
              <a:t>"Box Plot"</a:t>
            </a:r>
            <a:r>
              <a:rPr lang="en-US" sz="1400" dirty="0">
                <a:latin typeface="Calibri" panose="020F0502020204030204" pitchFamily="34" charset="0"/>
                <a:cs typeface="Calibri" panose="020F0502020204030204" pitchFamily="34" charset="0"/>
              </a:rPr>
              <a:t>, We can see that, there are </a:t>
            </a:r>
            <a:r>
              <a:rPr lang="en-US" sz="1400" b="1" i="1" dirty="0">
                <a:latin typeface="Calibri" panose="020F0502020204030204" pitchFamily="34" charset="0"/>
                <a:cs typeface="Calibri" panose="020F0502020204030204" pitchFamily="34" charset="0"/>
              </a:rPr>
              <a:t>few Super Luxurious/Expensive </a:t>
            </a:r>
            <a:r>
              <a:rPr lang="en-US" sz="1400" b="1" i="1" dirty="0" err="1">
                <a:latin typeface="Calibri" panose="020F0502020204030204" pitchFamily="34" charset="0"/>
                <a:cs typeface="Calibri" panose="020F0502020204030204" pitchFamily="34" charset="0"/>
              </a:rPr>
              <a:t>AirBnB's</a:t>
            </a:r>
            <a:r>
              <a:rPr lang="en-US" sz="1400" dirty="0">
                <a:latin typeface="Calibri" panose="020F0502020204030204" pitchFamily="34" charset="0"/>
                <a:cs typeface="Calibri" panose="020F0502020204030204" pitchFamily="34" charset="0"/>
              </a:rPr>
              <a:t> which </a:t>
            </a:r>
            <a:r>
              <a:rPr lang="en-US" sz="1400" b="1" i="1" dirty="0">
                <a:latin typeface="Calibri" panose="020F0502020204030204" pitchFamily="34" charset="0"/>
                <a:cs typeface="Calibri" panose="020F0502020204030204" pitchFamily="34" charset="0"/>
              </a:rPr>
              <a:t>provides lot of Amenities</a:t>
            </a:r>
            <a:r>
              <a:rPr lang="en-US" sz="1400" dirty="0">
                <a:latin typeface="Calibri" panose="020F0502020204030204" pitchFamily="34" charset="0"/>
                <a:cs typeface="Calibri" panose="020F0502020204030204" pitchFamily="34" charset="0"/>
              </a:rPr>
              <a:t> I.e. </a:t>
            </a:r>
            <a:r>
              <a:rPr lang="en-US" sz="1400" b="1" dirty="0">
                <a:latin typeface="Calibri" panose="020F0502020204030204" pitchFamily="34" charset="0"/>
                <a:cs typeface="Calibri" panose="020F0502020204030204" pitchFamily="34" charset="0"/>
              </a:rPr>
              <a:t>Total of "95"</a:t>
            </a:r>
            <a:r>
              <a:rPr lang="en-US" sz="1400" dirty="0">
                <a:latin typeface="Calibri" panose="020F0502020204030204" pitchFamily="34" charset="0"/>
                <a:cs typeface="Calibri" panose="020F0502020204030204" pitchFamily="34" charset="0"/>
              </a:rPr>
              <a:t> which will </a:t>
            </a:r>
            <a:r>
              <a:rPr lang="en-US" sz="1400" b="1" i="1" dirty="0">
                <a:latin typeface="Calibri" panose="020F0502020204030204" pitchFamily="34" charset="0"/>
                <a:cs typeface="Calibri" panose="020F0502020204030204" pitchFamily="34" charset="0"/>
              </a:rPr>
              <a:t>cost</a:t>
            </a:r>
            <a:r>
              <a:rPr lang="en-US" sz="1400" dirty="0">
                <a:latin typeface="Calibri" panose="020F0502020204030204" pitchFamily="34" charset="0"/>
                <a:cs typeface="Calibri" panose="020F0502020204030204" pitchFamily="34" charset="0"/>
              </a:rPr>
              <a:t> around </a:t>
            </a:r>
            <a:r>
              <a:rPr lang="en-US" sz="1400" b="1" dirty="0">
                <a:latin typeface="Calibri" panose="020F0502020204030204" pitchFamily="34" charset="0"/>
                <a:cs typeface="Calibri" panose="020F0502020204030204" pitchFamily="34" charset="0"/>
              </a:rPr>
              <a:t>"1000" Dollars</a:t>
            </a:r>
            <a:r>
              <a:rPr lang="en-US" sz="1400" dirty="0">
                <a:latin typeface="Calibri" panose="020F0502020204030204" pitchFamily="34" charset="0"/>
                <a:cs typeface="Calibri" panose="020F0502020204030204" pitchFamily="34" charset="0"/>
              </a:rPr>
              <a:t>. Then, the other one, will be providing </a:t>
            </a:r>
            <a:r>
              <a:rPr lang="en-US" sz="1400" b="1" dirty="0">
                <a:latin typeface="Calibri" panose="020F0502020204030204" pitchFamily="34" charset="0"/>
                <a:cs typeface="Calibri" panose="020F0502020204030204" pitchFamily="34" charset="0"/>
              </a:rPr>
              <a:t>Total of "79"</a:t>
            </a:r>
            <a:r>
              <a:rPr lang="en-US" sz="1400" dirty="0">
                <a:latin typeface="Calibri" panose="020F0502020204030204" pitchFamily="34" charset="0"/>
                <a:cs typeface="Calibri" panose="020F0502020204030204" pitchFamily="34" charset="0"/>
              </a:rPr>
              <a:t> Amenities which will costs </a:t>
            </a:r>
            <a:r>
              <a:rPr lang="en-US" sz="1400" b="1" dirty="0">
                <a:latin typeface="Calibri" panose="020F0502020204030204" pitchFamily="34" charset="0"/>
                <a:cs typeface="Calibri" panose="020F0502020204030204" pitchFamily="34" charset="0"/>
              </a:rPr>
              <a:t>"652" Dollars</a:t>
            </a:r>
            <a:r>
              <a:rPr lang="en-US" sz="1400" dirty="0">
                <a:latin typeface="Calibri" panose="020F0502020204030204" pitchFamily="34" charset="0"/>
                <a:cs typeface="Calibri" panose="020F0502020204030204" pitchFamily="34" charset="0"/>
              </a:rPr>
              <a:t>.</a:t>
            </a:r>
          </a:p>
          <a:p>
            <a:pPr lvl="1" algn="just"/>
            <a:r>
              <a:rPr lang="en-US" sz="1400" dirty="0">
                <a:latin typeface="Calibri" panose="020F0502020204030204" pitchFamily="34" charset="0"/>
                <a:cs typeface="Calibri" panose="020F0502020204030204" pitchFamily="34" charset="0"/>
              </a:rPr>
              <a:t>On the other hand, there are </a:t>
            </a:r>
            <a:r>
              <a:rPr lang="en-US" sz="1400" b="1" i="1" dirty="0">
                <a:latin typeface="Calibri" panose="020F0502020204030204" pitchFamily="34" charset="0"/>
                <a:cs typeface="Calibri" panose="020F0502020204030204" pitchFamily="34" charset="0"/>
              </a:rPr>
              <a:t>some Expensive </a:t>
            </a:r>
            <a:r>
              <a:rPr lang="en-US" sz="1400" b="1" i="1" dirty="0" err="1">
                <a:latin typeface="Calibri" panose="020F0502020204030204" pitchFamily="34" charset="0"/>
                <a:cs typeface="Calibri" panose="020F0502020204030204" pitchFamily="34" charset="0"/>
              </a:rPr>
              <a:t>AirBnB's</a:t>
            </a:r>
            <a:r>
              <a:rPr lang="en-US" sz="1400" dirty="0">
                <a:latin typeface="Calibri" panose="020F0502020204030204" pitchFamily="34" charset="0"/>
                <a:cs typeface="Calibri" panose="020F0502020204030204" pitchFamily="34" charset="0"/>
              </a:rPr>
              <a:t>, who's </a:t>
            </a:r>
            <a:r>
              <a:rPr lang="en-US" sz="1400" b="1" i="1" dirty="0">
                <a:latin typeface="Calibri" panose="020F0502020204030204" pitchFamily="34" charset="0"/>
                <a:cs typeface="Calibri" panose="020F0502020204030204" pitchFamily="34" charset="0"/>
              </a:rPr>
              <a:t>Median Cost ranges</a:t>
            </a:r>
            <a:r>
              <a:rPr lang="en-US" sz="1400" dirty="0">
                <a:latin typeface="Calibri" panose="020F0502020204030204" pitchFamily="34" charset="0"/>
                <a:cs typeface="Calibri" panose="020F0502020204030204" pitchFamily="34" charset="0"/>
              </a:rPr>
              <a:t> from </a:t>
            </a:r>
            <a:r>
              <a:rPr lang="en-US" sz="1400" b="1" dirty="0">
                <a:latin typeface="Calibri" panose="020F0502020204030204" pitchFamily="34" charset="0"/>
                <a:cs typeface="Calibri" panose="020F0502020204030204" pitchFamily="34" charset="0"/>
              </a:rPr>
              <a:t>"867" Dollars</a:t>
            </a:r>
            <a:r>
              <a:rPr lang="en-US" sz="1400" dirty="0">
                <a:latin typeface="Calibri" panose="020F0502020204030204" pitchFamily="34" charset="0"/>
                <a:cs typeface="Calibri" panose="020F0502020204030204" pitchFamily="34" charset="0"/>
              </a:rPr>
              <a:t> and goes </a:t>
            </a:r>
            <a:r>
              <a:rPr lang="en-US" sz="1400" dirty="0" err="1">
                <a:latin typeface="Calibri" panose="020F0502020204030204" pitchFamily="34" charset="0"/>
                <a:cs typeface="Calibri" panose="020F0502020204030204" pitchFamily="34" charset="0"/>
              </a:rPr>
              <a:t>upto</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"877.87" Dollars</a:t>
            </a:r>
            <a:r>
              <a:rPr lang="en-US" sz="1400" dirty="0">
                <a:latin typeface="Calibri" panose="020F0502020204030204" pitchFamily="34" charset="0"/>
                <a:cs typeface="Calibri" panose="020F0502020204030204" pitchFamily="34" charset="0"/>
              </a:rPr>
              <a:t> at </a:t>
            </a:r>
            <a:r>
              <a:rPr lang="en-US" sz="1400" b="1" i="1" dirty="0">
                <a:latin typeface="Calibri" panose="020F0502020204030204" pitchFamily="34" charset="0"/>
                <a:cs typeface="Calibri" panose="020F0502020204030204" pitchFamily="34" charset="0"/>
              </a:rPr>
              <a:t>Max</a:t>
            </a:r>
            <a:r>
              <a:rPr lang="en-US" sz="1400" dirty="0">
                <a:latin typeface="Calibri" panose="020F0502020204030204" pitchFamily="34" charset="0"/>
                <a:cs typeface="Calibri" panose="020F0502020204030204" pitchFamily="34" charset="0"/>
              </a:rPr>
              <a:t>. However/Although, being such a </a:t>
            </a:r>
            <a:r>
              <a:rPr lang="en-US" sz="1400" b="1" i="1" dirty="0">
                <a:latin typeface="Calibri" panose="020F0502020204030204" pitchFamily="34" charset="0"/>
                <a:cs typeface="Calibri" panose="020F0502020204030204" pitchFamily="34" charset="0"/>
              </a:rPr>
              <a:t>Super Expensive </a:t>
            </a:r>
            <a:r>
              <a:rPr lang="en-US" sz="1400" b="1" i="1" dirty="0" err="1">
                <a:latin typeface="Calibri" panose="020F0502020204030204" pitchFamily="34" charset="0"/>
                <a:cs typeface="Calibri" panose="020F0502020204030204" pitchFamily="34" charset="0"/>
              </a:rPr>
              <a:t>AirBnB</a:t>
            </a:r>
            <a:r>
              <a:rPr lang="en-US" sz="1400" dirty="0">
                <a:latin typeface="Calibri" panose="020F0502020204030204" pitchFamily="34" charset="0"/>
                <a:cs typeface="Calibri" panose="020F0502020204030204" pitchFamily="34" charset="0"/>
              </a:rPr>
              <a:t>, if we see the </a:t>
            </a:r>
            <a:r>
              <a:rPr lang="en-US" sz="1400" b="1" i="1" dirty="0">
                <a:latin typeface="Calibri" panose="020F0502020204030204" pitchFamily="34" charset="0"/>
                <a:cs typeface="Calibri" panose="020F0502020204030204" pitchFamily="34" charset="0"/>
              </a:rPr>
              <a:t>Total Number of Amenities</a:t>
            </a:r>
            <a:r>
              <a:rPr lang="en-US" sz="1400" dirty="0">
                <a:latin typeface="Calibri" panose="020F0502020204030204" pitchFamily="34" charset="0"/>
                <a:cs typeface="Calibri" panose="020F0502020204030204" pitchFamily="34" charset="0"/>
              </a:rPr>
              <a:t> they are </a:t>
            </a:r>
            <a:r>
              <a:rPr lang="en-US" sz="1400" b="1" i="1" dirty="0">
                <a:latin typeface="Calibri" panose="020F0502020204030204" pitchFamily="34" charset="0"/>
                <a:cs typeface="Calibri" panose="020F0502020204030204" pitchFamily="34" charset="0"/>
              </a:rPr>
              <a:t>Providing along with</a:t>
            </a:r>
            <a:r>
              <a:rPr lang="en-US" sz="1400" dirty="0">
                <a:latin typeface="Calibri" panose="020F0502020204030204" pitchFamily="34" charset="0"/>
                <a:cs typeface="Calibri" panose="020F0502020204030204" pitchFamily="34" charset="0"/>
              </a:rPr>
              <a:t>, then we can see, they are </a:t>
            </a:r>
            <a:r>
              <a:rPr lang="en-US" sz="1400" b="1" i="1" dirty="0">
                <a:latin typeface="Calibri" panose="020F0502020204030204" pitchFamily="34" charset="0"/>
                <a:cs typeface="Calibri" panose="020F0502020204030204" pitchFamily="34" charset="0"/>
              </a:rPr>
              <a:t>providing just '4 Amenities'</a:t>
            </a:r>
            <a:r>
              <a:rPr lang="en-US" sz="1400" dirty="0">
                <a:latin typeface="Calibri" panose="020F0502020204030204" pitchFamily="34" charset="0"/>
                <a:cs typeface="Calibri" panose="020F0502020204030204" pitchFamily="34" charset="0"/>
              </a:rPr>
              <a:t> at this Huge Price.</a:t>
            </a:r>
          </a:p>
          <a:p>
            <a:pPr lvl="1" algn="just"/>
            <a:r>
              <a:rPr lang="en-US" sz="1400" dirty="0">
                <a:latin typeface="Calibri" panose="020F0502020204030204" pitchFamily="34" charset="0"/>
                <a:cs typeface="Calibri" panose="020F0502020204030204" pitchFamily="34" charset="0"/>
              </a:rPr>
              <a:t>Furthermore, there are so </a:t>
            </a:r>
            <a:r>
              <a:rPr lang="en-US" sz="1400" b="1" i="1" dirty="0">
                <a:latin typeface="Calibri" panose="020F0502020204030204" pitchFamily="34" charset="0"/>
                <a:cs typeface="Calibri" panose="020F0502020204030204" pitchFamily="34" charset="0"/>
              </a:rPr>
              <a:t>many Affordable/Budgeted </a:t>
            </a:r>
            <a:r>
              <a:rPr lang="en-US" sz="1400" b="1" i="1" dirty="0" err="1">
                <a:latin typeface="Calibri" panose="020F0502020204030204" pitchFamily="34" charset="0"/>
                <a:cs typeface="Calibri" panose="020F0502020204030204" pitchFamily="34" charset="0"/>
              </a:rPr>
              <a:t>AirBnB's</a:t>
            </a:r>
            <a:r>
              <a:rPr lang="en-US" sz="1400" dirty="0">
                <a:latin typeface="Calibri" panose="020F0502020204030204" pitchFamily="34" charset="0"/>
                <a:cs typeface="Calibri" panose="020F0502020204030204" pitchFamily="34" charset="0"/>
              </a:rPr>
              <a:t> available and they are </a:t>
            </a:r>
            <a:r>
              <a:rPr lang="en-US" sz="1400" b="1" i="1" dirty="0">
                <a:latin typeface="Calibri" panose="020F0502020204030204" pitchFamily="34" charset="0"/>
                <a:cs typeface="Calibri" panose="020F0502020204030204" pitchFamily="34" charset="0"/>
              </a:rPr>
              <a:t>providing lot of Amenities</a:t>
            </a:r>
            <a:r>
              <a:rPr lang="en-US" sz="1400" dirty="0">
                <a:latin typeface="Calibri" panose="020F0502020204030204" pitchFamily="34" charset="0"/>
                <a:cs typeface="Calibri" panose="020F0502020204030204" pitchFamily="34" charset="0"/>
              </a:rPr>
              <a:t> too that will </a:t>
            </a:r>
            <a:r>
              <a:rPr lang="en-US" sz="1400" b="1" i="1" dirty="0">
                <a:latin typeface="Calibri" panose="020F0502020204030204" pitchFamily="34" charset="0"/>
                <a:cs typeface="Calibri" panose="020F0502020204030204" pitchFamily="34" charset="0"/>
              </a:rPr>
              <a:t>definitely fulfill</a:t>
            </a:r>
            <a:r>
              <a:rPr lang="en-US" sz="1400" dirty="0">
                <a:latin typeface="Calibri" panose="020F0502020204030204" pitchFamily="34" charset="0"/>
                <a:cs typeface="Calibri" panose="020F0502020204030204" pitchFamily="34" charset="0"/>
              </a:rPr>
              <a:t> the </a:t>
            </a:r>
            <a:r>
              <a:rPr lang="en-US" sz="1400" b="1" i="1" dirty="0">
                <a:latin typeface="Calibri" panose="020F0502020204030204" pitchFamily="34" charset="0"/>
                <a:cs typeface="Calibri" panose="020F0502020204030204" pitchFamily="34" charset="0"/>
              </a:rPr>
              <a:t>Basic as well as Essential Requirements</a:t>
            </a:r>
            <a:r>
              <a:rPr lang="en-US" sz="1400" dirty="0">
                <a:latin typeface="Calibri" panose="020F0502020204030204" pitchFamily="34" charset="0"/>
                <a:cs typeface="Calibri" panose="020F0502020204030204" pitchFamily="34" charset="0"/>
              </a:rPr>
              <a:t> of these </a:t>
            </a:r>
            <a:r>
              <a:rPr lang="en-US" sz="1400" b="1" i="1" dirty="0">
                <a:latin typeface="Calibri" panose="020F0502020204030204" pitchFamily="34" charset="0"/>
                <a:cs typeface="Calibri" panose="020F0502020204030204" pitchFamily="34" charset="0"/>
              </a:rPr>
              <a:t>Customers</a:t>
            </a:r>
            <a:r>
              <a:rPr lang="en-US" sz="1400" dirty="0">
                <a:latin typeface="Calibri" panose="020F0502020204030204" pitchFamily="34" charset="0"/>
                <a:cs typeface="Calibri" panose="020F0502020204030204" pitchFamily="34" charset="0"/>
              </a:rPr>
              <a:t>.</a:t>
            </a:r>
          </a:p>
          <a:p>
            <a:pPr marL="457200" lvl="1" indent="0" algn="just">
              <a:buNone/>
            </a:pPr>
            <a:endParaRPr lang="en-US" sz="1600" b="1" dirty="0" smtClean="0">
              <a:latin typeface="Calibri" panose="020F0502020204030204" pitchFamily="34" charset="0"/>
              <a:cs typeface="Calibri" panose="020F0502020204030204" pitchFamily="34" charset="0"/>
            </a:endParaRPr>
          </a:p>
        </p:txBody>
      </p:sp>
      <p:pic>
        <p:nvPicPr>
          <p:cNvPr id="7" name="Picture 6"/>
          <p:cNvPicPr/>
          <p:nvPr/>
        </p:nvPicPr>
        <p:blipFill>
          <a:blip r:embed="rId3"/>
          <a:stretch>
            <a:fillRect/>
          </a:stretch>
        </p:blipFill>
        <p:spPr>
          <a:xfrm>
            <a:off x="215440" y="2102433"/>
            <a:ext cx="7344201" cy="4569971"/>
          </a:xfrm>
          <a:prstGeom prst="rect">
            <a:avLst/>
          </a:prstGeom>
        </p:spPr>
      </p:pic>
    </p:spTree>
    <p:extLst>
      <p:ext uri="{BB962C8B-B14F-4D97-AF65-F5344CB8AC3E}">
        <p14:creationId xmlns:p14="http://schemas.microsoft.com/office/powerpoint/2010/main" val="1255022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3449370" y="908420"/>
            <a:ext cx="636458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16. </a:t>
            </a:r>
            <a:r>
              <a:rPr lang="en-IN" sz="3600" b="1" dirty="0">
                <a:latin typeface="Calibri" panose="020F0502020204030204" pitchFamily="34" charset="0"/>
                <a:cs typeface="Calibri" panose="020F0502020204030204" pitchFamily="34" charset="0"/>
              </a:rPr>
              <a:t>Total Number of Amenities Provided w.r.t. Room Type:</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3"/>
            <a:ext cx="4514663" cy="4569971"/>
          </a:xfrm>
        </p:spPr>
        <p:txBody>
          <a:bodyPr>
            <a:noAutofit/>
          </a:bodyPr>
          <a:lstStyle/>
          <a:p>
            <a:pPr algn="just"/>
            <a:r>
              <a:rPr lang="en-US" sz="2400" b="1" dirty="0" smtClean="0">
                <a:latin typeface="Calibri" panose="020F0502020204030204" pitchFamily="34" charset="0"/>
                <a:cs typeface="Calibri" panose="020F0502020204030204" pitchFamily="34" charset="0"/>
              </a:rPr>
              <a:t>Conclusion</a:t>
            </a:r>
            <a:r>
              <a:rPr lang="en-US" sz="1800" b="1" dirty="0" smtClean="0">
                <a:latin typeface="Calibri" panose="020F0502020204030204" pitchFamily="34" charset="0"/>
                <a:cs typeface="Calibri" panose="020F0502020204030204" pitchFamily="34" charset="0"/>
              </a:rPr>
              <a:t>:</a:t>
            </a:r>
          </a:p>
          <a:p>
            <a:pPr lvl="1" algn="just"/>
            <a:r>
              <a:rPr lang="en-US" sz="1300" b="1" dirty="0">
                <a:latin typeface="Calibri" panose="020F0502020204030204" pitchFamily="34" charset="0"/>
                <a:cs typeface="Calibri" panose="020F0502020204030204" pitchFamily="34" charset="0"/>
              </a:rPr>
              <a:t>"Entire Home/Apt."</a:t>
            </a:r>
            <a:r>
              <a:rPr lang="en-US" sz="1300" dirty="0">
                <a:latin typeface="Calibri" panose="020F0502020204030204" pitchFamily="34" charset="0"/>
                <a:cs typeface="Calibri" panose="020F0502020204030204" pitchFamily="34" charset="0"/>
              </a:rPr>
              <a:t> is </a:t>
            </a:r>
            <a:r>
              <a:rPr lang="en-US" sz="1300" b="1" i="1" dirty="0">
                <a:latin typeface="Calibri" panose="020F0502020204030204" pitchFamily="34" charset="0"/>
                <a:cs typeface="Calibri" panose="020F0502020204030204" pitchFamily="34" charset="0"/>
              </a:rPr>
              <a:t>prominent</a:t>
            </a:r>
            <a:r>
              <a:rPr lang="en-US" sz="1300" dirty="0">
                <a:latin typeface="Calibri" panose="020F0502020204030204" pitchFamily="34" charset="0"/>
                <a:cs typeface="Calibri" panose="020F0502020204030204" pitchFamily="34" charset="0"/>
              </a:rPr>
              <a:t> in terms of providing the </a:t>
            </a:r>
            <a:r>
              <a:rPr lang="en-US" sz="1300" b="1" i="1" dirty="0">
                <a:latin typeface="Calibri" panose="020F0502020204030204" pitchFamily="34" charset="0"/>
                <a:cs typeface="Calibri" panose="020F0502020204030204" pitchFamily="34" charset="0"/>
              </a:rPr>
              <a:t>Number of Amenities</a:t>
            </a:r>
            <a:r>
              <a:rPr lang="en-US" sz="1300" dirty="0">
                <a:latin typeface="Calibri" panose="020F0502020204030204" pitchFamily="34" charset="0"/>
                <a:cs typeface="Calibri" panose="020F0502020204030204" pitchFamily="34" charset="0"/>
              </a:rPr>
              <a:t> followed by </a:t>
            </a:r>
            <a:r>
              <a:rPr lang="en-US" sz="1300" b="1" dirty="0">
                <a:latin typeface="Calibri" panose="020F0502020204030204" pitchFamily="34" charset="0"/>
                <a:cs typeface="Calibri" panose="020F0502020204030204" pitchFamily="34" charset="0"/>
              </a:rPr>
              <a:t>"Private Room"</a:t>
            </a:r>
            <a:r>
              <a:rPr lang="en-US" sz="1300" dirty="0">
                <a:latin typeface="Calibri" panose="020F0502020204030204" pitchFamily="34" charset="0"/>
                <a:cs typeface="Calibri" panose="020F0502020204030204" pitchFamily="34" charset="0"/>
              </a:rPr>
              <a:t> and </a:t>
            </a:r>
            <a:r>
              <a:rPr lang="en-US" sz="1300" b="1" dirty="0">
                <a:latin typeface="Calibri" panose="020F0502020204030204" pitchFamily="34" charset="0"/>
                <a:cs typeface="Calibri" panose="020F0502020204030204" pitchFamily="34" charset="0"/>
              </a:rPr>
              <a:t>"Shared Room"</a:t>
            </a:r>
            <a:r>
              <a:rPr lang="en-US" sz="1300" dirty="0">
                <a:latin typeface="Calibri" panose="020F0502020204030204" pitchFamily="34" charset="0"/>
                <a:cs typeface="Calibri" panose="020F0502020204030204" pitchFamily="34" charset="0"/>
              </a:rPr>
              <a:t>.</a:t>
            </a:r>
          </a:p>
          <a:p>
            <a:pPr lvl="1" algn="just"/>
            <a:r>
              <a:rPr lang="en-US" sz="1300" dirty="0">
                <a:latin typeface="Calibri" panose="020F0502020204030204" pitchFamily="34" charset="0"/>
                <a:cs typeface="Calibri" panose="020F0502020204030204" pitchFamily="34" charset="0"/>
              </a:rPr>
              <a:t>From this </a:t>
            </a:r>
            <a:r>
              <a:rPr lang="en-US" sz="1300" b="1" dirty="0">
                <a:latin typeface="Calibri" panose="020F0502020204030204" pitchFamily="34" charset="0"/>
                <a:cs typeface="Calibri" panose="020F0502020204030204" pitchFamily="34" charset="0"/>
              </a:rPr>
              <a:t>"Box Plot"</a:t>
            </a:r>
            <a:r>
              <a:rPr lang="en-US" sz="1300" dirty="0">
                <a:latin typeface="Calibri" panose="020F0502020204030204" pitchFamily="34" charset="0"/>
                <a:cs typeface="Calibri" panose="020F0502020204030204" pitchFamily="34" charset="0"/>
              </a:rPr>
              <a:t>, We can also conclude that </a:t>
            </a:r>
            <a:r>
              <a:rPr lang="en-US" sz="1300" b="1" dirty="0">
                <a:latin typeface="Calibri" panose="020F0502020204030204" pitchFamily="34" charset="0"/>
                <a:cs typeface="Calibri" panose="020F0502020204030204" pitchFamily="34" charset="0"/>
              </a:rPr>
              <a:t>"Entire Home/Apt."</a:t>
            </a:r>
            <a:r>
              <a:rPr lang="en-US" sz="1300" dirty="0">
                <a:latin typeface="Calibri" panose="020F0502020204030204" pitchFamily="34" charset="0"/>
                <a:cs typeface="Calibri" panose="020F0502020204030204" pitchFamily="34" charset="0"/>
              </a:rPr>
              <a:t> are providing </a:t>
            </a:r>
            <a:r>
              <a:rPr lang="en-US" sz="1300" b="1" i="1" dirty="0">
                <a:latin typeface="Calibri" panose="020F0502020204030204" pitchFamily="34" charset="0"/>
                <a:cs typeface="Calibri" panose="020F0502020204030204" pitchFamily="34" charset="0"/>
              </a:rPr>
              <a:t>Total of "95" Amenities at Max</a:t>
            </a:r>
            <a:r>
              <a:rPr lang="en-US" sz="1300" dirty="0">
                <a:latin typeface="Calibri" panose="020F0502020204030204" pitchFamily="34" charset="0"/>
                <a:cs typeface="Calibri" panose="020F0502020204030204" pitchFamily="34" charset="0"/>
              </a:rPr>
              <a:t> and </a:t>
            </a:r>
            <a:r>
              <a:rPr lang="en-US" sz="1300" b="1" dirty="0">
                <a:latin typeface="Calibri" panose="020F0502020204030204" pitchFamily="34" charset="0"/>
                <a:cs typeface="Calibri" panose="020F0502020204030204" pitchFamily="34" charset="0"/>
              </a:rPr>
              <a:t>"50%"</a:t>
            </a:r>
            <a:r>
              <a:rPr lang="en-US" sz="1300" dirty="0">
                <a:latin typeface="Calibri" panose="020F0502020204030204" pitchFamily="34" charset="0"/>
                <a:cs typeface="Calibri" panose="020F0502020204030204" pitchFamily="34" charset="0"/>
              </a:rPr>
              <a:t> of this Category </a:t>
            </a:r>
            <a:r>
              <a:rPr lang="en-US" sz="1300" dirty="0" err="1">
                <a:latin typeface="Calibri" panose="020F0502020204030204" pitchFamily="34" charset="0"/>
                <a:cs typeface="Calibri" panose="020F0502020204030204" pitchFamily="34" charset="0"/>
              </a:rPr>
              <a:t>AirBnB's</a:t>
            </a:r>
            <a:r>
              <a:rPr lang="en-US" sz="1300" dirty="0">
                <a:latin typeface="Calibri" panose="020F0502020204030204" pitchFamily="34" charset="0"/>
                <a:cs typeface="Calibri" panose="020F0502020204030204" pitchFamily="34" charset="0"/>
              </a:rPr>
              <a:t> were giving approx. </a:t>
            </a:r>
            <a:r>
              <a:rPr lang="en-US" sz="1300" b="1" dirty="0">
                <a:latin typeface="Calibri" panose="020F0502020204030204" pitchFamily="34" charset="0"/>
                <a:cs typeface="Calibri" panose="020F0502020204030204" pitchFamily="34" charset="0"/>
              </a:rPr>
              <a:t>'25' Amenities</a:t>
            </a:r>
            <a:r>
              <a:rPr lang="en-US" sz="1300" dirty="0">
                <a:latin typeface="Calibri" panose="020F0502020204030204" pitchFamily="34" charset="0"/>
                <a:cs typeface="Calibri" panose="020F0502020204030204" pitchFamily="34" charset="0"/>
              </a:rPr>
              <a:t> which comprises/includes </a:t>
            </a:r>
            <a:r>
              <a:rPr lang="en-US" sz="1300" b="1" i="1" dirty="0">
                <a:latin typeface="Calibri" panose="020F0502020204030204" pitchFamily="34" charset="0"/>
                <a:cs typeface="Calibri" panose="020F0502020204030204" pitchFamily="34" charset="0"/>
              </a:rPr>
              <a:t>'Basic' as well as 'Essential Amenities'</a:t>
            </a:r>
            <a:r>
              <a:rPr lang="en-US" sz="1300" dirty="0">
                <a:latin typeface="Calibri" panose="020F0502020204030204" pitchFamily="34" charset="0"/>
                <a:cs typeface="Calibri" panose="020F0502020204030204" pitchFamily="34" charset="0"/>
              </a:rPr>
              <a:t> with </a:t>
            </a:r>
            <a:r>
              <a:rPr lang="en-US" sz="1300" b="1" dirty="0">
                <a:latin typeface="Calibri" panose="020F0502020204030204" pitchFamily="34" charset="0"/>
                <a:cs typeface="Calibri" panose="020F0502020204030204" pitchFamily="34" charset="0"/>
              </a:rPr>
              <a:t>'Safety Precaution's Amenities'</a:t>
            </a:r>
            <a:r>
              <a:rPr lang="en-US" sz="1300" dirty="0">
                <a:latin typeface="Calibri" panose="020F0502020204030204" pitchFamily="34" charset="0"/>
                <a:cs typeface="Calibri" panose="020F0502020204030204" pitchFamily="34" charset="0"/>
              </a:rPr>
              <a:t>.</a:t>
            </a:r>
          </a:p>
          <a:p>
            <a:pPr lvl="1" algn="just"/>
            <a:r>
              <a:rPr lang="en-US" sz="1300" dirty="0">
                <a:latin typeface="Calibri" panose="020F0502020204030204" pitchFamily="34" charset="0"/>
                <a:cs typeface="Calibri" panose="020F0502020204030204" pitchFamily="34" charset="0"/>
              </a:rPr>
              <a:t>Next, In terms of </a:t>
            </a:r>
            <a:r>
              <a:rPr lang="en-US" sz="1300" b="1" dirty="0">
                <a:latin typeface="Calibri" panose="020F0502020204030204" pitchFamily="34" charset="0"/>
                <a:cs typeface="Calibri" panose="020F0502020204030204" pitchFamily="34" charset="0"/>
              </a:rPr>
              <a:t>"Private Room"</a:t>
            </a:r>
            <a:r>
              <a:rPr lang="en-US" sz="1300" dirty="0">
                <a:latin typeface="Calibri" panose="020F0502020204030204" pitchFamily="34" charset="0"/>
                <a:cs typeface="Calibri" panose="020F0502020204030204" pitchFamily="34" charset="0"/>
              </a:rPr>
              <a:t>, they are providing </a:t>
            </a:r>
            <a:r>
              <a:rPr lang="en-US" sz="1300" b="1" i="1" dirty="0">
                <a:latin typeface="Calibri" panose="020F0502020204030204" pitchFamily="34" charset="0"/>
                <a:cs typeface="Calibri" panose="020F0502020204030204" pitchFamily="34" charset="0"/>
              </a:rPr>
              <a:t>Total of "71" Amenities at Max</a:t>
            </a:r>
            <a:r>
              <a:rPr lang="en-US" sz="1300" dirty="0">
                <a:latin typeface="Calibri" panose="020F0502020204030204" pitchFamily="34" charset="0"/>
                <a:cs typeface="Calibri" panose="020F0502020204030204" pitchFamily="34" charset="0"/>
              </a:rPr>
              <a:t> and </a:t>
            </a:r>
            <a:r>
              <a:rPr lang="en-US" sz="1300" b="1" dirty="0">
                <a:latin typeface="Calibri" panose="020F0502020204030204" pitchFamily="34" charset="0"/>
                <a:cs typeface="Calibri" panose="020F0502020204030204" pitchFamily="34" charset="0"/>
              </a:rPr>
              <a:t>"50%"</a:t>
            </a:r>
            <a:r>
              <a:rPr lang="en-US" sz="1300" dirty="0">
                <a:latin typeface="Calibri" panose="020F0502020204030204" pitchFamily="34" charset="0"/>
                <a:cs typeface="Calibri" panose="020F0502020204030204" pitchFamily="34" charset="0"/>
              </a:rPr>
              <a:t> of this Category Rooms were giving around </a:t>
            </a:r>
            <a:r>
              <a:rPr lang="en-US" sz="1300" b="1" dirty="0">
                <a:latin typeface="Calibri" panose="020F0502020204030204" pitchFamily="34" charset="0"/>
                <a:cs typeface="Calibri" panose="020F0502020204030204" pitchFamily="34" charset="0"/>
              </a:rPr>
              <a:t>'22' Amenities</a:t>
            </a:r>
            <a:r>
              <a:rPr lang="en-US" sz="1300" dirty="0">
                <a:latin typeface="Calibri" panose="020F0502020204030204" pitchFamily="34" charset="0"/>
                <a:cs typeface="Calibri" panose="020F0502020204030204" pitchFamily="34" charset="0"/>
              </a:rPr>
              <a:t> which comprises/includes some </a:t>
            </a:r>
            <a:r>
              <a:rPr lang="en-US" sz="1300" b="1" i="1" dirty="0">
                <a:latin typeface="Calibri" panose="020F0502020204030204" pitchFamily="34" charset="0"/>
                <a:cs typeface="Calibri" panose="020F0502020204030204" pitchFamily="34" charset="0"/>
              </a:rPr>
              <a:t>'Basic' as well as 'Essential Amenities'</a:t>
            </a:r>
            <a:r>
              <a:rPr lang="en-US" sz="1300" dirty="0">
                <a:latin typeface="Calibri" panose="020F0502020204030204" pitchFamily="34" charset="0"/>
                <a:cs typeface="Calibri" panose="020F0502020204030204" pitchFamily="34" charset="0"/>
              </a:rPr>
              <a:t> with some </a:t>
            </a:r>
            <a:r>
              <a:rPr lang="en-US" sz="1300" b="1" dirty="0">
                <a:latin typeface="Calibri" panose="020F0502020204030204" pitchFamily="34" charset="0"/>
                <a:cs typeface="Calibri" panose="020F0502020204030204" pitchFamily="34" charset="0"/>
              </a:rPr>
              <a:t>'Safety Precaution's Amenities'</a:t>
            </a:r>
            <a:r>
              <a:rPr lang="en-US" sz="1300" dirty="0">
                <a:latin typeface="Calibri" panose="020F0502020204030204" pitchFamily="34" charset="0"/>
                <a:cs typeface="Calibri" panose="020F0502020204030204" pitchFamily="34" charset="0"/>
              </a:rPr>
              <a:t>.</a:t>
            </a:r>
          </a:p>
          <a:p>
            <a:pPr lvl="1" algn="just"/>
            <a:r>
              <a:rPr lang="en-US" sz="1300" dirty="0">
                <a:latin typeface="Calibri" panose="020F0502020204030204" pitchFamily="34" charset="0"/>
                <a:cs typeface="Calibri" panose="020F0502020204030204" pitchFamily="34" charset="0"/>
              </a:rPr>
              <a:t>On the other hand, </a:t>
            </a:r>
            <a:r>
              <a:rPr lang="en-US" sz="1300" b="1" dirty="0">
                <a:latin typeface="Calibri" panose="020F0502020204030204" pitchFamily="34" charset="0"/>
                <a:cs typeface="Calibri" panose="020F0502020204030204" pitchFamily="34" charset="0"/>
              </a:rPr>
              <a:t>"Shared Rooms"</a:t>
            </a:r>
            <a:r>
              <a:rPr lang="en-US" sz="1300" dirty="0">
                <a:latin typeface="Calibri" panose="020F0502020204030204" pitchFamily="34" charset="0"/>
                <a:cs typeface="Calibri" panose="020F0502020204030204" pitchFamily="34" charset="0"/>
              </a:rPr>
              <a:t> are providing </a:t>
            </a:r>
            <a:r>
              <a:rPr lang="en-US" sz="1300" b="1" i="1" dirty="0">
                <a:latin typeface="Calibri" panose="020F0502020204030204" pitchFamily="34" charset="0"/>
                <a:cs typeface="Calibri" panose="020F0502020204030204" pitchFamily="34" charset="0"/>
              </a:rPr>
              <a:t>Total of "55" Amenities at Max</a:t>
            </a:r>
            <a:r>
              <a:rPr lang="en-US" sz="1300" dirty="0">
                <a:latin typeface="Calibri" panose="020F0502020204030204" pitchFamily="34" charset="0"/>
                <a:cs typeface="Calibri" panose="020F0502020204030204" pitchFamily="34" charset="0"/>
              </a:rPr>
              <a:t> and </a:t>
            </a:r>
            <a:r>
              <a:rPr lang="en-US" sz="1300" b="1" dirty="0">
                <a:latin typeface="Calibri" panose="020F0502020204030204" pitchFamily="34" charset="0"/>
                <a:cs typeface="Calibri" panose="020F0502020204030204" pitchFamily="34" charset="0"/>
              </a:rPr>
              <a:t>"50%"</a:t>
            </a:r>
            <a:r>
              <a:rPr lang="en-US" sz="1300" dirty="0">
                <a:latin typeface="Calibri" panose="020F0502020204030204" pitchFamily="34" charset="0"/>
                <a:cs typeface="Calibri" panose="020F0502020204030204" pitchFamily="34" charset="0"/>
              </a:rPr>
              <a:t> of these Category Rooms were giving almost </a:t>
            </a:r>
            <a:r>
              <a:rPr lang="en-US" sz="1300" b="1" dirty="0">
                <a:latin typeface="Calibri" panose="020F0502020204030204" pitchFamily="34" charset="0"/>
                <a:cs typeface="Calibri" panose="020F0502020204030204" pitchFamily="34" charset="0"/>
              </a:rPr>
              <a:t>'18' Amenities</a:t>
            </a:r>
            <a:r>
              <a:rPr lang="en-US" sz="1300" dirty="0">
                <a:latin typeface="Calibri" panose="020F0502020204030204" pitchFamily="34" charset="0"/>
                <a:cs typeface="Calibri" panose="020F0502020204030204" pitchFamily="34" charset="0"/>
              </a:rPr>
              <a:t> which comprises/includes few </a:t>
            </a:r>
            <a:r>
              <a:rPr lang="en-US" sz="1300" b="1" i="1" dirty="0">
                <a:latin typeface="Calibri" panose="020F0502020204030204" pitchFamily="34" charset="0"/>
                <a:cs typeface="Calibri" panose="020F0502020204030204" pitchFamily="34" charset="0"/>
              </a:rPr>
              <a:t>'Basic' as well as 'Essential Amenities'</a:t>
            </a:r>
            <a:r>
              <a:rPr lang="en-US" sz="1300" dirty="0">
                <a:latin typeface="Calibri" panose="020F0502020204030204" pitchFamily="34" charset="0"/>
                <a:cs typeface="Calibri" panose="020F0502020204030204" pitchFamily="34" charset="0"/>
              </a:rPr>
              <a:t> with few </a:t>
            </a:r>
            <a:r>
              <a:rPr lang="en-US" sz="1300" b="1" dirty="0">
                <a:latin typeface="Calibri" panose="020F0502020204030204" pitchFamily="34" charset="0"/>
                <a:cs typeface="Calibri" panose="020F0502020204030204" pitchFamily="34" charset="0"/>
              </a:rPr>
              <a:t>'Safety Precaution's Amenities'</a:t>
            </a:r>
            <a:r>
              <a:rPr lang="en-US" sz="1300" dirty="0">
                <a:latin typeface="Calibri" panose="020F0502020204030204" pitchFamily="34" charset="0"/>
                <a:cs typeface="Calibri" panose="020F0502020204030204" pitchFamily="34" charset="0"/>
              </a:rPr>
              <a:t>.</a:t>
            </a:r>
          </a:p>
          <a:p>
            <a:pPr marL="457200" lvl="1" indent="0" algn="just">
              <a:buNone/>
            </a:pPr>
            <a:endParaRPr lang="en-US" sz="1600" b="1" dirty="0" smtClean="0">
              <a:latin typeface="Calibri" panose="020F0502020204030204" pitchFamily="34" charset="0"/>
              <a:cs typeface="Calibri" panose="020F0502020204030204" pitchFamily="34" charset="0"/>
            </a:endParaRPr>
          </a:p>
        </p:txBody>
      </p:sp>
      <p:pic>
        <p:nvPicPr>
          <p:cNvPr id="8" name="Picture 7"/>
          <p:cNvPicPr/>
          <p:nvPr/>
        </p:nvPicPr>
        <p:blipFill>
          <a:blip r:embed="rId3"/>
          <a:stretch>
            <a:fillRect/>
          </a:stretch>
        </p:blipFill>
        <p:spPr>
          <a:xfrm>
            <a:off x="0" y="2027976"/>
            <a:ext cx="7632071" cy="4644428"/>
          </a:xfrm>
          <a:prstGeom prst="rect">
            <a:avLst/>
          </a:prstGeom>
        </p:spPr>
      </p:pic>
    </p:spTree>
    <p:extLst>
      <p:ext uri="{BB962C8B-B14F-4D97-AF65-F5344CB8AC3E}">
        <p14:creationId xmlns:p14="http://schemas.microsoft.com/office/powerpoint/2010/main" val="3971249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7" name="Content Placeholder 2"/>
          <p:cNvSpPr txBox="1">
            <a:spLocks/>
          </p:cNvSpPr>
          <p:nvPr/>
        </p:nvSpPr>
        <p:spPr>
          <a:xfrm>
            <a:off x="3422208" y="2484271"/>
            <a:ext cx="7106215" cy="167127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smtClean="0">
                <a:latin typeface="Calibri" panose="020F0502020204030204" pitchFamily="34" charset="0"/>
                <a:cs typeface="Calibri" panose="020F0502020204030204" pitchFamily="34" charset="0"/>
              </a:rPr>
              <a:t>Thank You,</a:t>
            </a:r>
          </a:p>
          <a:p>
            <a:r>
              <a:rPr lang="en-US" sz="5400" dirty="0" smtClean="0">
                <a:latin typeface="Calibri" panose="020F0502020204030204" pitchFamily="34" charset="0"/>
                <a:cs typeface="Calibri" panose="020F0502020204030204" pitchFamily="34" charset="0"/>
              </a:rPr>
              <a:t>      </a:t>
            </a:r>
            <a:r>
              <a:rPr lang="en-US" sz="5400" dirty="0" err="1" smtClean="0">
                <a:latin typeface="Calibri" panose="020F0502020204030204" pitchFamily="34" charset="0"/>
                <a:cs typeface="Calibri" panose="020F0502020204030204" pitchFamily="34" charset="0"/>
              </a:rPr>
              <a:t>Lokesh</a:t>
            </a:r>
            <a:r>
              <a:rPr lang="en-US" sz="5400" dirty="0" smtClean="0">
                <a:latin typeface="Calibri" panose="020F0502020204030204" pitchFamily="34" charset="0"/>
                <a:cs typeface="Calibri" panose="020F0502020204030204" pitchFamily="34" charset="0"/>
              </a:rPr>
              <a:t> </a:t>
            </a:r>
            <a:r>
              <a:rPr lang="en-US" sz="5400" dirty="0" err="1" smtClean="0">
                <a:latin typeface="Calibri" panose="020F0502020204030204" pitchFamily="34" charset="0"/>
                <a:cs typeface="Calibri" panose="020F0502020204030204" pitchFamily="34" charset="0"/>
              </a:rPr>
              <a:t>Attarde</a:t>
            </a:r>
            <a:endParaRPr lang="en-US"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37621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10820400" cy="4215293"/>
          </a:xfrm>
        </p:spPr>
        <p:txBody>
          <a:bodyPr>
            <a:noAutofit/>
          </a:bodyPr>
          <a:lstStyle/>
          <a:p>
            <a:pPr marL="0" indent="0" algn="just">
              <a:buNone/>
            </a:pPr>
            <a:r>
              <a:rPr lang="en-US" sz="2000" dirty="0" smtClean="0">
                <a:latin typeface="Calibri" panose="020F0502020204030204" pitchFamily="34" charset="0"/>
                <a:cs typeface="Calibri" panose="020F0502020204030204" pitchFamily="34" charset="0"/>
              </a:rPr>
              <a:t>Objective:</a:t>
            </a:r>
          </a:p>
          <a:p>
            <a:pPr marL="0" indent="0" algn="just">
              <a:buNone/>
            </a:pPr>
            <a:r>
              <a:rPr lang="en-US" sz="2000" dirty="0">
                <a:latin typeface="Calibri" panose="020F0502020204030204" pitchFamily="34" charset="0"/>
                <a:cs typeface="Calibri" panose="020F0502020204030204" pitchFamily="34" charset="0"/>
              </a:rPr>
              <a:t>In the world of rising new technology and innovation, Travel industry is advancing with the role of Data Science and Analytics. Data analysis can help them to understand their business in a quiet different manner and helps to improve the quality of the service by identifying the weak areas of the business. </a:t>
            </a:r>
            <a:endParaRPr lang="en-US" sz="2000" dirty="0" smtClean="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r>
              <a:rPr lang="en-US" sz="2000" dirty="0">
                <a:latin typeface="Calibri" panose="020F0502020204030204" pitchFamily="34" charset="0"/>
                <a:cs typeface="Calibri" panose="020F0502020204030204" pitchFamily="34" charset="0"/>
              </a:rPr>
              <a:t>Benefits:</a:t>
            </a:r>
          </a:p>
          <a:p>
            <a:pPr algn="just"/>
            <a:r>
              <a:rPr lang="en-US" sz="2000" dirty="0" smtClean="0">
                <a:latin typeface="Calibri" panose="020F0502020204030204" pitchFamily="34" charset="0"/>
                <a:cs typeface="Calibri" panose="020F0502020204030204" pitchFamily="34" charset="0"/>
              </a:rPr>
              <a:t>Help </a:t>
            </a:r>
            <a:r>
              <a:rPr lang="en-US" sz="2000" dirty="0">
                <a:latin typeface="Calibri" panose="020F0502020204030204" pitchFamily="34" charset="0"/>
                <a:cs typeface="Calibri" panose="020F0502020204030204" pitchFamily="34" charset="0"/>
              </a:rPr>
              <a:t>out to make better business </a:t>
            </a:r>
            <a:r>
              <a:rPr lang="en-US" sz="2000" dirty="0" smtClean="0">
                <a:latin typeface="Calibri" panose="020F0502020204030204" pitchFamily="34" charset="0"/>
                <a:cs typeface="Calibri" panose="020F0502020204030204" pitchFamily="34" charset="0"/>
              </a:rPr>
              <a:t>decisions.</a:t>
            </a:r>
          </a:p>
          <a:p>
            <a:pPr algn="just"/>
            <a:r>
              <a:rPr lang="en-US" sz="2000" dirty="0" smtClean="0">
                <a:latin typeface="Calibri" panose="020F0502020204030204" pitchFamily="34" charset="0"/>
                <a:cs typeface="Calibri" panose="020F0502020204030204" pitchFamily="34" charset="0"/>
              </a:rPr>
              <a:t>Help </a:t>
            </a:r>
            <a:r>
              <a:rPr lang="en-US" sz="2000" dirty="0">
                <a:latin typeface="Calibri" panose="020F0502020204030204" pitchFamily="34" charset="0"/>
                <a:cs typeface="Calibri" panose="020F0502020204030204" pitchFamily="34" charset="0"/>
              </a:rPr>
              <a:t>analyze customer trends and </a:t>
            </a:r>
            <a:r>
              <a:rPr lang="en-US" sz="2000" dirty="0" smtClean="0">
                <a:latin typeface="Calibri" panose="020F0502020204030204" pitchFamily="34" charset="0"/>
                <a:cs typeface="Calibri" panose="020F0502020204030204" pitchFamily="34" charset="0"/>
              </a:rPr>
              <a:t>satisfaction, </a:t>
            </a:r>
            <a:r>
              <a:rPr lang="en-US" sz="2000" dirty="0">
                <a:latin typeface="Calibri" panose="020F0502020204030204" pitchFamily="34" charset="0"/>
                <a:cs typeface="Calibri" panose="020F0502020204030204" pitchFamily="34" charset="0"/>
              </a:rPr>
              <a:t>which can lead to new and better products and </a:t>
            </a:r>
            <a:r>
              <a:rPr lang="en-US" sz="2000" dirty="0" smtClean="0">
                <a:latin typeface="Calibri" panose="020F0502020204030204" pitchFamily="34" charset="0"/>
                <a:cs typeface="Calibri" panose="020F0502020204030204" pitchFamily="34" charset="0"/>
              </a:rPr>
              <a:t>services.</a:t>
            </a:r>
          </a:p>
          <a:p>
            <a:pPr algn="just"/>
            <a:r>
              <a:rPr lang="en-US" sz="2000" dirty="0" smtClean="0">
                <a:latin typeface="Calibri" panose="020F0502020204030204" pitchFamily="34" charset="0"/>
                <a:cs typeface="Calibri" panose="020F0502020204030204" pitchFamily="34" charset="0"/>
              </a:rPr>
              <a:t>Gives </a:t>
            </a:r>
            <a:r>
              <a:rPr lang="en-US" sz="2000" dirty="0">
                <a:latin typeface="Calibri" panose="020F0502020204030204" pitchFamily="34" charset="0"/>
                <a:cs typeface="Calibri" panose="020F0502020204030204" pitchFamily="34" charset="0"/>
              </a:rPr>
              <a:t>better insight of customers base.</a:t>
            </a:r>
          </a:p>
          <a:p>
            <a:pPr algn="just"/>
            <a:r>
              <a:rPr lang="en-US" sz="2000" dirty="0" smtClean="0">
                <a:latin typeface="Calibri" panose="020F0502020204030204" pitchFamily="34" charset="0"/>
                <a:cs typeface="Calibri" panose="020F0502020204030204" pitchFamily="34" charset="0"/>
              </a:rPr>
              <a:t>Helps </a:t>
            </a:r>
            <a:r>
              <a:rPr lang="en-US" sz="2000" dirty="0">
                <a:latin typeface="Calibri" panose="020F0502020204030204" pitchFamily="34" charset="0"/>
                <a:cs typeface="Calibri" panose="020F0502020204030204" pitchFamily="34" charset="0"/>
              </a:rPr>
              <a:t>in easy flow for managing resources</a:t>
            </a:r>
            <a:r>
              <a:rPr lang="en-US" sz="2000" dirty="0" smtClean="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4860579" y="908420"/>
            <a:ext cx="4680642"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latin typeface="Calibri" panose="020F0502020204030204" pitchFamily="34" charset="0"/>
                <a:cs typeface="Calibri" panose="020F0502020204030204" pitchFamily="34" charset="0"/>
              </a:rPr>
              <a:t>Objective</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737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960" y="2393737"/>
            <a:ext cx="10820400" cy="3282787"/>
          </a:xfrm>
        </p:spPr>
        <p:txBody>
          <a:bodyPr>
            <a:normAutofit/>
          </a:bodyPr>
          <a:lstStyle/>
          <a:p>
            <a:pPr marL="0" indent="0" algn="just">
              <a:buNone/>
            </a:pPr>
            <a:r>
              <a:rPr lang="en-US" dirty="0">
                <a:latin typeface="Calibri" panose="020F0502020204030204" pitchFamily="34" charset="0"/>
                <a:cs typeface="Calibri" panose="020F0502020204030204" pitchFamily="34" charset="0"/>
              </a:rPr>
              <a:t>Travel  industries  are  having  important  reflection  of  the  economy  from  past  few  decades,  and  </a:t>
            </a:r>
            <a:r>
              <a:rPr lang="en-US" dirty="0" err="1">
                <a:latin typeface="Calibri" panose="020F0502020204030204" pitchFamily="34" charset="0"/>
                <a:cs typeface="Calibri" panose="020F0502020204030204" pitchFamily="34" charset="0"/>
              </a:rPr>
              <a:t>Airbnb</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housing </a:t>
            </a:r>
            <a:r>
              <a:rPr lang="en-US" dirty="0">
                <a:latin typeface="Calibri" panose="020F0502020204030204" pitchFamily="34" charset="0"/>
                <a:cs typeface="Calibri" panose="020F0502020204030204" pitchFamily="34" charset="0"/>
              </a:rPr>
              <a:t>price ranges are of great interest for both Hosts and Traveler. In this project, we are analyzing the </a:t>
            </a:r>
            <a:r>
              <a:rPr lang="en-US" dirty="0" smtClean="0">
                <a:latin typeface="Calibri" panose="020F0502020204030204" pitchFamily="34" charset="0"/>
                <a:cs typeface="Calibri" panose="020F0502020204030204" pitchFamily="34" charset="0"/>
              </a:rPr>
              <a:t>various </a:t>
            </a:r>
            <a:r>
              <a:rPr lang="en-US" dirty="0">
                <a:latin typeface="Calibri" panose="020F0502020204030204" pitchFamily="34" charset="0"/>
                <a:cs typeface="Calibri" panose="020F0502020204030204" pitchFamily="34" charset="0"/>
              </a:rPr>
              <a:t>aspects with different use cases which covers  many aspects of </a:t>
            </a:r>
            <a:r>
              <a:rPr lang="en-US" dirty="0" err="1">
                <a:latin typeface="Calibri" panose="020F0502020204030204" pitchFamily="34" charset="0"/>
                <a:cs typeface="Calibri" panose="020F0502020204030204" pitchFamily="34" charset="0"/>
              </a:rPr>
              <a:t>airbnb</a:t>
            </a:r>
            <a:r>
              <a:rPr lang="en-US" dirty="0">
                <a:latin typeface="Calibri" panose="020F0502020204030204" pitchFamily="34" charset="0"/>
                <a:cs typeface="Calibri" panose="020F0502020204030204" pitchFamily="34" charset="0"/>
              </a:rPr>
              <a:t> listings. It helps in not </a:t>
            </a:r>
            <a:r>
              <a:rPr lang="en-US" dirty="0" smtClean="0">
                <a:latin typeface="Calibri" panose="020F0502020204030204" pitchFamily="34" charset="0"/>
                <a:cs typeface="Calibri" panose="020F0502020204030204" pitchFamily="34" charset="0"/>
              </a:rPr>
              <a:t>only understanding  </a:t>
            </a:r>
            <a:r>
              <a:rPr lang="en-US" dirty="0">
                <a:latin typeface="Calibri" panose="020F0502020204030204" pitchFamily="34" charset="0"/>
                <a:cs typeface="Calibri" panose="020F0502020204030204" pitchFamily="34" charset="0"/>
              </a:rPr>
              <a:t>the  meaningful  relationships  between  attributes  but  it  also  allows  us  to  do  our  own </a:t>
            </a:r>
            <a:r>
              <a:rPr lang="en-US" dirty="0" smtClean="0">
                <a:latin typeface="Calibri" panose="020F0502020204030204" pitchFamily="34" charset="0"/>
                <a:cs typeface="Calibri" panose="020F0502020204030204" pitchFamily="34" charset="0"/>
              </a:rPr>
              <a:t>research </a:t>
            </a:r>
            <a:r>
              <a:rPr lang="en-US" dirty="0">
                <a:latin typeface="Calibri" panose="020F0502020204030204" pitchFamily="34" charset="0"/>
                <a:cs typeface="Calibri" panose="020F0502020204030204" pitchFamily="34" charset="0"/>
              </a:rPr>
              <a:t>and come-up with our findings</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Rounded Rectangle 3"/>
          <p:cNvSpPr/>
          <p:nvPr/>
        </p:nvSpPr>
        <p:spPr>
          <a:xfrm>
            <a:off x="4860579" y="908420"/>
            <a:ext cx="4680642"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dirty="0" smtClean="0">
                <a:latin typeface="Calibri" panose="020F0502020204030204" pitchFamily="34" charset="0"/>
                <a:cs typeface="Calibri" panose="020F0502020204030204" pitchFamily="34" charset="0"/>
              </a:rPr>
              <a:t>Problem Statement</a:t>
            </a:r>
            <a:endParaRPr lang="en-US" sz="4000" dirty="0">
              <a:latin typeface="Calibri" panose="020F0502020204030204" pitchFamily="34" charset="0"/>
              <a:cs typeface="Calibri" panose="020F0502020204030204" pitchFamily="34" charset="0"/>
            </a:endParaRPr>
          </a:p>
        </p:txBody>
      </p:sp>
      <p:pic>
        <p:nvPicPr>
          <p:cNvPr id="6" name="image10.png"/>
          <p:cNvPicPr>
            <a:picLocks/>
          </p:cNvPicPr>
          <p:nvPr/>
        </p:nvPicPr>
        <p:blipFill>
          <a:blip r:embed="rId2"/>
          <a:srcRect/>
          <a:stretch>
            <a:fillRect/>
          </a:stretch>
        </p:blipFill>
        <p:spPr>
          <a:xfrm>
            <a:off x="10035012" y="513135"/>
            <a:ext cx="2039293" cy="690976"/>
          </a:xfrm>
          <a:prstGeom prst="rect">
            <a:avLst/>
          </a:prstGeom>
          <a:ln/>
        </p:spPr>
      </p:pic>
    </p:spTree>
    <p:extLst>
      <p:ext uri="{BB962C8B-B14F-4D97-AF65-F5344CB8AC3E}">
        <p14:creationId xmlns:p14="http://schemas.microsoft.com/office/powerpoint/2010/main" val="313681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9642" y="2102434"/>
            <a:ext cx="4514663" cy="4560916"/>
          </a:xfrm>
        </p:spPr>
        <p:txBody>
          <a:bodyPr>
            <a:normAutofit/>
          </a:bodyPr>
          <a:lstStyle/>
          <a:p>
            <a:pPr algn="just"/>
            <a:r>
              <a:rPr lang="en-US" sz="2800" b="1" dirty="0" smtClean="0">
                <a:latin typeface="Calibri" panose="020F0502020204030204" pitchFamily="34" charset="0"/>
                <a:cs typeface="Calibri" panose="020F0502020204030204" pitchFamily="34" charset="0"/>
              </a:rPr>
              <a:t>Conclusion</a:t>
            </a:r>
            <a:r>
              <a:rPr lang="en-US" sz="2400" b="1" dirty="0" smtClean="0">
                <a:latin typeface="Calibri" panose="020F0502020204030204" pitchFamily="34" charset="0"/>
                <a:cs typeface="Calibri" panose="020F0502020204030204" pitchFamily="34" charset="0"/>
              </a:rPr>
              <a:t>:</a:t>
            </a:r>
          </a:p>
          <a:p>
            <a:pPr lvl="1" algn="just"/>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the above Chart, </a:t>
            </a:r>
            <a:r>
              <a:rPr lang="en-US" dirty="0" smtClean="0">
                <a:latin typeface="Calibri" panose="020F0502020204030204" pitchFamily="34" charset="0"/>
                <a:cs typeface="Calibri" panose="020F0502020204030204" pitchFamily="34" charset="0"/>
              </a:rPr>
              <a:t>we've </a:t>
            </a:r>
            <a:r>
              <a:rPr lang="en-US" dirty="0">
                <a:latin typeface="Calibri" panose="020F0502020204030204" pitchFamily="34" charset="0"/>
                <a:cs typeface="Calibri" panose="020F0502020204030204" pitchFamily="34" charset="0"/>
              </a:rPr>
              <a:t>listed/</a:t>
            </a:r>
            <a:r>
              <a:rPr lang="en-US" dirty="0" err="1">
                <a:latin typeface="Calibri" panose="020F0502020204030204" pitchFamily="34" charset="0"/>
                <a:cs typeface="Calibri" panose="020F0502020204030204" pitchFamily="34" charset="0"/>
              </a:rPr>
              <a:t>ploted</a:t>
            </a:r>
            <a:r>
              <a:rPr lang="en-US" dirty="0">
                <a:latin typeface="Calibri" panose="020F0502020204030204" pitchFamily="34" charset="0"/>
                <a:cs typeface="Calibri" panose="020F0502020204030204" pitchFamily="34" charset="0"/>
              </a:rPr>
              <a:t> </a:t>
            </a:r>
            <a:r>
              <a:rPr lang="en-US" b="1" i="1" dirty="0">
                <a:latin typeface="Calibri" panose="020F0502020204030204" pitchFamily="34" charset="0"/>
                <a:cs typeface="Calibri" panose="020F0502020204030204" pitchFamily="34" charset="0"/>
              </a:rPr>
              <a:t>Top 20 Earners in terms of Hosts</a:t>
            </a:r>
            <a:r>
              <a:rPr lang="en-US" dirty="0">
                <a:latin typeface="Calibri" panose="020F0502020204030204" pitchFamily="34" charset="0"/>
                <a:cs typeface="Calibri" panose="020F0502020204030204" pitchFamily="34" charset="0"/>
              </a:rPr>
              <a:t>, one after the other.</a:t>
            </a:r>
          </a:p>
          <a:p>
            <a:pPr lvl="1" algn="just"/>
            <a:r>
              <a:rPr lang="en-US" dirty="0">
                <a:latin typeface="Calibri" panose="020F0502020204030204" pitchFamily="34" charset="0"/>
                <a:cs typeface="Calibri" panose="020F0502020204030204" pitchFamily="34" charset="0"/>
              </a:rPr>
              <a:t>From the above visual, We can say that </a:t>
            </a:r>
            <a:r>
              <a:rPr lang="en-US" b="1" dirty="0">
                <a:latin typeface="Calibri" panose="020F0502020204030204" pitchFamily="34" charset="0"/>
                <a:cs typeface="Calibri" panose="020F0502020204030204" pitchFamily="34" charset="0"/>
              </a:rPr>
              <a:t>"Roxanne"</a:t>
            </a:r>
            <a:r>
              <a:rPr lang="en-US" dirty="0">
                <a:latin typeface="Calibri" panose="020F0502020204030204" pitchFamily="34" charset="0"/>
                <a:cs typeface="Calibri" panose="020F0502020204030204" pitchFamily="34" charset="0"/>
              </a:rPr>
              <a:t> is the </a:t>
            </a:r>
            <a:r>
              <a:rPr lang="en-US" b="1" i="1" dirty="0">
                <a:latin typeface="Calibri" panose="020F0502020204030204" pitchFamily="34" charset="0"/>
                <a:cs typeface="Calibri" panose="020F0502020204030204" pitchFamily="34" charset="0"/>
              </a:rPr>
              <a:t>Top Earner</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followed by </a:t>
            </a:r>
            <a:r>
              <a:rPr lang="en-US" b="1" dirty="0" smtClean="0">
                <a:latin typeface="Calibri" panose="020F0502020204030204" pitchFamily="34" charset="0"/>
                <a:cs typeface="Calibri" panose="020F0502020204030204" pitchFamily="34" charset="0"/>
              </a:rPr>
              <a:t>"Stew"</a:t>
            </a:r>
            <a:r>
              <a:rPr lang="en-US" dirty="0" smtClean="0">
                <a:latin typeface="Calibri" panose="020F0502020204030204" pitchFamily="34" charset="0"/>
                <a:cs typeface="Calibri" panose="020F0502020204030204" pitchFamily="34" charset="0"/>
              </a:rPr>
              <a:t> and </a:t>
            </a:r>
            <a:r>
              <a:rPr lang="en-US" b="1" dirty="0" smtClean="0">
                <a:latin typeface="Calibri" panose="020F0502020204030204" pitchFamily="34" charset="0"/>
                <a:cs typeface="Calibri" panose="020F0502020204030204" pitchFamily="34" charset="0"/>
              </a:rPr>
              <a:t>"Elite Lux Life"</a:t>
            </a:r>
            <a:r>
              <a:rPr lang="en-US" dirty="0" smtClean="0">
                <a:latin typeface="Calibri" panose="020F0502020204030204" pitchFamily="34" charset="0"/>
                <a:cs typeface="Calibri" panose="020F0502020204030204" pitchFamily="34" charset="0"/>
              </a:rPr>
              <a:t>.</a:t>
            </a:r>
          </a:p>
        </p:txBody>
      </p:sp>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4065006" y="908420"/>
            <a:ext cx="5467162"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1. Top </a:t>
            </a:r>
            <a:r>
              <a:rPr lang="en-IN" sz="3600" b="1" dirty="0">
                <a:latin typeface="Calibri" panose="020F0502020204030204" pitchFamily="34" charset="0"/>
                <a:cs typeface="Calibri" panose="020F0502020204030204" pitchFamily="34" charset="0"/>
              </a:rPr>
              <a:t>Earners (Hosts):</a:t>
            </a:r>
            <a:endParaRPr lang="en-US" sz="3600" dirty="0">
              <a:latin typeface="Calibri" panose="020F0502020204030204" pitchFamily="34" charset="0"/>
              <a:cs typeface="Calibri" panose="020F0502020204030204" pitchFamily="34" charset="0"/>
            </a:endParaRPr>
          </a:p>
        </p:txBody>
      </p:sp>
      <p:pic>
        <p:nvPicPr>
          <p:cNvPr id="6" name="Picture 5"/>
          <p:cNvPicPr/>
          <p:nvPr/>
        </p:nvPicPr>
        <p:blipFill>
          <a:blip r:embed="rId3"/>
          <a:stretch>
            <a:fillRect/>
          </a:stretch>
        </p:blipFill>
        <p:spPr>
          <a:xfrm>
            <a:off x="201527" y="2102434"/>
            <a:ext cx="7358116" cy="4560916"/>
          </a:xfrm>
          <a:prstGeom prst="rect">
            <a:avLst/>
          </a:prstGeom>
        </p:spPr>
      </p:pic>
    </p:spTree>
    <p:extLst>
      <p:ext uri="{BB962C8B-B14F-4D97-AF65-F5344CB8AC3E}">
        <p14:creationId xmlns:p14="http://schemas.microsoft.com/office/powerpoint/2010/main" val="611118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3098800" y="908420"/>
            <a:ext cx="6858000"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2. </a:t>
            </a:r>
            <a:r>
              <a:rPr lang="en-US" sz="3600" b="1" dirty="0">
                <a:latin typeface="Calibri" panose="020F0502020204030204" pitchFamily="34" charset="0"/>
                <a:cs typeface="Calibri" panose="020F0502020204030204" pitchFamily="34" charset="0"/>
              </a:rPr>
              <a:t>R</a:t>
            </a:r>
            <a:r>
              <a:rPr lang="en-US" sz="3600" b="1" dirty="0" smtClean="0">
                <a:latin typeface="Calibri" panose="020F0502020204030204" pitchFamily="34" charset="0"/>
                <a:cs typeface="Calibri" panose="020F0502020204030204" pitchFamily="34" charset="0"/>
              </a:rPr>
              <a:t>elationship between Monthly Earning and Prices</a:t>
            </a:r>
            <a:r>
              <a:rPr lang="en-IN" sz="3600" b="1" dirty="0" smtClean="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4"/>
            <a:ext cx="4514663" cy="4623486"/>
          </a:xfrm>
        </p:spPr>
        <p:txBody>
          <a:bodyPr>
            <a:normAutofit fontScale="55000" lnSpcReduction="20000"/>
          </a:bodyPr>
          <a:lstStyle/>
          <a:p>
            <a:pPr algn="just"/>
            <a:r>
              <a:rPr lang="en-US" sz="3300" b="1" dirty="0" smtClean="0">
                <a:latin typeface="Calibri" panose="020F0502020204030204" pitchFamily="34" charset="0"/>
                <a:cs typeface="Calibri" panose="020F0502020204030204" pitchFamily="34" charset="0"/>
              </a:rPr>
              <a:t>Conclusion</a:t>
            </a:r>
            <a:r>
              <a:rPr lang="en-US" sz="2400" b="1" dirty="0" smtClean="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From this, you can come up with Various Conclusions like -</a:t>
            </a:r>
          </a:p>
          <a:p>
            <a:pPr lvl="1"/>
            <a:r>
              <a:rPr lang="en-US" sz="2600" dirty="0">
                <a:latin typeface="Calibri" panose="020F0502020204030204" pitchFamily="34" charset="0"/>
                <a:cs typeface="Calibri" panose="020F0502020204030204" pitchFamily="34" charset="0"/>
              </a:rPr>
              <a:t>Bigger the Bubble, higher the Price is... Similarly, Smaller the Bubble, lesser the Price is...</a:t>
            </a:r>
          </a:p>
          <a:p>
            <a:pPr lvl="1"/>
            <a:r>
              <a:rPr lang="en-US" sz="2600" dirty="0">
                <a:latin typeface="Calibri" panose="020F0502020204030204" pitchFamily="34" charset="0"/>
                <a:cs typeface="Calibri" panose="020F0502020204030204" pitchFamily="34" charset="0"/>
              </a:rPr>
              <a:t>As the </a:t>
            </a:r>
            <a:r>
              <a:rPr lang="en-US" sz="2600" b="1" dirty="0">
                <a:latin typeface="Calibri" panose="020F0502020204030204" pitchFamily="34" charset="0"/>
                <a:cs typeface="Calibri" panose="020F0502020204030204" pitchFamily="34" charset="0"/>
              </a:rPr>
              <a:t>"Price"</a:t>
            </a:r>
            <a:r>
              <a:rPr lang="en-US" sz="2600" dirty="0">
                <a:latin typeface="Calibri" panose="020F0502020204030204" pitchFamily="34" charset="0"/>
                <a:cs typeface="Calibri" panose="020F0502020204030204" pitchFamily="34" charset="0"/>
              </a:rPr>
              <a:t> increases, we can see that </a:t>
            </a:r>
            <a:r>
              <a:rPr lang="en-US" sz="2600" b="1" dirty="0">
                <a:latin typeface="Calibri" panose="020F0502020204030204" pitchFamily="34" charset="0"/>
                <a:cs typeface="Calibri" panose="020F0502020204030204" pitchFamily="34" charset="0"/>
              </a:rPr>
              <a:t>"Monthly Earning"</a:t>
            </a:r>
            <a:r>
              <a:rPr lang="en-US" sz="2600" dirty="0">
                <a:latin typeface="Calibri" panose="020F0502020204030204" pitchFamily="34" charset="0"/>
                <a:cs typeface="Calibri" panose="020F0502020204030204" pitchFamily="34" charset="0"/>
              </a:rPr>
              <a:t> decreases. This might be happened because Most of the Guests prefer Affordable/Budget-Friendly Rooms and We can also confirm the same from above plot Dense Area (High density).</a:t>
            </a:r>
          </a:p>
          <a:p>
            <a:pPr lvl="1"/>
            <a:r>
              <a:rPr lang="en-US" sz="2600" dirty="0">
                <a:latin typeface="Calibri" panose="020F0502020204030204" pitchFamily="34" charset="0"/>
                <a:cs typeface="Calibri" panose="020F0502020204030204" pitchFamily="34" charset="0"/>
              </a:rPr>
              <a:t>Moreover, We can also say that, Some Rooms made great Fortune which are having </a:t>
            </a:r>
            <a:r>
              <a:rPr lang="en-US" sz="2600" b="1" i="1" dirty="0">
                <a:latin typeface="Calibri" panose="020F0502020204030204" pitchFamily="34" charset="0"/>
                <a:cs typeface="Calibri" panose="020F0502020204030204" pitchFamily="34" charset="0"/>
              </a:rPr>
              <a:t>Meager Price (I.e. '195')</a:t>
            </a:r>
            <a:r>
              <a:rPr lang="en-US" sz="2600" dirty="0">
                <a:latin typeface="Calibri" panose="020F0502020204030204" pitchFamily="34" charset="0"/>
                <a:cs typeface="Calibri" panose="020F0502020204030204" pitchFamily="34" charset="0"/>
              </a:rPr>
              <a:t>, has </a:t>
            </a:r>
            <a:r>
              <a:rPr lang="en-US" sz="2600" b="1" i="1" dirty="0">
                <a:latin typeface="Calibri" panose="020F0502020204030204" pitchFamily="34" charset="0"/>
                <a:cs typeface="Calibri" panose="020F0502020204030204" pitchFamily="34" charset="0"/>
              </a:rPr>
              <a:t>Monthly Earning of "60K"</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On the other hand, the </a:t>
            </a:r>
            <a:r>
              <a:rPr lang="en-US" sz="2600" b="1" i="1" dirty="0">
                <a:latin typeface="Calibri" panose="020F0502020204030204" pitchFamily="34" charset="0"/>
                <a:cs typeface="Calibri" panose="020F0502020204030204" pitchFamily="34" charset="0"/>
              </a:rPr>
              <a:t>Expensive Rooms</a:t>
            </a:r>
            <a:r>
              <a:rPr lang="en-US" sz="2600" dirty="0">
                <a:latin typeface="Calibri" panose="020F0502020204030204" pitchFamily="34" charset="0"/>
                <a:cs typeface="Calibri" panose="020F0502020204030204" pitchFamily="34" charset="0"/>
              </a:rPr>
              <a:t> which are having </a:t>
            </a:r>
            <a:r>
              <a:rPr lang="en-US" sz="2600" b="1" i="1" dirty="0">
                <a:latin typeface="Calibri" panose="020F0502020204030204" pitchFamily="34" charset="0"/>
                <a:cs typeface="Calibri" panose="020F0502020204030204" pitchFamily="34" charset="0"/>
              </a:rPr>
              <a:t>More Price</a:t>
            </a:r>
            <a:r>
              <a:rPr lang="en-US" sz="2600" dirty="0">
                <a:latin typeface="Calibri" panose="020F0502020204030204" pitchFamily="34" charset="0"/>
                <a:cs typeface="Calibri" panose="020F0502020204030204" pitchFamily="34" charset="0"/>
              </a:rPr>
              <a:t>, We can say that, those </a:t>
            </a:r>
            <a:r>
              <a:rPr lang="en-US" sz="2600" b="1" i="1" dirty="0">
                <a:latin typeface="Calibri" panose="020F0502020204030204" pitchFamily="34" charset="0"/>
                <a:cs typeface="Calibri" panose="020F0502020204030204" pitchFamily="34" charset="0"/>
              </a:rPr>
              <a:t>doesn't make Much Earnings</a:t>
            </a:r>
            <a:r>
              <a:rPr lang="en-US" sz="2600" dirty="0">
                <a:latin typeface="Calibri" panose="020F0502020204030204" pitchFamily="34" charset="0"/>
                <a:cs typeface="Calibri" panose="020F0502020204030204" pitchFamily="34" charset="0"/>
              </a:rPr>
              <a:t>. Same we can see, For </a:t>
            </a:r>
            <a:r>
              <a:rPr lang="en-US" sz="2600" b="1" i="1" dirty="0">
                <a:latin typeface="Calibri" panose="020F0502020204030204" pitchFamily="34" charset="0"/>
                <a:cs typeface="Calibri" panose="020F0502020204030204" pitchFamily="34" charset="0"/>
              </a:rPr>
              <a:t>Price "1545", "1430", "1295", and "1200"</a:t>
            </a:r>
            <a:r>
              <a:rPr lang="en-US" sz="2600" dirty="0">
                <a:latin typeface="Calibri" panose="020F0502020204030204" pitchFamily="34" charset="0"/>
                <a:cs typeface="Calibri" panose="020F0502020204030204" pitchFamily="34" charset="0"/>
              </a:rPr>
              <a:t>, the </a:t>
            </a:r>
            <a:r>
              <a:rPr lang="en-US" sz="2600" b="1" i="1" dirty="0">
                <a:latin typeface="Calibri" panose="020F0502020204030204" pitchFamily="34" charset="0"/>
                <a:cs typeface="Calibri" panose="020F0502020204030204" pitchFamily="34" charset="0"/>
              </a:rPr>
              <a:t>Monthly Earnings</a:t>
            </a:r>
            <a:r>
              <a:rPr lang="en-US" sz="2600" dirty="0">
                <a:latin typeface="Calibri" panose="020F0502020204030204" pitchFamily="34" charset="0"/>
                <a:cs typeface="Calibri" panose="020F0502020204030204" pitchFamily="34" charset="0"/>
              </a:rPr>
              <a:t> were </a:t>
            </a:r>
            <a:r>
              <a:rPr lang="en-US" sz="2600" b="1" dirty="0">
                <a:latin typeface="Calibri" panose="020F0502020204030204" pitchFamily="34" charset="0"/>
                <a:cs typeface="Calibri" panose="020F0502020204030204" pitchFamily="34" charset="0"/>
              </a:rPr>
              <a:t>"9579", "20K", "8500", and "5000"</a:t>
            </a:r>
            <a:r>
              <a:rPr lang="en-US" sz="2600" dirty="0">
                <a:latin typeface="Calibri" panose="020F0502020204030204" pitchFamily="34" charset="0"/>
                <a:cs typeface="Calibri" panose="020F0502020204030204" pitchFamily="34" charset="0"/>
              </a:rPr>
              <a:t> respectively. This was again happened because Most of the Guests prefer Affordable/Budget-Friendly Rooms.</a:t>
            </a:r>
          </a:p>
          <a:p>
            <a:pPr lvl="1"/>
            <a:r>
              <a:rPr lang="en-US" sz="2600" dirty="0">
                <a:latin typeface="Calibri" panose="020F0502020204030204" pitchFamily="34" charset="0"/>
                <a:cs typeface="Calibri" panose="020F0502020204030204" pitchFamily="34" charset="0"/>
              </a:rPr>
              <a:t>So, that's a </a:t>
            </a:r>
            <a:r>
              <a:rPr lang="en-US" sz="2600" b="1" dirty="0">
                <a:latin typeface="Calibri" panose="020F0502020204030204" pitchFamily="34" charset="0"/>
                <a:cs typeface="Calibri" panose="020F0502020204030204" pitchFamily="34" charset="0"/>
              </a:rPr>
              <a:t>Conclusion</a:t>
            </a: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we can </a:t>
            </a:r>
            <a:r>
              <a:rPr lang="en-US" sz="2600" dirty="0">
                <a:latin typeface="Calibri" panose="020F0502020204030204" pitchFamily="34" charset="0"/>
                <a:cs typeface="Calibri" panose="020F0502020204030204" pitchFamily="34" charset="0"/>
              </a:rPr>
              <a:t>drawn from this </a:t>
            </a:r>
            <a:r>
              <a:rPr lang="en-US" sz="2600" b="1" dirty="0">
                <a:latin typeface="Calibri" panose="020F0502020204030204" pitchFamily="34" charset="0"/>
                <a:cs typeface="Calibri" panose="020F0502020204030204" pitchFamily="34" charset="0"/>
              </a:rPr>
              <a:t>Scatter Plot</a:t>
            </a:r>
            <a:r>
              <a:rPr lang="en-US" sz="2600" dirty="0">
                <a:latin typeface="Calibri" panose="020F0502020204030204" pitchFamily="34" charset="0"/>
                <a:cs typeface="Calibri" panose="020F0502020204030204" pitchFamily="34" charset="0"/>
              </a:rPr>
              <a:t>.</a:t>
            </a:r>
          </a:p>
        </p:txBody>
      </p:sp>
      <p:pic>
        <p:nvPicPr>
          <p:cNvPr id="7" name="Picture 6"/>
          <p:cNvPicPr/>
          <p:nvPr/>
        </p:nvPicPr>
        <p:blipFill>
          <a:blip r:embed="rId3"/>
          <a:stretch>
            <a:fillRect/>
          </a:stretch>
        </p:blipFill>
        <p:spPr>
          <a:xfrm>
            <a:off x="132080" y="2102434"/>
            <a:ext cx="7508240" cy="4389806"/>
          </a:xfrm>
          <a:prstGeom prst="rect">
            <a:avLst/>
          </a:prstGeom>
        </p:spPr>
      </p:pic>
    </p:spTree>
    <p:extLst>
      <p:ext uri="{BB962C8B-B14F-4D97-AF65-F5344CB8AC3E}">
        <p14:creationId xmlns:p14="http://schemas.microsoft.com/office/powerpoint/2010/main" val="372216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529840" y="908420"/>
            <a:ext cx="7355840"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a:latin typeface="Calibri" panose="020F0502020204030204" pitchFamily="34" charset="0"/>
                <a:cs typeface="Calibri" panose="020F0502020204030204" pitchFamily="34" charset="0"/>
              </a:rPr>
              <a:t>3</a:t>
            </a:r>
            <a:r>
              <a:rPr lang="en-IN" sz="3600" b="1" dirty="0" smtClean="0">
                <a:latin typeface="Calibri" panose="020F0502020204030204" pitchFamily="34" charset="0"/>
                <a:cs typeface="Calibri" panose="020F0502020204030204" pitchFamily="34" charset="0"/>
              </a:rPr>
              <a:t>. </a:t>
            </a:r>
            <a:r>
              <a:rPr lang="en-IN" sz="3600" b="1" dirty="0">
                <a:latin typeface="Calibri" panose="020F0502020204030204" pitchFamily="34" charset="0"/>
                <a:cs typeface="Calibri" panose="020F0502020204030204" pitchFamily="34" charset="0"/>
              </a:rPr>
              <a:t>Price comparison in terms of </a:t>
            </a:r>
            <a:r>
              <a:rPr lang="en-IN" sz="3600" b="1" dirty="0" smtClean="0">
                <a:latin typeface="Calibri" panose="020F0502020204030204" pitchFamily="34" charset="0"/>
                <a:cs typeface="Calibri" panose="020F0502020204030204" pitchFamily="34" charset="0"/>
              </a:rPr>
              <a:t>"</a:t>
            </a:r>
            <a:r>
              <a:rPr lang="en-IN" sz="3600" b="1" dirty="0" smtClean="0">
                <a:latin typeface="Calibri" panose="020F0502020204030204" pitchFamily="34" charset="0"/>
                <a:cs typeface="Calibri" panose="020F0502020204030204" pitchFamily="34" charset="0"/>
              </a:rPr>
              <a:t>Property Type" and </a:t>
            </a:r>
            <a:r>
              <a:rPr lang="en-IN" sz="3600" b="1" dirty="0" smtClean="0">
                <a:latin typeface="Calibri" panose="020F0502020204030204" pitchFamily="34" charset="0"/>
                <a:cs typeface="Calibri" panose="020F0502020204030204" pitchFamily="34" charset="0"/>
              </a:rPr>
              <a:t>"</a:t>
            </a:r>
            <a:r>
              <a:rPr lang="en-IN" sz="3600" b="1" dirty="0" smtClean="0">
                <a:latin typeface="Calibri" panose="020F0502020204030204" pitchFamily="34" charset="0"/>
                <a:cs typeface="Calibri" panose="020F0502020204030204" pitchFamily="34" charset="0"/>
              </a:rPr>
              <a:t>Room Type</a:t>
            </a:r>
            <a:r>
              <a:rPr lang="en-IN" sz="3600" b="1" dirty="0">
                <a:latin typeface="Calibri" panose="020F0502020204030204" pitchFamily="34" charset="0"/>
                <a:cs typeface="Calibri" panose="020F0502020204030204" pitchFamily="34" charset="0"/>
              </a:rPr>
              <a:t>":</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4"/>
            <a:ext cx="4514663" cy="4623486"/>
          </a:xfrm>
        </p:spPr>
        <p:txBody>
          <a:bodyPr>
            <a:normAutofit/>
          </a:bodyPr>
          <a:lstStyle/>
          <a:p>
            <a:pPr algn="just"/>
            <a:r>
              <a:rPr lang="en-US" sz="3000" b="1" dirty="0" smtClean="0">
                <a:latin typeface="Calibri" panose="020F0502020204030204" pitchFamily="34" charset="0"/>
                <a:cs typeface="Calibri" panose="020F0502020204030204" pitchFamily="34" charset="0"/>
              </a:rPr>
              <a:t>Conclusion</a:t>
            </a:r>
            <a:r>
              <a:rPr lang="en-US" sz="2400" b="1" dirty="0" smtClean="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From this </a:t>
            </a:r>
            <a:r>
              <a:rPr lang="en-US" sz="1600" b="1" dirty="0">
                <a:latin typeface="Calibri" panose="020F0502020204030204" pitchFamily="34" charset="0"/>
                <a:cs typeface="Calibri" panose="020F0502020204030204" pitchFamily="34" charset="0"/>
              </a:rPr>
              <a:t>"Bar Plot"</a:t>
            </a:r>
            <a:r>
              <a:rPr lang="en-US" sz="1600" dirty="0">
                <a:latin typeface="Calibri" panose="020F0502020204030204" pitchFamily="34" charset="0"/>
                <a:cs typeface="Calibri" panose="020F0502020204030204" pitchFamily="34" charset="0"/>
              </a:rPr>
              <a:t>, We can say, the </a:t>
            </a:r>
            <a:r>
              <a:rPr lang="en-US" sz="1600" b="1" dirty="0">
                <a:latin typeface="Calibri" panose="020F0502020204030204" pitchFamily="34" charset="0"/>
                <a:cs typeface="Calibri" panose="020F0502020204030204" pitchFamily="34" charset="0"/>
              </a:rPr>
              <a:t>"Villa", "Castle", "Hotel", "Boat", "House"</a:t>
            </a:r>
            <a:r>
              <a:rPr lang="en-US" sz="1600" dirty="0">
                <a:latin typeface="Calibri" panose="020F0502020204030204" pitchFamily="34" charset="0"/>
                <a:cs typeface="Calibri" panose="020F0502020204030204" pitchFamily="34" charset="0"/>
              </a:rPr>
              <a:t>, etc. These are the </a:t>
            </a:r>
            <a:r>
              <a:rPr lang="en-US" sz="1600" b="1" i="1" dirty="0">
                <a:latin typeface="Calibri" panose="020F0502020204030204" pitchFamily="34" charset="0"/>
                <a:cs typeface="Calibri" panose="020F0502020204030204" pitchFamily="34" charset="0"/>
              </a:rPr>
              <a:t>Most Expensive "Property Types"</a:t>
            </a:r>
            <a:r>
              <a:rPr lang="en-US" sz="1600" dirty="0">
                <a:latin typeface="Calibri" panose="020F0502020204030204" pitchFamily="34" charset="0"/>
                <a:cs typeface="Calibri" panose="020F0502020204030204" pitchFamily="34" charset="0"/>
              </a:rPr>
              <a:t> in terms of </a:t>
            </a:r>
            <a:r>
              <a:rPr lang="en-US" sz="1600" b="1" dirty="0">
                <a:latin typeface="Calibri" panose="020F0502020204030204" pitchFamily="34" charset="0"/>
                <a:cs typeface="Calibri" panose="020F0502020204030204" pitchFamily="34" charset="0"/>
              </a:rPr>
              <a:t>"Entire Home/Apt."</a:t>
            </a:r>
            <a:r>
              <a:rPr lang="en-US" sz="1600" dirty="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Next, In terms of </a:t>
            </a:r>
            <a:r>
              <a:rPr lang="en-US" sz="1600" b="1" dirty="0">
                <a:latin typeface="Calibri" panose="020F0502020204030204" pitchFamily="34" charset="0"/>
                <a:cs typeface="Calibri" panose="020F0502020204030204" pitchFamily="34" charset="0"/>
              </a:rPr>
              <a:t>"Private Room"</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"Castle", "</a:t>
            </a:r>
            <a:r>
              <a:rPr lang="en-US" sz="1600" b="1" dirty="0" err="1">
                <a:latin typeface="Calibri" panose="020F0502020204030204" pitchFamily="34" charset="0"/>
                <a:cs typeface="Calibri" panose="020F0502020204030204" pitchFamily="34" charset="0"/>
              </a:rPr>
              <a:t>Condohotel</a:t>
            </a:r>
            <a:r>
              <a:rPr lang="en-US" sz="1600" b="1" dirty="0">
                <a:latin typeface="Calibri" panose="020F0502020204030204" pitchFamily="34" charset="0"/>
                <a:cs typeface="Calibri" panose="020F0502020204030204" pitchFamily="34" charset="0"/>
              </a:rPr>
              <a:t>", "Resort", "Boutique Hotel", "Hotel"</a:t>
            </a:r>
            <a:r>
              <a:rPr lang="en-US" sz="1600" dirty="0">
                <a:latin typeface="Calibri" panose="020F0502020204030204" pitchFamily="34" charset="0"/>
                <a:cs typeface="Calibri" panose="020F0502020204030204" pitchFamily="34" charset="0"/>
              </a:rPr>
              <a:t>, etc. are the </a:t>
            </a:r>
            <a:r>
              <a:rPr lang="en-US" sz="1600" b="1" i="1" dirty="0">
                <a:latin typeface="Calibri" panose="020F0502020204030204" pitchFamily="34" charset="0"/>
                <a:cs typeface="Calibri" panose="020F0502020204030204" pitchFamily="34" charset="0"/>
              </a:rPr>
              <a:t>Most Expensive "Property Types"</a:t>
            </a:r>
            <a:r>
              <a:rPr lang="en-US" sz="1600" dirty="0">
                <a:latin typeface="Calibri" panose="020F0502020204030204" pitchFamily="34" charset="0"/>
                <a:cs typeface="Calibri" panose="020F0502020204030204" pitchFamily="34" charset="0"/>
              </a:rPr>
              <a:t>.</a:t>
            </a:r>
          </a:p>
          <a:p>
            <a:pPr lvl="1" algn="just"/>
            <a:r>
              <a:rPr lang="en-US" sz="1600" dirty="0">
                <a:latin typeface="Calibri" panose="020F0502020204030204" pitchFamily="34" charset="0"/>
                <a:cs typeface="Calibri" panose="020F0502020204030204" pitchFamily="34" charset="0"/>
              </a:rPr>
              <a:t>Similarly, In terms of </a:t>
            </a:r>
            <a:r>
              <a:rPr lang="en-US" sz="1600" b="1" dirty="0">
                <a:latin typeface="Calibri" panose="020F0502020204030204" pitchFamily="34" charset="0"/>
                <a:cs typeface="Calibri" panose="020F0502020204030204" pitchFamily="34" charset="0"/>
              </a:rPr>
              <a:t>"Shared Room"</a:t>
            </a:r>
            <a:r>
              <a:rPr lang="en-US" sz="1600" dirty="0">
                <a:latin typeface="Calibri" panose="020F0502020204030204" pitchFamily="34" charset="0"/>
                <a:cs typeface="Calibri" panose="020F0502020204030204" pitchFamily="34" charset="0"/>
              </a:rPr>
              <a:t>, We can see that </a:t>
            </a:r>
            <a:r>
              <a:rPr lang="en-US" sz="1600" b="1" dirty="0">
                <a:latin typeface="Calibri" panose="020F0502020204030204" pitchFamily="34" charset="0"/>
                <a:cs typeface="Calibri" panose="020F0502020204030204" pitchFamily="34" charset="0"/>
              </a:rPr>
              <a:t>"Hotel", "Apartment", "Condominium", "Town House", "House"</a:t>
            </a:r>
            <a:r>
              <a:rPr lang="en-US" sz="1600" dirty="0">
                <a:latin typeface="Calibri" panose="020F0502020204030204" pitchFamily="34" charset="0"/>
                <a:cs typeface="Calibri" panose="020F0502020204030204" pitchFamily="34" charset="0"/>
              </a:rPr>
              <a:t>, etc. are the </a:t>
            </a:r>
            <a:r>
              <a:rPr lang="en-US" sz="1600" b="1" i="1" dirty="0">
                <a:latin typeface="Calibri" panose="020F0502020204030204" pitchFamily="34" charset="0"/>
                <a:cs typeface="Calibri" panose="020F0502020204030204" pitchFamily="34" charset="0"/>
              </a:rPr>
              <a:t>Most Expensive "Property Types"</a:t>
            </a:r>
            <a:r>
              <a:rPr lang="en-US" sz="1600" dirty="0">
                <a:latin typeface="Calibri" panose="020F0502020204030204" pitchFamily="34" charset="0"/>
                <a:cs typeface="Calibri" panose="020F0502020204030204" pitchFamily="34" charset="0"/>
              </a:rPr>
              <a:t>.</a:t>
            </a:r>
          </a:p>
        </p:txBody>
      </p:sp>
      <p:pic>
        <p:nvPicPr>
          <p:cNvPr id="8" name="Picture 7"/>
          <p:cNvPicPr/>
          <p:nvPr/>
        </p:nvPicPr>
        <p:blipFill>
          <a:blip r:embed="rId3"/>
          <a:stretch>
            <a:fillRect/>
          </a:stretch>
        </p:blipFill>
        <p:spPr>
          <a:xfrm>
            <a:off x="121284" y="2102434"/>
            <a:ext cx="7438357" cy="4623486"/>
          </a:xfrm>
          <a:prstGeom prst="rect">
            <a:avLst/>
          </a:prstGeom>
        </p:spPr>
      </p:pic>
    </p:spTree>
    <p:extLst>
      <p:ext uri="{BB962C8B-B14F-4D97-AF65-F5344CB8AC3E}">
        <p14:creationId xmlns:p14="http://schemas.microsoft.com/office/powerpoint/2010/main" val="1322176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806574" y="908420"/>
            <a:ext cx="707910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smtClean="0">
                <a:latin typeface="Calibri" panose="020F0502020204030204" pitchFamily="34" charset="0"/>
                <a:cs typeface="Calibri" panose="020F0502020204030204" pitchFamily="34" charset="0"/>
              </a:rPr>
              <a:t>4. </a:t>
            </a:r>
            <a:r>
              <a:rPr lang="en-IN" sz="3600" b="1" dirty="0">
                <a:latin typeface="Calibri" panose="020F0502020204030204" pitchFamily="34" charset="0"/>
                <a:cs typeface="Calibri" panose="020F0502020204030204" pitchFamily="34" charset="0"/>
              </a:rPr>
              <a:t>Preference of Guests w.r.t. Property Type:</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4"/>
            <a:ext cx="4514663" cy="4623486"/>
          </a:xfrm>
        </p:spPr>
        <p:txBody>
          <a:bodyPr>
            <a:normAutofit/>
          </a:bodyPr>
          <a:lstStyle/>
          <a:p>
            <a:pPr algn="just"/>
            <a:r>
              <a:rPr lang="en-US" sz="2800" b="1" dirty="0" smtClean="0">
                <a:latin typeface="Calibri" panose="020F0502020204030204" pitchFamily="34" charset="0"/>
                <a:cs typeface="Calibri" panose="020F0502020204030204" pitchFamily="34" charset="0"/>
              </a:rPr>
              <a:t>Conclusion</a:t>
            </a:r>
            <a:r>
              <a:rPr lang="en-US" sz="2400" b="1" dirty="0" smtClean="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This </a:t>
            </a:r>
            <a:r>
              <a:rPr lang="en-US" sz="1800" dirty="0" smtClean="0">
                <a:latin typeface="Calibri" panose="020F0502020204030204" pitchFamily="34" charset="0"/>
                <a:cs typeface="Calibri" panose="020F0502020204030204" pitchFamily="34" charset="0"/>
              </a:rPr>
              <a:t>beautiful </a:t>
            </a:r>
            <a:r>
              <a:rPr lang="en-US" sz="1800" b="1" dirty="0">
                <a:latin typeface="Calibri" panose="020F0502020204030204" pitchFamily="34" charset="0"/>
                <a:cs typeface="Calibri" panose="020F0502020204030204" pitchFamily="34" charset="0"/>
              </a:rPr>
              <a:t>"</a:t>
            </a:r>
            <a:r>
              <a:rPr lang="en-US" sz="1800" dirty="0" err="1" smtClean="0">
                <a:latin typeface="Calibri" panose="020F0502020204030204" pitchFamily="34" charset="0"/>
                <a:cs typeface="Calibri" panose="020F0502020204030204" pitchFamily="34" charset="0"/>
              </a:rPr>
              <a:t>TreeMap</a:t>
            </a:r>
            <a:r>
              <a:rPr lang="en-US" sz="1800" b="1"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 displays the Most preferred</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'Property </a:t>
            </a:r>
            <a:r>
              <a:rPr lang="en-US" sz="1800" dirty="0">
                <a:latin typeface="Calibri" panose="020F0502020204030204" pitchFamily="34" charset="0"/>
                <a:cs typeface="Calibri" panose="020F0502020204030204" pitchFamily="34" charset="0"/>
              </a:rPr>
              <a:t>Type' by Guests.</a:t>
            </a:r>
          </a:p>
          <a:p>
            <a:pPr lvl="1" algn="just"/>
            <a:r>
              <a:rPr lang="en-US" sz="1800" dirty="0">
                <a:latin typeface="Calibri" panose="020F0502020204030204" pitchFamily="34" charset="0"/>
                <a:cs typeface="Calibri" panose="020F0502020204030204" pitchFamily="34" charset="0"/>
              </a:rPr>
              <a:t>To conclude this Chart, We can say, </a:t>
            </a:r>
            <a:r>
              <a:rPr lang="en-US" sz="1800" b="1" dirty="0">
                <a:latin typeface="Calibri" panose="020F0502020204030204" pitchFamily="34" charset="0"/>
                <a:cs typeface="Calibri" panose="020F0502020204030204" pitchFamily="34" charset="0"/>
              </a:rPr>
              <a:t>"House", "Apartment</a:t>
            </a:r>
            <a:r>
              <a:rPr lang="en-US" sz="1800" b="1"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a:t>
            </a:r>
            <a:r>
              <a:rPr lang="en-US" sz="1800" b="1" dirty="0" smtClean="0">
                <a:latin typeface="Calibri" panose="020F0502020204030204" pitchFamily="34" charset="0"/>
                <a:cs typeface="Calibri" panose="020F0502020204030204" pitchFamily="34" charset="0"/>
              </a:rPr>
              <a:t>Condominium“ </a:t>
            </a:r>
            <a:r>
              <a:rPr lang="en-US" sz="1800" dirty="0" smtClean="0">
                <a:latin typeface="Calibri" panose="020F0502020204030204" pitchFamily="34" charset="0"/>
                <a:cs typeface="Calibri" panose="020F0502020204030204" pitchFamily="34" charset="0"/>
              </a:rPr>
              <a:t>these are </a:t>
            </a:r>
            <a:r>
              <a:rPr lang="en-US" sz="1800" dirty="0">
                <a:latin typeface="Calibri" panose="020F0502020204030204" pitchFamily="34" charset="0"/>
                <a:cs typeface="Calibri" panose="020F0502020204030204" pitchFamily="34" charset="0"/>
              </a:rPr>
              <a:t>the </a:t>
            </a:r>
            <a:r>
              <a:rPr lang="en-US" sz="1800" b="1" dirty="0">
                <a:latin typeface="Calibri" panose="020F0502020204030204" pitchFamily="34" charset="0"/>
                <a:cs typeface="Calibri" panose="020F0502020204030204" pitchFamily="34" charset="0"/>
              </a:rPr>
              <a:t>'Top 3' Most Preferred Property Types</a:t>
            </a:r>
            <a:r>
              <a:rPr lang="en-US" sz="1800" dirty="0">
                <a:latin typeface="Calibri" panose="020F0502020204030204" pitchFamily="34" charset="0"/>
                <a:cs typeface="Calibri" panose="020F0502020204030204" pitchFamily="34" charset="0"/>
              </a:rPr>
              <a:t> by the </a:t>
            </a:r>
            <a:r>
              <a:rPr lang="en-US" sz="1800" b="1" dirty="0">
                <a:latin typeface="Calibri" panose="020F0502020204030204" pitchFamily="34" charset="0"/>
                <a:cs typeface="Calibri" panose="020F0502020204030204" pitchFamily="34" charset="0"/>
              </a:rPr>
              <a:t>Guests</a:t>
            </a:r>
            <a:r>
              <a:rPr lang="en-US" sz="1800" dirty="0">
                <a:latin typeface="Calibri" panose="020F0502020204030204" pitchFamily="34" charset="0"/>
                <a:cs typeface="Calibri" panose="020F0502020204030204" pitchFamily="34" charset="0"/>
              </a:rPr>
              <a:t>.</a:t>
            </a:r>
          </a:p>
          <a:p>
            <a:pPr lvl="1" algn="just"/>
            <a:r>
              <a:rPr lang="en-US" sz="1800" dirty="0">
                <a:latin typeface="Calibri" panose="020F0502020204030204" pitchFamily="34" charset="0"/>
                <a:cs typeface="Calibri" panose="020F0502020204030204" pitchFamily="34" charset="0"/>
              </a:rPr>
              <a:t>From All these Guests Room Preference, We can observe the one thing that </a:t>
            </a:r>
            <a:r>
              <a:rPr lang="en-US" sz="1800" b="1" i="1" dirty="0" smtClean="0">
                <a:latin typeface="Calibri" panose="020F0502020204030204" pitchFamily="34" charset="0"/>
                <a:cs typeface="Calibri" panose="020F0502020204030204" pitchFamily="34" charset="0"/>
              </a:rPr>
              <a:t>Mostly Guests </a:t>
            </a:r>
            <a:r>
              <a:rPr lang="en-US" sz="1800" i="1" dirty="0" smtClean="0">
                <a:latin typeface="Calibri" panose="020F0502020204030204" pitchFamily="34" charset="0"/>
                <a:cs typeface="Calibri" panose="020F0502020204030204" pitchFamily="34" charset="0"/>
              </a:rPr>
              <a:t>prefer </a:t>
            </a:r>
            <a:r>
              <a:rPr lang="en-US" sz="1800" b="1" dirty="0">
                <a:latin typeface="Calibri" panose="020F0502020204030204" pitchFamily="34" charset="0"/>
                <a:cs typeface="Calibri" panose="020F0502020204030204" pitchFamily="34" charset="0"/>
              </a:rPr>
              <a:t>"Moderate Level Priced" Rooms</a:t>
            </a:r>
            <a:r>
              <a:rPr lang="en-US" sz="1800" dirty="0">
                <a:latin typeface="Calibri" panose="020F0502020204030204" pitchFamily="34" charset="0"/>
                <a:cs typeface="Calibri" panose="020F0502020204030204" pitchFamily="34" charset="0"/>
              </a:rPr>
              <a:t> not Much Expensive, nor Much Less</a:t>
            </a:r>
            <a:r>
              <a:rPr lang="en-US" sz="1800" dirty="0" smtClean="0">
                <a:latin typeface="Calibri" panose="020F0502020204030204" pitchFamily="34" charset="0"/>
                <a:cs typeface="Calibri" panose="020F0502020204030204" pitchFamily="34" charset="0"/>
              </a:rPr>
              <a:t>.</a:t>
            </a:r>
            <a:endParaRPr lang="en-US" sz="1800" i="1" dirty="0" smtClean="0">
              <a:latin typeface="Calibri" panose="020F0502020204030204" pitchFamily="34" charset="0"/>
              <a:cs typeface="Calibri" panose="020F0502020204030204" pitchFamily="34" charset="0"/>
            </a:endParaRPr>
          </a:p>
        </p:txBody>
      </p:sp>
      <p:pic>
        <p:nvPicPr>
          <p:cNvPr id="7" name="Picture 6"/>
          <p:cNvPicPr/>
          <p:nvPr/>
        </p:nvPicPr>
        <p:blipFill rotWithShape="1">
          <a:blip r:embed="rId3"/>
          <a:srcRect t="3247" b="2029"/>
          <a:stretch/>
        </p:blipFill>
        <p:spPr bwMode="auto">
          <a:xfrm>
            <a:off x="143012" y="2102434"/>
            <a:ext cx="7416629" cy="46234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3914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png"/>
          <p:cNvPicPr>
            <a:picLocks/>
          </p:cNvPicPr>
          <p:nvPr/>
        </p:nvPicPr>
        <p:blipFill>
          <a:blip r:embed="rId2"/>
          <a:srcRect/>
          <a:stretch>
            <a:fillRect/>
          </a:stretch>
        </p:blipFill>
        <p:spPr>
          <a:xfrm>
            <a:off x="10035012" y="513135"/>
            <a:ext cx="2039293" cy="690976"/>
          </a:xfrm>
          <a:prstGeom prst="rect">
            <a:avLst/>
          </a:prstGeom>
          <a:ln/>
        </p:spPr>
      </p:pic>
      <p:sp>
        <p:nvSpPr>
          <p:cNvPr id="5" name="Rounded Rectangle 4"/>
          <p:cNvSpPr/>
          <p:nvPr/>
        </p:nvSpPr>
        <p:spPr>
          <a:xfrm>
            <a:off x="2806574" y="908420"/>
            <a:ext cx="7079106" cy="1004934"/>
          </a:xfrm>
          <a:prstGeom prst="round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lvl="0" algn="ctr"/>
            <a:r>
              <a:rPr lang="en-IN" sz="3600" b="1" dirty="0">
                <a:latin typeface="Calibri" panose="020F0502020204030204" pitchFamily="34" charset="0"/>
                <a:cs typeface="Calibri" panose="020F0502020204030204" pitchFamily="34" charset="0"/>
              </a:rPr>
              <a:t>5</a:t>
            </a:r>
            <a:r>
              <a:rPr lang="en-IN" sz="3600" b="1" dirty="0" smtClean="0">
                <a:latin typeface="Calibri" panose="020F0502020204030204" pitchFamily="34" charset="0"/>
                <a:cs typeface="Calibri" panose="020F0502020204030204" pitchFamily="34" charset="0"/>
              </a:rPr>
              <a:t>. </a:t>
            </a:r>
            <a:r>
              <a:rPr lang="en-IN" sz="3600" b="1" dirty="0">
                <a:latin typeface="Calibri" panose="020F0502020204030204" pitchFamily="34" charset="0"/>
                <a:cs typeface="Calibri" panose="020F0502020204030204" pitchFamily="34" charset="0"/>
              </a:rPr>
              <a:t>Preference of Guests w.r.t. Room Type:</a:t>
            </a:r>
            <a:endParaRPr lang="en-US" sz="3600"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7559642" y="2102434"/>
            <a:ext cx="4514663" cy="4623486"/>
          </a:xfrm>
        </p:spPr>
        <p:txBody>
          <a:bodyPr>
            <a:normAutofit fontScale="92500" lnSpcReduction="10000"/>
          </a:bodyPr>
          <a:lstStyle/>
          <a:p>
            <a:pPr algn="just"/>
            <a:r>
              <a:rPr lang="en-US" sz="2800" b="1" dirty="0" smtClean="0">
                <a:latin typeface="Calibri" panose="020F0502020204030204" pitchFamily="34" charset="0"/>
                <a:cs typeface="Calibri" panose="020F0502020204030204" pitchFamily="34" charset="0"/>
              </a:rPr>
              <a:t>Conclusion</a:t>
            </a:r>
            <a:r>
              <a:rPr lang="en-US" sz="2400" b="1" dirty="0" smtClean="0">
                <a:latin typeface="Calibri" panose="020F0502020204030204" pitchFamily="34" charset="0"/>
                <a:cs typeface="Calibri" panose="020F0502020204030204" pitchFamily="34" charset="0"/>
              </a:rPr>
              <a:t>:</a:t>
            </a:r>
          </a:p>
          <a:p>
            <a:pPr lvl="1" algn="just"/>
            <a:r>
              <a:rPr lang="en-US" sz="1900" dirty="0">
                <a:latin typeface="Calibri" panose="020F0502020204030204" pitchFamily="34" charset="0"/>
                <a:cs typeface="Calibri" panose="020F0502020204030204" pitchFamily="34" charset="0"/>
              </a:rPr>
              <a:t>This beautiful </a:t>
            </a:r>
            <a:r>
              <a:rPr lang="en-US" sz="1900" b="1" dirty="0">
                <a:latin typeface="Calibri" panose="020F0502020204030204" pitchFamily="34" charset="0"/>
                <a:cs typeface="Calibri" panose="020F0502020204030204" pitchFamily="34" charset="0"/>
              </a:rPr>
              <a:t>"Pie Chart"</a:t>
            </a:r>
            <a:r>
              <a:rPr lang="en-US" sz="1900" dirty="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displays </a:t>
            </a:r>
            <a:r>
              <a:rPr lang="en-US" sz="1900" dirty="0">
                <a:latin typeface="Calibri" panose="020F0502020204030204" pitchFamily="34" charset="0"/>
                <a:cs typeface="Calibri" panose="020F0502020204030204" pitchFamily="34" charset="0"/>
              </a:rPr>
              <a:t>the Most Preferred 'Room Type' by Guests.</a:t>
            </a:r>
          </a:p>
          <a:p>
            <a:pPr lvl="1" algn="just"/>
            <a:r>
              <a:rPr lang="en-US" sz="1900" dirty="0">
                <a:latin typeface="Calibri" panose="020F0502020204030204" pitchFamily="34" charset="0"/>
                <a:cs typeface="Calibri" panose="020F0502020204030204" pitchFamily="34" charset="0"/>
              </a:rPr>
              <a:t>To conclude this Chart, We can say, </a:t>
            </a:r>
            <a:r>
              <a:rPr lang="en-US" sz="1900" b="1" dirty="0">
                <a:latin typeface="Calibri" panose="020F0502020204030204" pitchFamily="34" charset="0"/>
                <a:cs typeface="Calibri" panose="020F0502020204030204" pitchFamily="34" charset="0"/>
              </a:rPr>
              <a:t>"Entire home/apt"</a:t>
            </a:r>
            <a:r>
              <a:rPr lang="en-US" sz="1900" dirty="0">
                <a:latin typeface="Calibri" panose="020F0502020204030204" pitchFamily="34" charset="0"/>
                <a:cs typeface="Calibri" panose="020F0502020204030204" pitchFamily="34" charset="0"/>
              </a:rPr>
              <a:t> was the First Choice/Most Preferred </a:t>
            </a:r>
            <a:r>
              <a:rPr lang="en-US" sz="1900" b="1" i="1" dirty="0">
                <a:latin typeface="Calibri" panose="020F0502020204030204" pitchFamily="34" charset="0"/>
                <a:cs typeface="Calibri" panose="020F0502020204030204" pitchFamily="34" charset="0"/>
              </a:rPr>
              <a:t>Room Type</a:t>
            </a:r>
            <a:r>
              <a:rPr lang="en-US" sz="1900" dirty="0">
                <a:latin typeface="Calibri" panose="020F0502020204030204" pitchFamily="34" charset="0"/>
                <a:cs typeface="Calibri" panose="020F0502020204030204" pitchFamily="34" charset="0"/>
              </a:rPr>
              <a:t> by approx. </a:t>
            </a:r>
            <a:r>
              <a:rPr lang="en-US" sz="1900" b="1" dirty="0">
                <a:latin typeface="Calibri" panose="020F0502020204030204" pitchFamily="34" charset="0"/>
                <a:cs typeface="Calibri" panose="020F0502020204030204" pitchFamily="34" charset="0"/>
              </a:rPr>
              <a:t>'69.7%'</a:t>
            </a:r>
            <a:r>
              <a:rPr lang="en-US" sz="1900" dirty="0">
                <a:latin typeface="Calibri" panose="020F0502020204030204" pitchFamily="34" charset="0"/>
                <a:cs typeface="Calibri" panose="020F0502020204030204" pitchFamily="34" charset="0"/>
              </a:rPr>
              <a:t> Guests followed by </a:t>
            </a:r>
            <a:r>
              <a:rPr lang="en-US" sz="1900" b="1" dirty="0">
                <a:latin typeface="Calibri" panose="020F0502020204030204" pitchFamily="34" charset="0"/>
                <a:cs typeface="Calibri" panose="020F0502020204030204" pitchFamily="34" charset="0"/>
              </a:rPr>
              <a:t>"Private Room"</a:t>
            </a:r>
            <a:r>
              <a:rPr lang="en-US" sz="1900" dirty="0">
                <a:latin typeface="Calibri" panose="020F0502020204030204" pitchFamily="34" charset="0"/>
                <a:cs typeface="Calibri" panose="020F0502020204030204" pitchFamily="34" charset="0"/>
              </a:rPr>
              <a:t> and </a:t>
            </a:r>
            <a:r>
              <a:rPr lang="en-US" sz="1900" b="1" dirty="0">
                <a:latin typeface="Calibri" panose="020F0502020204030204" pitchFamily="34" charset="0"/>
                <a:cs typeface="Calibri" panose="020F0502020204030204" pitchFamily="34" charset="0"/>
              </a:rPr>
              <a:t>"Shared Room"</a:t>
            </a:r>
            <a:r>
              <a:rPr lang="en-US" sz="1900" dirty="0">
                <a:latin typeface="Calibri" panose="020F0502020204030204" pitchFamily="34" charset="0"/>
                <a:cs typeface="Calibri" panose="020F0502020204030204" pitchFamily="34" charset="0"/>
              </a:rPr>
              <a:t> which are about </a:t>
            </a:r>
            <a:r>
              <a:rPr lang="en-US" sz="1900" b="1" dirty="0">
                <a:latin typeface="Calibri" panose="020F0502020204030204" pitchFamily="34" charset="0"/>
                <a:cs typeface="Calibri" panose="020F0502020204030204" pitchFamily="34" charset="0"/>
              </a:rPr>
              <a:t>'28.7%' &amp; '1.61%'</a:t>
            </a:r>
            <a:r>
              <a:rPr lang="en-US" sz="1900" dirty="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respectively.</a:t>
            </a:r>
          </a:p>
          <a:p>
            <a:pPr lvl="1" algn="just"/>
            <a:r>
              <a:rPr lang="en-US" sz="1900" dirty="0" smtClean="0">
                <a:latin typeface="Calibri" panose="020F0502020204030204" pitchFamily="34" charset="0"/>
                <a:cs typeface="Calibri" panose="020F0502020204030204" pitchFamily="34" charset="0"/>
              </a:rPr>
              <a:t>From </a:t>
            </a:r>
            <a:r>
              <a:rPr lang="en-US" sz="1900" dirty="0">
                <a:latin typeface="Calibri" panose="020F0502020204030204" pitchFamily="34" charset="0"/>
                <a:cs typeface="Calibri" panose="020F0502020204030204" pitchFamily="34" charset="0"/>
              </a:rPr>
              <a:t>Overall distribution, We can say, </a:t>
            </a:r>
            <a:r>
              <a:rPr lang="en-US" sz="1900" b="1" dirty="0">
                <a:latin typeface="Calibri" panose="020F0502020204030204" pitchFamily="34" charset="0"/>
                <a:cs typeface="Calibri" panose="020F0502020204030204" pitchFamily="34" charset="0"/>
              </a:rPr>
              <a:t>"Shared Room"</a:t>
            </a:r>
            <a:r>
              <a:rPr lang="en-US" sz="1900" dirty="0">
                <a:latin typeface="Calibri" panose="020F0502020204030204" pitchFamily="34" charset="0"/>
                <a:cs typeface="Calibri" panose="020F0502020204030204" pitchFamily="34" charset="0"/>
              </a:rPr>
              <a:t> has </a:t>
            </a:r>
            <a:r>
              <a:rPr lang="en-US" sz="1900" b="1" i="1" dirty="0">
                <a:latin typeface="Calibri" panose="020F0502020204030204" pitchFamily="34" charset="0"/>
                <a:cs typeface="Calibri" panose="020F0502020204030204" pitchFamily="34" charset="0"/>
              </a:rPr>
              <a:t>much Less Preferred by the Guests</a:t>
            </a:r>
            <a:r>
              <a:rPr lang="en-US" sz="1900" dirty="0">
                <a:latin typeface="Calibri" panose="020F0502020204030204" pitchFamily="34" charset="0"/>
                <a:cs typeface="Calibri" panose="020F0502020204030204" pitchFamily="34" charset="0"/>
              </a:rPr>
              <a:t>. This might because of there is a </a:t>
            </a:r>
            <a:r>
              <a:rPr lang="en-US" sz="1900" dirty="0" smtClean="0">
                <a:latin typeface="Calibri" panose="020F0502020204030204" pitchFamily="34" charset="0"/>
                <a:cs typeface="Calibri" panose="020F0502020204030204" pitchFamily="34" charset="0"/>
              </a:rPr>
              <a:t>possibility </a:t>
            </a:r>
            <a:r>
              <a:rPr lang="en-US" sz="1900" dirty="0">
                <a:latin typeface="Calibri" panose="020F0502020204030204" pitchFamily="34" charset="0"/>
                <a:cs typeface="Calibri" panose="020F0502020204030204" pitchFamily="34" charset="0"/>
              </a:rPr>
              <a:t>like Most of the Guests Not prefer to Stay in Shared Room because they don't want to lose the Privacy there / as there is lack of Privacy and got disturbances by others.</a:t>
            </a:r>
          </a:p>
        </p:txBody>
      </p:sp>
      <p:pic>
        <p:nvPicPr>
          <p:cNvPr id="8" name="Picture 7"/>
          <p:cNvPicPr/>
          <p:nvPr/>
        </p:nvPicPr>
        <p:blipFill>
          <a:blip r:embed="rId3"/>
          <a:stretch>
            <a:fillRect/>
          </a:stretch>
        </p:blipFill>
        <p:spPr>
          <a:xfrm>
            <a:off x="235390" y="2534970"/>
            <a:ext cx="7324252" cy="3567066"/>
          </a:xfrm>
          <a:prstGeom prst="rect">
            <a:avLst/>
          </a:prstGeom>
        </p:spPr>
      </p:pic>
    </p:spTree>
    <p:extLst>
      <p:ext uri="{BB962C8B-B14F-4D97-AF65-F5344CB8AC3E}">
        <p14:creationId xmlns:p14="http://schemas.microsoft.com/office/powerpoint/2010/main" val="1055471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378</TotalTime>
  <Words>583</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Century Gothic</vt:lpstr>
      <vt:lpstr>Vapor Trail</vt:lpstr>
      <vt:lpstr>Travel Data Analysis – Airbnb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LKSH &amp; DEEPS</dc:creator>
  <cp:lastModifiedBy>LKSH &amp; DEEPS</cp:lastModifiedBy>
  <cp:revision>116</cp:revision>
  <dcterms:created xsi:type="dcterms:W3CDTF">2021-10-14T10:04:15Z</dcterms:created>
  <dcterms:modified xsi:type="dcterms:W3CDTF">2021-10-14T16:22:22Z</dcterms:modified>
</cp:coreProperties>
</file>