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h+J69rksJDDdCZjNudU/yZtS0d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Data, preprocessing, no augumentaiton, conventional aug, GAM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078582012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b07858201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Data, preprocessing, no augumentaiton, conventional aug, GAM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1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doing for 3 breeds was hard for the time frame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Dinesh Starts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785820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0785820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78582012_2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b078582012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07858201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07858201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07858201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07858201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07858201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07858201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078582012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078582012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Why is Data Augmentation Effective?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Dinesh Starts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Dinesh Starts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Dinesh Starts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Dinesh Starts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78582012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b078582012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7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0.png"/><Relationship Id="rId8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hyperlink" Target="https://link.springer.com/article/10.1186/s40537-019-0197-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100"/>
              </a:spcBef>
              <a:spcAft>
                <a:spcPts val="800"/>
              </a:spcAft>
              <a:buSzPts val="1100"/>
              <a:buNone/>
            </a:pPr>
            <a:r>
              <a:rPr b="1" lang="en-IN" sz="3200"/>
              <a:t>Data Augmentation Using GAN to Improve </a:t>
            </a:r>
            <a:br>
              <a:rPr b="1" lang="en-IN" sz="3200"/>
            </a:br>
            <a:r>
              <a:rPr b="1" lang="en-IN" sz="3200"/>
              <a:t>Training of CNN Models</a:t>
            </a:r>
            <a:endParaRPr b="1"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028825" y="2917927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1700" y="3031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i="1" lang="en-IN" sz="2000"/>
              <a:t>Dinesh Kumar</a:t>
            </a:r>
            <a:r>
              <a:rPr b="0" i="1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i="1" lang="en-IN" sz="2000"/>
              <a:t>.</a:t>
            </a:r>
            <a:r>
              <a:rPr b="0" i="1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Utkarsh N.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Project Workflow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2008829" y="2549995"/>
            <a:ext cx="633000" cy="51600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311889" y="2143880"/>
            <a:ext cx="1868899" cy="2649007"/>
            <a:chOff x="571536" y="1957150"/>
            <a:chExt cx="1755000" cy="1897977"/>
          </a:xfrm>
        </p:grpSpPr>
        <p:sp>
          <p:nvSpPr>
            <p:cNvPr id="137" name="Google Shape;137;p11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IN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1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Pre-processing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1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2577875" y="2143880"/>
            <a:ext cx="1820024" cy="2649007"/>
            <a:chOff x="2699423" y="1957150"/>
            <a:chExt cx="1709103" cy="1897977"/>
          </a:xfrm>
        </p:grpSpPr>
        <p:sp>
          <p:nvSpPr>
            <p:cNvPr id="142" name="Google Shape;142;p11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 txBox="1"/>
            <p:nvPr/>
          </p:nvSpPr>
          <p:spPr>
            <a:xfrm>
              <a:off x="2699425" y="2606329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No Augmentation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1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IN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1"/>
          <p:cNvGrpSpPr/>
          <p:nvPr/>
        </p:nvGrpSpPr>
        <p:grpSpPr>
          <a:xfrm>
            <a:off x="7012080" y="2143880"/>
            <a:ext cx="1820023" cy="2649007"/>
            <a:chOff x="6863386" y="1957150"/>
            <a:chExt cx="1709102" cy="1897977"/>
          </a:xfrm>
        </p:grpSpPr>
        <p:sp>
          <p:nvSpPr>
            <p:cNvPr id="147" name="Google Shape;147;p11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 txBox="1"/>
            <p:nvPr/>
          </p:nvSpPr>
          <p:spPr>
            <a:xfrm>
              <a:off x="6863388" y="2606329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GAN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1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1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I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1"/>
          <p:cNvSpPr/>
          <p:nvPr/>
        </p:nvSpPr>
        <p:spPr>
          <a:xfrm>
            <a:off x="4322120" y="2549995"/>
            <a:ext cx="633000" cy="516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539311" y="2549995"/>
            <a:ext cx="633000" cy="516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4794981" y="2143880"/>
            <a:ext cx="1820026" cy="2649004"/>
            <a:chOff x="4781408" y="1957150"/>
            <a:chExt cx="1709106" cy="1897975"/>
          </a:xfrm>
        </p:grpSpPr>
        <p:sp>
          <p:nvSpPr>
            <p:cNvPr id="154" name="Google Shape;154;p11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 txBox="1"/>
            <p:nvPr/>
          </p:nvSpPr>
          <p:spPr>
            <a:xfrm>
              <a:off x="4781413" y="2704132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Conventional Augmentation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1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I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1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b078582012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600" y="126887"/>
            <a:ext cx="5840798" cy="48897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390500" y="1390975"/>
            <a:ext cx="55626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GANs requires extensive computation capacity, time, and resources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Reduction: two breed classification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2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■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Goal: exhibit that is it the best method for this process rather our ability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3" marL="10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merican short hair (most observations) and Himalayan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(least observations) </a:t>
            </a: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2525" l="0" r="0" t="2516"/>
          <a:stretch/>
        </p:blipFill>
        <p:spPr>
          <a:xfrm>
            <a:off x="6237000" y="1803225"/>
            <a:ext cx="1991875" cy="21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74864"/>
          <a:stretch/>
        </p:blipFill>
        <p:spPr>
          <a:xfrm>
            <a:off x="1543050" y="3930043"/>
            <a:ext cx="6057900" cy="9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450" y="1369925"/>
            <a:ext cx="72961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Conventional Augmentation</a:t>
            </a:r>
            <a:endParaRPr sz="1800"/>
          </a:p>
        </p:txBody>
      </p:sp>
      <p:sp>
        <p:nvSpPr>
          <p:cNvPr id="184" name="Google Shape;184;p13"/>
          <p:cNvSpPr txBox="1"/>
          <p:nvPr/>
        </p:nvSpPr>
        <p:spPr>
          <a:xfrm>
            <a:off x="230675" y="1030400"/>
            <a:ext cx="42630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3425"/>
            <a:ext cx="4263000" cy="278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825" y="1656000"/>
            <a:ext cx="3596375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7825" y="2343150"/>
            <a:ext cx="3596375" cy="216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GAN Augmentation</a:t>
            </a:r>
            <a:endParaRPr sz="1800"/>
          </a:p>
        </p:txBody>
      </p:sp>
      <p:sp>
        <p:nvSpPr>
          <p:cNvPr id="193" name="Google Shape;193;p14"/>
          <p:cNvSpPr txBox="1"/>
          <p:nvPr/>
        </p:nvSpPr>
        <p:spPr>
          <a:xfrm>
            <a:off x="230675" y="1030400"/>
            <a:ext cx="42630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88" y="1468375"/>
            <a:ext cx="7295307" cy="32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788" y="1915539"/>
            <a:ext cx="1637024" cy="196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b07858201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75" y="811350"/>
            <a:ext cx="3630492" cy="19890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gb078582012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50" y="2955775"/>
            <a:ext cx="3630499" cy="198900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gb078582012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525" y="811350"/>
            <a:ext cx="3630500" cy="1989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gb078582012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6525" y="2955775"/>
            <a:ext cx="3630499" cy="198900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gb078582012_2_0"/>
          <p:cNvSpPr txBox="1"/>
          <p:nvPr>
            <p:ph type="title"/>
          </p:nvPr>
        </p:nvSpPr>
        <p:spPr>
          <a:xfrm>
            <a:off x="311700" y="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Validation loss v/s </a:t>
            </a:r>
            <a:r>
              <a:rPr b="1" lang="en-IN"/>
              <a:t>EPOCHs Run Time</a:t>
            </a:r>
            <a:endParaRPr b="1"/>
          </a:p>
        </p:txBody>
      </p:sp>
      <p:sp>
        <p:nvSpPr>
          <p:cNvPr id="205" name="Google Shape;205;gb078582012_2_0"/>
          <p:cNvSpPr/>
          <p:nvPr/>
        </p:nvSpPr>
        <p:spPr>
          <a:xfrm>
            <a:off x="6380450" y="3014075"/>
            <a:ext cx="430500" cy="1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b078582012_2_0"/>
          <p:cNvSpPr txBox="1"/>
          <p:nvPr/>
        </p:nvSpPr>
        <p:spPr>
          <a:xfrm>
            <a:off x="6285400" y="2909675"/>
            <a:ext cx="744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/>
              <a:t>RESNEXT</a:t>
            </a:r>
            <a:endParaRPr b="1"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078582012_2_170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b078582012_2_170"/>
          <p:cNvSpPr txBox="1"/>
          <p:nvPr>
            <p:ph type="title"/>
          </p:nvPr>
        </p:nvSpPr>
        <p:spPr>
          <a:xfrm>
            <a:off x="230675" y="45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Confusion Matrix</a:t>
            </a:r>
            <a:endParaRPr/>
          </a:p>
        </p:txBody>
      </p:sp>
      <p:pic>
        <p:nvPicPr>
          <p:cNvPr id="213" name="Google Shape;213;gb078582012_2_170"/>
          <p:cNvPicPr preferRelativeResize="0"/>
          <p:nvPr/>
        </p:nvPicPr>
        <p:blipFill rotWithShape="1">
          <a:blip r:embed="rId3">
            <a:alphaModFix/>
          </a:blip>
          <a:srcRect b="8785" l="0" r="22444" t="11488"/>
          <a:stretch/>
        </p:blipFill>
        <p:spPr>
          <a:xfrm>
            <a:off x="132200" y="1936821"/>
            <a:ext cx="2396250" cy="18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b078582012_2_170"/>
          <p:cNvPicPr preferRelativeResize="0"/>
          <p:nvPr/>
        </p:nvPicPr>
        <p:blipFill rotWithShape="1">
          <a:blip r:embed="rId4">
            <a:alphaModFix/>
          </a:blip>
          <a:srcRect b="8973" l="0" r="24402" t="11332"/>
          <a:stretch/>
        </p:blipFill>
        <p:spPr>
          <a:xfrm>
            <a:off x="3027600" y="1936821"/>
            <a:ext cx="2335099" cy="18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b078582012_2_170"/>
          <p:cNvPicPr preferRelativeResize="0"/>
          <p:nvPr/>
        </p:nvPicPr>
        <p:blipFill rotWithShape="1">
          <a:blip r:embed="rId5">
            <a:alphaModFix/>
          </a:blip>
          <a:srcRect b="10157" l="0" r="0" t="11704"/>
          <a:stretch/>
        </p:blipFill>
        <p:spPr>
          <a:xfrm>
            <a:off x="5861850" y="1972850"/>
            <a:ext cx="3088800" cy="18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b078582012_2_170"/>
          <p:cNvPicPr preferRelativeResize="0"/>
          <p:nvPr/>
        </p:nvPicPr>
        <p:blipFill rotWithShape="1">
          <a:blip r:embed="rId3">
            <a:alphaModFix/>
          </a:blip>
          <a:srcRect b="8785" l="8929" r="88350" t="61930"/>
          <a:stretch/>
        </p:blipFill>
        <p:spPr>
          <a:xfrm rot="5400000">
            <a:off x="1865500" y="3562274"/>
            <a:ext cx="84050" cy="6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b078582012_2_170"/>
          <p:cNvPicPr preferRelativeResize="0"/>
          <p:nvPr/>
        </p:nvPicPr>
        <p:blipFill rotWithShape="1">
          <a:blip r:embed="rId3">
            <a:alphaModFix/>
          </a:blip>
          <a:srcRect b="38925" l="8422" r="88350" t="21886"/>
          <a:stretch/>
        </p:blipFill>
        <p:spPr>
          <a:xfrm rot="5400000">
            <a:off x="1018537" y="3447538"/>
            <a:ext cx="99701" cy="9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b078582012_2_170"/>
          <p:cNvPicPr preferRelativeResize="0"/>
          <p:nvPr/>
        </p:nvPicPr>
        <p:blipFill rotWithShape="1">
          <a:blip r:embed="rId3">
            <a:alphaModFix/>
          </a:blip>
          <a:srcRect b="8785" l="8929" r="88350" t="61930"/>
          <a:stretch/>
        </p:blipFill>
        <p:spPr>
          <a:xfrm rot="5400000">
            <a:off x="4703150" y="3562274"/>
            <a:ext cx="84050" cy="6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b078582012_2_170"/>
          <p:cNvPicPr preferRelativeResize="0"/>
          <p:nvPr/>
        </p:nvPicPr>
        <p:blipFill rotWithShape="1">
          <a:blip r:embed="rId3">
            <a:alphaModFix/>
          </a:blip>
          <a:srcRect b="38925" l="8422" r="88350" t="21886"/>
          <a:stretch/>
        </p:blipFill>
        <p:spPr>
          <a:xfrm rot="5400000">
            <a:off x="3856187" y="3447538"/>
            <a:ext cx="99701" cy="9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b078582012_2_170"/>
          <p:cNvPicPr preferRelativeResize="0"/>
          <p:nvPr/>
        </p:nvPicPr>
        <p:blipFill rotWithShape="1">
          <a:blip r:embed="rId3">
            <a:alphaModFix/>
          </a:blip>
          <a:srcRect b="8785" l="8929" r="88350" t="61930"/>
          <a:stretch/>
        </p:blipFill>
        <p:spPr>
          <a:xfrm rot="5400000">
            <a:off x="7705225" y="3562274"/>
            <a:ext cx="84050" cy="6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b078582012_2_170"/>
          <p:cNvPicPr preferRelativeResize="0"/>
          <p:nvPr/>
        </p:nvPicPr>
        <p:blipFill rotWithShape="1">
          <a:blip r:embed="rId3">
            <a:alphaModFix/>
          </a:blip>
          <a:srcRect b="38925" l="8422" r="88350" t="21886"/>
          <a:stretch/>
        </p:blipFill>
        <p:spPr>
          <a:xfrm rot="5400000">
            <a:off x="6858262" y="3447538"/>
            <a:ext cx="99701" cy="9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b078582012_2_170"/>
          <p:cNvSpPr/>
          <p:nvPr/>
        </p:nvSpPr>
        <p:spPr>
          <a:xfrm>
            <a:off x="3413350" y="1581400"/>
            <a:ext cx="1949400" cy="24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Conventional Augmentation</a:t>
            </a:r>
            <a:endParaRPr sz="1000"/>
          </a:p>
        </p:txBody>
      </p:sp>
      <p:sp>
        <p:nvSpPr>
          <p:cNvPr id="223" name="Google Shape;223;gb078582012_2_170"/>
          <p:cNvSpPr/>
          <p:nvPr/>
        </p:nvSpPr>
        <p:spPr>
          <a:xfrm>
            <a:off x="528175" y="1581400"/>
            <a:ext cx="1949400" cy="24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No Augmentation</a:t>
            </a:r>
            <a:endParaRPr sz="1000"/>
          </a:p>
        </p:txBody>
      </p:sp>
      <p:sp>
        <p:nvSpPr>
          <p:cNvPr id="224" name="Google Shape;224;gb078582012_2_170"/>
          <p:cNvSpPr/>
          <p:nvPr/>
        </p:nvSpPr>
        <p:spPr>
          <a:xfrm>
            <a:off x="6298525" y="1581400"/>
            <a:ext cx="1949400" cy="24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CGAN Augmentation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b078582012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00" y="1213450"/>
            <a:ext cx="6863625" cy="3804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gb078582012_2_17"/>
          <p:cNvSpPr/>
          <p:nvPr/>
        </p:nvSpPr>
        <p:spPr>
          <a:xfrm>
            <a:off x="3843925" y="4587650"/>
            <a:ext cx="430500" cy="1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b078582012_2_17"/>
          <p:cNvSpPr txBox="1"/>
          <p:nvPr/>
        </p:nvSpPr>
        <p:spPr>
          <a:xfrm>
            <a:off x="3678425" y="4483250"/>
            <a:ext cx="651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ResNext</a:t>
            </a:r>
            <a:endParaRPr b="1" sz="900"/>
          </a:p>
        </p:txBody>
      </p:sp>
      <p:sp>
        <p:nvSpPr>
          <p:cNvPr id="232" name="Google Shape;232;gb078582012_2_17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b078582012_2_17"/>
          <p:cNvSpPr txBox="1"/>
          <p:nvPr>
            <p:ph type="title"/>
          </p:nvPr>
        </p:nvSpPr>
        <p:spPr>
          <a:xfrm>
            <a:off x="230675" y="45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Accuracy Report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b078582012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75" y="1198642"/>
            <a:ext cx="3412800" cy="383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gb078582012_2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275" y="1198648"/>
            <a:ext cx="3412800" cy="383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gb078582012_2_20"/>
          <p:cNvSpPr/>
          <p:nvPr/>
        </p:nvSpPr>
        <p:spPr>
          <a:xfrm>
            <a:off x="6584000" y="1197800"/>
            <a:ext cx="5637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b078582012_2_20"/>
          <p:cNvSpPr txBox="1"/>
          <p:nvPr/>
        </p:nvSpPr>
        <p:spPr>
          <a:xfrm>
            <a:off x="6331400" y="1060250"/>
            <a:ext cx="111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RESNEXT</a:t>
            </a:r>
            <a:endParaRPr b="1"/>
          </a:p>
        </p:txBody>
      </p:sp>
      <p:sp>
        <p:nvSpPr>
          <p:cNvPr id="242" name="Google Shape;242;gb078582012_2_20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b078582012_2_20"/>
          <p:cNvSpPr txBox="1"/>
          <p:nvPr>
            <p:ph type="title"/>
          </p:nvPr>
        </p:nvSpPr>
        <p:spPr>
          <a:xfrm>
            <a:off x="230675" y="45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Performance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478800" y="2144200"/>
            <a:ext cx="81864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IN" sz="3000">
                <a:solidFill>
                  <a:srgbClr val="000000"/>
                </a:solidFill>
              </a:rPr>
              <a:t>Is it better to down/upsample, or do nothing at all when working with an image dataset?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b078582012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50" y="1244050"/>
            <a:ext cx="3412800" cy="383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gb078582012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950" y="1186600"/>
            <a:ext cx="3412800" cy="383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gb078582012_2_26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b078582012_2_26"/>
          <p:cNvSpPr txBox="1"/>
          <p:nvPr>
            <p:ph type="title"/>
          </p:nvPr>
        </p:nvSpPr>
        <p:spPr>
          <a:xfrm>
            <a:off x="230675" y="45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Performance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b078582012_2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725" y="1299000"/>
            <a:ext cx="1440000" cy="107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b078582012_2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725" y="2516600"/>
            <a:ext cx="1440000" cy="1081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b078582012_2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500" y="2516600"/>
            <a:ext cx="1440000" cy="1081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b078582012_2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500" y="1299575"/>
            <a:ext cx="1440000" cy="10771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b078582012_2_69"/>
          <p:cNvSpPr/>
          <p:nvPr/>
        </p:nvSpPr>
        <p:spPr>
          <a:xfrm>
            <a:off x="610650" y="767225"/>
            <a:ext cx="3194100" cy="2513100"/>
          </a:xfrm>
          <a:prstGeom prst="wedgeEllipseCallout">
            <a:avLst>
              <a:gd fmla="val 62501" name="adj1"/>
              <a:gd fmla="val 2569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pic>
        <p:nvPicPr>
          <p:cNvPr id="261" name="Google Shape;261;gb078582012_2_69"/>
          <p:cNvPicPr preferRelativeResize="0"/>
          <p:nvPr/>
        </p:nvPicPr>
        <p:blipFill rotWithShape="1">
          <a:blip r:embed="rId7">
            <a:alphaModFix/>
          </a:blip>
          <a:srcRect b="1941" l="0" r="0" t="1941"/>
          <a:stretch/>
        </p:blipFill>
        <p:spPr>
          <a:xfrm>
            <a:off x="5569425" y="1984750"/>
            <a:ext cx="858850" cy="9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b078582012_2_69"/>
          <p:cNvPicPr preferRelativeResize="0"/>
          <p:nvPr/>
        </p:nvPicPr>
        <p:blipFill rotWithShape="1">
          <a:blip r:embed="rId8">
            <a:alphaModFix/>
          </a:blip>
          <a:srcRect b="1333" l="0" r="0" t="1333"/>
          <a:stretch/>
        </p:blipFill>
        <p:spPr>
          <a:xfrm>
            <a:off x="5612225" y="3468325"/>
            <a:ext cx="858850" cy="91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b078582012_2_69"/>
          <p:cNvPicPr preferRelativeResize="0"/>
          <p:nvPr/>
        </p:nvPicPr>
        <p:blipFill rotWithShape="1">
          <a:blip r:embed="rId9">
            <a:alphaModFix/>
          </a:blip>
          <a:srcRect b="670" l="0" r="0" t="670"/>
          <a:stretch/>
        </p:blipFill>
        <p:spPr>
          <a:xfrm>
            <a:off x="7013875" y="3598225"/>
            <a:ext cx="929250" cy="9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b078582012_2_69"/>
          <p:cNvSpPr txBox="1"/>
          <p:nvPr/>
        </p:nvSpPr>
        <p:spPr>
          <a:xfrm>
            <a:off x="832350" y="1659750"/>
            <a:ext cx="2750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/>
              <a:t>Questions?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440900"/>
            <a:ext cx="38604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Augmentation is a ingenious and prominent solution to address an unbalanced image dataset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Reduces overfitting and improve the model by</a:t>
            </a: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increasing</a:t>
            </a: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 </a:t>
            </a: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diversity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230675" y="1030400"/>
            <a:ext cx="42549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391088" y="4389775"/>
            <a:ext cx="44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7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IN" sz="1000"/>
              <a:t>Source: </a:t>
            </a:r>
            <a:r>
              <a:rPr lang="en-IN" sz="1000"/>
              <a:t>https://medium.com/secure-and-private-ai-writing-challenge/data-augmentation-increases-accuracy-of-your-model-but-how-aa1913468722</a:t>
            </a:r>
            <a:endParaRPr i="0" sz="1000" u="none" cap="none" strike="noStrike"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76" y="1354575"/>
            <a:ext cx="4441224" cy="306705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Data Augmentation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230675" y="1337925"/>
            <a:ext cx="39882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IN">
                <a:solidFill>
                  <a:srgbClr val="000000"/>
                </a:solidFill>
              </a:rPr>
              <a:t>Deep neural networks memorize datasets causing overfitting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IN">
                <a:solidFill>
                  <a:srgbClr val="000000"/>
                </a:solidFill>
              </a:rPr>
              <a:t>Neural </a:t>
            </a:r>
            <a:r>
              <a:rPr lang="en-IN">
                <a:solidFill>
                  <a:srgbClr val="000000"/>
                </a:solidFill>
              </a:rPr>
              <a:t>Networks benefit from a large and assorted dataset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IN">
                <a:solidFill>
                  <a:srgbClr val="000000"/>
                </a:solidFill>
              </a:rPr>
              <a:t>Data augmen. generates new images from the existing dataset</a:t>
            </a:r>
            <a:endParaRPr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IN">
                <a:solidFill>
                  <a:srgbClr val="000000"/>
                </a:solidFill>
              </a:rPr>
              <a:t>retains semantic content from original observations preventing the introduction of new data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30675" y="1030400"/>
            <a:ext cx="41823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4726325" y="302613"/>
            <a:ext cx="4182175" cy="4699487"/>
            <a:chOff x="4650125" y="302613"/>
            <a:chExt cx="4182175" cy="4699487"/>
          </a:xfrm>
        </p:grpSpPr>
        <p:pic>
          <p:nvPicPr>
            <p:cNvPr descr="Diagram&#10;&#10;Description automatically generated" id="82" name="Google Shape;8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125" y="302613"/>
              <a:ext cx="4182175" cy="4538274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3" name="Google Shape;83;p4"/>
            <p:cNvSpPr txBox="1"/>
            <p:nvPr/>
          </p:nvSpPr>
          <p:spPr>
            <a:xfrm>
              <a:off x="4701363" y="4834700"/>
              <a:ext cx="40797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079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1" lang="en-IN" sz="1000"/>
                <a:t>Source: </a:t>
              </a:r>
              <a:r>
                <a:rPr i="0" lang="en-IN" sz="1000" u="sng" cap="none" strike="noStrike">
                  <a:hlinkClick r:id="rId4"/>
                </a:rPr>
                <a:t>https://link.springer.com/article/10.1186/s40537-019-0197-0</a:t>
              </a:r>
              <a:endParaRPr i="0" sz="1000" u="none" cap="none" strike="noStrike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Standard Data Augmentation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518975" y="1727525"/>
            <a:ext cx="51786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Vary depending on the input images.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MNIST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Medical images which adhere to strict formats.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of limited data.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1932" l="0" r="0" t="1922"/>
          <a:stretch/>
        </p:blipFill>
        <p:spPr>
          <a:xfrm>
            <a:off x="6237000" y="1810225"/>
            <a:ext cx="1991875" cy="21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Generative Adversarial Network (GAN)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11700" y="1769725"/>
            <a:ext cx="5178600" cy="2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models can create new patterns in data 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the distribution of the data and not the boundary between them 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Adversarial Networks (GAN) are  industry and research standard.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3695" l="0" r="0" t="3695"/>
          <a:stretch/>
        </p:blipFill>
        <p:spPr>
          <a:xfrm>
            <a:off x="6237000" y="1803228"/>
            <a:ext cx="1991875" cy="21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CATS Breed Dataset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371100" y="1660350"/>
            <a:ext cx="40485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sourced from Kaggle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67,145 Images observations from 37 breeds of cats (classes)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scope of this project to  "American Shorthair", "Tabby", "Russian Blue", and "Himalayan" 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4739775" y="1372213"/>
            <a:ext cx="4167875" cy="3169763"/>
            <a:chOff x="4664425" y="1799288"/>
            <a:chExt cx="4167875" cy="3169763"/>
          </a:xfrm>
        </p:grpSpPr>
        <p:pic>
          <p:nvPicPr>
            <p:cNvPr descr="Russian Blue Kittens: Your Complete Guide | The Dog People by Rover.com" id="108" name="Google Shape;10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4425" y="1799288"/>
              <a:ext cx="2037725" cy="1544925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09" name="Google Shape;109;p7"/>
            <p:cNvGrpSpPr/>
            <p:nvPr/>
          </p:nvGrpSpPr>
          <p:grpSpPr>
            <a:xfrm>
              <a:off x="4664425" y="1799300"/>
              <a:ext cx="4167875" cy="3169750"/>
              <a:chOff x="4664425" y="1799300"/>
              <a:chExt cx="4167875" cy="3169750"/>
            </a:xfrm>
          </p:grpSpPr>
          <p:pic>
            <p:nvPicPr>
              <p:cNvPr id="110" name="Google Shape;110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64425" y="3424125"/>
                <a:ext cx="2037725" cy="1544925"/>
              </a:xfrm>
              <a:prstGeom prst="rect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descr="What Exactly Is A Mackerel Tabby Cat? - Catster" id="111" name="Google Shape;111;p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794575" y="1799300"/>
                <a:ext cx="2037725" cy="1544900"/>
              </a:xfrm>
              <a:prstGeom prst="rect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descr="Himalayan Cat Breed Information" id="112" name="Google Shape;112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794575" y="3424125"/>
                <a:ext cx="2037725" cy="1544925"/>
              </a:xfrm>
              <a:prstGeom prst="rect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Limit 4!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525" y="1400600"/>
            <a:ext cx="7149175" cy="36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0" y="1511050"/>
            <a:ext cx="2047200" cy="2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-IN">
                <a:solidFill>
                  <a:srgbClr val="000000"/>
                </a:solidFill>
              </a:rPr>
              <a:t>American Shorthair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-IN">
                <a:solidFill>
                  <a:srgbClr val="000000"/>
                </a:solidFill>
              </a:rPr>
              <a:t>Tabby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-IN">
                <a:solidFill>
                  <a:srgbClr val="000000"/>
                </a:solidFill>
              </a:rPr>
              <a:t>Russian Blue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-IN">
                <a:solidFill>
                  <a:srgbClr val="000000"/>
                </a:solidFill>
              </a:rPr>
              <a:t>Himalayan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78582012_2_146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078582012_2_14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500">
                <a:latin typeface="Helvetica Neue"/>
                <a:ea typeface="Helvetica Neue"/>
                <a:cs typeface="Helvetica Neue"/>
                <a:sym typeface="Helvetica Neue"/>
              </a:rPr>
              <a:t>CNN Architectures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gb078582012_2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475" y="1430850"/>
            <a:ext cx="4369175" cy="3432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gb078582012_2_146"/>
          <p:cNvSpPr txBox="1"/>
          <p:nvPr>
            <p:ph idx="1" type="body"/>
          </p:nvPr>
        </p:nvSpPr>
        <p:spPr>
          <a:xfrm>
            <a:off x="1104600" y="1883400"/>
            <a:ext cx="3550800" cy="2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IN">
                <a:solidFill>
                  <a:srgbClr val="000000"/>
                </a:solidFill>
              </a:rPr>
              <a:t>AlexNet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IN">
                <a:solidFill>
                  <a:srgbClr val="000000"/>
                </a:solidFill>
              </a:rPr>
              <a:t>ResNext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IN">
                <a:solidFill>
                  <a:srgbClr val="000000"/>
                </a:solidFill>
              </a:rPr>
              <a:t>DenseNet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IN">
                <a:solidFill>
                  <a:srgbClr val="000000"/>
                </a:solidFill>
              </a:rPr>
              <a:t>VGG19</a:t>
            </a:r>
            <a:endParaRPr b="1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1" sz="1300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1" sz="1300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Naveenkumar Sreedharan</dc:creator>
</cp:coreProperties>
</file>