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>
      <p:cViewPr varScale="1">
        <p:scale>
          <a:sx n="208" d="100"/>
          <a:sy n="208" d="100"/>
        </p:scale>
        <p:origin x="192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1641c8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1641c8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1ad357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1ad357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1ad357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1ad357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2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1ad357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1ad357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f8d8890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f8d8890e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ac4b2d6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ac4b2d6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c4b2d6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c4b2d6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c4b2d6e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c4b2d6e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c4b2d6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c4b2d6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Dinesh Starts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f8d889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f8d889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Dinesh Starts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1641c8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1641c8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1ad357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1ad357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1ad3572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1ad3572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1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latin typeface="Helvetica Neue"/>
                <a:ea typeface="Helvetica Neue"/>
                <a:cs typeface="Helvetica Neue"/>
                <a:sym typeface="Helvetica Neue"/>
              </a:rPr>
              <a:t>Machine Learning-Based Handwriting Recognition</a:t>
            </a:r>
            <a:endParaRPr sz="4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28825" y="2917927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031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Presented by Reema D., DineshKumar P., and Utkarsh N.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525" y="1275625"/>
            <a:ext cx="6800926" cy="3700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1593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Hyper tuning is difficult due to the large nature of the dataset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endParaRPr lang="en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endParaRPr lang="en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Imbalance count of</a:t>
            </a:r>
            <a:r>
              <a:rPr lang="en" dirty="0">
                <a:solidFill>
                  <a:srgbClr val="000000"/>
                </a:solidFill>
              </a:rPr>
              <a:t> observations among the characters in the dataset, resulted in complications between testing and training phase (i.e. 10k and 2.5k images for J and K respectively)</a:t>
            </a:r>
            <a:endParaRPr lang="en" sz="1300" b="1" u="sng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endParaRPr lang="en" sz="1300" b="1" u="sng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endParaRPr lang="en" sz="1300" b="1" u="sng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Similar looking letters confused the model (B - P - R)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Helvetica Neue"/>
                <a:ea typeface="Helvetica Neue"/>
                <a:cs typeface="Helvetica Neue"/>
                <a:sym typeface="Helvetica Neue"/>
              </a:rPr>
              <a:t>Pixel Density</a:t>
            </a:r>
            <a:endParaRPr dirty="0"/>
          </a:p>
        </p:txBody>
      </p:sp>
      <p:pic>
        <p:nvPicPr>
          <p:cNvPr id="3" name="Picture 2" descr="A picture containing microwave, drawing&#10;&#10;Description automatically generated">
            <a:extLst>
              <a:ext uri="{FF2B5EF4-FFF2-40B4-BE49-F238E27FC236}">
                <a16:creationId xmlns:a16="http://schemas.microsoft.com/office/drawing/2014/main" id="{E4423D3E-2090-9546-B17A-EB030CD8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48" y="1355746"/>
            <a:ext cx="4384191" cy="325524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0DADB2-3F7E-EC4F-8AE7-FD9F23C5EDA4}"/>
              </a:ext>
            </a:extLst>
          </p:cNvPr>
          <p:cNvCxnSpPr/>
          <p:nvPr/>
        </p:nvCxnSpPr>
        <p:spPr>
          <a:xfrm>
            <a:off x="1515817" y="1442174"/>
            <a:ext cx="0" cy="3111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9370E-C150-B64C-90A7-EA1E7DCDEDC3}"/>
              </a:ext>
            </a:extLst>
          </p:cNvPr>
          <p:cNvCxnSpPr>
            <a:cxnSpLocks/>
          </p:cNvCxnSpPr>
          <p:nvPr/>
        </p:nvCxnSpPr>
        <p:spPr>
          <a:xfrm flipV="1">
            <a:off x="1959912" y="4876720"/>
            <a:ext cx="41710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DBF683-6648-1243-BB37-CFF417A89435}"/>
              </a:ext>
            </a:extLst>
          </p:cNvPr>
          <p:cNvSpPr txBox="1"/>
          <p:nvPr/>
        </p:nvSpPr>
        <p:spPr>
          <a:xfrm rot="16200000">
            <a:off x="747369" y="273706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ADA6C-0DDA-6E4F-8F30-654119EA9B7F}"/>
              </a:ext>
            </a:extLst>
          </p:cNvPr>
          <p:cNvSpPr txBox="1"/>
          <p:nvPr/>
        </p:nvSpPr>
        <p:spPr>
          <a:xfrm>
            <a:off x="3718774" y="485912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pixels</a:t>
            </a:r>
          </a:p>
        </p:txBody>
      </p:sp>
    </p:spTree>
    <p:extLst>
      <p:ext uri="{BB962C8B-B14F-4D97-AF65-F5344CB8AC3E}">
        <p14:creationId xmlns:p14="http://schemas.microsoft.com/office/powerpoint/2010/main" val="427719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Helvetica Neue"/>
                <a:ea typeface="Helvetica Neue"/>
                <a:cs typeface="Helvetica Neue"/>
                <a:sym typeface="Helvetica Neue"/>
              </a:rPr>
              <a:t>User Input: Interpretation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25" y="1560488"/>
            <a:ext cx="86106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875" y="3967850"/>
            <a:ext cx="2981150" cy="40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212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2118300"/>
            <a:ext cx="85206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ML-driven handwriting recognition application that continuously works to convert the handwriting into a computerized legible script.</a:t>
            </a:r>
            <a:endParaRPr sz="20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30675" y="1240375"/>
            <a:ext cx="5305800" cy="32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Historically, the notes that doctors scribbled into a patient's medical record file were generally only seen by doctors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Now, doctors are just one component of a multidisciplinary healthcare network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61% of medication errors in hospitals are a result of illegible handwriting and transcription errors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7,000 patient deaths a year with a root cause being illegible handwriting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575" y="1156950"/>
            <a:ext cx="3010725" cy="3670471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Helvetica Neue"/>
                <a:ea typeface="Helvetica Neue"/>
                <a:cs typeface="Helvetica Neue"/>
                <a:sym typeface="Helvetica Neue"/>
              </a:rPr>
              <a:t>Advantages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305175" y="1251175"/>
            <a:ext cx="5527200" cy="3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Leaving no room for misinterpretation, despite changing multiple hands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Improving patient safety by minimize time spent and stress of deciphering illegible handwriting</a:t>
            </a:r>
            <a:endParaRPr sz="1900">
              <a:solidFill>
                <a:schemeClr val="dk1"/>
              </a:solidFill>
            </a:endParaRPr>
          </a:p>
          <a:p>
            <a:pPr marL="13716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Creating less work for the health professionals = decreasing stress on the healthcare worker = more productive on their jobs by attending more patients or requests. </a:t>
            </a:r>
            <a:endParaRPr sz="19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/>
          </a:p>
        </p:txBody>
      </p:sp>
      <p:sp>
        <p:nvSpPr>
          <p:cNvPr id="79" name="Google Shape;79;p16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1175"/>
            <a:ext cx="2865978" cy="35871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Helvetica Neue"/>
                <a:ea typeface="Helvetica Neue"/>
                <a:cs typeface="Helvetica Neue"/>
                <a:sym typeface="Helvetica Neue"/>
              </a:rPr>
              <a:t>Data: NIST Dataset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78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published in the National Institute of Standards and Technology (NIST) Special Database 19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Roughly 0.7 million handwriting sample png images serving as observations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characters in the original database occupy 128x128 pixels but were reduced to 28x28 pixels by removing the padding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character is labeled sequentially from “A”- “Z </a:t>
            </a:r>
            <a:b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87" name="Google Shape;87;p17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275" y="1502349"/>
            <a:ext cx="2716650" cy="271665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Helvetica Neue"/>
                <a:ea typeface="Helvetica Neue"/>
                <a:cs typeface="Helvetica Neue"/>
                <a:sym typeface="Helvetica Neue"/>
              </a:rPr>
              <a:t>Data: Preprocessing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75" y="1261600"/>
            <a:ext cx="6837586" cy="37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Helvetica Neue"/>
                <a:ea typeface="Helvetica Neue"/>
                <a:cs typeface="Helvetica Neue"/>
                <a:sym typeface="Helvetica Neue"/>
              </a:rPr>
              <a:t>Project Workflow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853" y="1328925"/>
            <a:ext cx="7168300" cy="350585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150" y="138113"/>
            <a:ext cx="4200525" cy="48672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Helvetica Neue"/>
                <a:ea typeface="Helvetica Neue"/>
                <a:cs typeface="Helvetica Neue"/>
                <a:sym typeface="Helvetica Neue"/>
              </a:rPr>
              <a:t>Misclassification Analysis</a:t>
            </a:r>
            <a:endParaRPr sz="1800"/>
          </a:p>
        </p:txBody>
      </p:sp>
      <p:sp>
        <p:nvSpPr>
          <p:cNvPr id="110" name="Google Shape;110;p20"/>
          <p:cNvSpPr txBox="1"/>
          <p:nvPr/>
        </p:nvSpPr>
        <p:spPr>
          <a:xfrm>
            <a:off x="230675" y="1030400"/>
            <a:ext cx="42630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94325" y="1527350"/>
            <a:ext cx="3935700" cy="3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All Logistic Regression, Perceptron and Multilayer Perceptron</a:t>
            </a:r>
            <a:r>
              <a:rPr lang="en" sz="1700"/>
              <a:t> were evaluated on the basis of misclassification of characters.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9144006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103" y="152400"/>
            <a:ext cx="4003350" cy="4838701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938" y="133338"/>
            <a:ext cx="4200525" cy="487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310</Words>
  <Application>Microsoft Macintosh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Helvetica Neue</vt:lpstr>
      <vt:lpstr>Simple Light</vt:lpstr>
      <vt:lpstr>Machine Learning-Based Handwriting Recognition</vt:lpstr>
      <vt:lpstr>Problem Statement</vt:lpstr>
      <vt:lpstr>Background</vt:lpstr>
      <vt:lpstr>Advantages</vt:lpstr>
      <vt:lpstr>Data: NIST Dataset</vt:lpstr>
      <vt:lpstr>Data: Preprocessing</vt:lpstr>
      <vt:lpstr>Project Workflow</vt:lpstr>
      <vt:lpstr>Misclassification Analysis</vt:lpstr>
      <vt:lpstr>PowerPoint Presentation</vt:lpstr>
      <vt:lpstr>Results</vt:lpstr>
      <vt:lpstr>Challenges</vt:lpstr>
      <vt:lpstr>Pixel Density</vt:lpstr>
      <vt:lpstr>User Input: Interpretation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Learning-Based Handwriting Recognition</dc:title>
  <cp:lastModifiedBy>Nigam, Utkarsh</cp:lastModifiedBy>
  <cp:revision>2</cp:revision>
  <dcterms:modified xsi:type="dcterms:W3CDTF">2020-06-30T23:31:13Z</dcterms:modified>
</cp:coreProperties>
</file>