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9265" autoAdjust="0"/>
    <p:restoredTop sz="94660"/>
  </p:normalViewPr>
  <p:slideViewPr>
    <p:cSldViewPr>
      <p:cViewPr varScale="1">
        <p:scale>
          <a:sx n="73" d="100"/>
          <a:sy n="73" d="100"/>
        </p:scale>
        <p:origin x="-106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E2932C3-73CF-4062-A40B-D060CA544403}" type="datetimeFigureOut">
              <a:rPr lang="en-US" smtClean="0"/>
              <a:t>3/31/2019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8D95A45-F61F-43BF-9231-476B02F37E9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2932C3-73CF-4062-A40B-D060CA544403}"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95A45-F61F-43BF-9231-476B02F37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E2932C3-73CF-4062-A40B-D060CA544403}" type="datetimeFigureOut">
              <a:rPr lang="en-US" smtClean="0"/>
              <a:t>3/31/2019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8D95A45-F61F-43BF-9231-476B02F37E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E2932C3-73CF-4062-A40B-D060CA544403}"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D95A45-F61F-43BF-9231-476B02F37E9D}"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E2932C3-73CF-4062-A40B-D060CA544403}" type="datetimeFigureOut">
              <a:rPr lang="en-US" smtClean="0"/>
              <a:t>3/31/2019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8D95A45-F61F-43BF-9231-476B02F37E9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E2932C3-73CF-4062-A40B-D060CA544403}" type="datetimeFigureOut">
              <a:rPr lang="en-US" smtClean="0"/>
              <a:t>3/31/2019</a:t>
            </a:fld>
            <a:endParaRPr lang="en-US"/>
          </a:p>
        </p:txBody>
      </p:sp>
      <p:sp>
        <p:nvSpPr>
          <p:cNvPr id="10" name="Slide Number Placeholder 9"/>
          <p:cNvSpPr>
            <a:spLocks noGrp="1"/>
          </p:cNvSpPr>
          <p:nvPr>
            <p:ph type="sldNum" sz="quarter" idx="16"/>
          </p:nvPr>
        </p:nvSpPr>
        <p:spPr/>
        <p:txBody>
          <a:bodyPr rtlCol="0"/>
          <a:lstStyle/>
          <a:p>
            <a:fld id="{B8D95A45-F61F-43BF-9231-476B02F37E9D}"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E2932C3-73CF-4062-A40B-D060CA544403}" type="datetimeFigureOut">
              <a:rPr lang="en-US" smtClean="0"/>
              <a:t>3/31/2019</a:t>
            </a:fld>
            <a:endParaRPr lang="en-US"/>
          </a:p>
        </p:txBody>
      </p:sp>
      <p:sp>
        <p:nvSpPr>
          <p:cNvPr id="12" name="Slide Number Placeholder 11"/>
          <p:cNvSpPr>
            <a:spLocks noGrp="1"/>
          </p:cNvSpPr>
          <p:nvPr>
            <p:ph type="sldNum" sz="quarter" idx="16"/>
          </p:nvPr>
        </p:nvSpPr>
        <p:spPr/>
        <p:txBody>
          <a:bodyPr rtlCol="0"/>
          <a:lstStyle/>
          <a:p>
            <a:fld id="{B8D95A45-F61F-43BF-9231-476B02F37E9D}"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2932C3-73CF-4062-A40B-D060CA544403}"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D95A45-F61F-43BF-9231-476B02F37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932C3-73CF-4062-A40B-D060CA544403}"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8D95A45-F61F-43BF-9231-476B02F37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2932C3-73CF-4062-A40B-D060CA544403}"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D95A45-F61F-43BF-9231-476B02F37E9D}"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E2932C3-73CF-4062-A40B-D060CA544403}" type="datetimeFigureOut">
              <a:rPr lang="en-US" smtClean="0"/>
              <a:t>3/31/2019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8D95A45-F61F-43BF-9231-476B02F37E9D}"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E2932C3-73CF-4062-A40B-D060CA544403}" type="datetimeFigureOut">
              <a:rPr lang="en-US" smtClean="0"/>
              <a:t>3/31/2019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D95A45-F61F-43BF-9231-476B02F37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3214686"/>
            <a:ext cx="7215238" cy="1828800"/>
          </a:xfrm>
        </p:spPr>
        <p:txBody>
          <a:bodyPr>
            <a:normAutofit fontScale="90000"/>
          </a:bodyPr>
          <a:lstStyle/>
          <a:p>
            <a:pPr algn="ctr"/>
            <a:r>
              <a:rPr lang="en-US" dirty="0" smtClean="0"/>
              <a:t>Computational Fluid Dynamics (L31+L32)</a:t>
            </a:r>
            <a:br>
              <a:rPr lang="en-US" dirty="0" smtClean="0"/>
            </a:br>
            <a:r>
              <a:rPr lang="en-US" dirty="0" smtClean="0"/>
              <a:t/>
            </a:r>
            <a:br>
              <a:rPr lang="en-US" dirty="0" smtClean="0"/>
            </a:br>
            <a:r>
              <a:rPr lang="en-US" dirty="0" smtClean="0">
                <a:solidFill>
                  <a:schemeClr val="bg1"/>
                </a:solidFill>
              </a:rPr>
              <a:t>Utkarsh </a:t>
            </a:r>
            <a:r>
              <a:rPr lang="en-US" dirty="0" smtClean="0">
                <a:solidFill>
                  <a:schemeClr val="bg1"/>
                </a:solidFill>
              </a:rPr>
              <a:t>Rawat(16BME1251</a:t>
            </a:r>
            <a:r>
              <a:rPr lang="en-US" dirty="0" smtClean="0">
                <a:solidFill>
                  <a:schemeClr val="bg1"/>
                </a:solidFill>
              </a:rPr>
              <a:t>)</a:t>
            </a:r>
            <a:r>
              <a:rPr lang="en-US" dirty="0" smtClean="0">
                <a:solidFill>
                  <a:schemeClr val="bg1"/>
                </a:solidFill>
              </a:rPr>
              <a:t/>
            </a:r>
            <a:br>
              <a:rPr lang="en-US" dirty="0" smtClean="0">
                <a:solidFill>
                  <a:schemeClr val="bg1"/>
                </a:solidFill>
              </a:rPr>
            </a:b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solidFill>
                  <a:schemeClr val="bg1"/>
                </a:solidFill>
              </a:rPr>
              <a:t>Bifurcating Artery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1142976" y="0"/>
            <a:ext cx="6643702" cy="3788081"/>
          </a:xfrm>
          <a:prstGeom prst="rect">
            <a:avLst/>
          </a:prstGeom>
          <a:noFill/>
          <a:ln w="9525">
            <a:noFill/>
            <a:miter lim="800000"/>
            <a:headEnd/>
            <a:tailEnd/>
          </a:ln>
          <a:effectLst/>
        </p:spPr>
      </p:pic>
      <p:pic>
        <p:nvPicPr>
          <p:cNvPr id="46082" name="Picture 2"/>
          <p:cNvPicPr>
            <a:picLocks noChangeAspect="1" noChangeArrowheads="1"/>
          </p:cNvPicPr>
          <p:nvPr/>
        </p:nvPicPr>
        <p:blipFill>
          <a:blip r:embed="rId3"/>
          <a:srcRect/>
          <a:stretch>
            <a:fillRect/>
          </a:stretch>
        </p:blipFill>
        <p:spPr bwMode="auto">
          <a:xfrm>
            <a:off x="1071538" y="3857628"/>
            <a:ext cx="6715172" cy="3000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Mesh</a:t>
            </a:r>
            <a:endParaRPr lang="en-US" dirty="0"/>
          </a:p>
        </p:txBody>
      </p:sp>
      <p:sp>
        <p:nvSpPr>
          <p:cNvPr id="3" name="Content Placeholder 2"/>
          <p:cNvSpPr>
            <a:spLocks noGrp="1"/>
          </p:cNvSpPr>
          <p:nvPr>
            <p:ph sz="quarter" idx="1"/>
          </p:nvPr>
        </p:nvSpPr>
        <p:spPr>
          <a:xfrm>
            <a:off x="612648" y="1600200"/>
            <a:ext cx="8153400" cy="5043510"/>
          </a:xfrm>
        </p:spPr>
        <p:txBody>
          <a:bodyPr>
            <a:normAutofit fontScale="77500" lnSpcReduction="20000"/>
          </a:bodyPr>
          <a:lstStyle/>
          <a:p>
            <a:r>
              <a:rPr lang="en-US" dirty="0" smtClean="0"/>
              <a:t>Add new fluent mesh file and name it as Bifurcating_artery_1</a:t>
            </a:r>
          </a:p>
          <a:p>
            <a:r>
              <a:rPr lang="en-US" dirty="0" smtClean="0"/>
              <a:t>Double </a:t>
            </a:r>
            <a:r>
              <a:rPr lang="en-US" dirty="0" smtClean="0"/>
              <a:t>click mesh/ Right click&gt;Edit </a:t>
            </a:r>
          </a:p>
          <a:p>
            <a:r>
              <a:rPr lang="en-US" dirty="0" smtClean="0"/>
              <a:t>Right </a:t>
            </a:r>
            <a:r>
              <a:rPr lang="en-US" dirty="0" smtClean="0"/>
              <a:t>click Model in tree&gt;Insert&gt;Virtual Topology </a:t>
            </a:r>
          </a:p>
          <a:p>
            <a:r>
              <a:rPr lang="en-US" dirty="0" smtClean="0"/>
              <a:t>Hold </a:t>
            </a:r>
            <a:r>
              <a:rPr lang="en-US" dirty="0" smtClean="0"/>
              <a:t>down left mouse button and sweep through the surfaces </a:t>
            </a:r>
          </a:p>
          <a:p>
            <a:r>
              <a:rPr lang="en-US" dirty="0" smtClean="0"/>
              <a:t>Hold </a:t>
            </a:r>
            <a:r>
              <a:rPr lang="en-US" dirty="0" smtClean="0"/>
              <a:t>down center mouse button to rotate model </a:t>
            </a:r>
          </a:p>
          <a:p>
            <a:r>
              <a:rPr lang="en-US" dirty="0" smtClean="0"/>
              <a:t>Hold </a:t>
            </a:r>
            <a:r>
              <a:rPr lang="en-US" dirty="0" smtClean="0"/>
              <a:t>down control button and sweep through remaining surfaces using left mouse button </a:t>
            </a:r>
          </a:p>
          <a:p>
            <a:r>
              <a:rPr lang="en-US" dirty="0" smtClean="0"/>
              <a:t>Right </a:t>
            </a:r>
            <a:r>
              <a:rPr lang="en-US" dirty="0" smtClean="0"/>
              <a:t>click on highlighted regions&gt;Insert&gt;Virtual Cell </a:t>
            </a:r>
          </a:p>
          <a:p>
            <a:r>
              <a:rPr lang="en-US" dirty="0" smtClean="0"/>
              <a:t>Highlight </a:t>
            </a:r>
            <a:r>
              <a:rPr lang="en-US" dirty="0" smtClean="0"/>
              <a:t>remaining regions as shown and repeat the above step </a:t>
            </a:r>
            <a:endParaRPr lang="en-US" dirty="0" smtClean="0"/>
          </a:p>
          <a:p>
            <a:r>
              <a:rPr lang="en-US" dirty="0" smtClean="0"/>
              <a:t>Select Face select Option </a:t>
            </a:r>
          </a:p>
          <a:p>
            <a:r>
              <a:rPr lang="en-US" dirty="0" smtClean="0"/>
              <a:t>Left </a:t>
            </a:r>
            <a:r>
              <a:rPr lang="en-US" dirty="0" smtClean="0"/>
              <a:t>click on Inlet in model&gt;Right click&gt;Create Named Selection&gt;Type inlet1 </a:t>
            </a:r>
          </a:p>
          <a:p>
            <a:r>
              <a:rPr lang="en-US" dirty="0" smtClean="0"/>
              <a:t>Repeat for outlet1 and outlet2 </a:t>
            </a:r>
            <a:endParaRPr lang="en-US" dirty="0" smtClean="0"/>
          </a:p>
          <a:p>
            <a:r>
              <a:rPr lang="en-US" dirty="0" smtClean="0"/>
              <a:t>Left click anywhere on artery wall&gt;Extend to limits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Mesh</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Right </a:t>
            </a:r>
            <a:r>
              <a:rPr lang="en-US" dirty="0" smtClean="0"/>
              <a:t>click&gt;Create Named Selection&gt;Type </a:t>
            </a:r>
            <a:r>
              <a:rPr lang="en-US" dirty="0" err="1" smtClean="0"/>
              <a:t>wall_artery</a:t>
            </a:r>
            <a:r>
              <a:rPr lang="en-US" dirty="0" smtClean="0"/>
              <a:t> </a:t>
            </a:r>
          </a:p>
          <a:p>
            <a:r>
              <a:rPr lang="en-US" dirty="0" smtClean="0"/>
              <a:t>Select </a:t>
            </a:r>
            <a:r>
              <a:rPr lang="en-US" dirty="0" smtClean="0"/>
              <a:t>Body option&gt;Select body&gt;right click&gt;Named Selection&gt;Type </a:t>
            </a:r>
            <a:r>
              <a:rPr lang="en-US" dirty="0" err="1" smtClean="0"/>
              <a:t>fluid_zone</a:t>
            </a:r>
            <a:r>
              <a:rPr lang="en-US" dirty="0" smtClean="0"/>
              <a:t> </a:t>
            </a:r>
          </a:p>
          <a:p>
            <a:r>
              <a:rPr lang="en-US" dirty="0" smtClean="0"/>
              <a:t>Mesh&gt;Insert&gt;Sizing </a:t>
            </a:r>
            <a:r>
              <a:rPr lang="en-US" dirty="0" smtClean="0"/>
              <a:t>o Geometry&gt;Select Body </a:t>
            </a:r>
          </a:p>
          <a:p>
            <a:r>
              <a:rPr lang="en-US" dirty="0" smtClean="0"/>
              <a:t>Element </a:t>
            </a:r>
            <a:r>
              <a:rPr lang="en-US" dirty="0" smtClean="0"/>
              <a:t>size = 1e-3m ▪ If units are not in m, Units&gt;Metric(</a:t>
            </a:r>
            <a:r>
              <a:rPr lang="en-US" dirty="0" err="1" smtClean="0"/>
              <a:t>m,kg,N,s,V,A</a:t>
            </a:r>
            <a:r>
              <a:rPr lang="en-US" dirty="0" smtClean="0"/>
              <a:t>) </a:t>
            </a:r>
          </a:p>
          <a:p>
            <a:r>
              <a:rPr lang="en-US" dirty="0" smtClean="0"/>
              <a:t>Mesh&gt;Insert&gt;Inflation </a:t>
            </a:r>
            <a:r>
              <a:rPr lang="en-US" dirty="0" smtClean="0"/>
              <a:t>o Geometry&gt;Select Body </a:t>
            </a:r>
          </a:p>
          <a:p>
            <a:r>
              <a:rPr lang="en-US" dirty="0" smtClean="0"/>
              <a:t>Boundary </a:t>
            </a:r>
            <a:r>
              <a:rPr lang="en-US" dirty="0" smtClean="0"/>
              <a:t>Scoping Method&gt;Named Selections </a:t>
            </a:r>
          </a:p>
          <a:p>
            <a:r>
              <a:rPr lang="en-US" dirty="0" smtClean="0"/>
              <a:t>Boundary&gt;</a:t>
            </a:r>
            <a:r>
              <a:rPr lang="en-US" dirty="0" err="1" smtClean="0"/>
              <a:t>wall_artery</a:t>
            </a:r>
            <a:r>
              <a:rPr lang="en-US" dirty="0" smtClean="0"/>
              <a:t>&gt;Hit </a:t>
            </a:r>
            <a:r>
              <a:rPr lang="en-US" dirty="0" smtClean="0"/>
              <a:t>Enter </a:t>
            </a:r>
          </a:p>
          <a:p>
            <a:r>
              <a:rPr lang="en-US" dirty="0" smtClean="0"/>
              <a:t> </a:t>
            </a:r>
            <a:r>
              <a:rPr lang="en-US" dirty="0" smtClean="0"/>
              <a:t>Inflation Option&gt;Total Thickness </a:t>
            </a:r>
          </a:p>
          <a:p>
            <a:r>
              <a:rPr lang="en-US" dirty="0" smtClean="0"/>
              <a:t>Maximum </a:t>
            </a:r>
            <a:r>
              <a:rPr lang="en-US" dirty="0" smtClean="0"/>
              <a:t>Thickness&gt;6e-4 </a:t>
            </a:r>
          </a:p>
          <a:p>
            <a:r>
              <a:rPr lang="en-US" dirty="0" smtClean="0"/>
              <a:t>Mesh&gt;Sizing&gt;Min </a:t>
            </a:r>
            <a:r>
              <a:rPr lang="en-US" dirty="0" smtClean="0"/>
              <a:t>Size&gt;5e-4 </a:t>
            </a:r>
          </a:p>
          <a:p>
            <a:r>
              <a:rPr lang="en-US" dirty="0" smtClean="0"/>
              <a:t>Generate </a:t>
            </a:r>
            <a:r>
              <a:rPr lang="en-US" dirty="0" smtClean="0"/>
              <a:t>Mesh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285720" y="142852"/>
            <a:ext cx="4648200" cy="340995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a:srcRect/>
          <a:stretch>
            <a:fillRect/>
          </a:stretch>
        </p:blipFill>
        <p:spPr bwMode="auto">
          <a:xfrm>
            <a:off x="5072067" y="142852"/>
            <a:ext cx="3000396" cy="3571900"/>
          </a:xfrm>
          <a:prstGeom prst="rect">
            <a:avLst/>
          </a:prstGeom>
          <a:noFill/>
          <a:ln w="9525">
            <a:noFill/>
            <a:miter lim="800000"/>
            <a:headEnd/>
            <a:tailEnd/>
          </a:ln>
          <a:effectLst/>
        </p:spPr>
      </p:pic>
      <p:pic>
        <p:nvPicPr>
          <p:cNvPr id="47108" name="Picture 4"/>
          <p:cNvPicPr>
            <a:picLocks noChangeAspect="1" noChangeArrowheads="1"/>
          </p:cNvPicPr>
          <p:nvPr/>
        </p:nvPicPr>
        <p:blipFill>
          <a:blip r:embed="rId4"/>
          <a:srcRect/>
          <a:stretch>
            <a:fillRect/>
          </a:stretch>
        </p:blipFill>
        <p:spPr bwMode="auto">
          <a:xfrm>
            <a:off x="357158" y="3714752"/>
            <a:ext cx="4533900" cy="3143248"/>
          </a:xfrm>
          <a:prstGeom prst="rect">
            <a:avLst/>
          </a:prstGeom>
          <a:noFill/>
          <a:ln w="9525">
            <a:noFill/>
            <a:miter lim="800000"/>
            <a:headEnd/>
            <a:tailEnd/>
          </a:ln>
          <a:effectLst/>
        </p:spPr>
      </p:pic>
      <p:pic>
        <p:nvPicPr>
          <p:cNvPr id="47109" name="Picture 5"/>
          <p:cNvPicPr>
            <a:picLocks noChangeAspect="1" noChangeArrowheads="1"/>
          </p:cNvPicPr>
          <p:nvPr/>
        </p:nvPicPr>
        <p:blipFill>
          <a:blip r:embed="rId5"/>
          <a:srcRect/>
          <a:stretch>
            <a:fillRect/>
          </a:stretch>
        </p:blipFill>
        <p:spPr bwMode="auto">
          <a:xfrm>
            <a:off x="5214942" y="3786190"/>
            <a:ext cx="3143272" cy="307181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Setup</a:t>
            </a:r>
            <a:endParaRPr lang="en-US" dirty="0"/>
          </a:p>
        </p:txBody>
      </p:sp>
      <p:sp>
        <p:nvSpPr>
          <p:cNvPr id="3" name="Content Placeholder 2"/>
          <p:cNvSpPr>
            <a:spLocks noGrp="1"/>
          </p:cNvSpPr>
          <p:nvPr>
            <p:ph sz="quarter" idx="1"/>
          </p:nvPr>
        </p:nvSpPr>
        <p:spPr/>
        <p:txBody>
          <a:bodyPr/>
          <a:lstStyle/>
          <a:p>
            <a:r>
              <a:rPr lang="en-US" dirty="0" smtClean="0"/>
              <a:t>Add new fluent tab name it as Bifurcating_artery_2</a:t>
            </a:r>
          </a:p>
          <a:p>
            <a:r>
              <a:rPr lang="en-US" dirty="0" smtClean="0"/>
              <a:t>Start </a:t>
            </a:r>
            <a:r>
              <a:rPr lang="en-US" dirty="0" smtClean="0"/>
              <a:t>FLUENT o Double precision </a:t>
            </a:r>
          </a:p>
          <a:p>
            <a:r>
              <a:rPr lang="en-US" dirty="0" smtClean="0"/>
              <a:t>General&gt;Time&gt;Transient </a:t>
            </a:r>
            <a:endParaRPr lang="en-US" dirty="0" smtClean="0"/>
          </a:p>
          <a:p>
            <a:r>
              <a:rPr lang="en-US" dirty="0" smtClean="0"/>
              <a:t>Materials&gt;Fluid </a:t>
            </a:r>
            <a:r>
              <a:rPr lang="en-US" dirty="0" smtClean="0"/>
              <a:t>o Change name from air to blood </a:t>
            </a:r>
          </a:p>
          <a:p>
            <a:r>
              <a:rPr lang="en-US" dirty="0" smtClean="0"/>
              <a:t>Set </a:t>
            </a:r>
            <a:r>
              <a:rPr lang="en-US" dirty="0" smtClean="0"/>
              <a:t>Density to 1060 kg/m3 </a:t>
            </a:r>
          </a:p>
          <a:p>
            <a:r>
              <a:rPr lang="en-US" dirty="0" smtClean="0"/>
              <a:t>Viscosity&gt;</a:t>
            </a:r>
            <a:r>
              <a:rPr lang="en-US" dirty="0" err="1" smtClean="0"/>
              <a:t>Carreau</a:t>
            </a:r>
            <a:r>
              <a:rPr lang="en-US" dirty="0" smtClean="0"/>
              <a:t> </a:t>
            </a:r>
            <a:endParaRPr lang="en-US" dirty="0" smtClean="0"/>
          </a:p>
          <a:p>
            <a:endParaRPr lang="en-US"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5572132" y="4143375"/>
            <a:ext cx="3200400" cy="27146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Setup</a:t>
            </a:r>
            <a:endParaRPr lang="en-US" dirty="0"/>
          </a:p>
        </p:txBody>
      </p:sp>
      <p:sp>
        <p:nvSpPr>
          <p:cNvPr id="3" name="Content Placeholder 2"/>
          <p:cNvSpPr>
            <a:spLocks noGrp="1"/>
          </p:cNvSpPr>
          <p:nvPr>
            <p:ph sz="quarter" idx="1"/>
          </p:nvPr>
        </p:nvSpPr>
        <p:spPr>
          <a:xfrm>
            <a:off x="612648" y="1600200"/>
            <a:ext cx="8153400" cy="2114552"/>
          </a:xfrm>
        </p:spPr>
        <p:txBody>
          <a:bodyPr>
            <a:normAutofit fontScale="77500" lnSpcReduction="20000"/>
          </a:bodyPr>
          <a:lstStyle/>
          <a:p>
            <a:r>
              <a:rPr lang="en-US" dirty="0" smtClean="0"/>
              <a:t>User </a:t>
            </a:r>
            <a:r>
              <a:rPr lang="en-US" dirty="0" smtClean="0"/>
              <a:t>Defined&gt;Functions&gt;Compiled o Add UDF file </a:t>
            </a:r>
            <a:r>
              <a:rPr lang="en-US" dirty="0" err="1" smtClean="0"/>
              <a:t>vinlet_udf.c</a:t>
            </a:r>
            <a:r>
              <a:rPr lang="en-US" dirty="0" smtClean="0"/>
              <a:t>&gt;Build&gt;Read </a:t>
            </a:r>
          </a:p>
          <a:p>
            <a:r>
              <a:rPr lang="en-US" dirty="0" smtClean="0"/>
              <a:t>Boundary </a:t>
            </a:r>
            <a:r>
              <a:rPr lang="en-US" dirty="0" smtClean="0"/>
              <a:t>Conditions&gt;Inlet&gt;Velocity Inlet&gt; Edit&gt;Velocity Magnitude&gt;Change "Constant" to "</a:t>
            </a:r>
            <a:r>
              <a:rPr lang="en-US" dirty="0" err="1" smtClean="0"/>
              <a:t>udf</a:t>
            </a:r>
            <a:r>
              <a:rPr lang="en-US" dirty="0" smtClean="0"/>
              <a:t> </a:t>
            </a:r>
            <a:r>
              <a:rPr lang="en-US" dirty="0" err="1" smtClean="0"/>
              <a:t>inlet_velocity</a:t>
            </a:r>
            <a:r>
              <a:rPr lang="en-US" dirty="0" smtClean="0"/>
              <a:t>". </a:t>
            </a:r>
          </a:p>
          <a:p>
            <a:r>
              <a:rPr lang="en-US" dirty="0" smtClean="0"/>
              <a:t>Outlet1&gt;Pressure </a:t>
            </a:r>
            <a:r>
              <a:rPr lang="en-US" dirty="0" smtClean="0"/>
              <a:t>Outlet&gt;Edit&gt;Gauge Pressure 13332 </a:t>
            </a:r>
          </a:p>
          <a:p>
            <a:r>
              <a:rPr lang="en-US" dirty="0" smtClean="0"/>
              <a:t>Outlet2 </a:t>
            </a:r>
            <a:r>
              <a:rPr lang="en-US" dirty="0" smtClean="0"/>
              <a:t>same as outlet1 </a:t>
            </a:r>
          </a:p>
          <a:p>
            <a:endParaRPr lang="en-US" dirty="0" smtClean="0"/>
          </a:p>
          <a:p>
            <a:endParaRPr lang="en-US" dirty="0"/>
          </a:p>
        </p:txBody>
      </p:sp>
      <p:pic>
        <p:nvPicPr>
          <p:cNvPr id="50179" name="Picture 3"/>
          <p:cNvPicPr>
            <a:picLocks noChangeAspect="1" noChangeArrowheads="1"/>
          </p:cNvPicPr>
          <p:nvPr/>
        </p:nvPicPr>
        <p:blipFill>
          <a:blip r:embed="rId2"/>
          <a:srcRect/>
          <a:stretch>
            <a:fillRect/>
          </a:stretch>
        </p:blipFill>
        <p:spPr bwMode="auto">
          <a:xfrm>
            <a:off x="1500167" y="3714752"/>
            <a:ext cx="5643602" cy="314324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Setup</a:t>
            </a:r>
            <a:endParaRPr lang="en-US" dirty="0"/>
          </a:p>
        </p:txBody>
      </p:sp>
      <p:sp>
        <p:nvSpPr>
          <p:cNvPr id="3" name="Content Placeholder 2"/>
          <p:cNvSpPr>
            <a:spLocks noGrp="1"/>
          </p:cNvSpPr>
          <p:nvPr>
            <p:ph sz="quarter" idx="1"/>
          </p:nvPr>
        </p:nvSpPr>
        <p:spPr>
          <a:xfrm>
            <a:off x="612648" y="1600200"/>
            <a:ext cx="8153400" cy="1757362"/>
          </a:xfrm>
        </p:spPr>
        <p:txBody>
          <a:bodyPr>
            <a:normAutofit fontScale="92500" lnSpcReduction="10000"/>
          </a:bodyPr>
          <a:lstStyle/>
          <a:p>
            <a:r>
              <a:rPr lang="en-US" dirty="0" smtClean="0"/>
              <a:t>Setting Up Physics&gt;Model Specific&gt;Discrete Phase Models&gt;Injections </a:t>
            </a:r>
            <a:r>
              <a:rPr lang="en-US" dirty="0" err="1" smtClean="0"/>
              <a:t>Injections</a:t>
            </a:r>
            <a:r>
              <a:rPr lang="en-US" dirty="0" smtClean="0"/>
              <a:t>&gt;Create&gt;Change </a:t>
            </a:r>
            <a:r>
              <a:rPr lang="en-US" dirty="0" smtClean="0"/>
              <a:t>"Particle Type" to </a:t>
            </a:r>
            <a:r>
              <a:rPr lang="en-US" dirty="0" err="1" smtClean="0"/>
              <a:t>Massless</a:t>
            </a:r>
            <a:r>
              <a:rPr lang="en-US" dirty="0" smtClean="0"/>
              <a:t>&gt;Input the coordinates </a:t>
            </a:r>
          </a:p>
          <a:p>
            <a:r>
              <a:rPr lang="en-US" dirty="0" smtClean="0"/>
              <a:t>Repeat the steps above to inject another </a:t>
            </a:r>
            <a:r>
              <a:rPr lang="en-US" dirty="0" smtClean="0"/>
              <a:t>particle</a:t>
            </a:r>
          </a:p>
          <a:p>
            <a:endParaRPr lang="en-US" dirty="0" smtClean="0"/>
          </a:p>
          <a:p>
            <a:endParaRPr lang="en-US" dirty="0" smtClean="0"/>
          </a:p>
          <a:p>
            <a:endParaRPr lang="en-US" dirty="0" smtClean="0"/>
          </a:p>
          <a:p>
            <a:endParaRPr lang="en-US" dirty="0"/>
          </a:p>
        </p:txBody>
      </p:sp>
      <p:pic>
        <p:nvPicPr>
          <p:cNvPr id="49156" name="Picture 4"/>
          <p:cNvPicPr>
            <a:picLocks noChangeAspect="1" noChangeArrowheads="1"/>
          </p:cNvPicPr>
          <p:nvPr/>
        </p:nvPicPr>
        <p:blipFill>
          <a:blip r:embed="rId2"/>
          <a:srcRect/>
          <a:stretch>
            <a:fillRect/>
          </a:stretch>
        </p:blipFill>
        <p:spPr bwMode="auto">
          <a:xfrm>
            <a:off x="1214414" y="3457584"/>
            <a:ext cx="7067550" cy="340041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Setup</a:t>
            </a:r>
            <a:endParaRPr lang="en-US" dirty="0"/>
          </a:p>
        </p:txBody>
      </p:sp>
      <p:sp>
        <p:nvSpPr>
          <p:cNvPr id="3" name="Content Placeholder 2"/>
          <p:cNvSpPr>
            <a:spLocks noGrp="1"/>
          </p:cNvSpPr>
          <p:nvPr>
            <p:ph sz="quarter" idx="1"/>
          </p:nvPr>
        </p:nvSpPr>
        <p:spPr>
          <a:xfrm>
            <a:off x="612648" y="1600200"/>
            <a:ext cx="8153400" cy="1900238"/>
          </a:xfrm>
        </p:spPr>
        <p:txBody>
          <a:bodyPr>
            <a:normAutofit fontScale="77500" lnSpcReduction="20000"/>
          </a:bodyPr>
          <a:lstStyle/>
          <a:p>
            <a:r>
              <a:rPr lang="en-US" dirty="0" smtClean="0"/>
              <a:t> Open </a:t>
            </a:r>
            <a:r>
              <a:rPr lang="en-US" dirty="0" err="1" smtClean="0"/>
              <a:t>Spaceclaim</a:t>
            </a:r>
            <a:r>
              <a:rPr lang="en-US" dirty="0" smtClean="0"/>
              <a:t>&gt;Measure&gt;Mass Properties </a:t>
            </a:r>
          </a:p>
          <a:p>
            <a:r>
              <a:rPr lang="en-US" dirty="0" smtClean="0"/>
              <a:t> Note down Total Surface Area </a:t>
            </a:r>
          </a:p>
          <a:p>
            <a:r>
              <a:rPr lang="en-US" dirty="0" smtClean="0"/>
              <a:t>Go </a:t>
            </a:r>
            <a:r>
              <a:rPr lang="en-US" dirty="0" smtClean="0"/>
              <a:t>back to Setup&gt;Reference values o Type in the values given below </a:t>
            </a:r>
          </a:p>
          <a:p>
            <a:r>
              <a:rPr lang="en-US" dirty="0" smtClean="0"/>
              <a:t>Report Monitors&gt;New&gt;Force Report&gt;Drag </a:t>
            </a:r>
            <a:r>
              <a:rPr lang="en-US" dirty="0" smtClean="0"/>
              <a:t>Select </a:t>
            </a:r>
            <a:r>
              <a:rPr lang="en-US" dirty="0" err="1" smtClean="0"/>
              <a:t>wall_artery</a:t>
            </a:r>
            <a:r>
              <a:rPr lang="en-US" dirty="0" smtClean="0"/>
              <a:t> </a:t>
            </a:r>
          </a:p>
          <a:p>
            <a:endParaRPr lang="en-US" dirty="0"/>
          </a:p>
        </p:txBody>
      </p:sp>
      <p:pic>
        <p:nvPicPr>
          <p:cNvPr id="51202" name="Picture 2"/>
          <p:cNvPicPr>
            <a:picLocks noChangeAspect="1" noChangeArrowheads="1"/>
          </p:cNvPicPr>
          <p:nvPr/>
        </p:nvPicPr>
        <p:blipFill>
          <a:blip r:embed="rId2"/>
          <a:srcRect/>
          <a:stretch>
            <a:fillRect/>
          </a:stretch>
        </p:blipFill>
        <p:spPr bwMode="auto">
          <a:xfrm>
            <a:off x="1000100" y="3357562"/>
            <a:ext cx="6924675" cy="35004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Setup</a:t>
            </a:r>
            <a:endParaRPr lang="en-US" dirty="0"/>
          </a:p>
        </p:txBody>
      </p:sp>
      <p:sp>
        <p:nvSpPr>
          <p:cNvPr id="3" name="Content Placeholder 2"/>
          <p:cNvSpPr>
            <a:spLocks noGrp="1"/>
          </p:cNvSpPr>
          <p:nvPr>
            <p:ph sz="quarter" idx="1"/>
          </p:nvPr>
        </p:nvSpPr>
        <p:spPr>
          <a:xfrm>
            <a:off x="357158" y="1600200"/>
            <a:ext cx="8408890" cy="5257800"/>
          </a:xfrm>
        </p:spPr>
        <p:txBody>
          <a:bodyPr>
            <a:normAutofit/>
          </a:bodyPr>
          <a:lstStyle/>
          <a:p>
            <a:r>
              <a:rPr lang="en-US" dirty="0" smtClean="0"/>
              <a:t>Solution Initialization&gt;Hybrid Initialization&gt;Initialize </a:t>
            </a:r>
          </a:p>
          <a:p>
            <a:r>
              <a:rPr lang="en-US" dirty="0" smtClean="0"/>
              <a:t>Calculation Activities&gt;Create&gt;Solution Data Export </a:t>
            </a:r>
          </a:p>
          <a:p>
            <a:r>
              <a:rPr lang="en-US" dirty="0" smtClean="0"/>
              <a:t>Change </a:t>
            </a:r>
            <a:r>
              <a:rPr lang="en-US" dirty="0" smtClean="0"/>
              <a:t>file type to “CDAT for CFD Post and </a:t>
            </a:r>
            <a:r>
              <a:rPr lang="en-US" dirty="0" err="1" smtClean="0"/>
              <a:t>Ensight</a:t>
            </a:r>
            <a:r>
              <a:rPr lang="en-US" dirty="0" smtClean="0"/>
              <a:t>” </a:t>
            </a:r>
          </a:p>
          <a:p>
            <a:r>
              <a:rPr lang="en-US" dirty="0" smtClean="0"/>
              <a:t>Select the following ▪ Static Pressure </a:t>
            </a:r>
            <a:endParaRPr lang="en-US" dirty="0" smtClean="0"/>
          </a:p>
          <a:p>
            <a:r>
              <a:rPr lang="en-US" dirty="0" smtClean="0"/>
              <a:t>Total </a:t>
            </a:r>
            <a:r>
              <a:rPr lang="en-US" dirty="0" smtClean="0"/>
              <a:t>Pressure </a:t>
            </a:r>
          </a:p>
          <a:p>
            <a:r>
              <a:rPr lang="en-US" dirty="0" smtClean="0"/>
              <a:t>Velocity </a:t>
            </a:r>
            <a:r>
              <a:rPr lang="en-US" dirty="0" smtClean="0"/>
              <a:t>Magnitude </a:t>
            </a:r>
          </a:p>
          <a:p>
            <a:r>
              <a:rPr lang="en-US" dirty="0" smtClean="0"/>
              <a:t>X </a:t>
            </a:r>
            <a:r>
              <a:rPr lang="en-US" dirty="0" smtClean="0"/>
              <a:t>Velocity </a:t>
            </a:r>
          </a:p>
          <a:p>
            <a:r>
              <a:rPr lang="en-US" dirty="0" smtClean="0"/>
              <a:t>Y </a:t>
            </a:r>
            <a:r>
              <a:rPr lang="en-US" dirty="0" smtClean="0"/>
              <a:t>Velocity </a:t>
            </a:r>
          </a:p>
          <a:p>
            <a:r>
              <a:rPr lang="en-US" dirty="0" smtClean="0"/>
              <a:t>Z </a:t>
            </a:r>
            <a:r>
              <a:rPr lang="en-US" dirty="0" smtClean="0"/>
              <a:t>Velocity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2226" name="Picture 2"/>
          <p:cNvPicPr>
            <a:picLocks noChangeAspect="1" noChangeArrowheads="1"/>
          </p:cNvPicPr>
          <p:nvPr/>
        </p:nvPicPr>
        <p:blipFill>
          <a:blip r:embed="rId2"/>
          <a:srcRect/>
          <a:stretch>
            <a:fillRect/>
          </a:stretch>
        </p:blipFill>
        <p:spPr bwMode="auto">
          <a:xfrm>
            <a:off x="0" y="461963"/>
            <a:ext cx="9144000" cy="5934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a:t>
            </a:r>
            <a:endParaRPr lang="en-US" dirty="0"/>
          </a:p>
        </p:txBody>
      </p:sp>
      <p:graphicFrame>
        <p:nvGraphicFramePr>
          <p:cNvPr id="5" name="Content Placeholder 4"/>
          <p:cNvGraphicFramePr>
            <a:graphicFrameLocks noGrp="1"/>
          </p:cNvGraphicFramePr>
          <p:nvPr>
            <p:ph sz="quarter" idx="1"/>
          </p:nvPr>
        </p:nvGraphicFramePr>
        <p:xfrm>
          <a:off x="571472" y="2143116"/>
          <a:ext cx="8153400" cy="2214578"/>
        </p:xfrm>
        <a:graphic>
          <a:graphicData uri="http://schemas.openxmlformats.org/drawingml/2006/table">
            <a:tbl>
              <a:tblPr firstRow="1" bandRow="1">
                <a:tableStyleId>{5C22544A-7EE6-4342-B048-85BDC9FD1C3A}</a:tableStyleId>
              </a:tblPr>
              <a:tblGrid>
                <a:gridCol w="4076700"/>
                <a:gridCol w="4076700"/>
              </a:tblGrid>
              <a:tr h="447823">
                <a:tc>
                  <a:txBody>
                    <a:bodyPr/>
                    <a:lstStyle/>
                    <a:p>
                      <a:pPr algn="ctr"/>
                      <a:r>
                        <a:rPr lang="en-US" dirty="0" smtClean="0"/>
                        <a:t>Sr. No</a:t>
                      </a:r>
                      <a:endParaRPr lang="en-US" dirty="0"/>
                    </a:p>
                  </a:txBody>
                  <a:tcPr marL="90593" marR="9059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t>Topic</a:t>
                      </a:r>
                      <a:endParaRPr lang="en-US" dirty="0"/>
                    </a:p>
                  </a:txBody>
                  <a:tcPr marL="90593" marR="9059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1766755">
                <a:tc>
                  <a:txBody>
                    <a:bodyPr/>
                    <a:lstStyle/>
                    <a:p>
                      <a:pPr algn="ctr"/>
                      <a:r>
                        <a:rPr lang="en-US" dirty="0" smtClean="0"/>
                        <a:t>1</a:t>
                      </a:r>
                    </a:p>
                    <a:p>
                      <a:pPr algn="ctr"/>
                      <a:r>
                        <a:rPr lang="en-US" dirty="0" smtClean="0"/>
                        <a:t>2</a:t>
                      </a:r>
                    </a:p>
                    <a:p>
                      <a:pPr algn="ctr"/>
                      <a:r>
                        <a:rPr lang="en-US" dirty="0" smtClean="0"/>
                        <a:t>3</a:t>
                      </a:r>
                    </a:p>
                    <a:p>
                      <a:pPr algn="ctr"/>
                      <a:r>
                        <a:rPr lang="en-US" dirty="0" smtClean="0"/>
                        <a:t>4</a:t>
                      </a:r>
                    </a:p>
                    <a:p>
                      <a:pPr algn="ctr"/>
                      <a:r>
                        <a:rPr lang="en-US" dirty="0" smtClean="0"/>
                        <a:t>5</a:t>
                      </a:r>
                    </a:p>
                    <a:p>
                      <a:pPr algn="ctr"/>
                      <a:r>
                        <a:rPr lang="en-US" dirty="0" smtClean="0"/>
                        <a:t>6</a:t>
                      </a:r>
                      <a:endParaRPr lang="en-US" dirty="0"/>
                    </a:p>
                  </a:txBody>
                  <a:tcPr marL="90593" marR="9059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t>Problem Specification</a:t>
                      </a:r>
                    </a:p>
                    <a:p>
                      <a:pPr algn="ctr"/>
                      <a:r>
                        <a:rPr lang="en-US" baseline="0" dirty="0" smtClean="0"/>
                        <a:t>Geometry</a:t>
                      </a:r>
                    </a:p>
                    <a:p>
                      <a:pPr algn="ctr"/>
                      <a:r>
                        <a:rPr lang="en-US" baseline="0" dirty="0" smtClean="0"/>
                        <a:t>Mesh</a:t>
                      </a:r>
                    </a:p>
                    <a:p>
                      <a:pPr algn="ctr"/>
                      <a:r>
                        <a:rPr lang="en-US" baseline="0" dirty="0" smtClean="0"/>
                        <a:t>Physical Setup</a:t>
                      </a:r>
                    </a:p>
                    <a:p>
                      <a:pPr algn="ctr"/>
                      <a:r>
                        <a:rPr lang="en-US" baseline="0" dirty="0" smtClean="0"/>
                        <a:t>Result</a:t>
                      </a:r>
                    </a:p>
                    <a:p>
                      <a:pPr algn="ctr"/>
                      <a:r>
                        <a:rPr lang="en-US" dirty="0" smtClean="0"/>
                        <a:t>Outcome</a:t>
                      </a:r>
                      <a:endParaRPr lang="en-US" dirty="0"/>
                    </a:p>
                  </a:txBody>
                  <a:tcPr marL="90593" marR="9059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Setup</a:t>
            </a:r>
            <a:endParaRPr lang="en-US" dirty="0"/>
          </a:p>
        </p:txBody>
      </p:sp>
      <p:sp>
        <p:nvSpPr>
          <p:cNvPr id="3" name="Content Placeholder 2"/>
          <p:cNvSpPr>
            <a:spLocks noGrp="1"/>
          </p:cNvSpPr>
          <p:nvPr>
            <p:ph sz="quarter" idx="1"/>
          </p:nvPr>
        </p:nvSpPr>
        <p:spPr>
          <a:xfrm>
            <a:off x="612648" y="1600200"/>
            <a:ext cx="5530988" cy="4495800"/>
          </a:xfrm>
        </p:spPr>
        <p:txBody>
          <a:bodyPr>
            <a:normAutofit fontScale="85000" lnSpcReduction="20000"/>
          </a:bodyPr>
          <a:lstStyle/>
          <a:p>
            <a:r>
              <a:rPr lang="en-US" dirty="0" smtClean="0"/>
              <a:t>Wall Shear Stress </a:t>
            </a:r>
          </a:p>
          <a:p>
            <a:r>
              <a:rPr lang="en-US" dirty="0" smtClean="0"/>
              <a:t>Change Frequency (Time Steps) to 5 </a:t>
            </a:r>
          </a:p>
          <a:p>
            <a:r>
              <a:rPr lang="en-US" dirty="0" smtClean="0"/>
              <a:t>Select both injections </a:t>
            </a:r>
          </a:p>
          <a:p>
            <a:r>
              <a:rPr lang="en-US" dirty="0" smtClean="0"/>
              <a:t>Set Time Step Size(s) to 0.01 </a:t>
            </a:r>
          </a:p>
          <a:p>
            <a:r>
              <a:rPr lang="en-US" dirty="0" smtClean="0"/>
              <a:t>Set Number of Time Steps to 50 </a:t>
            </a:r>
          </a:p>
          <a:p>
            <a:r>
              <a:rPr lang="en-US" dirty="0" smtClean="0"/>
              <a:t>Set Maximum Iterations/Time Step to 200 </a:t>
            </a:r>
          </a:p>
          <a:p>
            <a:r>
              <a:rPr lang="en-US" dirty="0" smtClean="0"/>
              <a:t> Calculate </a:t>
            </a:r>
          </a:p>
          <a:p>
            <a:r>
              <a:rPr lang="en-US" dirty="0" smtClean="0"/>
              <a:t>Calculation Activities&gt;Create&gt;Particle Data History Export </a:t>
            </a:r>
          </a:p>
          <a:p>
            <a:r>
              <a:rPr lang="en-US" dirty="0" smtClean="0"/>
              <a:t>Run Calculation </a:t>
            </a:r>
          </a:p>
          <a:p>
            <a:endParaRPr lang="en-US" dirty="0"/>
          </a:p>
        </p:txBody>
      </p:sp>
      <p:pic>
        <p:nvPicPr>
          <p:cNvPr id="53250" name="Picture 2"/>
          <p:cNvPicPr>
            <a:picLocks noChangeAspect="1" noChangeArrowheads="1"/>
          </p:cNvPicPr>
          <p:nvPr/>
        </p:nvPicPr>
        <p:blipFill>
          <a:blip r:embed="rId2"/>
          <a:srcRect/>
          <a:stretch>
            <a:fillRect/>
          </a:stretch>
        </p:blipFill>
        <p:spPr bwMode="auto">
          <a:xfrm>
            <a:off x="5857884" y="1714488"/>
            <a:ext cx="2781300" cy="47053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4274" name="Picture 2"/>
          <p:cNvPicPr>
            <a:picLocks noChangeAspect="1" noChangeArrowheads="1"/>
          </p:cNvPicPr>
          <p:nvPr/>
        </p:nvPicPr>
        <p:blipFill>
          <a:blip r:embed="rId2"/>
          <a:srcRect/>
          <a:stretch>
            <a:fillRect/>
          </a:stretch>
        </p:blipFill>
        <p:spPr bwMode="auto">
          <a:xfrm>
            <a:off x="428596" y="0"/>
            <a:ext cx="8448675" cy="3476625"/>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a:stretch>
            <a:fillRect/>
          </a:stretch>
        </p:blipFill>
        <p:spPr bwMode="auto">
          <a:xfrm>
            <a:off x="357158" y="3400425"/>
            <a:ext cx="8572500" cy="3457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Content Placeholder 2"/>
          <p:cNvSpPr>
            <a:spLocks noGrp="1"/>
          </p:cNvSpPr>
          <p:nvPr>
            <p:ph sz="quarter" idx="1"/>
          </p:nvPr>
        </p:nvSpPr>
        <p:spPr>
          <a:xfrm>
            <a:off x="612648" y="1600200"/>
            <a:ext cx="3887914" cy="4829196"/>
          </a:xfrm>
        </p:spPr>
        <p:txBody>
          <a:bodyPr>
            <a:normAutofit fontScale="85000" lnSpcReduction="20000"/>
          </a:bodyPr>
          <a:lstStyle/>
          <a:p>
            <a:r>
              <a:rPr lang="en-US" dirty="0" smtClean="0"/>
              <a:t>Add another fluid component and link it to result of previous </a:t>
            </a:r>
          </a:p>
          <a:p>
            <a:r>
              <a:rPr lang="en-US" dirty="0" smtClean="0"/>
              <a:t>Name it as Bifurcating_artery_3</a:t>
            </a:r>
          </a:p>
          <a:p>
            <a:endParaRPr lang="en-US" dirty="0" smtClean="0"/>
          </a:p>
          <a:p>
            <a:r>
              <a:rPr lang="en-US" dirty="0" smtClean="0"/>
              <a:t>Right </a:t>
            </a:r>
            <a:r>
              <a:rPr lang="en-US" dirty="0" smtClean="0"/>
              <a:t>click </a:t>
            </a:r>
            <a:r>
              <a:rPr lang="en-US" dirty="0" err="1" smtClean="0"/>
              <a:t>wall_artery</a:t>
            </a:r>
            <a:r>
              <a:rPr lang="en-US" dirty="0" smtClean="0"/>
              <a:t>&gt;Edit&gt;Render o Set Transparency to 0.7 </a:t>
            </a:r>
          </a:p>
          <a:p>
            <a:endParaRPr lang="en-US" dirty="0" smtClean="0"/>
          </a:p>
          <a:p>
            <a:r>
              <a:rPr lang="en-US" b="1" dirty="0" smtClean="0"/>
              <a:t>Creating Velocity Vectors </a:t>
            </a:r>
          </a:p>
          <a:p>
            <a:r>
              <a:rPr lang="en-US" dirty="0" smtClean="0"/>
              <a:t>T</a:t>
            </a:r>
            <a:r>
              <a:rPr lang="en-US" dirty="0" smtClean="0"/>
              <a:t>oolbar&gt;Create </a:t>
            </a:r>
            <a:r>
              <a:rPr lang="en-US" dirty="0" smtClean="0"/>
              <a:t>Vector </a:t>
            </a:r>
          </a:p>
          <a:p>
            <a:r>
              <a:rPr lang="en-US" dirty="0" smtClean="0"/>
              <a:t>Locations&gt;</a:t>
            </a:r>
            <a:r>
              <a:rPr lang="en-US" dirty="0" err="1" smtClean="0"/>
              <a:t>fluid_zone</a:t>
            </a:r>
            <a:r>
              <a:rPr lang="en-US" dirty="0" smtClean="0"/>
              <a:t> </a:t>
            </a:r>
            <a:endParaRPr lang="en-US" dirty="0" smtClean="0"/>
          </a:p>
          <a:p>
            <a:endParaRPr lang="en-US" dirty="0" smtClean="0"/>
          </a:p>
          <a:p>
            <a:endParaRPr lang="en-US" dirty="0"/>
          </a:p>
        </p:txBody>
      </p:sp>
      <p:pic>
        <p:nvPicPr>
          <p:cNvPr id="55298" name="Picture 2"/>
          <p:cNvPicPr>
            <a:picLocks noChangeAspect="1" noChangeArrowheads="1"/>
          </p:cNvPicPr>
          <p:nvPr/>
        </p:nvPicPr>
        <p:blipFill>
          <a:blip r:embed="rId2"/>
          <a:srcRect/>
          <a:stretch>
            <a:fillRect/>
          </a:stretch>
        </p:blipFill>
        <p:spPr bwMode="auto">
          <a:xfrm>
            <a:off x="4467225" y="1428736"/>
            <a:ext cx="4676775" cy="542926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Content Placeholder 2"/>
          <p:cNvSpPr>
            <a:spLocks noGrp="1"/>
          </p:cNvSpPr>
          <p:nvPr>
            <p:ph sz="quarter" idx="1"/>
          </p:nvPr>
        </p:nvSpPr>
        <p:spPr>
          <a:xfrm>
            <a:off x="357158" y="1600200"/>
            <a:ext cx="3786214" cy="4972072"/>
          </a:xfrm>
        </p:spPr>
        <p:txBody>
          <a:bodyPr>
            <a:normAutofit fontScale="70000" lnSpcReduction="20000"/>
          </a:bodyPr>
          <a:lstStyle/>
          <a:p>
            <a:r>
              <a:rPr lang="en-US" b="1" dirty="0" smtClean="0"/>
              <a:t>Adding and Animating Particle Path Lines </a:t>
            </a:r>
          </a:p>
          <a:p>
            <a:r>
              <a:rPr lang="en-US" dirty="0" smtClean="0"/>
              <a:t>File&gt;Import&gt;Fluent </a:t>
            </a:r>
            <a:r>
              <a:rPr lang="en-US" dirty="0" smtClean="0"/>
              <a:t>Particle Track File </a:t>
            </a:r>
          </a:p>
          <a:p>
            <a:r>
              <a:rPr lang="en-US" dirty="0" smtClean="0"/>
              <a:t>Fluent </a:t>
            </a:r>
            <a:r>
              <a:rPr lang="en-US" dirty="0" smtClean="0"/>
              <a:t>PT for </a:t>
            </a:r>
            <a:r>
              <a:rPr lang="en-US" dirty="0" err="1" smtClean="0"/>
              <a:t>Massless</a:t>
            </a:r>
            <a:r>
              <a:rPr lang="en-US" dirty="0" smtClean="0"/>
              <a:t>&gt;Color&gt;Mode&gt;Variable </a:t>
            </a:r>
            <a:r>
              <a:rPr lang="en-US" dirty="0" smtClean="0"/>
              <a:t>Variable&gt;Velocity </a:t>
            </a:r>
          </a:p>
          <a:p>
            <a:r>
              <a:rPr lang="en-US" dirty="0" smtClean="0"/>
              <a:t>Symbols&gt;Show </a:t>
            </a:r>
            <a:r>
              <a:rPr lang="en-US" dirty="0" smtClean="0"/>
              <a:t>symbols&gt;Current Time o Set scale to 0.5 </a:t>
            </a:r>
          </a:p>
          <a:p>
            <a:r>
              <a:rPr lang="en-US" dirty="0" smtClean="0"/>
              <a:t>In </a:t>
            </a:r>
            <a:r>
              <a:rPr lang="en-US" dirty="0" smtClean="0"/>
              <a:t>Toolbar&gt;Animation o Select Fluent PT for </a:t>
            </a:r>
            <a:r>
              <a:rPr lang="en-US" dirty="0" err="1" smtClean="0"/>
              <a:t>massless</a:t>
            </a:r>
            <a:r>
              <a:rPr lang="en-US" dirty="0" smtClean="0"/>
              <a:t> </a:t>
            </a:r>
          </a:p>
          <a:p>
            <a:r>
              <a:rPr lang="en-US" dirty="0" smtClean="0"/>
              <a:t>Hit </a:t>
            </a:r>
            <a:r>
              <a:rPr lang="en-US" dirty="0" smtClean="0"/>
              <a:t>Play </a:t>
            </a:r>
          </a:p>
          <a:p>
            <a:r>
              <a:rPr lang="en-US" dirty="0" smtClean="0"/>
              <a:t>To </a:t>
            </a:r>
            <a:r>
              <a:rPr lang="en-US" dirty="0" smtClean="0"/>
              <a:t>Save video, select save video option </a:t>
            </a:r>
          </a:p>
          <a:p>
            <a:r>
              <a:rPr lang="en-US" dirty="0" smtClean="0"/>
              <a:t>Change </a:t>
            </a:r>
            <a:r>
              <a:rPr lang="en-US" dirty="0" smtClean="0"/>
              <a:t>speed by moving the slider accordingly </a:t>
            </a:r>
          </a:p>
          <a:p>
            <a:endParaRPr lang="en-US" dirty="0" smtClean="0"/>
          </a:p>
          <a:p>
            <a:endParaRPr lang="en-US" dirty="0"/>
          </a:p>
        </p:txBody>
      </p:sp>
      <p:pic>
        <p:nvPicPr>
          <p:cNvPr id="56322" name="Picture 2"/>
          <p:cNvPicPr>
            <a:picLocks noChangeAspect="1" noChangeArrowheads="1"/>
          </p:cNvPicPr>
          <p:nvPr/>
        </p:nvPicPr>
        <p:blipFill>
          <a:blip r:embed="rId2"/>
          <a:srcRect/>
          <a:stretch>
            <a:fillRect/>
          </a:stretch>
        </p:blipFill>
        <p:spPr bwMode="auto">
          <a:xfrm>
            <a:off x="4071934" y="1571612"/>
            <a:ext cx="5072066" cy="48101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Content Placeholder 2"/>
          <p:cNvSpPr>
            <a:spLocks noGrp="1"/>
          </p:cNvSpPr>
          <p:nvPr>
            <p:ph sz="quarter" idx="1"/>
          </p:nvPr>
        </p:nvSpPr>
        <p:spPr>
          <a:xfrm>
            <a:off x="500034" y="1600200"/>
            <a:ext cx="3929090" cy="4972072"/>
          </a:xfrm>
        </p:spPr>
        <p:txBody>
          <a:bodyPr>
            <a:normAutofit fontScale="92500" lnSpcReduction="10000"/>
          </a:bodyPr>
          <a:lstStyle/>
          <a:p>
            <a:r>
              <a:rPr lang="en-US" b="1" dirty="0" smtClean="0"/>
              <a:t>Plotting and Animating Wall Shear on Artery Wall </a:t>
            </a:r>
          </a:p>
          <a:p>
            <a:r>
              <a:rPr lang="en-US" dirty="0" smtClean="0"/>
              <a:t>Turn </a:t>
            </a:r>
            <a:r>
              <a:rPr lang="en-US" dirty="0" smtClean="0"/>
              <a:t>off FLUENT PT for </a:t>
            </a:r>
            <a:r>
              <a:rPr lang="en-US" dirty="0" err="1" smtClean="0"/>
              <a:t>Massless</a:t>
            </a:r>
            <a:r>
              <a:rPr lang="en-US" dirty="0" smtClean="0"/>
              <a:t> </a:t>
            </a:r>
          </a:p>
          <a:p>
            <a:r>
              <a:rPr lang="en-US" dirty="0" smtClean="0"/>
              <a:t>Click </a:t>
            </a:r>
            <a:r>
              <a:rPr lang="en-US" dirty="0" smtClean="0"/>
              <a:t>on Location &gt; select Surface Group o Name it Artery Wall </a:t>
            </a:r>
          </a:p>
          <a:p>
            <a:r>
              <a:rPr lang="en-US" dirty="0" smtClean="0"/>
              <a:t>Geometry&gt;Location&gt;</a:t>
            </a:r>
            <a:r>
              <a:rPr lang="en-US" dirty="0" err="1" smtClean="0"/>
              <a:t>wall_artery</a:t>
            </a:r>
            <a:r>
              <a:rPr lang="en-US" dirty="0" smtClean="0"/>
              <a:t> </a:t>
            </a:r>
            <a:endParaRPr lang="en-US" dirty="0" smtClean="0"/>
          </a:p>
          <a:p>
            <a:r>
              <a:rPr lang="en-US" dirty="0" smtClean="0"/>
              <a:t>Color&gt;Mode&gt;Variable </a:t>
            </a:r>
            <a:r>
              <a:rPr lang="en-US" dirty="0" smtClean="0"/>
              <a:t>▪ Variable&gt;Wall shear </a:t>
            </a:r>
          </a:p>
          <a:p>
            <a:endParaRPr lang="en-US" dirty="0"/>
          </a:p>
        </p:txBody>
      </p:sp>
      <p:pic>
        <p:nvPicPr>
          <p:cNvPr id="57346" name="Picture 2"/>
          <p:cNvPicPr>
            <a:picLocks noChangeAspect="1" noChangeArrowheads="1"/>
          </p:cNvPicPr>
          <p:nvPr/>
        </p:nvPicPr>
        <p:blipFill>
          <a:blip r:embed="rId2"/>
          <a:srcRect/>
          <a:stretch>
            <a:fillRect/>
          </a:stretch>
        </p:blipFill>
        <p:spPr bwMode="auto">
          <a:xfrm>
            <a:off x="4429124" y="1485900"/>
            <a:ext cx="4714876" cy="53721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Content Placeholder 2"/>
          <p:cNvSpPr>
            <a:spLocks noGrp="1"/>
          </p:cNvSpPr>
          <p:nvPr>
            <p:ph sz="quarter" idx="1"/>
          </p:nvPr>
        </p:nvSpPr>
        <p:spPr>
          <a:xfrm>
            <a:off x="612648" y="1600200"/>
            <a:ext cx="3959352" cy="4495800"/>
          </a:xfrm>
        </p:spPr>
        <p:txBody>
          <a:bodyPr>
            <a:normAutofit fontScale="77500" lnSpcReduction="20000"/>
          </a:bodyPr>
          <a:lstStyle/>
          <a:p>
            <a:r>
              <a:rPr lang="en-US" b="1" dirty="0" smtClean="0"/>
              <a:t>Creating </a:t>
            </a:r>
            <a:r>
              <a:rPr lang="en-US" b="1" dirty="0" smtClean="0"/>
              <a:t>a Sweep for Velocity Profiles at different sections </a:t>
            </a:r>
          </a:p>
          <a:p>
            <a:r>
              <a:rPr lang="en-US" dirty="0" smtClean="0"/>
              <a:t>Turn </a:t>
            </a:r>
            <a:r>
              <a:rPr lang="en-US" dirty="0" smtClean="0"/>
              <a:t>off </a:t>
            </a:r>
            <a:r>
              <a:rPr lang="en-US" dirty="0" err="1" smtClean="0"/>
              <a:t>artery_wall</a:t>
            </a:r>
            <a:r>
              <a:rPr lang="en-US" dirty="0" smtClean="0"/>
              <a:t> </a:t>
            </a:r>
          </a:p>
          <a:p>
            <a:r>
              <a:rPr lang="en-US" dirty="0" smtClean="0"/>
              <a:t>Location&gt;</a:t>
            </a:r>
            <a:r>
              <a:rPr lang="en-US" dirty="0" err="1" smtClean="0"/>
              <a:t>Isosurface</a:t>
            </a:r>
            <a:r>
              <a:rPr lang="en-US" dirty="0" smtClean="0"/>
              <a:t> </a:t>
            </a:r>
            <a:r>
              <a:rPr lang="en-US" dirty="0" smtClean="0"/>
              <a:t>o Geometry&gt;Variable&gt;Z </a:t>
            </a:r>
          </a:p>
          <a:p>
            <a:r>
              <a:rPr lang="en-US" dirty="0" smtClean="0"/>
              <a:t>Value</a:t>
            </a:r>
            <a:r>
              <a:rPr lang="en-US" dirty="0" smtClean="0"/>
              <a:t>&gt; drag the slider to the most left for smallest value </a:t>
            </a:r>
          </a:p>
          <a:p>
            <a:r>
              <a:rPr lang="en-US" dirty="0" smtClean="0"/>
              <a:t>Color&gt;Mode&gt;Variable </a:t>
            </a:r>
            <a:r>
              <a:rPr lang="en-US" dirty="0" smtClean="0"/>
              <a:t>o Variable&gt;Velocity </a:t>
            </a:r>
          </a:p>
          <a:p>
            <a:r>
              <a:rPr lang="en-US" dirty="0" smtClean="0"/>
              <a:t>Click </a:t>
            </a:r>
            <a:r>
              <a:rPr lang="en-US" dirty="0" smtClean="0"/>
              <a:t>on Animation Icon </a:t>
            </a:r>
          </a:p>
          <a:p>
            <a:r>
              <a:rPr lang="en-US" dirty="0" smtClean="0"/>
              <a:t>Click </a:t>
            </a:r>
            <a:r>
              <a:rPr lang="en-US" dirty="0" smtClean="0"/>
              <a:t>on XY Plane for animation </a:t>
            </a:r>
          </a:p>
          <a:p>
            <a:r>
              <a:rPr lang="en-US" dirty="0" smtClean="0"/>
              <a:t>Repeat </a:t>
            </a:r>
            <a:r>
              <a:rPr lang="en-US" dirty="0" smtClean="0"/>
              <a:t>process from previous tutorial videos </a:t>
            </a:r>
          </a:p>
          <a:p>
            <a:endParaRPr lang="en-US" dirty="0"/>
          </a:p>
        </p:txBody>
      </p:sp>
      <p:pic>
        <p:nvPicPr>
          <p:cNvPr id="58370" name="Picture 2"/>
          <p:cNvPicPr>
            <a:picLocks noChangeAspect="1" noChangeArrowheads="1"/>
          </p:cNvPicPr>
          <p:nvPr/>
        </p:nvPicPr>
        <p:blipFill>
          <a:blip r:embed="rId2"/>
          <a:srcRect/>
          <a:stretch>
            <a:fillRect/>
          </a:stretch>
        </p:blipFill>
        <p:spPr bwMode="auto">
          <a:xfrm>
            <a:off x="4500562" y="1628775"/>
            <a:ext cx="4643438" cy="52292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Outcomes</a:t>
            </a:r>
            <a:endParaRPr lang="en-US" dirty="0"/>
          </a:p>
        </p:txBody>
      </p:sp>
      <p:sp>
        <p:nvSpPr>
          <p:cNvPr id="3" name="Content Placeholder 2"/>
          <p:cNvSpPr>
            <a:spLocks noGrp="1"/>
          </p:cNvSpPr>
          <p:nvPr>
            <p:ph sz="quarter" idx="1"/>
          </p:nvPr>
        </p:nvSpPr>
        <p:spPr/>
        <p:txBody>
          <a:bodyPr/>
          <a:lstStyle/>
          <a:p>
            <a:r>
              <a:rPr lang="en-US" dirty="0" smtClean="0"/>
              <a:t>Create a mesh for a three dimensional internal flow,</a:t>
            </a:r>
          </a:p>
          <a:p>
            <a:r>
              <a:rPr lang="en-US" dirty="0" smtClean="0"/>
              <a:t>Apply Non-Newtonian fluid properties using the </a:t>
            </a:r>
            <a:r>
              <a:rPr lang="en-US" dirty="0" err="1" smtClean="0"/>
              <a:t>Carreau</a:t>
            </a:r>
            <a:r>
              <a:rPr lang="en-US" dirty="0" smtClean="0"/>
              <a:t> model.</a:t>
            </a:r>
          </a:p>
          <a:p>
            <a:r>
              <a:rPr lang="en-US" dirty="0" smtClean="0"/>
              <a:t>Apply time-varying boundary conditions using User Defined Functions (UDF).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Specification</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descr="problem specification.png"/>
          <p:cNvPicPr>
            <a:picLocks noChangeAspect="1" noChangeArrowheads="1"/>
          </p:cNvPicPr>
          <p:nvPr/>
        </p:nvPicPr>
        <p:blipFill>
          <a:blip r:embed="rId2"/>
          <a:srcRect/>
          <a:stretch>
            <a:fillRect/>
          </a:stretch>
        </p:blipFill>
        <p:spPr bwMode="auto">
          <a:xfrm>
            <a:off x="500034" y="1714488"/>
            <a:ext cx="8143900" cy="449477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Specification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latin typeface="+mj-lt"/>
                <a:cs typeface="Times New Roman" pitchFamily="18" charset="0"/>
              </a:rPr>
              <a:t>Blood flows through the bifurcating artery from the inlet (to the left in the graph above) and exits from the two outlets (to the right). The diameter of the artery at the inlet is around 6.3mm. The diameter of outlet 1 is around 4.5mm and the diameter of outlet 2 is around 3.0mm. The density of blood is 1060 kg/m^3 </a:t>
            </a:r>
            <a:r>
              <a:rPr lang="en-US" dirty="0" smtClean="0">
                <a:latin typeface="+mj-lt"/>
                <a:cs typeface="Times New Roman" pitchFamily="18" charset="0"/>
              </a:rPr>
              <a:t>.</a:t>
            </a:r>
          </a:p>
          <a:p>
            <a:r>
              <a:rPr lang="en-US" dirty="0" smtClean="0">
                <a:latin typeface="+mj-lt"/>
                <a:cs typeface="Times New Roman" pitchFamily="18" charset="0"/>
              </a:rPr>
              <a:t> </a:t>
            </a:r>
            <a:r>
              <a:rPr lang="en-US" dirty="0" smtClean="0">
                <a:latin typeface="+mj-lt"/>
                <a:cs typeface="Times New Roman" pitchFamily="18" charset="0"/>
              </a:rPr>
              <a:t>As blood is a non-</a:t>
            </a:r>
            <a:r>
              <a:rPr lang="en-US" dirty="0" err="1" smtClean="0">
                <a:latin typeface="+mj-lt"/>
                <a:cs typeface="Times New Roman" pitchFamily="18" charset="0"/>
              </a:rPr>
              <a:t>newtonian</a:t>
            </a:r>
            <a:r>
              <a:rPr lang="en-US" dirty="0" smtClean="0">
                <a:latin typeface="+mj-lt"/>
                <a:cs typeface="Times New Roman" pitchFamily="18" charset="0"/>
              </a:rPr>
              <a:t> fluid, the coefficient of viscosity of blood is not a constant, but rather, it is a function of velocity gradients. </a:t>
            </a:r>
            <a:endParaRPr lang="en-US" dirty="0" smtClean="0">
              <a:latin typeface="+mj-lt"/>
              <a:cs typeface="Times New Roman" pitchFamily="18" charset="0"/>
            </a:endParaRPr>
          </a:p>
          <a:p>
            <a:r>
              <a:rPr lang="en-US" dirty="0" smtClean="0">
                <a:latin typeface="+mj-lt"/>
                <a:cs typeface="Times New Roman" pitchFamily="18" charset="0"/>
              </a:rPr>
              <a:t>Here </a:t>
            </a:r>
            <a:r>
              <a:rPr lang="en-US" dirty="0" smtClean="0">
                <a:latin typeface="+mj-lt"/>
                <a:cs typeface="Times New Roman" pitchFamily="18" charset="0"/>
              </a:rPr>
              <a:t>we use the </a:t>
            </a:r>
            <a:r>
              <a:rPr lang="en-US" dirty="0" err="1" smtClean="0">
                <a:latin typeface="+mj-lt"/>
                <a:cs typeface="Times New Roman" pitchFamily="18" charset="0"/>
              </a:rPr>
              <a:t>Carreau</a:t>
            </a:r>
            <a:r>
              <a:rPr lang="en-US" dirty="0" smtClean="0">
                <a:latin typeface="+mj-lt"/>
                <a:cs typeface="Times New Roman" pitchFamily="18" charset="0"/>
              </a:rPr>
              <a:t>-model to model blood’s viscosity. Since blood flow is </a:t>
            </a:r>
            <a:r>
              <a:rPr lang="en-US" dirty="0" err="1" smtClean="0">
                <a:latin typeface="+mj-lt"/>
                <a:cs typeface="Times New Roman" pitchFamily="18" charset="0"/>
              </a:rPr>
              <a:t>pulsatile</a:t>
            </a:r>
            <a:r>
              <a:rPr lang="en-US" dirty="0" smtClean="0">
                <a:latin typeface="+mj-lt"/>
                <a:cs typeface="Times New Roman" pitchFamily="18" charset="0"/>
              </a:rPr>
              <a:t> and cyclic, the velocity profile at the inlet is a function of time. The pressure at the outlet is defined to be constant (100 mmHg).</a:t>
            </a:r>
            <a:endParaRPr lang="en-US"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Problem </a:t>
            </a:r>
            <a:r>
              <a:rPr lang="en-US" dirty="0" smtClean="0"/>
              <a:t>Specification</a:t>
            </a:r>
            <a:br>
              <a:rPr lang="en-US" dirty="0" smtClean="0"/>
            </a:br>
            <a:r>
              <a:rPr lang="en-US" dirty="0" smtClean="0"/>
              <a:t>(Boundary Conditions)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Wall : </a:t>
            </a:r>
            <a:r>
              <a:rPr lang="en-US" dirty="0" smtClean="0"/>
              <a:t>From </a:t>
            </a:r>
            <a:r>
              <a:rPr lang="en-US" dirty="0" smtClean="0"/>
              <a:t>a physical viewpoint, the “wall” condition dictates that the velocity at the wall is zero.</a:t>
            </a:r>
          </a:p>
          <a:p>
            <a:r>
              <a:rPr lang="en-US" b="1" dirty="0" smtClean="0"/>
              <a:t>Inlet</a:t>
            </a:r>
            <a:r>
              <a:rPr lang="en-US" b="1" dirty="0" smtClean="0"/>
              <a:t>:</a:t>
            </a:r>
            <a:r>
              <a:rPr lang="en-US" dirty="0" smtClean="0"/>
              <a:t> The </a:t>
            </a:r>
            <a:r>
              <a:rPr lang="en-US" dirty="0" err="1" smtClean="0"/>
              <a:t>pulsatile</a:t>
            </a:r>
            <a:r>
              <a:rPr lang="en-US" dirty="0" smtClean="0"/>
              <a:t> profile within each period is considered to be a combination of two phases. During the systolic phase, the velocity at the inlet varies in a sinusoidal pattern. The sine wave during the systolic phase has a peak velocity of 0.5m/s and a minimum velocity of 0.1m/s. Assuming a heartbeat rate of 120 per minute, the duration of each period is 0.5s. </a:t>
            </a:r>
            <a:endParaRPr lang="en-US" dirty="0" smtClean="0"/>
          </a:p>
          <a:p>
            <a:r>
              <a:rPr lang="en-US" b="1" dirty="0" err="1" smtClean="0"/>
              <a:t>Outlets:</a:t>
            </a:r>
            <a:r>
              <a:rPr lang="en-US" dirty="0" err="1" smtClean="0"/>
              <a:t>Taking</a:t>
            </a:r>
            <a:r>
              <a:rPr lang="en-US" dirty="0" smtClean="0"/>
              <a:t> </a:t>
            </a:r>
            <a:r>
              <a:rPr lang="en-US" dirty="0" smtClean="0"/>
              <a:t>the average pressure of the two phases, we use 100 mmHg (around 13332 Pascal) as the static gauge pressure at the outlets.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Problem Specification</a:t>
            </a:r>
            <a:br>
              <a:rPr lang="en-US" dirty="0" smtClean="0"/>
            </a:br>
            <a:r>
              <a:rPr lang="en-US" dirty="0" smtClean="0"/>
              <a:t>(Boundary Conditions)</a:t>
            </a:r>
            <a:endParaRPr lang="en-US" dirty="0"/>
          </a:p>
        </p:txBody>
      </p:sp>
      <p:sp>
        <p:nvSpPr>
          <p:cNvPr id="3" name="Content Placeholder 2"/>
          <p:cNvSpPr>
            <a:spLocks noGrp="1"/>
          </p:cNvSpPr>
          <p:nvPr>
            <p:ph sz="quarter" idx="1"/>
          </p:nvPr>
        </p:nvSpPr>
        <p:spPr/>
        <p:txBody>
          <a:bodyPr/>
          <a:lstStyle/>
          <a:p>
            <a:r>
              <a:rPr lang="en-US" dirty="0" smtClean="0"/>
              <a:t>Inlet Velocity Assumed Function</a:t>
            </a:r>
            <a:endParaRPr lang="en-US" dirty="0"/>
          </a:p>
        </p:txBody>
      </p:sp>
      <p:pic>
        <p:nvPicPr>
          <p:cNvPr id="16386" name="Picture 2" descr="https://confluence.cornell.edu/download/attachments/268895958/inlet%20velocity%20profile.png?version=2&amp;modificationDate=1404334452000&amp;api=v2"/>
          <p:cNvPicPr>
            <a:picLocks noChangeAspect="1" noChangeArrowheads="1"/>
          </p:cNvPicPr>
          <p:nvPr/>
        </p:nvPicPr>
        <p:blipFill>
          <a:blip r:embed="rId2"/>
          <a:srcRect/>
          <a:stretch>
            <a:fillRect/>
          </a:stretch>
        </p:blipFill>
        <p:spPr bwMode="auto">
          <a:xfrm>
            <a:off x="1571604" y="2000240"/>
            <a:ext cx="5334000" cy="40005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Geometry</a:t>
            </a:r>
            <a:endParaRPr lang="en-US" dirty="0"/>
          </a:p>
        </p:txBody>
      </p:sp>
      <p:sp>
        <p:nvSpPr>
          <p:cNvPr id="3" name="Content Placeholder 2"/>
          <p:cNvSpPr>
            <a:spLocks noGrp="1"/>
          </p:cNvSpPr>
          <p:nvPr>
            <p:ph sz="quarter" idx="1"/>
          </p:nvPr>
        </p:nvSpPr>
        <p:spPr/>
        <p:txBody>
          <a:bodyPr/>
          <a:lstStyle/>
          <a:p>
            <a:r>
              <a:rPr lang="en-US" dirty="0" smtClean="0"/>
              <a:t>Open Workbench </a:t>
            </a:r>
          </a:p>
          <a:p>
            <a:r>
              <a:rPr lang="en-US" dirty="0" smtClean="0"/>
              <a:t>Give name to fluent-analysis(</a:t>
            </a:r>
            <a:r>
              <a:rPr lang="en-US" dirty="0" err="1" smtClean="0"/>
              <a:t>Bifurcating_artery</a:t>
            </a:r>
            <a:r>
              <a:rPr lang="en-US" dirty="0" smtClean="0"/>
              <a:t>)</a:t>
            </a:r>
          </a:p>
          <a:p>
            <a:r>
              <a:rPr lang="en-US" dirty="0" smtClean="0"/>
              <a:t>Predesigned geometry is imported to design </a:t>
            </a:r>
            <a:r>
              <a:rPr lang="en-US" dirty="0" err="1" smtClean="0"/>
              <a:t>moduler</a:t>
            </a:r>
            <a:r>
              <a:rPr lang="en-US" dirty="0" smtClean="0"/>
              <a:t>)</a:t>
            </a:r>
          </a:p>
          <a:p>
            <a:r>
              <a:rPr lang="en-US" dirty="0" smtClean="0"/>
              <a:t>Save the project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Geometry</a:t>
            </a:r>
            <a:endParaRPr lang="en-US" dirty="0"/>
          </a:p>
        </p:txBody>
      </p:sp>
      <p:sp>
        <p:nvSpPr>
          <p:cNvPr id="3" name="Content Placeholder 2"/>
          <p:cNvSpPr>
            <a:spLocks noGrp="1"/>
          </p:cNvSpPr>
          <p:nvPr>
            <p:ph sz="quarter" idx="1"/>
          </p:nvPr>
        </p:nvSpPr>
        <p:spPr/>
        <p:txBody>
          <a:bodyPr/>
          <a:lstStyle/>
          <a:p>
            <a:r>
              <a:rPr lang="en-US" dirty="0" smtClean="0"/>
              <a:t>Open Workbench </a:t>
            </a:r>
          </a:p>
          <a:p>
            <a:r>
              <a:rPr lang="en-US" dirty="0" smtClean="0"/>
              <a:t>Give name to fluent-analysis(</a:t>
            </a:r>
            <a:r>
              <a:rPr lang="en-US" dirty="0" err="1" smtClean="0"/>
              <a:t>Bifurcating_artery</a:t>
            </a:r>
            <a:r>
              <a:rPr lang="en-US" dirty="0" smtClean="0"/>
              <a:t>)</a:t>
            </a:r>
          </a:p>
          <a:p>
            <a:endParaRPr lang="en-US" dirty="0"/>
          </a:p>
        </p:txBody>
      </p:sp>
      <p:pic>
        <p:nvPicPr>
          <p:cNvPr id="44036" name="Picture 4"/>
          <p:cNvPicPr>
            <a:picLocks noChangeAspect="1" noChangeArrowheads="1"/>
          </p:cNvPicPr>
          <p:nvPr/>
        </p:nvPicPr>
        <p:blipFill>
          <a:blip r:embed="rId2"/>
          <a:srcRect/>
          <a:stretch>
            <a:fillRect/>
          </a:stretch>
        </p:blipFill>
        <p:spPr bwMode="auto">
          <a:xfrm>
            <a:off x="285720" y="2857496"/>
            <a:ext cx="862965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Geometry</a:t>
            </a:r>
            <a:endParaRPr lang="en-US" dirty="0"/>
          </a:p>
        </p:txBody>
      </p:sp>
      <p:sp>
        <p:nvSpPr>
          <p:cNvPr id="6" name="Content Placeholder 5"/>
          <p:cNvSpPr>
            <a:spLocks noGrp="1"/>
          </p:cNvSpPr>
          <p:nvPr>
            <p:ph sz="quarter" idx="1"/>
          </p:nvPr>
        </p:nvSpPr>
        <p:spPr/>
        <p:txBody>
          <a:bodyPr>
            <a:normAutofit/>
          </a:bodyPr>
          <a:lstStyle/>
          <a:p>
            <a:r>
              <a:rPr lang="en-US" dirty="0" smtClean="0"/>
              <a:t>Predesigned geometry is imported to design </a:t>
            </a:r>
            <a:r>
              <a:rPr lang="en-US" dirty="0" err="1" smtClean="0"/>
              <a:t>moduler</a:t>
            </a:r>
            <a:r>
              <a:rPr lang="en-US" dirty="0" smtClean="0"/>
              <a:t>)</a:t>
            </a:r>
            <a:endParaRPr lang="en-US" dirty="0" smtClean="0"/>
          </a:p>
          <a:p>
            <a:r>
              <a:rPr lang="en-US" dirty="0" smtClean="0"/>
              <a:t>File &gt; Open&gt;select All files format&gt;</a:t>
            </a:r>
            <a:r>
              <a:rPr lang="en-US" dirty="0" err="1" smtClean="0"/>
              <a:t>bif_artery.STEP</a:t>
            </a:r>
            <a:r>
              <a:rPr lang="en-US" dirty="0" smtClean="0"/>
              <a:t> o Alternatively, Right click Geometry&gt;Import Geometry&gt;Browse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110</TotalTime>
  <Words>858</Words>
  <Application>Microsoft Office PowerPoint</Application>
  <PresentationFormat>On-screen Show (4:3)</PresentationFormat>
  <Paragraphs>143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Computational Fluid Dynamics (L31+L32)  Utkarsh Rawat(16BME1251)  </vt:lpstr>
      <vt:lpstr>Table Of Content</vt:lpstr>
      <vt:lpstr>Problem Specification</vt:lpstr>
      <vt:lpstr>Problem Specification</vt:lpstr>
      <vt:lpstr>Problem Specification (Boundary Conditions)</vt:lpstr>
      <vt:lpstr>Problem Specification (Boundary Conditions)</vt:lpstr>
      <vt:lpstr>Geometry</vt:lpstr>
      <vt:lpstr>Geometry</vt:lpstr>
      <vt:lpstr>Geometry</vt:lpstr>
      <vt:lpstr>Slide 10</vt:lpstr>
      <vt:lpstr>Mesh</vt:lpstr>
      <vt:lpstr>Mesh</vt:lpstr>
      <vt:lpstr>Slide 13</vt:lpstr>
      <vt:lpstr>Physical Setup</vt:lpstr>
      <vt:lpstr>Physical Setup</vt:lpstr>
      <vt:lpstr>Physical Setup</vt:lpstr>
      <vt:lpstr>Physical Setup</vt:lpstr>
      <vt:lpstr>Physical Setup</vt:lpstr>
      <vt:lpstr>Slide 19</vt:lpstr>
      <vt:lpstr>Physical Setup</vt:lpstr>
      <vt:lpstr>Slide 21</vt:lpstr>
      <vt:lpstr>Result</vt:lpstr>
      <vt:lpstr>Result</vt:lpstr>
      <vt:lpstr>Result</vt:lpstr>
      <vt:lpstr>Result</vt:lpstr>
      <vt:lpstr>Outcomes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Utkarsh Rawat</dc:creator>
  <cp:lastModifiedBy>Utkarsh Rawat</cp:lastModifiedBy>
  <cp:revision>7</cp:revision>
  <dcterms:created xsi:type="dcterms:W3CDTF">2019-03-31T15:49:02Z</dcterms:created>
  <dcterms:modified xsi:type="dcterms:W3CDTF">2019-03-31T17:40:02Z</dcterms:modified>
</cp:coreProperties>
</file>