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78" r:id="rId4"/>
    <p:sldId id="279" r:id="rId5"/>
    <p:sldId id="257" r:id="rId6"/>
    <p:sldId id="264" r:id="rId7"/>
    <p:sldId id="258" r:id="rId8"/>
    <p:sldId id="263" r:id="rId9"/>
    <p:sldId id="281" r:id="rId10"/>
    <p:sldId id="282" r:id="rId11"/>
    <p:sldId id="283" r:id="rId12"/>
    <p:sldId id="262" r:id="rId13"/>
    <p:sldId id="259" r:id="rId14"/>
    <p:sldId id="284" r:id="rId15"/>
    <p:sldId id="260" r:id="rId16"/>
    <p:sldId id="266" r:id="rId17"/>
    <p:sldId id="268" r:id="rId18"/>
    <p:sldId id="275" r:id="rId19"/>
    <p:sldId id="276" r:id="rId20"/>
    <p:sldId id="269" r:id="rId21"/>
    <p:sldId id="270" r:id="rId22"/>
    <p:sldId id="271" r:id="rId23"/>
    <p:sldId id="285" r:id="rId24"/>
    <p:sldId id="272" r:id="rId25"/>
    <p:sldId id="273" r:id="rId26"/>
    <p:sldId id="27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424" autoAdjust="0"/>
    <p:restoredTop sz="94660"/>
  </p:normalViewPr>
  <p:slideViewPr>
    <p:cSldViewPr>
      <p:cViewPr varScale="1">
        <p:scale>
          <a:sx n="73" d="100"/>
          <a:sy n="73" d="100"/>
        </p:scale>
        <p:origin x="-17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A561C3-DABA-453E-B955-DDCBF2BA3574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nametal.com/en/resources/engineering-calculators/holemaking-calculators/torque-thrust-power.html" TargetMode="External"/><Relationship Id="rId2" Type="http://schemas.openxmlformats.org/officeDocument/2006/relationships/hyperlink" Target="https://www.norelem.fr/fr/en/Products/Workholding-Systems/One-Touch-Clamping-System/Clamping-and-alignment-elements/04364-Swing-clamps-min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Jig and Fixture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Design					       </a:t>
            </a:r>
            <a:r>
              <a:rPr lang="en-US" sz="2800" dirty="0" smtClean="0"/>
              <a:t>Review-3</a:t>
            </a:r>
            <a:endParaRPr lang="en-US" sz="2800" dirty="0" smtClean="0"/>
          </a:p>
          <a:p>
            <a:r>
              <a:rPr lang="en-US" sz="2800" dirty="0" smtClean="0"/>
              <a:t>Utkarsh Rawat(16BME1251)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Drawing(section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5628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Drawing(Isometric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5919789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CAD  Model(front view)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8229600" cy="454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CAD  Model(Isometric View)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3622"/>
            <a:ext cx="8229600" cy="404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Assembly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43050"/>
            <a:ext cx="89820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500177"/>
          <a:ext cx="9144000" cy="537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ITEM 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PART 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MATERIAL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QTY.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Jig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body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Cast Iron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Latch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plate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Cam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clamp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Locator(work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piece)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entury Gothic"/>
                        </a:rPr>
                        <a:t>Workpiece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(mount)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2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AFBMA 12.1.4.1 - 0025-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6 - 10,SI,NC,10_68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2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Socket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head cap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screw_am3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54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B18.2.3.2M - Formed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hex screw, M6 x 1.0 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10 --10WN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2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B18.2.2.4M - Hex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flange nut, M6 x 1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–N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Stud(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entury Gothic"/>
                        </a:rPr>
                        <a:t>latch_plate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Bush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Silicone Rubber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Locator(Top)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2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Socket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head cap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screw_am3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err="1" smtClean="0"/>
                        <a:t>Sr.no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Title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1</a:t>
                      </a:r>
                    </a:p>
                    <a:p>
                      <a:pPr algn="ctr"/>
                      <a:r>
                        <a:rPr lang="en-US" u="none" dirty="0" smtClean="0"/>
                        <a:t>2</a:t>
                      </a:r>
                    </a:p>
                    <a:p>
                      <a:pPr algn="ctr"/>
                      <a:r>
                        <a:rPr lang="en-US" u="none" dirty="0" smtClean="0"/>
                        <a:t>3</a:t>
                      </a:r>
                    </a:p>
                    <a:p>
                      <a:pPr algn="ctr"/>
                      <a:r>
                        <a:rPr lang="en-US" u="none" dirty="0" smtClean="0"/>
                        <a:t>4</a:t>
                      </a:r>
                    </a:p>
                    <a:p>
                      <a:pPr algn="ctr"/>
                      <a:r>
                        <a:rPr lang="en-US" u="none" dirty="0" smtClean="0"/>
                        <a:t>5</a:t>
                      </a:r>
                    </a:p>
                    <a:p>
                      <a:pPr algn="ctr"/>
                      <a:r>
                        <a:rPr lang="en-US" u="none" dirty="0" smtClean="0"/>
                        <a:t>6</a:t>
                      </a:r>
                    </a:p>
                    <a:p>
                      <a:pPr algn="ctr"/>
                      <a:r>
                        <a:rPr lang="en-US" u="none" dirty="0" smtClean="0"/>
                        <a:t>7</a:t>
                      </a:r>
                    </a:p>
                    <a:p>
                      <a:pPr algn="ctr"/>
                      <a:r>
                        <a:rPr lang="en-US" u="none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0" lang="en-US" sz="18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Assumptions</a:t>
                      </a:r>
                      <a:endParaRPr kumimoji="0" lang="en-US" sz="18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Information</a:t>
                      </a:r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kumimoji="0" lang="en-US" sz="18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Properties</a:t>
                      </a:r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kumimoji="0" lang="en-US" sz="18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 and Fixtures</a:t>
                      </a:r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kumimoji="0" lang="en-US" sz="18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Mesh </a:t>
                      </a:r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endParaRPr kumimoji="0" lang="en-US" sz="180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 Results</a:t>
                      </a:r>
                    </a:p>
                    <a:p>
                      <a:pPr algn="ctr"/>
                      <a:r>
                        <a:rPr kumimoji="0"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kumimoji="0" lang="en-US" sz="18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Model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4"/>
          <a:ext cx="8229600" cy="186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55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Trebuchet MS"/>
                          <a:ea typeface="Times New Roman"/>
                          <a:cs typeface="Mangal"/>
                        </a:rPr>
                        <a:t>File name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rebuchet MS"/>
                          <a:ea typeface="Times New Roman"/>
                          <a:cs typeface="Mangal"/>
                        </a:rPr>
                        <a:t>Treated As</a:t>
                      </a:r>
                      <a:endParaRPr lang="en-US" sz="20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rebuchet MS"/>
                          <a:ea typeface="Times New Roman"/>
                          <a:cs typeface="Mangal"/>
                        </a:rPr>
                        <a:t>Volumetric Properties</a:t>
                      </a:r>
                      <a:endParaRPr lang="en-US" sz="20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12130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rebuchet MS"/>
                          <a:ea typeface="Times New Roman"/>
                          <a:cs typeface="Mangal"/>
                        </a:rPr>
                        <a:t>cam clamp-1-solid1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rebuchet MS"/>
                          <a:ea typeface="Times New Roman"/>
                          <a:cs typeface="Mangal"/>
                        </a:rPr>
                        <a:t>Solid Body</a:t>
                      </a:r>
                      <a:endParaRPr lang="en-US" sz="20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rebuchet MS"/>
                          <a:ea typeface="Times New Roman"/>
                          <a:cs typeface="Mangal"/>
                        </a:rPr>
                        <a:t>Mass:0.639885 kg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rebuchet MS"/>
                          <a:ea typeface="Times New Roman"/>
                          <a:cs typeface="Mangal"/>
                        </a:rPr>
                        <a:t>Volume:8.20365e-005 m^3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rebuchet MS"/>
                          <a:ea typeface="Times New Roman"/>
                          <a:cs typeface="Mangal"/>
                        </a:rPr>
                        <a:t>Density:7800 kg/m^3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rebuchet MS"/>
                          <a:ea typeface="Times New Roman"/>
                          <a:cs typeface="Mangal"/>
                        </a:rPr>
                        <a:t>Weight:6.27087 N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0034" y="4000504"/>
          <a:ext cx="8143932" cy="264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2714644"/>
                <a:gridCol w="2714644"/>
              </a:tblGrid>
              <a:tr h="440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Properties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534">
                <a:tc rowSpan="5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rebuchet MS"/>
                          <a:ea typeface="Times New Roman"/>
                          <a:cs typeface="Mangal"/>
                        </a:rPr>
                        <a:t>Name:</a:t>
                      </a:r>
                      <a:endParaRPr lang="en-US" sz="16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Cast Carbon Steel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rebuchet MS"/>
                          <a:ea typeface="Times New Roman"/>
                          <a:cs typeface="Mangal"/>
                        </a:rPr>
                        <a:t>Model type: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Linear Elastic Isotropic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rebuchet MS"/>
                          <a:ea typeface="Times New Roman"/>
                          <a:cs typeface="Mangal"/>
                        </a:rPr>
                        <a:t>Default failure criterion: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Max von Mises Stress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rebuchet MS"/>
                          <a:ea typeface="Times New Roman"/>
                          <a:cs typeface="Mangal"/>
                        </a:rPr>
                        <a:t>Yield strength: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248.168 N/mm^2</a:t>
                      </a:r>
                      <a:endParaRPr lang="en-US" sz="16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053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rebuchet MS"/>
                          <a:ea typeface="Times New Roman"/>
                          <a:cs typeface="Mangal"/>
                        </a:rPr>
                        <a:t>Tensile strength: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482.549 N/mm^2</a:t>
                      </a:r>
                      <a:endParaRPr lang="en-US" sz="16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4572008"/>
            <a:ext cx="2428892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Fixture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774824"/>
          <a:ext cx="8229600" cy="243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1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rebuchet MS"/>
                          <a:ea typeface="Times New Roman"/>
                          <a:cs typeface="Mangal"/>
                        </a:rPr>
                        <a:t>Fixture name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rebuchet MS"/>
                          <a:ea typeface="Times New Roman"/>
                          <a:cs typeface="Mangal"/>
                        </a:rPr>
                        <a:t>Fixture Image</a:t>
                      </a:r>
                      <a:endParaRPr lang="en-US" sz="20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73025" marR="73025" marT="36830" marB="3683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rebuchet MS"/>
                          <a:ea typeface="Times New Roman"/>
                          <a:cs typeface="Mangal"/>
                        </a:rPr>
                        <a:t>Fixture Details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73025" marR="73025" marT="36830" marB="3683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73025" marR="73025" marT="36830" marB="36830" anchor="ctr"/>
                </a:tc>
              </a:tr>
              <a:tr h="8133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Fixed-1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rebuchet MS"/>
                          <a:ea typeface="Times New Roman"/>
                          <a:cs typeface="Mangal"/>
                        </a:rPr>
                        <a:t>Entities: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rebuchet MS"/>
                          <a:ea typeface="Times New Roman"/>
                          <a:cs typeface="Mangal"/>
                        </a:rPr>
                        <a:t>2 face(s)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81333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rebuchet MS"/>
                          <a:ea typeface="Times New Roman"/>
                          <a:cs typeface="Mangal"/>
                        </a:rPr>
                        <a:t>Type: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rebuchet MS"/>
                          <a:ea typeface="Times New Roman"/>
                          <a:cs typeface="Mangal"/>
                        </a:rPr>
                        <a:t>Fixed Geometry</a:t>
                      </a:r>
                      <a:endParaRPr lang="en-US" sz="20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2" name="Picture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612" y="2714620"/>
            <a:ext cx="1772285" cy="1313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571612"/>
          <a:ext cx="8229600" cy="243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09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Load name</a:t>
                      </a: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Load Image</a:t>
                      </a:r>
                    </a:p>
                  </a:txBody>
                  <a:tcPr marL="73025" marR="73025" marT="36830" marB="3683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Load Details</a:t>
                      </a:r>
                    </a:p>
                  </a:txBody>
                  <a:tcPr marL="73025" marR="73025" marT="36830" marB="3683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73025" marR="73025" marT="36830" marB="36830" anchor="ctr"/>
                </a:tc>
              </a:tr>
              <a:tr h="60999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Force-1</a:t>
                      </a:r>
                      <a:endParaRPr 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Entities: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1 face(s)</a:t>
                      </a:r>
                    </a:p>
                  </a:txBody>
                  <a:tcPr marL="68580" marR="68580" marT="0" marB="0"/>
                </a:tc>
              </a:tr>
              <a:tr h="60999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Type: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Apply normal force</a:t>
                      </a:r>
                    </a:p>
                  </a:txBody>
                  <a:tcPr marL="68580" marR="68580" marT="0" marB="0"/>
                </a:tc>
              </a:tr>
              <a:tr h="60999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Value: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613 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36" y="2571744"/>
            <a:ext cx="1907540" cy="1412875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00034" y="4214818"/>
          <a:ext cx="8229600" cy="243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09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Load name</a:t>
                      </a: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Load Image</a:t>
                      </a:r>
                    </a:p>
                  </a:txBody>
                  <a:tcPr marL="73025" marR="73025" marT="36830" marB="3683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Load Details</a:t>
                      </a:r>
                    </a:p>
                  </a:txBody>
                  <a:tcPr marL="73025" marR="73025" marT="36830" marB="3683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73025" marR="73025" marT="36830" marB="36830" anchor="ctr"/>
                </a:tc>
              </a:tr>
              <a:tr h="60999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Force-2</a:t>
                      </a:r>
                      <a:endParaRPr 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Entities: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1 face(s)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0999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Type: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Apply normal force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0999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Value: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613 N</a:t>
                      </a:r>
                      <a:endParaRPr lang="en-US" sz="16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3174" y="5072074"/>
            <a:ext cx="1907540" cy="1412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This project is based on design of fixture and mainly concentrate on reducing loading unloading time and stress of worker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Usage of cam clamp and various other method to do so.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Reducing cost of manufacturing by accommodating various types of work pieces on work piece holder.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Performing manual calculation and analysis for same.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Mesh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2976" y="1643048"/>
          <a:ext cx="6853261" cy="2428896"/>
        </p:xfrm>
        <a:graphic>
          <a:graphicData uri="http://schemas.openxmlformats.org/drawingml/2006/table">
            <a:tbl>
              <a:tblPr/>
              <a:tblGrid>
                <a:gridCol w="3426313"/>
                <a:gridCol w="3426948"/>
              </a:tblGrid>
              <a:tr h="30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Mesh type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Solid Mesh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Mesher Used: 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Standard mesh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Automatic Transition: 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Off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Include Mesh Auto Loops: 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Off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Jacobian points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4 Points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Element Size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4.3465 mm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Tolerance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0.217325 mm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Mesh Quality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High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2976" y="4286256"/>
          <a:ext cx="6858048" cy="1143009"/>
        </p:xfrm>
        <a:graphic>
          <a:graphicData uri="http://schemas.openxmlformats.org/drawingml/2006/table">
            <a:tbl>
              <a:tblPr/>
              <a:tblGrid>
                <a:gridCol w="3428706"/>
                <a:gridCol w="3429342"/>
              </a:tblGrid>
              <a:tr h="3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Total Nodes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045" marR="61045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14199</a:t>
                      </a:r>
                    </a:p>
                  </a:txBody>
                  <a:tcPr marL="61045" marR="61045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Total Elements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045" marR="61045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8753</a:t>
                      </a:r>
                    </a:p>
                  </a:txBody>
                  <a:tcPr marL="61045" marR="61045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Maximum Aspect Ratio</a:t>
                      </a:r>
                      <a:endParaRPr lang="en-US" sz="1600">
                        <a:solidFill>
                          <a:srgbClr val="000000"/>
                        </a:solidFill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045" marR="61045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rebuchet MS"/>
                          <a:ea typeface="Times New Roman"/>
                          <a:cs typeface="Mangal"/>
                        </a:rPr>
                        <a:t>15.809</a:t>
                      </a:r>
                    </a:p>
                  </a:txBody>
                  <a:tcPr marL="61045" marR="61045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8143932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Von-</a:t>
            </a:r>
            <a:r>
              <a:rPr lang="en-US" dirty="0" err="1" smtClean="0"/>
              <a:t>Mises</a:t>
            </a:r>
            <a:r>
              <a:rPr lang="en-US" dirty="0" smtClean="0"/>
              <a:t>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0100" y="5806078"/>
          <a:ext cx="6843418" cy="1004698"/>
        </p:xfrm>
        <a:graphic>
          <a:graphicData uri="http://schemas.openxmlformats.org/drawingml/2006/table">
            <a:tbl>
              <a:tblPr/>
              <a:tblGrid>
                <a:gridCol w="1646264"/>
                <a:gridCol w="2234261"/>
                <a:gridCol w="1491629"/>
                <a:gridCol w="1471264"/>
              </a:tblGrid>
              <a:tr h="251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rebuchet MS"/>
                          <a:ea typeface="Times New Roman"/>
                          <a:cs typeface="Mangal"/>
                        </a:rPr>
                        <a:t>Name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rebuchet MS"/>
                          <a:ea typeface="Times New Roman"/>
                          <a:cs typeface="Mangal"/>
                        </a:rPr>
                        <a:t>Type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rebuchet MS"/>
                          <a:ea typeface="Times New Roman"/>
                          <a:cs typeface="Mangal"/>
                        </a:rPr>
                        <a:t>Min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rebuchet MS"/>
                          <a:ea typeface="Times New Roman"/>
                          <a:cs typeface="Mangal"/>
                        </a:rPr>
                        <a:t>Max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864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Stress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VON: von </a:t>
                      </a:r>
                      <a:r>
                        <a:rPr lang="en-US" sz="1400" dirty="0" err="1">
                          <a:latin typeface="Trebuchet MS"/>
                          <a:ea typeface="Times New Roman"/>
                          <a:cs typeface="Mangal"/>
                        </a:rPr>
                        <a:t>Mises</a:t>
                      </a: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 Stress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5.70371e-008 N/mm^2 (MPa)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Node: 4020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32.5611 N/mm^2 (</a:t>
                      </a:r>
                      <a:r>
                        <a:rPr lang="en-US" sz="1400" dirty="0" err="1">
                          <a:latin typeface="Trebuchet MS"/>
                          <a:ea typeface="Times New Roman"/>
                          <a:cs typeface="Mangal"/>
                        </a:rPr>
                        <a:t>MPa</a:t>
                      </a: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)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Node: 7838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2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6858000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 Deformation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5329242" cy="484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Trebuchet MS"/>
                <a:ea typeface="Times New Roman"/>
                <a:cs typeface="Mangal"/>
              </a:rPr>
              <a:t>Resultant Displacement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0100" y="5857892"/>
          <a:ext cx="6828790" cy="1000108"/>
        </p:xfrm>
        <a:graphic>
          <a:graphicData uri="http://schemas.openxmlformats.org/drawingml/2006/table">
            <a:tbl>
              <a:tblPr/>
              <a:tblGrid>
                <a:gridCol w="1642745"/>
                <a:gridCol w="2229485"/>
                <a:gridCol w="1488440"/>
                <a:gridCol w="1468120"/>
              </a:tblGrid>
              <a:tr h="380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rebuchet MS"/>
                          <a:ea typeface="Times New Roman"/>
                          <a:cs typeface="Mangal"/>
                        </a:rPr>
                        <a:t>Name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rebuchet MS"/>
                          <a:ea typeface="Times New Roman"/>
                          <a:cs typeface="Mangal"/>
                        </a:rPr>
                        <a:t>Type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rebuchet MS"/>
                          <a:ea typeface="Times New Roman"/>
                          <a:cs typeface="Mangal"/>
                        </a:rPr>
                        <a:t>Min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rebuchet MS"/>
                          <a:ea typeface="Times New Roman"/>
                          <a:cs typeface="Mangal"/>
                        </a:rPr>
                        <a:t>Max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19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Displacement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URES:   Resultant Displacement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0 mm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Node: 1</a:t>
                      </a:r>
                      <a:endParaRPr lang="en-US" sz="18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0.0137922 mm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Node: 12231</a:t>
                      </a:r>
                      <a:endParaRPr lang="en-US" sz="18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69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6858000" cy="4133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 of safety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1571612"/>
            <a:ext cx="6858000" cy="356616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28662" y="5072074"/>
          <a:ext cx="7000924" cy="857256"/>
        </p:xfrm>
        <a:graphic>
          <a:graphicData uri="http://schemas.openxmlformats.org/drawingml/2006/table">
            <a:tbl>
              <a:tblPr/>
              <a:tblGrid>
                <a:gridCol w="1684153"/>
                <a:gridCol w="2285684"/>
                <a:gridCol w="1525959"/>
                <a:gridCol w="1505128"/>
              </a:tblGrid>
              <a:tr h="306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rebuchet MS"/>
                          <a:ea typeface="Times New Roman"/>
                          <a:cs typeface="Mangal"/>
                        </a:rPr>
                        <a:t>Name</a:t>
                      </a:r>
                      <a:endParaRPr lang="en-US" sz="16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221" marR="61221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Type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221" marR="61221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Min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221" marR="61221" marT="0" marB="0" anchor="ctr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rebuchet MS"/>
                          <a:ea typeface="Times New Roman"/>
                          <a:cs typeface="Mangal"/>
                        </a:rPr>
                        <a:t>Max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221" marR="61221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51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Factor of Safety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221" marR="61221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Max von Mises Stress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221" marR="61221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7.62161 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rebuchet MS"/>
                          <a:ea typeface="Times New Roman"/>
                          <a:cs typeface="Mangal"/>
                        </a:rPr>
                        <a:t>Node: 7838</a:t>
                      </a:r>
                      <a:endParaRPr lang="en-US" sz="160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221" marR="61221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4.35099e+009 </a:t>
                      </a:r>
                      <a:endParaRPr lang="en-US" sz="1600" dirty="0">
                        <a:latin typeface="Trebuchet MS"/>
                        <a:ea typeface="Times New Roman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rebuchet MS"/>
                          <a:ea typeface="Times New Roman"/>
                          <a:cs typeface="Mangal"/>
                        </a:rPr>
                        <a:t>Node: 4020</a:t>
                      </a:r>
                      <a:endParaRPr lang="en-US" sz="1600" dirty="0">
                        <a:latin typeface="Trebuchet MS"/>
                        <a:ea typeface="Times New Roman"/>
                        <a:cs typeface="Mangal"/>
                      </a:endParaRPr>
                    </a:p>
                  </a:txBody>
                  <a:tcPr marL="61221" marR="61221" marT="0" marB="0">
                    <a:lnL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design reduced the clamping and loading time by using cam clamp and it further used and rotating plate to reduce loading time.</a:t>
            </a:r>
          </a:p>
          <a:p>
            <a:r>
              <a:rPr lang="en-US" dirty="0" smtClean="0"/>
              <a:t>It is found to be safe for calculated value of thrust force and fix position.</a:t>
            </a:r>
          </a:p>
          <a:p>
            <a:r>
              <a:rPr lang="en-US" dirty="0" smtClean="0"/>
              <a:t>Factor of safety vary from 1-1.15 for design.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Cam Clamp design(HYPERLINK)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Force Calculations(HYPERLINK)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Fixtures</a:t>
            </a:r>
            <a:r>
              <a:rPr lang="en-US" dirty="0" smtClean="0"/>
              <a:t> also allow for a higher degree of operator safety by reducing the concentration and effort required to hold a piece steady. Economically speaking the most valuable function of a </a:t>
            </a:r>
            <a:r>
              <a:rPr lang="en-US" b="1" dirty="0" smtClean="0"/>
              <a:t>fixture</a:t>
            </a:r>
            <a:r>
              <a:rPr lang="en-US" dirty="0" smtClean="0"/>
              <a:t> is to reduce labor costs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 clamp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625609"/>
          </a:xfrm>
        </p:spPr>
        <p:txBody>
          <a:bodyPr/>
          <a:lstStyle/>
          <a:p>
            <a:r>
              <a:rPr lang="en-US" dirty="0" smtClean="0"/>
              <a:t>these provide fast efficient and simple way to hold the work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Cam </a:t>
            </a:r>
            <a:r>
              <a:rPr lang="en-US" b="1" dirty="0" smtClean="0"/>
              <a:t>clamps</a:t>
            </a:r>
            <a:r>
              <a:rPr lang="en-US" dirty="0" smtClean="0"/>
              <a:t>: apply pressure directly on the work and are not used when there is a strong vibration. 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000504"/>
            <a:ext cx="20002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Choice of work piece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piece chosen for the drilling operation is an mount.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14686"/>
            <a:ext cx="5731510" cy="323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Reason for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 was in automotive club where use of this size mount was very common 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Main issue arise during manufacturing is clamping a plate of 5mm thickness then drilling a hole on such small size work piece.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 a simple and light weight jig design was appropriate solution to overcome this issue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286625" cy="48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Drill Parameters and Feed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429784" cy="46256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Depth of hole=5mm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Tool diameter= 7.935(mm)(HSS)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Cutting speed= 508(mm/s)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Spindle speed= (cutting speed*12/tool </a:t>
            </a:r>
            <a:r>
              <a:rPr lang="en-US" dirty="0" err="1" smtClean="0"/>
              <a:t>dia</a:t>
            </a:r>
            <a:r>
              <a:rPr lang="en-US" dirty="0" smtClean="0"/>
              <a:t>*pi)=1222(rpm)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Feed rate= cutting feed * spindle speed=202.0316(mm/min) 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Cut time=cut length*feed rate=0.025(min)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Torque= 2.434 N-m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Thrust Force= 613N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071678"/>
            <a:ext cx="900115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189</TotalTime>
  <Words>628</Words>
  <Application>Microsoft Office PowerPoint</Application>
  <PresentationFormat>On-screen Show (4:3)</PresentationFormat>
  <Paragraphs>228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Jig and Fixture Design </vt:lpstr>
      <vt:lpstr>Abstract</vt:lpstr>
      <vt:lpstr>Introduction</vt:lpstr>
      <vt:lpstr>Cam clamp</vt:lpstr>
      <vt:lpstr>Choice of work piece</vt:lpstr>
      <vt:lpstr>Reason for choice</vt:lpstr>
      <vt:lpstr>Dimensions</vt:lpstr>
      <vt:lpstr>Drill Parameters and Feed Calculation</vt:lpstr>
      <vt:lpstr>Drawings</vt:lpstr>
      <vt:lpstr>Drawing(section view)</vt:lpstr>
      <vt:lpstr>Drawing(Isometric view)</vt:lpstr>
      <vt:lpstr>CAD  Model(front view)</vt:lpstr>
      <vt:lpstr>CAD  Model(Isometric View)</vt:lpstr>
      <vt:lpstr>Assembly View</vt:lpstr>
      <vt:lpstr>BOM</vt:lpstr>
      <vt:lpstr>Analysis</vt:lpstr>
      <vt:lpstr>Model Properties</vt:lpstr>
      <vt:lpstr>Fixture</vt:lpstr>
      <vt:lpstr>Load</vt:lpstr>
      <vt:lpstr>Mesh</vt:lpstr>
      <vt:lpstr>Mesh</vt:lpstr>
      <vt:lpstr>Von-Mises Stress</vt:lpstr>
      <vt:lpstr>Max Deformation</vt:lpstr>
      <vt:lpstr>Resultant Displacement</vt:lpstr>
      <vt:lpstr>Factor of safety</vt:lpstr>
      <vt:lpstr>Conclusion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 and Fixture Design</dc:title>
  <dc:creator>Utkarsh Rawat</dc:creator>
  <cp:lastModifiedBy>Utkarsh Rawat</cp:lastModifiedBy>
  <cp:revision>13</cp:revision>
  <dcterms:created xsi:type="dcterms:W3CDTF">2019-02-24T06:07:21Z</dcterms:created>
  <dcterms:modified xsi:type="dcterms:W3CDTF">2019-04-10T06:24:39Z</dcterms:modified>
</cp:coreProperties>
</file>