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02" r:id="rId5"/>
    <p:sldMasterId id="2147483703" r:id="rId6"/>
    <p:sldMasterId id="214748370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395" r:id="rId148"/>
    <p:sldId id="396" r:id="rId149"/>
    <p:sldId id="397" r:id="rId150"/>
    <p:sldId id="398" r:id="rId151"/>
    <p:sldId id="399" r:id="rId152"/>
    <p:sldId id="400" r:id="rId153"/>
    <p:sldId id="401" r:id="rId154"/>
    <p:sldId id="402" r:id="rId155"/>
    <p:sldId id="403" r:id="rId156"/>
    <p:sldId id="404" r:id="rId157"/>
    <p:sldId id="405" r:id="rId158"/>
    <p:sldId id="406" r:id="rId159"/>
    <p:sldId id="407" r:id="rId160"/>
    <p:sldId id="408" r:id="rId161"/>
    <p:sldId id="409" r:id="rId162"/>
    <p:sldId id="410" r:id="rId163"/>
    <p:sldId id="411" r:id="rId164"/>
    <p:sldId id="412" r:id="rId165"/>
    <p:sldId id="413" r:id="rId166"/>
    <p:sldId id="414" r:id="rId167"/>
    <p:sldId id="415" r:id="rId168"/>
    <p:sldId id="416" r:id="rId169"/>
    <p:sldId id="417" r:id="rId170"/>
    <p:sldId id="418" r:id="rId171"/>
    <p:sldId id="419" r:id="rId172"/>
    <p:sldId id="420" r:id="rId173"/>
    <p:sldId id="421" r:id="rId174"/>
    <p:sldId id="422" r:id="rId175"/>
    <p:sldId id="423" r:id="rId176"/>
    <p:sldId id="424" r:id="rId177"/>
    <p:sldId id="425" r:id="rId178"/>
    <p:sldId id="426" r:id="rId179"/>
    <p:sldId id="427" r:id="rId180"/>
    <p:sldId id="428" r:id="rId181"/>
    <p:sldId id="429" r:id="rId182"/>
    <p:sldId id="430" r:id="rId183"/>
    <p:sldId id="431" r:id="rId184"/>
    <p:sldId id="432" r:id="rId185"/>
    <p:sldId id="433" r:id="rId186"/>
    <p:sldId id="434" r:id="rId187"/>
    <p:sldId id="435" r:id="rId188"/>
    <p:sldId id="436" r:id="rId189"/>
    <p:sldId id="437" r:id="rId190"/>
    <p:sldId id="438" r:id="rId191"/>
    <p:sldId id="439" r:id="rId192"/>
    <p:sldId id="440" r:id="rId193"/>
    <p:sldId id="441" r:id="rId194"/>
    <p:sldId id="442" r:id="rId195"/>
    <p:sldId id="443" r:id="rId196"/>
    <p:sldId id="444" r:id="rId197"/>
    <p:sldId id="445" r:id="rId198"/>
    <p:sldId id="446" r:id="rId199"/>
    <p:sldId id="447" r:id="rId200"/>
    <p:sldId id="448" r:id="rId201"/>
    <p:sldId id="449" r:id="rId202"/>
    <p:sldId id="450" r:id="rId203"/>
    <p:sldId id="451" r:id="rId204"/>
    <p:sldId id="452" r:id="rId205"/>
    <p:sldId id="453" r:id="rId20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98032D-39E7-4472-BB72-E89C2498A91A}">
  <a:tblStyle styleId="{E498032D-39E7-4472-BB72-E89C2498A91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190" Type="http://schemas.openxmlformats.org/officeDocument/2006/relationships/slide" Target="slides/slide18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194" Type="http://schemas.openxmlformats.org/officeDocument/2006/relationships/slide" Target="slides/slide186.xml"/><Relationship Id="rId43" Type="http://schemas.openxmlformats.org/officeDocument/2006/relationships/slide" Target="slides/slide35.xml"/><Relationship Id="rId193" Type="http://schemas.openxmlformats.org/officeDocument/2006/relationships/slide" Target="slides/slide185.xml"/><Relationship Id="rId46" Type="http://schemas.openxmlformats.org/officeDocument/2006/relationships/slide" Target="slides/slide38.xml"/><Relationship Id="rId192" Type="http://schemas.openxmlformats.org/officeDocument/2006/relationships/slide" Target="slides/slide184.xml"/><Relationship Id="rId45" Type="http://schemas.openxmlformats.org/officeDocument/2006/relationships/slide" Target="slides/slide37.xml"/><Relationship Id="rId191" Type="http://schemas.openxmlformats.org/officeDocument/2006/relationships/slide" Target="slides/slide183.xml"/><Relationship Id="rId48" Type="http://schemas.openxmlformats.org/officeDocument/2006/relationships/slide" Target="slides/slide40.xml"/><Relationship Id="rId187" Type="http://schemas.openxmlformats.org/officeDocument/2006/relationships/slide" Target="slides/slide179.xml"/><Relationship Id="rId47" Type="http://schemas.openxmlformats.org/officeDocument/2006/relationships/slide" Target="slides/slide39.xml"/><Relationship Id="rId186" Type="http://schemas.openxmlformats.org/officeDocument/2006/relationships/slide" Target="slides/slide178.xml"/><Relationship Id="rId185" Type="http://schemas.openxmlformats.org/officeDocument/2006/relationships/slide" Target="slides/slide177.xml"/><Relationship Id="rId49" Type="http://schemas.openxmlformats.org/officeDocument/2006/relationships/slide" Target="slides/slide41.xml"/><Relationship Id="rId184" Type="http://schemas.openxmlformats.org/officeDocument/2006/relationships/slide" Target="slides/slide176.xml"/><Relationship Id="rId189" Type="http://schemas.openxmlformats.org/officeDocument/2006/relationships/slide" Target="slides/slide181.xml"/><Relationship Id="rId188" Type="http://schemas.openxmlformats.org/officeDocument/2006/relationships/slide" Target="slides/slide180.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183" Type="http://schemas.openxmlformats.org/officeDocument/2006/relationships/slide" Target="slides/slide175.xml"/><Relationship Id="rId32" Type="http://schemas.openxmlformats.org/officeDocument/2006/relationships/slide" Target="slides/slide24.xml"/><Relationship Id="rId182" Type="http://schemas.openxmlformats.org/officeDocument/2006/relationships/slide" Target="slides/slide174.xml"/><Relationship Id="rId35" Type="http://schemas.openxmlformats.org/officeDocument/2006/relationships/slide" Target="slides/slide27.xml"/><Relationship Id="rId181" Type="http://schemas.openxmlformats.org/officeDocument/2006/relationships/slide" Target="slides/slide173.xml"/><Relationship Id="rId34" Type="http://schemas.openxmlformats.org/officeDocument/2006/relationships/slide" Target="slides/slide26.xml"/><Relationship Id="rId180" Type="http://schemas.openxmlformats.org/officeDocument/2006/relationships/slide" Target="slides/slide172.xml"/><Relationship Id="rId37" Type="http://schemas.openxmlformats.org/officeDocument/2006/relationships/slide" Target="slides/slide29.xml"/><Relationship Id="rId176" Type="http://schemas.openxmlformats.org/officeDocument/2006/relationships/slide" Target="slides/slide168.xml"/><Relationship Id="rId36" Type="http://schemas.openxmlformats.org/officeDocument/2006/relationships/slide" Target="slides/slide28.xml"/><Relationship Id="rId175" Type="http://schemas.openxmlformats.org/officeDocument/2006/relationships/slide" Target="slides/slide167.xml"/><Relationship Id="rId39" Type="http://schemas.openxmlformats.org/officeDocument/2006/relationships/slide" Target="slides/slide31.xml"/><Relationship Id="rId174" Type="http://schemas.openxmlformats.org/officeDocument/2006/relationships/slide" Target="slides/slide166.xml"/><Relationship Id="rId38" Type="http://schemas.openxmlformats.org/officeDocument/2006/relationships/slide" Target="slides/slide30.xml"/><Relationship Id="rId173" Type="http://schemas.openxmlformats.org/officeDocument/2006/relationships/slide" Target="slides/slide165.xml"/><Relationship Id="rId179" Type="http://schemas.openxmlformats.org/officeDocument/2006/relationships/slide" Target="slides/slide171.xml"/><Relationship Id="rId178" Type="http://schemas.openxmlformats.org/officeDocument/2006/relationships/slide" Target="slides/slide170.xml"/><Relationship Id="rId177" Type="http://schemas.openxmlformats.org/officeDocument/2006/relationships/slide" Target="slides/slide169.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98" Type="http://schemas.openxmlformats.org/officeDocument/2006/relationships/slide" Target="slides/slide190.xml"/><Relationship Id="rId14" Type="http://schemas.openxmlformats.org/officeDocument/2006/relationships/slide" Target="slides/slide6.xml"/><Relationship Id="rId197" Type="http://schemas.openxmlformats.org/officeDocument/2006/relationships/slide" Target="slides/slide189.xml"/><Relationship Id="rId17" Type="http://schemas.openxmlformats.org/officeDocument/2006/relationships/slide" Target="slides/slide9.xml"/><Relationship Id="rId196" Type="http://schemas.openxmlformats.org/officeDocument/2006/relationships/slide" Target="slides/slide188.xml"/><Relationship Id="rId16" Type="http://schemas.openxmlformats.org/officeDocument/2006/relationships/slide" Target="slides/slide8.xml"/><Relationship Id="rId195" Type="http://schemas.openxmlformats.org/officeDocument/2006/relationships/slide" Target="slides/slide187.xml"/><Relationship Id="rId19" Type="http://schemas.openxmlformats.org/officeDocument/2006/relationships/slide" Target="slides/slide11.xml"/><Relationship Id="rId18" Type="http://schemas.openxmlformats.org/officeDocument/2006/relationships/slide" Target="slides/slide10.xml"/><Relationship Id="rId199" Type="http://schemas.openxmlformats.org/officeDocument/2006/relationships/slide" Target="slides/slide191.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150" Type="http://schemas.openxmlformats.org/officeDocument/2006/relationships/slide" Target="slides/slide142.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1.xml"/><Relationship Id="rId4" Type="http://schemas.openxmlformats.org/officeDocument/2006/relationships/tableStyles" Target="tableStyles.xml"/><Relationship Id="rId148" Type="http://schemas.openxmlformats.org/officeDocument/2006/relationships/slide" Target="slides/slide140.xml"/><Relationship Id="rId9" Type="http://schemas.openxmlformats.org/officeDocument/2006/relationships/slide" Target="slides/slide1.xml"/><Relationship Id="rId143" Type="http://schemas.openxmlformats.org/officeDocument/2006/relationships/slide" Target="slides/slide135.xml"/><Relationship Id="rId142" Type="http://schemas.openxmlformats.org/officeDocument/2006/relationships/slide" Target="slides/slide134.xml"/><Relationship Id="rId141" Type="http://schemas.openxmlformats.org/officeDocument/2006/relationships/slide" Target="slides/slide133.xml"/><Relationship Id="rId140" Type="http://schemas.openxmlformats.org/officeDocument/2006/relationships/slide" Target="slides/slide132.xml"/><Relationship Id="rId5" Type="http://schemas.openxmlformats.org/officeDocument/2006/relationships/slideMaster" Target="slideMasters/slideMaster1.xml"/><Relationship Id="rId147" Type="http://schemas.openxmlformats.org/officeDocument/2006/relationships/slide" Target="slides/slide139.xml"/><Relationship Id="rId6" Type="http://schemas.openxmlformats.org/officeDocument/2006/relationships/slideMaster" Target="slideMasters/slideMaster2.xml"/><Relationship Id="rId146" Type="http://schemas.openxmlformats.org/officeDocument/2006/relationships/slide" Target="slides/slide138.xml"/><Relationship Id="rId7" Type="http://schemas.openxmlformats.org/officeDocument/2006/relationships/slideMaster" Target="slideMasters/slideMaster3.xml"/><Relationship Id="rId145" Type="http://schemas.openxmlformats.org/officeDocument/2006/relationships/slide" Target="slides/slide137.xml"/><Relationship Id="rId8" Type="http://schemas.openxmlformats.org/officeDocument/2006/relationships/notesMaster" Target="notesMasters/notesMaster1.xml"/><Relationship Id="rId144" Type="http://schemas.openxmlformats.org/officeDocument/2006/relationships/slide" Target="slides/slide136.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139" Type="http://schemas.openxmlformats.org/officeDocument/2006/relationships/slide" Target="slides/slide131.xml"/><Relationship Id="rId138" Type="http://schemas.openxmlformats.org/officeDocument/2006/relationships/slide" Target="slides/slide130.xml"/><Relationship Id="rId137" Type="http://schemas.openxmlformats.org/officeDocument/2006/relationships/slide" Target="slides/slide129.xml"/><Relationship Id="rId132" Type="http://schemas.openxmlformats.org/officeDocument/2006/relationships/slide" Target="slides/slide124.xml"/><Relationship Id="rId131" Type="http://schemas.openxmlformats.org/officeDocument/2006/relationships/slide" Target="slides/slide123.xml"/><Relationship Id="rId130" Type="http://schemas.openxmlformats.org/officeDocument/2006/relationships/slide" Target="slides/slide122.xml"/><Relationship Id="rId136" Type="http://schemas.openxmlformats.org/officeDocument/2006/relationships/slide" Target="slides/slide128.xml"/><Relationship Id="rId135" Type="http://schemas.openxmlformats.org/officeDocument/2006/relationships/slide" Target="slides/slide127.xml"/><Relationship Id="rId134" Type="http://schemas.openxmlformats.org/officeDocument/2006/relationships/slide" Target="slides/slide126.xml"/><Relationship Id="rId133" Type="http://schemas.openxmlformats.org/officeDocument/2006/relationships/slide" Target="slides/slide125.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172" Type="http://schemas.openxmlformats.org/officeDocument/2006/relationships/slide" Target="slides/slide164.xml"/><Relationship Id="rId65" Type="http://schemas.openxmlformats.org/officeDocument/2006/relationships/slide" Target="slides/slide57.xml"/><Relationship Id="rId171" Type="http://schemas.openxmlformats.org/officeDocument/2006/relationships/slide" Target="slides/slide163.xml"/><Relationship Id="rId68" Type="http://schemas.openxmlformats.org/officeDocument/2006/relationships/slide" Target="slides/slide60.xml"/><Relationship Id="rId170" Type="http://schemas.openxmlformats.org/officeDocument/2006/relationships/slide" Target="slides/slide162.xml"/><Relationship Id="rId67" Type="http://schemas.openxmlformats.org/officeDocument/2006/relationships/slide" Target="slides/slide59.xml"/><Relationship Id="rId60" Type="http://schemas.openxmlformats.org/officeDocument/2006/relationships/slide" Target="slides/slide52.xml"/><Relationship Id="rId165" Type="http://schemas.openxmlformats.org/officeDocument/2006/relationships/slide" Target="slides/slide157.xml"/><Relationship Id="rId69" Type="http://schemas.openxmlformats.org/officeDocument/2006/relationships/slide" Target="slides/slide61.xml"/><Relationship Id="rId164" Type="http://schemas.openxmlformats.org/officeDocument/2006/relationships/slide" Target="slides/slide156.xml"/><Relationship Id="rId163" Type="http://schemas.openxmlformats.org/officeDocument/2006/relationships/slide" Target="slides/slide155.xml"/><Relationship Id="rId162" Type="http://schemas.openxmlformats.org/officeDocument/2006/relationships/slide" Target="slides/slide154.xml"/><Relationship Id="rId169" Type="http://schemas.openxmlformats.org/officeDocument/2006/relationships/slide" Target="slides/slide161.xml"/><Relationship Id="rId168" Type="http://schemas.openxmlformats.org/officeDocument/2006/relationships/slide" Target="slides/slide160.xml"/><Relationship Id="rId167" Type="http://schemas.openxmlformats.org/officeDocument/2006/relationships/slide" Target="slides/slide159.xml"/><Relationship Id="rId166" Type="http://schemas.openxmlformats.org/officeDocument/2006/relationships/slide" Target="slides/slide158.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161" Type="http://schemas.openxmlformats.org/officeDocument/2006/relationships/slide" Target="slides/slide153.xml"/><Relationship Id="rId54" Type="http://schemas.openxmlformats.org/officeDocument/2006/relationships/slide" Target="slides/slide46.xml"/><Relationship Id="rId160" Type="http://schemas.openxmlformats.org/officeDocument/2006/relationships/slide" Target="slides/slide152.xml"/><Relationship Id="rId57" Type="http://schemas.openxmlformats.org/officeDocument/2006/relationships/slide" Target="slides/slide49.xml"/><Relationship Id="rId56" Type="http://schemas.openxmlformats.org/officeDocument/2006/relationships/slide" Target="slides/slide48.xml"/><Relationship Id="rId159" Type="http://schemas.openxmlformats.org/officeDocument/2006/relationships/slide" Target="slides/slide151.xml"/><Relationship Id="rId59" Type="http://schemas.openxmlformats.org/officeDocument/2006/relationships/slide" Target="slides/slide51.xml"/><Relationship Id="rId154" Type="http://schemas.openxmlformats.org/officeDocument/2006/relationships/slide" Target="slides/slide146.xml"/><Relationship Id="rId58" Type="http://schemas.openxmlformats.org/officeDocument/2006/relationships/slide" Target="slides/slide50.xml"/><Relationship Id="rId153" Type="http://schemas.openxmlformats.org/officeDocument/2006/relationships/slide" Target="slides/slide145.xml"/><Relationship Id="rId152" Type="http://schemas.openxmlformats.org/officeDocument/2006/relationships/slide" Target="slides/slide144.xml"/><Relationship Id="rId151" Type="http://schemas.openxmlformats.org/officeDocument/2006/relationships/slide" Target="slides/slide143.xml"/><Relationship Id="rId158" Type="http://schemas.openxmlformats.org/officeDocument/2006/relationships/slide" Target="slides/slide150.xml"/><Relationship Id="rId157" Type="http://schemas.openxmlformats.org/officeDocument/2006/relationships/slide" Target="slides/slide149.xml"/><Relationship Id="rId156" Type="http://schemas.openxmlformats.org/officeDocument/2006/relationships/slide" Target="slides/slide148.xml"/><Relationship Id="rId155" Type="http://schemas.openxmlformats.org/officeDocument/2006/relationships/slide" Target="slides/slide14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129" Type="http://schemas.openxmlformats.org/officeDocument/2006/relationships/slide" Target="slides/slide121.xml"/><Relationship Id="rId128" Type="http://schemas.openxmlformats.org/officeDocument/2006/relationships/slide" Target="slides/slide120.xml"/><Relationship Id="rId127" Type="http://schemas.openxmlformats.org/officeDocument/2006/relationships/slide" Target="slides/slide119.xml"/><Relationship Id="rId126" Type="http://schemas.openxmlformats.org/officeDocument/2006/relationships/slide" Target="slides/slide118.xml"/><Relationship Id="rId121" Type="http://schemas.openxmlformats.org/officeDocument/2006/relationships/slide" Target="slides/slide113.xml"/><Relationship Id="rId120" Type="http://schemas.openxmlformats.org/officeDocument/2006/relationships/slide" Target="slides/slide112.xml"/><Relationship Id="rId125" Type="http://schemas.openxmlformats.org/officeDocument/2006/relationships/slide" Target="slides/slide117.xml"/><Relationship Id="rId124" Type="http://schemas.openxmlformats.org/officeDocument/2006/relationships/slide" Target="slides/slide116.xml"/><Relationship Id="rId123" Type="http://schemas.openxmlformats.org/officeDocument/2006/relationships/slide" Target="slides/slide115.xml"/><Relationship Id="rId122" Type="http://schemas.openxmlformats.org/officeDocument/2006/relationships/slide" Target="slides/slide114.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99" Type="http://schemas.openxmlformats.org/officeDocument/2006/relationships/slide" Target="slides/slide91.xml"/><Relationship Id="rId98" Type="http://schemas.openxmlformats.org/officeDocument/2006/relationships/slide" Target="slides/slide90.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8" Type="http://schemas.openxmlformats.org/officeDocument/2006/relationships/slide" Target="slides/slide110.xml"/><Relationship Id="rId117" Type="http://schemas.openxmlformats.org/officeDocument/2006/relationships/slide" Target="slides/slide109.xml"/><Relationship Id="rId116" Type="http://schemas.openxmlformats.org/officeDocument/2006/relationships/slide" Target="slides/slide108.xml"/><Relationship Id="rId115" Type="http://schemas.openxmlformats.org/officeDocument/2006/relationships/slide" Target="slides/slide107.xml"/><Relationship Id="rId119" Type="http://schemas.openxmlformats.org/officeDocument/2006/relationships/slide" Target="slides/slide111.xml"/><Relationship Id="rId110" Type="http://schemas.openxmlformats.org/officeDocument/2006/relationships/slide" Target="slides/slide102.xml"/><Relationship Id="rId114" Type="http://schemas.openxmlformats.org/officeDocument/2006/relationships/slide" Target="slides/slide106.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206" Type="http://schemas.openxmlformats.org/officeDocument/2006/relationships/slide" Target="slides/slide198.xml"/><Relationship Id="rId205" Type="http://schemas.openxmlformats.org/officeDocument/2006/relationships/slide" Target="slides/slide197.xml"/><Relationship Id="rId204" Type="http://schemas.openxmlformats.org/officeDocument/2006/relationships/slide" Target="slides/slide196.xml"/><Relationship Id="rId203" Type="http://schemas.openxmlformats.org/officeDocument/2006/relationships/slide" Target="slides/slide195.xml"/><Relationship Id="rId202" Type="http://schemas.openxmlformats.org/officeDocument/2006/relationships/slide" Target="slides/slide194.xml"/><Relationship Id="rId201" Type="http://schemas.openxmlformats.org/officeDocument/2006/relationships/slide" Target="slides/slide193.xml"/><Relationship Id="rId200" Type="http://schemas.openxmlformats.org/officeDocument/2006/relationships/slide" Target="slides/slide1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991baf9f36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g991baf9f36_0_1203: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991baf9f36_0_1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g991baf9f36_0_1213: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991baf9f36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g991baf9f36_0_1224: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991baf9f36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g991baf9f36_0_1235: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991baf9f36_0_1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g991baf9f36_0_1249: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991baf9f36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g991baf9f36_0_1353: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991baf9f36_0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g991baf9f36_0_1357: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991baf9f36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g991baf9f36_0_1364: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991baf9f36_0_1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g991baf9f36_0_1369: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991baf9f36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g991baf9f36_0_1376: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991baf9f36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g991baf9f36_0_1385: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991baf9f36_0_1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g991baf9f36_0_1399: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991baf9f36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g991baf9f36_0_1411: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991baf9f36_0_1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g991baf9f36_0_1423: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991baf9f36_0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g991baf9f36_0_1439: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991baf9f36_0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g991baf9f36_0_1458: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991baf9f36_0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g991baf9f36_0_1474: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991baf9f36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g991baf9f36_0_1479: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991baf9f36_0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g991baf9f36_0_1489: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991baf9f36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g991baf9f36_0_19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991baf9f36_0_1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g991baf9f36_0_19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991baf9f36_0_2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g991baf9f36_0_20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991baf9f36_0_2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g991baf9f36_0_20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991baf9f36_0_2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g991baf9f36_0_20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991baf9f36_0_2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g991baf9f36_0_20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991baf9f36_0_2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g991baf9f36_0_20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991baf9f36_0_2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g991baf9f36_0_20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991baf9f36_0_2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g991baf9f36_0_20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991baf9f36_0_2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g991baf9f36_0_20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991baf9f36_0_2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g991baf9f36_0_2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991baf9f36_0_2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g991baf9f36_0_2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991baf9f36_0_2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g991baf9f36_0_2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9" name="Shape 1559"/>
        <p:cNvGrpSpPr/>
        <p:nvPr/>
      </p:nvGrpSpPr>
      <p:grpSpPr>
        <a:xfrm>
          <a:off x="0" y="0"/>
          <a:ext cx="0" cy="0"/>
          <a:chOff x="0" y="0"/>
          <a:chExt cx="0" cy="0"/>
        </a:xfrm>
      </p:grpSpPr>
      <p:sp>
        <p:nvSpPr>
          <p:cNvPr id="1560" name="Google Shape;1560;g991baf9f36_0_2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g991baf9f36_0_2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991baf9f36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g991baf9f36_0_2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991baf9f36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g991baf9f36_0_2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991baf9f36_0_2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g991baf9f36_0_2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g991baf9f36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g991baf9f36_0_2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991baf9f36_0_2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g991baf9f36_0_22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991baf9f36_0_2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g991baf9f36_0_22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991baf9f36_0_2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g991baf9f36_0_2709: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991baf9f36_0_2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g991baf9f36_0_2713: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991baf9f36_0_2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g991baf9f36_0_2719: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g991baf9f36_0_2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g991baf9f36_0_2727: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991baf9f36_0_2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g991baf9f36_0_2734: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g991baf9f36_0_2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g991baf9f36_0_2757: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991baf9f36_0_2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g991baf9f36_0_2795: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g991baf9f36_0_2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g991baf9f36_0_2811: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991baf9f36_0_2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g991baf9f36_0_2833: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991baf9f36_0_2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g991baf9f36_0_2843: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991baf9f36_0_2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g991baf9f36_0_2850: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g991baf9f36_0_2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g991baf9f36_0_2863: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8" name="Shape 1868"/>
        <p:cNvGrpSpPr/>
        <p:nvPr/>
      </p:nvGrpSpPr>
      <p:grpSpPr>
        <a:xfrm>
          <a:off x="0" y="0"/>
          <a:ext cx="0" cy="0"/>
          <a:chOff x="0" y="0"/>
          <a:chExt cx="0" cy="0"/>
        </a:xfrm>
      </p:grpSpPr>
      <p:sp>
        <p:nvSpPr>
          <p:cNvPr id="1869" name="Google Shape;1869;g991baf9f36_0_2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g991baf9f36_0_2874: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991baf9f36_0_2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g991baf9f36_0_2890: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g991baf9f36_0_2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g991baf9f36_0_2908: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991baf9f36_0_2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g991baf9f36_0_2913: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g991baf9f36_0_2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g991baf9f36_0_2918: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991baf9f36_0_3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g991baf9f36_0_3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3" name="Shape 1933"/>
        <p:cNvGrpSpPr/>
        <p:nvPr/>
      </p:nvGrpSpPr>
      <p:grpSpPr>
        <a:xfrm>
          <a:off x="0" y="0"/>
          <a:ext cx="0" cy="0"/>
          <a:chOff x="0" y="0"/>
          <a:chExt cx="0" cy="0"/>
        </a:xfrm>
      </p:grpSpPr>
      <p:sp>
        <p:nvSpPr>
          <p:cNvPr id="1934" name="Google Shape;1934;g991baf9f36_0_3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g991baf9f36_0_3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991baf9f36_0_3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g991baf9f36_0_3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991baf9f36_0_3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g991baf9f36_0_3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991baf9f36_0_3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g991baf9f36_0_3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1" name="Shape 1971"/>
        <p:cNvGrpSpPr/>
        <p:nvPr/>
      </p:nvGrpSpPr>
      <p:grpSpPr>
        <a:xfrm>
          <a:off x="0" y="0"/>
          <a:ext cx="0" cy="0"/>
          <a:chOff x="0" y="0"/>
          <a:chExt cx="0" cy="0"/>
        </a:xfrm>
      </p:grpSpPr>
      <p:sp>
        <p:nvSpPr>
          <p:cNvPr id="1972" name="Google Shape;1972;g991baf9f36_0_3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g991baf9f36_0_3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991baf9f36_0_3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g991baf9f36_0_3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991baf9f36_0_3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g991baf9f36_0_3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g991baf9f36_0_3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g991baf9f36_0_33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991baf9f36_0_3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g991baf9f36_0_3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991baf9f36_0_3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g991baf9f36_0_3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991baf9f36_0_3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g991baf9f36_0_33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7" name="Shape 2057"/>
        <p:cNvGrpSpPr/>
        <p:nvPr/>
      </p:nvGrpSpPr>
      <p:grpSpPr>
        <a:xfrm>
          <a:off x="0" y="0"/>
          <a:ext cx="0" cy="0"/>
          <a:chOff x="0" y="0"/>
          <a:chExt cx="0" cy="0"/>
        </a:xfrm>
      </p:grpSpPr>
      <p:sp>
        <p:nvSpPr>
          <p:cNvPr id="2058" name="Google Shape;2058;g991baf9f36_0_3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g991baf9f36_0_33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3" name="Shape 2063"/>
        <p:cNvGrpSpPr/>
        <p:nvPr/>
      </p:nvGrpSpPr>
      <p:grpSpPr>
        <a:xfrm>
          <a:off x="0" y="0"/>
          <a:ext cx="0" cy="0"/>
          <a:chOff x="0" y="0"/>
          <a:chExt cx="0" cy="0"/>
        </a:xfrm>
      </p:grpSpPr>
      <p:sp>
        <p:nvSpPr>
          <p:cNvPr id="2064" name="Google Shape;2064;g991baf9f36_0_3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g991baf9f36_0_3532: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991baf9f36_0_3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g991baf9f36_0_3541: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6" name="Shape 2086"/>
        <p:cNvGrpSpPr/>
        <p:nvPr/>
      </p:nvGrpSpPr>
      <p:grpSpPr>
        <a:xfrm>
          <a:off x="0" y="0"/>
          <a:ext cx="0" cy="0"/>
          <a:chOff x="0" y="0"/>
          <a:chExt cx="0" cy="0"/>
        </a:xfrm>
      </p:grpSpPr>
      <p:sp>
        <p:nvSpPr>
          <p:cNvPr id="2087" name="Google Shape;2087;g991baf9f36_0_3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g991baf9f36_0_3553: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5" name="Shape 2105"/>
        <p:cNvGrpSpPr/>
        <p:nvPr/>
      </p:nvGrpSpPr>
      <p:grpSpPr>
        <a:xfrm>
          <a:off x="0" y="0"/>
          <a:ext cx="0" cy="0"/>
          <a:chOff x="0" y="0"/>
          <a:chExt cx="0" cy="0"/>
        </a:xfrm>
      </p:grpSpPr>
      <p:sp>
        <p:nvSpPr>
          <p:cNvPr id="2106" name="Google Shape;2106;g991baf9f36_0_3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g991baf9f36_0_3571: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991baf9f36_0_3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g991baf9f36_0_3588: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9" name="Shape 2129"/>
        <p:cNvGrpSpPr/>
        <p:nvPr/>
      </p:nvGrpSpPr>
      <p:grpSpPr>
        <a:xfrm>
          <a:off x="0" y="0"/>
          <a:ext cx="0" cy="0"/>
          <a:chOff x="0" y="0"/>
          <a:chExt cx="0" cy="0"/>
        </a:xfrm>
      </p:grpSpPr>
      <p:sp>
        <p:nvSpPr>
          <p:cNvPr id="2130" name="Google Shape;2130;g991baf9f36_0_3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g991baf9f36_0_3593: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6" name="Shape 2146"/>
        <p:cNvGrpSpPr/>
        <p:nvPr/>
      </p:nvGrpSpPr>
      <p:grpSpPr>
        <a:xfrm>
          <a:off x="0" y="0"/>
          <a:ext cx="0" cy="0"/>
          <a:chOff x="0" y="0"/>
          <a:chExt cx="0" cy="0"/>
        </a:xfrm>
      </p:grpSpPr>
      <p:sp>
        <p:nvSpPr>
          <p:cNvPr id="2147" name="Google Shape;2147;g991baf9f36_0_3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g991baf9f36_0_3609: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4" name="Shape 2154"/>
        <p:cNvGrpSpPr/>
        <p:nvPr/>
      </p:nvGrpSpPr>
      <p:grpSpPr>
        <a:xfrm>
          <a:off x="0" y="0"/>
          <a:ext cx="0" cy="0"/>
          <a:chOff x="0" y="0"/>
          <a:chExt cx="0" cy="0"/>
        </a:xfrm>
      </p:grpSpPr>
      <p:sp>
        <p:nvSpPr>
          <p:cNvPr id="2155" name="Google Shape;2155;g991baf9f36_0_3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g991baf9f36_0_3616: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g991baf9f36_0_3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g991baf9f36_0_3622: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g991baf9f36_0_37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g991baf9f36_0_37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991baf9f36_0_37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g991baf9f36_0_37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7" name="Shape 2187"/>
        <p:cNvGrpSpPr/>
        <p:nvPr/>
      </p:nvGrpSpPr>
      <p:grpSpPr>
        <a:xfrm>
          <a:off x="0" y="0"/>
          <a:ext cx="0" cy="0"/>
          <a:chOff x="0" y="0"/>
          <a:chExt cx="0" cy="0"/>
        </a:xfrm>
      </p:grpSpPr>
      <p:sp>
        <p:nvSpPr>
          <p:cNvPr id="2188" name="Google Shape;2188;g991baf9f36_0_37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g991baf9f36_0_37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2" name="Shape 2192"/>
        <p:cNvGrpSpPr/>
        <p:nvPr/>
      </p:nvGrpSpPr>
      <p:grpSpPr>
        <a:xfrm>
          <a:off x="0" y="0"/>
          <a:ext cx="0" cy="0"/>
          <a:chOff x="0" y="0"/>
          <a:chExt cx="0" cy="0"/>
        </a:xfrm>
      </p:grpSpPr>
      <p:sp>
        <p:nvSpPr>
          <p:cNvPr id="2193" name="Google Shape;2193;g991baf9f36_0_37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g991baf9f36_0_37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3" name="Shape 2203"/>
        <p:cNvGrpSpPr/>
        <p:nvPr/>
      </p:nvGrpSpPr>
      <p:grpSpPr>
        <a:xfrm>
          <a:off x="0" y="0"/>
          <a:ext cx="0" cy="0"/>
          <a:chOff x="0" y="0"/>
          <a:chExt cx="0" cy="0"/>
        </a:xfrm>
      </p:grpSpPr>
      <p:sp>
        <p:nvSpPr>
          <p:cNvPr id="2204" name="Google Shape;2204;g991baf9f36_0_37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g991baf9f36_0_37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8" name="Shape 2208"/>
        <p:cNvGrpSpPr/>
        <p:nvPr/>
      </p:nvGrpSpPr>
      <p:grpSpPr>
        <a:xfrm>
          <a:off x="0" y="0"/>
          <a:ext cx="0" cy="0"/>
          <a:chOff x="0" y="0"/>
          <a:chExt cx="0" cy="0"/>
        </a:xfrm>
      </p:grpSpPr>
      <p:sp>
        <p:nvSpPr>
          <p:cNvPr id="2209" name="Google Shape;2209;g991baf9f36_0_37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g991baf9f36_0_37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8" name="Shape 2218"/>
        <p:cNvGrpSpPr/>
        <p:nvPr/>
      </p:nvGrpSpPr>
      <p:grpSpPr>
        <a:xfrm>
          <a:off x="0" y="0"/>
          <a:ext cx="0" cy="0"/>
          <a:chOff x="0" y="0"/>
          <a:chExt cx="0" cy="0"/>
        </a:xfrm>
      </p:grpSpPr>
      <p:sp>
        <p:nvSpPr>
          <p:cNvPr id="2219" name="Google Shape;2219;g991baf9f36_0_37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0" name="Google Shape;2220;g991baf9f36_0_37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1" name="Google Shape;2221;g991baf9f36_0_37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g991baf9f36_0_37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g991baf9f36_0_37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3" name="Shape 2233"/>
        <p:cNvGrpSpPr/>
        <p:nvPr/>
      </p:nvGrpSpPr>
      <p:grpSpPr>
        <a:xfrm>
          <a:off x="0" y="0"/>
          <a:ext cx="0" cy="0"/>
          <a:chOff x="0" y="0"/>
          <a:chExt cx="0" cy="0"/>
        </a:xfrm>
      </p:grpSpPr>
      <p:sp>
        <p:nvSpPr>
          <p:cNvPr id="2234" name="Google Shape;2234;g991baf9f36_0_37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g991baf9f36_0_37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8" name="Shape 2238"/>
        <p:cNvGrpSpPr/>
        <p:nvPr/>
      </p:nvGrpSpPr>
      <p:grpSpPr>
        <a:xfrm>
          <a:off x="0" y="0"/>
          <a:ext cx="0" cy="0"/>
          <a:chOff x="0" y="0"/>
          <a:chExt cx="0" cy="0"/>
        </a:xfrm>
      </p:grpSpPr>
      <p:sp>
        <p:nvSpPr>
          <p:cNvPr id="2239" name="Google Shape;2239;g991baf9f36_0_37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g991baf9f36_0_37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7" name="Shape 2247"/>
        <p:cNvGrpSpPr/>
        <p:nvPr/>
      </p:nvGrpSpPr>
      <p:grpSpPr>
        <a:xfrm>
          <a:off x="0" y="0"/>
          <a:ext cx="0" cy="0"/>
          <a:chOff x="0" y="0"/>
          <a:chExt cx="0" cy="0"/>
        </a:xfrm>
      </p:grpSpPr>
      <p:sp>
        <p:nvSpPr>
          <p:cNvPr id="2248" name="Google Shape;2248;g991baf9f36_0_37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g991baf9f36_0_37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8" name="Shape 2258"/>
        <p:cNvGrpSpPr/>
        <p:nvPr/>
      </p:nvGrpSpPr>
      <p:grpSpPr>
        <a:xfrm>
          <a:off x="0" y="0"/>
          <a:ext cx="0" cy="0"/>
          <a:chOff x="0" y="0"/>
          <a:chExt cx="0" cy="0"/>
        </a:xfrm>
      </p:grpSpPr>
      <p:sp>
        <p:nvSpPr>
          <p:cNvPr id="2259" name="Google Shape;2259;g991baf9f36_0_38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g991baf9f36_0_38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 name="Shape 2264"/>
        <p:cNvGrpSpPr/>
        <p:nvPr/>
      </p:nvGrpSpPr>
      <p:grpSpPr>
        <a:xfrm>
          <a:off x="0" y="0"/>
          <a:ext cx="0" cy="0"/>
          <a:chOff x="0" y="0"/>
          <a:chExt cx="0" cy="0"/>
        </a:xfrm>
      </p:grpSpPr>
      <p:sp>
        <p:nvSpPr>
          <p:cNvPr id="2265" name="Google Shape;2265;g991baf9f36_0_38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266" name="Google Shape;2266;g991baf9f36_0_38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7" name="Google Shape;2267;g991baf9f36_0_38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3" name="Shape 2273"/>
        <p:cNvGrpSpPr/>
        <p:nvPr/>
      </p:nvGrpSpPr>
      <p:grpSpPr>
        <a:xfrm>
          <a:off x="0" y="0"/>
          <a:ext cx="0" cy="0"/>
          <a:chOff x="0" y="0"/>
          <a:chExt cx="0" cy="0"/>
        </a:xfrm>
      </p:grpSpPr>
      <p:sp>
        <p:nvSpPr>
          <p:cNvPr id="2274" name="Google Shape;2274;g991baf9f36_0_38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275" name="Google Shape;2275;g991baf9f36_0_38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6" name="Google Shape;2276;g991baf9f36_0_38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6" name="Shape 2286"/>
        <p:cNvGrpSpPr/>
        <p:nvPr/>
      </p:nvGrpSpPr>
      <p:grpSpPr>
        <a:xfrm>
          <a:off x="0" y="0"/>
          <a:ext cx="0" cy="0"/>
          <a:chOff x="0" y="0"/>
          <a:chExt cx="0" cy="0"/>
        </a:xfrm>
      </p:grpSpPr>
      <p:sp>
        <p:nvSpPr>
          <p:cNvPr id="2287" name="Google Shape;2287;g991baf9f36_0_38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288" name="Google Shape;2288;g991baf9f36_0_38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9" name="Google Shape;2289;g991baf9f36_0_38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8" name="Shape 2298"/>
        <p:cNvGrpSpPr/>
        <p:nvPr/>
      </p:nvGrpSpPr>
      <p:grpSpPr>
        <a:xfrm>
          <a:off x="0" y="0"/>
          <a:ext cx="0" cy="0"/>
          <a:chOff x="0" y="0"/>
          <a:chExt cx="0" cy="0"/>
        </a:xfrm>
      </p:grpSpPr>
      <p:sp>
        <p:nvSpPr>
          <p:cNvPr id="2299" name="Google Shape;2299;g991baf9f36_0_38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g991baf9f36_0_38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7" name="Shape 2307"/>
        <p:cNvGrpSpPr/>
        <p:nvPr/>
      </p:nvGrpSpPr>
      <p:grpSpPr>
        <a:xfrm>
          <a:off x="0" y="0"/>
          <a:ext cx="0" cy="0"/>
          <a:chOff x="0" y="0"/>
          <a:chExt cx="0" cy="0"/>
        </a:xfrm>
      </p:grpSpPr>
      <p:sp>
        <p:nvSpPr>
          <p:cNvPr id="2308" name="Google Shape;2308;g991baf9f36_0_38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g991baf9f36_0_38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3" name="Shape 2313"/>
        <p:cNvGrpSpPr/>
        <p:nvPr/>
      </p:nvGrpSpPr>
      <p:grpSpPr>
        <a:xfrm>
          <a:off x="0" y="0"/>
          <a:ext cx="0" cy="0"/>
          <a:chOff x="0" y="0"/>
          <a:chExt cx="0" cy="0"/>
        </a:xfrm>
      </p:grpSpPr>
      <p:sp>
        <p:nvSpPr>
          <p:cNvPr id="2314" name="Google Shape;2314;g991baf9f36_0_38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g991baf9f36_0_38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9" name="Shape 2319"/>
        <p:cNvGrpSpPr/>
        <p:nvPr/>
      </p:nvGrpSpPr>
      <p:grpSpPr>
        <a:xfrm>
          <a:off x="0" y="0"/>
          <a:ext cx="0" cy="0"/>
          <a:chOff x="0" y="0"/>
          <a:chExt cx="0" cy="0"/>
        </a:xfrm>
      </p:grpSpPr>
      <p:sp>
        <p:nvSpPr>
          <p:cNvPr id="2320" name="Google Shape;2320;g991baf9f36_0_38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g991baf9f36_0_38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5" name="Shape 2325"/>
        <p:cNvGrpSpPr/>
        <p:nvPr/>
      </p:nvGrpSpPr>
      <p:grpSpPr>
        <a:xfrm>
          <a:off x="0" y="0"/>
          <a:ext cx="0" cy="0"/>
          <a:chOff x="0" y="0"/>
          <a:chExt cx="0" cy="0"/>
        </a:xfrm>
      </p:grpSpPr>
      <p:sp>
        <p:nvSpPr>
          <p:cNvPr id="2326" name="Google Shape;2326;g991baf9f36_0_38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g991baf9f36_0_38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1" name="Shape 2331"/>
        <p:cNvGrpSpPr/>
        <p:nvPr/>
      </p:nvGrpSpPr>
      <p:grpSpPr>
        <a:xfrm>
          <a:off x="0" y="0"/>
          <a:ext cx="0" cy="0"/>
          <a:chOff x="0" y="0"/>
          <a:chExt cx="0" cy="0"/>
        </a:xfrm>
      </p:grpSpPr>
      <p:sp>
        <p:nvSpPr>
          <p:cNvPr id="2332" name="Google Shape;2332;g991baf9f36_0_38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g991baf9f36_0_38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991baf9f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991baf9f3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91baf9f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991baf9f3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991baf9f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991baf9f3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991baf9f3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991baf9f36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991baf9f3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991baf9f36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991baf9f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991baf9f36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91baf9f3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991baf9f36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991baf9f3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991baf9f36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991baf9f3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991baf9f36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991baf9f3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991baf9f36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991baf9f3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991baf9f36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991baf9f3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991baf9f36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991baf9f3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991baf9f36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991baf9f3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991baf9f36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991baf9f3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991baf9f36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991baf9f3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991baf9f36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991baf9f3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991baf9f36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991baf9f3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991baf9f36_0_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991baf9f3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991baf9f36_0_1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991baf9f3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g991baf9f36_0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991baf9f3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991baf9f36_0_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991baf9f3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g991baf9f36_0_1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991baf9f3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991baf9f36_0_2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991baf9f3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g991baf9f36_0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991baf9f3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g991baf9f36_0_2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991baf9f3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991baf9f36_0_2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991baf9f3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991baf9f36_0_2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991baf9f3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991baf9f36_0_2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991baf9f36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991baf9f36_0_3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991baf9f3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g991baf9f36_0_3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991baf9f36_0_3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8" name="Google Shape;638;g991baf9f36_0_3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g991baf9f36_0_3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991baf9f36_0_3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7" name="Google Shape;647;g991baf9f36_0_3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g991baf9f36_0_3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991baf9f36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g991baf9f36_0_3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991baf9f36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g991baf9f36_0_3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991baf9f3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g991baf9f36_0_3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991baf9f36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g991baf9f36_0_3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991baf9f36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g991baf9f36_0_3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991baf9f36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g991baf9f36_0_3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991baf9f3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g991baf9f36_0_4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991baf9f3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g991baf9f36_0_4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991baf9f36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g991baf9f36_0_4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991baf9f3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991baf9f36_0_4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991baf9f3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g991baf9f36_0_4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991baf9f36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g991baf9f36_0_4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991baf9f36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g991baf9f36_0_4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991baf9f3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g991baf9f36_0_4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991baf9f36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g991baf9f36_0_4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991baf9f36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g991baf9f36_0_5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991baf9f36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g991baf9f36_0_5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991baf9f36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g991baf9f36_0_5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991baf9f36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g991baf9f36_0_5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991baf9f36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g991baf9f36_0_5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991baf9f36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g991baf9f36_0_5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991baf9f36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g991baf9f36_0_5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991baf9f36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g991baf9f36_0_5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991baf9f36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g991baf9f36_0_5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991baf9f3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g991baf9f36_0_5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991baf9f36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g991baf9f36_0_6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991baf9f36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g991baf9f36_0_6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991baf9f36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g991baf9f36_0_1039: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991baf9f36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g991baf9f36_0_1054: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991baf9f36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g991baf9f36_0_1061: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991baf9f36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g991baf9f36_0_1078: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991baf9f36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g991baf9f36_0_1083: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991baf9f36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g991baf9f36_0_1089: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991baf9f36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g991baf9f36_0_1098: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991baf9f36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g991baf9f36_0_1106: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991baf9f36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g991baf9f36_0_1115: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991baf9f36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g991baf9f36_0_1122: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991baf9f36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g991baf9f36_0_1130: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991baf9f36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g991baf9f36_0_1137: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991baf9f36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g991baf9f36_0_1147: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991baf9f36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g991baf9f36_0_1159: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991baf9f36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g991baf9f36_0_1171: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991baf9f36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g991baf9f36_0_1183: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991baf9f36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g991baf9f36_0_1196: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0" name="Shape 8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81" name="Shape 8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82" name="Shape 8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5" name="Shape 105"/>
        <p:cNvGrpSpPr/>
        <p:nvPr/>
      </p:nvGrpSpPr>
      <p:grpSpPr>
        <a:xfrm>
          <a:off x="0" y="0"/>
          <a:ext cx="0" cy="0"/>
          <a:chOff x="0" y="0"/>
          <a:chExt cx="0" cy="0"/>
        </a:xfrm>
      </p:grpSpPr>
      <p:grpSp>
        <p:nvGrpSpPr>
          <p:cNvPr id="106" name="Google Shape;106;p17"/>
          <p:cNvGrpSpPr/>
          <p:nvPr/>
        </p:nvGrpSpPr>
        <p:grpSpPr>
          <a:xfrm>
            <a:off x="0" y="2760663"/>
            <a:ext cx="9151938" cy="4113212"/>
            <a:chOff x="0" y="1739"/>
            <a:chExt cx="5765" cy="2591"/>
          </a:xfrm>
        </p:grpSpPr>
        <p:grpSp>
          <p:nvGrpSpPr>
            <p:cNvPr id="107" name="Google Shape;107;p17"/>
            <p:cNvGrpSpPr/>
            <p:nvPr/>
          </p:nvGrpSpPr>
          <p:grpSpPr>
            <a:xfrm>
              <a:off x="0" y="3652"/>
              <a:ext cx="5765" cy="678"/>
              <a:chOff x="0" y="3652"/>
              <a:chExt cx="5765" cy="678"/>
            </a:xfrm>
          </p:grpSpPr>
          <p:sp>
            <p:nvSpPr>
              <p:cNvPr id="108" name="Google Shape;108;p17"/>
              <p:cNvSpPr/>
              <p:nvPr/>
            </p:nvSpPr>
            <p:spPr>
              <a:xfrm>
                <a:off x="0" y="3676"/>
                <a:ext cx="5700" cy="600"/>
              </a:xfrm>
              <a:prstGeom prst="rect">
                <a:avLst/>
              </a:prstGeom>
              <a:gradFill>
                <a:gsLst>
                  <a:gs pos="0">
                    <a:schemeClr val="lt1"/>
                  </a:gs>
                  <a:gs pos="100000">
                    <a:schemeClr val="accent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grpSp>
            <p:nvGrpSpPr>
              <p:cNvPr id="109" name="Google Shape;109;p17"/>
              <p:cNvGrpSpPr/>
              <p:nvPr/>
            </p:nvGrpSpPr>
            <p:grpSpPr>
              <a:xfrm>
                <a:off x="0" y="3652"/>
                <a:ext cx="5765" cy="678"/>
                <a:chOff x="0" y="3652"/>
                <a:chExt cx="5765" cy="678"/>
              </a:xfrm>
            </p:grpSpPr>
            <p:sp>
              <p:nvSpPr>
                <p:cNvPr id="110" name="Google Shape;110;p17"/>
                <p:cNvSpPr/>
                <p:nvPr/>
              </p:nvSpPr>
              <p:spPr>
                <a:xfrm>
                  <a:off x="0" y="3652"/>
                  <a:ext cx="578" cy="678"/>
                </a:xfrm>
                <a:custGeom>
                  <a:rect b="b" l="l" r="r" t="t"/>
                  <a:pathLst>
                    <a:path extrusionOk="0" h="678" w="578">
                      <a:moveTo>
                        <a:pt x="0" y="677"/>
                      </a:moveTo>
                      <a:lnTo>
                        <a:pt x="480" y="0"/>
                      </a:lnTo>
                      <a:lnTo>
                        <a:pt x="577"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11" name="Google Shape;111;p17"/>
                <p:cNvSpPr/>
                <p:nvPr/>
              </p:nvSpPr>
              <p:spPr>
                <a:xfrm>
                  <a:off x="433" y="3652"/>
                  <a:ext cx="578" cy="678"/>
                </a:xfrm>
                <a:custGeom>
                  <a:rect b="b" l="l" r="r" t="t"/>
                  <a:pathLst>
                    <a:path extrusionOk="0" h="678" w="578">
                      <a:moveTo>
                        <a:pt x="0" y="677"/>
                      </a:moveTo>
                      <a:lnTo>
                        <a:pt x="480" y="0"/>
                      </a:lnTo>
                      <a:lnTo>
                        <a:pt x="577"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12" name="Google Shape;112;p17"/>
                <p:cNvSpPr/>
                <p:nvPr/>
              </p:nvSpPr>
              <p:spPr>
                <a:xfrm>
                  <a:off x="878" y="3652"/>
                  <a:ext cx="578" cy="678"/>
                </a:xfrm>
                <a:custGeom>
                  <a:rect b="b" l="l" r="r" t="t"/>
                  <a:pathLst>
                    <a:path extrusionOk="0" h="678" w="578">
                      <a:moveTo>
                        <a:pt x="0" y="677"/>
                      </a:moveTo>
                      <a:lnTo>
                        <a:pt x="480" y="0"/>
                      </a:lnTo>
                      <a:lnTo>
                        <a:pt x="577"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13" name="Google Shape;113;p17"/>
                <p:cNvSpPr/>
                <p:nvPr/>
              </p:nvSpPr>
              <p:spPr>
                <a:xfrm>
                  <a:off x="1323" y="3652"/>
                  <a:ext cx="578" cy="678"/>
                </a:xfrm>
                <a:custGeom>
                  <a:rect b="b" l="l" r="r" t="t"/>
                  <a:pathLst>
                    <a:path extrusionOk="0" h="678" w="578">
                      <a:moveTo>
                        <a:pt x="0" y="677"/>
                      </a:moveTo>
                      <a:lnTo>
                        <a:pt x="480" y="0"/>
                      </a:lnTo>
                      <a:lnTo>
                        <a:pt x="577"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14" name="Google Shape;114;p17"/>
                <p:cNvSpPr/>
                <p:nvPr/>
              </p:nvSpPr>
              <p:spPr>
                <a:xfrm>
                  <a:off x="1768" y="3652"/>
                  <a:ext cx="578" cy="678"/>
                </a:xfrm>
                <a:custGeom>
                  <a:rect b="b" l="l" r="r" t="t"/>
                  <a:pathLst>
                    <a:path extrusionOk="0" h="678" w="578">
                      <a:moveTo>
                        <a:pt x="0" y="677"/>
                      </a:moveTo>
                      <a:lnTo>
                        <a:pt x="480" y="0"/>
                      </a:lnTo>
                      <a:lnTo>
                        <a:pt x="577"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15" name="Google Shape;115;p17"/>
                <p:cNvSpPr/>
                <p:nvPr/>
              </p:nvSpPr>
              <p:spPr>
                <a:xfrm>
                  <a:off x="2213" y="3652"/>
                  <a:ext cx="578" cy="678"/>
                </a:xfrm>
                <a:custGeom>
                  <a:rect b="b" l="l" r="r" t="t"/>
                  <a:pathLst>
                    <a:path extrusionOk="0" h="678" w="578">
                      <a:moveTo>
                        <a:pt x="0" y="677"/>
                      </a:moveTo>
                      <a:lnTo>
                        <a:pt x="480" y="0"/>
                      </a:lnTo>
                      <a:lnTo>
                        <a:pt x="577"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16" name="Google Shape;116;p17"/>
                <p:cNvSpPr/>
                <p:nvPr/>
              </p:nvSpPr>
              <p:spPr>
                <a:xfrm>
                  <a:off x="2646" y="3652"/>
                  <a:ext cx="578" cy="678"/>
                </a:xfrm>
                <a:custGeom>
                  <a:rect b="b" l="l" r="r" t="t"/>
                  <a:pathLst>
                    <a:path extrusionOk="0" h="678" w="578">
                      <a:moveTo>
                        <a:pt x="0" y="677"/>
                      </a:moveTo>
                      <a:lnTo>
                        <a:pt x="480" y="0"/>
                      </a:lnTo>
                      <a:lnTo>
                        <a:pt x="577"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17" name="Google Shape;117;p17"/>
                <p:cNvSpPr/>
                <p:nvPr/>
              </p:nvSpPr>
              <p:spPr>
                <a:xfrm>
                  <a:off x="3090" y="3652"/>
                  <a:ext cx="579" cy="678"/>
                </a:xfrm>
                <a:custGeom>
                  <a:rect b="b" l="l" r="r" t="t"/>
                  <a:pathLst>
                    <a:path extrusionOk="0" h="678" w="579">
                      <a:moveTo>
                        <a:pt x="0" y="677"/>
                      </a:moveTo>
                      <a:lnTo>
                        <a:pt x="481" y="0"/>
                      </a:lnTo>
                      <a:lnTo>
                        <a:pt x="578"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18" name="Google Shape;118;p17"/>
                <p:cNvSpPr/>
                <p:nvPr/>
              </p:nvSpPr>
              <p:spPr>
                <a:xfrm>
                  <a:off x="3547" y="3652"/>
                  <a:ext cx="579" cy="678"/>
                </a:xfrm>
                <a:custGeom>
                  <a:rect b="b" l="l" r="r" t="t"/>
                  <a:pathLst>
                    <a:path extrusionOk="0" h="678" w="579">
                      <a:moveTo>
                        <a:pt x="0" y="677"/>
                      </a:moveTo>
                      <a:lnTo>
                        <a:pt x="481" y="0"/>
                      </a:lnTo>
                      <a:lnTo>
                        <a:pt x="578"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19" name="Google Shape;119;p17"/>
                <p:cNvSpPr/>
                <p:nvPr/>
              </p:nvSpPr>
              <p:spPr>
                <a:xfrm>
                  <a:off x="4004" y="3652"/>
                  <a:ext cx="579" cy="678"/>
                </a:xfrm>
                <a:custGeom>
                  <a:rect b="b" l="l" r="r" t="t"/>
                  <a:pathLst>
                    <a:path extrusionOk="0" h="678" w="579">
                      <a:moveTo>
                        <a:pt x="0" y="677"/>
                      </a:moveTo>
                      <a:lnTo>
                        <a:pt x="481" y="0"/>
                      </a:lnTo>
                      <a:lnTo>
                        <a:pt x="578"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20" name="Google Shape;120;p17"/>
                <p:cNvSpPr/>
                <p:nvPr/>
              </p:nvSpPr>
              <p:spPr>
                <a:xfrm>
                  <a:off x="4473" y="3652"/>
                  <a:ext cx="579" cy="678"/>
                </a:xfrm>
                <a:custGeom>
                  <a:rect b="b" l="l" r="r" t="t"/>
                  <a:pathLst>
                    <a:path extrusionOk="0" h="678" w="579">
                      <a:moveTo>
                        <a:pt x="0" y="677"/>
                      </a:moveTo>
                      <a:lnTo>
                        <a:pt x="481" y="0"/>
                      </a:lnTo>
                      <a:lnTo>
                        <a:pt x="578"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21" name="Google Shape;121;p17"/>
                <p:cNvSpPr/>
                <p:nvPr/>
              </p:nvSpPr>
              <p:spPr>
                <a:xfrm>
                  <a:off x="4930" y="3652"/>
                  <a:ext cx="578" cy="678"/>
                </a:xfrm>
                <a:custGeom>
                  <a:rect b="b" l="l" r="r" t="t"/>
                  <a:pathLst>
                    <a:path extrusionOk="0" h="678" w="578">
                      <a:moveTo>
                        <a:pt x="0" y="677"/>
                      </a:moveTo>
                      <a:lnTo>
                        <a:pt x="480" y="0"/>
                      </a:lnTo>
                      <a:lnTo>
                        <a:pt x="577"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22" name="Google Shape;122;p17"/>
                <p:cNvSpPr/>
                <p:nvPr/>
              </p:nvSpPr>
              <p:spPr>
                <a:xfrm>
                  <a:off x="5403" y="3825"/>
                  <a:ext cx="362" cy="505"/>
                </a:xfrm>
                <a:custGeom>
                  <a:rect b="b" l="l" r="r" t="t"/>
                  <a:pathLst>
                    <a:path extrusionOk="0" h="505" w="362">
                      <a:moveTo>
                        <a:pt x="0" y="504"/>
                      </a:moveTo>
                      <a:lnTo>
                        <a:pt x="361" y="0"/>
                      </a:lnTo>
                      <a:lnTo>
                        <a:pt x="361" y="122"/>
                      </a:lnTo>
                      <a:lnTo>
                        <a:pt x="96" y="504"/>
                      </a:lnTo>
                      <a:lnTo>
                        <a:pt x="0" y="504"/>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grpSp>
        </p:grpSp>
        <p:sp>
          <p:nvSpPr>
            <p:cNvPr id="123" name="Google Shape;123;p17"/>
            <p:cNvSpPr/>
            <p:nvPr/>
          </p:nvSpPr>
          <p:spPr>
            <a:xfrm>
              <a:off x="0" y="1739"/>
              <a:ext cx="516" cy="913"/>
            </a:xfrm>
            <a:custGeom>
              <a:rect b="b" l="l" r="r" t="t"/>
              <a:pathLst>
                <a:path extrusionOk="0" h="913" w="516">
                  <a:moveTo>
                    <a:pt x="0" y="0"/>
                  </a:moveTo>
                  <a:lnTo>
                    <a:pt x="515" y="0"/>
                  </a:lnTo>
                  <a:lnTo>
                    <a:pt x="0" y="912"/>
                  </a:lnTo>
                  <a:lnTo>
                    <a:pt x="0" y="0"/>
                  </a:lnTo>
                </a:path>
              </a:pathLst>
            </a:custGeom>
            <a:gradFill>
              <a:gsLst>
                <a:gs pos="0">
                  <a:schemeClr val="lt1"/>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grpSp>
      <p:sp>
        <p:nvSpPr>
          <p:cNvPr id="124" name="Google Shape;124;p17"/>
          <p:cNvSpPr txBox="1"/>
          <p:nvPr>
            <p:ph type="ctrTitle"/>
          </p:nvPr>
        </p:nvSpPr>
        <p:spPr>
          <a:xfrm>
            <a:off x="685800" y="2286000"/>
            <a:ext cx="7772400" cy="11430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 name="Google Shape;125;p17"/>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noAutofit/>
          </a:bodyPr>
          <a:lstStyle>
            <a:lvl1pPr lvl="0" rtl="0" algn="ctr">
              <a:spcBef>
                <a:spcPts val="640"/>
              </a:spcBef>
              <a:spcAft>
                <a:spcPts val="0"/>
              </a:spcAft>
              <a:buSzPts val="2400"/>
              <a:buFont typeface="Arial"/>
              <a:buNone/>
              <a:defRPr/>
            </a:lvl1pPr>
            <a:lvl2pPr lvl="1" rtl="0" algn="l">
              <a:spcBef>
                <a:spcPts val="360"/>
              </a:spcBef>
              <a:spcAft>
                <a:spcPts val="0"/>
              </a:spcAft>
              <a:buSzPts val="1800"/>
              <a:buChar char="–"/>
              <a:defRPr/>
            </a:lvl2pPr>
            <a:lvl3pPr lvl="2" rtl="0" algn="l">
              <a:spcBef>
                <a:spcPts val="360"/>
              </a:spcBef>
              <a:spcAft>
                <a:spcPts val="0"/>
              </a:spcAft>
              <a:buSzPts val="1350"/>
              <a:buChar char="●"/>
              <a:defRPr/>
            </a:lvl3pPr>
            <a:lvl4pPr lvl="3" rtl="0" algn="l">
              <a:spcBef>
                <a:spcPts val="360"/>
              </a:spcBef>
              <a:spcAft>
                <a:spcPts val="0"/>
              </a:spcAft>
              <a:buSzPts val="1800"/>
              <a:buChar char="–"/>
              <a:defRPr/>
            </a:lvl4pPr>
            <a:lvl5pPr lvl="4" rtl="0" algn="l">
              <a:spcBef>
                <a:spcPts val="360"/>
              </a:spcBef>
              <a:spcAft>
                <a:spcPts val="0"/>
              </a:spcAft>
              <a:buSzPts val="1800"/>
              <a:buChar char="–"/>
              <a:defRPr/>
            </a:lvl5pPr>
            <a:lvl6pPr lvl="5" rtl="0" algn="l">
              <a:lnSpc>
                <a:spcPct val="90000"/>
              </a:lnSpc>
              <a:spcBef>
                <a:spcPts val="500"/>
              </a:spcBef>
              <a:spcAft>
                <a:spcPts val="0"/>
              </a:spcAft>
              <a:buClr>
                <a:schemeClr val="dk1"/>
              </a:buClr>
              <a:buSzPts val="1800"/>
              <a:buChar char="•"/>
              <a:defRPr/>
            </a:lvl6pPr>
            <a:lvl7pPr lvl="6" rtl="0" algn="l">
              <a:lnSpc>
                <a:spcPct val="90000"/>
              </a:lnSpc>
              <a:spcBef>
                <a:spcPts val="500"/>
              </a:spcBef>
              <a:spcAft>
                <a:spcPts val="0"/>
              </a:spcAft>
              <a:buClr>
                <a:schemeClr val="dk1"/>
              </a:buClr>
              <a:buSzPts val="1800"/>
              <a:buChar char="•"/>
              <a:defRPr/>
            </a:lvl7pPr>
            <a:lvl8pPr lvl="7" rtl="0" algn="l">
              <a:lnSpc>
                <a:spcPct val="90000"/>
              </a:lnSpc>
              <a:spcBef>
                <a:spcPts val="500"/>
              </a:spcBef>
              <a:spcAft>
                <a:spcPts val="0"/>
              </a:spcAft>
              <a:buClr>
                <a:schemeClr val="dk1"/>
              </a:buClr>
              <a:buSzPts val="1800"/>
              <a:buChar char="•"/>
              <a:defRPr/>
            </a:lvl8pPr>
            <a:lvl9pPr lvl="8" rtl="0" algn="l">
              <a:lnSpc>
                <a:spcPct val="90000"/>
              </a:lnSpc>
              <a:spcBef>
                <a:spcPts val="500"/>
              </a:spcBef>
              <a:spcAft>
                <a:spcPts val="0"/>
              </a:spcAft>
              <a:buClr>
                <a:schemeClr val="dk1"/>
              </a:buClr>
              <a:buSzPts val="1800"/>
              <a:buChar char="•"/>
              <a:defRPr/>
            </a:lvl9pPr>
          </a:lstStyle>
          <a:p/>
        </p:txBody>
      </p:sp>
      <p:sp>
        <p:nvSpPr>
          <p:cNvPr id="126" name="Google Shape;126;p1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1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1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rtl="0" algn="r">
              <a:spcBef>
                <a:spcPts val="0"/>
              </a:spcBef>
              <a:spcAft>
                <a:spcPts val="0"/>
              </a:spcAft>
              <a:buNone/>
              <a:defRPr b="0" sz="1400">
                <a:solidFill>
                  <a:schemeClr val="dk1"/>
                </a:solidFill>
                <a:latin typeface="Arial"/>
                <a:ea typeface="Arial"/>
                <a:cs typeface="Arial"/>
                <a:sym typeface="Arial"/>
              </a:defRPr>
            </a:lvl1pPr>
            <a:lvl2pPr indent="0" lvl="1" marL="0" rtl="0" algn="r">
              <a:spcBef>
                <a:spcPts val="0"/>
              </a:spcBef>
              <a:spcAft>
                <a:spcPts val="0"/>
              </a:spcAft>
              <a:buNone/>
              <a:defRPr b="0" sz="1400">
                <a:solidFill>
                  <a:schemeClr val="dk1"/>
                </a:solidFill>
                <a:latin typeface="Arial"/>
                <a:ea typeface="Arial"/>
                <a:cs typeface="Arial"/>
                <a:sym typeface="Arial"/>
              </a:defRPr>
            </a:lvl2pPr>
            <a:lvl3pPr indent="0" lvl="2" marL="0" rtl="0" algn="r">
              <a:spcBef>
                <a:spcPts val="0"/>
              </a:spcBef>
              <a:spcAft>
                <a:spcPts val="0"/>
              </a:spcAft>
              <a:buNone/>
              <a:defRPr b="0" sz="1400">
                <a:solidFill>
                  <a:schemeClr val="dk1"/>
                </a:solidFill>
                <a:latin typeface="Arial"/>
                <a:ea typeface="Arial"/>
                <a:cs typeface="Arial"/>
                <a:sym typeface="Arial"/>
              </a:defRPr>
            </a:lvl3pPr>
            <a:lvl4pPr indent="0" lvl="3" marL="0" rtl="0" algn="r">
              <a:spcBef>
                <a:spcPts val="0"/>
              </a:spcBef>
              <a:spcAft>
                <a:spcPts val="0"/>
              </a:spcAft>
              <a:buNone/>
              <a:defRPr b="0" sz="1400">
                <a:solidFill>
                  <a:schemeClr val="dk1"/>
                </a:solidFill>
                <a:latin typeface="Arial"/>
                <a:ea typeface="Arial"/>
                <a:cs typeface="Arial"/>
                <a:sym typeface="Arial"/>
              </a:defRPr>
            </a:lvl4pPr>
            <a:lvl5pPr indent="0" lvl="4" marL="0" rtl="0" algn="r">
              <a:spcBef>
                <a:spcPts val="0"/>
              </a:spcBef>
              <a:spcAft>
                <a:spcPts val="0"/>
              </a:spcAft>
              <a:buNone/>
              <a:defRPr b="0" sz="1400">
                <a:solidFill>
                  <a:schemeClr val="dk1"/>
                </a:solidFill>
                <a:latin typeface="Arial"/>
                <a:ea typeface="Arial"/>
                <a:cs typeface="Arial"/>
                <a:sym typeface="Arial"/>
              </a:defRPr>
            </a:lvl5pPr>
            <a:lvl6pPr indent="0" lvl="5" marL="0" rtl="0" algn="r">
              <a:spcBef>
                <a:spcPts val="0"/>
              </a:spcBef>
              <a:spcAft>
                <a:spcPts val="0"/>
              </a:spcAft>
              <a:buNone/>
              <a:defRPr b="0" sz="1400">
                <a:solidFill>
                  <a:schemeClr val="dk1"/>
                </a:solidFill>
                <a:latin typeface="Arial"/>
                <a:ea typeface="Arial"/>
                <a:cs typeface="Arial"/>
                <a:sym typeface="Arial"/>
              </a:defRPr>
            </a:lvl6pPr>
            <a:lvl7pPr indent="0" lvl="6" marL="0" rtl="0" algn="r">
              <a:spcBef>
                <a:spcPts val="0"/>
              </a:spcBef>
              <a:spcAft>
                <a:spcPts val="0"/>
              </a:spcAft>
              <a:buNone/>
              <a:defRPr b="0" sz="1400">
                <a:solidFill>
                  <a:schemeClr val="dk1"/>
                </a:solidFill>
                <a:latin typeface="Arial"/>
                <a:ea typeface="Arial"/>
                <a:cs typeface="Arial"/>
                <a:sym typeface="Arial"/>
              </a:defRPr>
            </a:lvl7pPr>
            <a:lvl8pPr indent="0" lvl="7" marL="0" rtl="0" algn="r">
              <a:spcBef>
                <a:spcPts val="0"/>
              </a:spcBef>
              <a:spcAft>
                <a:spcPts val="0"/>
              </a:spcAft>
              <a:buNone/>
              <a:defRPr b="0" sz="1400">
                <a:solidFill>
                  <a:schemeClr val="dk1"/>
                </a:solidFill>
                <a:latin typeface="Arial"/>
                <a:ea typeface="Arial"/>
                <a:cs typeface="Arial"/>
                <a:sym typeface="Arial"/>
              </a:defRPr>
            </a:lvl8pPr>
            <a:lvl9pPr indent="0" lvl="8" marL="0" rt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9" name="Shape 129"/>
        <p:cNvGrpSpPr/>
        <p:nvPr/>
      </p:nvGrpSpPr>
      <p:grpSpPr>
        <a:xfrm>
          <a:off x="0" y="0"/>
          <a:ext cx="0" cy="0"/>
          <a:chOff x="0" y="0"/>
          <a:chExt cx="0" cy="0"/>
        </a:xfrm>
      </p:grpSpPr>
      <p:sp>
        <p:nvSpPr>
          <p:cNvPr id="130" name="Google Shape;130;p18"/>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1" name="Google Shape;131;p18"/>
          <p:cNvSpPr txBox="1"/>
          <p:nvPr>
            <p:ph idx="1" type="body"/>
          </p:nvPr>
        </p:nvSpPr>
        <p:spPr>
          <a:xfrm>
            <a:off x="685800" y="1714500"/>
            <a:ext cx="7772400" cy="4152900"/>
          </a:xfrm>
          <a:prstGeom prst="rect">
            <a:avLst/>
          </a:prstGeom>
          <a:noFill/>
          <a:ln>
            <a:noFill/>
          </a:ln>
        </p:spPr>
        <p:txBody>
          <a:bodyPr anchorCtr="0" anchor="t" bIns="46025" lIns="92075" spcFirstLastPara="1" rIns="92075" wrap="square" tIns="46025">
            <a:noAutofit/>
          </a:bodyPr>
          <a:lstStyle>
            <a:lvl1pPr indent="-314325" lvl="0" marL="457200" rtl="0" algn="l">
              <a:spcBef>
                <a:spcPts val="360"/>
              </a:spcBef>
              <a:spcAft>
                <a:spcPts val="0"/>
              </a:spcAft>
              <a:buSzPts val="1350"/>
              <a:buChar char="●"/>
              <a:defRPr/>
            </a:lvl1pPr>
            <a:lvl2pPr indent="-342900" lvl="1" marL="914400" rtl="0" algn="l">
              <a:spcBef>
                <a:spcPts val="360"/>
              </a:spcBef>
              <a:spcAft>
                <a:spcPts val="0"/>
              </a:spcAft>
              <a:buSzPts val="1800"/>
              <a:buChar char="–"/>
              <a:defRPr/>
            </a:lvl2pPr>
            <a:lvl3pPr indent="-314325" lvl="2" marL="1371600" rtl="0" algn="l">
              <a:spcBef>
                <a:spcPts val="360"/>
              </a:spcBef>
              <a:spcAft>
                <a:spcPts val="0"/>
              </a:spcAft>
              <a:buSzPts val="135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2" name="Google Shape;132;p1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1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rtl="0" algn="r">
              <a:spcBef>
                <a:spcPts val="0"/>
              </a:spcBef>
              <a:spcAft>
                <a:spcPts val="0"/>
              </a:spcAft>
              <a:buNone/>
              <a:defRPr b="0" sz="1400">
                <a:solidFill>
                  <a:schemeClr val="dk1"/>
                </a:solidFill>
                <a:latin typeface="Arial"/>
                <a:ea typeface="Arial"/>
                <a:cs typeface="Arial"/>
                <a:sym typeface="Arial"/>
              </a:defRPr>
            </a:lvl1pPr>
            <a:lvl2pPr indent="0" lvl="1" marL="0" rtl="0" algn="r">
              <a:spcBef>
                <a:spcPts val="0"/>
              </a:spcBef>
              <a:spcAft>
                <a:spcPts val="0"/>
              </a:spcAft>
              <a:buNone/>
              <a:defRPr b="0" sz="1400">
                <a:solidFill>
                  <a:schemeClr val="dk1"/>
                </a:solidFill>
                <a:latin typeface="Arial"/>
                <a:ea typeface="Arial"/>
                <a:cs typeface="Arial"/>
                <a:sym typeface="Arial"/>
              </a:defRPr>
            </a:lvl2pPr>
            <a:lvl3pPr indent="0" lvl="2" marL="0" rtl="0" algn="r">
              <a:spcBef>
                <a:spcPts val="0"/>
              </a:spcBef>
              <a:spcAft>
                <a:spcPts val="0"/>
              </a:spcAft>
              <a:buNone/>
              <a:defRPr b="0" sz="1400">
                <a:solidFill>
                  <a:schemeClr val="dk1"/>
                </a:solidFill>
                <a:latin typeface="Arial"/>
                <a:ea typeface="Arial"/>
                <a:cs typeface="Arial"/>
                <a:sym typeface="Arial"/>
              </a:defRPr>
            </a:lvl3pPr>
            <a:lvl4pPr indent="0" lvl="3" marL="0" rtl="0" algn="r">
              <a:spcBef>
                <a:spcPts val="0"/>
              </a:spcBef>
              <a:spcAft>
                <a:spcPts val="0"/>
              </a:spcAft>
              <a:buNone/>
              <a:defRPr b="0" sz="1400">
                <a:solidFill>
                  <a:schemeClr val="dk1"/>
                </a:solidFill>
                <a:latin typeface="Arial"/>
                <a:ea typeface="Arial"/>
                <a:cs typeface="Arial"/>
                <a:sym typeface="Arial"/>
              </a:defRPr>
            </a:lvl4pPr>
            <a:lvl5pPr indent="0" lvl="4" marL="0" rtl="0" algn="r">
              <a:spcBef>
                <a:spcPts val="0"/>
              </a:spcBef>
              <a:spcAft>
                <a:spcPts val="0"/>
              </a:spcAft>
              <a:buNone/>
              <a:defRPr b="0" sz="1400">
                <a:solidFill>
                  <a:schemeClr val="dk1"/>
                </a:solidFill>
                <a:latin typeface="Arial"/>
                <a:ea typeface="Arial"/>
                <a:cs typeface="Arial"/>
                <a:sym typeface="Arial"/>
              </a:defRPr>
            </a:lvl5pPr>
            <a:lvl6pPr indent="0" lvl="5" marL="0" rtl="0" algn="r">
              <a:spcBef>
                <a:spcPts val="0"/>
              </a:spcBef>
              <a:spcAft>
                <a:spcPts val="0"/>
              </a:spcAft>
              <a:buNone/>
              <a:defRPr b="0" sz="1400">
                <a:solidFill>
                  <a:schemeClr val="dk1"/>
                </a:solidFill>
                <a:latin typeface="Arial"/>
                <a:ea typeface="Arial"/>
                <a:cs typeface="Arial"/>
                <a:sym typeface="Arial"/>
              </a:defRPr>
            </a:lvl6pPr>
            <a:lvl7pPr indent="0" lvl="6" marL="0" rtl="0" algn="r">
              <a:spcBef>
                <a:spcPts val="0"/>
              </a:spcBef>
              <a:spcAft>
                <a:spcPts val="0"/>
              </a:spcAft>
              <a:buNone/>
              <a:defRPr b="0" sz="1400">
                <a:solidFill>
                  <a:schemeClr val="dk1"/>
                </a:solidFill>
                <a:latin typeface="Arial"/>
                <a:ea typeface="Arial"/>
                <a:cs typeface="Arial"/>
                <a:sym typeface="Arial"/>
              </a:defRPr>
            </a:lvl7pPr>
            <a:lvl8pPr indent="0" lvl="7" marL="0" rtl="0" algn="r">
              <a:spcBef>
                <a:spcPts val="0"/>
              </a:spcBef>
              <a:spcAft>
                <a:spcPts val="0"/>
              </a:spcAft>
              <a:buNone/>
              <a:defRPr b="0" sz="1400">
                <a:solidFill>
                  <a:schemeClr val="dk1"/>
                </a:solidFill>
                <a:latin typeface="Arial"/>
                <a:ea typeface="Arial"/>
                <a:cs typeface="Arial"/>
                <a:sym typeface="Arial"/>
              </a:defRPr>
            </a:lvl8pPr>
            <a:lvl9pPr indent="0" lvl="8" marL="0" rt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5" name="Shape 135"/>
        <p:cNvGrpSpPr/>
        <p:nvPr/>
      </p:nvGrpSpPr>
      <p:grpSpPr>
        <a:xfrm>
          <a:off x="0" y="0"/>
          <a:ext cx="0" cy="0"/>
          <a:chOff x="0" y="0"/>
          <a:chExt cx="0" cy="0"/>
        </a:xfrm>
      </p:grpSpPr>
      <p:sp>
        <p:nvSpPr>
          <p:cNvPr id="136" name="Google Shape;136;p19"/>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 name="Google Shape;137;p1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rtl="0" algn="r">
              <a:spcBef>
                <a:spcPts val="0"/>
              </a:spcBef>
              <a:spcAft>
                <a:spcPts val="0"/>
              </a:spcAft>
              <a:buNone/>
              <a:defRPr b="0" sz="1400">
                <a:solidFill>
                  <a:schemeClr val="dk1"/>
                </a:solidFill>
                <a:latin typeface="Arial"/>
                <a:ea typeface="Arial"/>
                <a:cs typeface="Arial"/>
                <a:sym typeface="Arial"/>
              </a:defRPr>
            </a:lvl1pPr>
            <a:lvl2pPr indent="0" lvl="1" marL="0" rtl="0" algn="r">
              <a:spcBef>
                <a:spcPts val="0"/>
              </a:spcBef>
              <a:spcAft>
                <a:spcPts val="0"/>
              </a:spcAft>
              <a:buNone/>
              <a:defRPr b="0" sz="1400">
                <a:solidFill>
                  <a:schemeClr val="dk1"/>
                </a:solidFill>
                <a:latin typeface="Arial"/>
                <a:ea typeface="Arial"/>
                <a:cs typeface="Arial"/>
                <a:sym typeface="Arial"/>
              </a:defRPr>
            </a:lvl2pPr>
            <a:lvl3pPr indent="0" lvl="2" marL="0" rtl="0" algn="r">
              <a:spcBef>
                <a:spcPts val="0"/>
              </a:spcBef>
              <a:spcAft>
                <a:spcPts val="0"/>
              </a:spcAft>
              <a:buNone/>
              <a:defRPr b="0" sz="1400">
                <a:solidFill>
                  <a:schemeClr val="dk1"/>
                </a:solidFill>
                <a:latin typeface="Arial"/>
                <a:ea typeface="Arial"/>
                <a:cs typeface="Arial"/>
                <a:sym typeface="Arial"/>
              </a:defRPr>
            </a:lvl3pPr>
            <a:lvl4pPr indent="0" lvl="3" marL="0" rtl="0" algn="r">
              <a:spcBef>
                <a:spcPts val="0"/>
              </a:spcBef>
              <a:spcAft>
                <a:spcPts val="0"/>
              </a:spcAft>
              <a:buNone/>
              <a:defRPr b="0" sz="1400">
                <a:solidFill>
                  <a:schemeClr val="dk1"/>
                </a:solidFill>
                <a:latin typeface="Arial"/>
                <a:ea typeface="Arial"/>
                <a:cs typeface="Arial"/>
                <a:sym typeface="Arial"/>
              </a:defRPr>
            </a:lvl4pPr>
            <a:lvl5pPr indent="0" lvl="4" marL="0" rtl="0" algn="r">
              <a:spcBef>
                <a:spcPts val="0"/>
              </a:spcBef>
              <a:spcAft>
                <a:spcPts val="0"/>
              </a:spcAft>
              <a:buNone/>
              <a:defRPr b="0" sz="1400">
                <a:solidFill>
                  <a:schemeClr val="dk1"/>
                </a:solidFill>
                <a:latin typeface="Arial"/>
                <a:ea typeface="Arial"/>
                <a:cs typeface="Arial"/>
                <a:sym typeface="Arial"/>
              </a:defRPr>
            </a:lvl5pPr>
            <a:lvl6pPr indent="0" lvl="5" marL="0" rtl="0" algn="r">
              <a:spcBef>
                <a:spcPts val="0"/>
              </a:spcBef>
              <a:spcAft>
                <a:spcPts val="0"/>
              </a:spcAft>
              <a:buNone/>
              <a:defRPr b="0" sz="1400">
                <a:solidFill>
                  <a:schemeClr val="dk1"/>
                </a:solidFill>
                <a:latin typeface="Arial"/>
                <a:ea typeface="Arial"/>
                <a:cs typeface="Arial"/>
                <a:sym typeface="Arial"/>
              </a:defRPr>
            </a:lvl6pPr>
            <a:lvl7pPr indent="0" lvl="6" marL="0" rtl="0" algn="r">
              <a:spcBef>
                <a:spcPts val="0"/>
              </a:spcBef>
              <a:spcAft>
                <a:spcPts val="0"/>
              </a:spcAft>
              <a:buNone/>
              <a:defRPr b="0" sz="1400">
                <a:solidFill>
                  <a:schemeClr val="dk1"/>
                </a:solidFill>
                <a:latin typeface="Arial"/>
                <a:ea typeface="Arial"/>
                <a:cs typeface="Arial"/>
                <a:sym typeface="Arial"/>
              </a:defRPr>
            </a:lvl7pPr>
            <a:lvl8pPr indent="0" lvl="7" marL="0" rtl="0" algn="r">
              <a:spcBef>
                <a:spcPts val="0"/>
              </a:spcBef>
              <a:spcAft>
                <a:spcPts val="0"/>
              </a:spcAft>
              <a:buNone/>
              <a:defRPr b="0" sz="1400">
                <a:solidFill>
                  <a:schemeClr val="dk1"/>
                </a:solidFill>
                <a:latin typeface="Arial"/>
                <a:ea typeface="Arial"/>
                <a:cs typeface="Arial"/>
                <a:sym typeface="Arial"/>
              </a:defRPr>
            </a:lvl8pPr>
            <a:lvl9pPr indent="0" lvl="8" marL="0" rt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0" name="Shape 140"/>
        <p:cNvGrpSpPr/>
        <p:nvPr/>
      </p:nvGrpSpPr>
      <p:grpSpPr>
        <a:xfrm>
          <a:off x="0" y="0"/>
          <a:ext cx="0" cy="0"/>
          <a:chOff x="0" y="0"/>
          <a:chExt cx="0" cy="0"/>
        </a:xfrm>
      </p:grpSpPr>
      <p:sp>
        <p:nvSpPr>
          <p:cNvPr id="141" name="Google Shape;141;p20"/>
          <p:cNvSpPr txBox="1"/>
          <p:nvPr>
            <p:ph type="title"/>
          </p:nvPr>
        </p:nvSpPr>
        <p:spPr>
          <a:xfrm>
            <a:off x="623888" y="1709738"/>
            <a:ext cx="7886700" cy="2852700"/>
          </a:xfrm>
          <a:prstGeom prst="rect">
            <a:avLst/>
          </a:prstGeom>
          <a:noFill/>
          <a:ln>
            <a:noFill/>
          </a:ln>
        </p:spPr>
        <p:txBody>
          <a:bodyPr anchorCtr="0" anchor="b" bIns="46025" lIns="92075" spcFirstLastPara="1" rIns="92075" wrap="square" tIns="46025">
            <a:noAutofit/>
          </a:bodyPr>
          <a:lstStyle>
            <a:lvl1pPr lvl="0" rtl="0" algn="ctr">
              <a:spcBef>
                <a:spcPts val="0"/>
              </a:spcBef>
              <a:spcAft>
                <a:spcPts val="0"/>
              </a:spcAft>
              <a:buSzPts val="1400"/>
              <a:buNone/>
              <a:defRPr sz="6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0"/>
          <p:cNvSpPr txBox="1"/>
          <p:nvPr>
            <p:ph idx="1" type="body"/>
          </p:nvPr>
        </p:nvSpPr>
        <p:spPr>
          <a:xfrm>
            <a:off x="623888" y="4589463"/>
            <a:ext cx="7886700" cy="1500300"/>
          </a:xfrm>
          <a:prstGeom prst="rect">
            <a:avLst/>
          </a:prstGeom>
          <a:noFill/>
          <a:ln>
            <a:noFill/>
          </a:ln>
        </p:spPr>
        <p:txBody>
          <a:bodyPr anchorCtr="0" anchor="t" bIns="46025" lIns="92075" spcFirstLastPara="1" rIns="92075" wrap="square" tIns="46025">
            <a:noAutofit/>
          </a:bodyPr>
          <a:lstStyle>
            <a:lvl1pPr indent="-228600" lvl="0" marL="457200" rtl="0" algn="l">
              <a:spcBef>
                <a:spcPts val="480"/>
              </a:spcBef>
              <a:spcAft>
                <a:spcPts val="0"/>
              </a:spcAft>
              <a:buSzPts val="1800"/>
              <a:buNone/>
              <a:defRPr sz="2400"/>
            </a:lvl1pPr>
            <a:lvl2pPr indent="-228600" lvl="1" marL="914400" rtl="0" algn="l">
              <a:spcBef>
                <a:spcPts val="400"/>
              </a:spcBef>
              <a:spcAft>
                <a:spcPts val="0"/>
              </a:spcAft>
              <a:buSzPts val="2000"/>
              <a:buFont typeface="Arial"/>
              <a:buNone/>
              <a:defRPr sz="2000"/>
            </a:lvl2pPr>
            <a:lvl3pPr indent="-228600" lvl="2" marL="1371600" rtl="0" algn="l">
              <a:spcBef>
                <a:spcPts val="360"/>
              </a:spcBef>
              <a:spcAft>
                <a:spcPts val="0"/>
              </a:spcAft>
              <a:buSzPts val="1350"/>
              <a:buNone/>
              <a:defRPr sz="1800"/>
            </a:lvl3pPr>
            <a:lvl4pPr indent="-228600" lvl="3" marL="1828800" rtl="0" algn="l">
              <a:spcBef>
                <a:spcPts val="320"/>
              </a:spcBef>
              <a:spcAft>
                <a:spcPts val="0"/>
              </a:spcAft>
              <a:buSzPts val="1600"/>
              <a:buFont typeface="Arial"/>
              <a:buNone/>
              <a:defRPr sz="1600"/>
            </a:lvl4pPr>
            <a:lvl5pPr indent="-228600" lvl="4" marL="2286000" rtl="0" algn="l">
              <a:spcBef>
                <a:spcPts val="320"/>
              </a:spcBef>
              <a:spcAft>
                <a:spcPts val="0"/>
              </a:spcAft>
              <a:buSzPts val="1600"/>
              <a:buFont typeface="Arial"/>
              <a:buNone/>
              <a:defRPr sz="1600"/>
            </a:lvl5pPr>
            <a:lvl6pPr indent="-228600" lvl="5" marL="2743200" rtl="0" algn="l">
              <a:lnSpc>
                <a:spcPct val="90000"/>
              </a:lnSpc>
              <a:spcBef>
                <a:spcPts val="500"/>
              </a:spcBef>
              <a:spcAft>
                <a:spcPts val="0"/>
              </a:spcAft>
              <a:buClr>
                <a:schemeClr val="dk1"/>
              </a:buClr>
              <a:buSzPts val="1600"/>
              <a:buNone/>
              <a:defRPr sz="1600"/>
            </a:lvl6pPr>
            <a:lvl7pPr indent="-228600" lvl="6" marL="3200400" rtl="0" algn="l">
              <a:lnSpc>
                <a:spcPct val="90000"/>
              </a:lnSpc>
              <a:spcBef>
                <a:spcPts val="500"/>
              </a:spcBef>
              <a:spcAft>
                <a:spcPts val="0"/>
              </a:spcAft>
              <a:buClr>
                <a:schemeClr val="dk1"/>
              </a:buClr>
              <a:buSzPts val="1600"/>
              <a:buNone/>
              <a:defRPr sz="1600"/>
            </a:lvl7pPr>
            <a:lvl8pPr indent="-228600" lvl="7" marL="3657600" rtl="0" algn="l">
              <a:lnSpc>
                <a:spcPct val="90000"/>
              </a:lnSpc>
              <a:spcBef>
                <a:spcPts val="500"/>
              </a:spcBef>
              <a:spcAft>
                <a:spcPts val="0"/>
              </a:spcAft>
              <a:buClr>
                <a:schemeClr val="dk1"/>
              </a:buClr>
              <a:buSzPts val="1600"/>
              <a:buNone/>
              <a:defRPr sz="1600"/>
            </a:lvl8pPr>
            <a:lvl9pPr indent="-228600" lvl="8" marL="4114800" rtl="0" algn="l">
              <a:lnSpc>
                <a:spcPct val="90000"/>
              </a:lnSpc>
              <a:spcBef>
                <a:spcPts val="500"/>
              </a:spcBef>
              <a:spcAft>
                <a:spcPts val="0"/>
              </a:spcAft>
              <a:buClr>
                <a:schemeClr val="dk1"/>
              </a:buClr>
              <a:buSzPts val="1600"/>
              <a:buNone/>
              <a:defRPr sz="1600"/>
            </a:lvl9pPr>
          </a:lstStyle>
          <a:p/>
        </p:txBody>
      </p:sp>
      <p:sp>
        <p:nvSpPr>
          <p:cNvPr id="143" name="Google Shape;143;p2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p2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p2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rtl="0" algn="r">
              <a:spcBef>
                <a:spcPts val="0"/>
              </a:spcBef>
              <a:spcAft>
                <a:spcPts val="0"/>
              </a:spcAft>
              <a:buNone/>
              <a:defRPr b="0" sz="1400">
                <a:solidFill>
                  <a:schemeClr val="dk1"/>
                </a:solidFill>
                <a:latin typeface="Arial"/>
                <a:ea typeface="Arial"/>
                <a:cs typeface="Arial"/>
                <a:sym typeface="Arial"/>
              </a:defRPr>
            </a:lvl1pPr>
            <a:lvl2pPr indent="0" lvl="1" marL="0" rtl="0" algn="r">
              <a:spcBef>
                <a:spcPts val="0"/>
              </a:spcBef>
              <a:spcAft>
                <a:spcPts val="0"/>
              </a:spcAft>
              <a:buNone/>
              <a:defRPr b="0" sz="1400">
                <a:solidFill>
                  <a:schemeClr val="dk1"/>
                </a:solidFill>
                <a:latin typeface="Arial"/>
                <a:ea typeface="Arial"/>
                <a:cs typeface="Arial"/>
                <a:sym typeface="Arial"/>
              </a:defRPr>
            </a:lvl2pPr>
            <a:lvl3pPr indent="0" lvl="2" marL="0" rtl="0" algn="r">
              <a:spcBef>
                <a:spcPts val="0"/>
              </a:spcBef>
              <a:spcAft>
                <a:spcPts val="0"/>
              </a:spcAft>
              <a:buNone/>
              <a:defRPr b="0" sz="1400">
                <a:solidFill>
                  <a:schemeClr val="dk1"/>
                </a:solidFill>
                <a:latin typeface="Arial"/>
                <a:ea typeface="Arial"/>
                <a:cs typeface="Arial"/>
                <a:sym typeface="Arial"/>
              </a:defRPr>
            </a:lvl3pPr>
            <a:lvl4pPr indent="0" lvl="3" marL="0" rtl="0" algn="r">
              <a:spcBef>
                <a:spcPts val="0"/>
              </a:spcBef>
              <a:spcAft>
                <a:spcPts val="0"/>
              </a:spcAft>
              <a:buNone/>
              <a:defRPr b="0" sz="1400">
                <a:solidFill>
                  <a:schemeClr val="dk1"/>
                </a:solidFill>
                <a:latin typeface="Arial"/>
                <a:ea typeface="Arial"/>
                <a:cs typeface="Arial"/>
                <a:sym typeface="Arial"/>
              </a:defRPr>
            </a:lvl4pPr>
            <a:lvl5pPr indent="0" lvl="4" marL="0" rtl="0" algn="r">
              <a:spcBef>
                <a:spcPts val="0"/>
              </a:spcBef>
              <a:spcAft>
                <a:spcPts val="0"/>
              </a:spcAft>
              <a:buNone/>
              <a:defRPr b="0" sz="1400">
                <a:solidFill>
                  <a:schemeClr val="dk1"/>
                </a:solidFill>
                <a:latin typeface="Arial"/>
                <a:ea typeface="Arial"/>
                <a:cs typeface="Arial"/>
                <a:sym typeface="Arial"/>
              </a:defRPr>
            </a:lvl5pPr>
            <a:lvl6pPr indent="0" lvl="5" marL="0" rtl="0" algn="r">
              <a:spcBef>
                <a:spcPts val="0"/>
              </a:spcBef>
              <a:spcAft>
                <a:spcPts val="0"/>
              </a:spcAft>
              <a:buNone/>
              <a:defRPr b="0" sz="1400">
                <a:solidFill>
                  <a:schemeClr val="dk1"/>
                </a:solidFill>
                <a:latin typeface="Arial"/>
                <a:ea typeface="Arial"/>
                <a:cs typeface="Arial"/>
                <a:sym typeface="Arial"/>
              </a:defRPr>
            </a:lvl6pPr>
            <a:lvl7pPr indent="0" lvl="6" marL="0" rtl="0" algn="r">
              <a:spcBef>
                <a:spcPts val="0"/>
              </a:spcBef>
              <a:spcAft>
                <a:spcPts val="0"/>
              </a:spcAft>
              <a:buNone/>
              <a:defRPr b="0" sz="1400">
                <a:solidFill>
                  <a:schemeClr val="dk1"/>
                </a:solidFill>
                <a:latin typeface="Arial"/>
                <a:ea typeface="Arial"/>
                <a:cs typeface="Arial"/>
                <a:sym typeface="Arial"/>
              </a:defRPr>
            </a:lvl7pPr>
            <a:lvl8pPr indent="0" lvl="7" marL="0" rtl="0" algn="r">
              <a:spcBef>
                <a:spcPts val="0"/>
              </a:spcBef>
              <a:spcAft>
                <a:spcPts val="0"/>
              </a:spcAft>
              <a:buNone/>
              <a:defRPr b="0" sz="1400">
                <a:solidFill>
                  <a:schemeClr val="dk1"/>
                </a:solidFill>
                <a:latin typeface="Arial"/>
                <a:ea typeface="Arial"/>
                <a:cs typeface="Arial"/>
                <a:sym typeface="Arial"/>
              </a:defRPr>
            </a:lvl8pPr>
            <a:lvl9pPr indent="0" lvl="8" marL="0" rt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6" name="Shape 146"/>
        <p:cNvGrpSpPr/>
        <p:nvPr/>
      </p:nvGrpSpPr>
      <p:grpSpPr>
        <a:xfrm>
          <a:off x="0" y="0"/>
          <a:ext cx="0" cy="0"/>
          <a:chOff x="0" y="0"/>
          <a:chExt cx="0" cy="0"/>
        </a:xfrm>
      </p:grpSpPr>
      <p:sp>
        <p:nvSpPr>
          <p:cNvPr id="147" name="Google Shape;147;p21"/>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 type="body"/>
          </p:nvPr>
        </p:nvSpPr>
        <p:spPr>
          <a:xfrm>
            <a:off x="685800" y="1714500"/>
            <a:ext cx="3810000" cy="4152900"/>
          </a:xfrm>
          <a:prstGeom prst="rect">
            <a:avLst/>
          </a:prstGeom>
          <a:noFill/>
          <a:ln>
            <a:noFill/>
          </a:ln>
        </p:spPr>
        <p:txBody>
          <a:bodyPr anchorCtr="0" anchor="t" bIns="46025" lIns="92075" spcFirstLastPara="1" rIns="92075" wrap="square" tIns="46025">
            <a:noAutofit/>
          </a:bodyPr>
          <a:lstStyle>
            <a:lvl1pPr indent="-314325" lvl="0" marL="457200" rtl="0" algn="l">
              <a:spcBef>
                <a:spcPts val="360"/>
              </a:spcBef>
              <a:spcAft>
                <a:spcPts val="0"/>
              </a:spcAft>
              <a:buSzPts val="1350"/>
              <a:buChar char="●"/>
              <a:defRPr/>
            </a:lvl1pPr>
            <a:lvl2pPr indent="-342900" lvl="1" marL="914400" rtl="0" algn="l">
              <a:spcBef>
                <a:spcPts val="360"/>
              </a:spcBef>
              <a:spcAft>
                <a:spcPts val="0"/>
              </a:spcAft>
              <a:buSzPts val="1800"/>
              <a:buChar char="–"/>
              <a:defRPr/>
            </a:lvl2pPr>
            <a:lvl3pPr indent="-314325" lvl="2" marL="1371600" rtl="0" algn="l">
              <a:spcBef>
                <a:spcPts val="360"/>
              </a:spcBef>
              <a:spcAft>
                <a:spcPts val="0"/>
              </a:spcAft>
              <a:buSzPts val="135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9" name="Google Shape;149;p21"/>
          <p:cNvSpPr txBox="1"/>
          <p:nvPr>
            <p:ph idx="2" type="body"/>
          </p:nvPr>
        </p:nvSpPr>
        <p:spPr>
          <a:xfrm>
            <a:off x="4648200" y="1714500"/>
            <a:ext cx="3810000" cy="4152900"/>
          </a:xfrm>
          <a:prstGeom prst="rect">
            <a:avLst/>
          </a:prstGeom>
          <a:noFill/>
          <a:ln>
            <a:noFill/>
          </a:ln>
        </p:spPr>
        <p:txBody>
          <a:bodyPr anchorCtr="0" anchor="t" bIns="46025" lIns="92075" spcFirstLastPara="1" rIns="92075" wrap="square" tIns="46025">
            <a:noAutofit/>
          </a:bodyPr>
          <a:lstStyle>
            <a:lvl1pPr indent="-314325" lvl="0" marL="457200" rtl="0" algn="l">
              <a:spcBef>
                <a:spcPts val="360"/>
              </a:spcBef>
              <a:spcAft>
                <a:spcPts val="0"/>
              </a:spcAft>
              <a:buSzPts val="1350"/>
              <a:buChar char="●"/>
              <a:defRPr/>
            </a:lvl1pPr>
            <a:lvl2pPr indent="-342900" lvl="1" marL="914400" rtl="0" algn="l">
              <a:spcBef>
                <a:spcPts val="360"/>
              </a:spcBef>
              <a:spcAft>
                <a:spcPts val="0"/>
              </a:spcAft>
              <a:buSzPts val="1800"/>
              <a:buChar char="–"/>
              <a:defRPr/>
            </a:lvl2pPr>
            <a:lvl3pPr indent="-314325" lvl="2" marL="1371600" rtl="0" algn="l">
              <a:spcBef>
                <a:spcPts val="360"/>
              </a:spcBef>
              <a:spcAft>
                <a:spcPts val="0"/>
              </a:spcAft>
              <a:buSzPts val="135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0" name="Google Shape;150;p2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p2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p2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rtl="0" algn="r">
              <a:spcBef>
                <a:spcPts val="0"/>
              </a:spcBef>
              <a:spcAft>
                <a:spcPts val="0"/>
              </a:spcAft>
              <a:buNone/>
              <a:defRPr b="0" sz="1400">
                <a:solidFill>
                  <a:schemeClr val="dk1"/>
                </a:solidFill>
                <a:latin typeface="Arial"/>
                <a:ea typeface="Arial"/>
                <a:cs typeface="Arial"/>
                <a:sym typeface="Arial"/>
              </a:defRPr>
            </a:lvl1pPr>
            <a:lvl2pPr indent="0" lvl="1" marL="0" rtl="0" algn="r">
              <a:spcBef>
                <a:spcPts val="0"/>
              </a:spcBef>
              <a:spcAft>
                <a:spcPts val="0"/>
              </a:spcAft>
              <a:buNone/>
              <a:defRPr b="0" sz="1400">
                <a:solidFill>
                  <a:schemeClr val="dk1"/>
                </a:solidFill>
                <a:latin typeface="Arial"/>
                <a:ea typeface="Arial"/>
                <a:cs typeface="Arial"/>
                <a:sym typeface="Arial"/>
              </a:defRPr>
            </a:lvl2pPr>
            <a:lvl3pPr indent="0" lvl="2" marL="0" rtl="0" algn="r">
              <a:spcBef>
                <a:spcPts val="0"/>
              </a:spcBef>
              <a:spcAft>
                <a:spcPts val="0"/>
              </a:spcAft>
              <a:buNone/>
              <a:defRPr b="0" sz="1400">
                <a:solidFill>
                  <a:schemeClr val="dk1"/>
                </a:solidFill>
                <a:latin typeface="Arial"/>
                <a:ea typeface="Arial"/>
                <a:cs typeface="Arial"/>
                <a:sym typeface="Arial"/>
              </a:defRPr>
            </a:lvl3pPr>
            <a:lvl4pPr indent="0" lvl="3" marL="0" rtl="0" algn="r">
              <a:spcBef>
                <a:spcPts val="0"/>
              </a:spcBef>
              <a:spcAft>
                <a:spcPts val="0"/>
              </a:spcAft>
              <a:buNone/>
              <a:defRPr b="0" sz="1400">
                <a:solidFill>
                  <a:schemeClr val="dk1"/>
                </a:solidFill>
                <a:latin typeface="Arial"/>
                <a:ea typeface="Arial"/>
                <a:cs typeface="Arial"/>
                <a:sym typeface="Arial"/>
              </a:defRPr>
            </a:lvl4pPr>
            <a:lvl5pPr indent="0" lvl="4" marL="0" rtl="0" algn="r">
              <a:spcBef>
                <a:spcPts val="0"/>
              </a:spcBef>
              <a:spcAft>
                <a:spcPts val="0"/>
              </a:spcAft>
              <a:buNone/>
              <a:defRPr b="0" sz="1400">
                <a:solidFill>
                  <a:schemeClr val="dk1"/>
                </a:solidFill>
                <a:latin typeface="Arial"/>
                <a:ea typeface="Arial"/>
                <a:cs typeface="Arial"/>
                <a:sym typeface="Arial"/>
              </a:defRPr>
            </a:lvl5pPr>
            <a:lvl6pPr indent="0" lvl="5" marL="0" rtl="0" algn="r">
              <a:spcBef>
                <a:spcPts val="0"/>
              </a:spcBef>
              <a:spcAft>
                <a:spcPts val="0"/>
              </a:spcAft>
              <a:buNone/>
              <a:defRPr b="0" sz="1400">
                <a:solidFill>
                  <a:schemeClr val="dk1"/>
                </a:solidFill>
                <a:latin typeface="Arial"/>
                <a:ea typeface="Arial"/>
                <a:cs typeface="Arial"/>
                <a:sym typeface="Arial"/>
              </a:defRPr>
            </a:lvl6pPr>
            <a:lvl7pPr indent="0" lvl="6" marL="0" rtl="0" algn="r">
              <a:spcBef>
                <a:spcPts val="0"/>
              </a:spcBef>
              <a:spcAft>
                <a:spcPts val="0"/>
              </a:spcAft>
              <a:buNone/>
              <a:defRPr b="0" sz="1400">
                <a:solidFill>
                  <a:schemeClr val="dk1"/>
                </a:solidFill>
                <a:latin typeface="Arial"/>
                <a:ea typeface="Arial"/>
                <a:cs typeface="Arial"/>
                <a:sym typeface="Arial"/>
              </a:defRPr>
            </a:lvl7pPr>
            <a:lvl8pPr indent="0" lvl="7" marL="0" rtl="0" algn="r">
              <a:spcBef>
                <a:spcPts val="0"/>
              </a:spcBef>
              <a:spcAft>
                <a:spcPts val="0"/>
              </a:spcAft>
              <a:buNone/>
              <a:defRPr b="0" sz="1400">
                <a:solidFill>
                  <a:schemeClr val="dk1"/>
                </a:solidFill>
                <a:latin typeface="Arial"/>
                <a:ea typeface="Arial"/>
                <a:cs typeface="Arial"/>
                <a:sym typeface="Arial"/>
              </a:defRPr>
            </a:lvl8pPr>
            <a:lvl9pPr indent="0" lvl="8" marL="0" rt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3" name="Shape 153"/>
        <p:cNvGrpSpPr/>
        <p:nvPr/>
      </p:nvGrpSpPr>
      <p:grpSpPr>
        <a:xfrm>
          <a:off x="0" y="0"/>
          <a:ext cx="0" cy="0"/>
          <a:chOff x="0" y="0"/>
          <a:chExt cx="0" cy="0"/>
        </a:xfrm>
      </p:grpSpPr>
      <p:sp>
        <p:nvSpPr>
          <p:cNvPr id="154" name="Google Shape;154;p22"/>
          <p:cNvSpPr txBox="1"/>
          <p:nvPr>
            <p:ph type="title"/>
          </p:nvPr>
        </p:nvSpPr>
        <p:spPr>
          <a:xfrm>
            <a:off x="630238" y="365125"/>
            <a:ext cx="7886700" cy="13257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5" name="Google Shape;155;p22"/>
          <p:cNvSpPr txBox="1"/>
          <p:nvPr>
            <p:ph idx="1" type="body"/>
          </p:nvPr>
        </p:nvSpPr>
        <p:spPr>
          <a:xfrm>
            <a:off x="630238" y="1681163"/>
            <a:ext cx="3868800" cy="823800"/>
          </a:xfrm>
          <a:prstGeom prst="rect">
            <a:avLst/>
          </a:prstGeom>
          <a:noFill/>
          <a:ln>
            <a:noFill/>
          </a:ln>
        </p:spPr>
        <p:txBody>
          <a:bodyPr anchorCtr="0" anchor="b" bIns="46025" lIns="92075" spcFirstLastPara="1" rIns="92075" wrap="square" tIns="46025">
            <a:noAutofit/>
          </a:bodyPr>
          <a:lstStyle>
            <a:lvl1pPr indent="-228600" lvl="0" marL="457200" rtl="0" algn="l">
              <a:spcBef>
                <a:spcPts val="480"/>
              </a:spcBef>
              <a:spcAft>
                <a:spcPts val="0"/>
              </a:spcAft>
              <a:buSzPts val="1800"/>
              <a:buNone/>
              <a:defRPr b="1" sz="2400"/>
            </a:lvl1pPr>
            <a:lvl2pPr indent="-228600" lvl="1" marL="914400" rtl="0" algn="l">
              <a:spcBef>
                <a:spcPts val="400"/>
              </a:spcBef>
              <a:spcAft>
                <a:spcPts val="0"/>
              </a:spcAft>
              <a:buSzPts val="2000"/>
              <a:buFont typeface="Arial"/>
              <a:buNone/>
              <a:defRPr b="1" sz="2000"/>
            </a:lvl2pPr>
            <a:lvl3pPr indent="-228600" lvl="2" marL="1371600" rtl="0" algn="l">
              <a:spcBef>
                <a:spcPts val="360"/>
              </a:spcBef>
              <a:spcAft>
                <a:spcPts val="0"/>
              </a:spcAft>
              <a:buSzPts val="1350"/>
              <a:buNone/>
              <a:defRPr b="1" sz="1800"/>
            </a:lvl3pPr>
            <a:lvl4pPr indent="-228600" lvl="3" marL="1828800" rtl="0" algn="l">
              <a:spcBef>
                <a:spcPts val="320"/>
              </a:spcBef>
              <a:spcAft>
                <a:spcPts val="0"/>
              </a:spcAft>
              <a:buSzPts val="1600"/>
              <a:buFont typeface="Arial"/>
              <a:buNone/>
              <a:defRPr b="1" sz="1600"/>
            </a:lvl4pPr>
            <a:lvl5pPr indent="-228600" lvl="4" marL="2286000" rtl="0" algn="l">
              <a:spcBef>
                <a:spcPts val="320"/>
              </a:spcBef>
              <a:spcAft>
                <a:spcPts val="0"/>
              </a:spcAft>
              <a:buSzPts val="1600"/>
              <a:buFont typeface="Arial"/>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56" name="Google Shape;156;p22"/>
          <p:cNvSpPr txBox="1"/>
          <p:nvPr>
            <p:ph idx="2" type="body"/>
          </p:nvPr>
        </p:nvSpPr>
        <p:spPr>
          <a:xfrm>
            <a:off x="630238" y="2505075"/>
            <a:ext cx="3868800" cy="3684600"/>
          </a:xfrm>
          <a:prstGeom prst="rect">
            <a:avLst/>
          </a:prstGeom>
          <a:noFill/>
          <a:ln>
            <a:noFill/>
          </a:ln>
        </p:spPr>
        <p:txBody>
          <a:bodyPr anchorCtr="0" anchor="t" bIns="46025" lIns="92075" spcFirstLastPara="1" rIns="92075" wrap="square" tIns="46025">
            <a:noAutofit/>
          </a:bodyPr>
          <a:lstStyle>
            <a:lvl1pPr indent="-314325" lvl="0" marL="457200" rtl="0" algn="l">
              <a:spcBef>
                <a:spcPts val="360"/>
              </a:spcBef>
              <a:spcAft>
                <a:spcPts val="0"/>
              </a:spcAft>
              <a:buSzPts val="1350"/>
              <a:buChar char="●"/>
              <a:defRPr/>
            </a:lvl1pPr>
            <a:lvl2pPr indent="-342900" lvl="1" marL="914400" rtl="0" algn="l">
              <a:spcBef>
                <a:spcPts val="360"/>
              </a:spcBef>
              <a:spcAft>
                <a:spcPts val="0"/>
              </a:spcAft>
              <a:buSzPts val="1800"/>
              <a:buChar char="–"/>
              <a:defRPr/>
            </a:lvl2pPr>
            <a:lvl3pPr indent="-314325" lvl="2" marL="1371600" rtl="0" algn="l">
              <a:spcBef>
                <a:spcPts val="360"/>
              </a:spcBef>
              <a:spcAft>
                <a:spcPts val="0"/>
              </a:spcAft>
              <a:buSzPts val="135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7" name="Google Shape;157;p22"/>
          <p:cNvSpPr txBox="1"/>
          <p:nvPr>
            <p:ph idx="3" type="body"/>
          </p:nvPr>
        </p:nvSpPr>
        <p:spPr>
          <a:xfrm>
            <a:off x="4629150" y="1681163"/>
            <a:ext cx="3887700" cy="823800"/>
          </a:xfrm>
          <a:prstGeom prst="rect">
            <a:avLst/>
          </a:prstGeom>
          <a:noFill/>
          <a:ln>
            <a:noFill/>
          </a:ln>
        </p:spPr>
        <p:txBody>
          <a:bodyPr anchorCtr="0" anchor="b" bIns="46025" lIns="92075" spcFirstLastPara="1" rIns="92075" wrap="square" tIns="46025">
            <a:noAutofit/>
          </a:bodyPr>
          <a:lstStyle>
            <a:lvl1pPr indent="-228600" lvl="0" marL="457200" rtl="0" algn="l">
              <a:spcBef>
                <a:spcPts val="480"/>
              </a:spcBef>
              <a:spcAft>
                <a:spcPts val="0"/>
              </a:spcAft>
              <a:buSzPts val="1800"/>
              <a:buNone/>
              <a:defRPr b="1" sz="2400"/>
            </a:lvl1pPr>
            <a:lvl2pPr indent="-228600" lvl="1" marL="914400" rtl="0" algn="l">
              <a:spcBef>
                <a:spcPts val="400"/>
              </a:spcBef>
              <a:spcAft>
                <a:spcPts val="0"/>
              </a:spcAft>
              <a:buSzPts val="2000"/>
              <a:buFont typeface="Arial"/>
              <a:buNone/>
              <a:defRPr b="1" sz="2000"/>
            </a:lvl2pPr>
            <a:lvl3pPr indent="-228600" lvl="2" marL="1371600" rtl="0" algn="l">
              <a:spcBef>
                <a:spcPts val="360"/>
              </a:spcBef>
              <a:spcAft>
                <a:spcPts val="0"/>
              </a:spcAft>
              <a:buSzPts val="1350"/>
              <a:buNone/>
              <a:defRPr b="1" sz="1800"/>
            </a:lvl3pPr>
            <a:lvl4pPr indent="-228600" lvl="3" marL="1828800" rtl="0" algn="l">
              <a:spcBef>
                <a:spcPts val="320"/>
              </a:spcBef>
              <a:spcAft>
                <a:spcPts val="0"/>
              </a:spcAft>
              <a:buSzPts val="1600"/>
              <a:buFont typeface="Arial"/>
              <a:buNone/>
              <a:defRPr b="1" sz="1600"/>
            </a:lvl4pPr>
            <a:lvl5pPr indent="-228600" lvl="4" marL="2286000" rtl="0" algn="l">
              <a:spcBef>
                <a:spcPts val="320"/>
              </a:spcBef>
              <a:spcAft>
                <a:spcPts val="0"/>
              </a:spcAft>
              <a:buSzPts val="1600"/>
              <a:buFont typeface="Arial"/>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58" name="Google Shape;158;p22"/>
          <p:cNvSpPr txBox="1"/>
          <p:nvPr>
            <p:ph idx="4" type="body"/>
          </p:nvPr>
        </p:nvSpPr>
        <p:spPr>
          <a:xfrm>
            <a:off x="4629150" y="2505075"/>
            <a:ext cx="3887700" cy="3684600"/>
          </a:xfrm>
          <a:prstGeom prst="rect">
            <a:avLst/>
          </a:prstGeom>
          <a:noFill/>
          <a:ln>
            <a:noFill/>
          </a:ln>
        </p:spPr>
        <p:txBody>
          <a:bodyPr anchorCtr="0" anchor="t" bIns="46025" lIns="92075" spcFirstLastPara="1" rIns="92075" wrap="square" tIns="46025">
            <a:noAutofit/>
          </a:bodyPr>
          <a:lstStyle>
            <a:lvl1pPr indent="-314325" lvl="0" marL="457200" rtl="0" algn="l">
              <a:spcBef>
                <a:spcPts val="360"/>
              </a:spcBef>
              <a:spcAft>
                <a:spcPts val="0"/>
              </a:spcAft>
              <a:buSzPts val="1350"/>
              <a:buChar char="●"/>
              <a:defRPr/>
            </a:lvl1pPr>
            <a:lvl2pPr indent="-342900" lvl="1" marL="914400" rtl="0" algn="l">
              <a:spcBef>
                <a:spcPts val="360"/>
              </a:spcBef>
              <a:spcAft>
                <a:spcPts val="0"/>
              </a:spcAft>
              <a:buSzPts val="1800"/>
              <a:buChar char="–"/>
              <a:defRPr/>
            </a:lvl2pPr>
            <a:lvl3pPr indent="-314325" lvl="2" marL="1371600" rtl="0" algn="l">
              <a:spcBef>
                <a:spcPts val="360"/>
              </a:spcBef>
              <a:spcAft>
                <a:spcPts val="0"/>
              </a:spcAft>
              <a:buSzPts val="135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9" name="Google Shape;159;p2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0" name="Google Shape;160;p2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2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rtl="0" algn="r">
              <a:spcBef>
                <a:spcPts val="0"/>
              </a:spcBef>
              <a:spcAft>
                <a:spcPts val="0"/>
              </a:spcAft>
              <a:buNone/>
              <a:defRPr b="0" sz="1400">
                <a:solidFill>
                  <a:schemeClr val="dk1"/>
                </a:solidFill>
                <a:latin typeface="Arial"/>
                <a:ea typeface="Arial"/>
                <a:cs typeface="Arial"/>
                <a:sym typeface="Arial"/>
              </a:defRPr>
            </a:lvl1pPr>
            <a:lvl2pPr indent="0" lvl="1" marL="0" rtl="0" algn="r">
              <a:spcBef>
                <a:spcPts val="0"/>
              </a:spcBef>
              <a:spcAft>
                <a:spcPts val="0"/>
              </a:spcAft>
              <a:buNone/>
              <a:defRPr b="0" sz="1400">
                <a:solidFill>
                  <a:schemeClr val="dk1"/>
                </a:solidFill>
                <a:latin typeface="Arial"/>
                <a:ea typeface="Arial"/>
                <a:cs typeface="Arial"/>
                <a:sym typeface="Arial"/>
              </a:defRPr>
            </a:lvl2pPr>
            <a:lvl3pPr indent="0" lvl="2" marL="0" rtl="0" algn="r">
              <a:spcBef>
                <a:spcPts val="0"/>
              </a:spcBef>
              <a:spcAft>
                <a:spcPts val="0"/>
              </a:spcAft>
              <a:buNone/>
              <a:defRPr b="0" sz="1400">
                <a:solidFill>
                  <a:schemeClr val="dk1"/>
                </a:solidFill>
                <a:latin typeface="Arial"/>
                <a:ea typeface="Arial"/>
                <a:cs typeface="Arial"/>
                <a:sym typeface="Arial"/>
              </a:defRPr>
            </a:lvl3pPr>
            <a:lvl4pPr indent="0" lvl="3" marL="0" rtl="0" algn="r">
              <a:spcBef>
                <a:spcPts val="0"/>
              </a:spcBef>
              <a:spcAft>
                <a:spcPts val="0"/>
              </a:spcAft>
              <a:buNone/>
              <a:defRPr b="0" sz="1400">
                <a:solidFill>
                  <a:schemeClr val="dk1"/>
                </a:solidFill>
                <a:latin typeface="Arial"/>
                <a:ea typeface="Arial"/>
                <a:cs typeface="Arial"/>
                <a:sym typeface="Arial"/>
              </a:defRPr>
            </a:lvl4pPr>
            <a:lvl5pPr indent="0" lvl="4" marL="0" rtl="0" algn="r">
              <a:spcBef>
                <a:spcPts val="0"/>
              </a:spcBef>
              <a:spcAft>
                <a:spcPts val="0"/>
              </a:spcAft>
              <a:buNone/>
              <a:defRPr b="0" sz="1400">
                <a:solidFill>
                  <a:schemeClr val="dk1"/>
                </a:solidFill>
                <a:latin typeface="Arial"/>
                <a:ea typeface="Arial"/>
                <a:cs typeface="Arial"/>
                <a:sym typeface="Arial"/>
              </a:defRPr>
            </a:lvl5pPr>
            <a:lvl6pPr indent="0" lvl="5" marL="0" rtl="0" algn="r">
              <a:spcBef>
                <a:spcPts val="0"/>
              </a:spcBef>
              <a:spcAft>
                <a:spcPts val="0"/>
              </a:spcAft>
              <a:buNone/>
              <a:defRPr b="0" sz="1400">
                <a:solidFill>
                  <a:schemeClr val="dk1"/>
                </a:solidFill>
                <a:latin typeface="Arial"/>
                <a:ea typeface="Arial"/>
                <a:cs typeface="Arial"/>
                <a:sym typeface="Arial"/>
              </a:defRPr>
            </a:lvl6pPr>
            <a:lvl7pPr indent="0" lvl="6" marL="0" rtl="0" algn="r">
              <a:spcBef>
                <a:spcPts val="0"/>
              </a:spcBef>
              <a:spcAft>
                <a:spcPts val="0"/>
              </a:spcAft>
              <a:buNone/>
              <a:defRPr b="0" sz="1400">
                <a:solidFill>
                  <a:schemeClr val="dk1"/>
                </a:solidFill>
                <a:latin typeface="Arial"/>
                <a:ea typeface="Arial"/>
                <a:cs typeface="Arial"/>
                <a:sym typeface="Arial"/>
              </a:defRPr>
            </a:lvl7pPr>
            <a:lvl8pPr indent="0" lvl="7" marL="0" rtl="0" algn="r">
              <a:spcBef>
                <a:spcPts val="0"/>
              </a:spcBef>
              <a:spcAft>
                <a:spcPts val="0"/>
              </a:spcAft>
              <a:buNone/>
              <a:defRPr b="0" sz="1400">
                <a:solidFill>
                  <a:schemeClr val="dk1"/>
                </a:solidFill>
                <a:latin typeface="Arial"/>
                <a:ea typeface="Arial"/>
                <a:cs typeface="Arial"/>
                <a:sym typeface="Arial"/>
              </a:defRPr>
            </a:lvl8pPr>
            <a:lvl9pPr indent="0" lvl="8" marL="0" rt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2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4" name="Google Shape;164;p2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p2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rtl="0" algn="r">
              <a:spcBef>
                <a:spcPts val="0"/>
              </a:spcBef>
              <a:spcAft>
                <a:spcPts val="0"/>
              </a:spcAft>
              <a:buNone/>
              <a:defRPr b="0" sz="1400">
                <a:solidFill>
                  <a:schemeClr val="dk1"/>
                </a:solidFill>
                <a:latin typeface="Arial"/>
                <a:ea typeface="Arial"/>
                <a:cs typeface="Arial"/>
                <a:sym typeface="Arial"/>
              </a:defRPr>
            </a:lvl1pPr>
            <a:lvl2pPr indent="0" lvl="1" marL="0" rtl="0" algn="r">
              <a:spcBef>
                <a:spcPts val="0"/>
              </a:spcBef>
              <a:spcAft>
                <a:spcPts val="0"/>
              </a:spcAft>
              <a:buNone/>
              <a:defRPr b="0" sz="1400">
                <a:solidFill>
                  <a:schemeClr val="dk1"/>
                </a:solidFill>
                <a:latin typeface="Arial"/>
                <a:ea typeface="Arial"/>
                <a:cs typeface="Arial"/>
                <a:sym typeface="Arial"/>
              </a:defRPr>
            </a:lvl2pPr>
            <a:lvl3pPr indent="0" lvl="2" marL="0" rtl="0" algn="r">
              <a:spcBef>
                <a:spcPts val="0"/>
              </a:spcBef>
              <a:spcAft>
                <a:spcPts val="0"/>
              </a:spcAft>
              <a:buNone/>
              <a:defRPr b="0" sz="1400">
                <a:solidFill>
                  <a:schemeClr val="dk1"/>
                </a:solidFill>
                <a:latin typeface="Arial"/>
                <a:ea typeface="Arial"/>
                <a:cs typeface="Arial"/>
                <a:sym typeface="Arial"/>
              </a:defRPr>
            </a:lvl3pPr>
            <a:lvl4pPr indent="0" lvl="3" marL="0" rtl="0" algn="r">
              <a:spcBef>
                <a:spcPts val="0"/>
              </a:spcBef>
              <a:spcAft>
                <a:spcPts val="0"/>
              </a:spcAft>
              <a:buNone/>
              <a:defRPr b="0" sz="1400">
                <a:solidFill>
                  <a:schemeClr val="dk1"/>
                </a:solidFill>
                <a:latin typeface="Arial"/>
                <a:ea typeface="Arial"/>
                <a:cs typeface="Arial"/>
                <a:sym typeface="Arial"/>
              </a:defRPr>
            </a:lvl4pPr>
            <a:lvl5pPr indent="0" lvl="4" marL="0" rtl="0" algn="r">
              <a:spcBef>
                <a:spcPts val="0"/>
              </a:spcBef>
              <a:spcAft>
                <a:spcPts val="0"/>
              </a:spcAft>
              <a:buNone/>
              <a:defRPr b="0" sz="1400">
                <a:solidFill>
                  <a:schemeClr val="dk1"/>
                </a:solidFill>
                <a:latin typeface="Arial"/>
                <a:ea typeface="Arial"/>
                <a:cs typeface="Arial"/>
                <a:sym typeface="Arial"/>
              </a:defRPr>
            </a:lvl5pPr>
            <a:lvl6pPr indent="0" lvl="5" marL="0" rtl="0" algn="r">
              <a:spcBef>
                <a:spcPts val="0"/>
              </a:spcBef>
              <a:spcAft>
                <a:spcPts val="0"/>
              </a:spcAft>
              <a:buNone/>
              <a:defRPr b="0" sz="1400">
                <a:solidFill>
                  <a:schemeClr val="dk1"/>
                </a:solidFill>
                <a:latin typeface="Arial"/>
                <a:ea typeface="Arial"/>
                <a:cs typeface="Arial"/>
                <a:sym typeface="Arial"/>
              </a:defRPr>
            </a:lvl6pPr>
            <a:lvl7pPr indent="0" lvl="6" marL="0" rtl="0" algn="r">
              <a:spcBef>
                <a:spcPts val="0"/>
              </a:spcBef>
              <a:spcAft>
                <a:spcPts val="0"/>
              </a:spcAft>
              <a:buNone/>
              <a:defRPr b="0" sz="1400">
                <a:solidFill>
                  <a:schemeClr val="dk1"/>
                </a:solidFill>
                <a:latin typeface="Arial"/>
                <a:ea typeface="Arial"/>
                <a:cs typeface="Arial"/>
                <a:sym typeface="Arial"/>
              </a:defRPr>
            </a:lvl7pPr>
            <a:lvl8pPr indent="0" lvl="7" marL="0" rtl="0" algn="r">
              <a:spcBef>
                <a:spcPts val="0"/>
              </a:spcBef>
              <a:spcAft>
                <a:spcPts val="0"/>
              </a:spcAft>
              <a:buNone/>
              <a:defRPr b="0" sz="1400">
                <a:solidFill>
                  <a:schemeClr val="dk1"/>
                </a:solidFill>
                <a:latin typeface="Arial"/>
                <a:ea typeface="Arial"/>
                <a:cs typeface="Arial"/>
                <a:sym typeface="Arial"/>
              </a:defRPr>
            </a:lvl8pPr>
            <a:lvl9pPr indent="0" lvl="8" marL="0" rt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6" name="Shape 166"/>
        <p:cNvGrpSpPr/>
        <p:nvPr/>
      </p:nvGrpSpPr>
      <p:grpSpPr>
        <a:xfrm>
          <a:off x="0" y="0"/>
          <a:ext cx="0" cy="0"/>
          <a:chOff x="0" y="0"/>
          <a:chExt cx="0" cy="0"/>
        </a:xfrm>
      </p:grpSpPr>
      <p:sp>
        <p:nvSpPr>
          <p:cNvPr id="167" name="Google Shape;167;p24"/>
          <p:cNvSpPr txBox="1"/>
          <p:nvPr>
            <p:ph type="title"/>
          </p:nvPr>
        </p:nvSpPr>
        <p:spPr>
          <a:xfrm>
            <a:off x="630238" y="457200"/>
            <a:ext cx="2949600" cy="1600200"/>
          </a:xfrm>
          <a:prstGeom prst="rect">
            <a:avLst/>
          </a:prstGeom>
          <a:noFill/>
          <a:ln>
            <a:noFill/>
          </a:ln>
        </p:spPr>
        <p:txBody>
          <a:bodyPr anchorCtr="0" anchor="b" bIns="46025" lIns="92075" spcFirstLastPara="1" rIns="92075" wrap="square" tIns="46025">
            <a:noAutofit/>
          </a:bodyPr>
          <a:lstStyle>
            <a:lvl1pPr lvl="0" rtl="0" algn="ctr">
              <a:spcBef>
                <a:spcPts val="0"/>
              </a:spcBef>
              <a:spcAft>
                <a:spcPts val="0"/>
              </a:spcAft>
              <a:buSzPts val="1400"/>
              <a:buNone/>
              <a:defRPr sz="3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4"/>
          <p:cNvSpPr txBox="1"/>
          <p:nvPr>
            <p:ph idx="1" type="body"/>
          </p:nvPr>
        </p:nvSpPr>
        <p:spPr>
          <a:xfrm>
            <a:off x="3887788" y="987425"/>
            <a:ext cx="4629300" cy="4873500"/>
          </a:xfrm>
          <a:prstGeom prst="rect">
            <a:avLst/>
          </a:prstGeom>
          <a:noFill/>
          <a:ln>
            <a:noFill/>
          </a:ln>
        </p:spPr>
        <p:txBody>
          <a:bodyPr anchorCtr="0" anchor="t" bIns="46025" lIns="92075" spcFirstLastPara="1" rIns="92075" wrap="square" tIns="46025">
            <a:noAutofit/>
          </a:bodyPr>
          <a:lstStyle>
            <a:lvl1pPr indent="-381000" lvl="0" marL="457200" rtl="0" algn="l">
              <a:spcBef>
                <a:spcPts val="640"/>
              </a:spcBef>
              <a:spcAft>
                <a:spcPts val="0"/>
              </a:spcAft>
              <a:buSzPts val="2400"/>
              <a:buChar char="●"/>
              <a:defRPr sz="3200"/>
            </a:lvl1pPr>
            <a:lvl2pPr indent="-406400" lvl="1" marL="914400" rtl="0" algn="l">
              <a:spcBef>
                <a:spcPts val="560"/>
              </a:spcBef>
              <a:spcAft>
                <a:spcPts val="0"/>
              </a:spcAft>
              <a:buSzPts val="2800"/>
              <a:buFont typeface="Arial"/>
              <a:buChar char="–"/>
              <a:defRPr sz="2800"/>
            </a:lvl2pPr>
            <a:lvl3pPr indent="-342900" lvl="2" marL="1371600" rtl="0" algn="l">
              <a:spcBef>
                <a:spcPts val="480"/>
              </a:spcBef>
              <a:spcAft>
                <a:spcPts val="0"/>
              </a:spcAft>
              <a:buSzPts val="1800"/>
              <a:buChar char="●"/>
              <a:defRPr sz="2400"/>
            </a:lvl3pPr>
            <a:lvl4pPr indent="-355600" lvl="3" marL="1828800" rtl="0" algn="l">
              <a:spcBef>
                <a:spcPts val="400"/>
              </a:spcBef>
              <a:spcAft>
                <a:spcPts val="0"/>
              </a:spcAft>
              <a:buSzPts val="2000"/>
              <a:buFont typeface="Arial"/>
              <a:buChar char="–"/>
              <a:defRPr sz="2000"/>
            </a:lvl4pPr>
            <a:lvl5pPr indent="-355600" lvl="4" marL="2286000" rtl="0" algn="l">
              <a:spcBef>
                <a:spcPts val="400"/>
              </a:spcBef>
              <a:spcAft>
                <a:spcPts val="0"/>
              </a:spcAft>
              <a:buSzPts val="2000"/>
              <a:buFont typeface="Arial"/>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69" name="Google Shape;169;p24"/>
          <p:cNvSpPr txBox="1"/>
          <p:nvPr>
            <p:ph idx="2" type="body"/>
          </p:nvPr>
        </p:nvSpPr>
        <p:spPr>
          <a:xfrm>
            <a:off x="630238" y="2057400"/>
            <a:ext cx="2949600" cy="3811500"/>
          </a:xfrm>
          <a:prstGeom prst="rect">
            <a:avLst/>
          </a:prstGeom>
          <a:noFill/>
          <a:ln>
            <a:noFill/>
          </a:ln>
        </p:spPr>
        <p:txBody>
          <a:bodyPr anchorCtr="0" anchor="t" bIns="46025" lIns="92075" spcFirstLastPara="1" rIns="92075" wrap="square" tIns="46025">
            <a:noAutofit/>
          </a:bodyPr>
          <a:lstStyle>
            <a:lvl1pPr indent="-228600" lvl="0" marL="457200" rtl="0" algn="l">
              <a:spcBef>
                <a:spcPts val="320"/>
              </a:spcBef>
              <a:spcAft>
                <a:spcPts val="0"/>
              </a:spcAft>
              <a:buSzPts val="1200"/>
              <a:buNone/>
              <a:defRPr sz="1600"/>
            </a:lvl1pPr>
            <a:lvl2pPr indent="-228600" lvl="1" marL="914400" rtl="0" algn="l">
              <a:spcBef>
                <a:spcPts val="280"/>
              </a:spcBef>
              <a:spcAft>
                <a:spcPts val="0"/>
              </a:spcAft>
              <a:buSzPts val="1400"/>
              <a:buFont typeface="Arial"/>
              <a:buNone/>
              <a:defRPr sz="1400"/>
            </a:lvl2pPr>
            <a:lvl3pPr indent="-228600" lvl="2" marL="1371600" rtl="0" algn="l">
              <a:spcBef>
                <a:spcPts val="240"/>
              </a:spcBef>
              <a:spcAft>
                <a:spcPts val="0"/>
              </a:spcAft>
              <a:buSzPts val="900"/>
              <a:buNone/>
              <a:defRPr sz="1200"/>
            </a:lvl3pPr>
            <a:lvl4pPr indent="-228600" lvl="3" marL="1828800" rtl="0" algn="l">
              <a:spcBef>
                <a:spcPts val="200"/>
              </a:spcBef>
              <a:spcAft>
                <a:spcPts val="0"/>
              </a:spcAft>
              <a:buSzPts val="1000"/>
              <a:buFont typeface="Arial"/>
              <a:buNone/>
              <a:defRPr sz="1000"/>
            </a:lvl4pPr>
            <a:lvl5pPr indent="-228600" lvl="4" marL="2286000" rtl="0" algn="l">
              <a:spcBef>
                <a:spcPts val="200"/>
              </a:spcBef>
              <a:spcAft>
                <a:spcPts val="0"/>
              </a:spcAft>
              <a:buSzPts val="1000"/>
              <a:buFont typeface="Arial"/>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70" name="Google Shape;170;p2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p2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2" name="Google Shape;172;p2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rtl="0" algn="r">
              <a:spcBef>
                <a:spcPts val="0"/>
              </a:spcBef>
              <a:spcAft>
                <a:spcPts val="0"/>
              </a:spcAft>
              <a:buNone/>
              <a:defRPr b="0" sz="1400">
                <a:solidFill>
                  <a:schemeClr val="dk1"/>
                </a:solidFill>
                <a:latin typeface="Arial"/>
                <a:ea typeface="Arial"/>
                <a:cs typeface="Arial"/>
                <a:sym typeface="Arial"/>
              </a:defRPr>
            </a:lvl1pPr>
            <a:lvl2pPr indent="0" lvl="1" marL="0" rtl="0" algn="r">
              <a:spcBef>
                <a:spcPts val="0"/>
              </a:spcBef>
              <a:spcAft>
                <a:spcPts val="0"/>
              </a:spcAft>
              <a:buNone/>
              <a:defRPr b="0" sz="1400">
                <a:solidFill>
                  <a:schemeClr val="dk1"/>
                </a:solidFill>
                <a:latin typeface="Arial"/>
                <a:ea typeface="Arial"/>
                <a:cs typeface="Arial"/>
                <a:sym typeface="Arial"/>
              </a:defRPr>
            </a:lvl2pPr>
            <a:lvl3pPr indent="0" lvl="2" marL="0" rtl="0" algn="r">
              <a:spcBef>
                <a:spcPts val="0"/>
              </a:spcBef>
              <a:spcAft>
                <a:spcPts val="0"/>
              </a:spcAft>
              <a:buNone/>
              <a:defRPr b="0" sz="1400">
                <a:solidFill>
                  <a:schemeClr val="dk1"/>
                </a:solidFill>
                <a:latin typeface="Arial"/>
                <a:ea typeface="Arial"/>
                <a:cs typeface="Arial"/>
                <a:sym typeface="Arial"/>
              </a:defRPr>
            </a:lvl3pPr>
            <a:lvl4pPr indent="0" lvl="3" marL="0" rtl="0" algn="r">
              <a:spcBef>
                <a:spcPts val="0"/>
              </a:spcBef>
              <a:spcAft>
                <a:spcPts val="0"/>
              </a:spcAft>
              <a:buNone/>
              <a:defRPr b="0" sz="1400">
                <a:solidFill>
                  <a:schemeClr val="dk1"/>
                </a:solidFill>
                <a:latin typeface="Arial"/>
                <a:ea typeface="Arial"/>
                <a:cs typeface="Arial"/>
                <a:sym typeface="Arial"/>
              </a:defRPr>
            </a:lvl4pPr>
            <a:lvl5pPr indent="0" lvl="4" marL="0" rtl="0" algn="r">
              <a:spcBef>
                <a:spcPts val="0"/>
              </a:spcBef>
              <a:spcAft>
                <a:spcPts val="0"/>
              </a:spcAft>
              <a:buNone/>
              <a:defRPr b="0" sz="1400">
                <a:solidFill>
                  <a:schemeClr val="dk1"/>
                </a:solidFill>
                <a:latin typeface="Arial"/>
                <a:ea typeface="Arial"/>
                <a:cs typeface="Arial"/>
                <a:sym typeface="Arial"/>
              </a:defRPr>
            </a:lvl5pPr>
            <a:lvl6pPr indent="0" lvl="5" marL="0" rtl="0" algn="r">
              <a:spcBef>
                <a:spcPts val="0"/>
              </a:spcBef>
              <a:spcAft>
                <a:spcPts val="0"/>
              </a:spcAft>
              <a:buNone/>
              <a:defRPr b="0" sz="1400">
                <a:solidFill>
                  <a:schemeClr val="dk1"/>
                </a:solidFill>
                <a:latin typeface="Arial"/>
                <a:ea typeface="Arial"/>
                <a:cs typeface="Arial"/>
                <a:sym typeface="Arial"/>
              </a:defRPr>
            </a:lvl6pPr>
            <a:lvl7pPr indent="0" lvl="6" marL="0" rtl="0" algn="r">
              <a:spcBef>
                <a:spcPts val="0"/>
              </a:spcBef>
              <a:spcAft>
                <a:spcPts val="0"/>
              </a:spcAft>
              <a:buNone/>
              <a:defRPr b="0" sz="1400">
                <a:solidFill>
                  <a:schemeClr val="dk1"/>
                </a:solidFill>
                <a:latin typeface="Arial"/>
                <a:ea typeface="Arial"/>
                <a:cs typeface="Arial"/>
                <a:sym typeface="Arial"/>
              </a:defRPr>
            </a:lvl7pPr>
            <a:lvl8pPr indent="0" lvl="7" marL="0" rtl="0" algn="r">
              <a:spcBef>
                <a:spcPts val="0"/>
              </a:spcBef>
              <a:spcAft>
                <a:spcPts val="0"/>
              </a:spcAft>
              <a:buNone/>
              <a:defRPr b="0" sz="1400">
                <a:solidFill>
                  <a:schemeClr val="dk1"/>
                </a:solidFill>
                <a:latin typeface="Arial"/>
                <a:ea typeface="Arial"/>
                <a:cs typeface="Arial"/>
                <a:sym typeface="Arial"/>
              </a:defRPr>
            </a:lvl8pPr>
            <a:lvl9pPr indent="0" lvl="8" marL="0" rt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3" name="Shape 173"/>
        <p:cNvGrpSpPr/>
        <p:nvPr/>
      </p:nvGrpSpPr>
      <p:grpSpPr>
        <a:xfrm>
          <a:off x="0" y="0"/>
          <a:ext cx="0" cy="0"/>
          <a:chOff x="0" y="0"/>
          <a:chExt cx="0" cy="0"/>
        </a:xfrm>
      </p:grpSpPr>
      <p:sp>
        <p:nvSpPr>
          <p:cNvPr id="174" name="Google Shape;174;p25"/>
          <p:cNvSpPr txBox="1"/>
          <p:nvPr>
            <p:ph type="title"/>
          </p:nvPr>
        </p:nvSpPr>
        <p:spPr>
          <a:xfrm>
            <a:off x="630238" y="457200"/>
            <a:ext cx="2949600" cy="1600200"/>
          </a:xfrm>
          <a:prstGeom prst="rect">
            <a:avLst/>
          </a:prstGeom>
          <a:noFill/>
          <a:ln>
            <a:noFill/>
          </a:ln>
        </p:spPr>
        <p:txBody>
          <a:bodyPr anchorCtr="0" anchor="b" bIns="46025" lIns="92075" spcFirstLastPara="1" rIns="92075" wrap="square" tIns="46025">
            <a:noAutofit/>
          </a:bodyPr>
          <a:lstStyle>
            <a:lvl1pPr lvl="0" rtl="0" algn="ctr">
              <a:spcBef>
                <a:spcPts val="0"/>
              </a:spcBef>
              <a:spcAft>
                <a:spcPts val="0"/>
              </a:spcAft>
              <a:buSzPts val="1400"/>
              <a:buNone/>
              <a:defRPr sz="3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5"/>
          <p:cNvSpPr/>
          <p:nvPr>
            <p:ph idx="2" type="pic"/>
          </p:nvPr>
        </p:nvSpPr>
        <p:spPr>
          <a:xfrm>
            <a:off x="3887788" y="987425"/>
            <a:ext cx="4629300" cy="4873500"/>
          </a:xfrm>
          <a:prstGeom prst="rect">
            <a:avLst/>
          </a:prstGeom>
          <a:noFill/>
          <a:ln>
            <a:noFill/>
          </a:ln>
        </p:spPr>
        <p:txBody>
          <a:bodyPr anchorCtr="0" anchor="t" bIns="46025" lIns="92075" spcFirstLastPara="1" rIns="92075" wrap="square" tIns="46025">
            <a:noAutofit/>
          </a:bodyPr>
          <a:lstStyle>
            <a:lvl1pPr lvl="0" marR="0" rtl="0" algn="l">
              <a:spcBef>
                <a:spcPts val="640"/>
              </a:spcBef>
              <a:spcAft>
                <a:spcPts val="0"/>
              </a:spcAft>
              <a:buClr>
                <a:schemeClr val="dk2"/>
              </a:buClr>
              <a:buSzPts val="2400"/>
              <a:buFont typeface="Arial"/>
              <a:buNone/>
              <a:defRPr b="1"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2"/>
              </a:buClr>
              <a:buSzPts val="1800"/>
              <a:buFont typeface="Arial"/>
              <a:buNone/>
              <a:defRPr b="1"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2"/>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76" name="Google Shape;176;p25"/>
          <p:cNvSpPr txBox="1"/>
          <p:nvPr>
            <p:ph idx="1" type="body"/>
          </p:nvPr>
        </p:nvSpPr>
        <p:spPr>
          <a:xfrm>
            <a:off x="630238" y="2057400"/>
            <a:ext cx="2949600" cy="3811500"/>
          </a:xfrm>
          <a:prstGeom prst="rect">
            <a:avLst/>
          </a:prstGeom>
          <a:noFill/>
          <a:ln>
            <a:noFill/>
          </a:ln>
        </p:spPr>
        <p:txBody>
          <a:bodyPr anchorCtr="0" anchor="t" bIns="46025" lIns="92075" spcFirstLastPara="1" rIns="92075" wrap="square" tIns="46025">
            <a:noAutofit/>
          </a:bodyPr>
          <a:lstStyle>
            <a:lvl1pPr indent="-228600" lvl="0" marL="457200" rtl="0" algn="l">
              <a:spcBef>
                <a:spcPts val="320"/>
              </a:spcBef>
              <a:spcAft>
                <a:spcPts val="0"/>
              </a:spcAft>
              <a:buSzPts val="1200"/>
              <a:buNone/>
              <a:defRPr sz="1600"/>
            </a:lvl1pPr>
            <a:lvl2pPr indent="-228600" lvl="1" marL="914400" rtl="0" algn="l">
              <a:spcBef>
                <a:spcPts val="280"/>
              </a:spcBef>
              <a:spcAft>
                <a:spcPts val="0"/>
              </a:spcAft>
              <a:buSzPts val="1400"/>
              <a:buFont typeface="Arial"/>
              <a:buNone/>
              <a:defRPr sz="1400"/>
            </a:lvl2pPr>
            <a:lvl3pPr indent="-228600" lvl="2" marL="1371600" rtl="0" algn="l">
              <a:spcBef>
                <a:spcPts val="240"/>
              </a:spcBef>
              <a:spcAft>
                <a:spcPts val="0"/>
              </a:spcAft>
              <a:buSzPts val="900"/>
              <a:buNone/>
              <a:defRPr sz="1200"/>
            </a:lvl3pPr>
            <a:lvl4pPr indent="-228600" lvl="3" marL="1828800" rtl="0" algn="l">
              <a:spcBef>
                <a:spcPts val="200"/>
              </a:spcBef>
              <a:spcAft>
                <a:spcPts val="0"/>
              </a:spcAft>
              <a:buSzPts val="1000"/>
              <a:buFont typeface="Arial"/>
              <a:buNone/>
              <a:defRPr sz="1000"/>
            </a:lvl4pPr>
            <a:lvl5pPr indent="-228600" lvl="4" marL="2286000" rtl="0" algn="l">
              <a:spcBef>
                <a:spcPts val="200"/>
              </a:spcBef>
              <a:spcAft>
                <a:spcPts val="0"/>
              </a:spcAft>
              <a:buSzPts val="1000"/>
              <a:buFont typeface="Arial"/>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77" name="Google Shape;177;p2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8" name="Google Shape;178;p2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9" name="Google Shape;179;p2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rtl="0" algn="r">
              <a:spcBef>
                <a:spcPts val="0"/>
              </a:spcBef>
              <a:spcAft>
                <a:spcPts val="0"/>
              </a:spcAft>
              <a:buNone/>
              <a:defRPr b="0" sz="1400">
                <a:solidFill>
                  <a:schemeClr val="dk1"/>
                </a:solidFill>
                <a:latin typeface="Arial"/>
                <a:ea typeface="Arial"/>
                <a:cs typeface="Arial"/>
                <a:sym typeface="Arial"/>
              </a:defRPr>
            </a:lvl1pPr>
            <a:lvl2pPr indent="0" lvl="1" marL="0" rtl="0" algn="r">
              <a:spcBef>
                <a:spcPts val="0"/>
              </a:spcBef>
              <a:spcAft>
                <a:spcPts val="0"/>
              </a:spcAft>
              <a:buNone/>
              <a:defRPr b="0" sz="1400">
                <a:solidFill>
                  <a:schemeClr val="dk1"/>
                </a:solidFill>
                <a:latin typeface="Arial"/>
                <a:ea typeface="Arial"/>
                <a:cs typeface="Arial"/>
                <a:sym typeface="Arial"/>
              </a:defRPr>
            </a:lvl2pPr>
            <a:lvl3pPr indent="0" lvl="2" marL="0" rtl="0" algn="r">
              <a:spcBef>
                <a:spcPts val="0"/>
              </a:spcBef>
              <a:spcAft>
                <a:spcPts val="0"/>
              </a:spcAft>
              <a:buNone/>
              <a:defRPr b="0" sz="1400">
                <a:solidFill>
                  <a:schemeClr val="dk1"/>
                </a:solidFill>
                <a:latin typeface="Arial"/>
                <a:ea typeface="Arial"/>
                <a:cs typeface="Arial"/>
                <a:sym typeface="Arial"/>
              </a:defRPr>
            </a:lvl3pPr>
            <a:lvl4pPr indent="0" lvl="3" marL="0" rtl="0" algn="r">
              <a:spcBef>
                <a:spcPts val="0"/>
              </a:spcBef>
              <a:spcAft>
                <a:spcPts val="0"/>
              </a:spcAft>
              <a:buNone/>
              <a:defRPr b="0" sz="1400">
                <a:solidFill>
                  <a:schemeClr val="dk1"/>
                </a:solidFill>
                <a:latin typeface="Arial"/>
                <a:ea typeface="Arial"/>
                <a:cs typeface="Arial"/>
                <a:sym typeface="Arial"/>
              </a:defRPr>
            </a:lvl4pPr>
            <a:lvl5pPr indent="0" lvl="4" marL="0" rtl="0" algn="r">
              <a:spcBef>
                <a:spcPts val="0"/>
              </a:spcBef>
              <a:spcAft>
                <a:spcPts val="0"/>
              </a:spcAft>
              <a:buNone/>
              <a:defRPr b="0" sz="1400">
                <a:solidFill>
                  <a:schemeClr val="dk1"/>
                </a:solidFill>
                <a:latin typeface="Arial"/>
                <a:ea typeface="Arial"/>
                <a:cs typeface="Arial"/>
                <a:sym typeface="Arial"/>
              </a:defRPr>
            </a:lvl5pPr>
            <a:lvl6pPr indent="0" lvl="5" marL="0" rtl="0" algn="r">
              <a:spcBef>
                <a:spcPts val="0"/>
              </a:spcBef>
              <a:spcAft>
                <a:spcPts val="0"/>
              </a:spcAft>
              <a:buNone/>
              <a:defRPr b="0" sz="1400">
                <a:solidFill>
                  <a:schemeClr val="dk1"/>
                </a:solidFill>
                <a:latin typeface="Arial"/>
                <a:ea typeface="Arial"/>
                <a:cs typeface="Arial"/>
                <a:sym typeface="Arial"/>
              </a:defRPr>
            </a:lvl6pPr>
            <a:lvl7pPr indent="0" lvl="6" marL="0" rtl="0" algn="r">
              <a:spcBef>
                <a:spcPts val="0"/>
              </a:spcBef>
              <a:spcAft>
                <a:spcPts val="0"/>
              </a:spcAft>
              <a:buNone/>
              <a:defRPr b="0" sz="1400">
                <a:solidFill>
                  <a:schemeClr val="dk1"/>
                </a:solidFill>
                <a:latin typeface="Arial"/>
                <a:ea typeface="Arial"/>
                <a:cs typeface="Arial"/>
                <a:sym typeface="Arial"/>
              </a:defRPr>
            </a:lvl7pPr>
            <a:lvl8pPr indent="0" lvl="7" marL="0" rtl="0" algn="r">
              <a:spcBef>
                <a:spcPts val="0"/>
              </a:spcBef>
              <a:spcAft>
                <a:spcPts val="0"/>
              </a:spcAft>
              <a:buNone/>
              <a:defRPr b="0" sz="1400">
                <a:solidFill>
                  <a:schemeClr val="dk1"/>
                </a:solidFill>
                <a:latin typeface="Arial"/>
                <a:ea typeface="Arial"/>
                <a:cs typeface="Arial"/>
                <a:sym typeface="Arial"/>
              </a:defRPr>
            </a:lvl8pPr>
            <a:lvl9pPr indent="0" lvl="8" marL="0" rt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sp>
        <p:nvSpPr>
          <p:cNvPr id="181" name="Google Shape;181;p26"/>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2" name="Google Shape;182;p26"/>
          <p:cNvSpPr txBox="1"/>
          <p:nvPr>
            <p:ph idx="1" type="body"/>
          </p:nvPr>
        </p:nvSpPr>
        <p:spPr>
          <a:xfrm rot="5400000">
            <a:off x="2495550" y="-95250"/>
            <a:ext cx="4152900" cy="7772400"/>
          </a:xfrm>
          <a:prstGeom prst="rect">
            <a:avLst/>
          </a:prstGeom>
          <a:noFill/>
          <a:ln>
            <a:noFill/>
          </a:ln>
        </p:spPr>
        <p:txBody>
          <a:bodyPr anchorCtr="0" anchor="t" bIns="46025" lIns="92075" spcFirstLastPara="1" rIns="92075" wrap="square" tIns="46025">
            <a:noAutofit/>
          </a:bodyPr>
          <a:lstStyle>
            <a:lvl1pPr indent="-314325" lvl="0" marL="457200" rtl="0" algn="l">
              <a:spcBef>
                <a:spcPts val="360"/>
              </a:spcBef>
              <a:spcAft>
                <a:spcPts val="0"/>
              </a:spcAft>
              <a:buSzPts val="1350"/>
              <a:buChar char="●"/>
              <a:defRPr/>
            </a:lvl1pPr>
            <a:lvl2pPr indent="-342900" lvl="1" marL="914400" rtl="0" algn="l">
              <a:spcBef>
                <a:spcPts val="360"/>
              </a:spcBef>
              <a:spcAft>
                <a:spcPts val="0"/>
              </a:spcAft>
              <a:buSzPts val="1800"/>
              <a:buChar char="–"/>
              <a:defRPr/>
            </a:lvl2pPr>
            <a:lvl3pPr indent="-314325" lvl="2" marL="1371600" rtl="0" algn="l">
              <a:spcBef>
                <a:spcPts val="360"/>
              </a:spcBef>
              <a:spcAft>
                <a:spcPts val="0"/>
              </a:spcAft>
              <a:buSzPts val="135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3" name="Google Shape;183;p2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4" name="Google Shape;184;p2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5" name="Google Shape;185;p2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rtl="0" algn="r">
              <a:spcBef>
                <a:spcPts val="0"/>
              </a:spcBef>
              <a:spcAft>
                <a:spcPts val="0"/>
              </a:spcAft>
              <a:buNone/>
              <a:defRPr b="0" sz="1400">
                <a:solidFill>
                  <a:schemeClr val="dk1"/>
                </a:solidFill>
                <a:latin typeface="Arial"/>
                <a:ea typeface="Arial"/>
                <a:cs typeface="Arial"/>
                <a:sym typeface="Arial"/>
              </a:defRPr>
            </a:lvl1pPr>
            <a:lvl2pPr indent="0" lvl="1" marL="0" rtl="0" algn="r">
              <a:spcBef>
                <a:spcPts val="0"/>
              </a:spcBef>
              <a:spcAft>
                <a:spcPts val="0"/>
              </a:spcAft>
              <a:buNone/>
              <a:defRPr b="0" sz="1400">
                <a:solidFill>
                  <a:schemeClr val="dk1"/>
                </a:solidFill>
                <a:latin typeface="Arial"/>
                <a:ea typeface="Arial"/>
                <a:cs typeface="Arial"/>
                <a:sym typeface="Arial"/>
              </a:defRPr>
            </a:lvl2pPr>
            <a:lvl3pPr indent="0" lvl="2" marL="0" rtl="0" algn="r">
              <a:spcBef>
                <a:spcPts val="0"/>
              </a:spcBef>
              <a:spcAft>
                <a:spcPts val="0"/>
              </a:spcAft>
              <a:buNone/>
              <a:defRPr b="0" sz="1400">
                <a:solidFill>
                  <a:schemeClr val="dk1"/>
                </a:solidFill>
                <a:latin typeface="Arial"/>
                <a:ea typeface="Arial"/>
                <a:cs typeface="Arial"/>
                <a:sym typeface="Arial"/>
              </a:defRPr>
            </a:lvl3pPr>
            <a:lvl4pPr indent="0" lvl="3" marL="0" rtl="0" algn="r">
              <a:spcBef>
                <a:spcPts val="0"/>
              </a:spcBef>
              <a:spcAft>
                <a:spcPts val="0"/>
              </a:spcAft>
              <a:buNone/>
              <a:defRPr b="0" sz="1400">
                <a:solidFill>
                  <a:schemeClr val="dk1"/>
                </a:solidFill>
                <a:latin typeface="Arial"/>
                <a:ea typeface="Arial"/>
                <a:cs typeface="Arial"/>
                <a:sym typeface="Arial"/>
              </a:defRPr>
            </a:lvl4pPr>
            <a:lvl5pPr indent="0" lvl="4" marL="0" rtl="0" algn="r">
              <a:spcBef>
                <a:spcPts val="0"/>
              </a:spcBef>
              <a:spcAft>
                <a:spcPts val="0"/>
              </a:spcAft>
              <a:buNone/>
              <a:defRPr b="0" sz="1400">
                <a:solidFill>
                  <a:schemeClr val="dk1"/>
                </a:solidFill>
                <a:latin typeface="Arial"/>
                <a:ea typeface="Arial"/>
                <a:cs typeface="Arial"/>
                <a:sym typeface="Arial"/>
              </a:defRPr>
            </a:lvl5pPr>
            <a:lvl6pPr indent="0" lvl="5" marL="0" rtl="0" algn="r">
              <a:spcBef>
                <a:spcPts val="0"/>
              </a:spcBef>
              <a:spcAft>
                <a:spcPts val="0"/>
              </a:spcAft>
              <a:buNone/>
              <a:defRPr b="0" sz="1400">
                <a:solidFill>
                  <a:schemeClr val="dk1"/>
                </a:solidFill>
                <a:latin typeface="Arial"/>
                <a:ea typeface="Arial"/>
                <a:cs typeface="Arial"/>
                <a:sym typeface="Arial"/>
              </a:defRPr>
            </a:lvl6pPr>
            <a:lvl7pPr indent="0" lvl="6" marL="0" rtl="0" algn="r">
              <a:spcBef>
                <a:spcPts val="0"/>
              </a:spcBef>
              <a:spcAft>
                <a:spcPts val="0"/>
              </a:spcAft>
              <a:buNone/>
              <a:defRPr b="0" sz="1400">
                <a:solidFill>
                  <a:schemeClr val="dk1"/>
                </a:solidFill>
                <a:latin typeface="Arial"/>
                <a:ea typeface="Arial"/>
                <a:cs typeface="Arial"/>
                <a:sym typeface="Arial"/>
              </a:defRPr>
            </a:lvl7pPr>
            <a:lvl8pPr indent="0" lvl="7" marL="0" rtl="0" algn="r">
              <a:spcBef>
                <a:spcPts val="0"/>
              </a:spcBef>
              <a:spcAft>
                <a:spcPts val="0"/>
              </a:spcAft>
              <a:buNone/>
              <a:defRPr b="0" sz="1400">
                <a:solidFill>
                  <a:schemeClr val="dk1"/>
                </a:solidFill>
                <a:latin typeface="Arial"/>
                <a:ea typeface="Arial"/>
                <a:cs typeface="Arial"/>
                <a:sym typeface="Arial"/>
              </a:defRPr>
            </a:lvl8pPr>
            <a:lvl9pPr indent="0" lvl="8" marL="0" rt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6" name="Shape 186"/>
        <p:cNvGrpSpPr/>
        <p:nvPr/>
      </p:nvGrpSpPr>
      <p:grpSpPr>
        <a:xfrm>
          <a:off x="0" y="0"/>
          <a:ext cx="0" cy="0"/>
          <a:chOff x="0" y="0"/>
          <a:chExt cx="0" cy="0"/>
        </a:xfrm>
      </p:grpSpPr>
      <p:sp>
        <p:nvSpPr>
          <p:cNvPr id="187" name="Google Shape;187;p27"/>
          <p:cNvSpPr txBox="1"/>
          <p:nvPr>
            <p:ph type="title"/>
          </p:nvPr>
        </p:nvSpPr>
        <p:spPr>
          <a:xfrm rot="5400000">
            <a:off x="4667250" y="2076450"/>
            <a:ext cx="5638800" cy="19431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8" name="Google Shape;188;p27"/>
          <p:cNvSpPr txBox="1"/>
          <p:nvPr>
            <p:ph idx="1" type="body"/>
          </p:nvPr>
        </p:nvSpPr>
        <p:spPr>
          <a:xfrm rot="5400000">
            <a:off x="704850" y="209550"/>
            <a:ext cx="5638800" cy="5676900"/>
          </a:xfrm>
          <a:prstGeom prst="rect">
            <a:avLst/>
          </a:prstGeom>
          <a:noFill/>
          <a:ln>
            <a:noFill/>
          </a:ln>
        </p:spPr>
        <p:txBody>
          <a:bodyPr anchorCtr="0" anchor="t" bIns="46025" lIns="92075" spcFirstLastPara="1" rIns="92075" wrap="square" tIns="46025">
            <a:noAutofit/>
          </a:bodyPr>
          <a:lstStyle>
            <a:lvl1pPr indent="-314325" lvl="0" marL="457200" rtl="0" algn="l">
              <a:spcBef>
                <a:spcPts val="360"/>
              </a:spcBef>
              <a:spcAft>
                <a:spcPts val="0"/>
              </a:spcAft>
              <a:buSzPts val="1350"/>
              <a:buChar char="●"/>
              <a:defRPr/>
            </a:lvl1pPr>
            <a:lvl2pPr indent="-342900" lvl="1" marL="914400" rtl="0" algn="l">
              <a:spcBef>
                <a:spcPts val="360"/>
              </a:spcBef>
              <a:spcAft>
                <a:spcPts val="0"/>
              </a:spcAft>
              <a:buSzPts val="1800"/>
              <a:buChar char="–"/>
              <a:defRPr/>
            </a:lvl2pPr>
            <a:lvl3pPr indent="-314325" lvl="2" marL="1371600" rtl="0" algn="l">
              <a:spcBef>
                <a:spcPts val="360"/>
              </a:spcBef>
              <a:spcAft>
                <a:spcPts val="0"/>
              </a:spcAft>
              <a:buSzPts val="135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9" name="Google Shape;189;p2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0" name="Google Shape;190;p2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1" name="Google Shape;191;p2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rtl="0" algn="r">
              <a:spcBef>
                <a:spcPts val="0"/>
              </a:spcBef>
              <a:spcAft>
                <a:spcPts val="0"/>
              </a:spcAft>
              <a:buNone/>
              <a:defRPr b="0" sz="1400">
                <a:solidFill>
                  <a:schemeClr val="dk1"/>
                </a:solidFill>
                <a:latin typeface="Arial"/>
                <a:ea typeface="Arial"/>
                <a:cs typeface="Arial"/>
                <a:sym typeface="Arial"/>
              </a:defRPr>
            </a:lvl1pPr>
            <a:lvl2pPr indent="0" lvl="1" marL="0" rtl="0" algn="r">
              <a:spcBef>
                <a:spcPts val="0"/>
              </a:spcBef>
              <a:spcAft>
                <a:spcPts val="0"/>
              </a:spcAft>
              <a:buNone/>
              <a:defRPr b="0" sz="1400">
                <a:solidFill>
                  <a:schemeClr val="dk1"/>
                </a:solidFill>
                <a:latin typeface="Arial"/>
                <a:ea typeface="Arial"/>
                <a:cs typeface="Arial"/>
                <a:sym typeface="Arial"/>
              </a:defRPr>
            </a:lvl2pPr>
            <a:lvl3pPr indent="0" lvl="2" marL="0" rtl="0" algn="r">
              <a:spcBef>
                <a:spcPts val="0"/>
              </a:spcBef>
              <a:spcAft>
                <a:spcPts val="0"/>
              </a:spcAft>
              <a:buNone/>
              <a:defRPr b="0" sz="1400">
                <a:solidFill>
                  <a:schemeClr val="dk1"/>
                </a:solidFill>
                <a:latin typeface="Arial"/>
                <a:ea typeface="Arial"/>
                <a:cs typeface="Arial"/>
                <a:sym typeface="Arial"/>
              </a:defRPr>
            </a:lvl3pPr>
            <a:lvl4pPr indent="0" lvl="3" marL="0" rtl="0" algn="r">
              <a:spcBef>
                <a:spcPts val="0"/>
              </a:spcBef>
              <a:spcAft>
                <a:spcPts val="0"/>
              </a:spcAft>
              <a:buNone/>
              <a:defRPr b="0" sz="1400">
                <a:solidFill>
                  <a:schemeClr val="dk1"/>
                </a:solidFill>
                <a:latin typeface="Arial"/>
                <a:ea typeface="Arial"/>
                <a:cs typeface="Arial"/>
                <a:sym typeface="Arial"/>
              </a:defRPr>
            </a:lvl4pPr>
            <a:lvl5pPr indent="0" lvl="4" marL="0" rtl="0" algn="r">
              <a:spcBef>
                <a:spcPts val="0"/>
              </a:spcBef>
              <a:spcAft>
                <a:spcPts val="0"/>
              </a:spcAft>
              <a:buNone/>
              <a:defRPr b="0" sz="1400">
                <a:solidFill>
                  <a:schemeClr val="dk1"/>
                </a:solidFill>
                <a:latin typeface="Arial"/>
                <a:ea typeface="Arial"/>
                <a:cs typeface="Arial"/>
                <a:sym typeface="Arial"/>
              </a:defRPr>
            </a:lvl5pPr>
            <a:lvl6pPr indent="0" lvl="5" marL="0" rtl="0" algn="r">
              <a:spcBef>
                <a:spcPts val="0"/>
              </a:spcBef>
              <a:spcAft>
                <a:spcPts val="0"/>
              </a:spcAft>
              <a:buNone/>
              <a:defRPr b="0" sz="1400">
                <a:solidFill>
                  <a:schemeClr val="dk1"/>
                </a:solidFill>
                <a:latin typeface="Arial"/>
                <a:ea typeface="Arial"/>
                <a:cs typeface="Arial"/>
                <a:sym typeface="Arial"/>
              </a:defRPr>
            </a:lvl6pPr>
            <a:lvl7pPr indent="0" lvl="6" marL="0" rtl="0" algn="r">
              <a:spcBef>
                <a:spcPts val="0"/>
              </a:spcBef>
              <a:spcAft>
                <a:spcPts val="0"/>
              </a:spcAft>
              <a:buNone/>
              <a:defRPr b="0" sz="1400">
                <a:solidFill>
                  <a:schemeClr val="dk1"/>
                </a:solidFill>
                <a:latin typeface="Arial"/>
                <a:ea typeface="Arial"/>
                <a:cs typeface="Arial"/>
                <a:sym typeface="Arial"/>
              </a:defRPr>
            </a:lvl7pPr>
            <a:lvl8pPr indent="0" lvl="7" marL="0" rtl="0" algn="r">
              <a:spcBef>
                <a:spcPts val="0"/>
              </a:spcBef>
              <a:spcAft>
                <a:spcPts val="0"/>
              </a:spcAft>
              <a:buNone/>
              <a:defRPr b="0" sz="1400">
                <a:solidFill>
                  <a:schemeClr val="dk1"/>
                </a:solidFill>
                <a:latin typeface="Arial"/>
                <a:ea typeface="Arial"/>
                <a:cs typeface="Arial"/>
                <a:sym typeface="Arial"/>
              </a:defRPr>
            </a:lvl8pPr>
            <a:lvl9pPr indent="0" lvl="8" marL="0" rt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198" name="Shape 19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9" name="Shape 199"/>
        <p:cNvGrpSpPr/>
        <p:nvPr/>
      </p:nvGrpSpPr>
      <p:grpSpPr>
        <a:xfrm>
          <a:off x="0" y="0"/>
          <a:ext cx="0" cy="0"/>
          <a:chOff x="0" y="0"/>
          <a:chExt cx="0" cy="0"/>
        </a:xfrm>
      </p:grpSpPr>
      <p:sp>
        <p:nvSpPr>
          <p:cNvPr id="200" name="Google Shape;200;p30"/>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1" name="Google Shape;201;p30"/>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2" name="Google Shape;202;p3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3" name="Google Shape;203;p3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4" name="Google Shape;204;p3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5" name="Shape 205"/>
        <p:cNvGrpSpPr/>
        <p:nvPr/>
      </p:nvGrpSpPr>
      <p:grpSpPr>
        <a:xfrm>
          <a:off x="0" y="0"/>
          <a:ext cx="0" cy="0"/>
          <a:chOff x="0" y="0"/>
          <a:chExt cx="0" cy="0"/>
        </a:xfrm>
      </p:grpSpPr>
      <p:sp>
        <p:nvSpPr>
          <p:cNvPr id="206" name="Google Shape;206;p31"/>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7" name="Google Shape;207;p31"/>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 name="Google Shape;208;p31"/>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9" name="Shape 209"/>
        <p:cNvGrpSpPr/>
        <p:nvPr/>
      </p:nvGrpSpPr>
      <p:grpSpPr>
        <a:xfrm>
          <a:off x="0" y="0"/>
          <a:ext cx="0" cy="0"/>
          <a:chOff x="0" y="0"/>
          <a:chExt cx="0" cy="0"/>
        </a:xfrm>
      </p:grpSpPr>
      <p:sp>
        <p:nvSpPr>
          <p:cNvPr id="210" name="Google Shape;210;p32"/>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1" name="Google Shape;211;p3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2" name="Google Shape;212;p32"/>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3" name="Google Shape;213;p32"/>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4" name="Google Shape;214;p32"/>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5" name="Shape 215"/>
        <p:cNvGrpSpPr/>
        <p:nvPr/>
      </p:nvGrpSpPr>
      <p:grpSpPr>
        <a:xfrm>
          <a:off x="0" y="0"/>
          <a:ext cx="0" cy="0"/>
          <a:chOff x="0" y="0"/>
          <a:chExt cx="0" cy="0"/>
        </a:xfrm>
      </p:grpSpPr>
      <p:sp>
        <p:nvSpPr>
          <p:cNvPr id="216" name="Google Shape;216;p33"/>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7" name="Google Shape;217;p33"/>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18" name="Google Shape;218;p3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9" name="Google Shape;219;p3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0" name="Google Shape;220;p3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1" name="Shape 221"/>
        <p:cNvGrpSpPr/>
        <p:nvPr/>
      </p:nvGrpSpPr>
      <p:grpSpPr>
        <a:xfrm>
          <a:off x="0" y="0"/>
          <a:ext cx="0" cy="0"/>
          <a:chOff x="0" y="0"/>
          <a:chExt cx="0" cy="0"/>
        </a:xfrm>
      </p:grpSpPr>
      <p:sp>
        <p:nvSpPr>
          <p:cNvPr id="222" name="Google Shape;222;p34"/>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3" name="Google Shape;223;p34"/>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4" name="Google Shape;224;p34"/>
          <p:cNvSpPr txBox="1"/>
          <p:nvPr>
            <p:ph idx="2" type="body"/>
          </p:nvPr>
        </p:nvSpPr>
        <p:spPr>
          <a:xfrm>
            <a:off x="4629150" y="1825625"/>
            <a:ext cx="38862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5" name="Google Shape;225;p3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 name="Google Shape;226;p3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7" name="Google Shape;227;p3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28" name="Shape 228"/>
        <p:cNvGrpSpPr/>
        <p:nvPr/>
      </p:nvGrpSpPr>
      <p:grpSpPr>
        <a:xfrm>
          <a:off x="0" y="0"/>
          <a:ext cx="0" cy="0"/>
          <a:chOff x="0" y="0"/>
          <a:chExt cx="0" cy="0"/>
        </a:xfrm>
      </p:grpSpPr>
      <p:sp>
        <p:nvSpPr>
          <p:cNvPr id="229" name="Google Shape;229;p35"/>
          <p:cNvSpPr txBox="1"/>
          <p:nvPr>
            <p:ph type="title"/>
          </p:nvPr>
        </p:nvSpPr>
        <p:spPr>
          <a:xfrm>
            <a:off x="629841" y="365125"/>
            <a:ext cx="78867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35"/>
          <p:cNvSpPr txBox="1"/>
          <p:nvPr>
            <p:ph idx="1" type="body"/>
          </p:nvPr>
        </p:nvSpPr>
        <p:spPr>
          <a:xfrm>
            <a:off x="629841" y="1681163"/>
            <a:ext cx="38685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31" name="Google Shape;231;p35"/>
          <p:cNvSpPr txBox="1"/>
          <p:nvPr>
            <p:ph idx="2" type="body"/>
          </p:nvPr>
        </p:nvSpPr>
        <p:spPr>
          <a:xfrm>
            <a:off x="629841" y="2505075"/>
            <a:ext cx="38685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2" name="Google Shape;232;p35"/>
          <p:cNvSpPr txBox="1"/>
          <p:nvPr>
            <p:ph idx="3" type="body"/>
          </p:nvPr>
        </p:nvSpPr>
        <p:spPr>
          <a:xfrm>
            <a:off x="4629150" y="1681163"/>
            <a:ext cx="38874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33" name="Google Shape;233;p35"/>
          <p:cNvSpPr txBox="1"/>
          <p:nvPr>
            <p:ph idx="4" type="body"/>
          </p:nvPr>
        </p:nvSpPr>
        <p:spPr>
          <a:xfrm>
            <a:off x="4629150" y="2505075"/>
            <a:ext cx="38874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4" name="Google Shape;234;p3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5" name="Google Shape;235;p3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3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7" name="Shape 237"/>
        <p:cNvGrpSpPr/>
        <p:nvPr/>
      </p:nvGrpSpPr>
      <p:grpSpPr>
        <a:xfrm>
          <a:off x="0" y="0"/>
          <a:ext cx="0" cy="0"/>
          <a:chOff x="0" y="0"/>
          <a:chExt cx="0" cy="0"/>
        </a:xfrm>
      </p:grpSpPr>
      <p:sp>
        <p:nvSpPr>
          <p:cNvPr id="238" name="Google Shape;238;p36"/>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0" name="Google Shape;240;p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1" name="Google Shape;241;p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42" name="Shape 242"/>
        <p:cNvGrpSpPr/>
        <p:nvPr/>
      </p:nvGrpSpPr>
      <p:grpSpPr>
        <a:xfrm>
          <a:off x="0" y="0"/>
          <a:ext cx="0" cy="0"/>
          <a:chOff x="0" y="0"/>
          <a:chExt cx="0" cy="0"/>
        </a:xfrm>
      </p:grpSpPr>
      <p:sp>
        <p:nvSpPr>
          <p:cNvPr id="243" name="Google Shape;243;p37"/>
          <p:cNvSpPr txBox="1"/>
          <p:nvPr>
            <p:ph type="title"/>
          </p:nvPr>
        </p:nvSpPr>
        <p:spPr>
          <a:xfrm>
            <a:off x="629841" y="457200"/>
            <a:ext cx="29490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4" name="Google Shape;244;p37"/>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245" name="Google Shape;245;p37"/>
          <p:cNvSpPr txBox="1"/>
          <p:nvPr>
            <p:ph idx="2" type="body"/>
          </p:nvPr>
        </p:nvSpPr>
        <p:spPr>
          <a:xfrm>
            <a:off x="629841" y="2057400"/>
            <a:ext cx="29490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46" name="Google Shape;246;p3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7" name="Google Shape;247;p3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8" name="Google Shape;248;p3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9" name="Shape 249"/>
        <p:cNvGrpSpPr/>
        <p:nvPr/>
      </p:nvGrpSpPr>
      <p:grpSpPr>
        <a:xfrm>
          <a:off x="0" y="0"/>
          <a:ext cx="0" cy="0"/>
          <a:chOff x="0" y="0"/>
          <a:chExt cx="0" cy="0"/>
        </a:xfrm>
      </p:grpSpPr>
      <p:sp>
        <p:nvSpPr>
          <p:cNvPr id="250" name="Google Shape;250;p38"/>
          <p:cNvSpPr txBox="1"/>
          <p:nvPr>
            <p:ph type="title"/>
          </p:nvPr>
        </p:nvSpPr>
        <p:spPr>
          <a:xfrm>
            <a:off x="629841" y="457200"/>
            <a:ext cx="29490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1" name="Google Shape;251;p38"/>
          <p:cNvSpPr/>
          <p:nvPr>
            <p:ph idx="2" type="pic"/>
          </p:nvPr>
        </p:nvSpPr>
        <p:spPr>
          <a:xfrm>
            <a:off x="3887391" y="987425"/>
            <a:ext cx="46293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52" name="Google Shape;252;p38"/>
          <p:cNvSpPr txBox="1"/>
          <p:nvPr>
            <p:ph idx="1" type="body"/>
          </p:nvPr>
        </p:nvSpPr>
        <p:spPr>
          <a:xfrm>
            <a:off x="629841" y="2057400"/>
            <a:ext cx="29490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53" name="Google Shape;253;p38"/>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4" name="Google Shape;254;p38"/>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5" name="Google Shape;255;p38"/>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6" name="Shape 256"/>
        <p:cNvGrpSpPr/>
        <p:nvPr/>
      </p:nvGrpSpPr>
      <p:grpSpPr>
        <a:xfrm>
          <a:off x="0" y="0"/>
          <a:ext cx="0" cy="0"/>
          <a:chOff x="0" y="0"/>
          <a:chExt cx="0" cy="0"/>
        </a:xfrm>
      </p:grpSpPr>
      <p:sp>
        <p:nvSpPr>
          <p:cNvPr id="257" name="Google Shape;257;p39"/>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8" name="Google Shape;258;p39"/>
          <p:cNvSpPr txBox="1"/>
          <p:nvPr>
            <p:ph idx="1" type="body"/>
          </p:nvPr>
        </p:nvSpPr>
        <p:spPr>
          <a:xfrm rot="5400000">
            <a:off x="2396400" y="57875"/>
            <a:ext cx="43512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9" name="Google Shape;259;p3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0" name="Google Shape;260;p3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1" name="Google Shape;261;p3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2" name="Shape 262"/>
        <p:cNvGrpSpPr/>
        <p:nvPr/>
      </p:nvGrpSpPr>
      <p:grpSpPr>
        <a:xfrm>
          <a:off x="0" y="0"/>
          <a:ext cx="0" cy="0"/>
          <a:chOff x="0" y="0"/>
          <a:chExt cx="0" cy="0"/>
        </a:xfrm>
      </p:grpSpPr>
      <p:sp>
        <p:nvSpPr>
          <p:cNvPr id="263" name="Google Shape;263;p4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4" name="Google Shape;264;p4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5" name="Google Shape;265;p4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6" name="Google Shape;266;p4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 name="Google Shape;267;p4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68" name="Shape 26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69" name="Shape 26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spTree>
      <p:nvGrpSpPr>
        <p:cNvPr id="270" name="Shape 270"/>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wo Content">
  <p:cSld name="3_Two Content">
    <p:spTree>
      <p:nvGrpSpPr>
        <p:cNvPr id="271" name="Shape 271"/>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wo Content">
  <p:cSld name="4_Two Content">
    <p:spTree>
      <p:nvGrpSpPr>
        <p:cNvPr id="272" name="Shape 272"/>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wo Content">
  <p:cSld name="5_Two Content">
    <p:spTree>
      <p:nvGrpSpPr>
        <p:cNvPr id="273" name="Shape 273"/>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wo Content">
  <p:cSld name="6_Two Content">
    <p:spTree>
      <p:nvGrpSpPr>
        <p:cNvPr id="274" name="Shape 274"/>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wo Content">
  <p:cSld name="7_Two Content">
    <p:spTree>
      <p:nvGrpSpPr>
        <p:cNvPr id="275" name="Shape 275"/>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wo Content">
  <p:cSld name="8_Two Content">
    <p:spTree>
      <p:nvGrpSpPr>
        <p:cNvPr id="276" name="Shape 276"/>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wo Content">
  <p:cSld name="9_Two Content">
    <p:spTree>
      <p:nvGrpSpPr>
        <p:cNvPr id="277" name="Shape 277"/>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wo Content">
  <p:cSld name="10_Two Content">
    <p:spTree>
      <p:nvGrpSpPr>
        <p:cNvPr id="278" name="Shape 278"/>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wo Content">
  <p:cSld name="11_Two Content">
    <p:spTree>
      <p:nvGrpSpPr>
        <p:cNvPr id="279" name="Shape 27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wo Content">
  <p:cSld name="12_Two Content">
    <p:spTree>
      <p:nvGrpSpPr>
        <p:cNvPr id="280" name="Shape 280"/>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wo Content">
  <p:cSld name="13_Two Content">
    <p:spTree>
      <p:nvGrpSpPr>
        <p:cNvPr id="281" name="Shape 281"/>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wo Content">
  <p:cSld name="17_Two Content">
    <p:spTree>
      <p:nvGrpSpPr>
        <p:cNvPr id="282" name="Shape 282"/>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wo Content">
  <p:cSld name="18_Two Content">
    <p:spTree>
      <p:nvGrpSpPr>
        <p:cNvPr id="283" name="Shape 283"/>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p:cSld name="Title, Text, and Content">
    <p:spTree>
      <p:nvGrpSpPr>
        <p:cNvPr id="284" name="Shape 28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2" Type="http://schemas.openxmlformats.org/officeDocument/2006/relationships/theme" Target="../theme/theme4.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2.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grpSp>
        <p:nvGrpSpPr>
          <p:cNvPr id="84" name="Google Shape;84;p16"/>
          <p:cNvGrpSpPr/>
          <p:nvPr/>
        </p:nvGrpSpPr>
        <p:grpSpPr>
          <a:xfrm>
            <a:off x="0" y="5797550"/>
            <a:ext cx="9167813" cy="1076325"/>
            <a:chOff x="0" y="3652"/>
            <a:chExt cx="5775" cy="678"/>
          </a:xfrm>
        </p:grpSpPr>
        <p:sp>
          <p:nvSpPr>
            <p:cNvPr id="85" name="Google Shape;85;p16"/>
            <p:cNvSpPr/>
            <p:nvPr/>
          </p:nvSpPr>
          <p:spPr>
            <a:xfrm>
              <a:off x="0" y="3676"/>
              <a:ext cx="5700" cy="600"/>
            </a:xfrm>
            <a:prstGeom prst="rect">
              <a:avLst/>
            </a:prstGeom>
            <a:gradFill>
              <a:gsLst>
                <a:gs pos="0">
                  <a:schemeClr val="lt1"/>
                </a:gs>
                <a:gs pos="100000">
                  <a:schemeClr val="accent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grpSp>
          <p:nvGrpSpPr>
            <p:cNvPr id="86" name="Google Shape;86;p16"/>
            <p:cNvGrpSpPr/>
            <p:nvPr/>
          </p:nvGrpSpPr>
          <p:grpSpPr>
            <a:xfrm>
              <a:off x="0" y="3652"/>
              <a:ext cx="5775" cy="678"/>
              <a:chOff x="0" y="3652"/>
              <a:chExt cx="5775" cy="678"/>
            </a:xfrm>
          </p:grpSpPr>
          <p:sp>
            <p:nvSpPr>
              <p:cNvPr id="87" name="Google Shape;87;p16"/>
              <p:cNvSpPr/>
              <p:nvPr/>
            </p:nvSpPr>
            <p:spPr>
              <a:xfrm>
                <a:off x="0" y="3652"/>
                <a:ext cx="579" cy="678"/>
              </a:xfrm>
              <a:custGeom>
                <a:rect b="b" l="l" r="r" t="t"/>
                <a:pathLst>
                  <a:path extrusionOk="0" h="678" w="579">
                    <a:moveTo>
                      <a:pt x="0" y="677"/>
                    </a:moveTo>
                    <a:lnTo>
                      <a:pt x="481" y="0"/>
                    </a:lnTo>
                    <a:lnTo>
                      <a:pt x="578"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88" name="Google Shape;88;p16"/>
              <p:cNvSpPr/>
              <p:nvPr/>
            </p:nvSpPr>
            <p:spPr>
              <a:xfrm>
                <a:off x="434" y="3652"/>
                <a:ext cx="579" cy="678"/>
              </a:xfrm>
              <a:custGeom>
                <a:rect b="b" l="l" r="r" t="t"/>
                <a:pathLst>
                  <a:path extrusionOk="0" h="678" w="579">
                    <a:moveTo>
                      <a:pt x="0" y="677"/>
                    </a:moveTo>
                    <a:lnTo>
                      <a:pt x="481" y="0"/>
                    </a:lnTo>
                    <a:lnTo>
                      <a:pt x="578"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89" name="Google Shape;89;p16"/>
              <p:cNvSpPr/>
              <p:nvPr/>
            </p:nvSpPr>
            <p:spPr>
              <a:xfrm>
                <a:off x="879" y="3652"/>
                <a:ext cx="580" cy="678"/>
              </a:xfrm>
              <a:custGeom>
                <a:rect b="b" l="l" r="r" t="t"/>
                <a:pathLst>
                  <a:path extrusionOk="0" h="678" w="580">
                    <a:moveTo>
                      <a:pt x="0" y="677"/>
                    </a:moveTo>
                    <a:lnTo>
                      <a:pt x="482" y="0"/>
                    </a:lnTo>
                    <a:lnTo>
                      <a:pt x="579"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90" name="Google Shape;90;p16"/>
              <p:cNvSpPr/>
              <p:nvPr/>
            </p:nvSpPr>
            <p:spPr>
              <a:xfrm>
                <a:off x="1325" y="3652"/>
                <a:ext cx="579" cy="678"/>
              </a:xfrm>
              <a:custGeom>
                <a:rect b="b" l="l" r="r" t="t"/>
                <a:pathLst>
                  <a:path extrusionOk="0" h="678" w="579">
                    <a:moveTo>
                      <a:pt x="0" y="677"/>
                    </a:moveTo>
                    <a:lnTo>
                      <a:pt x="481" y="0"/>
                    </a:lnTo>
                    <a:lnTo>
                      <a:pt x="578"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91" name="Google Shape;91;p16"/>
              <p:cNvSpPr/>
              <p:nvPr/>
            </p:nvSpPr>
            <p:spPr>
              <a:xfrm>
                <a:off x="1771" y="3652"/>
                <a:ext cx="579" cy="678"/>
              </a:xfrm>
              <a:custGeom>
                <a:rect b="b" l="l" r="r" t="t"/>
                <a:pathLst>
                  <a:path extrusionOk="0" h="678" w="579">
                    <a:moveTo>
                      <a:pt x="0" y="677"/>
                    </a:moveTo>
                    <a:lnTo>
                      <a:pt x="481" y="0"/>
                    </a:lnTo>
                    <a:lnTo>
                      <a:pt x="578"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92" name="Google Shape;92;p16"/>
              <p:cNvSpPr/>
              <p:nvPr/>
            </p:nvSpPr>
            <p:spPr>
              <a:xfrm>
                <a:off x="2216" y="3652"/>
                <a:ext cx="580" cy="678"/>
              </a:xfrm>
              <a:custGeom>
                <a:rect b="b" l="l" r="r" t="t"/>
                <a:pathLst>
                  <a:path extrusionOk="0" h="678" w="580">
                    <a:moveTo>
                      <a:pt x="0" y="677"/>
                    </a:moveTo>
                    <a:lnTo>
                      <a:pt x="482" y="0"/>
                    </a:lnTo>
                    <a:lnTo>
                      <a:pt x="579"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93" name="Google Shape;93;p16"/>
              <p:cNvSpPr/>
              <p:nvPr/>
            </p:nvSpPr>
            <p:spPr>
              <a:xfrm>
                <a:off x="2650" y="3652"/>
                <a:ext cx="579" cy="678"/>
              </a:xfrm>
              <a:custGeom>
                <a:rect b="b" l="l" r="r" t="t"/>
                <a:pathLst>
                  <a:path extrusionOk="0" h="678" w="579">
                    <a:moveTo>
                      <a:pt x="0" y="677"/>
                    </a:moveTo>
                    <a:lnTo>
                      <a:pt x="481" y="0"/>
                    </a:lnTo>
                    <a:lnTo>
                      <a:pt x="578"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94" name="Google Shape;94;p16"/>
              <p:cNvSpPr/>
              <p:nvPr/>
            </p:nvSpPr>
            <p:spPr>
              <a:xfrm>
                <a:off x="3096" y="3652"/>
                <a:ext cx="579" cy="678"/>
              </a:xfrm>
              <a:custGeom>
                <a:rect b="b" l="l" r="r" t="t"/>
                <a:pathLst>
                  <a:path extrusionOk="0" h="678" w="579">
                    <a:moveTo>
                      <a:pt x="0" y="677"/>
                    </a:moveTo>
                    <a:lnTo>
                      <a:pt x="481" y="0"/>
                    </a:lnTo>
                    <a:lnTo>
                      <a:pt x="578"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95" name="Google Shape;95;p16"/>
              <p:cNvSpPr/>
              <p:nvPr/>
            </p:nvSpPr>
            <p:spPr>
              <a:xfrm>
                <a:off x="3554" y="3652"/>
                <a:ext cx="579" cy="678"/>
              </a:xfrm>
              <a:custGeom>
                <a:rect b="b" l="l" r="r" t="t"/>
                <a:pathLst>
                  <a:path extrusionOk="0" h="678" w="579">
                    <a:moveTo>
                      <a:pt x="0" y="677"/>
                    </a:moveTo>
                    <a:lnTo>
                      <a:pt x="481" y="0"/>
                    </a:lnTo>
                    <a:lnTo>
                      <a:pt x="578"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96" name="Google Shape;96;p16"/>
              <p:cNvSpPr/>
              <p:nvPr/>
            </p:nvSpPr>
            <p:spPr>
              <a:xfrm>
                <a:off x="4011" y="3652"/>
                <a:ext cx="579" cy="678"/>
              </a:xfrm>
              <a:custGeom>
                <a:rect b="b" l="l" r="r" t="t"/>
                <a:pathLst>
                  <a:path extrusionOk="0" h="678" w="579">
                    <a:moveTo>
                      <a:pt x="0" y="677"/>
                    </a:moveTo>
                    <a:lnTo>
                      <a:pt x="481" y="0"/>
                    </a:lnTo>
                    <a:lnTo>
                      <a:pt x="578"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97" name="Google Shape;97;p16"/>
              <p:cNvSpPr/>
              <p:nvPr/>
            </p:nvSpPr>
            <p:spPr>
              <a:xfrm>
                <a:off x="4481" y="3652"/>
                <a:ext cx="579" cy="678"/>
              </a:xfrm>
              <a:custGeom>
                <a:rect b="b" l="l" r="r" t="t"/>
                <a:pathLst>
                  <a:path extrusionOk="0" h="678" w="579">
                    <a:moveTo>
                      <a:pt x="0" y="677"/>
                    </a:moveTo>
                    <a:lnTo>
                      <a:pt x="481" y="0"/>
                    </a:lnTo>
                    <a:lnTo>
                      <a:pt x="578"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98" name="Google Shape;98;p16"/>
              <p:cNvSpPr/>
              <p:nvPr/>
            </p:nvSpPr>
            <p:spPr>
              <a:xfrm>
                <a:off x="4939" y="3652"/>
                <a:ext cx="579" cy="678"/>
              </a:xfrm>
              <a:custGeom>
                <a:rect b="b" l="l" r="r" t="t"/>
                <a:pathLst>
                  <a:path extrusionOk="0" h="678" w="579">
                    <a:moveTo>
                      <a:pt x="0" y="677"/>
                    </a:moveTo>
                    <a:lnTo>
                      <a:pt x="481" y="0"/>
                    </a:lnTo>
                    <a:lnTo>
                      <a:pt x="578" y="0"/>
                    </a:lnTo>
                    <a:lnTo>
                      <a:pt x="96" y="677"/>
                    </a:lnTo>
                    <a:lnTo>
                      <a:pt x="0" y="677"/>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99" name="Google Shape;99;p16"/>
              <p:cNvSpPr/>
              <p:nvPr/>
            </p:nvSpPr>
            <p:spPr>
              <a:xfrm>
                <a:off x="5413" y="3825"/>
                <a:ext cx="362" cy="505"/>
              </a:xfrm>
              <a:custGeom>
                <a:rect b="b" l="l" r="r" t="t"/>
                <a:pathLst>
                  <a:path extrusionOk="0" h="505" w="362">
                    <a:moveTo>
                      <a:pt x="0" y="504"/>
                    </a:moveTo>
                    <a:lnTo>
                      <a:pt x="361" y="0"/>
                    </a:lnTo>
                    <a:lnTo>
                      <a:pt x="361" y="122"/>
                    </a:lnTo>
                    <a:lnTo>
                      <a:pt x="96" y="504"/>
                    </a:lnTo>
                    <a:lnTo>
                      <a:pt x="0" y="504"/>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grpSp>
      </p:grpSp>
      <p:sp>
        <p:nvSpPr>
          <p:cNvPr id="100" name="Google Shape;100;p16"/>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1" name="Google Shape;101;p16"/>
          <p:cNvSpPr txBox="1"/>
          <p:nvPr>
            <p:ph idx="1" type="body"/>
          </p:nvPr>
        </p:nvSpPr>
        <p:spPr>
          <a:xfrm>
            <a:off x="685800" y="1714500"/>
            <a:ext cx="7772400" cy="4152900"/>
          </a:xfrm>
          <a:prstGeom prst="rect">
            <a:avLst/>
          </a:prstGeom>
          <a:noFill/>
          <a:ln>
            <a:noFill/>
          </a:ln>
        </p:spPr>
        <p:txBody>
          <a:bodyPr anchorCtr="0" anchor="t" bIns="46025" lIns="92075" spcFirstLastPara="1" rIns="92075" wrap="square" tIns="46025">
            <a:noAutofit/>
          </a:bodyPr>
          <a:lstStyle>
            <a:lvl1pPr indent="-381000" lvl="0" marL="457200" marR="0" rtl="0" algn="l">
              <a:spcBef>
                <a:spcPts val="640"/>
              </a:spcBef>
              <a:spcAft>
                <a:spcPts val="0"/>
              </a:spcAft>
              <a:buClr>
                <a:schemeClr val="dk2"/>
              </a:buClr>
              <a:buSzPts val="2400"/>
              <a:buFont typeface="Arial"/>
              <a:buChar char="●"/>
              <a:defRPr b="1" i="0" sz="3200" u="none" cap="none" strike="noStrike">
                <a:solidFill>
                  <a:schemeClr val="dk1"/>
                </a:solidFill>
                <a:latin typeface="Arial"/>
                <a:ea typeface="Arial"/>
                <a:cs typeface="Arial"/>
                <a:sym typeface="Arial"/>
              </a:defRPr>
            </a:lvl1pPr>
            <a:lvl2pPr indent="-431800" lvl="1" marL="914400" marR="0" rtl="0" algn="l">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2pPr>
            <a:lvl3pPr indent="-381000" lvl="2" marL="1371600" marR="0" rtl="0" algn="l">
              <a:spcBef>
                <a:spcPts val="640"/>
              </a:spcBef>
              <a:spcAft>
                <a:spcPts val="0"/>
              </a:spcAft>
              <a:buClr>
                <a:schemeClr val="dk2"/>
              </a:buClr>
              <a:buSzPts val="2400"/>
              <a:buFont typeface="Arial"/>
              <a:buChar char="●"/>
              <a:defRPr b="1" i="0" sz="32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b="0" sz="1400">
                <a:solidFill>
                  <a:schemeClr val="dk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9pPr>
          </a:lstStyle>
          <a:p/>
        </p:txBody>
      </p:sp>
      <p:sp>
        <p:nvSpPr>
          <p:cNvPr id="103" name="Google Shape;103;p1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sz="1400">
                <a:solidFill>
                  <a:schemeClr val="dk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hlink"/>
                </a:solidFill>
                <a:latin typeface="Arial"/>
                <a:ea typeface="Arial"/>
                <a:cs typeface="Arial"/>
                <a:sym typeface="Arial"/>
              </a:defRPr>
            </a:lvl9pPr>
          </a:lstStyle>
          <a:p/>
        </p:txBody>
      </p:sp>
      <p:sp>
        <p:nvSpPr>
          <p:cNvPr id="104" name="Google Shape;104;p1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sz="1400" u="none">
                <a:solidFill>
                  <a:schemeClr val="dk1"/>
                </a:solidFill>
                <a:latin typeface="Arial"/>
                <a:ea typeface="Arial"/>
                <a:cs typeface="Arial"/>
                <a:sym typeface="Arial"/>
              </a:defRPr>
            </a:lvl1pPr>
            <a:lvl2pPr indent="0" lvl="1" marL="0" marR="0" rtl="0" algn="r">
              <a:spcBef>
                <a:spcPts val="0"/>
              </a:spcBef>
              <a:spcAft>
                <a:spcPts val="0"/>
              </a:spcAft>
              <a:buNone/>
              <a:defRPr b="0" sz="1400" u="none">
                <a:solidFill>
                  <a:schemeClr val="dk1"/>
                </a:solidFill>
                <a:latin typeface="Arial"/>
                <a:ea typeface="Arial"/>
                <a:cs typeface="Arial"/>
                <a:sym typeface="Arial"/>
              </a:defRPr>
            </a:lvl2pPr>
            <a:lvl3pPr indent="0" lvl="2" marL="0" marR="0" rtl="0" algn="r">
              <a:spcBef>
                <a:spcPts val="0"/>
              </a:spcBef>
              <a:spcAft>
                <a:spcPts val="0"/>
              </a:spcAft>
              <a:buNone/>
              <a:defRPr b="0" sz="1400" u="none">
                <a:solidFill>
                  <a:schemeClr val="dk1"/>
                </a:solidFill>
                <a:latin typeface="Arial"/>
                <a:ea typeface="Arial"/>
                <a:cs typeface="Arial"/>
                <a:sym typeface="Arial"/>
              </a:defRPr>
            </a:lvl3pPr>
            <a:lvl4pPr indent="0" lvl="3" marL="0" marR="0" rtl="0" algn="r">
              <a:spcBef>
                <a:spcPts val="0"/>
              </a:spcBef>
              <a:spcAft>
                <a:spcPts val="0"/>
              </a:spcAft>
              <a:buNone/>
              <a:defRPr b="0" sz="1400" u="none">
                <a:solidFill>
                  <a:schemeClr val="dk1"/>
                </a:solidFill>
                <a:latin typeface="Arial"/>
                <a:ea typeface="Arial"/>
                <a:cs typeface="Arial"/>
                <a:sym typeface="Arial"/>
              </a:defRPr>
            </a:lvl4pPr>
            <a:lvl5pPr indent="0" lvl="4" marL="0" marR="0" rtl="0" algn="r">
              <a:spcBef>
                <a:spcPts val="0"/>
              </a:spcBef>
              <a:spcAft>
                <a:spcPts val="0"/>
              </a:spcAft>
              <a:buNone/>
              <a:defRPr b="0" sz="1400" u="none">
                <a:solidFill>
                  <a:schemeClr val="dk1"/>
                </a:solidFill>
                <a:latin typeface="Arial"/>
                <a:ea typeface="Arial"/>
                <a:cs typeface="Arial"/>
                <a:sym typeface="Arial"/>
              </a:defRPr>
            </a:lvl5pPr>
            <a:lvl6pPr indent="0" lvl="5" marL="0" marR="0" rtl="0" algn="r">
              <a:spcBef>
                <a:spcPts val="0"/>
              </a:spcBef>
              <a:spcAft>
                <a:spcPts val="0"/>
              </a:spcAft>
              <a:buNone/>
              <a:defRPr b="0" sz="1400" u="none">
                <a:solidFill>
                  <a:schemeClr val="dk1"/>
                </a:solidFill>
                <a:latin typeface="Arial"/>
                <a:ea typeface="Arial"/>
                <a:cs typeface="Arial"/>
                <a:sym typeface="Arial"/>
              </a:defRPr>
            </a:lvl6pPr>
            <a:lvl7pPr indent="0" lvl="6" marL="0" marR="0" rtl="0" algn="r">
              <a:spcBef>
                <a:spcPts val="0"/>
              </a:spcBef>
              <a:spcAft>
                <a:spcPts val="0"/>
              </a:spcAft>
              <a:buNone/>
              <a:defRPr b="0" sz="1400" u="none">
                <a:solidFill>
                  <a:schemeClr val="dk1"/>
                </a:solidFill>
                <a:latin typeface="Arial"/>
                <a:ea typeface="Arial"/>
                <a:cs typeface="Arial"/>
                <a:sym typeface="Arial"/>
              </a:defRPr>
            </a:lvl7pPr>
            <a:lvl8pPr indent="0" lvl="7" marL="0" marR="0" rtl="0" algn="r">
              <a:spcBef>
                <a:spcPts val="0"/>
              </a:spcBef>
              <a:spcAft>
                <a:spcPts val="0"/>
              </a:spcAft>
              <a:buNone/>
              <a:defRPr b="0" sz="1400" u="none">
                <a:solidFill>
                  <a:schemeClr val="dk1"/>
                </a:solidFill>
                <a:latin typeface="Arial"/>
                <a:ea typeface="Arial"/>
                <a:cs typeface="Arial"/>
                <a:sym typeface="Arial"/>
              </a:defRPr>
            </a:lvl8pPr>
            <a:lvl9pPr indent="0" lvl="8" marL="0" marR="0" rtl="0" algn="r">
              <a:spcBef>
                <a:spcPts val="0"/>
              </a:spcBef>
              <a:spcAft>
                <a:spcPts val="0"/>
              </a:spcAft>
              <a:buNone/>
              <a:defRPr b="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28"/>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94" name="Google Shape;194;p2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5" name="Google Shape;195;p28"/>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6" name="Google Shape;196;p28"/>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7" name="Google Shape;197;p28"/>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0.xml"/><Relationship Id="rId3" Type="http://schemas.openxmlformats.org/officeDocument/2006/relationships/image" Target="../media/image16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01.xml"/><Relationship Id="rId3" Type="http://schemas.openxmlformats.org/officeDocument/2006/relationships/image" Target="../media/image161.png"/><Relationship Id="rId4" Type="http://schemas.openxmlformats.org/officeDocument/2006/relationships/image" Target="../media/image16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02.xml"/><Relationship Id="rId3" Type="http://schemas.openxmlformats.org/officeDocument/2006/relationships/image" Target="../media/image164.png"/><Relationship Id="rId4" Type="http://schemas.openxmlformats.org/officeDocument/2006/relationships/image" Target="../media/image16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03.xml"/><Relationship Id="rId3" Type="http://schemas.openxmlformats.org/officeDocument/2006/relationships/image" Target="../media/image175.png"/><Relationship Id="rId4" Type="http://schemas.openxmlformats.org/officeDocument/2006/relationships/image" Target="../media/image16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4.xml"/><Relationship Id="rId3" Type="http://schemas.openxmlformats.org/officeDocument/2006/relationships/image" Target="../media/image170.png"/><Relationship Id="rId4" Type="http://schemas.openxmlformats.org/officeDocument/2006/relationships/image" Target="../media/image17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0.xml"/><Relationship Id="rId3" Type="http://schemas.openxmlformats.org/officeDocument/2006/relationships/image" Target="../media/image171.png"/><Relationship Id="rId4" Type="http://schemas.openxmlformats.org/officeDocument/2006/relationships/image" Target="../media/image168.png"/><Relationship Id="rId9" Type="http://schemas.openxmlformats.org/officeDocument/2006/relationships/image" Target="../media/image193.png"/><Relationship Id="rId5" Type="http://schemas.openxmlformats.org/officeDocument/2006/relationships/image" Target="../media/image169.png"/><Relationship Id="rId6" Type="http://schemas.openxmlformats.org/officeDocument/2006/relationships/image" Target="../media/image172.png"/><Relationship Id="rId7" Type="http://schemas.openxmlformats.org/officeDocument/2006/relationships/image" Target="../media/image189.png"/><Relationship Id="rId8" Type="http://schemas.openxmlformats.org/officeDocument/2006/relationships/image" Target="../media/image174.png"/><Relationship Id="rId10" Type="http://schemas.openxmlformats.org/officeDocument/2006/relationships/image" Target="../media/image17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1.xml"/><Relationship Id="rId3" Type="http://schemas.openxmlformats.org/officeDocument/2006/relationships/image" Target="../media/image176.png"/><Relationship Id="rId4" Type="http://schemas.openxmlformats.org/officeDocument/2006/relationships/image" Target="../media/image178.png"/><Relationship Id="rId5" Type="http://schemas.openxmlformats.org/officeDocument/2006/relationships/image" Target="../media/image179.png"/><Relationship Id="rId6" Type="http://schemas.openxmlformats.org/officeDocument/2006/relationships/image" Target="../media/image180.png"/><Relationship Id="rId7" Type="http://schemas.openxmlformats.org/officeDocument/2006/relationships/image" Target="../media/image181.png"/><Relationship Id="rId8" Type="http://schemas.openxmlformats.org/officeDocument/2006/relationships/image" Target="../media/image18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12.xml"/><Relationship Id="rId3" Type="http://schemas.openxmlformats.org/officeDocument/2006/relationships/image" Target="../media/image182.png"/><Relationship Id="rId4" Type="http://schemas.openxmlformats.org/officeDocument/2006/relationships/image" Target="../media/image183.png"/><Relationship Id="rId5" Type="http://schemas.openxmlformats.org/officeDocument/2006/relationships/image" Target="../media/image185.png"/><Relationship Id="rId6" Type="http://schemas.openxmlformats.org/officeDocument/2006/relationships/image" Target="../media/image184.png"/><Relationship Id="rId7" Type="http://schemas.openxmlformats.org/officeDocument/2006/relationships/image" Target="../media/image188.png"/><Relationship Id="rId8" Type="http://schemas.openxmlformats.org/officeDocument/2006/relationships/image" Target="../media/image18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13.xml"/><Relationship Id="rId3" Type="http://schemas.openxmlformats.org/officeDocument/2006/relationships/image" Target="../media/image197.png"/><Relationship Id="rId4" Type="http://schemas.openxmlformats.org/officeDocument/2006/relationships/image" Target="../media/image195.png"/><Relationship Id="rId9" Type="http://schemas.openxmlformats.org/officeDocument/2006/relationships/image" Target="../media/image208.png"/><Relationship Id="rId5" Type="http://schemas.openxmlformats.org/officeDocument/2006/relationships/image" Target="../media/image190.png"/><Relationship Id="rId6" Type="http://schemas.openxmlformats.org/officeDocument/2006/relationships/image" Target="../media/image194.png"/><Relationship Id="rId7" Type="http://schemas.openxmlformats.org/officeDocument/2006/relationships/image" Target="../media/image191.png"/><Relationship Id="rId8" Type="http://schemas.openxmlformats.org/officeDocument/2006/relationships/image" Target="../media/image192.png"/><Relationship Id="rId10" Type="http://schemas.openxmlformats.org/officeDocument/2006/relationships/image" Target="../media/image20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14.xml"/><Relationship Id="rId3" Type="http://schemas.openxmlformats.org/officeDocument/2006/relationships/image" Target="../media/image196.png"/><Relationship Id="rId4" Type="http://schemas.openxmlformats.org/officeDocument/2006/relationships/image" Target="../media/image199.png"/><Relationship Id="rId9" Type="http://schemas.openxmlformats.org/officeDocument/2006/relationships/image" Target="../media/image213.png"/><Relationship Id="rId5" Type="http://schemas.openxmlformats.org/officeDocument/2006/relationships/image" Target="../media/image198.png"/><Relationship Id="rId6" Type="http://schemas.openxmlformats.org/officeDocument/2006/relationships/image" Target="../media/image214.png"/><Relationship Id="rId7" Type="http://schemas.openxmlformats.org/officeDocument/2006/relationships/image" Target="../media/image206.png"/><Relationship Id="rId8" Type="http://schemas.openxmlformats.org/officeDocument/2006/relationships/image" Target="../media/image204.png"/><Relationship Id="rId11" Type="http://schemas.openxmlformats.org/officeDocument/2006/relationships/image" Target="../media/image201.png"/><Relationship Id="rId10" Type="http://schemas.openxmlformats.org/officeDocument/2006/relationships/image" Target="../media/image20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15.xml"/><Relationship Id="rId3" Type="http://schemas.openxmlformats.org/officeDocument/2006/relationships/image" Target="../media/image202.png"/><Relationship Id="rId4" Type="http://schemas.openxmlformats.org/officeDocument/2006/relationships/image" Target="../media/image211.png"/><Relationship Id="rId9" Type="http://schemas.openxmlformats.org/officeDocument/2006/relationships/image" Target="../media/image222.png"/><Relationship Id="rId5" Type="http://schemas.openxmlformats.org/officeDocument/2006/relationships/image" Target="../media/image209.png"/><Relationship Id="rId6" Type="http://schemas.openxmlformats.org/officeDocument/2006/relationships/image" Target="../media/image205.png"/><Relationship Id="rId7" Type="http://schemas.openxmlformats.org/officeDocument/2006/relationships/image" Target="../media/image207.png"/><Relationship Id="rId8" Type="http://schemas.openxmlformats.org/officeDocument/2006/relationships/image" Target="../media/image215.png"/><Relationship Id="rId11" Type="http://schemas.openxmlformats.org/officeDocument/2006/relationships/image" Target="../media/image216.png"/><Relationship Id="rId10" Type="http://schemas.openxmlformats.org/officeDocument/2006/relationships/image" Target="../media/image220.png"/><Relationship Id="rId12" Type="http://schemas.openxmlformats.org/officeDocument/2006/relationships/image" Target="../media/image21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7.xml"/><Relationship Id="rId3" Type="http://schemas.openxmlformats.org/officeDocument/2006/relationships/image" Target="../media/image218.png"/><Relationship Id="rId4" Type="http://schemas.openxmlformats.org/officeDocument/2006/relationships/image" Target="../media/image217.png"/><Relationship Id="rId5" Type="http://schemas.openxmlformats.org/officeDocument/2006/relationships/image" Target="../media/image212.png"/><Relationship Id="rId6" Type="http://schemas.openxmlformats.org/officeDocument/2006/relationships/image" Target="../media/image219.png"/><Relationship Id="rId7" Type="http://schemas.openxmlformats.org/officeDocument/2006/relationships/image" Target="../media/image22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8.xml"/><Relationship Id="rId3" Type="http://schemas.openxmlformats.org/officeDocument/2006/relationships/image" Target="../media/image235.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5.xml"/><Relationship Id="rId3" Type="http://schemas.openxmlformats.org/officeDocument/2006/relationships/image" Target="../media/image227.png"/><Relationship Id="rId4" Type="http://schemas.openxmlformats.org/officeDocument/2006/relationships/image" Target="../media/image22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3.xml"/><Relationship Id="rId3" Type="http://schemas.openxmlformats.org/officeDocument/2006/relationships/image" Target="../media/image225.png"/><Relationship Id="rId4" Type="http://schemas.openxmlformats.org/officeDocument/2006/relationships/image" Target="../media/image228.png"/><Relationship Id="rId9" Type="http://schemas.openxmlformats.org/officeDocument/2006/relationships/image" Target="../media/image233.png"/><Relationship Id="rId5" Type="http://schemas.openxmlformats.org/officeDocument/2006/relationships/image" Target="../media/image232.png"/><Relationship Id="rId6" Type="http://schemas.openxmlformats.org/officeDocument/2006/relationships/image" Target="../media/image226.png"/><Relationship Id="rId7" Type="http://schemas.openxmlformats.org/officeDocument/2006/relationships/image" Target="../media/image231.png"/><Relationship Id="rId8" Type="http://schemas.openxmlformats.org/officeDocument/2006/relationships/image" Target="../media/image234.png"/><Relationship Id="rId11" Type="http://schemas.openxmlformats.org/officeDocument/2006/relationships/image" Target="../media/image239.png"/><Relationship Id="rId10" Type="http://schemas.openxmlformats.org/officeDocument/2006/relationships/image" Target="../media/image240.png"/><Relationship Id="rId13" Type="http://schemas.openxmlformats.org/officeDocument/2006/relationships/image" Target="../media/image264.png"/><Relationship Id="rId12" Type="http://schemas.openxmlformats.org/officeDocument/2006/relationships/image" Target="../media/image237.png"/><Relationship Id="rId15" Type="http://schemas.openxmlformats.org/officeDocument/2006/relationships/image" Target="../media/image238.png"/><Relationship Id="rId14" Type="http://schemas.openxmlformats.org/officeDocument/2006/relationships/image" Target="../media/image249.png"/><Relationship Id="rId17" Type="http://schemas.openxmlformats.org/officeDocument/2006/relationships/image" Target="../media/image229.png"/><Relationship Id="rId16" Type="http://schemas.openxmlformats.org/officeDocument/2006/relationships/image" Target="../media/image230.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5.xml"/><Relationship Id="rId3" Type="http://schemas.openxmlformats.org/officeDocument/2006/relationships/image" Target="../media/image244.png"/><Relationship Id="rId4" Type="http://schemas.openxmlformats.org/officeDocument/2006/relationships/image" Target="../media/image236.png"/><Relationship Id="rId5" Type="http://schemas.openxmlformats.org/officeDocument/2006/relationships/image" Target="../media/image242.png"/><Relationship Id="rId6" Type="http://schemas.openxmlformats.org/officeDocument/2006/relationships/image" Target="../media/image255.png"/><Relationship Id="rId7" Type="http://schemas.openxmlformats.org/officeDocument/2006/relationships/image" Target="../media/image24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7.xml"/><Relationship Id="rId3" Type="http://schemas.openxmlformats.org/officeDocument/2006/relationships/image" Target="../media/image263.png"/><Relationship Id="rId4" Type="http://schemas.openxmlformats.org/officeDocument/2006/relationships/image" Target="../media/image251.png"/><Relationship Id="rId5" Type="http://schemas.openxmlformats.org/officeDocument/2006/relationships/image" Target="../media/image243.png"/><Relationship Id="rId6" Type="http://schemas.openxmlformats.org/officeDocument/2006/relationships/image" Target="../media/image250.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8.xml"/><Relationship Id="rId3" Type="http://schemas.openxmlformats.org/officeDocument/2006/relationships/image" Target="../media/image246.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9.xml"/><Relationship Id="rId3" Type="http://schemas.openxmlformats.org/officeDocument/2006/relationships/image" Target="../media/image245.png"/><Relationship Id="rId4" Type="http://schemas.openxmlformats.org/officeDocument/2006/relationships/image" Target="../media/image254.png"/><Relationship Id="rId9" Type="http://schemas.openxmlformats.org/officeDocument/2006/relationships/image" Target="../media/image253.png"/><Relationship Id="rId5" Type="http://schemas.openxmlformats.org/officeDocument/2006/relationships/image" Target="../media/image248.png"/><Relationship Id="rId6" Type="http://schemas.openxmlformats.org/officeDocument/2006/relationships/image" Target="../media/image252.png"/><Relationship Id="rId7" Type="http://schemas.openxmlformats.org/officeDocument/2006/relationships/image" Target="../media/image256.png"/><Relationship Id="rId8" Type="http://schemas.openxmlformats.org/officeDocument/2006/relationships/image" Target="../media/image24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0.xml"/><Relationship Id="rId3" Type="http://schemas.openxmlformats.org/officeDocument/2006/relationships/image" Target="../media/image260.png"/><Relationship Id="rId4" Type="http://schemas.openxmlformats.org/officeDocument/2006/relationships/image" Target="../media/image306.png"/><Relationship Id="rId5" Type="http://schemas.openxmlformats.org/officeDocument/2006/relationships/image" Target="../media/image267.png"/><Relationship Id="rId6" Type="http://schemas.openxmlformats.org/officeDocument/2006/relationships/image" Target="../media/image258.png"/><Relationship Id="rId7" Type="http://schemas.openxmlformats.org/officeDocument/2006/relationships/image" Target="../media/image259.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1.xml"/><Relationship Id="rId3" Type="http://schemas.openxmlformats.org/officeDocument/2006/relationships/image" Target="../media/image269.png"/><Relationship Id="rId4" Type="http://schemas.openxmlformats.org/officeDocument/2006/relationships/image" Target="../media/image276.png"/><Relationship Id="rId9" Type="http://schemas.openxmlformats.org/officeDocument/2006/relationships/image" Target="../media/image266.png"/><Relationship Id="rId5" Type="http://schemas.openxmlformats.org/officeDocument/2006/relationships/image" Target="../media/image268.png"/><Relationship Id="rId6" Type="http://schemas.openxmlformats.org/officeDocument/2006/relationships/image" Target="../media/image261.png"/><Relationship Id="rId7" Type="http://schemas.openxmlformats.org/officeDocument/2006/relationships/image" Target="../media/image262.png"/><Relationship Id="rId8" Type="http://schemas.openxmlformats.org/officeDocument/2006/relationships/image" Target="../media/image257.png"/><Relationship Id="rId11" Type="http://schemas.openxmlformats.org/officeDocument/2006/relationships/image" Target="../media/image270.png"/><Relationship Id="rId10" Type="http://schemas.openxmlformats.org/officeDocument/2006/relationships/image" Target="../media/image265.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2.xml"/><Relationship Id="rId3" Type="http://schemas.openxmlformats.org/officeDocument/2006/relationships/image" Target="../media/image268.png"/><Relationship Id="rId4" Type="http://schemas.openxmlformats.org/officeDocument/2006/relationships/image" Target="../media/image261.png"/><Relationship Id="rId9" Type="http://schemas.openxmlformats.org/officeDocument/2006/relationships/image" Target="../media/image271.png"/><Relationship Id="rId5" Type="http://schemas.openxmlformats.org/officeDocument/2006/relationships/image" Target="../media/image262.png"/><Relationship Id="rId6" Type="http://schemas.openxmlformats.org/officeDocument/2006/relationships/image" Target="../media/image257.png"/><Relationship Id="rId7" Type="http://schemas.openxmlformats.org/officeDocument/2006/relationships/image" Target="../media/image301.png"/><Relationship Id="rId8" Type="http://schemas.openxmlformats.org/officeDocument/2006/relationships/image" Target="../media/image272.png"/><Relationship Id="rId11" Type="http://schemas.openxmlformats.org/officeDocument/2006/relationships/image" Target="../media/image275.png"/><Relationship Id="rId10" Type="http://schemas.openxmlformats.org/officeDocument/2006/relationships/image" Target="../media/image277.png"/><Relationship Id="rId13" Type="http://schemas.openxmlformats.org/officeDocument/2006/relationships/image" Target="../media/image265.png"/><Relationship Id="rId12" Type="http://schemas.openxmlformats.org/officeDocument/2006/relationships/image" Target="../media/image266.png"/><Relationship Id="rId14" Type="http://schemas.openxmlformats.org/officeDocument/2006/relationships/image" Target="../media/image270.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5.xml"/><Relationship Id="rId3" Type="http://schemas.openxmlformats.org/officeDocument/2006/relationships/image" Target="../media/image278.png"/><Relationship Id="rId4" Type="http://schemas.openxmlformats.org/officeDocument/2006/relationships/image" Target="../media/image273.png"/><Relationship Id="rId5" Type="http://schemas.openxmlformats.org/officeDocument/2006/relationships/image" Target="../media/image280.png"/><Relationship Id="rId6" Type="http://schemas.openxmlformats.org/officeDocument/2006/relationships/image" Target="../media/image274.png"/><Relationship Id="rId7" Type="http://schemas.openxmlformats.org/officeDocument/2006/relationships/image" Target="../media/image28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8.xml"/><Relationship Id="rId3" Type="http://schemas.openxmlformats.org/officeDocument/2006/relationships/image" Target="../media/image282.png"/><Relationship Id="rId4" Type="http://schemas.openxmlformats.org/officeDocument/2006/relationships/image" Target="../media/image290.png"/><Relationship Id="rId5" Type="http://schemas.openxmlformats.org/officeDocument/2006/relationships/image" Target="../media/image286.png"/><Relationship Id="rId6" Type="http://schemas.openxmlformats.org/officeDocument/2006/relationships/image" Target="../media/image291.png"/><Relationship Id="rId7" Type="http://schemas.openxmlformats.org/officeDocument/2006/relationships/image" Target="../media/image313.png"/><Relationship Id="rId8" Type="http://schemas.openxmlformats.org/officeDocument/2006/relationships/image" Target="../media/image283.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9.xml"/><Relationship Id="rId3" Type="http://schemas.openxmlformats.org/officeDocument/2006/relationships/image" Target="../media/image284.png"/><Relationship Id="rId4" Type="http://schemas.openxmlformats.org/officeDocument/2006/relationships/image" Target="../media/image27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1.xml"/><Relationship Id="rId3" Type="http://schemas.openxmlformats.org/officeDocument/2006/relationships/image" Target="../media/image294.png"/><Relationship Id="rId4" Type="http://schemas.openxmlformats.org/officeDocument/2006/relationships/image" Target="../media/image281.png"/><Relationship Id="rId9" Type="http://schemas.openxmlformats.org/officeDocument/2006/relationships/image" Target="../media/image310.png"/><Relationship Id="rId5" Type="http://schemas.openxmlformats.org/officeDocument/2006/relationships/image" Target="../media/image292.png"/><Relationship Id="rId6" Type="http://schemas.openxmlformats.org/officeDocument/2006/relationships/image" Target="../media/image287.png"/><Relationship Id="rId7" Type="http://schemas.openxmlformats.org/officeDocument/2006/relationships/image" Target="../media/image288.png"/><Relationship Id="rId8" Type="http://schemas.openxmlformats.org/officeDocument/2006/relationships/image" Target="../media/image289.png"/><Relationship Id="rId11" Type="http://schemas.openxmlformats.org/officeDocument/2006/relationships/image" Target="../media/image293.png"/><Relationship Id="rId10" Type="http://schemas.openxmlformats.org/officeDocument/2006/relationships/image" Target="../media/image303.png"/><Relationship Id="rId13" Type="http://schemas.openxmlformats.org/officeDocument/2006/relationships/image" Target="../media/image321.png"/><Relationship Id="rId12" Type="http://schemas.openxmlformats.org/officeDocument/2006/relationships/image" Target="../media/image305.png"/><Relationship Id="rId15" Type="http://schemas.openxmlformats.org/officeDocument/2006/relationships/image" Target="../media/image295.png"/><Relationship Id="rId14" Type="http://schemas.openxmlformats.org/officeDocument/2006/relationships/image" Target="../media/image296.png"/><Relationship Id="rId17" Type="http://schemas.openxmlformats.org/officeDocument/2006/relationships/image" Target="../media/image304.png"/><Relationship Id="rId16" Type="http://schemas.openxmlformats.org/officeDocument/2006/relationships/image" Target="../media/image302.png"/><Relationship Id="rId19" Type="http://schemas.openxmlformats.org/officeDocument/2006/relationships/image" Target="../media/image300.png"/><Relationship Id="rId18" Type="http://schemas.openxmlformats.org/officeDocument/2006/relationships/image" Target="../media/image297.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3.xml"/><Relationship Id="rId3" Type="http://schemas.openxmlformats.org/officeDocument/2006/relationships/image" Target="../media/image299.png"/><Relationship Id="rId4" Type="http://schemas.openxmlformats.org/officeDocument/2006/relationships/image" Target="../media/image298.png"/><Relationship Id="rId9" Type="http://schemas.openxmlformats.org/officeDocument/2006/relationships/image" Target="../media/image307.png"/><Relationship Id="rId5" Type="http://schemas.openxmlformats.org/officeDocument/2006/relationships/image" Target="../media/image311.png"/><Relationship Id="rId6" Type="http://schemas.openxmlformats.org/officeDocument/2006/relationships/image" Target="../media/image312.png"/><Relationship Id="rId7" Type="http://schemas.openxmlformats.org/officeDocument/2006/relationships/image" Target="../media/image315.png"/><Relationship Id="rId8" Type="http://schemas.openxmlformats.org/officeDocument/2006/relationships/image" Target="../media/image318.png"/><Relationship Id="rId10" Type="http://schemas.openxmlformats.org/officeDocument/2006/relationships/image" Target="../media/image314.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5.xml"/><Relationship Id="rId3" Type="http://schemas.openxmlformats.org/officeDocument/2006/relationships/image" Target="../media/image308.png"/><Relationship Id="rId4" Type="http://schemas.openxmlformats.org/officeDocument/2006/relationships/image" Target="../media/image319.png"/><Relationship Id="rId5" Type="http://schemas.openxmlformats.org/officeDocument/2006/relationships/image" Target="../media/image309.png"/><Relationship Id="rId6" Type="http://schemas.openxmlformats.org/officeDocument/2006/relationships/image" Target="../media/image317.png"/><Relationship Id="rId7" Type="http://schemas.openxmlformats.org/officeDocument/2006/relationships/image" Target="../media/image327.png"/><Relationship Id="rId8" Type="http://schemas.openxmlformats.org/officeDocument/2006/relationships/image" Target="../media/image316.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6.xml"/><Relationship Id="rId3" Type="http://schemas.openxmlformats.org/officeDocument/2006/relationships/image" Target="../media/image324.png"/><Relationship Id="rId4" Type="http://schemas.openxmlformats.org/officeDocument/2006/relationships/image" Target="../media/image325.png"/><Relationship Id="rId9" Type="http://schemas.openxmlformats.org/officeDocument/2006/relationships/image" Target="../media/image330.png"/><Relationship Id="rId5" Type="http://schemas.openxmlformats.org/officeDocument/2006/relationships/image" Target="../media/image323.png"/><Relationship Id="rId6" Type="http://schemas.openxmlformats.org/officeDocument/2006/relationships/image" Target="../media/image320.png"/><Relationship Id="rId7" Type="http://schemas.openxmlformats.org/officeDocument/2006/relationships/image" Target="../media/image322.png"/><Relationship Id="rId8" Type="http://schemas.openxmlformats.org/officeDocument/2006/relationships/image" Target="../media/image328.png"/><Relationship Id="rId11" Type="http://schemas.openxmlformats.org/officeDocument/2006/relationships/image" Target="../media/image331.png"/><Relationship Id="rId10" Type="http://schemas.openxmlformats.org/officeDocument/2006/relationships/image" Target="../media/image337.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8.xml"/><Relationship Id="rId3" Type="http://schemas.openxmlformats.org/officeDocument/2006/relationships/image" Target="../media/image329.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0.xml"/><Relationship Id="rId3" Type="http://schemas.openxmlformats.org/officeDocument/2006/relationships/image" Target="../media/image335.png"/><Relationship Id="rId4" Type="http://schemas.openxmlformats.org/officeDocument/2006/relationships/image" Target="../media/image326.png"/><Relationship Id="rId5" Type="http://schemas.openxmlformats.org/officeDocument/2006/relationships/image" Target="../media/image332.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1.xml"/><Relationship Id="rId3" Type="http://schemas.openxmlformats.org/officeDocument/2006/relationships/image" Target="../media/image340.png"/><Relationship Id="rId4" Type="http://schemas.openxmlformats.org/officeDocument/2006/relationships/image" Target="../media/image343.png"/><Relationship Id="rId9" Type="http://schemas.openxmlformats.org/officeDocument/2006/relationships/image" Target="../media/image336.png"/><Relationship Id="rId5" Type="http://schemas.openxmlformats.org/officeDocument/2006/relationships/image" Target="../media/image333.png"/><Relationship Id="rId6" Type="http://schemas.openxmlformats.org/officeDocument/2006/relationships/image" Target="../media/image344.png"/><Relationship Id="rId7" Type="http://schemas.openxmlformats.org/officeDocument/2006/relationships/image" Target="../media/image345.png"/><Relationship Id="rId8" Type="http://schemas.openxmlformats.org/officeDocument/2006/relationships/image" Target="../media/image342.png"/><Relationship Id="rId11" Type="http://schemas.openxmlformats.org/officeDocument/2006/relationships/image" Target="../media/image334.png"/><Relationship Id="rId10" Type="http://schemas.openxmlformats.org/officeDocument/2006/relationships/image" Target="../media/image338.png"/><Relationship Id="rId13" Type="http://schemas.openxmlformats.org/officeDocument/2006/relationships/image" Target="../media/image356.png"/><Relationship Id="rId12" Type="http://schemas.openxmlformats.org/officeDocument/2006/relationships/image" Target="../media/image355.png"/><Relationship Id="rId15" Type="http://schemas.openxmlformats.org/officeDocument/2006/relationships/image" Target="../media/image341.png"/><Relationship Id="rId14" Type="http://schemas.openxmlformats.org/officeDocument/2006/relationships/image" Target="../media/image339.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2.xml"/><Relationship Id="rId3" Type="http://schemas.openxmlformats.org/officeDocument/2006/relationships/image" Target="../media/image347.png"/><Relationship Id="rId4" Type="http://schemas.openxmlformats.org/officeDocument/2006/relationships/image" Target="../media/image363.png"/><Relationship Id="rId9" Type="http://schemas.openxmlformats.org/officeDocument/2006/relationships/image" Target="../media/image346.png"/><Relationship Id="rId5" Type="http://schemas.openxmlformats.org/officeDocument/2006/relationships/image" Target="../media/image349.png"/><Relationship Id="rId6" Type="http://schemas.openxmlformats.org/officeDocument/2006/relationships/image" Target="../media/image353.png"/><Relationship Id="rId7" Type="http://schemas.openxmlformats.org/officeDocument/2006/relationships/image" Target="../media/image354.png"/><Relationship Id="rId8" Type="http://schemas.openxmlformats.org/officeDocument/2006/relationships/image" Target="../media/image358.png"/><Relationship Id="rId11" Type="http://schemas.openxmlformats.org/officeDocument/2006/relationships/image" Target="../media/image350.png"/><Relationship Id="rId10" Type="http://schemas.openxmlformats.org/officeDocument/2006/relationships/image" Target="../media/image348.png"/><Relationship Id="rId13" Type="http://schemas.openxmlformats.org/officeDocument/2006/relationships/image" Target="../media/image352.png"/><Relationship Id="rId12" Type="http://schemas.openxmlformats.org/officeDocument/2006/relationships/image" Target="../media/image35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4.xml"/><Relationship Id="rId3" Type="http://schemas.openxmlformats.org/officeDocument/2006/relationships/image" Target="../media/image365.png"/><Relationship Id="rId4" Type="http://schemas.openxmlformats.org/officeDocument/2006/relationships/image" Target="../media/image357.png"/><Relationship Id="rId9" Type="http://schemas.openxmlformats.org/officeDocument/2006/relationships/image" Target="../media/image367.png"/><Relationship Id="rId5" Type="http://schemas.openxmlformats.org/officeDocument/2006/relationships/image" Target="../media/image364.png"/><Relationship Id="rId6" Type="http://schemas.openxmlformats.org/officeDocument/2006/relationships/image" Target="../media/image366.png"/><Relationship Id="rId7" Type="http://schemas.openxmlformats.org/officeDocument/2006/relationships/image" Target="../media/image360.png"/><Relationship Id="rId8" Type="http://schemas.openxmlformats.org/officeDocument/2006/relationships/image" Target="../media/image361.png"/><Relationship Id="rId11" Type="http://schemas.openxmlformats.org/officeDocument/2006/relationships/image" Target="../media/image370.png"/><Relationship Id="rId10" Type="http://schemas.openxmlformats.org/officeDocument/2006/relationships/image" Target="../media/image371.png"/><Relationship Id="rId13" Type="http://schemas.openxmlformats.org/officeDocument/2006/relationships/image" Target="../media/image369.png"/><Relationship Id="rId12" Type="http://schemas.openxmlformats.org/officeDocument/2006/relationships/image" Target="../media/image359.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9.xml"/><Relationship Id="rId3" Type="http://schemas.openxmlformats.org/officeDocument/2006/relationships/image" Target="../media/image37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1.xml"/><Relationship Id="rId3" Type="http://schemas.openxmlformats.org/officeDocument/2006/relationships/image" Target="../media/image362.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2.xml"/><Relationship Id="rId3" Type="http://schemas.openxmlformats.org/officeDocument/2006/relationships/image" Target="../media/image368.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3.xml"/><Relationship Id="rId3" Type="http://schemas.openxmlformats.org/officeDocument/2006/relationships/image" Target="../media/image372.jpg"/><Relationship Id="rId4" Type="http://schemas.openxmlformats.org/officeDocument/2006/relationships/slide" Target="/ppt/slides/slide191.xml"/><Relationship Id="rId5" Type="http://schemas.openxmlformats.org/officeDocument/2006/relationships/image" Target="../media/image374.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mailto:jpradyot@gmail.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2.png"/><Relationship Id="rId7" Type="http://schemas.openxmlformats.org/officeDocument/2006/relationships/image" Target="../media/image15.png"/><Relationship Id="rId8" Type="http://schemas.openxmlformats.org/officeDocument/2006/relationships/image" Target="../media/image6.png"/><Relationship Id="rId11" Type="http://schemas.openxmlformats.org/officeDocument/2006/relationships/image" Target="../media/image29.png"/><Relationship Id="rId10" Type="http://schemas.openxmlformats.org/officeDocument/2006/relationships/image" Target="../media/image11.png"/><Relationship Id="rId13" Type="http://schemas.openxmlformats.org/officeDocument/2006/relationships/image" Target="../media/image10.png"/><Relationship Id="rId12" Type="http://schemas.openxmlformats.org/officeDocument/2006/relationships/image" Target="../media/image8.png"/><Relationship Id="rId1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 Id="rId3"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27.png"/><Relationship Id="rId5" Type="http://schemas.openxmlformats.org/officeDocument/2006/relationships/image" Target="../media/image37.png"/><Relationship Id="rId6" Type="http://schemas.openxmlformats.org/officeDocument/2006/relationships/image" Target="../media/image33.png"/><Relationship Id="rId7" Type="http://schemas.openxmlformats.org/officeDocument/2006/relationships/image" Target="../media/image30.png"/><Relationship Id="rId8" Type="http://schemas.openxmlformats.org/officeDocument/2006/relationships/image" Target="../media/image31.png"/><Relationship Id="rId10"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 Id="rId3" Type="http://schemas.openxmlformats.org/officeDocument/2006/relationships/image" Target="../media/image25.png"/><Relationship Id="rId4" Type="http://schemas.openxmlformats.org/officeDocument/2006/relationships/image" Target="../media/image34.png"/><Relationship Id="rId9" Type="http://schemas.openxmlformats.org/officeDocument/2006/relationships/image" Target="../media/image32.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38.png"/><Relationship Id="rId8" Type="http://schemas.openxmlformats.org/officeDocument/2006/relationships/image" Target="../media/image28.png"/><Relationship Id="rId11" Type="http://schemas.openxmlformats.org/officeDocument/2006/relationships/image" Target="../media/image26.png"/><Relationship Id="rId10" Type="http://schemas.openxmlformats.org/officeDocument/2006/relationships/image" Target="../media/image5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36.png"/><Relationship Id="rId4" Type="http://schemas.openxmlformats.org/officeDocument/2006/relationships/image" Target="../media/image52.png"/><Relationship Id="rId9" Type="http://schemas.openxmlformats.org/officeDocument/2006/relationships/image" Target="../media/image35.png"/><Relationship Id="rId5" Type="http://schemas.openxmlformats.org/officeDocument/2006/relationships/image" Target="../media/image40.png"/><Relationship Id="rId6" Type="http://schemas.openxmlformats.org/officeDocument/2006/relationships/image" Target="../media/image44.png"/><Relationship Id="rId7" Type="http://schemas.openxmlformats.org/officeDocument/2006/relationships/image" Target="../media/image49.png"/><Relationship Id="rId8" Type="http://schemas.openxmlformats.org/officeDocument/2006/relationships/image" Target="../media/image53.png"/><Relationship Id="rId11" Type="http://schemas.openxmlformats.org/officeDocument/2006/relationships/image" Target="../media/image41.png"/><Relationship Id="rId10" Type="http://schemas.openxmlformats.org/officeDocument/2006/relationships/image" Target="../media/image42.png"/><Relationship Id="rId13" Type="http://schemas.openxmlformats.org/officeDocument/2006/relationships/image" Target="../media/image43.png"/><Relationship Id="rId12" Type="http://schemas.openxmlformats.org/officeDocument/2006/relationships/image" Target="../media/image39.png"/><Relationship Id="rId14" Type="http://schemas.openxmlformats.org/officeDocument/2006/relationships/image" Target="../media/image5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 Id="rId3" Type="http://schemas.openxmlformats.org/officeDocument/2006/relationships/image" Target="../media/image51.png"/><Relationship Id="rId4" Type="http://schemas.openxmlformats.org/officeDocument/2006/relationships/image" Target="../media/image71.png"/><Relationship Id="rId9" Type="http://schemas.openxmlformats.org/officeDocument/2006/relationships/image" Target="../media/image48.png"/><Relationship Id="rId5" Type="http://schemas.openxmlformats.org/officeDocument/2006/relationships/image" Target="../media/image47.png"/><Relationship Id="rId6" Type="http://schemas.openxmlformats.org/officeDocument/2006/relationships/image" Target="../media/image46.png"/><Relationship Id="rId7" Type="http://schemas.openxmlformats.org/officeDocument/2006/relationships/image" Target="../media/image66.png"/><Relationship Id="rId8" Type="http://schemas.openxmlformats.org/officeDocument/2006/relationships/image" Target="../media/image45.png"/><Relationship Id="rId10" Type="http://schemas.openxmlformats.org/officeDocument/2006/relationships/image" Target="../media/image5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 Id="rId3" Type="http://schemas.openxmlformats.org/officeDocument/2006/relationships/image" Target="../media/image57.png"/><Relationship Id="rId4" Type="http://schemas.openxmlformats.org/officeDocument/2006/relationships/image" Target="../media/image67.png"/><Relationship Id="rId5" Type="http://schemas.openxmlformats.org/officeDocument/2006/relationships/image" Target="../media/image62.png"/><Relationship Id="rId6" Type="http://schemas.openxmlformats.org/officeDocument/2006/relationships/image" Target="../media/image77.png"/><Relationship Id="rId7" Type="http://schemas.openxmlformats.org/officeDocument/2006/relationships/image" Target="../media/image6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image" Target="../media/image63.png"/><Relationship Id="rId4" Type="http://schemas.openxmlformats.org/officeDocument/2006/relationships/image" Target="../media/image60.png"/><Relationship Id="rId9" Type="http://schemas.openxmlformats.org/officeDocument/2006/relationships/image" Target="../media/image56.png"/><Relationship Id="rId5" Type="http://schemas.openxmlformats.org/officeDocument/2006/relationships/image" Target="../media/image68.png"/><Relationship Id="rId6" Type="http://schemas.openxmlformats.org/officeDocument/2006/relationships/image" Target="../media/image61.png"/><Relationship Id="rId7" Type="http://schemas.openxmlformats.org/officeDocument/2006/relationships/image" Target="../media/image83.png"/><Relationship Id="rId8" Type="http://schemas.openxmlformats.org/officeDocument/2006/relationships/image" Target="../media/image69.png"/><Relationship Id="rId11" Type="http://schemas.openxmlformats.org/officeDocument/2006/relationships/image" Target="../media/image72.png"/><Relationship Id="rId10" Type="http://schemas.openxmlformats.org/officeDocument/2006/relationships/image" Target="../media/image64.png"/><Relationship Id="rId13" Type="http://schemas.openxmlformats.org/officeDocument/2006/relationships/image" Target="../media/image73.png"/><Relationship Id="rId12" Type="http://schemas.openxmlformats.org/officeDocument/2006/relationships/image" Target="../media/image58.png"/><Relationship Id="rId15" Type="http://schemas.openxmlformats.org/officeDocument/2006/relationships/image" Target="../media/image74.png"/><Relationship Id="rId14" Type="http://schemas.openxmlformats.org/officeDocument/2006/relationships/image" Target="../media/image59.png"/><Relationship Id="rId17" Type="http://schemas.openxmlformats.org/officeDocument/2006/relationships/image" Target="../media/image70.png"/><Relationship Id="rId16" Type="http://schemas.openxmlformats.org/officeDocument/2006/relationships/image" Target="../media/image76.png"/><Relationship Id="rId19" Type="http://schemas.openxmlformats.org/officeDocument/2006/relationships/image" Target="../media/image78.png"/><Relationship Id="rId18" Type="http://schemas.openxmlformats.org/officeDocument/2006/relationships/image" Target="../media/image7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 Id="rId3" Type="http://schemas.openxmlformats.org/officeDocument/2006/relationships/image" Target="../media/image86.png"/><Relationship Id="rId4" Type="http://schemas.openxmlformats.org/officeDocument/2006/relationships/image" Target="../media/image99.png"/><Relationship Id="rId9" Type="http://schemas.openxmlformats.org/officeDocument/2006/relationships/image" Target="../media/image80.png"/><Relationship Id="rId5" Type="http://schemas.openxmlformats.org/officeDocument/2006/relationships/image" Target="../media/image79.png"/><Relationship Id="rId6" Type="http://schemas.openxmlformats.org/officeDocument/2006/relationships/image" Target="../media/image87.png"/><Relationship Id="rId7" Type="http://schemas.openxmlformats.org/officeDocument/2006/relationships/image" Target="../media/image94.png"/><Relationship Id="rId8" Type="http://schemas.openxmlformats.org/officeDocument/2006/relationships/image" Target="../media/image82.png"/><Relationship Id="rId10" Type="http://schemas.openxmlformats.org/officeDocument/2006/relationships/image" Target="../media/image9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 Id="rId3" Type="http://schemas.openxmlformats.org/officeDocument/2006/relationships/image" Target="../media/image85.png"/><Relationship Id="rId4" Type="http://schemas.openxmlformats.org/officeDocument/2006/relationships/image" Target="../media/image93.png"/><Relationship Id="rId9" Type="http://schemas.openxmlformats.org/officeDocument/2006/relationships/image" Target="../media/image84.png"/><Relationship Id="rId5" Type="http://schemas.openxmlformats.org/officeDocument/2006/relationships/image" Target="../media/image101.png"/><Relationship Id="rId6" Type="http://schemas.openxmlformats.org/officeDocument/2006/relationships/image" Target="../media/image81.png"/><Relationship Id="rId7" Type="http://schemas.openxmlformats.org/officeDocument/2006/relationships/image" Target="../media/image90.png"/><Relationship Id="rId8" Type="http://schemas.openxmlformats.org/officeDocument/2006/relationships/image" Target="../media/image96.png"/><Relationship Id="rId10" Type="http://schemas.openxmlformats.org/officeDocument/2006/relationships/image" Target="../media/image8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 Id="rId3" Type="http://schemas.openxmlformats.org/officeDocument/2006/relationships/image" Target="../media/image89.png"/><Relationship Id="rId4" Type="http://schemas.openxmlformats.org/officeDocument/2006/relationships/image" Target="../media/image102.png"/><Relationship Id="rId9" Type="http://schemas.openxmlformats.org/officeDocument/2006/relationships/image" Target="../media/image104.png"/><Relationship Id="rId5" Type="http://schemas.openxmlformats.org/officeDocument/2006/relationships/image" Target="../media/image91.png"/><Relationship Id="rId6" Type="http://schemas.openxmlformats.org/officeDocument/2006/relationships/image" Target="../media/image95.png"/><Relationship Id="rId7" Type="http://schemas.openxmlformats.org/officeDocument/2006/relationships/image" Target="../media/image100.png"/><Relationship Id="rId8" Type="http://schemas.openxmlformats.org/officeDocument/2006/relationships/image" Target="../media/image9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 Id="rId3" Type="http://schemas.openxmlformats.org/officeDocument/2006/relationships/image" Target="../media/image107.png"/><Relationship Id="rId4" Type="http://schemas.openxmlformats.org/officeDocument/2006/relationships/image" Target="../media/image105.png"/><Relationship Id="rId9" Type="http://schemas.openxmlformats.org/officeDocument/2006/relationships/image" Target="../media/image111.png"/><Relationship Id="rId5" Type="http://schemas.openxmlformats.org/officeDocument/2006/relationships/image" Target="../media/image98.png"/><Relationship Id="rId6" Type="http://schemas.openxmlformats.org/officeDocument/2006/relationships/image" Target="../media/image109.png"/><Relationship Id="rId7" Type="http://schemas.openxmlformats.org/officeDocument/2006/relationships/image" Target="../media/image108.png"/><Relationship Id="rId8" Type="http://schemas.openxmlformats.org/officeDocument/2006/relationships/image" Target="../media/image103.png"/><Relationship Id="rId11" Type="http://schemas.openxmlformats.org/officeDocument/2006/relationships/image" Target="../media/image133.png"/><Relationship Id="rId10" Type="http://schemas.openxmlformats.org/officeDocument/2006/relationships/image" Target="../media/image106.png"/><Relationship Id="rId12" Type="http://schemas.openxmlformats.org/officeDocument/2006/relationships/image" Target="../media/image11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110.png"/><Relationship Id="rId4" Type="http://schemas.openxmlformats.org/officeDocument/2006/relationships/image" Target="../media/image127.png"/><Relationship Id="rId9" Type="http://schemas.openxmlformats.org/officeDocument/2006/relationships/image" Target="../media/image116.png"/><Relationship Id="rId5" Type="http://schemas.openxmlformats.org/officeDocument/2006/relationships/image" Target="../media/image128.png"/><Relationship Id="rId6" Type="http://schemas.openxmlformats.org/officeDocument/2006/relationships/image" Target="../media/image113.png"/><Relationship Id="rId7" Type="http://schemas.openxmlformats.org/officeDocument/2006/relationships/image" Target="../media/image112.png"/><Relationship Id="rId8" Type="http://schemas.openxmlformats.org/officeDocument/2006/relationships/image" Target="../media/image114.png"/><Relationship Id="rId11" Type="http://schemas.openxmlformats.org/officeDocument/2006/relationships/image" Target="../media/image118.png"/><Relationship Id="rId10" Type="http://schemas.openxmlformats.org/officeDocument/2006/relationships/image" Target="../media/image120.png"/><Relationship Id="rId13" Type="http://schemas.openxmlformats.org/officeDocument/2006/relationships/image" Target="../media/image124.png"/><Relationship Id="rId12" Type="http://schemas.openxmlformats.org/officeDocument/2006/relationships/image" Target="../media/image117.png"/><Relationship Id="rId14" Type="http://schemas.openxmlformats.org/officeDocument/2006/relationships/image" Target="../media/image11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3.xml"/><Relationship Id="rId3" Type="http://schemas.openxmlformats.org/officeDocument/2006/relationships/image" Target="../media/image12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4.xml"/><Relationship Id="rId3" Type="http://schemas.openxmlformats.org/officeDocument/2006/relationships/image" Target="../media/image13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5.xml"/><Relationship Id="rId3" Type="http://schemas.openxmlformats.org/officeDocument/2006/relationships/image" Target="../media/image121.png"/><Relationship Id="rId4" Type="http://schemas.openxmlformats.org/officeDocument/2006/relationships/image" Target="../media/image122.png"/><Relationship Id="rId9" Type="http://schemas.openxmlformats.org/officeDocument/2006/relationships/image" Target="../media/image138.png"/><Relationship Id="rId5" Type="http://schemas.openxmlformats.org/officeDocument/2006/relationships/image" Target="../media/image140.png"/><Relationship Id="rId6" Type="http://schemas.openxmlformats.org/officeDocument/2006/relationships/image" Target="../media/image123.png"/><Relationship Id="rId7" Type="http://schemas.openxmlformats.org/officeDocument/2006/relationships/image" Target="../media/image125.png"/><Relationship Id="rId8" Type="http://schemas.openxmlformats.org/officeDocument/2006/relationships/image" Target="../media/image126.png"/><Relationship Id="rId11" Type="http://schemas.openxmlformats.org/officeDocument/2006/relationships/image" Target="../media/image130.png"/><Relationship Id="rId10" Type="http://schemas.openxmlformats.org/officeDocument/2006/relationships/image" Target="../media/image132.png"/><Relationship Id="rId12" Type="http://schemas.openxmlformats.org/officeDocument/2006/relationships/image" Target="../media/image13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6.xml"/><Relationship Id="rId3" Type="http://schemas.openxmlformats.org/officeDocument/2006/relationships/image" Target="../media/image15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8.xml"/><Relationship Id="rId3" Type="http://schemas.openxmlformats.org/officeDocument/2006/relationships/image" Target="../media/image141.png"/><Relationship Id="rId4" Type="http://schemas.openxmlformats.org/officeDocument/2006/relationships/image" Target="../media/image135.png"/><Relationship Id="rId5" Type="http://schemas.openxmlformats.org/officeDocument/2006/relationships/image" Target="../media/image144.png"/><Relationship Id="rId6" Type="http://schemas.openxmlformats.org/officeDocument/2006/relationships/image" Target="../media/image14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0.xml"/><Relationship Id="rId3" Type="http://schemas.openxmlformats.org/officeDocument/2006/relationships/image" Target="../media/image142.png"/><Relationship Id="rId4" Type="http://schemas.openxmlformats.org/officeDocument/2006/relationships/image" Target="../media/image13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91.xml"/><Relationship Id="rId3" Type="http://schemas.openxmlformats.org/officeDocument/2006/relationships/image" Target="../media/image136.png"/><Relationship Id="rId4" Type="http://schemas.openxmlformats.org/officeDocument/2006/relationships/image" Target="../media/image13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2.xml"/><Relationship Id="rId3" Type="http://schemas.openxmlformats.org/officeDocument/2006/relationships/image" Target="../media/image15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93.xml"/><Relationship Id="rId3" Type="http://schemas.openxmlformats.org/officeDocument/2006/relationships/image" Target="../media/image153.png"/><Relationship Id="rId4" Type="http://schemas.openxmlformats.org/officeDocument/2006/relationships/image" Target="../media/image14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4.xml"/><Relationship Id="rId3" Type="http://schemas.openxmlformats.org/officeDocument/2006/relationships/image" Target="../media/image149.png"/><Relationship Id="rId4" Type="http://schemas.openxmlformats.org/officeDocument/2006/relationships/image" Target="../media/image14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95.xml"/><Relationship Id="rId3" Type="http://schemas.openxmlformats.org/officeDocument/2006/relationships/image" Target="../media/image223.png"/><Relationship Id="rId4" Type="http://schemas.openxmlformats.org/officeDocument/2006/relationships/image" Target="../media/image148.png"/><Relationship Id="rId5" Type="http://schemas.openxmlformats.org/officeDocument/2006/relationships/image" Target="../media/image147.png"/><Relationship Id="rId6" Type="http://schemas.openxmlformats.org/officeDocument/2006/relationships/image" Target="../media/image152.png"/><Relationship Id="rId7" Type="http://schemas.openxmlformats.org/officeDocument/2006/relationships/image" Target="../media/image15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96.xml"/><Relationship Id="rId3" Type="http://schemas.openxmlformats.org/officeDocument/2006/relationships/image" Target="../media/image223.png"/><Relationship Id="rId4" Type="http://schemas.openxmlformats.org/officeDocument/2006/relationships/image" Target="../media/image148.png"/><Relationship Id="rId5" Type="http://schemas.openxmlformats.org/officeDocument/2006/relationships/image" Target="../media/image147.png"/><Relationship Id="rId6" Type="http://schemas.openxmlformats.org/officeDocument/2006/relationships/image" Target="../media/image152.png"/><Relationship Id="rId7" Type="http://schemas.openxmlformats.org/officeDocument/2006/relationships/image" Target="../media/image16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97.xml"/><Relationship Id="rId3" Type="http://schemas.openxmlformats.org/officeDocument/2006/relationships/image" Target="../media/image223.png"/><Relationship Id="rId4" Type="http://schemas.openxmlformats.org/officeDocument/2006/relationships/image" Target="../media/image148.png"/><Relationship Id="rId5" Type="http://schemas.openxmlformats.org/officeDocument/2006/relationships/image" Target="../media/image147.png"/><Relationship Id="rId6" Type="http://schemas.openxmlformats.org/officeDocument/2006/relationships/image" Target="../media/image152.png"/><Relationship Id="rId7" Type="http://schemas.openxmlformats.org/officeDocument/2006/relationships/image" Target="../media/image15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98.xml"/><Relationship Id="rId3" Type="http://schemas.openxmlformats.org/officeDocument/2006/relationships/image" Target="../media/image223.png"/><Relationship Id="rId4" Type="http://schemas.openxmlformats.org/officeDocument/2006/relationships/image" Target="../media/image148.png"/><Relationship Id="rId5" Type="http://schemas.openxmlformats.org/officeDocument/2006/relationships/image" Target="../media/image147.png"/><Relationship Id="rId6" Type="http://schemas.openxmlformats.org/officeDocument/2006/relationships/image" Target="../media/image152.png"/><Relationship Id="rId7" Type="http://schemas.openxmlformats.org/officeDocument/2006/relationships/image" Target="../media/image157.png"/><Relationship Id="rId8" Type="http://schemas.openxmlformats.org/officeDocument/2006/relationships/image" Target="../media/image15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99.xml"/><Relationship Id="rId3" Type="http://schemas.openxmlformats.org/officeDocument/2006/relationships/image" Target="../media/image154.png"/><Relationship Id="rId4" Type="http://schemas.openxmlformats.org/officeDocument/2006/relationships/image" Target="../media/image167.png"/><Relationship Id="rId5" Type="http://schemas.openxmlformats.org/officeDocument/2006/relationships/image" Target="../media/image15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8"/>
          <p:cNvSpPr txBox="1"/>
          <p:nvPr>
            <p:ph type="ctrTitle"/>
          </p:nvPr>
        </p:nvSpPr>
        <p:spPr>
          <a:xfrm>
            <a:off x="685800" y="990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Engineering Economics</a:t>
            </a:r>
            <a:endParaRPr/>
          </a:p>
        </p:txBody>
      </p:sp>
      <p:sp>
        <p:nvSpPr>
          <p:cNvPr id="290" name="Google Shape;290;p58"/>
          <p:cNvSpPr txBox="1"/>
          <p:nvPr>
            <p:ph idx="1" type="subTitle"/>
          </p:nvPr>
        </p:nvSpPr>
        <p:spPr>
          <a:xfrm>
            <a:off x="1371600" y="32766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n-US">
                <a:solidFill>
                  <a:schemeClr val="dk1"/>
                </a:solidFill>
              </a:rPr>
              <a:t>Dr. Pradyot Ranjan Jena</a:t>
            </a:r>
            <a:endParaRPr/>
          </a:p>
          <a:p>
            <a:pPr indent="0" lvl="0" marL="0" rtl="0" algn="ctr">
              <a:lnSpc>
                <a:spcPct val="90000"/>
              </a:lnSpc>
              <a:spcBef>
                <a:spcPts val="560"/>
              </a:spcBef>
              <a:spcAft>
                <a:spcPts val="0"/>
              </a:spcAft>
              <a:buClr>
                <a:schemeClr val="dk1"/>
              </a:buClr>
              <a:buSzPts val="2800"/>
              <a:buNone/>
            </a:pPr>
            <a:r>
              <a:rPr lang="en-US" sz="2800">
                <a:solidFill>
                  <a:schemeClr val="dk1"/>
                </a:solidFill>
              </a:rPr>
              <a:t>School of Management</a:t>
            </a:r>
            <a:endParaRPr/>
          </a:p>
          <a:p>
            <a:pPr indent="0" lvl="0" marL="0" rtl="0" algn="ctr">
              <a:lnSpc>
                <a:spcPct val="90000"/>
              </a:lnSpc>
              <a:spcBef>
                <a:spcPts val="400"/>
              </a:spcBef>
              <a:spcAft>
                <a:spcPts val="0"/>
              </a:spcAft>
              <a:buClr>
                <a:srgbClr val="888888"/>
              </a:buClr>
              <a:buSzPts val="2000"/>
              <a:buNone/>
            </a:pPr>
            <a:r>
              <a:rPr b="1" lang="en-US" sz="2000"/>
              <a:t>NATIONAL INSTITUTE OF TECHNOLOGY KARNATAKA, SURATHKAL</a:t>
            </a:r>
            <a:endParaRPr/>
          </a:p>
          <a:p>
            <a:pPr indent="0" lvl="0" marL="0" rtl="0" algn="ctr">
              <a:lnSpc>
                <a:spcPct val="90000"/>
              </a:lnSpc>
              <a:spcBef>
                <a:spcPts val="640"/>
              </a:spcBef>
              <a:spcAft>
                <a:spcPts val="0"/>
              </a:spcAft>
              <a:buClr>
                <a:srgbClr val="888888"/>
              </a:buClr>
              <a:buSzPts val="3200"/>
              <a:buNone/>
            </a:pPr>
            <a:r>
              <a:t/>
            </a:r>
            <a:endParaRPr/>
          </a:p>
        </p:txBody>
      </p:sp>
      <p:pic>
        <p:nvPicPr>
          <p:cNvPr descr="https://encrypted-tbn0.gstatic.com/images?q=tbn:ANd9GcRys75t-o9NWT_sLBMijRdCdpgWGv2WILYAZLUit5Q51Ew3Qg4s" id="291" name="Google Shape;291;p58"/>
          <p:cNvPicPr preferRelativeResize="0"/>
          <p:nvPr/>
        </p:nvPicPr>
        <p:blipFill rotWithShape="1">
          <a:blip r:embed="rId3">
            <a:alphaModFix/>
          </a:blip>
          <a:srcRect b="0" l="0" r="0" t="0"/>
          <a:stretch/>
        </p:blipFill>
        <p:spPr>
          <a:xfrm>
            <a:off x="533400" y="5943600"/>
            <a:ext cx="914400" cy="68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45" name="Google Shape;345;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590"/>
              <a:buNone/>
            </a:pPr>
            <a:r>
              <a:rPr b="1" lang="en-US" sz="2590"/>
              <a:t>Pedagogy</a:t>
            </a:r>
            <a:endParaRPr sz="2590"/>
          </a:p>
          <a:p>
            <a:pPr indent="-342900" lvl="0" marL="342900" rtl="0" algn="l">
              <a:spcBef>
                <a:spcPts val="444"/>
              </a:spcBef>
              <a:spcAft>
                <a:spcPts val="0"/>
              </a:spcAft>
              <a:buClr>
                <a:schemeClr val="dk1"/>
              </a:buClr>
              <a:buSzPts val="2220"/>
              <a:buNone/>
            </a:pPr>
            <a:r>
              <a:rPr lang="en-US" sz="2220"/>
              <a:t>The instructional tools consists of lectures, reading concurrent articles, case studies, problem solving and group discussions.</a:t>
            </a:r>
            <a:endParaRPr/>
          </a:p>
          <a:p>
            <a:pPr indent="-342900" lvl="0" marL="342900" rtl="0" algn="l">
              <a:spcBef>
                <a:spcPts val="444"/>
              </a:spcBef>
              <a:spcAft>
                <a:spcPts val="0"/>
              </a:spcAft>
              <a:buClr>
                <a:schemeClr val="dk1"/>
              </a:buClr>
              <a:buSzPts val="2220"/>
              <a:buNone/>
            </a:pPr>
            <a:r>
              <a:t/>
            </a:r>
            <a:endParaRPr sz="2220"/>
          </a:p>
          <a:p>
            <a:pPr indent="-342900" lvl="0" marL="342900" rtl="0" algn="l">
              <a:spcBef>
                <a:spcPts val="481"/>
              </a:spcBef>
              <a:spcAft>
                <a:spcPts val="0"/>
              </a:spcAft>
              <a:buClr>
                <a:schemeClr val="dk1"/>
              </a:buClr>
              <a:buSzPts val="2405"/>
              <a:buNone/>
            </a:pPr>
            <a:r>
              <a:rPr b="1" lang="en-US" sz="2405"/>
              <a:t>Assessment</a:t>
            </a:r>
            <a:endParaRPr sz="2405"/>
          </a:p>
          <a:p>
            <a:pPr indent="-342900" lvl="0" marL="342900" rtl="0" algn="l">
              <a:spcBef>
                <a:spcPts val="444"/>
              </a:spcBef>
              <a:spcAft>
                <a:spcPts val="0"/>
              </a:spcAft>
              <a:buClr>
                <a:schemeClr val="dk1"/>
              </a:buClr>
              <a:buSzPts val="2220"/>
              <a:buNone/>
            </a:pPr>
            <a:r>
              <a:rPr lang="en-US" sz="2220"/>
              <a:t>Surprise tests, quizzes, assignments, class participation and group interaction will be considered for continuous assessment.</a:t>
            </a:r>
            <a:endParaRPr/>
          </a:p>
          <a:p>
            <a:pPr indent="-342900" lvl="0" marL="342900" rtl="0" algn="l">
              <a:spcBef>
                <a:spcPts val="444"/>
              </a:spcBef>
              <a:spcAft>
                <a:spcPts val="0"/>
              </a:spcAft>
              <a:buClr>
                <a:schemeClr val="dk1"/>
              </a:buClr>
              <a:buSzPts val="2220"/>
              <a:buNone/>
            </a:pPr>
            <a:r>
              <a:t/>
            </a:r>
            <a:endParaRPr sz="2220"/>
          </a:p>
          <a:p>
            <a:pPr indent="-342900" lvl="0" marL="342900" rtl="0" algn="l">
              <a:spcBef>
                <a:spcPts val="481"/>
              </a:spcBef>
              <a:spcAft>
                <a:spcPts val="0"/>
              </a:spcAft>
              <a:buClr>
                <a:schemeClr val="dk1"/>
              </a:buClr>
              <a:buSzPts val="2405"/>
              <a:buNone/>
            </a:pPr>
            <a:r>
              <a:rPr b="1" lang="en-US" sz="2405"/>
              <a:t>Attendance</a:t>
            </a:r>
            <a:endParaRPr/>
          </a:p>
          <a:p>
            <a:pPr indent="-342900" lvl="0" marL="342900" rtl="0" algn="l">
              <a:spcBef>
                <a:spcPts val="444"/>
              </a:spcBef>
              <a:spcAft>
                <a:spcPts val="0"/>
              </a:spcAft>
              <a:buClr>
                <a:schemeClr val="dk1"/>
              </a:buClr>
              <a:buSzPts val="2220"/>
              <a:buNone/>
            </a:pPr>
            <a:r>
              <a:rPr lang="en-US" sz="2220"/>
              <a:t>As per regulations in Under Graduate Programme Curriculum 2012.</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57"/>
          <p:cNvSpPr txBox="1"/>
          <p:nvPr/>
        </p:nvSpPr>
        <p:spPr>
          <a:xfrm>
            <a:off x="1485900" y="2411413"/>
            <a:ext cx="6172200" cy="6858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US" sz="1800">
                <a:solidFill>
                  <a:schemeClr val="dk1"/>
                </a:solidFill>
                <a:latin typeface="Arial"/>
                <a:ea typeface="Arial"/>
                <a:cs typeface="Arial"/>
                <a:sym typeface="Arial"/>
              </a:rPr>
              <a:t>TR</a:t>
            </a:r>
            <a:r>
              <a:rPr b="0" lang="en-US" sz="1800">
                <a:solidFill>
                  <a:schemeClr val="dk1"/>
                </a:solidFill>
                <a:latin typeface="Arial"/>
                <a:ea typeface="Arial"/>
                <a:cs typeface="Arial"/>
                <a:sym typeface="Arial"/>
              </a:rPr>
              <a:t> = </a:t>
            </a:r>
            <a:r>
              <a:rPr b="0" i="1" lang="en-US" sz="1800">
                <a:solidFill>
                  <a:schemeClr val="dk1"/>
                </a:solidFill>
                <a:latin typeface="Arial"/>
                <a:ea typeface="Arial"/>
                <a:cs typeface="Arial"/>
                <a:sym typeface="Arial"/>
              </a:rPr>
              <a:t>P</a:t>
            </a:r>
            <a:r>
              <a:rPr b="0" lang="en-US" sz="1800">
                <a:solidFill>
                  <a:schemeClr val="dk1"/>
                </a:solidFill>
                <a:latin typeface="Arial"/>
                <a:ea typeface="Arial"/>
                <a:cs typeface="Arial"/>
                <a:sym typeface="Arial"/>
              </a:rPr>
              <a:t> × </a:t>
            </a:r>
            <a:r>
              <a:rPr b="0" i="1" lang="en-US" sz="1800">
                <a:solidFill>
                  <a:schemeClr val="dk1"/>
                </a:solidFill>
                <a:latin typeface="Arial"/>
                <a:ea typeface="Arial"/>
                <a:cs typeface="Arial"/>
                <a:sym typeface="Arial"/>
              </a:rPr>
              <a:t>Q</a:t>
            </a:r>
            <a:br>
              <a:rPr b="0" i="1" lang="en-US" sz="1800">
                <a:solidFill>
                  <a:schemeClr val="dk1"/>
                </a:solidFill>
                <a:latin typeface="Arial"/>
                <a:ea typeface="Arial"/>
                <a:cs typeface="Arial"/>
                <a:sym typeface="Arial"/>
              </a:rPr>
            </a:br>
            <a:r>
              <a:rPr b="0" lang="en-US" sz="1800">
                <a:solidFill>
                  <a:schemeClr val="dk1"/>
                </a:solidFill>
                <a:latin typeface="Arial"/>
                <a:ea typeface="Arial"/>
                <a:cs typeface="Arial"/>
                <a:sym typeface="Arial"/>
              </a:rPr>
              <a:t>total revenue = price × quantity</a:t>
            </a:r>
            <a:endParaRPr/>
          </a:p>
        </p:txBody>
      </p:sp>
      <p:sp>
        <p:nvSpPr>
          <p:cNvPr id="1145" name="Google Shape;1145;p157"/>
          <p:cNvSpPr/>
          <p:nvPr/>
        </p:nvSpPr>
        <p:spPr>
          <a:xfrm>
            <a:off x="1485900" y="1358900"/>
            <a:ext cx="6172200" cy="3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In any market, </a:t>
            </a:r>
            <a:r>
              <a:rPr b="0" i="1" lang="en-US" sz="1800">
                <a:solidFill>
                  <a:schemeClr val="dk1"/>
                </a:solidFill>
                <a:latin typeface="Arial"/>
                <a:ea typeface="Arial"/>
                <a:cs typeface="Arial"/>
                <a:sym typeface="Arial"/>
              </a:rPr>
              <a:t>P</a:t>
            </a:r>
            <a:r>
              <a:rPr b="0" lang="en-US" sz="1800">
                <a:solidFill>
                  <a:schemeClr val="dk1"/>
                </a:solidFill>
                <a:latin typeface="Arial"/>
                <a:ea typeface="Arial"/>
                <a:cs typeface="Arial"/>
                <a:sym typeface="Arial"/>
              </a:rPr>
              <a:t> × </a:t>
            </a:r>
            <a:r>
              <a:rPr b="0" i="1" lang="en-US" sz="1800">
                <a:solidFill>
                  <a:schemeClr val="dk1"/>
                </a:solidFill>
                <a:latin typeface="Arial"/>
                <a:ea typeface="Arial"/>
                <a:cs typeface="Arial"/>
                <a:sym typeface="Arial"/>
              </a:rPr>
              <a:t>Q</a:t>
            </a:r>
            <a:r>
              <a:rPr b="0" lang="en-US" sz="1800">
                <a:solidFill>
                  <a:schemeClr val="dk1"/>
                </a:solidFill>
                <a:latin typeface="Arial"/>
                <a:ea typeface="Arial"/>
                <a:cs typeface="Arial"/>
                <a:sym typeface="Arial"/>
              </a:rPr>
              <a:t> is total revenue (</a:t>
            </a:r>
            <a:r>
              <a:rPr b="0" i="1" lang="en-US" sz="1800">
                <a:solidFill>
                  <a:schemeClr val="dk1"/>
                </a:solidFill>
                <a:latin typeface="Arial"/>
                <a:ea typeface="Arial"/>
                <a:cs typeface="Arial"/>
                <a:sym typeface="Arial"/>
              </a:rPr>
              <a:t>TR</a:t>
            </a:r>
            <a:r>
              <a:rPr b="0" lang="en-US" sz="1800">
                <a:solidFill>
                  <a:schemeClr val="dk1"/>
                </a:solidFill>
                <a:latin typeface="Arial"/>
                <a:ea typeface="Arial"/>
                <a:cs typeface="Arial"/>
                <a:sym typeface="Arial"/>
              </a:rPr>
              <a:t>) received by producers:</a:t>
            </a:r>
            <a:endParaRPr/>
          </a:p>
        </p:txBody>
      </p:sp>
      <p:sp>
        <p:nvSpPr>
          <p:cNvPr id="1146" name="Google Shape;1146;p157"/>
          <p:cNvSpPr/>
          <p:nvPr/>
        </p:nvSpPr>
        <p:spPr>
          <a:xfrm>
            <a:off x="1485900" y="3778251"/>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When price (</a:t>
            </a:r>
            <a:r>
              <a:rPr b="0" i="1" lang="en-US" sz="1800">
                <a:solidFill>
                  <a:schemeClr val="dk1"/>
                </a:solidFill>
                <a:latin typeface="Arial"/>
                <a:ea typeface="Arial"/>
                <a:cs typeface="Arial"/>
                <a:sym typeface="Arial"/>
              </a:rPr>
              <a:t>P</a:t>
            </a:r>
            <a:r>
              <a:rPr b="0" lang="en-US" sz="1800">
                <a:solidFill>
                  <a:schemeClr val="dk1"/>
                </a:solidFill>
                <a:latin typeface="Arial"/>
                <a:ea typeface="Arial"/>
                <a:cs typeface="Arial"/>
                <a:sym typeface="Arial"/>
              </a:rPr>
              <a:t>) declines, quantity demanded (</a:t>
            </a:r>
            <a:r>
              <a:rPr b="0" i="1" lang="en-US" sz="1800">
                <a:solidFill>
                  <a:schemeClr val="dk1"/>
                </a:solidFill>
                <a:latin typeface="Arial"/>
                <a:ea typeface="Arial"/>
                <a:cs typeface="Arial"/>
                <a:sym typeface="Arial"/>
              </a:rPr>
              <a:t>Q</a:t>
            </a:r>
            <a:r>
              <a:rPr b="0" baseline="-25000" i="1" lang="en-US" sz="1800">
                <a:solidFill>
                  <a:schemeClr val="dk1"/>
                </a:solidFill>
                <a:latin typeface="Arial"/>
                <a:ea typeface="Arial"/>
                <a:cs typeface="Arial"/>
                <a:sym typeface="Arial"/>
              </a:rPr>
              <a:t>D</a:t>
            </a:r>
            <a:r>
              <a:rPr b="0" lang="en-US" sz="1800">
                <a:solidFill>
                  <a:schemeClr val="dk1"/>
                </a:solidFill>
                <a:latin typeface="Arial"/>
                <a:ea typeface="Arial"/>
                <a:cs typeface="Arial"/>
                <a:sym typeface="Arial"/>
              </a:rPr>
              <a:t>) increases. The two factors, </a:t>
            </a:r>
            <a:r>
              <a:rPr b="0" i="1" lang="en-US" sz="1800">
                <a:solidFill>
                  <a:schemeClr val="dk1"/>
                </a:solidFill>
                <a:latin typeface="Arial"/>
                <a:ea typeface="Arial"/>
                <a:cs typeface="Arial"/>
                <a:sym typeface="Arial"/>
              </a:rPr>
              <a:t>P</a:t>
            </a:r>
            <a:r>
              <a:rPr b="0" lang="en-US" sz="1800">
                <a:solidFill>
                  <a:schemeClr val="dk1"/>
                </a:solidFill>
                <a:latin typeface="Arial"/>
                <a:ea typeface="Arial"/>
                <a:cs typeface="Arial"/>
                <a:sym typeface="Arial"/>
              </a:rPr>
              <a:t> and </a:t>
            </a:r>
            <a:r>
              <a:rPr b="0" i="1" lang="en-US" sz="1800">
                <a:solidFill>
                  <a:schemeClr val="dk1"/>
                </a:solidFill>
                <a:latin typeface="Arial"/>
                <a:ea typeface="Arial"/>
                <a:cs typeface="Arial"/>
                <a:sym typeface="Arial"/>
              </a:rPr>
              <a:t>Q</a:t>
            </a:r>
            <a:r>
              <a:rPr b="0" baseline="-25000" i="1" lang="en-US" sz="1800">
                <a:solidFill>
                  <a:schemeClr val="dk1"/>
                </a:solidFill>
                <a:latin typeface="Arial"/>
                <a:ea typeface="Arial"/>
                <a:cs typeface="Arial"/>
                <a:sym typeface="Arial"/>
              </a:rPr>
              <a:t>D</a:t>
            </a:r>
            <a:r>
              <a:rPr b="0" lang="en-US" sz="1800">
                <a:solidFill>
                  <a:schemeClr val="dk1"/>
                </a:solidFill>
                <a:latin typeface="Arial"/>
                <a:ea typeface="Arial"/>
                <a:cs typeface="Arial"/>
                <a:sym typeface="Arial"/>
              </a:rPr>
              <a:t>, move in opposite directions:</a:t>
            </a:r>
            <a:endParaRPr/>
          </a:p>
        </p:txBody>
      </p:sp>
      <p:grpSp>
        <p:nvGrpSpPr>
          <p:cNvPr id="1147" name="Google Shape;1147;p157"/>
          <p:cNvGrpSpPr/>
          <p:nvPr/>
        </p:nvGrpSpPr>
        <p:grpSpPr>
          <a:xfrm>
            <a:off x="1485900" y="5105400"/>
            <a:ext cx="6072188" cy="1120727"/>
            <a:chOff x="552" y="3216"/>
            <a:chExt cx="5100" cy="706"/>
          </a:xfrm>
        </p:grpSpPr>
        <p:sp>
          <p:nvSpPr>
            <p:cNvPr id="1148" name="Google Shape;1148;p157"/>
            <p:cNvSpPr txBox="1"/>
            <p:nvPr/>
          </p:nvSpPr>
          <p:spPr>
            <a:xfrm>
              <a:off x="552" y="3216"/>
              <a:ext cx="5100" cy="6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		effects of price changes</a:t>
              </a:r>
              <a:br>
                <a:rPr b="0" lang="en-US" sz="1800">
                  <a:solidFill>
                    <a:schemeClr val="dk1"/>
                  </a:solidFill>
                  <a:latin typeface="Arial"/>
                  <a:ea typeface="Arial"/>
                  <a:cs typeface="Arial"/>
                  <a:sym typeface="Arial"/>
                </a:rPr>
              </a:br>
              <a:r>
                <a:rPr b="0" lang="en-US" sz="1800">
                  <a:solidFill>
                    <a:schemeClr val="dk1"/>
                  </a:solidFill>
                  <a:latin typeface="Arial"/>
                  <a:ea typeface="Arial"/>
                  <a:cs typeface="Arial"/>
                  <a:sym typeface="Arial"/>
                </a:rPr>
                <a:t>		on quantity demanded:</a:t>
              </a:r>
              <a:endParaRPr/>
            </a:p>
          </p:txBody>
        </p:sp>
        <p:pic>
          <p:nvPicPr>
            <p:cNvPr id="1149" name="Google Shape;1149;p157"/>
            <p:cNvPicPr preferRelativeResize="0"/>
            <p:nvPr/>
          </p:nvPicPr>
          <p:blipFill rotWithShape="1">
            <a:blip r:embed="rId3">
              <a:alphaModFix/>
            </a:blip>
            <a:srcRect b="0" l="0" r="0" t="0"/>
            <a:stretch/>
          </p:blipFill>
          <p:spPr>
            <a:xfrm>
              <a:off x="3648" y="3216"/>
              <a:ext cx="859" cy="706"/>
            </a:xfrm>
            <a:prstGeom prst="rect">
              <a:avLst/>
            </a:prstGeom>
            <a:noFill/>
            <a:ln>
              <a:noFill/>
            </a:ln>
          </p:spPr>
        </p:pic>
      </p:grpSp>
      <p:sp>
        <p:nvSpPr>
          <p:cNvPr id="1150" name="Google Shape;1150;p157"/>
          <p:cNvSpPr txBox="1"/>
          <p:nvPr/>
        </p:nvSpPr>
        <p:spPr>
          <a:xfrm>
            <a:off x="1485900" y="274638"/>
            <a:ext cx="4800600" cy="3999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000">
                <a:solidFill>
                  <a:srgbClr val="55367D"/>
                </a:solidFill>
                <a:latin typeface="Calibri"/>
                <a:ea typeface="Calibri"/>
                <a:cs typeface="Calibri"/>
                <a:sym typeface="Calibri"/>
              </a:rPr>
              <a:t>Elasticity and Total Revenue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50"/>
                                        </p:tgtEl>
                                        <p:attrNameLst>
                                          <p:attrName>style.visibility</p:attrName>
                                        </p:attrNameLst>
                                      </p:cBhvr>
                                      <p:to>
                                        <p:strVal val="visible"/>
                                      </p:to>
                                    </p:set>
                                    <p:animEffect filter="fade" transition="in">
                                      <p:cBhvr>
                                        <p:cTn dur="500"/>
                                        <p:tgtEl>
                                          <p:spTgt spid="11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45"/>
                                        </p:tgtEl>
                                        <p:attrNameLst>
                                          <p:attrName>style.visibility</p:attrName>
                                        </p:attrNameLst>
                                      </p:cBhvr>
                                      <p:to>
                                        <p:strVal val="visible"/>
                                      </p:to>
                                    </p:set>
                                    <p:animEffect filter="fade" transition="in">
                                      <p:cBhvr>
                                        <p:cTn dur="500"/>
                                        <p:tgtEl>
                                          <p:spTgt spid="114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44"/>
                                        </p:tgtEl>
                                        <p:attrNameLst>
                                          <p:attrName>style.visibility</p:attrName>
                                        </p:attrNameLst>
                                      </p:cBhvr>
                                      <p:to>
                                        <p:strVal val="visible"/>
                                      </p:to>
                                    </p:set>
                                    <p:animEffect filter="fade" transition="in">
                                      <p:cBhvr>
                                        <p:cTn dur="500"/>
                                        <p:tgtEl>
                                          <p:spTgt spid="11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46"/>
                                        </p:tgtEl>
                                        <p:attrNameLst>
                                          <p:attrName>style.visibility</p:attrName>
                                        </p:attrNameLst>
                                      </p:cBhvr>
                                      <p:to>
                                        <p:strVal val="visible"/>
                                      </p:to>
                                    </p:set>
                                    <p:animEffect filter="fade" transition="in">
                                      <p:cBhvr>
                                        <p:cTn dur="500"/>
                                        <p:tgtEl>
                                          <p:spTgt spid="114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47"/>
                                        </p:tgtEl>
                                        <p:attrNameLst>
                                          <p:attrName>style.visibility</p:attrName>
                                        </p:attrNameLst>
                                      </p:cBhvr>
                                      <p:to>
                                        <p:strVal val="visible"/>
                                      </p:to>
                                    </p:set>
                                    <p:animEffect filter="fade" transition="in">
                                      <p:cBhvr>
                                        <p:cTn dur="500"/>
                                        <p:tgtEl>
                                          <p:spTgt spid="1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58"/>
          <p:cNvSpPr/>
          <p:nvPr/>
        </p:nvSpPr>
        <p:spPr>
          <a:xfrm>
            <a:off x="1485900" y="782639"/>
            <a:ext cx="6172200" cy="92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Because total revenue is the product of </a:t>
            </a:r>
            <a:r>
              <a:rPr b="0" i="1" lang="en-US" sz="1800">
                <a:solidFill>
                  <a:schemeClr val="dk1"/>
                </a:solidFill>
                <a:latin typeface="Arial"/>
                <a:ea typeface="Arial"/>
                <a:cs typeface="Arial"/>
                <a:sym typeface="Arial"/>
              </a:rPr>
              <a:t>P</a:t>
            </a:r>
            <a:r>
              <a:rPr b="0" lang="en-US" sz="1800">
                <a:solidFill>
                  <a:schemeClr val="dk1"/>
                </a:solidFill>
                <a:latin typeface="Arial"/>
                <a:ea typeface="Arial"/>
                <a:cs typeface="Arial"/>
                <a:sym typeface="Arial"/>
              </a:rPr>
              <a:t> and </a:t>
            </a:r>
            <a:r>
              <a:rPr b="0" i="1" lang="en-US" sz="1800">
                <a:solidFill>
                  <a:schemeClr val="dk1"/>
                </a:solidFill>
                <a:latin typeface="Arial"/>
                <a:ea typeface="Arial"/>
                <a:cs typeface="Arial"/>
                <a:sym typeface="Arial"/>
              </a:rPr>
              <a:t>Q</a:t>
            </a:r>
            <a:r>
              <a:rPr b="0" lang="en-US" sz="1800">
                <a:solidFill>
                  <a:schemeClr val="dk1"/>
                </a:solidFill>
                <a:latin typeface="Arial"/>
                <a:ea typeface="Arial"/>
                <a:cs typeface="Arial"/>
                <a:sym typeface="Arial"/>
              </a:rPr>
              <a:t>, whether </a:t>
            </a:r>
            <a:r>
              <a:rPr b="0" i="1" lang="en-US" sz="1800">
                <a:solidFill>
                  <a:schemeClr val="dk1"/>
                </a:solidFill>
                <a:latin typeface="Arial"/>
                <a:ea typeface="Arial"/>
                <a:cs typeface="Arial"/>
                <a:sym typeface="Arial"/>
              </a:rPr>
              <a:t>TR</a:t>
            </a:r>
            <a:r>
              <a:rPr b="0" lang="en-US" sz="1800">
                <a:solidFill>
                  <a:schemeClr val="dk1"/>
                </a:solidFill>
                <a:latin typeface="Arial"/>
                <a:ea typeface="Arial"/>
                <a:cs typeface="Arial"/>
                <a:sym typeface="Arial"/>
              </a:rPr>
              <a:t> rises or falls in response to a price increase depends on which is bigger: the percentage increase in price or the percentage decrease in quantity demanded.</a:t>
            </a:r>
            <a:endParaRPr/>
          </a:p>
        </p:txBody>
      </p:sp>
      <p:sp>
        <p:nvSpPr>
          <p:cNvPr id="1156" name="Google Shape;1156;p158"/>
          <p:cNvSpPr/>
          <p:nvPr/>
        </p:nvSpPr>
        <p:spPr>
          <a:xfrm>
            <a:off x="1485900" y="3959226"/>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If the percentage decline in quantity demanded following a price increase is larger than the percentage increase in price, total revenue will fall.</a:t>
            </a:r>
            <a:endParaRPr/>
          </a:p>
        </p:txBody>
      </p:sp>
      <p:grpSp>
        <p:nvGrpSpPr>
          <p:cNvPr id="1157" name="Google Shape;1157;p158"/>
          <p:cNvGrpSpPr/>
          <p:nvPr/>
        </p:nvGrpSpPr>
        <p:grpSpPr>
          <a:xfrm>
            <a:off x="1485900" y="2490788"/>
            <a:ext cx="6072188" cy="577485"/>
            <a:chOff x="504" y="1728"/>
            <a:chExt cx="5100" cy="364"/>
          </a:xfrm>
        </p:grpSpPr>
        <p:sp>
          <p:nvSpPr>
            <p:cNvPr id="1158" name="Google Shape;1158;p158"/>
            <p:cNvSpPr txBox="1"/>
            <p:nvPr/>
          </p:nvSpPr>
          <p:spPr>
            <a:xfrm>
              <a:off x="504" y="1728"/>
              <a:ext cx="5100" cy="3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effect of price increase on</a:t>
              </a:r>
              <a:br>
                <a:rPr b="0" lang="en-US" sz="1800">
                  <a:solidFill>
                    <a:schemeClr val="dk1"/>
                  </a:solidFill>
                  <a:latin typeface="Arial"/>
                  <a:ea typeface="Arial"/>
                  <a:cs typeface="Arial"/>
                  <a:sym typeface="Arial"/>
                </a:rPr>
              </a:br>
              <a:r>
                <a:rPr b="0" lang="en-US" sz="1800">
                  <a:solidFill>
                    <a:schemeClr val="dk1"/>
                  </a:solidFill>
                  <a:latin typeface="Arial"/>
                  <a:ea typeface="Arial"/>
                  <a:cs typeface="Arial"/>
                  <a:sym typeface="Arial"/>
                </a:rPr>
                <a:t>a product with inelastic demand:</a:t>
              </a:r>
              <a:endParaRPr/>
            </a:p>
          </p:txBody>
        </p:sp>
        <p:pic>
          <p:nvPicPr>
            <p:cNvPr id="1159" name="Google Shape;1159;p158"/>
            <p:cNvPicPr preferRelativeResize="0"/>
            <p:nvPr/>
          </p:nvPicPr>
          <p:blipFill rotWithShape="1">
            <a:blip r:embed="rId3">
              <a:alphaModFix/>
            </a:blip>
            <a:srcRect b="0" l="0" r="0" t="0"/>
            <a:stretch/>
          </p:blipFill>
          <p:spPr>
            <a:xfrm>
              <a:off x="3372" y="1817"/>
              <a:ext cx="1513" cy="275"/>
            </a:xfrm>
            <a:prstGeom prst="rect">
              <a:avLst/>
            </a:prstGeom>
            <a:noFill/>
            <a:ln>
              <a:noFill/>
            </a:ln>
          </p:spPr>
        </p:pic>
      </p:grpSp>
      <p:grpSp>
        <p:nvGrpSpPr>
          <p:cNvPr id="1160" name="Google Shape;1160;p158"/>
          <p:cNvGrpSpPr/>
          <p:nvPr/>
        </p:nvGrpSpPr>
        <p:grpSpPr>
          <a:xfrm>
            <a:off x="1485900" y="5389563"/>
            <a:ext cx="6072188" cy="566864"/>
            <a:chOff x="504" y="3168"/>
            <a:chExt cx="5100" cy="357"/>
          </a:xfrm>
        </p:grpSpPr>
        <p:sp>
          <p:nvSpPr>
            <p:cNvPr id="1161" name="Google Shape;1161;p158"/>
            <p:cNvSpPr txBox="1"/>
            <p:nvPr/>
          </p:nvSpPr>
          <p:spPr>
            <a:xfrm>
              <a:off x="504" y="3168"/>
              <a:ext cx="5100" cy="3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effect of price increase on</a:t>
              </a:r>
              <a:br>
                <a:rPr b="0" lang="en-US" sz="1800">
                  <a:solidFill>
                    <a:schemeClr val="dk1"/>
                  </a:solidFill>
                  <a:latin typeface="Arial"/>
                  <a:ea typeface="Arial"/>
                  <a:cs typeface="Arial"/>
                  <a:sym typeface="Arial"/>
                </a:rPr>
              </a:br>
              <a:r>
                <a:rPr b="0" lang="en-US" sz="1800">
                  <a:solidFill>
                    <a:schemeClr val="dk1"/>
                  </a:solidFill>
                  <a:latin typeface="Arial"/>
                  <a:ea typeface="Arial"/>
                  <a:cs typeface="Arial"/>
                  <a:sym typeface="Arial"/>
                </a:rPr>
                <a:t>a product with elastic demand:</a:t>
              </a:r>
              <a:endParaRPr/>
            </a:p>
          </p:txBody>
        </p:sp>
        <p:pic>
          <p:nvPicPr>
            <p:cNvPr id="1162" name="Google Shape;1162;p158"/>
            <p:cNvPicPr preferRelativeResize="0"/>
            <p:nvPr/>
          </p:nvPicPr>
          <p:blipFill rotWithShape="1">
            <a:blip r:embed="rId4">
              <a:alphaModFix/>
            </a:blip>
            <a:srcRect b="0" l="0" r="0" t="0"/>
            <a:stretch/>
          </p:blipFill>
          <p:spPr>
            <a:xfrm>
              <a:off x="3415" y="3264"/>
              <a:ext cx="1425" cy="261"/>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55"/>
                                        </p:tgtEl>
                                        <p:attrNameLst>
                                          <p:attrName>style.visibility</p:attrName>
                                        </p:attrNameLst>
                                      </p:cBhvr>
                                      <p:to>
                                        <p:strVal val="visible"/>
                                      </p:to>
                                    </p:set>
                                    <p:animEffect filter="fade" transition="in">
                                      <p:cBhvr>
                                        <p:cTn dur="500"/>
                                        <p:tgtEl>
                                          <p:spTgt spid="115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57"/>
                                        </p:tgtEl>
                                        <p:attrNameLst>
                                          <p:attrName>style.visibility</p:attrName>
                                        </p:attrNameLst>
                                      </p:cBhvr>
                                      <p:to>
                                        <p:strVal val="visible"/>
                                      </p:to>
                                    </p:set>
                                    <p:animEffect filter="fade" transition="in">
                                      <p:cBhvr>
                                        <p:cTn dur="500"/>
                                        <p:tgtEl>
                                          <p:spTgt spid="11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56"/>
                                        </p:tgtEl>
                                        <p:attrNameLst>
                                          <p:attrName>style.visibility</p:attrName>
                                        </p:attrNameLst>
                                      </p:cBhvr>
                                      <p:to>
                                        <p:strVal val="visible"/>
                                      </p:to>
                                    </p:set>
                                    <p:animEffect filter="fade" transition="in">
                                      <p:cBhvr>
                                        <p:cTn dur="500"/>
                                        <p:tgtEl>
                                          <p:spTgt spid="115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60"/>
                                        </p:tgtEl>
                                        <p:attrNameLst>
                                          <p:attrName>style.visibility</p:attrName>
                                        </p:attrNameLst>
                                      </p:cBhvr>
                                      <p:to>
                                        <p:strVal val="visible"/>
                                      </p:to>
                                    </p:set>
                                    <p:animEffect filter="fade" transition="in">
                                      <p:cBhvr>
                                        <p:cTn dur="500"/>
                                        <p:tgtEl>
                                          <p:spTgt spid="1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159"/>
          <p:cNvSpPr/>
          <p:nvPr/>
        </p:nvSpPr>
        <p:spPr>
          <a:xfrm>
            <a:off x="1485900" y="893763"/>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The opposite is true for a price cut. When demand is elastic, a cut in price increases total revenues:</a:t>
            </a:r>
            <a:endParaRPr/>
          </a:p>
        </p:txBody>
      </p:sp>
      <p:sp>
        <p:nvSpPr>
          <p:cNvPr id="1168" name="Google Shape;1168;p159"/>
          <p:cNvSpPr/>
          <p:nvPr/>
        </p:nvSpPr>
        <p:spPr>
          <a:xfrm>
            <a:off x="1485900" y="4014788"/>
            <a:ext cx="6172200" cy="36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When demand is inelastic, a cut in price reduces total revenues:</a:t>
            </a:r>
            <a:endParaRPr/>
          </a:p>
        </p:txBody>
      </p:sp>
      <p:grpSp>
        <p:nvGrpSpPr>
          <p:cNvPr id="1169" name="Google Shape;1169;p159"/>
          <p:cNvGrpSpPr/>
          <p:nvPr/>
        </p:nvGrpSpPr>
        <p:grpSpPr>
          <a:xfrm>
            <a:off x="1485900" y="2435225"/>
            <a:ext cx="6072188" cy="580203"/>
            <a:chOff x="576" y="1872"/>
            <a:chExt cx="5100" cy="365"/>
          </a:xfrm>
        </p:grpSpPr>
        <p:sp>
          <p:nvSpPr>
            <p:cNvPr id="1170" name="Google Shape;1170;p159"/>
            <p:cNvSpPr txBox="1"/>
            <p:nvPr/>
          </p:nvSpPr>
          <p:spPr>
            <a:xfrm>
              <a:off x="576" y="1872"/>
              <a:ext cx="5100" cy="3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effect of price cut on a product</a:t>
              </a:r>
              <a:endParaRPr/>
            </a:p>
            <a:p>
              <a:pPr indent="0" lvl="0" marL="0" marR="0" rtl="0" algn="l">
                <a:spcBef>
                  <a:spcPts val="0"/>
                </a:spcBef>
                <a:spcAft>
                  <a:spcPts val="0"/>
                </a:spcAft>
                <a:buNone/>
              </a:pPr>
              <a:r>
                <a:rPr b="0" lang="en-US" sz="1800">
                  <a:solidFill>
                    <a:schemeClr val="dk1"/>
                  </a:solidFill>
                  <a:latin typeface="Arial"/>
                  <a:ea typeface="Arial"/>
                  <a:cs typeface="Arial"/>
                  <a:sym typeface="Arial"/>
                </a:rPr>
                <a:t>with elastic demand:</a:t>
              </a:r>
              <a:endParaRPr/>
            </a:p>
          </p:txBody>
        </p:sp>
        <p:pic>
          <p:nvPicPr>
            <p:cNvPr id="1171" name="Google Shape;1171;p159"/>
            <p:cNvPicPr preferRelativeResize="0"/>
            <p:nvPr/>
          </p:nvPicPr>
          <p:blipFill rotWithShape="1">
            <a:blip r:embed="rId3">
              <a:alphaModFix/>
            </a:blip>
            <a:srcRect b="0" l="0" r="0" t="0"/>
            <a:stretch/>
          </p:blipFill>
          <p:spPr>
            <a:xfrm>
              <a:off x="3468" y="1961"/>
              <a:ext cx="1516" cy="276"/>
            </a:xfrm>
            <a:prstGeom prst="rect">
              <a:avLst/>
            </a:prstGeom>
            <a:noFill/>
            <a:ln>
              <a:noFill/>
            </a:ln>
          </p:spPr>
        </p:pic>
      </p:grpSp>
      <p:grpSp>
        <p:nvGrpSpPr>
          <p:cNvPr id="1172" name="Google Shape;1172;p159"/>
          <p:cNvGrpSpPr/>
          <p:nvPr/>
        </p:nvGrpSpPr>
        <p:grpSpPr>
          <a:xfrm>
            <a:off x="1485900" y="5278438"/>
            <a:ext cx="6072188" cy="580203"/>
            <a:chOff x="576" y="3264"/>
            <a:chExt cx="5100" cy="365"/>
          </a:xfrm>
        </p:grpSpPr>
        <p:sp>
          <p:nvSpPr>
            <p:cNvPr id="1173" name="Google Shape;1173;p159"/>
            <p:cNvSpPr txBox="1"/>
            <p:nvPr/>
          </p:nvSpPr>
          <p:spPr>
            <a:xfrm>
              <a:off x="576" y="3264"/>
              <a:ext cx="5100" cy="3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effect of price cut on a product</a:t>
              </a:r>
              <a:endParaRPr/>
            </a:p>
            <a:p>
              <a:pPr indent="0" lvl="0" marL="0" marR="0" rtl="0" algn="l">
                <a:spcBef>
                  <a:spcPts val="0"/>
                </a:spcBef>
                <a:spcAft>
                  <a:spcPts val="0"/>
                </a:spcAft>
                <a:buNone/>
              </a:pPr>
              <a:r>
                <a:rPr b="0" lang="en-US" sz="1800">
                  <a:solidFill>
                    <a:schemeClr val="dk1"/>
                  </a:solidFill>
                  <a:latin typeface="Arial"/>
                  <a:ea typeface="Arial"/>
                  <a:cs typeface="Arial"/>
                  <a:sym typeface="Arial"/>
                </a:rPr>
                <a:t>with inelastic demand:</a:t>
              </a:r>
              <a:endParaRPr/>
            </a:p>
          </p:txBody>
        </p:sp>
        <p:pic>
          <p:nvPicPr>
            <p:cNvPr id="1174" name="Google Shape;1174;p159"/>
            <p:cNvPicPr preferRelativeResize="0"/>
            <p:nvPr/>
          </p:nvPicPr>
          <p:blipFill rotWithShape="1">
            <a:blip r:embed="rId4">
              <a:alphaModFix/>
            </a:blip>
            <a:srcRect b="0" l="0" r="0" t="0"/>
            <a:stretch/>
          </p:blipFill>
          <p:spPr>
            <a:xfrm>
              <a:off x="3468" y="3353"/>
              <a:ext cx="1516" cy="276"/>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67"/>
                                        </p:tgtEl>
                                        <p:attrNameLst>
                                          <p:attrName>style.visibility</p:attrName>
                                        </p:attrNameLst>
                                      </p:cBhvr>
                                      <p:to>
                                        <p:strVal val="visible"/>
                                      </p:to>
                                    </p:set>
                                    <p:animEffect filter="fade" transition="in">
                                      <p:cBhvr>
                                        <p:cTn dur="500"/>
                                        <p:tgtEl>
                                          <p:spTgt spid="116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69"/>
                                        </p:tgtEl>
                                        <p:attrNameLst>
                                          <p:attrName>style.visibility</p:attrName>
                                        </p:attrNameLst>
                                      </p:cBhvr>
                                      <p:to>
                                        <p:strVal val="visible"/>
                                      </p:to>
                                    </p:set>
                                    <p:animEffect filter="fade" transition="in">
                                      <p:cBhvr>
                                        <p:cTn dur="500"/>
                                        <p:tgtEl>
                                          <p:spTgt spid="11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68"/>
                                        </p:tgtEl>
                                        <p:attrNameLst>
                                          <p:attrName>style.visibility</p:attrName>
                                        </p:attrNameLst>
                                      </p:cBhvr>
                                      <p:to>
                                        <p:strVal val="visible"/>
                                      </p:to>
                                    </p:set>
                                    <p:animEffect filter="fade" transition="in">
                                      <p:cBhvr>
                                        <p:cTn dur="500"/>
                                        <p:tgtEl>
                                          <p:spTgt spid="116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72"/>
                                        </p:tgtEl>
                                        <p:attrNameLst>
                                          <p:attrName>style.visibility</p:attrName>
                                        </p:attrNameLst>
                                      </p:cBhvr>
                                      <p:to>
                                        <p:strVal val="visible"/>
                                      </p:to>
                                    </p:set>
                                    <p:animEffect filter="fade" transition="in">
                                      <p:cBhvr>
                                        <p:cTn dur="500"/>
                                        <p:tgtEl>
                                          <p:spTgt spid="1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60"/>
          <p:cNvSpPr/>
          <p:nvPr/>
        </p:nvSpPr>
        <p:spPr>
          <a:xfrm>
            <a:off x="1485900" y="1573213"/>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income elasticity of demand</a:t>
            </a:r>
            <a:r>
              <a:rPr b="0" lang="en-US" sz="1800">
                <a:solidFill>
                  <a:schemeClr val="dk1"/>
                </a:solidFill>
                <a:latin typeface="Arial"/>
                <a:ea typeface="Arial"/>
                <a:cs typeface="Arial"/>
                <a:sym typeface="Arial"/>
              </a:rPr>
              <a:t>  A measure of the responsiveness of demand to changes in income.</a:t>
            </a:r>
            <a:endParaRPr/>
          </a:p>
        </p:txBody>
      </p:sp>
      <p:grpSp>
        <p:nvGrpSpPr>
          <p:cNvPr id="1180" name="Google Shape;1180;p160"/>
          <p:cNvGrpSpPr/>
          <p:nvPr/>
        </p:nvGrpSpPr>
        <p:grpSpPr>
          <a:xfrm>
            <a:off x="1485900" y="2476501"/>
            <a:ext cx="6072188" cy="952500"/>
            <a:chOff x="432" y="2352"/>
            <a:chExt cx="5100" cy="600"/>
          </a:xfrm>
        </p:grpSpPr>
        <p:sp>
          <p:nvSpPr>
            <p:cNvPr id="1181" name="Google Shape;1181;p160"/>
            <p:cNvSpPr txBox="1"/>
            <p:nvPr/>
          </p:nvSpPr>
          <p:spPr>
            <a:xfrm>
              <a:off x="432" y="2352"/>
              <a:ext cx="5100" cy="6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chemeClr val="dk1"/>
                </a:solidFill>
                <a:latin typeface="Arial"/>
                <a:ea typeface="Arial"/>
                <a:cs typeface="Arial"/>
                <a:sym typeface="Arial"/>
              </a:endParaRPr>
            </a:p>
          </p:txBody>
        </p:sp>
        <p:pic>
          <p:nvPicPr>
            <p:cNvPr id="1182" name="Google Shape;1182;p160"/>
            <p:cNvPicPr preferRelativeResize="0"/>
            <p:nvPr/>
          </p:nvPicPr>
          <p:blipFill rotWithShape="1">
            <a:blip r:embed="rId3">
              <a:alphaModFix/>
            </a:blip>
            <a:srcRect b="0" l="0" r="0" t="0"/>
            <a:stretch/>
          </p:blipFill>
          <p:spPr>
            <a:xfrm>
              <a:off x="999" y="2468"/>
              <a:ext cx="4050" cy="442"/>
            </a:xfrm>
            <a:prstGeom prst="rect">
              <a:avLst/>
            </a:prstGeom>
            <a:noFill/>
            <a:ln>
              <a:noFill/>
            </a:ln>
          </p:spPr>
        </p:pic>
      </p:grpSp>
      <p:sp>
        <p:nvSpPr>
          <p:cNvPr id="1183" name="Google Shape;1183;p160"/>
          <p:cNvSpPr txBox="1"/>
          <p:nvPr/>
        </p:nvSpPr>
        <p:spPr>
          <a:xfrm>
            <a:off x="1485900" y="219075"/>
            <a:ext cx="6286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8A1636"/>
                </a:solidFill>
                <a:latin typeface="Calibri"/>
                <a:ea typeface="Calibri"/>
                <a:cs typeface="Calibri"/>
                <a:sym typeface="Calibri"/>
              </a:rPr>
              <a:t>Other Important Elasticities</a:t>
            </a:r>
            <a:endParaRPr sz="2400">
              <a:solidFill>
                <a:srgbClr val="8A1636"/>
              </a:solidFill>
              <a:latin typeface="Calibri"/>
              <a:ea typeface="Calibri"/>
              <a:cs typeface="Calibri"/>
              <a:sym typeface="Calibri"/>
            </a:endParaRPr>
          </a:p>
        </p:txBody>
      </p:sp>
      <p:sp>
        <p:nvSpPr>
          <p:cNvPr id="1184" name="Google Shape;1184;p160"/>
          <p:cNvSpPr txBox="1"/>
          <p:nvPr/>
        </p:nvSpPr>
        <p:spPr>
          <a:xfrm>
            <a:off x="1485900" y="933450"/>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000">
                <a:solidFill>
                  <a:srgbClr val="55367D"/>
                </a:solidFill>
                <a:latin typeface="Calibri"/>
                <a:ea typeface="Calibri"/>
                <a:cs typeface="Calibri"/>
                <a:sym typeface="Calibri"/>
              </a:rPr>
              <a:t>Income Elasticity of Demand</a:t>
            </a:r>
            <a:endParaRPr/>
          </a:p>
        </p:txBody>
      </p:sp>
      <p:sp>
        <p:nvSpPr>
          <p:cNvPr id="1185" name="Google Shape;1185;p160"/>
          <p:cNvSpPr/>
          <p:nvPr/>
        </p:nvSpPr>
        <p:spPr>
          <a:xfrm>
            <a:off x="1485900" y="4475163"/>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cross-price elasticity of demand</a:t>
            </a:r>
            <a:r>
              <a:rPr b="0" lang="en-US" sz="1800">
                <a:solidFill>
                  <a:schemeClr val="dk1"/>
                </a:solidFill>
                <a:latin typeface="Arial"/>
                <a:ea typeface="Arial"/>
                <a:cs typeface="Arial"/>
                <a:sym typeface="Arial"/>
              </a:rPr>
              <a:t>  A measure of the response of the quantity of one good demanded to a change in the price of another good.</a:t>
            </a:r>
            <a:endParaRPr/>
          </a:p>
        </p:txBody>
      </p:sp>
      <p:grpSp>
        <p:nvGrpSpPr>
          <p:cNvPr id="1186" name="Google Shape;1186;p160"/>
          <p:cNvGrpSpPr/>
          <p:nvPr/>
        </p:nvGrpSpPr>
        <p:grpSpPr>
          <a:xfrm>
            <a:off x="1485900" y="5378450"/>
            <a:ext cx="5970134" cy="1223698"/>
            <a:chOff x="1080" y="2544"/>
            <a:chExt cx="3900" cy="600"/>
          </a:xfrm>
        </p:grpSpPr>
        <p:sp>
          <p:nvSpPr>
            <p:cNvPr id="1187" name="Google Shape;1187;p160"/>
            <p:cNvSpPr txBox="1"/>
            <p:nvPr/>
          </p:nvSpPr>
          <p:spPr>
            <a:xfrm>
              <a:off x="1080" y="2544"/>
              <a:ext cx="3900" cy="6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chemeClr val="dk1"/>
                </a:solidFill>
                <a:latin typeface="Arial"/>
                <a:ea typeface="Arial"/>
                <a:cs typeface="Arial"/>
                <a:sym typeface="Arial"/>
              </a:endParaRPr>
            </a:p>
          </p:txBody>
        </p:sp>
        <p:pic>
          <p:nvPicPr>
            <p:cNvPr id="1188" name="Google Shape;1188;p160"/>
            <p:cNvPicPr preferRelativeResize="0"/>
            <p:nvPr/>
          </p:nvPicPr>
          <p:blipFill rotWithShape="1">
            <a:blip r:embed="rId4">
              <a:alphaModFix/>
            </a:blip>
            <a:srcRect b="0" l="0" r="0" t="0"/>
            <a:stretch/>
          </p:blipFill>
          <p:spPr>
            <a:xfrm>
              <a:off x="1304" y="2663"/>
              <a:ext cx="3584" cy="341"/>
            </a:xfrm>
            <a:prstGeom prst="rect">
              <a:avLst/>
            </a:prstGeom>
            <a:noFill/>
            <a:ln>
              <a:noFill/>
            </a:ln>
          </p:spPr>
        </p:pic>
      </p:grpSp>
      <p:sp>
        <p:nvSpPr>
          <p:cNvPr id="1189" name="Google Shape;1189;p160"/>
          <p:cNvSpPr txBox="1"/>
          <p:nvPr/>
        </p:nvSpPr>
        <p:spPr>
          <a:xfrm>
            <a:off x="1485900" y="3835400"/>
            <a:ext cx="51351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000">
                <a:solidFill>
                  <a:srgbClr val="55367D"/>
                </a:solidFill>
                <a:latin typeface="Calibri"/>
                <a:ea typeface="Calibri"/>
                <a:cs typeface="Calibri"/>
                <a:sym typeface="Calibri"/>
              </a:rPr>
              <a:t>Cross-Price Elasticity of Demand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83"/>
                                        </p:tgtEl>
                                        <p:attrNameLst>
                                          <p:attrName>style.visibility</p:attrName>
                                        </p:attrNameLst>
                                      </p:cBhvr>
                                      <p:to>
                                        <p:strVal val="visible"/>
                                      </p:to>
                                    </p:set>
                                    <p:animEffect filter="fade" transition="in">
                                      <p:cBhvr>
                                        <p:cTn dur="500"/>
                                        <p:tgtEl>
                                          <p:spTgt spid="118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84"/>
                                        </p:tgtEl>
                                        <p:attrNameLst>
                                          <p:attrName>style.visibility</p:attrName>
                                        </p:attrNameLst>
                                      </p:cBhvr>
                                      <p:to>
                                        <p:strVal val="visible"/>
                                      </p:to>
                                    </p:set>
                                    <p:animEffect filter="fade" transition="in">
                                      <p:cBhvr>
                                        <p:cTn dur="500"/>
                                        <p:tgtEl>
                                          <p:spTgt spid="11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79">
                                            <p:txEl>
                                              <p:pRg end="0" st="0"/>
                                            </p:txEl>
                                          </p:spTgt>
                                        </p:tgtEl>
                                        <p:attrNameLst>
                                          <p:attrName>style.visibility</p:attrName>
                                        </p:attrNameLst>
                                      </p:cBhvr>
                                      <p:to>
                                        <p:strVal val="visible"/>
                                      </p:to>
                                    </p:set>
                                    <p:animEffect filter="fade" transition="in">
                                      <p:cBhvr>
                                        <p:cTn dur="500"/>
                                        <p:tgtEl>
                                          <p:spTgt spid="1179">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80"/>
                                        </p:tgtEl>
                                        <p:attrNameLst>
                                          <p:attrName>style.visibility</p:attrName>
                                        </p:attrNameLst>
                                      </p:cBhvr>
                                      <p:to>
                                        <p:strVal val="visible"/>
                                      </p:to>
                                    </p:set>
                                    <p:animEffect filter="fade" transition="in">
                                      <p:cBhvr>
                                        <p:cTn dur="500"/>
                                        <p:tgtEl>
                                          <p:spTgt spid="118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89"/>
                                        </p:tgtEl>
                                        <p:attrNameLst>
                                          <p:attrName>style.visibility</p:attrName>
                                        </p:attrNameLst>
                                      </p:cBhvr>
                                      <p:to>
                                        <p:strVal val="visible"/>
                                      </p:to>
                                    </p:set>
                                    <p:animEffect filter="fade" transition="in">
                                      <p:cBhvr>
                                        <p:cTn dur="500"/>
                                        <p:tgtEl>
                                          <p:spTgt spid="118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185">
                                            <p:txEl>
                                              <p:pRg end="0" st="0"/>
                                            </p:txEl>
                                          </p:spTgt>
                                        </p:tgtEl>
                                        <p:attrNameLst>
                                          <p:attrName>style.visibility</p:attrName>
                                        </p:attrNameLst>
                                      </p:cBhvr>
                                      <p:to>
                                        <p:strVal val="visible"/>
                                      </p:to>
                                    </p:set>
                                    <p:animEffect filter="fade" transition="in">
                                      <p:cBhvr>
                                        <p:cTn dur="500"/>
                                        <p:tgtEl>
                                          <p:spTgt spid="1185">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86"/>
                                        </p:tgtEl>
                                        <p:attrNameLst>
                                          <p:attrName>style.visibility</p:attrName>
                                        </p:attrNameLst>
                                      </p:cBhvr>
                                      <p:to>
                                        <p:strVal val="visible"/>
                                      </p:to>
                                    </p:set>
                                    <p:animEffect filter="fade" transition="in">
                                      <p:cBhvr>
                                        <p:cTn dur="500"/>
                                        <p:tgtEl>
                                          <p:spTgt spid="1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61"/>
          <p:cNvSpPr/>
          <p:nvPr/>
        </p:nvSpPr>
        <p:spPr>
          <a:xfrm>
            <a:off x="1485900" y="1200150"/>
            <a:ext cx="6172200" cy="647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elasticity of supply</a:t>
            </a:r>
            <a:r>
              <a:rPr b="0" lang="en-US" sz="1800">
                <a:solidFill>
                  <a:schemeClr val="dk1"/>
                </a:solidFill>
                <a:latin typeface="Arial"/>
                <a:ea typeface="Arial"/>
                <a:cs typeface="Arial"/>
                <a:sym typeface="Arial"/>
              </a:rPr>
              <a:t>  A measure of the response of quantity of a good supplied to a change in price of that good. Likely to be positive in output markets.</a:t>
            </a:r>
            <a:endParaRPr/>
          </a:p>
        </p:txBody>
      </p:sp>
      <p:grpSp>
        <p:nvGrpSpPr>
          <p:cNvPr id="1195" name="Google Shape;1195;p161"/>
          <p:cNvGrpSpPr/>
          <p:nvPr/>
        </p:nvGrpSpPr>
        <p:grpSpPr>
          <a:xfrm>
            <a:off x="1485900" y="2371726"/>
            <a:ext cx="6072188" cy="952500"/>
            <a:chOff x="432" y="2304"/>
            <a:chExt cx="5100" cy="600"/>
          </a:xfrm>
        </p:grpSpPr>
        <p:sp>
          <p:nvSpPr>
            <p:cNvPr id="1196" name="Google Shape;1196;p161"/>
            <p:cNvSpPr txBox="1"/>
            <p:nvPr/>
          </p:nvSpPr>
          <p:spPr>
            <a:xfrm>
              <a:off x="432" y="2304"/>
              <a:ext cx="5100" cy="6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chemeClr val="dk1"/>
                </a:solidFill>
                <a:latin typeface="Arial"/>
                <a:ea typeface="Arial"/>
                <a:cs typeface="Arial"/>
                <a:sym typeface="Arial"/>
              </a:endParaRPr>
            </a:p>
          </p:txBody>
        </p:sp>
        <p:pic>
          <p:nvPicPr>
            <p:cNvPr id="1197" name="Google Shape;1197;p161"/>
            <p:cNvPicPr preferRelativeResize="0"/>
            <p:nvPr/>
          </p:nvPicPr>
          <p:blipFill rotWithShape="1">
            <a:blip r:embed="rId3">
              <a:alphaModFix/>
            </a:blip>
            <a:srcRect b="0" l="0" r="0" t="0"/>
            <a:stretch/>
          </p:blipFill>
          <p:spPr>
            <a:xfrm>
              <a:off x="1069" y="2398"/>
              <a:ext cx="3906" cy="483"/>
            </a:xfrm>
            <a:prstGeom prst="rect">
              <a:avLst/>
            </a:prstGeom>
            <a:noFill/>
            <a:ln>
              <a:noFill/>
            </a:ln>
          </p:spPr>
        </p:pic>
      </p:grpSp>
      <p:sp>
        <p:nvSpPr>
          <p:cNvPr id="1198" name="Google Shape;1198;p161"/>
          <p:cNvSpPr txBox="1"/>
          <p:nvPr/>
        </p:nvSpPr>
        <p:spPr>
          <a:xfrm>
            <a:off x="1485900" y="295275"/>
            <a:ext cx="61722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000">
                <a:solidFill>
                  <a:srgbClr val="55367D"/>
                </a:solidFill>
                <a:latin typeface="Calibri"/>
                <a:ea typeface="Calibri"/>
                <a:cs typeface="Calibri"/>
                <a:sym typeface="Calibri"/>
              </a:rPr>
              <a:t>Elasticity of Supply</a:t>
            </a:r>
            <a:endParaRPr/>
          </a:p>
        </p:txBody>
      </p:sp>
      <p:sp>
        <p:nvSpPr>
          <p:cNvPr id="1199" name="Google Shape;1199;p161"/>
          <p:cNvSpPr/>
          <p:nvPr/>
        </p:nvSpPr>
        <p:spPr>
          <a:xfrm>
            <a:off x="1485900" y="4011613"/>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elasticity of labor supply</a:t>
            </a:r>
            <a:r>
              <a:rPr b="0" lang="en-US" sz="1800">
                <a:solidFill>
                  <a:schemeClr val="dk1"/>
                </a:solidFill>
                <a:latin typeface="Arial"/>
                <a:ea typeface="Arial"/>
                <a:cs typeface="Arial"/>
                <a:sym typeface="Arial"/>
              </a:rPr>
              <a:t>  A measure of the response of labor supplied to a change in the price of labor.</a:t>
            </a:r>
            <a:endParaRPr/>
          </a:p>
        </p:txBody>
      </p:sp>
      <p:grpSp>
        <p:nvGrpSpPr>
          <p:cNvPr id="1200" name="Google Shape;1200;p161"/>
          <p:cNvGrpSpPr/>
          <p:nvPr/>
        </p:nvGrpSpPr>
        <p:grpSpPr>
          <a:xfrm>
            <a:off x="1485900" y="5181601"/>
            <a:ext cx="6234546" cy="1187318"/>
            <a:chOff x="1017" y="2544"/>
            <a:chExt cx="4200" cy="600"/>
          </a:xfrm>
        </p:grpSpPr>
        <p:sp>
          <p:nvSpPr>
            <p:cNvPr id="1201" name="Google Shape;1201;p161"/>
            <p:cNvSpPr txBox="1"/>
            <p:nvPr/>
          </p:nvSpPr>
          <p:spPr>
            <a:xfrm>
              <a:off x="1017" y="2544"/>
              <a:ext cx="4200" cy="6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chemeClr val="dk1"/>
                </a:solidFill>
                <a:latin typeface="Arial"/>
                <a:ea typeface="Arial"/>
                <a:cs typeface="Arial"/>
                <a:sym typeface="Arial"/>
              </a:endParaRPr>
            </a:p>
          </p:txBody>
        </p:sp>
        <p:pic>
          <p:nvPicPr>
            <p:cNvPr id="1202" name="Google Shape;1202;p161"/>
            <p:cNvPicPr preferRelativeResize="0"/>
            <p:nvPr/>
          </p:nvPicPr>
          <p:blipFill rotWithShape="1">
            <a:blip r:embed="rId4">
              <a:alphaModFix/>
            </a:blip>
            <a:srcRect b="0" l="0" r="0" t="0"/>
            <a:stretch/>
          </p:blipFill>
          <p:spPr>
            <a:xfrm>
              <a:off x="1320" y="2652"/>
              <a:ext cx="3553" cy="369"/>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8"/>
                                        </p:tgtEl>
                                        <p:attrNameLst>
                                          <p:attrName>style.visibility</p:attrName>
                                        </p:attrNameLst>
                                      </p:cBhvr>
                                      <p:to>
                                        <p:strVal val="visible"/>
                                      </p:to>
                                    </p:set>
                                    <p:animEffect filter="fade" transition="in">
                                      <p:cBhvr>
                                        <p:cTn dur="500"/>
                                        <p:tgtEl>
                                          <p:spTgt spid="119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94">
                                            <p:txEl>
                                              <p:pRg end="0" st="0"/>
                                            </p:txEl>
                                          </p:spTgt>
                                        </p:tgtEl>
                                        <p:attrNameLst>
                                          <p:attrName>style.visibility</p:attrName>
                                        </p:attrNameLst>
                                      </p:cBhvr>
                                      <p:to>
                                        <p:strVal val="visible"/>
                                      </p:to>
                                    </p:set>
                                    <p:animEffect filter="fade" transition="in">
                                      <p:cBhvr>
                                        <p:cTn dur="500"/>
                                        <p:tgtEl>
                                          <p:spTgt spid="1194">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95"/>
                                        </p:tgtEl>
                                        <p:attrNameLst>
                                          <p:attrName>style.visibility</p:attrName>
                                        </p:attrNameLst>
                                      </p:cBhvr>
                                      <p:to>
                                        <p:strVal val="visible"/>
                                      </p:to>
                                    </p:set>
                                    <p:animEffect filter="fade" transition="in">
                                      <p:cBhvr>
                                        <p:cTn dur="500"/>
                                        <p:tgtEl>
                                          <p:spTgt spid="119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99"/>
                                        </p:tgtEl>
                                        <p:attrNameLst>
                                          <p:attrName>style.visibility</p:attrName>
                                        </p:attrNameLst>
                                      </p:cBhvr>
                                      <p:to>
                                        <p:strVal val="visible"/>
                                      </p:to>
                                    </p:set>
                                    <p:animEffect filter="fade" transition="in">
                                      <p:cBhvr>
                                        <p:cTn dur="500"/>
                                        <p:tgtEl>
                                          <p:spTgt spid="119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00"/>
                                        </p:tgtEl>
                                        <p:attrNameLst>
                                          <p:attrName>style.visibility</p:attrName>
                                        </p:attrNameLst>
                                      </p:cBhvr>
                                      <p:to>
                                        <p:strVal val="visible"/>
                                      </p:to>
                                    </p:set>
                                    <p:animEffect filter="fade" transition="in">
                                      <p:cBhvr>
                                        <p:cTn dur="500"/>
                                        <p:tgtEl>
                                          <p:spTgt spid="1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162"/>
          <p:cNvSpPr txBox="1"/>
          <p:nvPr>
            <p:ph type="ctrTitle"/>
          </p:nvPr>
        </p:nvSpPr>
        <p:spPr>
          <a:xfrm>
            <a:off x="857250" y="1122363"/>
            <a:ext cx="51435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sz="4400"/>
              <a:t>Utility, Indifference Curve and Budget </a:t>
            </a:r>
            <a:br>
              <a:rPr lang="en-US" sz="4400"/>
            </a:br>
            <a:r>
              <a:rPr lang="en-US" sz="4400"/>
              <a:t>Constraint</a:t>
            </a:r>
            <a:endParaRPr sz="44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63"/>
          <p:cNvSpPr/>
          <p:nvPr/>
        </p:nvSpPr>
        <p:spPr>
          <a:xfrm>
            <a:off x="1485900" y="1212851"/>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budget constraint</a:t>
            </a:r>
            <a:r>
              <a:rPr b="0" i="0" lang="en-US" sz="1800" u="none" cap="none" strike="noStrike">
                <a:solidFill>
                  <a:schemeClr val="dk1"/>
                </a:solidFill>
                <a:latin typeface="Arial"/>
                <a:ea typeface="Arial"/>
                <a:cs typeface="Arial"/>
                <a:sym typeface="Arial"/>
              </a:rPr>
              <a:t>  The limits imposed on household choices by income, wealth, and product prices.</a:t>
            </a:r>
            <a:endParaRPr/>
          </a:p>
        </p:txBody>
      </p:sp>
      <p:sp>
        <p:nvSpPr>
          <p:cNvPr id="1213" name="Google Shape;1213;p163"/>
          <p:cNvSpPr/>
          <p:nvPr/>
        </p:nvSpPr>
        <p:spPr>
          <a:xfrm>
            <a:off x="1485900" y="5434013"/>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choice set </a:t>
            </a:r>
            <a:r>
              <a:rPr b="0" i="1" lang="en-US" sz="1800" u="none" cap="none" strike="noStrike">
                <a:solidFill>
                  <a:schemeClr val="dk1"/>
                </a:solidFill>
                <a:latin typeface="Arial"/>
                <a:ea typeface="Arial"/>
                <a:cs typeface="Arial"/>
                <a:sym typeface="Arial"/>
              </a:rPr>
              <a:t>or</a:t>
            </a:r>
            <a:r>
              <a:rPr b="1" i="0" lang="en-US" sz="1800" u="none" cap="none" strike="noStrike">
                <a:solidFill>
                  <a:schemeClr val="dk1"/>
                </a:solidFill>
                <a:latin typeface="Arial"/>
                <a:ea typeface="Arial"/>
                <a:cs typeface="Arial"/>
                <a:sym typeface="Arial"/>
              </a:rPr>
              <a:t> opportunity set</a:t>
            </a:r>
            <a:r>
              <a:rPr b="0" i="0" lang="en-US" sz="1800" u="none" cap="none" strike="noStrike">
                <a:solidFill>
                  <a:schemeClr val="dk1"/>
                </a:solidFill>
                <a:latin typeface="Arial"/>
                <a:ea typeface="Arial"/>
                <a:cs typeface="Arial"/>
                <a:sym typeface="Arial"/>
              </a:rPr>
              <a:t>  The set of options that is defined and limited by a budget constraint.</a:t>
            </a:r>
            <a:endParaRPr/>
          </a:p>
        </p:txBody>
      </p:sp>
      <p:graphicFrame>
        <p:nvGraphicFramePr>
          <p:cNvPr id="1214" name="Google Shape;1214;p163"/>
          <p:cNvGraphicFramePr/>
          <p:nvPr/>
        </p:nvGraphicFramePr>
        <p:xfrm>
          <a:off x="1714501" y="2395538"/>
          <a:ext cx="3000000" cy="3000000"/>
        </p:xfrm>
        <a:graphic>
          <a:graphicData uri="http://schemas.openxmlformats.org/drawingml/2006/table">
            <a:tbl>
              <a:tblPr>
                <a:noFill/>
                <a:tableStyleId>{E498032D-39E7-4472-BB72-E89C2498A91A}</a:tableStyleId>
              </a:tblPr>
              <a:tblGrid>
                <a:gridCol w="831275"/>
                <a:gridCol w="1143000"/>
                <a:gridCol w="727375"/>
                <a:gridCol w="1039100"/>
                <a:gridCol w="935175"/>
                <a:gridCol w="1039100"/>
              </a:tblGrid>
              <a:tr h="579350">
                <a:tc gridSpan="6">
                  <a:txBody>
                    <a:bodyPr/>
                    <a:lstStyle/>
                    <a:p>
                      <a:pPr indent="-1143000" lvl="0" marL="1143000" marR="0" rtl="0" algn="l">
                        <a:lnSpc>
                          <a:spcPct val="10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TABLE 6.1   Possible Budget Choices of a Person Earning $1,000 per Month after Taxes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c hMerge="1"/>
                <a:tc hMerge="1"/>
                <a:tc hMerge="1"/>
                <a:tc hMerge="1"/>
              </a:tr>
              <a:tr h="579350">
                <a:tc>
                  <a:txBody>
                    <a:bodyPr/>
                    <a:lstStyle/>
                    <a:p>
                      <a:pPr indent="0" lvl="0" marL="0" marR="0" rtl="0" algn="ctr">
                        <a:lnSpc>
                          <a:spcPct val="100000"/>
                        </a:lnSpc>
                        <a:spcBef>
                          <a:spcPts val="0"/>
                        </a:spcBef>
                        <a:spcAft>
                          <a:spcPts val="0"/>
                        </a:spcAft>
                        <a:buClr>
                          <a:schemeClr val="dk1"/>
                        </a:buClr>
                        <a:buSzPts val="1600"/>
                        <a:buFont typeface="Arial"/>
                        <a:buNone/>
                      </a:pPr>
                      <a:br>
                        <a:rPr b="1" i="0" lang="en-US" sz="1600" u="none" cap="none" strike="noStrike">
                          <a:solidFill>
                            <a:schemeClr val="dk1"/>
                          </a:solidFill>
                          <a:latin typeface="Arial"/>
                          <a:ea typeface="Arial"/>
                          <a:cs typeface="Arial"/>
                          <a:sym typeface="Arial"/>
                        </a:rPr>
                      </a:br>
                      <a:r>
                        <a:rPr b="1" i="0" lang="en-US" sz="1600" u="none" cap="none" strike="noStrike">
                          <a:solidFill>
                            <a:schemeClr val="dk1"/>
                          </a:solidFill>
                          <a:latin typeface="Arial"/>
                          <a:ea typeface="Arial"/>
                          <a:cs typeface="Arial"/>
                          <a:sym typeface="Arial"/>
                        </a:rPr>
                        <a:t>Option</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Monthly</a:t>
                      </a:r>
                      <a:br>
                        <a:rPr b="1" i="0" lang="en-US" sz="1600" u="none" cap="none" strike="noStrike">
                          <a:solidFill>
                            <a:schemeClr val="dk1"/>
                          </a:solidFill>
                          <a:latin typeface="Arial"/>
                          <a:ea typeface="Arial"/>
                          <a:cs typeface="Arial"/>
                          <a:sym typeface="Arial"/>
                        </a:rPr>
                      </a:br>
                      <a:r>
                        <a:rPr b="1" i="0" lang="en-US" sz="1600" u="none" cap="none" strike="noStrike">
                          <a:solidFill>
                            <a:schemeClr val="dk1"/>
                          </a:solidFill>
                          <a:latin typeface="Arial"/>
                          <a:ea typeface="Arial"/>
                          <a:cs typeface="Arial"/>
                          <a:sym typeface="Arial"/>
                        </a:rPr>
                        <a:t>Rent</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br>
                        <a:rPr b="1" i="0" lang="en-US" sz="1600" u="none" cap="none" strike="noStrike">
                          <a:solidFill>
                            <a:schemeClr val="dk1"/>
                          </a:solidFill>
                          <a:latin typeface="Arial"/>
                          <a:ea typeface="Arial"/>
                          <a:cs typeface="Arial"/>
                          <a:sym typeface="Arial"/>
                        </a:rPr>
                      </a:br>
                      <a:r>
                        <a:rPr b="1" i="0" lang="en-US" sz="1600" u="none" cap="none" strike="noStrike">
                          <a:solidFill>
                            <a:schemeClr val="dk1"/>
                          </a:solidFill>
                          <a:latin typeface="Arial"/>
                          <a:ea typeface="Arial"/>
                          <a:cs typeface="Arial"/>
                          <a:sym typeface="Arial"/>
                        </a:rPr>
                        <a:t>Food</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Other</a:t>
                      </a:r>
                      <a:br>
                        <a:rPr b="1" i="0" lang="en-US" sz="1600" u="none" cap="none" strike="noStrike">
                          <a:solidFill>
                            <a:schemeClr val="dk1"/>
                          </a:solidFill>
                          <a:latin typeface="Arial"/>
                          <a:ea typeface="Arial"/>
                          <a:cs typeface="Arial"/>
                          <a:sym typeface="Arial"/>
                        </a:rPr>
                      </a:br>
                      <a:r>
                        <a:rPr b="1" i="0" lang="en-US" sz="1600" u="none" cap="none" strike="noStrike">
                          <a:solidFill>
                            <a:schemeClr val="dk1"/>
                          </a:solidFill>
                          <a:latin typeface="Arial"/>
                          <a:ea typeface="Arial"/>
                          <a:cs typeface="Arial"/>
                          <a:sym typeface="Arial"/>
                        </a:rPr>
                        <a:t>Expenses</a:t>
                      </a:r>
                      <a:endParaRPr b="1" baseline="30000" i="0" sz="1600" u="none" cap="none" strike="noStrike">
                        <a:solidFill>
                          <a:schemeClr val="dk1"/>
                        </a:solidFill>
                        <a:latin typeface="Arial"/>
                        <a:ea typeface="Arial"/>
                        <a:cs typeface="Arial"/>
                        <a:sym typeface="Arial"/>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br>
                        <a:rPr b="1" i="0" lang="en-US" sz="1600" u="none" cap="none" strike="noStrike">
                          <a:solidFill>
                            <a:schemeClr val="dk1"/>
                          </a:solidFill>
                          <a:latin typeface="Arial"/>
                          <a:ea typeface="Arial"/>
                          <a:cs typeface="Arial"/>
                          <a:sym typeface="Arial"/>
                        </a:rPr>
                      </a:br>
                      <a:r>
                        <a:rPr b="1" i="0" lang="en-US" sz="1600" u="none" cap="none" strike="noStrike">
                          <a:solidFill>
                            <a:schemeClr val="dk1"/>
                          </a:solidFill>
                          <a:latin typeface="Arial"/>
                          <a:ea typeface="Arial"/>
                          <a:cs typeface="Arial"/>
                          <a:sym typeface="Arial"/>
                        </a:rPr>
                        <a:t>Total</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br>
                        <a:rPr b="1" i="0" lang="en-US" sz="1600" u="none" cap="none" strike="noStrike">
                          <a:solidFill>
                            <a:schemeClr val="dk1"/>
                          </a:solidFill>
                          <a:latin typeface="Arial"/>
                          <a:ea typeface="Arial"/>
                          <a:cs typeface="Arial"/>
                          <a:sym typeface="Arial"/>
                        </a:rPr>
                      </a:br>
                      <a:r>
                        <a:rPr b="1" i="0" lang="en-US" sz="1600" u="none" cap="none" strike="noStrike">
                          <a:solidFill>
                            <a:schemeClr val="dk1"/>
                          </a:solidFill>
                          <a:latin typeface="Arial"/>
                          <a:ea typeface="Arial"/>
                          <a:cs typeface="Arial"/>
                          <a:sym typeface="Arial"/>
                        </a:rPr>
                        <a:t>Available?</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3540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400</a:t>
                      </a:r>
                      <a:endParaRPr/>
                    </a:p>
                  </a:txBody>
                  <a:tcPr marT="45725" marB="45725"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$250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$350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$1,000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Yes</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540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B</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600</a:t>
                      </a:r>
                      <a:endParaRPr/>
                    </a:p>
                  </a:txBody>
                  <a:tcPr marT="45725" marB="45725"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200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200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1,000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Yes</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540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700</a:t>
                      </a:r>
                      <a:endParaRPr/>
                    </a:p>
                  </a:txBody>
                  <a:tcPr marT="45725" marB="45725"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150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150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1,000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Yes</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540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D</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1,000</a:t>
                      </a:r>
                      <a:endParaRPr/>
                    </a:p>
                  </a:txBody>
                  <a:tcPr marT="45725" marB="45725" marR="155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100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100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1,200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No</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r>
            </a:tbl>
          </a:graphicData>
        </a:graphic>
      </p:graphicFrame>
      <p:sp>
        <p:nvSpPr>
          <p:cNvPr id="1215" name="Google Shape;1215;p163"/>
          <p:cNvSpPr txBox="1"/>
          <p:nvPr/>
        </p:nvSpPr>
        <p:spPr>
          <a:xfrm>
            <a:off x="1485900" y="295275"/>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2000" u="none" cap="none" strike="noStrike">
                <a:solidFill>
                  <a:srgbClr val="55367D"/>
                </a:solidFill>
                <a:latin typeface="Calibri"/>
                <a:ea typeface="Calibri"/>
                <a:cs typeface="Calibri"/>
                <a:sym typeface="Calibri"/>
              </a:rPr>
              <a:t>The Budget Constraint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15"/>
                                        </p:tgtEl>
                                        <p:attrNameLst>
                                          <p:attrName>style.visibility</p:attrName>
                                        </p:attrNameLst>
                                      </p:cBhvr>
                                      <p:to>
                                        <p:strVal val="visible"/>
                                      </p:to>
                                    </p:set>
                                    <p:animEffect filter="fade" transition="in">
                                      <p:cBhvr>
                                        <p:cTn dur="500"/>
                                        <p:tgtEl>
                                          <p:spTgt spid="121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12"/>
                                        </p:tgtEl>
                                        <p:attrNameLst>
                                          <p:attrName>style.visibility</p:attrName>
                                        </p:attrNameLst>
                                      </p:cBhvr>
                                      <p:to>
                                        <p:strVal val="visible"/>
                                      </p:to>
                                    </p:set>
                                    <p:animEffect filter="fade" transition="in">
                                      <p:cBhvr>
                                        <p:cTn dur="500"/>
                                        <p:tgtEl>
                                          <p:spTgt spid="121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4"/>
                                        </p:tgtEl>
                                        <p:attrNameLst>
                                          <p:attrName>style.visibility</p:attrName>
                                        </p:attrNameLst>
                                      </p:cBhvr>
                                      <p:to>
                                        <p:strVal val="visible"/>
                                      </p:to>
                                    </p:set>
                                    <p:animEffect filter="fade" transition="in">
                                      <p:cBhvr>
                                        <p:cTn dur="1000"/>
                                        <p:tgtEl>
                                          <p:spTgt spid="121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13"/>
                                        </p:tgtEl>
                                        <p:attrNameLst>
                                          <p:attrName>style.visibility</p:attrName>
                                        </p:attrNameLst>
                                      </p:cBhvr>
                                      <p:to>
                                        <p:strVal val="visible"/>
                                      </p:to>
                                    </p:set>
                                    <p:animEffect filter="fade" transition="in">
                                      <p:cBhvr>
                                        <p:cTn dur="500"/>
                                        <p:tgtEl>
                                          <p:spTgt spid="1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64"/>
          <p:cNvSpPr/>
          <p:nvPr/>
        </p:nvSpPr>
        <p:spPr>
          <a:xfrm>
            <a:off x="1485900" y="298450"/>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1800" u="none" cap="none" strike="noStrike">
                <a:solidFill>
                  <a:srgbClr val="593000"/>
                </a:solidFill>
                <a:latin typeface="Arial"/>
                <a:ea typeface="Arial"/>
                <a:cs typeface="Arial"/>
                <a:sym typeface="Arial"/>
              </a:rPr>
              <a:t>Preferences, Tastes, Trade-Offs, and Opportunity Cost</a:t>
            </a:r>
            <a:endParaRPr/>
          </a:p>
        </p:txBody>
      </p:sp>
      <p:sp>
        <p:nvSpPr>
          <p:cNvPr id="1221" name="Google Shape;1221;p164"/>
          <p:cNvSpPr txBox="1"/>
          <p:nvPr/>
        </p:nvSpPr>
        <p:spPr>
          <a:xfrm>
            <a:off x="1485900" y="1681163"/>
            <a:ext cx="6172200" cy="338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Within the constraints imposed by limited incomes and fixed prices, households are free to choose what they will and will not buy.</a:t>
            </a:r>
            <a:endParaRPr/>
          </a:p>
          <a:p>
            <a:pPr indent="0" lvl="0" marL="0" marR="0" rtl="0" algn="l">
              <a:spcBef>
                <a:spcPts val="0"/>
              </a:spcBef>
              <a:spcAft>
                <a:spcPts val="0"/>
              </a:spcAft>
              <a:buNone/>
            </a:pPr>
            <a:r>
              <a:t/>
            </a:r>
            <a:endParaRPr b="0" i="0" sz="4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Whenever a household makes a choice, it is weighing the good or service that it chooses against all the other things that the same money could buy.</a:t>
            </a:r>
            <a:endParaRPr/>
          </a:p>
          <a:p>
            <a:pPr indent="0" lvl="0" marL="0" marR="0" rtl="0" algn="l">
              <a:spcBef>
                <a:spcPts val="0"/>
              </a:spcBef>
              <a:spcAft>
                <a:spcPts val="0"/>
              </a:spcAft>
              <a:buNone/>
            </a:pPr>
            <a:r>
              <a:t/>
            </a:r>
            <a:endParaRPr b="0" i="0" sz="4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As long as a household faces a limited budget—and all households ultimately do—the real cost of any good or service is the value of the other goods and services that could have been purchased with the same amount of money.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20"/>
                                        </p:tgtEl>
                                        <p:attrNameLst>
                                          <p:attrName>style.visibility</p:attrName>
                                        </p:attrNameLst>
                                      </p:cBhvr>
                                      <p:to>
                                        <p:strVal val="visible"/>
                                      </p:to>
                                    </p:set>
                                    <p:animEffect filter="fade" transition="in">
                                      <p:cBhvr>
                                        <p:cTn dur="500"/>
                                        <p:tgtEl>
                                          <p:spTgt spid="122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21">
                                            <p:txEl>
                                              <p:pRg end="0" st="0"/>
                                            </p:txEl>
                                          </p:spTgt>
                                        </p:tgtEl>
                                        <p:attrNameLst>
                                          <p:attrName>style.visibility</p:attrName>
                                        </p:attrNameLst>
                                      </p:cBhvr>
                                      <p:to>
                                        <p:strVal val="visible"/>
                                      </p:to>
                                    </p:set>
                                    <p:animEffect filter="fade" transition="in">
                                      <p:cBhvr>
                                        <p:cTn dur="500"/>
                                        <p:tgtEl>
                                          <p:spTgt spid="122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21">
                                            <p:txEl>
                                              <p:pRg end="1" st="1"/>
                                            </p:txEl>
                                          </p:spTgt>
                                        </p:tgtEl>
                                        <p:attrNameLst>
                                          <p:attrName>style.visibility</p:attrName>
                                        </p:attrNameLst>
                                      </p:cBhvr>
                                      <p:to>
                                        <p:strVal val="visible"/>
                                      </p:to>
                                    </p:set>
                                    <p:animEffect filter="fade" transition="in">
                                      <p:cBhvr>
                                        <p:cTn dur="500"/>
                                        <p:tgtEl>
                                          <p:spTgt spid="1221">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21">
                                            <p:txEl>
                                              <p:pRg end="2" st="2"/>
                                            </p:txEl>
                                          </p:spTgt>
                                        </p:tgtEl>
                                        <p:attrNameLst>
                                          <p:attrName>style.visibility</p:attrName>
                                        </p:attrNameLst>
                                      </p:cBhvr>
                                      <p:to>
                                        <p:strVal val="visible"/>
                                      </p:to>
                                    </p:set>
                                    <p:animEffect filter="fade" transition="in">
                                      <p:cBhvr>
                                        <p:cTn dur="500"/>
                                        <p:tgtEl>
                                          <p:spTgt spid="1221">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21">
                                            <p:txEl>
                                              <p:pRg end="3" st="3"/>
                                            </p:txEl>
                                          </p:spTgt>
                                        </p:tgtEl>
                                        <p:attrNameLst>
                                          <p:attrName>style.visibility</p:attrName>
                                        </p:attrNameLst>
                                      </p:cBhvr>
                                      <p:to>
                                        <p:strVal val="visible"/>
                                      </p:to>
                                    </p:set>
                                    <p:animEffect filter="fade" transition="in">
                                      <p:cBhvr>
                                        <p:cTn dur="500"/>
                                        <p:tgtEl>
                                          <p:spTgt spid="1221">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21">
                                            <p:txEl>
                                              <p:pRg end="4" st="4"/>
                                            </p:txEl>
                                          </p:spTgt>
                                        </p:tgtEl>
                                        <p:attrNameLst>
                                          <p:attrName>style.visibility</p:attrName>
                                        </p:attrNameLst>
                                      </p:cBhvr>
                                      <p:to>
                                        <p:strVal val="visible"/>
                                      </p:to>
                                    </p:set>
                                    <p:animEffect filter="fade" transition="in">
                                      <p:cBhvr>
                                        <p:cTn dur="500"/>
                                        <p:tgtEl>
                                          <p:spTgt spid="12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165"/>
          <p:cNvSpPr/>
          <p:nvPr/>
        </p:nvSpPr>
        <p:spPr>
          <a:xfrm>
            <a:off x="1485900" y="1352550"/>
            <a:ext cx="61722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In general, the budget constraint can be written</a:t>
            </a:r>
            <a:endParaRPr/>
          </a:p>
        </p:txBody>
      </p:sp>
      <p:sp>
        <p:nvSpPr>
          <p:cNvPr id="1227" name="Google Shape;1227;p165"/>
          <p:cNvSpPr/>
          <p:nvPr/>
        </p:nvSpPr>
        <p:spPr>
          <a:xfrm>
            <a:off x="3457575" y="2409825"/>
            <a:ext cx="22287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US" sz="2000" u="none" cap="none" strike="noStrike">
                <a:solidFill>
                  <a:schemeClr val="dk1"/>
                </a:solidFill>
                <a:latin typeface="Arial"/>
                <a:ea typeface="Arial"/>
                <a:cs typeface="Arial"/>
                <a:sym typeface="Arial"/>
              </a:rPr>
              <a:t>P</a:t>
            </a:r>
            <a:r>
              <a:rPr b="0" baseline="-25000" i="1" lang="en-US" sz="2000" u="none" cap="none" strike="noStrike">
                <a:solidFill>
                  <a:schemeClr val="dk1"/>
                </a:solidFill>
                <a:latin typeface="Arial"/>
                <a:ea typeface="Arial"/>
                <a:cs typeface="Arial"/>
                <a:sym typeface="Arial"/>
              </a:rPr>
              <a:t>X</a:t>
            </a:r>
            <a:r>
              <a:rPr b="0" i="1" lang="en-US" sz="2000" u="none" cap="none" strike="noStrike">
                <a:solidFill>
                  <a:schemeClr val="dk1"/>
                </a:solidFill>
                <a:latin typeface="Arial"/>
                <a:ea typeface="Arial"/>
                <a:cs typeface="Arial"/>
                <a:sym typeface="Arial"/>
              </a:rPr>
              <a:t>X + P</a:t>
            </a:r>
            <a:r>
              <a:rPr b="0" baseline="-25000" i="1" lang="en-US" sz="2000" u="none" cap="none" strike="noStrike">
                <a:solidFill>
                  <a:schemeClr val="dk1"/>
                </a:solidFill>
                <a:latin typeface="Arial"/>
                <a:ea typeface="Arial"/>
                <a:cs typeface="Arial"/>
                <a:sym typeface="Arial"/>
              </a:rPr>
              <a:t>Y</a:t>
            </a:r>
            <a:r>
              <a:rPr b="0" i="1" lang="en-US" sz="2000" u="none" cap="none" strike="noStrike">
                <a:solidFill>
                  <a:schemeClr val="dk1"/>
                </a:solidFill>
                <a:latin typeface="Arial"/>
                <a:ea typeface="Arial"/>
                <a:cs typeface="Arial"/>
                <a:sym typeface="Arial"/>
              </a:rPr>
              <a:t>Y = I,</a:t>
            </a:r>
            <a:endParaRPr/>
          </a:p>
        </p:txBody>
      </p:sp>
      <p:sp>
        <p:nvSpPr>
          <p:cNvPr id="1228" name="Google Shape;1228;p165"/>
          <p:cNvSpPr/>
          <p:nvPr/>
        </p:nvSpPr>
        <p:spPr>
          <a:xfrm>
            <a:off x="1485900" y="3467100"/>
            <a:ext cx="61722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where </a:t>
            </a:r>
            <a:r>
              <a:rPr b="0" i="1" lang="en-US" sz="1800" u="none" cap="none" strike="noStrike">
                <a:solidFill>
                  <a:schemeClr val="dk1"/>
                </a:solidFill>
                <a:latin typeface="Arial"/>
                <a:ea typeface="Arial"/>
                <a:cs typeface="Arial"/>
                <a:sym typeface="Arial"/>
              </a:rPr>
              <a:t>P</a:t>
            </a:r>
            <a:r>
              <a:rPr b="0" baseline="-25000" i="1" lang="en-US" sz="1800" u="none" cap="none" strike="noStrike">
                <a:solidFill>
                  <a:schemeClr val="dk1"/>
                </a:solidFill>
                <a:latin typeface="Arial"/>
                <a:ea typeface="Arial"/>
                <a:cs typeface="Arial"/>
                <a:sym typeface="Arial"/>
              </a:rPr>
              <a:t>X</a:t>
            </a:r>
            <a:r>
              <a:rPr b="0" i="0" lang="en-US" sz="1800" u="none" cap="none" strike="noStrike">
                <a:solidFill>
                  <a:schemeClr val="dk1"/>
                </a:solidFill>
                <a:latin typeface="Arial"/>
                <a:ea typeface="Arial"/>
                <a:cs typeface="Arial"/>
                <a:sym typeface="Arial"/>
              </a:rPr>
              <a:t> = the price of </a:t>
            </a:r>
            <a:r>
              <a:rPr b="0" i="1" lang="en-US" sz="1800" u="none" cap="none" strike="noStrike">
                <a:solidFill>
                  <a:schemeClr val="dk1"/>
                </a:solidFill>
                <a:latin typeface="Arial"/>
                <a:ea typeface="Arial"/>
                <a:cs typeface="Arial"/>
                <a:sym typeface="Arial"/>
              </a:rPr>
              <a:t>X, X</a:t>
            </a:r>
            <a:r>
              <a:rPr b="0" i="0" lang="en-US" sz="1800" u="none" cap="none" strike="noStrike">
                <a:solidFill>
                  <a:schemeClr val="dk1"/>
                </a:solidFill>
                <a:latin typeface="Arial"/>
                <a:ea typeface="Arial"/>
                <a:cs typeface="Arial"/>
                <a:sym typeface="Arial"/>
              </a:rPr>
              <a:t> = the quantity of </a:t>
            </a:r>
            <a:r>
              <a:rPr b="0" i="1" lang="en-US" sz="1800" u="none" cap="none" strike="noStrike">
                <a:solidFill>
                  <a:schemeClr val="dk1"/>
                </a:solidFill>
                <a:latin typeface="Arial"/>
                <a:ea typeface="Arial"/>
                <a:cs typeface="Arial"/>
                <a:sym typeface="Arial"/>
              </a:rPr>
              <a:t>X</a:t>
            </a:r>
            <a:r>
              <a:rPr b="0" i="0" lang="en-US" sz="1800" u="none" cap="none" strike="noStrike">
                <a:solidFill>
                  <a:schemeClr val="dk1"/>
                </a:solidFill>
                <a:latin typeface="Arial"/>
                <a:ea typeface="Arial"/>
                <a:cs typeface="Arial"/>
                <a:sym typeface="Arial"/>
              </a:rPr>
              <a:t> consumed, </a:t>
            </a:r>
            <a:r>
              <a:rPr b="0" i="1" lang="en-US" sz="1800" u="none" cap="none" strike="noStrike">
                <a:solidFill>
                  <a:schemeClr val="dk1"/>
                </a:solidFill>
                <a:latin typeface="Arial"/>
                <a:ea typeface="Arial"/>
                <a:cs typeface="Arial"/>
                <a:sym typeface="Arial"/>
              </a:rPr>
              <a:t>P</a:t>
            </a:r>
            <a:r>
              <a:rPr b="0" baseline="-25000" i="1" lang="en-US" sz="1800" u="none" cap="none" strike="noStrike">
                <a:solidFill>
                  <a:schemeClr val="dk1"/>
                </a:solidFill>
                <a:latin typeface="Arial"/>
                <a:ea typeface="Arial"/>
                <a:cs typeface="Arial"/>
                <a:sym typeface="Arial"/>
              </a:rPr>
              <a:t>Y</a:t>
            </a:r>
            <a:r>
              <a:rPr b="0" i="0" lang="en-US" sz="1800" u="none" cap="none" strike="noStrike">
                <a:solidFill>
                  <a:schemeClr val="dk1"/>
                </a:solidFill>
                <a:latin typeface="Arial"/>
                <a:ea typeface="Arial"/>
                <a:cs typeface="Arial"/>
                <a:sym typeface="Arial"/>
              </a:rPr>
              <a:t> = the price of </a:t>
            </a:r>
            <a:r>
              <a:rPr b="0" i="1" lang="en-US" sz="1800" u="none" cap="none" strike="noStrike">
                <a:solidFill>
                  <a:schemeClr val="dk1"/>
                </a:solidFill>
                <a:latin typeface="Arial"/>
                <a:ea typeface="Arial"/>
                <a:cs typeface="Arial"/>
                <a:sym typeface="Arial"/>
              </a:rPr>
              <a:t>Y, Y</a:t>
            </a:r>
            <a:r>
              <a:rPr b="0" i="0" lang="en-US" sz="1800" u="none" cap="none" strike="noStrike">
                <a:solidFill>
                  <a:schemeClr val="dk1"/>
                </a:solidFill>
                <a:latin typeface="Arial"/>
                <a:ea typeface="Arial"/>
                <a:cs typeface="Arial"/>
                <a:sym typeface="Arial"/>
              </a:rPr>
              <a:t> = the quantity of </a:t>
            </a:r>
            <a:r>
              <a:rPr b="0" i="1" lang="en-US" sz="1800" u="none" cap="none" strike="noStrike">
                <a:solidFill>
                  <a:schemeClr val="dk1"/>
                </a:solidFill>
                <a:latin typeface="Arial"/>
                <a:ea typeface="Arial"/>
                <a:cs typeface="Arial"/>
                <a:sym typeface="Arial"/>
              </a:rPr>
              <a:t>Y</a:t>
            </a:r>
            <a:r>
              <a:rPr b="0" i="0" lang="en-US" sz="1800" u="none" cap="none" strike="noStrike">
                <a:solidFill>
                  <a:schemeClr val="dk1"/>
                </a:solidFill>
                <a:latin typeface="Arial"/>
                <a:ea typeface="Arial"/>
                <a:cs typeface="Arial"/>
                <a:sym typeface="Arial"/>
              </a:rPr>
              <a:t> consumed, and </a:t>
            </a:r>
            <a:r>
              <a:rPr b="0" i="1" lang="en-US" sz="1800" u="none" cap="none" strike="noStrike">
                <a:solidFill>
                  <a:schemeClr val="dk1"/>
                </a:solidFill>
                <a:latin typeface="Arial"/>
                <a:ea typeface="Arial"/>
                <a:cs typeface="Arial"/>
                <a:sym typeface="Arial"/>
              </a:rPr>
              <a:t>I</a:t>
            </a:r>
            <a:r>
              <a:rPr b="0" i="0" lang="en-US" sz="1800" u="none" cap="none" strike="noStrike">
                <a:solidFill>
                  <a:schemeClr val="dk1"/>
                </a:solidFill>
                <a:latin typeface="Arial"/>
                <a:ea typeface="Arial"/>
                <a:cs typeface="Arial"/>
                <a:sym typeface="Arial"/>
              </a:rPr>
              <a:t> = household income.</a:t>
            </a:r>
            <a:endParaRPr/>
          </a:p>
        </p:txBody>
      </p:sp>
      <p:sp>
        <p:nvSpPr>
          <p:cNvPr id="1229" name="Google Shape;1229;p165"/>
          <p:cNvSpPr txBox="1"/>
          <p:nvPr/>
        </p:nvSpPr>
        <p:spPr>
          <a:xfrm>
            <a:off x="1484710" y="295275"/>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2000" u="none" cap="none" strike="noStrike">
                <a:solidFill>
                  <a:srgbClr val="55367D"/>
                </a:solidFill>
                <a:latin typeface="Calibri"/>
                <a:ea typeface="Calibri"/>
                <a:cs typeface="Calibri"/>
                <a:sym typeface="Calibri"/>
              </a:rPr>
              <a:t>The Equation of the Budget Constraint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500"/>
                                        <p:tgtEl>
                                          <p:spTgt spid="122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26"/>
                                        </p:tgtEl>
                                        <p:attrNameLst>
                                          <p:attrName>style.visibility</p:attrName>
                                        </p:attrNameLst>
                                      </p:cBhvr>
                                      <p:to>
                                        <p:strVal val="visible"/>
                                      </p:to>
                                    </p:set>
                                    <p:animEffect filter="fade" transition="in">
                                      <p:cBhvr>
                                        <p:cTn dur="500"/>
                                        <p:tgtEl>
                                          <p:spTgt spid="122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27"/>
                                        </p:tgtEl>
                                        <p:attrNameLst>
                                          <p:attrName>style.visibility</p:attrName>
                                        </p:attrNameLst>
                                      </p:cBhvr>
                                      <p:to>
                                        <p:strVal val="visible"/>
                                      </p:to>
                                    </p:set>
                                    <p:animEffect filter="fade" transition="in">
                                      <p:cBhvr>
                                        <p:cTn dur="500"/>
                                        <p:tgtEl>
                                          <p:spTgt spid="122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28"/>
                                        </p:tgtEl>
                                        <p:attrNameLst>
                                          <p:attrName>style.visibility</p:attrName>
                                        </p:attrNameLst>
                                      </p:cBhvr>
                                      <p:to>
                                        <p:strVal val="visible"/>
                                      </p:to>
                                    </p:set>
                                    <p:animEffect filter="fade" transition="in">
                                      <p:cBhvr>
                                        <p:cTn dur="500"/>
                                        <p:tgtEl>
                                          <p:spTgt spid="1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166"/>
          <p:cNvSpPr/>
          <p:nvPr/>
        </p:nvSpPr>
        <p:spPr>
          <a:xfrm>
            <a:off x="1485900" y="1162050"/>
            <a:ext cx="61722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utility</a:t>
            </a:r>
            <a:r>
              <a:rPr b="0" i="0" lang="en-US" sz="1800" u="none" cap="none" strike="noStrike">
                <a:solidFill>
                  <a:schemeClr val="dk1"/>
                </a:solidFill>
                <a:latin typeface="Arial"/>
                <a:ea typeface="Arial"/>
                <a:cs typeface="Arial"/>
                <a:sym typeface="Arial"/>
              </a:rPr>
              <a:t>  The satisfaction a product yields.</a:t>
            </a:r>
            <a:endParaRPr/>
          </a:p>
        </p:txBody>
      </p:sp>
      <p:sp>
        <p:nvSpPr>
          <p:cNvPr id="1235" name="Google Shape;1235;p166"/>
          <p:cNvSpPr/>
          <p:nvPr/>
        </p:nvSpPr>
        <p:spPr>
          <a:xfrm>
            <a:off x="1485900" y="2901951"/>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marginal utility (</a:t>
            </a:r>
            <a:r>
              <a:rPr b="1" i="1" lang="en-US" sz="1800" u="none" cap="none" strike="noStrike">
                <a:solidFill>
                  <a:schemeClr val="dk1"/>
                </a:solidFill>
                <a:latin typeface="Arial"/>
                <a:ea typeface="Arial"/>
                <a:cs typeface="Arial"/>
                <a:sym typeface="Arial"/>
              </a:rPr>
              <a:t>MU</a:t>
            </a:r>
            <a:r>
              <a:rPr b="1" i="0" lang="en-US" sz="1800" u="none" cap="none" strike="noStrike">
                <a:solidFill>
                  <a:schemeClr val="dk1"/>
                </a:solidFill>
                <a:latin typeface="Arial"/>
                <a:ea typeface="Arial"/>
                <a:cs typeface="Arial"/>
                <a:sym typeface="Arial"/>
              </a:rPr>
              <a:t>)</a:t>
            </a:r>
            <a:r>
              <a:rPr b="0" i="0" lang="en-US" sz="1800" u="none" cap="none" strike="noStrike">
                <a:solidFill>
                  <a:schemeClr val="dk1"/>
                </a:solidFill>
                <a:latin typeface="Arial"/>
                <a:ea typeface="Arial"/>
                <a:cs typeface="Arial"/>
                <a:sym typeface="Arial"/>
              </a:rPr>
              <a:t>  The additional satisfaction gained by the consumption or use of </a:t>
            </a:r>
            <a:r>
              <a:rPr b="0" i="1" lang="en-US" sz="1800" u="none" cap="none" strike="noStrike">
                <a:solidFill>
                  <a:schemeClr val="dk1"/>
                </a:solidFill>
                <a:latin typeface="Arial"/>
                <a:ea typeface="Arial"/>
                <a:cs typeface="Arial"/>
                <a:sym typeface="Arial"/>
              </a:rPr>
              <a:t>one more</a:t>
            </a:r>
            <a:r>
              <a:rPr b="0" i="0" lang="en-US" sz="1800" u="none" cap="none" strike="noStrike">
                <a:solidFill>
                  <a:schemeClr val="dk1"/>
                </a:solidFill>
                <a:latin typeface="Arial"/>
                <a:ea typeface="Arial"/>
                <a:cs typeface="Arial"/>
                <a:sym typeface="Arial"/>
              </a:rPr>
              <a:t> unit of a good or service.</a:t>
            </a:r>
            <a:endParaRPr/>
          </a:p>
        </p:txBody>
      </p:sp>
      <p:sp>
        <p:nvSpPr>
          <p:cNvPr id="1236" name="Google Shape;1236;p166"/>
          <p:cNvSpPr/>
          <p:nvPr/>
        </p:nvSpPr>
        <p:spPr>
          <a:xfrm>
            <a:off x="1485900" y="4037013"/>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total utility</a:t>
            </a:r>
            <a:r>
              <a:rPr b="0" i="0" lang="en-US" sz="1800" u="none" cap="none" strike="noStrike">
                <a:solidFill>
                  <a:schemeClr val="dk1"/>
                </a:solidFill>
                <a:latin typeface="Arial"/>
                <a:ea typeface="Arial"/>
                <a:cs typeface="Arial"/>
                <a:sym typeface="Arial"/>
              </a:rPr>
              <a:t>  The total amount of satisfaction obtained from consumption of a good or service.</a:t>
            </a:r>
            <a:endParaRPr/>
          </a:p>
        </p:txBody>
      </p:sp>
      <p:sp>
        <p:nvSpPr>
          <p:cNvPr id="1237" name="Google Shape;1237;p166"/>
          <p:cNvSpPr/>
          <p:nvPr/>
        </p:nvSpPr>
        <p:spPr>
          <a:xfrm>
            <a:off x="1485900" y="5172076"/>
            <a:ext cx="6172200" cy="92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law of diminishing marginal utility</a:t>
            </a:r>
            <a:r>
              <a:rPr b="0" i="0" lang="en-US" sz="1800" u="none" cap="none" strike="noStrike">
                <a:solidFill>
                  <a:schemeClr val="dk1"/>
                </a:solidFill>
                <a:latin typeface="Arial"/>
                <a:ea typeface="Arial"/>
                <a:cs typeface="Arial"/>
                <a:sym typeface="Arial"/>
              </a:rPr>
              <a:t>  The more of any one good consumed in a given period, the less satisfaction (utility) generated by consuming each additional (marginal) unit of the same good.</a:t>
            </a:r>
            <a:endParaRPr/>
          </a:p>
        </p:txBody>
      </p:sp>
      <p:sp>
        <p:nvSpPr>
          <p:cNvPr id="1238" name="Google Shape;1238;p166"/>
          <p:cNvSpPr txBox="1"/>
          <p:nvPr/>
        </p:nvSpPr>
        <p:spPr>
          <a:xfrm>
            <a:off x="1485900" y="215900"/>
            <a:ext cx="6286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8A1636"/>
                </a:solidFill>
                <a:latin typeface="Calibri"/>
                <a:ea typeface="Calibri"/>
                <a:cs typeface="Calibri"/>
                <a:sym typeface="Calibri"/>
              </a:rPr>
              <a:t>The Basis of Choice: Utility</a:t>
            </a:r>
            <a:endParaRPr/>
          </a:p>
        </p:txBody>
      </p:sp>
      <p:sp>
        <p:nvSpPr>
          <p:cNvPr id="1239" name="Google Shape;1239;p166"/>
          <p:cNvSpPr txBox="1"/>
          <p:nvPr/>
        </p:nvSpPr>
        <p:spPr>
          <a:xfrm>
            <a:off x="1485900" y="2032000"/>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2000" u="none" cap="none" strike="noStrike">
                <a:solidFill>
                  <a:srgbClr val="55367D"/>
                </a:solidFill>
                <a:latin typeface="Calibri"/>
                <a:ea typeface="Calibri"/>
                <a:cs typeface="Calibri"/>
                <a:sym typeface="Calibri"/>
              </a:rPr>
              <a:t>Diminishing Marginal Utility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38"/>
                                        </p:tgtEl>
                                        <p:attrNameLst>
                                          <p:attrName>style.visibility</p:attrName>
                                        </p:attrNameLst>
                                      </p:cBhvr>
                                      <p:to>
                                        <p:strVal val="visible"/>
                                      </p:to>
                                    </p:set>
                                    <p:animEffect filter="fade" transition="in">
                                      <p:cBhvr>
                                        <p:cTn dur="500"/>
                                        <p:tgtEl>
                                          <p:spTgt spid="12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34"/>
                                        </p:tgtEl>
                                        <p:attrNameLst>
                                          <p:attrName>style.visibility</p:attrName>
                                        </p:attrNameLst>
                                      </p:cBhvr>
                                      <p:to>
                                        <p:strVal val="visible"/>
                                      </p:to>
                                    </p:set>
                                    <p:animEffect filter="fade" transition="in">
                                      <p:cBhvr>
                                        <p:cTn dur="500"/>
                                        <p:tgtEl>
                                          <p:spTgt spid="12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9"/>
                                        </p:tgtEl>
                                        <p:attrNameLst>
                                          <p:attrName>style.visibility</p:attrName>
                                        </p:attrNameLst>
                                      </p:cBhvr>
                                      <p:to>
                                        <p:strVal val="visible"/>
                                      </p:to>
                                    </p:set>
                                    <p:animEffect filter="fade" transition="in">
                                      <p:cBhvr>
                                        <p:cTn dur="500"/>
                                        <p:tgtEl>
                                          <p:spTgt spid="123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35"/>
                                        </p:tgtEl>
                                        <p:attrNameLst>
                                          <p:attrName>style.visibility</p:attrName>
                                        </p:attrNameLst>
                                      </p:cBhvr>
                                      <p:to>
                                        <p:strVal val="visible"/>
                                      </p:to>
                                    </p:set>
                                    <p:animEffect filter="fade" transition="in">
                                      <p:cBhvr>
                                        <p:cTn dur="500"/>
                                        <p:tgtEl>
                                          <p:spTgt spid="123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36"/>
                                        </p:tgtEl>
                                        <p:attrNameLst>
                                          <p:attrName>style.visibility</p:attrName>
                                        </p:attrNameLst>
                                      </p:cBhvr>
                                      <p:to>
                                        <p:strVal val="visible"/>
                                      </p:to>
                                    </p:set>
                                    <p:animEffect filter="fade" transition="in">
                                      <p:cBhvr>
                                        <p:cTn dur="500"/>
                                        <p:tgtEl>
                                          <p:spTgt spid="123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37"/>
                                        </p:tgtEl>
                                        <p:attrNameLst>
                                          <p:attrName>style.visibility</p:attrName>
                                        </p:attrNameLst>
                                      </p:cBhvr>
                                      <p:to>
                                        <p:strVal val="visible"/>
                                      </p:to>
                                    </p:set>
                                    <p:animEffect filter="fade" transition="in">
                                      <p:cBhvr>
                                        <p:cTn dur="500"/>
                                        <p:tgtEl>
                                          <p:spTgt spid="1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Engineering and Engineering Economy</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graphicFrame>
        <p:nvGraphicFramePr>
          <p:cNvPr id="1244" name="Google Shape;1244;p167"/>
          <p:cNvGraphicFramePr/>
          <p:nvPr/>
        </p:nvGraphicFramePr>
        <p:xfrm>
          <a:off x="1485900" y="685800"/>
          <a:ext cx="3000000" cy="3000000"/>
        </p:xfrm>
        <a:graphic>
          <a:graphicData uri="http://schemas.openxmlformats.org/drawingml/2006/table">
            <a:tbl>
              <a:tblPr>
                <a:noFill/>
                <a:tableStyleId>{E498032D-39E7-4472-BB72-E89C2498A91A}</a:tableStyleId>
              </a:tblPr>
              <a:tblGrid>
                <a:gridCol w="857250"/>
                <a:gridCol w="800100"/>
                <a:gridCol w="857250"/>
              </a:tblGrid>
              <a:tr h="731475">
                <a:tc gridSpan="3">
                  <a:txBody>
                    <a:bodyPr/>
                    <a:lstStyle/>
                    <a:p>
                      <a:pPr indent="-1028700" lvl="0" marL="1028700" marR="0" rtl="0" algn="l">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TABLE 6.2   Total Utility and Marginal Utility of Trips to the Club per Week</a:t>
                      </a:r>
                      <a:endParaRPr/>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c hMerge="1"/>
              </a:tr>
              <a:tr h="518125">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Trips</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to Club</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Total</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Utility</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Marginal</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Utility</a:t>
                      </a:r>
                      <a:endParaRPr b="0" i="0" sz="1400" u="none" cap="none" strike="noStrike">
                        <a:solidFill>
                          <a:schemeClr val="dk1"/>
                        </a:solidFill>
                        <a:latin typeface="Arial"/>
                        <a:ea typeface="Arial"/>
                        <a:cs typeface="Arial"/>
                        <a:sym typeface="Arial"/>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475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12</a:t>
                      </a:r>
                      <a:endParaRPr/>
                    </a:p>
                  </a:txBody>
                  <a:tcPr marT="45700" marB="4570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12</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75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22</a:t>
                      </a:r>
                      <a:endParaRPr/>
                    </a:p>
                  </a:txBody>
                  <a:tcPr marT="45700" marB="4570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75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28</a:t>
                      </a:r>
                      <a:endParaRPr/>
                    </a:p>
                  </a:txBody>
                  <a:tcPr marT="45700" marB="4570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6</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75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4</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32</a:t>
                      </a:r>
                      <a:endParaRPr/>
                    </a:p>
                  </a:txBody>
                  <a:tcPr marT="45700" marB="4570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4</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75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5</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34</a:t>
                      </a:r>
                      <a:endParaRPr/>
                    </a:p>
                  </a:txBody>
                  <a:tcPr marT="45700" marB="4570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75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6</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34</a:t>
                      </a:r>
                      <a:endParaRPr/>
                    </a:p>
                  </a:txBody>
                  <a:tcPr marT="45700" marB="4570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r>
            </a:tbl>
          </a:graphicData>
        </a:graphic>
      </p:graphicFrame>
      <p:sp>
        <p:nvSpPr>
          <p:cNvPr id="1245" name="Google Shape;1245;p167"/>
          <p:cNvSpPr/>
          <p:nvPr/>
        </p:nvSpPr>
        <p:spPr>
          <a:xfrm>
            <a:off x="1485901" y="4314825"/>
            <a:ext cx="2565900" cy="4572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i="0" lang="en-US" sz="1400" u="none" cap="none" strike="noStrike">
                <a:solidFill>
                  <a:srgbClr val="00723F"/>
                </a:solidFill>
                <a:latin typeface="Arial"/>
                <a:ea typeface="Arial"/>
                <a:cs typeface="Arial"/>
                <a:sym typeface="Arial"/>
              </a:rPr>
              <a:t>▶  FIGURE 6.3</a:t>
            </a:r>
            <a:r>
              <a:rPr b="1" i="0" lang="en-US" sz="1400" u="none" cap="none" strike="noStrike">
                <a:solidFill>
                  <a:srgbClr val="7D0013"/>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Graphs of Frank’s Total and Marginal Utility</a:t>
            </a:r>
            <a:endParaRPr/>
          </a:p>
        </p:txBody>
      </p:sp>
      <p:sp>
        <p:nvSpPr>
          <p:cNvPr id="1246" name="Google Shape;1246;p167"/>
          <p:cNvSpPr txBox="1"/>
          <p:nvPr/>
        </p:nvSpPr>
        <p:spPr>
          <a:xfrm>
            <a:off x="1443038" y="4926460"/>
            <a:ext cx="2571900" cy="13851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Marginal utility is the additional utility gained by consuming one additional unit of a commodity.</a:t>
            </a:r>
            <a:endParaRPr b="0" i="0" sz="1600" u="none" cap="none" strike="noStrike">
              <a:solidFill>
                <a:schemeClr val="dk1"/>
              </a:solidFill>
              <a:latin typeface="Arial"/>
              <a:ea typeface="Arial"/>
              <a:cs typeface="Arial"/>
              <a:sym typeface="Arial"/>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When marginal utility is zero, total utility stops rising.</a:t>
            </a:r>
            <a:endParaRPr/>
          </a:p>
        </p:txBody>
      </p:sp>
      <p:pic>
        <p:nvPicPr>
          <p:cNvPr id="1247" name="Google Shape;1247;p167"/>
          <p:cNvPicPr preferRelativeResize="0"/>
          <p:nvPr/>
        </p:nvPicPr>
        <p:blipFill rotWithShape="1">
          <a:blip r:embed="rId3">
            <a:alphaModFix/>
          </a:blip>
          <a:srcRect b="0" l="0" r="0" t="0"/>
          <a:stretch/>
        </p:blipFill>
        <p:spPr>
          <a:xfrm>
            <a:off x="4743451" y="533401"/>
            <a:ext cx="2350294" cy="4507706"/>
          </a:xfrm>
          <a:prstGeom prst="rect">
            <a:avLst/>
          </a:prstGeom>
          <a:noFill/>
          <a:ln>
            <a:noFill/>
          </a:ln>
        </p:spPr>
      </p:pic>
      <p:pic>
        <p:nvPicPr>
          <p:cNvPr id="1248" name="Google Shape;1248;p167"/>
          <p:cNvPicPr preferRelativeResize="0"/>
          <p:nvPr/>
        </p:nvPicPr>
        <p:blipFill rotWithShape="1">
          <a:blip r:embed="rId4">
            <a:alphaModFix/>
          </a:blip>
          <a:srcRect b="0" l="0" r="0" t="0"/>
          <a:stretch/>
        </p:blipFill>
        <p:spPr>
          <a:xfrm>
            <a:off x="4743451" y="533401"/>
            <a:ext cx="2350294" cy="4507706"/>
          </a:xfrm>
          <a:prstGeom prst="rect">
            <a:avLst/>
          </a:prstGeom>
          <a:noFill/>
          <a:ln>
            <a:noFill/>
          </a:ln>
        </p:spPr>
      </p:pic>
      <p:pic>
        <p:nvPicPr>
          <p:cNvPr id="1249" name="Google Shape;1249;p167"/>
          <p:cNvPicPr preferRelativeResize="0"/>
          <p:nvPr/>
        </p:nvPicPr>
        <p:blipFill rotWithShape="1">
          <a:blip r:embed="rId5">
            <a:alphaModFix/>
          </a:blip>
          <a:srcRect b="0" l="0" r="0" t="0"/>
          <a:stretch/>
        </p:blipFill>
        <p:spPr>
          <a:xfrm>
            <a:off x="4743451" y="533401"/>
            <a:ext cx="2350294" cy="4507706"/>
          </a:xfrm>
          <a:prstGeom prst="rect">
            <a:avLst/>
          </a:prstGeom>
          <a:noFill/>
          <a:ln>
            <a:noFill/>
          </a:ln>
        </p:spPr>
      </p:pic>
      <p:pic>
        <p:nvPicPr>
          <p:cNvPr id="1250" name="Google Shape;1250;p167"/>
          <p:cNvPicPr preferRelativeResize="0"/>
          <p:nvPr/>
        </p:nvPicPr>
        <p:blipFill rotWithShape="1">
          <a:blip r:embed="rId6">
            <a:alphaModFix/>
          </a:blip>
          <a:srcRect b="0" l="0" r="0" t="0"/>
          <a:stretch/>
        </p:blipFill>
        <p:spPr>
          <a:xfrm>
            <a:off x="4743451" y="533401"/>
            <a:ext cx="2350294" cy="4507706"/>
          </a:xfrm>
          <a:prstGeom prst="rect">
            <a:avLst/>
          </a:prstGeom>
          <a:noFill/>
          <a:ln>
            <a:noFill/>
          </a:ln>
        </p:spPr>
      </p:pic>
      <p:pic>
        <p:nvPicPr>
          <p:cNvPr id="1251" name="Google Shape;1251;p167"/>
          <p:cNvPicPr preferRelativeResize="0"/>
          <p:nvPr/>
        </p:nvPicPr>
        <p:blipFill rotWithShape="1">
          <a:blip r:embed="rId7">
            <a:alphaModFix/>
          </a:blip>
          <a:srcRect b="0" l="0" r="0" t="0"/>
          <a:stretch/>
        </p:blipFill>
        <p:spPr>
          <a:xfrm>
            <a:off x="4743451" y="533401"/>
            <a:ext cx="2350294" cy="4507706"/>
          </a:xfrm>
          <a:prstGeom prst="rect">
            <a:avLst/>
          </a:prstGeom>
          <a:noFill/>
          <a:ln>
            <a:noFill/>
          </a:ln>
        </p:spPr>
      </p:pic>
      <p:pic>
        <p:nvPicPr>
          <p:cNvPr id="1252" name="Google Shape;1252;p167"/>
          <p:cNvPicPr preferRelativeResize="0"/>
          <p:nvPr/>
        </p:nvPicPr>
        <p:blipFill rotWithShape="1">
          <a:blip r:embed="rId8">
            <a:alphaModFix/>
          </a:blip>
          <a:srcRect b="0" l="0" r="0" t="0"/>
          <a:stretch/>
        </p:blipFill>
        <p:spPr>
          <a:xfrm>
            <a:off x="4743451" y="533401"/>
            <a:ext cx="2350294" cy="4507706"/>
          </a:xfrm>
          <a:prstGeom prst="rect">
            <a:avLst/>
          </a:prstGeom>
          <a:noFill/>
          <a:ln>
            <a:noFill/>
          </a:ln>
        </p:spPr>
      </p:pic>
      <p:pic>
        <p:nvPicPr>
          <p:cNvPr id="1253" name="Google Shape;1253;p167"/>
          <p:cNvPicPr preferRelativeResize="0"/>
          <p:nvPr/>
        </p:nvPicPr>
        <p:blipFill rotWithShape="1">
          <a:blip r:embed="rId9">
            <a:alphaModFix/>
          </a:blip>
          <a:srcRect b="0" l="0" r="0" t="0"/>
          <a:stretch/>
        </p:blipFill>
        <p:spPr>
          <a:xfrm>
            <a:off x="4743451" y="533401"/>
            <a:ext cx="2350294" cy="4507706"/>
          </a:xfrm>
          <a:prstGeom prst="rect">
            <a:avLst/>
          </a:prstGeom>
          <a:noFill/>
          <a:ln>
            <a:noFill/>
          </a:ln>
        </p:spPr>
      </p:pic>
      <p:pic>
        <p:nvPicPr>
          <p:cNvPr id="1254" name="Google Shape;1254;p167"/>
          <p:cNvPicPr preferRelativeResize="0"/>
          <p:nvPr/>
        </p:nvPicPr>
        <p:blipFill rotWithShape="1">
          <a:blip r:embed="rId10">
            <a:alphaModFix/>
          </a:blip>
          <a:srcRect b="0" l="0" r="0" t="0"/>
          <a:stretch/>
        </p:blipFill>
        <p:spPr>
          <a:xfrm>
            <a:off x="4743451" y="533401"/>
            <a:ext cx="2350294" cy="45077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44"/>
                                        </p:tgtEl>
                                        <p:attrNameLst>
                                          <p:attrName>style.visibility</p:attrName>
                                        </p:attrNameLst>
                                      </p:cBhvr>
                                      <p:to>
                                        <p:strVal val="visible"/>
                                      </p:to>
                                    </p:set>
                                    <p:animEffect filter="fade" transition="in">
                                      <p:cBhvr>
                                        <p:cTn dur="1000"/>
                                        <p:tgtEl>
                                          <p:spTgt spid="124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45"/>
                                        </p:tgtEl>
                                        <p:attrNameLst>
                                          <p:attrName>style.visibility</p:attrName>
                                        </p:attrNameLst>
                                      </p:cBhvr>
                                      <p:to>
                                        <p:strVal val="visible"/>
                                      </p:to>
                                    </p:set>
                                    <p:animEffect filter="fade" transition="in">
                                      <p:cBhvr>
                                        <p:cTn dur="500"/>
                                        <p:tgtEl>
                                          <p:spTgt spid="124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47"/>
                                        </p:tgtEl>
                                        <p:attrNameLst>
                                          <p:attrName>style.visibility</p:attrName>
                                        </p:attrNameLst>
                                      </p:cBhvr>
                                      <p:to>
                                        <p:strVal val="visible"/>
                                      </p:to>
                                    </p:set>
                                    <p:animEffect filter="fade" transition="in">
                                      <p:cBhvr>
                                        <p:cTn dur="1000"/>
                                        <p:tgtEl>
                                          <p:spTgt spid="124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54"/>
                                        </p:tgtEl>
                                        <p:attrNameLst>
                                          <p:attrName>style.visibility</p:attrName>
                                        </p:attrNameLst>
                                      </p:cBhvr>
                                      <p:to>
                                        <p:strVal val="visible"/>
                                      </p:to>
                                    </p:set>
                                    <p:animEffect filter="fade" transition="in">
                                      <p:cBhvr>
                                        <p:cTn dur="1000"/>
                                        <p:tgtEl>
                                          <p:spTgt spid="1254"/>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248"/>
                                        </p:tgtEl>
                                        <p:attrNameLst>
                                          <p:attrName>style.visibility</p:attrName>
                                        </p:attrNameLst>
                                      </p:cBhvr>
                                      <p:to>
                                        <p:strVal val="visible"/>
                                      </p:to>
                                    </p:set>
                                    <p:animEffect filter="fade" transition="in">
                                      <p:cBhvr>
                                        <p:cTn dur="1000"/>
                                        <p:tgtEl>
                                          <p:spTgt spid="1248"/>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249"/>
                                        </p:tgtEl>
                                        <p:attrNameLst>
                                          <p:attrName>style.visibility</p:attrName>
                                        </p:attrNameLst>
                                      </p:cBhvr>
                                      <p:to>
                                        <p:strVal val="visible"/>
                                      </p:to>
                                    </p:set>
                                    <p:animEffect filter="fade" transition="in">
                                      <p:cBhvr>
                                        <p:cTn dur="1000"/>
                                        <p:tgtEl>
                                          <p:spTgt spid="1249"/>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253"/>
                                        </p:tgtEl>
                                        <p:attrNameLst>
                                          <p:attrName>style.visibility</p:attrName>
                                        </p:attrNameLst>
                                      </p:cBhvr>
                                      <p:to>
                                        <p:strVal val="visible"/>
                                      </p:to>
                                    </p:set>
                                    <p:animEffect filter="fade" transition="in">
                                      <p:cBhvr>
                                        <p:cTn dur="1000"/>
                                        <p:tgtEl>
                                          <p:spTgt spid="1253"/>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250"/>
                                        </p:tgtEl>
                                        <p:attrNameLst>
                                          <p:attrName>style.visibility</p:attrName>
                                        </p:attrNameLst>
                                      </p:cBhvr>
                                      <p:to>
                                        <p:strVal val="visible"/>
                                      </p:to>
                                    </p:set>
                                    <p:animEffect filter="fade" transition="in">
                                      <p:cBhvr>
                                        <p:cTn dur="1000"/>
                                        <p:tgtEl>
                                          <p:spTgt spid="1250"/>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251"/>
                                        </p:tgtEl>
                                        <p:attrNameLst>
                                          <p:attrName>style.visibility</p:attrName>
                                        </p:attrNameLst>
                                      </p:cBhvr>
                                      <p:to>
                                        <p:strVal val="visible"/>
                                      </p:to>
                                    </p:set>
                                    <p:animEffect filter="fade" transition="in">
                                      <p:cBhvr>
                                        <p:cTn dur="1000"/>
                                        <p:tgtEl>
                                          <p:spTgt spid="1251"/>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246">
                                            <p:txEl>
                                              <p:pRg end="0" st="0"/>
                                            </p:txEl>
                                          </p:spTgt>
                                        </p:tgtEl>
                                        <p:attrNameLst>
                                          <p:attrName>style.visibility</p:attrName>
                                        </p:attrNameLst>
                                      </p:cBhvr>
                                      <p:to>
                                        <p:strVal val="visible"/>
                                      </p:to>
                                    </p:set>
                                    <p:animEffect filter="fade" transition="in">
                                      <p:cBhvr>
                                        <p:cTn dur="500"/>
                                        <p:tgtEl>
                                          <p:spTgt spid="1246">
                                            <p:txEl>
                                              <p:pRg end="0" st="0"/>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246">
                                            <p:txEl>
                                              <p:pRg end="1" st="1"/>
                                            </p:txEl>
                                          </p:spTgt>
                                        </p:tgtEl>
                                        <p:attrNameLst>
                                          <p:attrName>style.visibility</p:attrName>
                                        </p:attrNameLst>
                                      </p:cBhvr>
                                      <p:to>
                                        <p:strVal val="visible"/>
                                      </p:to>
                                    </p:set>
                                    <p:animEffect filter="fade" transition="in">
                                      <p:cBhvr>
                                        <p:cTn dur="500"/>
                                        <p:tgtEl>
                                          <p:spTgt spid="1246">
                                            <p:txEl>
                                              <p:pRg end="1" st="1"/>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252"/>
                                        </p:tgtEl>
                                        <p:attrNameLst>
                                          <p:attrName>style.visibility</p:attrName>
                                        </p:attrNameLst>
                                      </p:cBhvr>
                                      <p:to>
                                        <p:strVal val="visible"/>
                                      </p:to>
                                    </p:set>
                                    <p:animEffect filter="fade" transition="in">
                                      <p:cBhvr>
                                        <p:cTn dur="1000"/>
                                        <p:tgtEl>
                                          <p:spTgt spid="1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pic>
        <p:nvPicPr>
          <p:cNvPr descr="fig6_6_1ppt" id="1259" name="Google Shape;1259;p168"/>
          <p:cNvPicPr preferRelativeResize="0"/>
          <p:nvPr/>
        </p:nvPicPr>
        <p:blipFill rotWithShape="1">
          <a:blip r:embed="rId3">
            <a:alphaModFix/>
          </a:blip>
          <a:srcRect b="0" l="0" r="0" t="0"/>
          <a:stretch/>
        </p:blipFill>
        <p:spPr>
          <a:xfrm>
            <a:off x="1485901" y="1738313"/>
            <a:ext cx="3407569" cy="3300413"/>
          </a:xfrm>
          <a:prstGeom prst="rect">
            <a:avLst/>
          </a:prstGeom>
          <a:noFill/>
          <a:ln>
            <a:noFill/>
          </a:ln>
        </p:spPr>
      </p:pic>
      <p:pic>
        <p:nvPicPr>
          <p:cNvPr descr="fig6_6_2ppt" id="1260" name="Google Shape;1260;p168"/>
          <p:cNvPicPr preferRelativeResize="0"/>
          <p:nvPr/>
        </p:nvPicPr>
        <p:blipFill rotWithShape="1">
          <a:blip r:embed="rId4">
            <a:alphaModFix/>
          </a:blip>
          <a:srcRect b="0" l="0" r="0" t="0"/>
          <a:stretch/>
        </p:blipFill>
        <p:spPr>
          <a:xfrm>
            <a:off x="1485901" y="1738313"/>
            <a:ext cx="3407569" cy="3300413"/>
          </a:xfrm>
          <a:prstGeom prst="rect">
            <a:avLst/>
          </a:prstGeom>
          <a:noFill/>
          <a:ln>
            <a:noFill/>
          </a:ln>
        </p:spPr>
      </p:pic>
      <p:pic>
        <p:nvPicPr>
          <p:cNvPr descr="fig6_6_3ppt" id="1261" name="Google Shape;1261;p168"/>
          <p:cNvPicPr preferRelativeResize="0"/>
          <p:nvPr/>
        </p:nvPicPr>
        <p:blipFill rotWithShape="1">
          <a:blip r:embed="rId5">
            <a:alphaModFix/>
          </a:blip>
          <a:srcRect b="0" l="0" r="0" t="0"/>
          <a:stretch/>
        </p:blipFill>
        <p:spPr>
          <a:xfrm>
            <a:off x="1485901" y="1738313"/>
            <a:ext cx="3407569" cy="3300413"/>
          </a:xfrm>
          <a:prstGeom prst="rect">
            <a:avLst/>
          </a:prstGeom>
          <a:noFill/>
          <a:ln>
            <a:noFill/>
          </a:ln>
        </p:spPr>
      </p:pic>
      <p:pic>
        <p:nvPicPr>
          <p:cNvPr descr="fig6_6_4ppt" id="1262" name="Google Shape;1262;p168"/>
          <p:cNvPicPr preferRelativeResize="0"/>
          <p:nvPr/>
        </p:nvPicPr>
        <p:blipFill rotWithShape="1">
          <a:blip r:embed="rId6">
            <a:alphaModFix/>
          </a:blip>
          <a:srcRect b="0" l="0" r="0" t="0"/>
          <a:stretch/>
        </p:blipFill>
        <p:spPr>
          <a:xfrm>
            <a:off x="1485901" y="1738313"/>
            <a:ext cx="3407569" cy="3300413"/>
          </a:xfrm>
          <a:prstGeom prst="rect">
            <a:avLst/>
          </a:prstGeom>
          <a:noFill/>
          <a:ln>
            <a:noFill/>
          </a:ln>
        </p:spPr>
      </p:pic>
      <p:pic>
        <p:nvPicPr>
          <p:cNvPr descr="fig6_6_5ppt" id="1263" name="Google Shape;1263;p168"/>
          <p:cNvPicPr preferRelativeResize="0"/>
          <p:nvPr/>
        </p:nvPicPr>
        <p:blipFill rotWithShape="1">
          <a:blip r:embed="rId7">
            <a:alphaModFix/>
          </a:blip>
          <a:srcRect b="0" l="0" r="0" t="0"/>
          <a:stretch/>
        </p:blipFill>
        <p:spPr>
          <a:xfrm>
            <a:off x="1485901" y="1738313"/>
            <a:ext cx="3407569" cy="3300413"/>
          </a:xfrm>
          <a:prstGeom prst="rect">
            <a:avLst/>
          </a:prstGeom>
          <a:noFill/>
          <a:ln>
            <a:noFill/>
          </a:ln>
        </p:spPr>
      </p:pic>
      <p:pic>
        <p:nvPicPr>
          <p:cNvPr descr="fig6_6_6ppt" id="1264" name="Google Shape;1264;p168"/>
          <p:cNvPicPr preferRelativeResize="0"/>
          <p:nvPr/>
        </p:nvPicPr>
        <p:blipFill rotWithShape="1">
          <a:blip r:embed="rId8">
            <a:alphaModFix/>
          </a:blip>
          <a:srcRect b="0" l="0" r="0" t="0"/>
          <a:stretch/>
        </p:blipFill>
        <p:spPr>
          <a:xfrm>
            <a:off x="1485901" y="1738313"/>
            <a:ext cx="3407569" cy="3300413"/>
          </a:xfrm>
          <a:prstGeom prst="rect">
            <a:avLst/>
          </a:prstGeom>
          <a:noFill/>
          <a:ln>
            <a:noFill/>
          </a:ln>
        </p:spPr>
      </p:pic>
      <p:sp>
        <p:nvSpPr>
          <p:cNvPr id="1265" name="Google Shape;1265;p168"/>
          <p:cNvSpPr/>
          <p:nvPr/>
        </p:nvSpPr>
        <p:spPr>
          <a:xfrm>
            <a:off x="5122069" y="914401"/>
            <a:ext cx="2228700" cy="6954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i="0" lang="en-US" sz="1400" u="none" cap="none" strike="noStrike">
                <a:solidFill>
                  <a:srgbClr val="00723F"/>
                </a:solidFill>
                <a:latin typeface="Arial"/>
                <a:ea typeface="Arial"/>
                <a:cs typeface="Arial"/>
                <a:sym typeface="Arial"/>
              </a:rPr>
              <a:t>◀  FIGURE 6.4</a:t>
            </a:r>
            <a:r>
              <a:rPr b="1" i="0" lang="en-US" sz="1400" u="none" cap="none" strike="noStrike">
                <a:solidFill>
                  <a:srgbClr val="7D0013"/>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Diminishing Marginal Utility and Downward-Sloping Demand</a:t>
            </a:r>
            <a:endParaRPr/>
          </a:p>
        </p:txBody>
      </p:sp>
      <p:sp>
        <p:nvSpPr>
          <p:cNvPr id="1266" name="Google Shape;1266;p168"/>
          <p:cNvSpPr txBox="1"/>
          <p:nvPr/>
        </p:nvSpPr>
        <p:spPr>
          <a:xfrm>
            <a:off x="5086350" y="1693863"/>
            <a:ext cx="2571900" cy="44880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At a price of $40, the utility gained from even the first Thai meal is not  worth the price. </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However, a lower price of $25 lures Ann and Tom into the Thai restaurant 5 times a month. (The utility from the sixth meal is not worth $25.)</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If the price is $15, Ann and Tom will eat Thai meals 10 times a month—until the marginal utility of a Thai meal drops below the utility they could gain from spending $15 on other goods. </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At 25 meals a month, they cannot tolerate the thought of another Thai meal even if it is free.</a:t>
            </a:r>
            <a:endParaRPr/>
          </a:p>
        </p:txBody>
      </p:sp>
      <p:sp>
        <p:nvSpPr>
          <p:cNvPr id="1267" name="Google Shape;1267;p168"/>
          <p:cNvSpPr txBox="1"/>
          <p:nvPr/>
        </p:nvSpPr>
        <p:spPr>
          <a:xfrm>
            <a:off x="1485900" y="295275"/>
            <a:ext cx="61722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2000" u="none" cap="none" strike="noStrike">
                <a:solidFill>
                  <a:srgbClr val="55367D"/>
                </a:solidFill>
                <a:latin typeface="Calibri"/>
                <a:ea typeface="Calibri"/>
                <a:cs typeface="Calibri"/>
                <a:sym typeface="Calibri"/>
              </a:rPr>
              <a:t>Diminishing Marginal Utility and Downward-Sloping Demand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67"/>
                                        </p:tgtEl>
                                        <p:attrNameLst>
                                          <p:attrName>style.visibility</p:attrName>
                                        </p:attrNameLst>
                                      </p:cBhvr>
                                      <p:to>
                                        <p:strVal val="visible"/>
                                      </p:to>
                                    </p:set>
                                    <p:animEffect filter="fade" transition="in">
                                      <p:cBhvr>
                                        <p:cTn dur="500"/>
                                        <p:tgtEl>
                                          <p:spTgt spid="126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65"/>
                                        </p:tgtEl>
                                        <p:attrNameLst>
                                          <p:attrName>style.visibility</p:attrName>
                                        </p:attrNameLst>
                                      </p:cBhvr>
                                      <p:to>
                                        <p:strVal val="visible"/>
                                      </p:to>
                                    </p:set>
                                    <p:animEffect filter="fade" transition="in">
                                      <p:cBhvr>
                                        <p:cTn dur="500"/>
                                        <p:tgtEl>
                                          <p:spTgt spid="126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59"/>
                                        </p:tgtEl>
                                        <p:attrNameLst>
                                          <p:attrName>style.visibility</p:attrName>
                                        </p:attrNameLst>
                                      </p:cBhvr>
                                      <p:to>
                                        <p:strVal val="visible"/>
                                      </p:to>
                                    </p:set>
                                    <p:animEffect filter="fade" transition="in">
                                      <p:cBhvr>
                                        <p:cTn dur="1000"/>
                                        <p:tgtEl>
                                          <p:spTgt spid="125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60"/>
                                        </p:tgtEl>
                                        <p:attrNameLst>
                                          <p:attrName>style.visibility</p:attrName>
                                        </p:attrNameLst>
                                      </p:cBhvr>
                                      <p:to>
                                        <p:strVal val="visible"/>
                                      </p:to>
                                    </p:set>
                                    <p:animEffect filter="fade" transition="in">
                                      <p:cBhvr>
                                        <p:cTn dur="1000"/>
                                        <p:tgtEl>
                                          <p:spTgt spid="126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61"/>
                                        </p:tgtEl>
                                        <p:attrNameLst>
                                          <p:attrName>style.visibility</p:attrName>
                                        </p:attrNameLst>
                                      </p:cBhvr>
                                      <p:to>
                                        <p:strVal val="visible"/>
                                      </p:to>
                                    </p:set>
                                    <p:animEffect filter="fade" transition="in">
                                      <p:cBhvr>
                                        <p:cTn dur="1000"/>
                                        <p:tgtEl>
                                          <p:spTgt spid="126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66">
                                            <p:txEl>
                                              <p:pRg end="0" st="0"/>
                                            </p:txEl>
                                          </p:spTgt>
                                        </p:tgtEl>
                                        <p:attrNameLst>
                                          <p:attrName>style.visibility</p:attrName>
                                        </p:attrNameLst>
                                      </p:cBhvr>
                                      <p:to>
                                        <p:strVal val="visible"/>
                                      </p:to>
                                    </p:set>
                                    <p:animEffect filter="fade" transition="in">
                                      <p:cBhvr>
                                        <p:cTn dur="500"/>
                                        <p:tgtEl>
                                          <p:spTgt spid="1266">
                                            <p:txEl>
                                              <p:pRg end="0" st="0"/>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266">
                                            <p:txEl>
                                              <p:pRg end="1" st="1"/>
                                            </p:txEl>
                                          </p:spTgt>
                                        </p:tgtEl>
                                        <p:attrNameLst>
                                          <p:attrName>style.visibility</p:attrName>
                                        </p:attrNameLst>
                                      </p:cBhvr>
                                      <p:to>
                                        <p:strVal val="visible"/>
                                      </p:to>
                                    </p:set>
                                    <p:animEffect filter="fade" transition="in">
                                      <p:cBhvr>
                                        <p:cTn dur="500"/>
                                        <p:tgtEl>
                                          <p:spTgt spid="1266">
                                            <p:txEl>
                                              <p:pRg end="1" st="1"/>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266">
                                            <p:txEl>
                                              <p:pRg end="2" st="2"/>
                                            </p:txEl>
                                          </p:spTgt>
                                        </p:tgtEl>
                                        <p:attrNameLst>
                                          <p:attrName>style.visibility</p:attrName>
                                        </p:attrNameLst>
                                      </p:cBhvr>
                                      <p:to>
                                        <p:strVal val="visible"/>
                                      </p:to>
                                    </p:set>
                                    <p:animEffect filter="fade" transition="in">
                                      <p:cBhvr>
                                        <p:cTn dur="500"/>
                                        <p:tgtEl>
                                          <p:spTgt spid="1266">
                                            <p:txEl>
                                              <p:pRg end="2" st="2"/>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266">
                                            <p:txEl>
                                              <p:pRg end="3" st="3"/>
                                            </p:txEl>
                                          </p:spTgt>
                                        </p:tgtEl>
                                        <p:attrNameLst>
                                          <p:attrName>style.visibility</p:attrName>
                                        </p:attrNameLst>
                                      </p:cBhvr>
                                      <p:to>
                                        <p:strVal val="visible"/>
                                      </p:to>
                                    </p:set>
                                    <p:animEffect filter="fade" transition="in">
                                      <p:cBhvr>
                                        <p:cTn dur="500"/>
                                        <p:tgtEl>
                                          <p:spTgt spid="1266">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262"/>
                                        </p:tgtEl>
                                        <p:attrNameLst>
                                          <p:attrName>style.visibility</p:attrName>
                                        </p:attrNameLst>
                                      </p:cBhvr>
                                      <p:to>
                                        <p:strVal val="visible"/>
                                      </p:to>
                                    </p:set>
                                    <p:animEffect filter="fade" transition="in">
                                      <p:cBhvr>
                                        <p:cTn dur="1000"/>
                                        <p:tgtEl>
                                          <p:spTgt spid="1262"/>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263"/>
                                        </p:tgtEl>
                                        <p:attrNameLst>
                                          <p:attrName>style.visibility</p:attrName>
                                        </p:attrNameLst>
                                      </p:cBhvr>
                                      <p:to>
                                        <p:strVal val="visible"/>
                                      </p:to>
                                    </p:set>
                                    <p:animEffect filter="fade" transition="in">
                                      <p:cBhvr>
                                        <p:cTn dur="1000"/>
                                        <p:tgtEl>
                                          <p:spTgt spid="1263"/>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264"/>
                                        </p:tgtEl>
                                        <p:attrNameLst>
                                          <p:attrName>style.visibility</p:attrName>
                                        </p:attrNameLst>
                                      </p:cBhvr>
                                      <p:to>
                                        <p:strVal val="visible"/>
                                      </p:to>
                                    </p:set>
                                    <p:animEffect filter="fade" transition="in">
                                      <p:cBhvr>
                                        <p:cTn dur="1000"/>
                                        <p:tgtEl>
                                          <p:spTgt spid="1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pic>
        <p:nvPicPr>
          <p:cNvPr descr="fig6a_1_1ppt" id="1272" name="Google Shape;1272;p169"/>
          <p:cNvPicPr preferRelativeResize="0"/>
          <p:nvPr/>
        </p:nvPicPr>
        <p:blipFill rotWithShape="1">
          <a:blip r:embed="rId3">
            <a:alphaModFix/>
          </a:blip>
          <a:srcRect b="0" l="0" r="0" t="0"/>
          <a:stretch/>
        </p:blipFill>
        <p:spPr>
          <a:xfrm>
            <a:off x="1600201" y="1371600"/>
            <a:ext cx="3136106" cy="2843213"/>
          </a:xfrm>
          <a:prstGeom prst="rect">
            <a:avLst/>
          </a:prstGeom>
          <a:noFill/>
          <a:ln>
            <a:noFill/>
          </a:ln>
        </p:spPr>
      </p:pic>
      <p:pic>
        <p:nvPicPr>
          <p:cNvPr descr="fig6a_1_2ppt" id="1273" name="Google Shape;1273;p169"/>
          <p:cNvPicPr preferRelativeResize="0"/>
          <p:nvPr/>
        </p:nvPicPr>
        <p:blipFill rotWithShape="1">
          <a:blip r:embed="rId4">
            <a:alphaModFix/>
          </a:blip>
          <a:srcRect b="0" l="0" r="0" t="0"/>
          <a:stretch/>
        </p:blipFill>
        <p:spPr>
          <a:xfrm>
            <a:off x="1600201" y="1371600"/>
            <a:ext cx="3136106" cy="2843213"/>
          </a:xfrm>
          <a:prstGeom prst="rect">
            <a:avLst/>
          </a:prstGeom>
          <a:noFill/>
          <a:ln>
            <a:noFill/>
          </a:ln>
        </p:spPr>
      </p:pic>
      <p:pic>
        <p:nvPicPr>
          <p:cNvPr descr="fig6a_1_3ppt" id="1274" name="Google Shape;1274;p169"/>
          <p:cNvPicPr preferRelativeResize="0"/>
          <p:nvPr/>
        </p:nvPicPr>
        <p:blipFill rotWithShape="1">
          <a:blip r:embed="rId5">
            <a:alphaModFix/>
          </a:blip>
          <a:srcRect b="0" l="0" r="0" t="0"/>
          <a:stretch/>
        </p:blipFill>
        <p:spPr>
          <a:xfrm>
            <a:off x="1600201" y="1371600"/>
            <a:ext cx="3136106" cy="2843213"/>
          </a:xfrm>
          <a:prstGeom prst="rect">
            <a:avLst/>
          </a:prstGeom>
          <a:noFill/>
          <a:ln>
            <a:noFill/>
          </a:ln>
        </p:spPr>
      </p:pic>
      <p:pic>
        <p:nvPicPr>
          <p:cNvPr descr="fig6a_1_4ppt" id="1275" name="Google Shape;1275;p169"/>
          <p:cNvPicPr preferRelativeResize="0"/>
          <p:nvPr/>
        </p:nvPicPr>
        <p:blipFill rotWithShape="1">
          <a:blip r:embed="rId6">
            <a:alphaModFix/>
          </a:blip>
          <a:srcRect b="0" l="0" r="0" t="0"/>
          <a:stretch/>
        </p:blipFill>
        <p:spPr>
          <a:xfrm>
            <a:off x="1600201" y="1371600"/>
            <a:ext cx="3136106" cy="2843213"/>
          </a:xfrm>
          <a:prstGeom prst="rect">
            <a:avLst/>
          </a:prstGeom>
          <a:noFill/>
          <a:ln>
            <a:noFill/>
          </a:ln>
        </p:spPr>
      </p:pic>
      <p:pic>
        <p:nvPicPr>
          <p:cNvPr descr="fig6a_1_5ppt" id="1276" name="Google Shape;1276;p169"/>
          <p:cNvPicPr preferRelativeResize="0"/>
          <p:nvPr/>
        </p:nvPicPr>
        <p:blipFill rotWithShape="1">
          <a:blip r:embed="rId7">
            <a:alphaModFix/>
          </a:blip>
          <a:srcRect b="0" l="0" r="0" t="0"/>
          <a:stretch/>
        </p:blipFill>
        <p:spPr>
          <a:xfrm>
            <a:off x="1600201" y="1371600"/>
            <a:ext cx="3136106" cy="2843213"/>
          </a:xfrm>
          <a:prstGeom prst="rect">
            <a:avLst/>
          </a:prstGeom>
          <a:noFill/>
          <a:ln>
            <a:noFill/>
          </a:ln>
        </p:spPr>
      </p:pic>
      <p:pic>
        <p:nvPicPr>
          <p:cNvPr descr="fig6a_1_6ppt" id="1277" name="Google Shape;1277;p169"/>
          <p:cNvPicPr preferRelativeResize="0"/>
          <p:nvPr/>
        </p:nvPicPr>
        <p:blipFill rotWithShape="1">
          <a:blip r:embed="rId8">
            <a:alphaModFix/>
          </a:blip>
          <a:srcRect b="0" l="0" r="0" t="0"/>
          <a:stretch/>
        </p:blipFill>
        <p:spPr>
          <a:xfrm>
            <a:off x="1600201" y="1371600"/>
            <a:ext cx="3136106" cy="2843213"/>
          </a:xfrm>
          <a:prstGeom prst="rect">
            <a:avLst/>
          </a:prstGeom>
          <a:noFill/>
          <a:ln>
            <a:noFill/>
          </a:ln>
        </p:spPr>
      </p:pic>
      <p:sp>
        <p:nvSpPr>
          <p:cNvPr id="1278" name="Google Shape;1278;p169"/>
          <p:cNvSpPr/>
          <p:nvPr/>
        </p:nvSpPr>
        <p:spPr>
          <a:xfrm>
            <a:off x="5200650" y="1233488"/>
            <a:ext cx="2228700" cy="4572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i="0" lang="en-US" sz="1400" u="none" cap="none" strike="noStrike">
                <a:solidFill>
                  <a:srgbClr val="00723F"/>
                </a:solidFill>
                <a:latin typeface="Arial"/>
                <a:ea typeface="Arial"/>
                <a:cs typeface="Arial"/>
                <a:sym typeface="Arial"/>
              </a:rPr>
              <a:t>◀  FIGURE 6A.1</a:t>
            </a:r>
            <a:r>
              <a:rPr b="1" i="0" lang="en-US" sz="1400" u="none" cap="none" strike="noStrike">
                <a:solidFill>
                  <a:srgbClr val="7D0013"/>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An Indifference Curve</a:t>
            </a:r>
            <a:endParaRPr/>
          </a:p>
        </p:txBody>
      </p:sp>
      <p:sp>
        <p:nvSpPr>
          <p:cNvPr id="1279" name="Google Shape;1279;p169"/>
          <p:cNvSpPr txBox="1"/>
          <p:nvPr/>
        </p:nvSpPr>
        <p:spPr>
          <a:xfrm>
            <a:off x="5170885" y="1758950"/>
            <a:ext cx="2238300" cy="31941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An indifference curve is a set of points, each representing a combination of some amount of good </a:t>
            </a:r>
            <a:r>
              <a:rPr b="0" i="1" lang="en-US" sz="1600" u="none" cap="none" strike="noStrike">
                <a:solidFill>
                  <a:schemeClr val="dk1"/>
                </a:solidFill>
                <a:latin typeface="Arial"/>
                <a:ea typeface="Arial"/>
                <a:cs typeface="Arial"/>
                <a:sym typeface="Arial"/>
              </a:rPr>
              <a:t>X</a:t>
            </a:r>
            <a:r>
              <a:rPr b="0" i="0" lang="en-US" sz="1600" u="none" cap="none" strike="noStrike">
                <a:solidFill>
                  <a:schemeClr val="dk1"/>
                </a:solidFill>
                <a:latin typeface="Arial"/>
                <a:ea typeface="Arial"/>
                <a:cs typeface="Arial"/>
                <a:sym typeface="Arial"/>
              </a:rPr>
              <a:t> and some amount of good </a:t>
            </a:r>
            <a:r>
              <a:rPr b="0" i="1" lang="en-US" sz="1600" u="none" cap="none" strike="noStrike">
                <a:solidFill>
                  <a:schemeClr val="dk1"/>
                </a:solidFill>
                <a:latin typeface="Arial"/>
                <a:ea typeface="Arial"/>
                <a:cs typeface="Arial"/>
                <a:sym typeface="Arial"/>
              </a:rPr>
              <a:t>Y</a:t>
            </a:r>
            <a:r>
              <a:rPr b="0" i="0" lang="en-US" sz="1600" u="none" cap="none" strike="noStrike">
                <a:solidFill>
                  <a:schemeClr val="dk1"/>
                </a:solidFill>
                <a:latin typeface="Arial"/>
                <a:ea typeface="Arial"/>
                <a:cs typeface="Arial"/>
                <a:sym typeface="Arial"/>
              </a:rPr>
              <a:t>, that all yield the same amount of total utility. </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The consumer depicted here is indifferent between bundles </a:t>
            </a:r>
            <a:r>
              <a:rPr b="0" i="1" lang="en-US" sz="1600" u="none" cap="none" strike="noStrike">
                <a:solidFill>
                  <a:schemeClr val="dk1"/>
                </a:solidFill>
                <a:latin typeface="Arial"/>
                <a:ea typeface="Arial"/>
                <a:cs typeface="Arial"/>
                <a:sym typeface="Arial"/>
              </a:rPr>
              <a:t>A</a:t>
            </a:r>
            <a:r>
              <a:rPr b="0" i="0" lang="en-US" sz="1600" u="none" cap="none" strike="noStrike">
                <a:solidFill>
                  <a:schemeClr val="dk1"/>
                </a:solidFill>
                <a:latin typeface="Arial"/>
                <a:ea typeface="Arial"/>
                <a:cs typeface="Arial"/>
                <a:sym typeface="Arial"/>
              </a:rPr>
              <a:t> and </a:t>
            </a:r>
            <a:r>
              <a:rPr b="0" i="1" lang="en-US" sz="1600" u="none" cap="none" strike="noStrike">
                <a:solidFill>
                  <a:schemeClr val="dk1"/>
                </a:solidFill>
                <a:latin typeface="Arial"/>
                <a:ea typeface="Arial"/>
                <a:cs typeface="Arial"/>
                <a:sym typeface="Arial"/>
              </a:rPr>
              <a:t>B</a:t>
            </a:r>
            <a:r>
              <a:rPr b="0" i="0" lang="en-US" sz="1600" u="none" cap="none" strike="noStrike">
                <a:solidFill>
                  <a:schemeClr val="dk1"/>
                </a:solidFill>
                <a:latin typeface="Arial"/>
                <a:ea typeface="Arial"/>
                <a:cs typeface="Arial"/>
                <a:sym typeface="Arial"/>
              </a:rPr>
              <a:t>, </a:t>
            </a:r>
            <a:r>
              <a:rPr b="0" i="1" lang="en-US" sz="1600" u="none" cap="none" strike="noStrike">
                <a:solidFill>
                  <a:schemeClr val="dk1"/>
                </a:solidFill>
                <a:latin typeface="Arial"/>
                <a:ea typeface="Arial"/>
                <a:cs typeface="Arial"/>
                <a:sym typeface="Arial"/>
              </a:rPr>
              <a:t>B</a:t>
            </a:r>
            <a:r>
              <a:rPr b="0" i="0" lang="en-US" sz="1600" u="none" cap="none" strike="noStrike">
                <a:solidFill>
                  <a:schemeClr val="dk1"/>
                </a:solidFill>
                <a:latin typeface="Arial"/>
                <a:ea typeface="Arial"/>
                <a:cs typeface="Arial"/>
                <a:sym typeface="Arial"/>
              </a:rPr>
              <a:t> and </a:t>
            </a:r>
            <a:r>
              <a:rPr b="0" i="1" lang="en-US" sz="1600" u="none" cap="none" strike="noStrike">
                <a:solidFill>
                  <a:schemeClr val="dk1"/>
                </a:solidFill>
                <a:latin typeface="Arial"/>
                <a:ea typeface="Arial"/>
                <a:cs typeface="Arial"/>
                <a:sym typeface="Arial"/>
              </a:rPr>
              <a:t>C</a:t>
            </a:r>
            <a:r>
              <a:rPr b="0" i="0" lang="en-US" sz="1600" u="none" cap="none" strike="noStrike">
                <a:solidFill>
                  <a:schemeClr val="dk1"/>
                </a:solidFill>
                <a:latin typeface="Arial"/>
                <a:ea typeface="Arial"/>
                <a:cs typeface="Arial"/>
                <a:sym typeface="Arial"/>
              </a:rPr>
              <a:t>, and </a:t>
            </a:r>
            <a:r>
              <a:rPr b="0" i="1" lang="en-US" sz="1600" u="none" cap="none" strike="noStrike">
                <a:solidFill>
                  <a:schemeClr val="dk1"/>
                </a:solidFill>
                <a:latin typeface="Arial"/>
                <a:ea typeface="Arial"/>
                <a:cs typeface="Arial"/>
                <a:sym typeface="Arial"/>
              </a:rPr>
              <a:t>A</a:t>
            </a:r>
            <a:r>
              <a:rPr b="0" i="0" lang="en-US" sz="1600" u="none" cap="none" strike="noStrike">
                <a:solidFill>
                  <a:schemeClr val="dk1"/>
                </a:solidFill>
                <a:latin typeface="Arial"/>
                <a:ea typeface="Arial"/>
                <a:cs typeface="Arial"/>
                <a:sym typeface="Arial"/>
              </a:rPr>
              <a:t> and </a:t>
            </a:r>
            <a:r>
              <a:rPr b="0" i="1" lang="en-US" sz="1600" u="none" cap="none" strike="noStrike">
                <a:solidFill>
                  <a:schemeClr val="dk1"/>
                </a:solidFill>
                <a:latin typeface="Arial"/>
                <a:ea typeface="Arial"/>
                <a:cs typeface="Arial"/>
                <a:sym typeface="Arial"/>
              </a:rPr>
              <a:t>C</a:t>
            </a:r>
            <a:r>
              <a:rPr b="0" i="0" lang="en-US" sz="1600" u="none" cap="none" strike="noStrike">
                <a:solidFill>
                  <a:schemeClr val="dk1"/>
                </a:solidFill>
                <a:latin typeface="Arial"/>
                <a:ea typeface="Arial"/>
                <a:cs typeface="Arial"/>
                <a:sym typeface="Arial"/>
              </a:rPr>
              <a:t>.</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Because “more is better,” our consumer is unequivocally worse off at </a:t>
            </a:r>
            <a:r>
              <a:rPr b="0" i="1" lang="en-US" sz="1600" u="none" cap="none" strike="noStrike">
                <a:solidFill>
                  <a:schemeClr val="dk1"/>
                </a:solidFill>
                <a:latin typeface="Arial"/>
                <a:ea typeface="Arial"/>
                <a:cs typeface="Arial"/>
                <a:sym typeface="Arial"/>
              </a:rPr>
              <a:t>A'</a:t>
            </a:r>
            <a:r>
              <a:rPr b="0" i="0" lang="en-US" sz="1600" u="none" cap="none" strike="noStrike">
                <a:solidFill>
                  <a:schemeClr val="dk1"/>
                </a:solidFill>
                <a:latin typeface="Arial"/>
                <a:ea typeface="Arial"/>
                <a:cs typeface="Arial"/>
                <a:sym typeface="Arial"/>
              </a:rPr>
              <a:t> than at </a:t>
            </a:r>
            <a:r>
              <a:rPr b="0" i="1" lang="en-US" sz="1600" u="none" cap="none" strike="noStrike">
                <a:solidFill>
                  <a:schemeClr val="dk1"/>
                </a:solidFill>
                <a:latin typeface="Arial"/>
                <a:ea typeface="Arial"/>
                <a:cs typeface="Arial"/>
                <a:sym typeface="Arial"/>
              </a:rPr>
              <a:t>A</a:t>
            </a:r>
            <a:r>
              <a:rPr b="0" i="0" lang="en-US" sz="1600" u="none" cap="none" strike="noStrike">
                <a:solidFill>
                  <a:schemeClr val="dk1"/>
                </a:solidFill>
                <a:latin typeface="Arial"/>
                <a:ea typeface="Arial"/>
                <a:cs typeface="Arial"/>
                <a:sym typeface="Arial"/>
              </a:rPr>
              <a:t>.</a:t>
            </a:r>
            <a:endParaRPr/>
          </a:p>
        </p:txBody>
      </p:sp>
      <p:sp>
        <p:nvSpPr>
          <p:cNvPr id="1280" name="Google Shape;1280;p169"/>
          <p:cNvSpPr/>
          <p:nvPr/>
        </p:nvSpPr>
        <p:spPr>
          <a:xfrm>
            <a:off x="1478756" y="295275"/>
            <a:ext cx="2228700" cy="381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i="0" lang="en-US" sz="1600" u="none" cap="none" strike="noStrike">
                <a:solidFill>
                  <a:srgbClr val="55367D"/>
                </a:solidFill>
                <a:latin typeface="Arial"/>
                <a:ea typeface="Arial"/>
                <a:cs typeface="Arial"/>
                <a:sym typeface="Arial"/>
              </a:rPr>
              <a:t>Deriving Indifference Curves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0"/>
                                        </p:tgtEl>
                                        <p:attrNameLst>
                                          <p:attrName>style.visibility</p:attrName>
                                        </p:attrNameLst>
                                      </p:cBhvr>
                                      <p:to>
                                        <p:strVal val="visible"/>
                                      </p:to>
                                    </p:set>
                                    <p:animEffect filter="fade" transition="in">
                                      <p:cBhvr>
                                        <p:cTn dur="500"/>
                                        <p:tgtEl>
                                          <p:spTgt spid="128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78"/>
                                        </p:tgtEl>
                                        <p:attrNameLst>
                                          <p:attrName>style.visibility</p:attrName>
                                        </p:attrNameLst>
                                      </p:cBhvr>
                                      <p:to>
                                        <p:strVal val="visible"/>
                                      </p:to>
                                    </p:set>
                                    <p:animEffect filter="fade" transition="in">
                                      <p:cBhvr>
                                        <p:cTn dur="500"/>
                                        <p:tgtEl>
                                          <p:spTgt spid="12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72"/>
                                        </p:tgtEl>
                                        <p:attrNameLst>
                                          <p:attrName>style.visibility</p:attrName>
                                        </p:attrNameLst>
                                      </p:cBhvr>
                                      <p:to>
                                        <p:strVal val="visible"/>
                                      </p:to>
                                    </p:set>
                                    <p:animEffect filter="fade" transition="in">
                                      <p:cBhvr>
                                        <p:cTn dur="500"/>
                                        <p:tgtEl>
                                          <p:spTgt spid="127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73"/>
                                        </p:tgtEl>
                                        <p:attrNameLst>
                                          <p:attrName>style.visibility</p:attrName>
                                        </p:attrNameLst>
                                      </p:cBhvr>
                                      <p:to>
                                        <p:strVal val="visible"/>
                                      </p:to>
                                    </p:set>
                                    <p:animEffect filter="fade" transition="in">
                                      <p:cBhvr>
                                        <p:cTn dur="1000"/>
                                        <p:tgtEl>
                                          <p:spTgt spid="1273"/>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79">
                                            <p:txEl>
                                              <p:pRg end="0" st="0"/>
                                            </p:txEl>
                                          </p:spTgt>
                                        </p:tgtEl>
                                        <p:attrNameLst>
                                          <p:attrName>style.visibility</p:attrName>
                                        </p:attrNameLst>
                                      </p:cBhvr>
                                      <p:to>
                                        <p:strVal val="visible"/>
                                      </p:to>
                                    </p:set>
                                    <p:animEffect filter="fade" transition="in">
                                      <p:cBhvr>
                                        <p:cTn dur="500"/>
                                        <p:tgtEl>
                                          <p:spTgt spid="1279">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79">
                                            <p:txEl>
                                              <p:pRg end="1" st="1"/>
                                            </p:txEl>
                                          </p:spTgt>
                                        </p:tgtEl>
                                        <p:attrNameLst>
                                          <p:attrName>style.visibility</p:attrName>
                                        </p:attrNameLst>
                                      </p:cBhvr>
                                      <p:to>
                                        <p:strVal val="visible"/>
                                      </p:to>
                                    </p:set>
                                    <p:animEffect filter="fade" transition="in">
                                      <p:cBhvr>
                                        <p:cTn dur="500"/>
                                        <p:tgtEl>
                                          <p:spTgt spid="1279">
                                            <p:txEl>
                                              <p:pRg end="1" st="1"/>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279">
                                            <p:txEl>
                                              <p:pRg end="2" st="2"/>
                                            </p:txEl>
                                          </p:spTgt>
                                        </p:tgtEl>
                                        <p:attrNameLst>
                                          <p:attrName>style.visibility</p:attrName>
                                        </p:attrNameLst>
                                      </p:cBhvr>
                                      <p:to>
                                        <p:strVal val="visible"/>
                                      </p:to>
                                    </p:set>
                                    <p:animEffect filter="fade" transition="in">
                                      <p:cBhvr>
                                        <p:cTn dur="500"/>
                                        <p:tgtEl>
                                          <p:spTgt spid="1279">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74"/>
                                        </p:tgtEl>
                                        <p:attrNameLst>
                                          <p:attrName>style.visibility</p:attrName>
                                        </p:attrNameLst>
                                      </p:cBhvr>
                                      <p:to>
                                        <p:strVal val="visible"/>
                                      </p:to>
                                    </p:set>
                                    <p:animEffect filter="fade" transition="in">
                                      <p:cBhvr>
                                        <p:cTn dur="1000"/>
                                        <p:tgtEl>
                                          <p:spTgt spid="1274"/>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275"/>
                                        </p:tgtEl>
                                        <p:attrNameLst>
                                          <p:attrName>style.visibility</p:attrName>
                                        </p:attrNameLst>
                                      </p:cBhvr>
                                      <p:to>
                                        <p:strVal val="visible"/>
                                      </p:to>
                                    </p:set>
                                    <p:animEffect filter="fade" transition="in">
                                      <p:cBhvr>
                                        <p:cTn dur="1000"/>
                                        <p:tgtEl>
                                          <p:spTgt spid="1275"/>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276"/>
                                        </p:tgtEl>
                                        <p:attrNameLst>
                                          <p:attrName>style.visibility</p:attrName>
                                        </p:attrNameLst>
                                      </p:cBhvr>
                                      <p:to>
                                        <p:strVal val="visible"/>
                                      </p:to>
                                    </p:set>
                                    <p:animEffect filter="fade" transition="in">
                                      <p:cBhvr>
                                        <p:cTn dur="1000"/>
                                        <p:tgtEl>
                                          <p:spTgt spid="1276"/>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277"/>
                                        </p:tgtEl>
                                        <p:attrNameLst>
                                          <p:attrName>style.visibility</p:attrName>
                                        </p:attrNameLst>
                                      </p:cBhvr>
                                      <p:to>
                                        <p:strVal val="visible"/>
                                      </p:to>
                                    </p:set>
                                    <p:animEffect filter="fade" transition="in">
                                      <p:cBhvr>
                                        <p:cTn dur="1000"/>
                                        <p:tgtEl>
                                          <p:spTgt spid="1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pic>
        <p:nvPicPr>
          <p:cNvPr descr="fig6a_2_1ppt" id="1285" name="Google Shape;1285;p170"/>
          <p:cNvPicPr preferRelativeResize="0"/>
          <p:nvPr/>
        </p:nvPicPr>
        <p:blipFill rotWithShape="1">
          <a:blip r:embed="rId3">
            <a:alphaModFix/>
          </a:blip>
          <a:srcRect b="0" l="0" r="0" t="0"/>
          <a:stretch/>
        </p:blipFill>
        <p:spPr>
          <a:xfrm>
            <a:off x="1478756" y="1114426"/>
            <a:ext cx="3057525" cy="3221831"/>
          </a:xfrm>
          <a:prstGeom prst="rect">
            <a:avLst/>
          </a:prstGeom>
          <a:noFill/>
          <a:ln>
            <a:noFill/>
          </a:ln>
        </p:spPr>
      </p:pic>
      <p:pic>
        <p:nvPicPr>
          <p:cNvPr descr="fig6a_2_2ppt" id="1286" name="Google Shape;1286;p170"/>
          <p:cNvPicPr preferRelativeResize="0"/>
          <p:nvPr/>
        </p:nvPicPr>
        <p:blipFill rotWithShape="1">
          <a:blip r:embed="rId4">
            <a:alphaModFix/>
          </a:blip>
          <a:srcRect b="0" l="0" r="0" t="0"/>
          <a:stretch/>
        </p:blipFill>
        <p:spPr>
          <a:xfrm>
            <a:off x="1478756" y="1114426"/>
            <a:ext cx="3057525" cy="3221831"/>
          </a:xfrm>
          <a:prstGeom prst="rect">
            <a:avLst/>
          </a:prstGeom>
          <a:noFill/>
          <a:ln>
            <a:noFill/>
          </a:ln>
        </p:spPr>
      </p:pic>
      <p:pic>
        <p:nvPicPr>
          <p:cNvPr descr="fig6a_2_3ppt" id="1287" name="Google Shape;1287;p170"/>
          <p:cNvPicPr preferRelativeResize="0"/>
          <p:nvPr/>
        </p:nvPicPr>
        <p:blipFill rotWithShape="1">
          <a:blip r:embed="rId5">
            <a:alphaModFix/>
          </a:blip>
          <a:srcRect b="0" l="0" r="0" t="0"/>
          <a:stretch/>
        </p:blipFill>
        <p:spPr>
          <a:xfrm>
            <a:off x="1478756" y="1114426"/>
            <a:ext cx="3057525" cy="3221831"/>
          </a:xfrm>
          <a:prstGeom prst="rect">
            <a:avLst/>
          </a:prstGeom>
          <a:noFill/>
          <a:ln>
            <a:noFill/>
          </a:ln>
        </p:spPr>
      </p:pic>
      <p:pic>
        <p:nvPicPr>
          <p:cNvPr descr="fig6a_2_4ppt" id="1288" name="Google Shape;1288;p170"/>
          <p:cNvPicPr preferRelativeResize="0"/>
          <p:nvPr/>
        </p:nvPicPr>
        <p:blipFill rotWithShape="1">
          <a:blip r:embed="rId6">
            <a:alphaModFix/>
          </a:blip>
          <a:srcRect b="0" l="0" r="0" t="0"/>
          <a:stretch/>
        </p:blipFill>
        <p:spPr>
          <a:xfrm>
            <a:off x="1478756" y="1114426"/>
            <a:ext cx="3057525" cy="3221831"/>
          </a:xfrm>
          <a:prstGeom prst="rect">
            <a:avLst/>
          </a:prstGeom>
          <a:noFill/>
          <a:ln>
            <a:noFill/>
          </a:ln>
        </p:spPr>
      </p:pic>
      <p:pic>
        <p:nvPicPr>
          <p:cNvPr descr="fig6a_2_6ppt" id="1289" name="Google Shape;1289;p170"/>
          <p:cNvPicPr preferRelativeResize="0"/>
          <p:nvPr/>
        </p:nvPicPr>
        <p:blipFill rotWithShape="1">
          <a:blip r:embed="rId7">
            <a:alphaModFix/>
          </a:blip>
          <a:srcRect b="0" l="0" r="0" t="0"/>
          <a:stretch/>
        </p:blipFill>
        <p:spPr>
          <a:xfrm>
            <a:off x="1478756" y="1114426"/>
            <a:ext cx="3057525" cy="3221831"/>
          </a:xfrm>
          <a:prstGeom prst="rect">
            <a:avLst/>
          </a:prstGeom>
          <a:noFill/>
          <a:ln>
            <a:noFill/>
          </a:ln>
        </p:spPr>
      </p:pic>
      <p:pic>
        <p:nvPicPr>
          <p:cNvPr descr="fig6a_2_5ppt" id="1290" name="Google Shape;1290;p170"/>
          <p:cNvPicPr preferRelativeResize="0"/>
          <p:nvPr/>
        </p:nvPicPr>
        <p:blipFill rotWithShape="1">
          <a:blip r:embed="rId8">
            <a:alphaModFix/>
          </a:blip>
          <a:srcRect b="0" l="0" r="0" t="0"/>
          <a:stretch/>
        </p:blipFill>
        <p:spPr>
          <a:xfrm>
            <a:off x="1478756" y="1114426"/>
            <a:ext cx="3057525" cy="3221831"/>
          </a:xfrm>
          <a:prstGeom prst="rect">
            <a:avLst/>
          </a:prstGeom>
          <a:noFill/>
          <a:ln>
            <a:noFill/>
          </a:ln>
        </p:spPr>
      </p:pic>
      <p:sp>
        <p:nvSpPr>
          <p:cNvPr id="1291" name="Google Shape;1291;p170"/>
          <p:cNvSpPr/>
          <p:nvPr/>
        </p:nvSpPr>
        <p:spPr>
          <a:xfrm>
            <a:off x="5038725" y="958850"/>
            <a:ext cx="2333700" cy="4572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i="0" lang="en-US" sz="1400" u="none" cap="none" strike="noStrike">
                <a:solidFill>
                  <a:srgbClr val="00723F"/>
                </a:solidFill>
                <a:latin typeface="Arial"/>
                <a:ea typeface="Arial"/>
                <a:cs typeface="Arial"/>
                <a:sym typeface="Arial"/>
              </a:rPr>
              <a:t>◀  FIGURE 6A.2</a:t>
            </a:r>
            <a:r>
              <a:rPr b="1" i="0" lang="en-US" sz="1400" u="none" cap="none" strike="noStrike">
                <a:solidFill>
                  <a:srgbClr val="7D0013"/>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A Preference Map: A Family of Indifference Curves</a:t>
            </a:r>
            <a:endParaRPr/>
          </a:p>
        </p:txBody>
      </p:sp>
      <p:sp>
        <p:nvSpPr>
          <p:cNvPr id="1292" name="Google Shape;1292;p170"/>
          <p:cNvSpPr txBox="1"/>
          <p:nvPr/>
        </p:nvSpPr>
        <p:spPr>
          <a:xfrm>
            <a:off x="4972050" y="1416051"/>
            <a:ext cx="2239500" cy="16431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Each consumer has a unique family of indifference curves called a preference map.</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Higher indifference curves represent higher levels of total utility.</a:t>
            </a:r>
            <a:endParaRPr/>
          </a:p>
        </p:txBody>
      </p:sp>
      <p:pic>
        <p:nvPicPr>
          <p:cNvPr id="1293" name="Google Shape;1293;p170"/>
          <p:cNvPicPr preferRelativeResize="0"/>
          <p:nvPr/>
        </p:nvPicPr>
        <p:blipFill rotWithShape="1">
          <a:blip r:embed="rId9">
            <a:alphaModFix/>
          </a:blip>
          <a:srcRect b="0" l="0" r="0" t="0"/>
          <a:stretch/>
        </p:blipFill>
        <p:spPr>
          <a:xfrm>
            <a:off x="5029200" y="3144838"/>
            <a:ext cx="2286002" cy="303609"/>
          </a:xfrm>
          <a:prstGeom prst="rect">
            <a:avLst/>
          </a:prstGeom>
          <a:noFill/>
          <a:ln>
            <a:noFill/>
          </a:ln>
        </p:spPr>
      </p:pic>
      <p:pic>
        <p:nvPicPr>
          <p:cNvPr id="1294" name="Google Shape;1294;p170"/>
          <p:cNvPicPr preferRelativeResize="0"/>
          <p:nvPr/>
        </p:nvPicPr>
        <p:blipFill rotWithShape="1">
          <a:blip r:embed="rId10">
            <a:alphaModFix/>
          </a:blip>
          <a:srcRect b="0" l="0" r="0" t="0"/>
          <a:stretch/>
        </p:blipFill>
        <p:spPr>
          <a:xfrm>
            <a:off x="5486400" y="4464051"/>
            <a:ext cx="1485901" cy="688182"/>
          </a:xfrm>
          <a:prstGeom prst="rect">
            <a:avLst/>
          </a:prstGeom>
          <a:noFill/>
          <a:ln>
            <a:noFill/>
          </a:ln>
        </p:spPr>
      </p:pic>
      <p:sp>
        <p:nvSpPr>
          <p:cNvPr id="1295" name="Google Shape;1295;p170"/>
          <p:cNvSpPr txBox="1"/>
          <p:nvPr/>
        </p:nvSpPr>
        <p:spPr>
          <a:xfrm>
            <a:off x="1485900" y="5791200"/>
            <a:ext cx="62865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The slope of an indifference curve is the ratio of the marginal utility of </a:t>
            </a:r>
            <a:r>
              <a:rPr b="0" i="1" lang="en-US" sz="1800" u="none" cap="none" strike="noStrike">
                <a:solidFill>
                  <a:schemeClr val="dk1"/>
                </a:solidFill>
                <a:latin typeface="Arial"/>
                <a:ea typeface="Arial"/>
                <a:cs typeface="Arial"/>
                <a:sym typeface="Arial"/>
              </a:rPr>
              <a:t>X</a:t>
            </a:r>
            <a:r>
              <a:rPr b="0" i="0" lang="en-US" sz="1800" u="none" cap="none" strike="noStrike">
                <a:solidFill>
                  <a:schemeClr val="dk1"/>
                </a:solidFill>
                <a:latin typeface="Arial"/>
                <a:ea typeface="Arial"/>
                <a:cs typeface="Arial"/>
                <a:sym typeface="Arial"/>
              </a:rPr>
              <a:t> to the marginal utility of </a:t>
            </a:r>
            <a:r>
              <a:rPr b="0" i="1" lang="en-US" sz="1800" u="none" cap="none" strike="noStrike">
                <a:solidFill>
                  <a:schemeClr val="dk1"/>
                </a:solidFill>
                <a:latin typeface="Arial"/>
                <a:ea typeface="Arial"/>
                <a:cs typeface="Arial"/>
                <a:sym typeface="Arial"/>
              </a:rPr>
              <a:t>Y</a:t>
            </a:r>
            <a:r>
              <a:rPr b="0" i="0" lang="en-US" sz="1800" u="none" cap="none" strike="noStrike">
                <a:solidFill>
                  <a:schemeClr val="dk1"/>
                </a:solidFill>
                <a:latin typeface="Arial"/>
                <a:ea typeface="Arial"/>
                <a:cs typeface="Arial"/>
                <a:sym typeface="Arial"/>
              </a:rPr>
              <a:t>, and it is negative.</a:t>
            </a:r>
            <a:endParaRPr/>
          </a:p>
        </p:txBody>
      </p:sp>
      <p:sp>
        <p:nvSpPr>
          <p:cNvPr id="1296" name="Google Shape;1296;p170"/>
          <p:cNvSpPr/>
          <p:nvPr/>
        </p:nvSpPr>
        <p:spPr>
          <a:xfrm>
            <a:off x="1478756" y="295275"/>
            <a:ext cx="2571900" cy="381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i="0" lang="en-US" sz="1600" u="none" cap="none" strike="noStrike">
                <a:solidFill>
                  <a:srgbClr val="55367D"/>
                </a:solidFill>
                <a:latin typeface="Arial"/>
                <a:ea typeface="Arial"/>
                <a:cs typeface="Arial"/>
                <a:sym typeface="Arial"/>
              </a:rPr>
              <a:t>Properties of Indifference Curves</a:t>
            </a:r>
            <a:endParaRPr/>
          </a:p>
        </p:txBody>
      </p:sp>
      <p:sp>
        <p:nvSpPr>
          <p:cNvPr id="1297" name="Google Shape;1297;p170"/>
          <p:cNvSpPr txBox="1"/>
          <p:nvPr/>
        </p:nvSpPr>
        <p:spPr>
          <a:xfrm>
            <a:off x="4857750" y="3702050"/>
            <a:ext cx="2857500" cy="641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When we divide both sides by </a:t>
            </a:r>
            <a:r>
              <a:rPr b="0" i="1" lang="en-US" sz="1800" u="none" cap="none" strike="noStrike">
                <a:solidFill>
                  <a:schemeClr val="dk1"/>
                </a:solidFill>
                <a:latin typeface="Arial"/>
                <a:ea typeface="Arial"/>
                <a:cs typeface="Arial"/>
                <a:sym typeface="Arial"/>
              </a:rPr>
              <a:t>MU</a:t>
            </a:r>
            <a:r>
              <a:rPr b="0" baseline="-25000" i="1" lang="en-US" sz="1800" u="none" cap="none" strike="noStrike">
                <a:solidFill>
                  <a:schemeClr val="dk1"/>
                </a:solidFill>
                <a:latin typeface="Arial"/>
                <a:ea typeface="Arial"/>
                <a:cs typeface="Arial"/>
                <a:sym typeface="Arial"/>
              </a:rPr>
              <a:t>Y</a:t>
            </a:r>
            <a:r>
              <a:rPr b="0" i="0" lang="en-US" sz="1800" u="none" cap="none" strike="noStrike">
                <a:solidFill>
                  <a:schemeClr val="dk1"/>
                </a:solidFill>
                <a:latin typeface="Arial"/>
                <a:ea typeface="Arial"/>
                <a:cs typeface="Arial"/>
                <a:sym typeface="Arial"/>
              </a:rPr>
              <a:t> and by ∆</a:t>
            </a:r>
            <a:r>
              <a:rPr b="0" i="1" lang="en-US" sz="1800" u="none" cap="none" strike="noStrike">
                <a:solidFill>
                  <a:schemeClr val="dk1"/>
                </a:solidFill>
                <a:latin typeface="Arial"/>
                <a:ea typeface="Arial"/>
                <a:cs typeface="Arial"/>
                <a:sym typeface="Arial"/>
              </a:rPr>
              <a:t>X</a:t>
            </a:r>
            <a:r>
              <a:rPr b="0" i="0" lang="en-US" sz="1800" u="none" cap="none" strike="noStrike">
                <a:solidFill>
                  <a:schemeClr val="dk1"/>
                </a:solidFill>
                <a:latin typeface="Arial"/>
                <a:ea typeface="Arial"/>
                <a:cs typeface="Arial"/>
                <a:sym typeface="Arial"/>
              </a:rPr>
              <a:t>, we obtain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6"/>
                                        </p:tgtEl>
                                        <p:attrNameLst>
                                          <p:attrName>style.visibility</p:attrName>
                                        </p:attrNameLst>
                                      </p:cBhvr>
                                      <p:to>
                                        <p:strVal val="visible"/>
                                      </p:to>
                                    </p:set>
                                    <p:animEffect filter="fade" transition="in">
                                      <p:cBhvr>
                                        <p:cTn dur="500"/>
                                        <p:tgtEl>
                                          <p:spTgt spid="129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91"/>
                                        </p:tgtEl>
                                        <p:attrNameLst>
                                          <p:attrName>style.visibility</p:attrName>
                                        </p:attrNameLst>
                                      </p:cBhvr>
                                      <p:to>
                                        <p:strVal val="visible"/>
                                      </p:to>
                                    </p:set>
                                    <p:animEffect filter="fade" transition="in">
                                      <p:cBhvr>
                                        <p:cTn dur="500"/>
                                        <p:tgtEl>
                                          <p:spTgt spid="12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85"/>
                                        </p:tgtEl>
                                        <p:attrNameLst>
                                          <p:attrName>style.visibility</p:attrName>
                                        </p:attrNameLst>
                                      </p:cBhvr>
                                      <p:to>
                                        <p:strVal val="visible"/>
                                      </p:to>
                                    </p:set>
                                    <p:animEffect filter="fade" transition="in">
                                      <p:cBhvr>
                                        <p:cTn dur="500"/>
                                        <p:tgtEl>
                                          <p:spTgt spid="128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86"/>
                                        </p:tgtEl>
                                        <p:attrNameLst>
                                          <p:attrName>style.visibility</p:attrName>
                                        </p:attrNameLst>
                                      </p:cBhvr>
                                      <p:to>
                                        <p:strVal val="visible"/>
                                      </p:to>
                                    </p:set>
                                    <p:animEffect filter="fade" transition="in">
                                      <p:cBhvr>
                                        <p:cTn dur="1000"/>
                                        <p:tgtEl>
                                          <p:spTgt spid="1286"/>
                                        </p:tgtEl>
                                      </p:cBhvr>
                                    </p:animEffect>
                                  </p:childTnLst>
                                </p:cTn>
                              </p:par>
                              <p:par>
                                <p:cTn fill="hold" nodeType="withEffect" presetClass="entr" presetID="10" presetSubtype="0">
                                  <p:stCondLst>
                                    <p:cond delay="0"/>
                                  </p:stCondLst>
                                  <p:childTnLst>
                                    <p:set>
                                      <p:cBhvr>
                                        <p:cTn dur="1" fill="hold">
                                          <p:stCondLst>
                                            <p:cond delay="0"/>
                                          </p:stCondLst>
                                        </p:cTn>
                                        <p:tgtEl>
                                          <p:spTgt spid="1289"/>
                                        </p:tgtEl>
                                        <p:attrNameLst>
                                          <p:attrName>style.visibility</p:attrName>
                                        </p:attrNameLst>
                                      </p:cBhvr>
                                      <p:to>
                                        <p:strVal val="visible"/>
                                      </p:to>
                                    </p:set>
                                    <p:animEffect filter="fade" transition="in">
                                      <p:cBhvr>
                                        <p:cTn dur="1000"/>
                                        <p:tgtEl>
                                          <p:spTgt spid="128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92">
                                            <p:txEl>
                                              <p:pRg end="0" st="0"/>
                                            </p:txEl>
                                          </p:spTgt>
                                        </p:tgtEl>
                                        <p:attrNameLst>
                                          <p:attrName>style.visibility</p:attrName>
                                        </p:attrNameLst>
                                      </p:cBhvr>
                                      <p:to>
                                        <p:strVal val="visible"/>
                                      </p:to>
                                    </p:set>
                                    <p:animEffect filter="fade" transition="in">
                                      <p:cBhvr>
                                        <p:cTn dur="500"/>
                                        <p:tgtEl>
                                          <p:spTgt spid="1292">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92">
                                            <p:txEl>
                                              <p:pRg end="1" st="1"/>
                                            </p:txEl>
                                          </p:spTgt>
                                        </p:tgtEl>
                                        <p:attrNameLst>
                                          <p:attrName>style.visibility</p:attrName>
                                        </p:attrNameLst>
                                      </p:cBhvr>
                                      <p:to>
                                        <p:strVal val="visible"/>
                                      </p:to>
                                    </p:set>
                                    <p:animEffect filter="fade" transition="in">
                                      <p:cBhvr>
                                        <p:cTn dur="500"/>
                                        <p:tgtEl>
                                          <p:spTgt spid="1292">
                                            <p:txEl>
                                              <p:pRg end="1" st="1"/>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287"/>
                                        </p:tgtEl>
                                        <p:attrNameLst>
                                          <p:attrName>style.visibility</p:attrName>
                                        </p:attrNameLst>
                                      </p:cBhvr>
                                      <p:to>
                                        <p:strVal val="visible"/>
                                      </p:to>
                                    </p:set>
                                    <p:animEffect filter="fade" transition="in">
                                      <p:cBhvr>
                                        <p:cTn dur="1000"/>
                                        <p:tgtEl>
                                          <p:spTgt spid="1287"/>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288"/>
                                        </p:tgtEl>
                                        <p:attrNameLst>
                                          <p:attrName>style.visibility</p:attrName>
                                        </p:attrNameLst>
                                      </p:cBhvr>
                                      <p:to>
                                        <p:strVal val="visible"/>
                                      </p:to>
                                    </p:set>
                                    <p:animEffect filter="fade" transition="in">
                                      <p:cBhvr>
                                        <p:cTn dur="1000"/>
                                        <p:tgtEl>
                                          <p:spTgt spid="1288"/>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297">
                                            <p:txEl>
                                              <p:pRg end="0" st="0"/>
                                            </p:txEl>
                                          </p:spTgt>
                                        </p:tgtEl>
                                        <p:attrNameLst>
                                          <p:attrName>style.visibility</p:attrName>
                                        </p:attrNameLst>
                                      </p:cBhvr>
                                      <p:to>
                                        <p:strVal val="visible"/>
                                      </p:to>
                                    </p:set>
                                    <p:animEffect filter="fade" transition="in">
                                      <p:cBhvr>
                                        <p:cTn dur="500"/>
                                        <p:tgtEl>
                                          <p:spTgt spid="1297">
                                            <p:txEl>
                                              <p:pRg end="0" st="0"/>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290"/>
                                        </p:tgtEl>
                                        <p:attrNameLst>
                                          <p:attrName>style.visibility</p:attrName>
                                        </p:attrNameLst>
                                      </p:cBhvr>
                                      <p:to>
                                        <p:strVal val="visible"/>
                                      </p:to>
                                    </p:set>
                                    <p:animEffect filter="fade" transition="in">
                                      <p:cBhvr>
                                        <p:cTn dur="1000"/>
                                        <p:tgtEl>
                                          <p:spTgt spid="1290"/>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295"/>
                                        </p:tgtEl>
                                        <p:attrNameLst>
                                          <p:attrName>style.visibility</p:attrName>
                                        </p:attrNameLst>
                                      </p:cBhvr>
                                      <p:to>
                                        <p:strVal val="visible"/>
                                      </p:to>
                                    </p:set>
                                    <p:animEffect filter="fade" transition="in">
                                      <p:cBhvr>
                                        <p:cTn dur="500"/>
                                        <p:tgtEl>
                                          <p:spTgt spid="1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171"/>
          <p:cNvSpPr/>
          <p:nvPr/>
        </p:nvSpPr>
        <p:spPr>
          <a:xfrm>
            <a:off x="5267325" y="685800"/>
            <a:ext cx="2676600" cy="4572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i="0" lang="en-US" sz="1200" u="none" cap="none" strike="noStrike">
                <a:solidFill>
                  <a:srgbClr val="00723F"/>
                </a:solidFill>
                <a:latin typeface="Arial"/>
                <a:ea typeface="Arial"/>
                <a:cs typeface="Arial"/>
                <a:sym typeface="Arial"/>
              </a:rPr>
              <a:t>◀  FIGURE 6A.3</a:t>
            </a:r>
            <a:r>
              <a:rPr b="1" i="0" lang="en-US" sz="1200" u="none" cap="none" strike="noStrike">
                <a:solidFill>
                  <a:srgbClr val="7D0013"/>
                </a:solidFill>
                <a:latin typeface="Arial"/>
                <a:ea typeface="Arial"/>
                <a:cs typeface="Arial"/>
                <a:sym typeface="Arial"/>
              </a:rPr>
              <a:t>  </a:t>
            </a:r>
            <a:r>
              <a:rPr b="1" i="0" lang="en-US" sz="1200" u="none" cap="none" strike="noStrike">
                <a:solidFill>
                  <a:schemeClr val="dk1"/>
                </a:solidFill>
                <a:latin typeface="Arial"/>
                <a:ea typeface="Arial"/>
                <a:cs typeface="Arial"/>
                <a:sym typeface="Arial"/>
              </a:rPr>
              <a:t>Consumer Utility-Maximizing Equilibrium</a:t>
            </a:r>
            <a:endParaRPr/>
          </a:p>
        </p:txBody>
      </p:sp>
      <p:sp>
        <p:nvSpPr>
          <p:cNvPr id="1303" name="Google Shape;1303;p171"/>
          <p:cNvSpPr txBox="1"/>
          <p:nvPr/>
        </p:nvSpPr>
        <p:spPr>
          <a:xfrm>
            <a:off x="5236369" y="1143000"/>
            <a:ext cx="2685900" cy="21288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i="0" lang="en-US" sz="1400" u="none" cap="none" strike="noStrike">
                <a:solidFill>
                  <a:schemeClr val="dk1"/>
                </a:solidFill>
                <a:latin typeface="Arial"/>
                <a:ea typeface="Arial"/>
                <a:cs typeface="Arial"/>
                <a:sym typeface="Arial"/>
              </a:rPr>
              <a:t>Consumers will choose the combination of </a:t>
            </a:r>
            <a:r>
              <a:rPr b="0" i="1" lang="en-US" sz="1400" u="none" cap="none" strike="noStrike">
                <a:solidFill>
                  <a:schemeClr val="dk1"/>
                </a:solidFill>
                <a:latin typeface="Arial"/>
                <a:ea typeface="Arial"/>
                <a:cs typeface="Arial"/>
                <a:sym typeface="Arial"/>
              </a:rPr>
              <a:t>X</a:t>
            </a:r>
            <a:r>
              <a:rPr b="0" i="0" lang="en-US" sz="1400" u="none" cap="none" strike="noStrike">
                <a:solidFill>
                  <a:schemeClr val="dk1"/>
                </a:solidFill>
                <a:latin typeface="Arial"/>
                <a:ea typeface="Arial"/>
                <a:cs typeface="Arial"/>
                <a:sym typeface="Arial"/>
              </a:rPr>
              <a:t> and </a:t>
            </a:r>
            <a:r>
              <a:rPr b="0" i="1" lang="en-US" sz="1400" u="none" cap="none" strike="noStrike">
                <a:solidFill>
                  <a:schemeClr val="dk1"/>
                </a:solidFill>
                <a:latin typeface="Arial"/>
                <a:ea typeface="Arial"/>
                <a:cs typeface="Arial"/>
                <a:sym typeface="Arial"/>
              </a:rPr>
              <a:t>Y</a:t>
            </a:r>
            <a:r>
              <a:rPr b="0" i="0" lang="en-US" sz="1400" u="none" cap="none" strike="noStrike">
                <a:solidFill>
                  <a:schemeClr val="dk1"/>
                </a:solidFill>
                <a:latin typeface="Arial"/>
                <a:ea typeface="Arial"/>
                <a:cs typeface="Arial"/>
                <a:sym typeface="Arial"/>
              </a:rPr>
              <a:t> that maximizes total utility. </a:t>
            </a:r>
            <a:endParaRPr/>
          </a:p>
          <a:p>
            <a:pPr indent="0" lvl="0" marL="0" marR="0" rtl="0" algn="l">
              <a:lnSpc>
                <a:spcPct val="105000"/>
              </a:lnSpc>
              <a:spcBef>
                <a:spcPts val="0"/>
              </a:spcBef>
              <a:spcAft>
                <a:spcPts val="0"/>
              </a:spcAft>
              <a:buNone/>
            </a:pPr>
            <a:r>
              <a:rPr b="0" i="0" lang="en-US" sz="1400" u="none" cap="none" strike="noStrike">
                <a:solidFill>
                  <a:schemeClr val="dk1"/>
                </a:solidFill>
                <a:latin typeface="Arial"/>
                <a:ea typeface="Arial"/>
                <a:cs typeface="Arial"/>
                <a:sym typeface="Arial"/>
              </a:rPr>
              <a:t>Graphically, the consumer will move along the budget constraint until the highest possible indifference curve is reached. </a:t>
            </a:r>
            <a:endParaRPr/>
          </a:p>
          <a:p>
            <a:pPr indent="0" lvl="0" marL="0" marR="0" rtl="0" algn="l">
              <a:lnSpc>
                <a:spcPct val="105000"/>
              </a:lnSpc>
              <a:spcBef>
                <a:spcPts val="0"/>
              </a:spcBef>
              <a:spcAft>
                <a:spcPts val="0"/>
              </a:spcAft>
              <a:buNone/>
            </a:pPr>
            <a:r>
              <a:rPr b="0" i="0" lang="en-US" sz="1400" u="none" cap="none" strike="noStrike">
                <a:solidFill>
                  <a:schemeClr val="dk1"/>
                </a:solidFill>
                <a:latin typeface="Arial"/>
                <a:ea typeface="Arial"/>
                <a:cs typeface="Arial"/>
                <a:sym typeface="Arial"/>
              </a:rPr>
              <a:t>At that point, the budget constraint and the indifference curve are tangent. </a:t>
            </a:r>
            <a:endParaRPr/>
          </a:p>
          <a:p>
            <a:pPr indent="0" lvl="0" marL="0" marR="0" rtl="0" algn="l">
              <a:lnSpc>
                <a:spcPct val="105000"/>
              </a:lnSpc>
              <a:spcBef>
                <a:spcPts val="0"/>
              </a:spcBef>
              <a:spcAft>
                <a:spcPts val="0"/>
              </a:spcAft>
              <a:buNone/>
            </a:pPr>
            <a:r>
              <a:rPr b="0" i="0" lang="en-US" sz="1400" u="none" cap="none" strike="noStrike">
                <a:solidFill>
                  <a:schemeClr val="dk1"/>
                </a:solidFill>
                <a:latin typeface="Arial"/>
                <a:ea typeface="Arial"/>
                <a:cs typeface="Arial"/>
                <a:sym typeface="Arial"/>
              </a:rPr>
              <a:t>This point of tangency occurs at </a:t>
            </a:r>
            <a:r>
              <a:rPr b="0" i="1" lang="en-US" sz="1400" u="none" cap="none" strike="noStrike">
                <a:solidFill>
                  <a:schemeClr val="dk1"/>
                </a:solidFill>
                <a:latin typeface="Arial"/>
                <a:ea typeface="Arial"/>
                <a:cs typeface="Arial"/>
                <a:sym typeface="Arial"/>
              </a:rPr>
              <a:t>X</a:t>
            </a:r>
            <a:r>
              <a:rPr b="0" i="0" lang="en-US" sz="1400" u="none" cap="none" strike="noStrike">
                <a:solidFill>
                  <a:schemeClr val="dk1"/>
                </a:solidFill>
                <a:latin typeface="Arial"/>
                <a:ea typeface="Arial"/>
                <a:cs typeface="Arial"/>
                <a:sym typeface="Arial"/>
              </a:rPr>
              <a:t>* and </a:t>
            </a:r>
            <a:r>
              <a:rPr b="0" i="1" lang="en-US" sz="1400" u="none" cap="none" strike="noStrike">
                <a:solidFill>
                  <a:schemeClr val="dk1"/>
                </a:solidFill>
                <a:latin typeface="Arial"/>
                <a:ea typeface="Arial"/>
                <a:cs typeface="Arial"/>
                <a:sym typeface="Arial"/>
              </a:rPr>
              <a:t>Y</a:t>
            </a:r>
            <a:r>
              <a:rPr b="0" i="0" lang="en-US" sz="1400" u="none" cap="none" strike="noStrike">
                <a:solidFill>
                  <a:schemeClr val="dk1"/>
                </a:solidFill>
                <a:latin typeface="Arial"/>
                <a:ea typeface="Arial"/>
                <a:cs typeface="Arial"/>
                <a:sym typeface="Arial"/>
              </a:rPr>
              <a:t>* (point </a:t>
            </a:r>
            <a:r>
              <a:rPr b="0" i="1" lang="en-US" sz="1400" u="none" cap="none" strike="noStrike">
                <a:solidFill>
                  <a:schemeClr val="dk1"/>
                </a:solidFill>
                <a:latin typeface="Arial"/>
                <a:ea typeface="Arial"/>
                <a:cs typeface="Arial"/>
                <a:sym typeface="Arial"/>
              </a:rPr>
              <a:t>B</a:t>
            </a:r>
            <a:r>
              <a:rPr b="0" i="0" lang="en-US" sz="1400" u="none" cap="none" strike="noStrike">
                <a:solidFill>
                  <a:schemeClr val="dk1"/>
                </a:solidFill>
                <a:latin typeface="Arial"/>
                <a:ea typeface="Arial"/>
                <a:cs typeface="Arial"/>
                <a:sym typeface="Arial"/>
              </a:rPr>
              <a:t>).</a:t>
            </a:r>
            <a:endParaRPr/>
          </a:p>
        </p:txBody>
      </p:sp>
      <p:pic>
        <p:nvPicPr>
          <p:cNvPr id="1304" name="Google Shape;1304;p171"/>
          <p:cNvPicPr preferRelativeResize="0"/>
          <p:nvPr/>
        </p:nvPicPr>
        <p:blipFill rotWithShape="1">
          <a:blip r:embed="rId3">
            <a:alphaModFix/>
          </a:blip>
          <a:srcRect b="0" l="0" r="0" t="0"/>
          <a:stretch/>
        </p:blipFill>
        <p:spPr>
          <a:xfrm>
            <a:off x="5715000" y="3276601"/>
            <a:ext cx="1428750" cy="622697"/>
          </a:xfrm>
          <a:prstGeom prst="rect">
            <a:avLst/>
          </a:prstGeom>
          <a:noFill/>
          <a:ln>
            <a:noFill/>
          </a:ln>
        </p:spPr>
      </p:pic>
      <p:pic>
        <p:nvPicPr>
          <p:cNvPr id="1305" name="Google Shape;1305;p171"/>
          <p:cNvPicPr preferRelativeResize="0"/>
          <p:nvPr/>
        </p:nvPicPr>
        <p:blipFill rotWithShape="1">
          <a:blip r:embed="rId4">
            <a:alphaModFix/>
          </a:blip>
          <a:srcRect b="0" l="0" r="0" t="0"/>
          <a:stretch/>
        </p:blipFill>
        <p:spPr>
          <a:xfrm>
            <a:off x="5886450" y="5778500"/>
            <a:ext cx="1371601" cy="638175"/>
          </a:xfrm>
          <a:prstGeom prst="rect">
            <a:avLst/>
          </a:prstGeom>
          <a:noFill/>
          <a:ln>
            <a:noFill/>
          </a:ln>
        </p:spPr>
      </p:pic>
      <p:sp>
        <p:nvSpPr>
          <p:cNvPr id="1306" name="Google Shape;1306;p171"/>
          <p:cNvSpPr/>
          <p:nvPr/>
        </p:nvSpPr>
        <p:spPr>
          <a:xfrm>
            <a:off x="1478756" y="295275"/>
            <a:ext cx="2571900" cy="381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i="0" lang="en-US" sz="1600" u="none" cap="none" strike="noStrike">
                <a:solidFill>
                  <a:srgbClr val="55367D"/>
                </a:solidFill>
                <a:latin typeface="Arial"/>
                <a:ea typeface="Arial"/>
                <a:cs typeface="Arial"/>
                <a:sym typeface="Arial"/>
              </a:rPr>
              <a:t>Consumer Choice</a:t>
            </a:r>
            <a:endParaRPr/>
          </a:p>
        </p:txBody>
      </p:sp>
      <p:sp>
        <p:nvSpPr>
          <p:cNvPr id="1307" name="Google Shape;1307;p171"/>
          <p:cNvSpPr/>
          <p:nvPr/>
        </p:nvSpPr>
        <p:spPr>
          <a:xfrm rot="-5400000">
            <a:off x="6094351" y="3822639"/>
            <a:ext cx="155700" cy="685800"/>
          </a:xfrm>
          <a:prstGeom prst="leftBrace">
            <a:avLst>
              <a:gd fmla="val 8327" name="adj1"/>
              <a:gd fmla="val 50000" name="adj2"/>
            </a:avLst>
          </a:prstGeom>
          <a:noFill/>
          <a:ln cap="flat" cmpd="sng" w="15875">
            <a:solidFill>
              <a:schemeClr val="dk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b="1" i="0" sz="1200" u="none" cap="none" strike="noStrike">
              <a:solidFill>
                <a:srgbClr val="7D0013"/>
              </a:solidFill>
              <a:latin typeface="Arial"/>
              <a:ea typeface="Arial"/>
              <a:cs typeface="Arial"/>
              <a:sym typeface="Arial"/>
            </a:endParaRPr>
          </a:p>
        </p:txBody>
      </p:sp>
      <p:sp>
        <p:nvSpPr>
          <p:cNvPr id="1308" name="Google Shape;1308;p171"/>
          <p:cNvSpPr/>
          <p:nvPr/>
        </p:nvSpPr>
        <p:spPr>
          <a:xfrm rot="-5400000">
            <a:off x="6896100" y="3935413"/>
            <a:ext cx="152400" cy="457200"/>
          </a:xfrm>
          <a:prstGeom prst="leftBrace">
            <a:avLst>
              <a:gd fmla="val 8333" name="adj1"/>
              <a:gd fmla="val 50000" name="adj2"/>
            </a:avLst>
          </a:prstGeom>
          <a:noFill/>
          <a:ln cap="flat" cmpd="sng" w="15875">
            <a:solidFill>
              <a:schemeClr val="dk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b="1" i="0" sz="1200" u="none" cap="none" strike="noStrike">
              <a:solidFill>
                <a:srgbClr val="7D0013"/>
              </a:solidFill>
              <a:latin typeface="Arial"/>
              <a:ea typeface="Arial"/>
              <a:cs typeface="Arial"/>
              <a:sym typeface="Arial"/>
            </a:endParaRPr>
          </a:p>
        </p:txBody>
      </p:sp>
      <p:sp>
        <p:nvSpPr>
          <p:cNvPr id="1309" name="Google Shape;1309;p171"/>
          <p:cNvSpPr txBox="1"/>
          <p:nvPr/>
        </p:nvSpPr>
        <p:spPr>
          <a:xfrm>
            <a:off x="5222081" y="4343400"/>
            <a:ext cx="2685900" cy="26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dk1"/>
                </a:solidFill>
                <a:latin typeface="Arial"/>
                <a:ea typeface="Arial"/>
                <a:cs typeface="Arial"/>
                <a:sym typeface="Arial"/>
              </a:rPr>
              <a:t>slope of indifference curve = slope of budget constraint</a:t>
            </a:r>
            <a:endParaRPr/>
          </a:p>
        </p:txBody>
      </p:sp>
      <p:sp>
        <p:nvSpPr>
          <p:cNvPr id="1310" name="Google Shape;1310;p171"/>
          <p:cNvSpPr txBox="1"/>
          <p:nvPr/>
        </p:nvSpPr>
        <p:spPr>
          <a:xfrm>
            <a:off x="5429250" y="4724400"/>
            <a:ext cx="23433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By multiplying both sides of this equation by </a:t>
            </a:r>
            <a:r>
              <a:rPr b="0" i="1" lang="en-US" sz="1400" u="none" cap="none" strike="noStrike">
                <a:solidFill>
                  <a:schemeClr val="dk1"/>
                </a:solidFill>
                <a:latin typeface="Arial"/>
                <a:ea typeface="Arial"/>
                <a:cs typeface="Arial"/>
                <a:sym typeface="Arial"/>
              </a:rPr>
              <a:t>MU</a:t>
            </a:r>
            <a:r>
              <a:rPr b="0" baseline="-25000" i="1" lang="en-US" sz="1400" u="none" cap="none" strike="noStrike">
                <a:solidFill>
                  <a:schemeClr val="dk1"/>
                </a:solidFill>
                <a:latin typeface="Arial"/>
                <a:ea typeface="Arial"/>
                <a:cs typeface="Arial"/>
                <a:sym typeface="Arial"/>
              </a:rPr>
              <a:t>Y</a:t>
            </a:r>
            <a:r>
              <a:rPr b="0" i="0" lang="en-US" sz="1400" u="none" cap="none" strike="noStrike">
                <a:solidFill>
                  <a:schemeClr val="dk1"/>
                </a:solidFill>
                <a:latin typeface="Arial"/>
                <a:ea typeface="Arial"/>
                <a:cs typeface="Arial"/>
                <a:sym typeface="Arial"/>
              </a:rPr>
              <a:t> and dividing both sides by </a:t>
            </a:r>
            <a:r>
              <a:rPr b="0" i="1" lang="en-US" sz="1400" u="none" cap="none" strike="noStrike">
                <a:solidFill>
                  <a:schemeClr val="dk1"/>
                </a:solidFill>
                <a:latin typeface="Arial"/>
                <a:ea typeface="Arial"/>
                <a:cs typeface="Arial"/>
                <a:sym typeface="Arial"/>
              </a:rPr>
              <a:t>P</a:t>
            </a:r>
            <a:r>
              <a:rPr b="0" baseline="-25000" i="1" lang="en-US" sz="1400" u="none" cap="none" strike="noStrike">
                <a:solidFill>
                  <a:schemeClr val="dk1"/>
                </a:solidFill>
                <a:latin typeface="Arial"/>
                <a:ea typeface="Arial"/>
                <a:cs typeface="Arial"/>
                <a:sym typeface="Arial"/>
              </a:rPr>
              <a:t>X</a:t>
            </a:r>
            <a:r>
              <a:rPr b="0" i="0" lang="en-US" sz="1400" u="none" cap="none" strike="noStrike">
                <a:solidFill>
                  <a:schemeClr val="dk1"/>
                </a:solidFill>
                <a:latin typeface="Arial"/>
                <a:ea typeface="Arial"/>
                <a:cs typeface="Arial"/>
                <a:sym typeface="Arial"/>
              </a:rPr>
              <a:t>, we can rewrite this utility-maximizing rule as</a:t>
            </a:r>
            <a:endParaRPr/>
          </a:p>
        </p:txBody>
      </p:sp>
      <p:pic>
        <p:nvPicPr>
          <p:cNvPr descr="fig6A.3ppt1.gif" id="1311" name="Google Shape;1311;p171"/>
          <p:cNvPicPr preferRelativeResize="0"/>
          <p:nvPr/>
        </p:nvPicPr>
        <p:blipFill rotWithShape="1">
          <a:blip r:embed="rId5">
            <a:alphaModFix/>
          </a:blip>
          <a:srcRect b="0" l="0" r="0" t="0"/>
          <a:stretch/>
        </p:blipFill>
        <p:spPr>
          <a:xfrm>
            <a:off x="1371601" y="857250"/>
            <a:ext cx="3779044" cy="3929063"/>
          </a:xfrm>
          <a:prstGeom prst="rect">
            <a:avLst/>
          </a:prstGeom>
          <a:noFill/>
          <a:ln>
            <a:noFill/>
          </a:ln>
        </p:spPr>
      </p:pic>
      <p:pic>
        <p:nvPicPr>
          <p:cNvPr descr="fig6A.3ppt2.gif" id="1312" name="Google Shape;1312;p171"/>
          <p:cNvPicPr preferRelativeResize="0"/>
          <p:nvPr/>
        </p:nvPicPr>
        <p:blipFill rotWithShape="1">
          <a:blip r:embed="rId6">
            <a:alphaModFix/>
          </a:blip>
          <a:srcRect b="0" l="0" r="0" t="0"/>
          <a:stretch/>
        </p:blipFill>
        <p:spPr>
          <a:xfrm>
            <a:off x="1371601" y="857250"/>
            <a:ext cx="3779044" cy="3929063"/>
          </a:xfrm>
          <a:prstGeom prst="rect">
            <a:avLst/>
          </a:prstGeom>
          <a:noFill/>
          <a:ln>
            <a:noFill/>
          </a:ln>
        </p:spPr>
      </p:pic>
      <p:pic>
        <p:nvPicPr>
          <p:cNvPr descr="fig6A.3ppt3.gif" id="1313" name="Google Shape;1313;p171"/>
          <p:cNvPicPr preferRelativeResize="0"/>
          <p:nvPr/>
        </p:nvPicPr>
        <p:blipFill rotWithShape="1">
          <a:blip r:embed="rId7">
            <a:alphaModFix/>
          </a:blip>
          <a:srcRect b="0" l="0" r="0" t="0"/>
          <a:stretch/>
        </p:blipFill>
        <p:spPr>
          <a:xfrm>
            <a:off x="1371601" y="857250"/>
            <a:ext cx="3779044" cy="3929063"/>
          </a:xfrm>
          <a:prstGeom prst="rect">
            <a:avLst/>
          </a:prstGeom>
          <a:noFill/>
          <a:ln>
            <a:noFill/>
          </a:ln>
        </p:spPr>
      </p:pic>
      <p:pic>
        <p:nvPicPr>
          <p:cNvPr descr="fig6A.3ppt4.gif" id="1314" name="Google Shape;1314;p171"/>
          <p:cNvPicPr preferRelativeResize="0"/>
          <p:nvPr/>
        </p:nvPicPr>
        <p:blipFill rotWithShape="1">
          <a:blip r:embed="rId8">
            <a:alphaModFix/>
          </a:blip>
          <a:srcRect b="0" l="0" r="0" t="0"/>
          <a:stretch/>
        </p:blipFill>
        <p:spPr>
          <a:xfrm>
            <a:off x="1371601" y="857250"/>
            <a:ext cx="3779044" cy="3929063"/>
          </a:xfrm>
          <a:prstGeom prst="rect">
            <a:avLst/>
          </a:prstGeom>
          <a:noFill/>
          <a:ln>
            <a:noFill/>
          </a:ln>
        </p:spPr>
      </p:pic>
      <p:pic>
        <p:nvPicPr>
          <p:cNvPr descr="fig6A.3ppt5.gif" id="1315" name="Google Shape;1315;p171"/>
          <p:cNvPicPr preferRelativeResize="0"/>
          <p:nvPr/>
        </p:nvPicPr>
        <p:blipFill rotWithShape="1">
          <a:blip r:embed="rId9">
            <a:alphaModFix/>
          </a:blip>
          <a:srcRect b="0" l="0" r="0" t="0"/>
          <a:stretch/>
        </p:blipFill>
        <p:spPr>
          <a:xfrm>
            <a:off x="1371601" y="857250"/>
            <a:ext cx="3779044" cy="3929063"/>
          </a:xfrm>
          <a:prstGeom prst="rect">
            <a:avLst/>
          </a:prstGeom>
          <a:noFill/>
          <a:ln>
            <a:noFill/>
          </a:ln>
        </p:spPr>
      </p:pic>
      <p:pic>
        <p:nvPicPr>
          <p:cNvPr descr="fig6A.3ppt6.gif" id="1316" name="Google Shape;1316;p171"/>
          <p:cNvPicPr preferRelativeResize="0"/>
          <p:nvPr/>
        </p:nvPicPr>
        <p:blipFill rotWithShape="1">
          <a:blip r:embed="rId10">
            <a:alphaModFix/>
          </a:blip>
          <a:srcRect b="0" l="0" r="0" t="0"/>
          <a:stretch/>
        </p:blipFill>
        <p:spPr>
          <a:xfrm>
            <a:off x="1371601" y="857250"/>
            <a:ext cx="3779044" cy="3929063"/>
          </a:xfrm>
          <a:prstGeom prst="rect">
            <a:avLst/>
          </a:prstGeom>
          <a:noFill/>
          <a:ln>
            <a:noFill/>
          </a:ln>
        </p:spPr>
      </p:pic>
      <p:pic>
        <p:nvPicPr>
          <p:cNvPr descr="fig6A.3ppt7.gif" id="1317" name="Google Shape;1317;p171"/>
          <p:cNvPicPr preferRelativeResize="0"/>
          <p:nvPr/>
        </p:nvPicPr>
        <p:blipFill rotWithShape="1">
          <a:blip r:embed="rId11">
            <a:alphaModFix/>
          </a:blip>
          <a:srcRect b="0" l="0" r="0" t="0"/>
          <a:stretch/>
        </p:blipFill>
        <p:spPr>
          <a:xfrm>
            <a:off x="1371601" y="857250"/>
            <a:ext cx="3779044" cy="39290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06"/>
                                        </p:tgtEl>
                                        <p:attrNameLst>
                                          <p:attrName>style.visibility</p:attrName>
                                        </p:attrNameLst>
                                      </p:cBhvr>
                                      <p:to>
                                        <p:strVal val="visible"/>
                                      </p:to>
                                    </p:set>
                                    <p:animEffect filter="fade" transition="in">
                                      <p:cBhvr>
                                        <p:cTn dur="500"/>
                                        <p:tgtEl>
                                          <p:spTgt spid="130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2"/>
                                        </p:tgtEl>
                                        <p:attrNameLst>
                                          <p:attrName>style.visibility</p:attrName>
                                        </p:attrNameLst>
                                      </p:cBhvr>
                                      <p:to>
                                        <p:strVal val="visible"/>
                                      </p:to>
                                    </p:set>
                                    <p:animEffect filter="fade" transition="in">
                                      <p:cBhvr>
                                        <p:cTn dur="500"/>
                                        <p:tgtEl>
                                          <p:spTgt spid="130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11"/>
                                        </p:tgtEl>
                                        <p:attrNameLst>
                                          <p:attrName>style.visibility</p:attrName>
                                        </p:attrNameLst>
                                      </p:cBhvr>
                                      <p:to>
                                        <p:strVal val="visible"/>
                                      </p:to>
                                    </p:set>
                                    <p:animEffect filter="fade" transition="in">
                                      <p:cBhvr>
                                        <p:cTn dur="500"/>
                                        <p:tgtEl>
                                          <p:spTgt spid="131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14"/>
                                        </p:tgtEl>
                                        <p:attrNameLst>
                                          <p:attrName>style.visibility</p:attrName>
                                        </p:attrNameLst>
                                      </p:cBhvr>
                                      <p:to>
                                        <p:strVal val="visible"/>
                                      </p:to>
                                    </p:set>
                                    <p:animEffect filter="fade" transition="in">
                                      <p:cBhvr>
                                        <p:cTn dur="1000"/>
                                        <p:tgtEl>
                                          <p:spTgt spid="131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16"/>
                                        </p:tgtEl>
                                        <p:attrNameLst>
                                          <p:attrName>style.visibility</p:attrName>
                                        </p:attrNameLst>
                                      </p:cBhvr>
                                      <p:to>
                                        <p:strVal val="visible"/>
                                      </p:to>
                                    </p:set>
                                    <p:animEffect filter="fade" transition="in">
                                      <p:cBhvr>
                                        <p:cTn dur="1000"/>
                                        <p:tgtEl>
                                          <p:spTgt spid="1316"/>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315"/>
                                        </p:tgtEl>
                                        <p:attrNameLst>
                                          <p:attrName>style.visibility</p:attrName>
                                        </p:attrNameLst>
                                      </p:cBhvr>
                                      <p:to>
                                        <p:strVal val="visible"/>
                                      </p:to>
                                    </p:set>
                                    <p:animEffect filter="fade" transition="in">
                                      <p:cBhvr>
                                        <p:cTn dur="1000"/>
                                        <p:tgtEl>
                                          <p:spTgt spid="1315"/>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303">
                                            <p:txEl>
                                              <p:pRg end="0" st="0"/>
                                            </p:txEl>
                                          </p:spTgt>
                                        </p:tgtEl>
                                        <p:attrNameLst>
                                          <p:attrName>style.visibility</p:attrName>
                                        </p:attrNameLst>
                                      </p:cBhvr>
                                      <p:to>
                                        <p:strVal val="visible"/>
                                      </p:to>
                                    </p:set>
                                    <p:animEffect filter="fade" transition="in">
                                      <p:cBhvr>
                                        <p:cTn dur="500"/>
                                        <p:tgtEl>
                                          <p:spTgt spid="1303">
                                            <p:txEl>
                                              <p:pRg end="0" st="0"/>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303">
                                            <p:txEl>
                                              <p:pRg end="1" st="1"/>
                                            </p:txEl>
                                          </p:spTgt>
                                        </p:tgtEl>
                                        <p:attrNameLst>
                                          <p:attrName>style.visibility</p:attrName>
                                        </p:attrNameLst>
                                      </p:cBhvr>
                                      <p:to>
                                        <p:strVal val="visible"/>
                                      </p:to>
                                    </p:set>
                                    <p:animEffect filter="fade" transition="in">
                                      <p:cBhvr>
                                        <p:cTn dur="500"/>
                                        <p:tgtEl>
                                          <p:spTgt spid="1303">
                                            <p:txEl>
                                              <p:pRg end="1" st="1"/>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303">
                                            <p:txEl>
                                              <p:pRg end="2" st="2"/>
                                            </p:txEl>
                                          </p:spTgt>
                                        </p:tgtEl>
                                        <p:attrNameLst>
                                          <p:attrName>style.visibility</p:attrName>
                                        </p:attrNameLst>
                                      </p:cBhvr>
                                      <p:to>
                                        <p:strVal val="visible"/>
                                      </p:to>
                                    </p:set>
                                    <p:animEffect filter="fade" transition="in">
                                      <p:cBhvr>
                                        <p:cTn dur="500"/>
                                        <p:tgtEl>
                                          <p:spTgt spid="1303">
                                            <p:txEl>
                                              <p:pRg end="2" st="2"/>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303">
                                            <p:txEl>
                                              <p:pRg end="3" st="3"/>
                                            </p:txEl>
                                          </p:spTgt>
                                        </p:tgtEl>
                                        <p:attrNameLst>
                                          <p:attrName>style.visibility</p:attrName>
                                        </p:attrNameLst>
                                      </p:cBhvr>
                                      <p:to>
                                        <p:strVal val="visible"/>
                                      </p:to>
                                    </p:set>
                                    <p:animEffect filter="fade" transition="in">
                                      <p:cBhvr>
                                        <p:cTn dur="500"/>
                                        <p:tgtEl>
                                          <p:spTgt spid="1303">
                                            <p:txEl>
                                              <p:pRg end="3" st="3"/>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312"/>
                                        </p:tgtEl>
                                        <p:attrNameLst>
                                          <p:attrName>style.visibility</p:attrName>
                                        </p:attrNameLst>
                                      </p:cBhvr>
                                      <p:to>
                                        <p:strVal val="visible"/>
                                      </p:to>
                                    </p:set>
                                    <p:animEffect filter="fade" transition="in">
                                      <p:cBhvr>
                                        <p:cTn dur="1000"/>
                                        <p:tgtEl>
                                          <p:spTgt spid="1312"/>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317"/>
                                        </p:tgtEl>
                                        <p:attrNameLst>
                                          <p:attrName>style.visibility</p:attrName>
                                        </p:attrNameLst>
                                      </p:cBhvr>
                                      <p:to>
                                        <p:strVal val="visible"/>
                                      </p:to>
                                    </p:set>
                                    <p:animEffect filter="fade" transition="in">
                                      <p:cBhvr>
                                        <p:cTn dur="1000"/>
                                        <p:tgtEl>
                                          <p:spTgt spid="1317"/>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313"/>
                                        </p:tgtEl>
                                        <p:attrNameLst>
                                          <p:attrName>style.visibility</p:attrName>
                                        </p:attrNameLst>
                                      </p:cBhvr>
                                      <p:to>
                                        <p:strVal val="visible"/>
                                      </p:to>
                                    </p:set>
                                    <p:animEffect filter="fade" transition="in">
                                      <p:cBhvr>
                                        <p:cTn dur="1000"/>
                                        <p:tgtEl>
                                          <p:spTgt spid="1313"/>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307"/>
                                        </p:tgtEl>
                                        <p:attrNameLst>
                                          <p:attrName>style.visibility</p:attrName>
                                        </p:attrNameLst>
                                      </p:cBhvr>
                                      <p:to>
                                        <p:strVal val="visible"/>
                                      </p:to>
                                    </p:set>
                                    <p:animEffect filter="fade" transition="in">
                                      <p:cBhvr>
                                        <p:cTn dur="500"/>
                                        <p:tgtEl>
                                          <p:spTgt spid="1307"/>
                                        </p:tgtEl>
                                      </p:cBhvr>
                                    </p:animEffect>
                                  </p:childTnLst>
                                </p:cTn>
                              </p:par>
                              <p:par>
                                <p:cTn fill="hold" nodeType="withEffect" presetClass="entr" presetID="10" presetSubtype="0">
                                  <p:stCondLst>
                                    <p:cond delay="0"/>
                                  </p:stCondLst>
                                  <p:childTnLst>
                                    <p:set>
                                      <p:cBhvr>
                                        <p:cTn dur="1" fill="hold">
                                          <p:stCondLst>
                                            <p:cond delay="0"/>
                                          </p:stCondLst>
                                        </p:cTn>
                                        <p:tgtEl>
                                          <p:spTgt spid="1308"/>
                                        </p:tgtEl>
                                        <p:attrNameLst>
                                          <p:attrName>style.visibility</p:attrName>
                                        </p:attrNameLst>
                                      </p:cBhvr>
                                      <p:to>
                                        <p:strVal val="visible"/>
                                      </p:to>
                                    </p:set>
                                    <p:animEffect filter="fade" transition="in">
                                      <p:cBhvr>
                                        <p:cTn dur="500"/>
                                        <p:tgtEl>
                                          <p:spTgt spid="1308"/>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309"/>
                                        </p:tgtEl>
                                        <p:attrNameLst>
                                          <p:attrName>style.visibility</p:attrName>
                                        </p:attrNameLst>
                                      </p:cBhvr>
                                      <p:to>
                                        <p:strVal val="visible"/>
                                      </p:to>
                                    </p:set>
                                    <p:animEffect filter="fade" transition="in">
                                      <p:cBhvr>
                                        <p:cTn dur="500"/>
                                        <p:tgtEl>
                                          <p:spTgt spid="1309"/>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310"/>
                                        </p:tgtEl>
                                        <p:attrNameLst>
                                          <p:attrName>style.visibility</p:attrName>
                                        </p:attrNameLst>
                                      </p:cBhvr>
                                      <p:to>
                                        <p:strVal val="visible"/>
                                      </p:to>
                                    </p:set>
                                    <p:animEffect filter="fade" transition="in">
                                      <p:cBhvr>
                                        <p:cTn dur="500"/>
                                        <p:tgtEl>
                                          <p:spTgt spid="1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172"/>
          <p:cNvSpPr/>
          <p:nvPr/>
        </p:nvSpPr>
        <p:spPr>
          <a:xfrm>
            <a:off x="2252960" y="4612482"/>
            <a:ext cx="3986100" cy="186900"/>
          </a:xfrm>
          <a:prstGeom prst="rect">
            <a:avLst/>
          </a:prstGeom>
          <a:noFill/>
          <a:ln>
            <a:noFill/>
          </a:ln>
        </p:spPr>
        <p:txBody>
          <a:bodyPr anchorCtr="0" anchor="t" bIns="45700" lIns="34275" spcFirstLastPara="1" rIns="34275" wrap="square" tIns="45700">
            <a:noAutofit/>
          </a:bodyPr>
          <a:lstStyle/>
          <a:p>
            <a:pPr indent="0" lvl="0" marL="0" marR="0" rtl="0" algn="l">
              <a:spcBef>
                <a:spcPts val="0"/>
              </a:spcBef>
              <a:spcAft>
                <a:spcPts val="0"/>
              </a:spcAft>
              <a:buNone/>
            </a:pPr>
            <a:r>
              <a:rPr b="1" i="0" lang="en-US" sz="900" u="none" cap="none" strike="noStrike">
                <a:solidFill>
                  <a:srgbClr val="00723F"/>
                </a:solidFill>
                <a:latin typeface="Arial"/>
                <a:ea typeface="Arial"/>
                <a:cs typeface="Arial"/>
                <a:sym typeface="Arial"/>
              </a:rPr>
              <a:t>▲  FIGURE 6A.4</a:t>
            </a:r>
            <a:r>
              <a:rPr b="1" i="0" lang="en-US" sz="900" u="none" cap="none" strike="noStrike">
                <a:solidFill>
                  <a:srgbClr val="7D0013"/>
                </a:solidFill>
                <a:latin typeface="Arial"/>
                <a:ea typeface="Arial"/>
                <a:cs typeface="Arial"/>
                <a:sym typeface="Arial"/>
              </a:rPr>
              <a:t>  </a:t>
            </a:r>
            <a:r>
              <a:rPr b="1" i="0" lang="en-US" sz="900" u="none" cap="none" strike="noStrike">
                <a:solidFill>
                  <a:schemeClr val="dk1"/>
                </a:solidFill>
                <a:latin typeface="Arial"/>
                <a:ea typeface="Arial"/>
                <a:cs typeface="Arial"/>
                <a:sym typeface="Arial"/>
              </a:rPr>
              <a:t>Deriving a Demand Curve from Indifference Curves and Budget Constraint</a:t>
            </a:r>
            <a:endParaRPr/>
          </a:p>
        </p:txBody>
      </p:sp>
      <p:sp>
        <p:nvSpPr>
          <p:cNvPr id="1323" name="Google Shape;1323;p172"/>
          <p:cNvSpPr txBox="1"/>
          <p:nvPr/>
        </p:nvSpPr>
        <p:spPr>
          <a:xfrm>
            <a:off x="2214563" y="4787778"/>
            <a:ext cx="4800600" cy="11103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i="0" lang="en-US" sz="1050" u="none" cap="none" strike="noStrike">
                <a:solidFill>
                  <a:schemeClr val="dk1"/>
                </a:solidFill>
                <a:latin typeface="Arial"/>
                <a:ea typeface="Arial"/>
                <a:cs typeface="Arial"/>
                <a:sym typeface="Arial"/>
              </a:rPr>
              <a:t>Indifference curves are labeled</a:t>
            </a:r>
            <a:r>
              <a:rPr b="0" i="1" lang="en-US" sz="1050" u="none" cap="none" strike="noStrike">
                <a:solidFill>
                  <a:schemeClr val="dk1"/>
                </a:solidFill>
                <a:latin typeface="Arial"/>
                <a:ea typeface="Arial"/>
                <a:cs typeface="Arial"/>
                <a:sym typeface="Arial"/>
              </a:rPr>
              <a:t> i</a:t>
            </a:r>
            <a:r>
              <a:rPr b="0" baseline="-25000" i="0" lang="en-US" sz="1050" u="none" cap="none" strike="noStrike">
                <a:solidFill>
                  <a:schemeClr val="dk1"/>
                </a:solidFill>
                <a:latin typeface="Arial"/>
                <a:ea typeface="Arial"/>
                <a:cs typeface="Arial"/>
                <a:sym typeface="Arial"/>
              </a:rPr>
              <a:t>1</a:t>
            </a:r>
            <a:r>
              <a:rPr b="0" i="0" lang="en-US" sz="1050" u="none" cap="none" strike="noStrike">
                <a:solidFill>
                  <a:schemeClr val="dk1"/>
                </a:solidFill>
                <a:latin typeface="Arial"/>
                <a:ea typeface="Arial"/>
                <a:cs typeface="Arial"/>
                <a:sym typeface="Arial"/>
              </a:rPr>
              <a:t>,</a:t>
            </a:r>
            <a:r>
              <a:rPr b="0" i="1" lang="en-US" sz="1050" u="none" cap="none" strike="noStrike">
                <a:solidFill>
                  <a:schemeClr val="dk1"/>
                </a:solidFill>
                <a:latin typeface="Arial"/>
                <a:ea typeface="Arial"/>
                <a:cs typeface="Arial"/>
                <a:sym typeface="Arial"/>
              </a:rPr>
              <a:t> i</a:t>
            </a:r>
            <a:r>
              <a:rPr b="0" baseline="-25000" i="0" lang="en-US" sz="1050" u="none" cap="none" strike="noStrike">
                <a:solidFill>
                  <a:schemeClr val="dk1"/>
                </a:solidFill>
                <a:latin typeface="Arial"/>
                <a:ea typeface="Arial"/>
                <a:cs typeface="Arial"/>
                <a:sym typeface="Arial"/>
              </a:rPr>
              <a:t>2</a:t>
            </a:r>
            <a:r>
              <a:rPr b="0" i="0" lang="en-US" sz="1050" u="none" cap="none" strike="noStrike">
                <a:solidFill>
                  <a:schemeClr val="dk1"/>
                </a:solidFill>
                <a:latin typeface="Arial"/>
                <a:ea typeface="Arial"/>
                <a:cs typeface="Arial"/>
                <a:sym typeface="Arial"/>
              </a:rPr>
              <a:t>, and </a:t>
            </a:r>
            <a:r>
              <a:rPr b="0" i="1" lang="en-US" sz="1050" u="none" cap="none" strike="noStrike">
                <a:solidFill>
                  <a:schemeClr val="dk1"/>
                </a:solidFill>
                <a:latin typeface="Arial"/>
                <a:ea typeface="Arial"/>
                <a:cs typeface="Arial"/>
                <a:sym typeface="Arial"/>
              </a:rPr>
              <a:t>i</a:t>
            </a:r>
            <a:r>
              <a:rPr b="0" baseline="-25000" i="0" lang="en-US" sz="1050" u="none" cap="none" strike="noStrike">
                <a:solidFill>
                  <a:schemeClr val="dk1"/>
                </a:solidFill>
                <a:latin typeface="Arial"/>
                <a:ea typeface="Arial"/>
                <a:cs typeface="Arial"/>
                <a:sym typeface="Arial"/>
              </a:rPr>
              <a:t>3</a:t>
            </a:r>
            <a:r>
              <a:rPr b="0" i="0" lang="en-US" sz="1050" u="none" cap="none" strike="noStrike">
                <a:solidFill>
                  <a:schemeClr val="dk1"/>
                </a:solidFill>
                <a:latin typeface="Arial"/>
                <a:ea typeface="Arial"/>
                <a:cs typeface="Arial"/>
                <a:sym typeface="Arial"/>
              </a:rPr>
              <a:t>; budget constraints are shown by the three diagonal lines from </a:t>
            </a:r>
            <a:r>
              <a:rPr b="0" i="1" lang="en-US" sz="1050" u="none" cap="none" strike="noStrike">
                <a:solidFill>
                  <a:schemeClr val="dk1"/>
                </a:solidFill>
                <a:latin typeface="Arial"/>
                <a:ea typeface="Arial"/>
                <a:cs typeface="Arial"/>
                <a:sym typeface="Arial"/>
              </a:rPr>
              <a:t>I</a:t>
            </a:r>
            <a:r>
              <a:rPr b="0" i="0" lang="en-US" sz="1050" u="none" cap="none" strike="noStrike">
                <a:solidFill>
                  <a:schemeClr val="dk1"/>
                </a:solidFill>
                <a:latin typeface="Arial"/>
                <a:ea typeface="Arial"/>
                <a:cs typeface="Arial"/>
                <a:sym typeface="Arial"/>
              </a:rPr>
              <a:t>/</a:t>
            </a:r>
            <a:r>
              <a:rPr b="0" i="1" lang="en-US" sz="1050" u="none" cap="none" strike="noStrike">
                <a:solidFill>
                  <a:schemeClr val="dk1"/>
                </a:solidFill>
                <a:latin typeface="Arial"/>
                <a:ea typeface="Arial"/>
                <a:cs typeface="Arial"/>
                <a:sym typeface="Arial"/>
              </a:rPr>
              <a:t>P</a:t>
            </a:r>
            <a:r>
              <a:rPr b="0" baseline="-25000" i="1" lang="en-US" sz="1050" u="none" cap="none" strike="noStrike">
                <a:solidFill>
                  <a:schemeClr val="dk1"/>
                </a:solidFill>
                <a:latin typeface="Arial"/>
                <a:ea typeface="Arial"/>
                <a:cs typeface="Arial"/>
                <a:sym typeface="Arial"/>
              </a:rPr>
              <a:t>Y</a:t>
            </a:r>
            <a:r>
              <a:rPr b="0" i="0" lang="en-US" sz="1050" u="none" cap="none" strike="noStrike">
                <a:solidFill>
                  <a:schemeClr val="dk1"/>
                </a:solidFill>
                <a:latin typeface="Arial"/>
                <a:ea typeface="Arial"/>
                <a:cs typeface="Arial"/>
                <a:sym typeface="Arial"/>
              </a:rPr>
              <a:t> to </a:t>
            </a:r>
            <a:r>
              <a:rPr b="0" i="1" lang="en-US" sz="1050" u="none" cap="none" strike="noStrike">
                <a:solidFill>
                  <a:schemeClr val="dk1"/>
                </a:solidFill>
                <a:latin typeface="Arial"/>
                <a:ea typeface="Arial"/>
                <a:cs typeface="Arial"/>
                <a:sym typeface="Arial"/>
              </a:rPr>
              <a:t>I</a:t>
            </a:r>
            <a:r>
              <a:rPr b="0" i="0" lang="en-US" sz="1050" u="none" cap="none" strike="noStrike">
                <a:solidFill>
                  <a:schemeClr val="dk1"/>
                </a:solidFill>
                <a:latin typeface="Arial"/>
                <a:ea typeface="Arial"/>
                <a:cs typeface="Arial"/>
                <a:sym typeface="Arial"/>
              </a:rPr>
              <a:t>/</a:t>
            </a:r>
            <a:r>
              <a:rPr b="0" i="1" lang="en-US" sz="1050" u="none" cap="none" strike="noStrike">
                <a:solidFill>
                  <a:schemeClr val="dk1"/>
                </a:solidFill>
                <a:latin typeface="Arial"/>
                <a:ea typeface="Arial"/>
                <a:cs typeface="Arial"/>
                <a:sym typeface="Arial"/>
              </a:rPr>
              <a:t>P</a:t>
            </a:r>
            <a:r>
              <a:rPr b="0" baseline="30000" i="0" lang="en-US" sz="1050" u="none" cap="none" strike="noStrike">
                <a:solidFill>
                  <a:schemeClr val="dk1"/>
                </a:solidFill>
                <a:latin typeface="Arial"/>
                <a:ea typeface="Arial"/>
                <a:cs typeface="Arial"/>
                <a:sym typeface="Arial"/>
              </a:rPr>
              <a:t>1</a:t>
            </a:r>
            <a:r>
              <a:rPr b="0" baseline="-25000" i="0" lang="en-US" sz="1050" u="none" cap="none" strike="noStrike">
                <a:solidFill>
                  <a:schemeClr val="dk1"/>
                </a:solidFill>
                <a:latin typeface="Arial"/>
                <a:ea typeface="Arial"/>
                <a:cs typeface="Arial"/>
                <a:sym typeface="Arial"/>
              </a:rPr>
              <a:t>X</a:t>
            </a:r>
            <a:r>
              <a:rPr b="0" i="0" lang="en-US" sz="1050" u="none" cap="none" strike="noStrike">
                <a:solidFill>
                  <a:schemeClr val="dk1"/>
                </a:solidFill>
                <a:latin typeface="Arial"/>
                <a:ea typeface="Arial"/>
                <a:cs typeface="Arial"/>
                <a:sym typeface="Arial"/>
              </a:rPr>
              <a:t>, </a:t>
            </a:r>
            <a:r>
              <a:rPr b="0" i="1" lang="en-US" sz="1050" u="none" cap="none" strike="noStrike">
                <a:solidFill>
                  <a:schemeClr val="dk1"/>
                </a:solidFill>
                <a:latin typeface="Arial"/>
                <a:ea typeface="Arial"/>
                <a:cs typeface="Arial"/>
                <a:sym typeface="Arial"/>
              </a:rPr>
              <a:t>I</a:t>
            </a:r>
            <a:r>
              <a:rPr b="0" i="0" lang="en-US" sz="1050" u="none" cap="none" strike="noStrike">
                <a:solidFill>
                  <a:schemeClr val="dk1"/>
                </a:solidFill>
                <a:latin typeface="Arial"/>
                <a:ea typeface="Arial"/>
                <a:cs typeface="Arial"/>
                <a:sym typeface="Arial"/>
              </a:rPr>
              <a:t>/</a:t>
            </a:r>
            <a:r>
              <a:rPr b="0" i="1" lang="en-US" sz="1050" u="none" cap="none" strike="noStrike">
                <a:solidFill>
                  <a:schemeClr val="dk1"/>
                </a:solidFill>
                <a:latin typeface="Arial"/>
                <a:ea typeface="Arial"/>
                <a:cs typeface="Arial"/>
                <a:sym typeface="Arial"/>
              </a:rPr>
              <a:t>P</a:t>
            </a:r>
            <a:r>
              <a:rPr b="0" baseline="30000" i="1" lang="en-US" sz="1050" u="none" cap="none" strike="noStrike">
                <a:solidFill>
                  <a:schemeClr val="dk1"/>
                </a:solidFill>
                <a:latin typeface="Arial"/>
                <a:ea typeface="Arial"/>
                <a:cs typeface="Arial"/>
                <a:sym typeface="Arial"/>
              </a:rPr>
              <a:t>2</a:t>
            </a:r>
            <a:r>
              <a:rPr b="0" baseline="-25000" i="1" lang="en-US" sz="1050" u="none" cap="none" strike="noStrike">
                <a:solidFill>
                  <a:schemeClr val="dk1"/>
                </a:solidFill>
                <a:latin typeface="Arial"/>
                <a:ea typeface="Arial"/>
                <a:cs typeface="Arial"/>
                <a:sym typeface="Arial"/>
              </a:rPr>
              <a:t>X</a:t>
            </a:r>
            <a:r>
              <a:rPr b="1" i="0" lang="en-US" sz="1050" u="none" cap="none" strike="noStrike">
                <a:solidFill>
                  <a:srgbClr val="7D0013"/>
                </a:solidFill>
                <a:latin typeface="Arial"/>
                <a:ea typeface="Arial"/>
                <a:cs typeface="Arial"/>
                <a:sym typeface="Arial"/>
              </a:rPr>
              <a:t> </a:t>
            </a:r>
            <a:r>
              <a:rPr b="0" i="0" lang="en-US" sz="1050" u="none" cap="none" strike="noStrike">
                <a:solidFill>
                  <a:schemeClr val="dk1"/>
                </a:solidFill>
                <a:latin typeface="Arial"/>
                <a:ea typeface="Arial"/>
                <a:cs typeface="Arial"/>
                <a:sym typeface="Arial"/>
              </a:rPr>
              <a:t>and </a:t>
            </a:r>
            <a:r>
              <a:rPr b="0" i="1" lang="en-US" sz="1050" u="none" cap="none" strike="noStrike">
                <a:solidFill>
                  <a:schemeClr val="dk1"/>
                </a:solidFill>
                <a:latin typeface="Arial"/>
                <a:ea typeface="Arial"/>
                <a:cs typeface="Arial"/>
                <a:sym typeface="Arial"/>
              </a:rPr>
              <a:t>I</a:t>
            </a:r>
            <a:r>
              <a:rPr b="0" i="0" lang="en-US" sz="1050" u="none" cap="none" strike="noStrike">
                <a:solidFill>
                  <a:schemeClr val="dk1"/>
                </a:solidFill>
                <a:latin typeface="Arial"/>
                <a:ea typeface="Arial"/>
                <a:cs typeface="Arial"/>
                <a:sym typeface="Arial"/>
              </a:rPr>
              <a:t>/</a:t>
            </a:r>
            <a:r>
              <a:rPr b="0" i="1" lang="en-US" sz="1050" u="none" cap="none" strike="noStrike">
                <a:solidFill>
                  <a:schemeClr val="dk1"/>
                </a:solidFill>
                <a:latin typeface="Arial"/>
                <a:ea typeface="Arial"/>
                <a:cs typeface="Arial"/>
                <a:sym typeface="Arial"/>
              </a:rPr>
              <a:t>P</a:t>
            </a:r>
            <a:r>
              <a:rPr b="0" baseline="30000" i="1" lang="en-US" sz="1050" u="none" cap="none" strike="noStrike">
                <a:solidFill>
                  <a:schemeClr val="dk1"/>
                </a:solidFill>
                <a:latin typeface="Arial"/>
                <a:ea typeface="Arial"/>
                <a:cs typeface="Arial"/>
                <a:sym typeface="Arial"/>
              </a:rPr>
              <a:t>3</a:t>
            </a:r>
            <a:r>
              <a:rPr b="0" baseline="-25000" i="1" lang="en-US" sz="1050" u="none" cap="none" strike="noStrike">
                <a:solidFill>
                  <a:schemeClr val="dk1"/>
                </a:solidFill>
                <a:latin typeface="Arial"/>
                <a:ea typeface="Arial"/>
                <a:cs typeface="Arial"/>
                <a:sym typeface="Arial"/>
              </a:rPr>
              <a:t>X</a:t>
            </a:r>
            <a:r>
              <a:rPr b="0" i="0" lang="en-US" sz="1050" u="none" cap="none" strike="noStrike">
                <a:solidFill>
                  <a:schemeClr val="dk1"/>
                </a:solidFill>
                <a:latin typeface="Arial"/>
                <a:ea typeface="Arial"/>
                <a:cs typeface="Arial"/>
                <a:sym typeface="Arial"/>
              </a:rPr>
              <a:t>. Lowering the price of </a:t>
            </a:r>
            <a:r>
              <a:rPr b="0" i="1" lang="en-US" sz="1050" u="none" cap="none" strike="noStrike">
                <a:solidFill>
                  <a:schemeClr val="dk1"/>
                </a:solidFill>
                <a:latin typeface="Arial"/>
                <a:ea typeface="Arial"/>
                <a:cs typeface="Arial"/>
                <a:sym typeface="Arial"/>
              </a:rPr>
              <a:t>X</a:t>
            </a:r>
            <a:r>
              <a:rPr b="0" i="0" lang="en-US" sz="1050" u="none" cap="none" strike="noStrike">
                <a:solidFill>
                  <a:schemeClr val="dk1"/>
                </a:solidFill>
                <a:latin typeface="Arial"/>
                <a:ea typeface="Arial"/>
                <a:cs typeface="Arial"/>
                <a:sym typeface="Arial"/>
              </a:rPr>
              <a:t> from </a:t>
            </a:r>
            <a:r>
              <a:rPr b="0" i="1" lang="en-US" sz="1050" u="none" cap="none" strike="noStrike">
                <a:solidFill>
                  <a:schemeClr val="dk1"/>
                </a:solidFill>
                <a:latin typeface="Arial"/>
                <a:ea typeface="Arial"/>
                <a:cs typeface="Arial"/>
                <a:sym typeface="Arial"/>
              </a:rPr>
              <a:t>P</a:t>
            </a:r>
            <a:r>
              <a:rPr b="0" baseline="30000" i="1" lang="en-US" sz="1050" u="none" cap="none" strike="noStrike">
                <a:solidFill>
                  <a:schemeClr val="dk1"/>
                </a:solidFill>
                <a:latin typeface="Arial"/>
                <a:ea typeface="Arial"/>
                <a:cs typeface="Arial"/>
                <a:sym typeface="Arial"/>
              </a:rPr>
              <a:t>1</a:t>
            </a:r>
            <a:r>
              <a:rPr b="0" baseline="-25000" i="1" lang="en-US" sz="1050" u="none" cap="none" strike="noStrike">
                <a:solidFill>
                  <a:schemeClr val="dk1"/>
                </a:solidFill>
                <a:latin typeface="Arial"/>
                <a:ea typeface="Arial"/>
                <a:cs typeface="Arial"/>
                <a:sym typeface="Arial"/>
              </a:rPr>
              <a:t>X</a:t>
            </a:r>
            <a:r>
              <a:rPr b="0" baseline="-25000" i="0" lang="en-US" sz="1050" u="none" cap="none" strike="noStrike">
                <a:solidFill>
                  <a:schemeClr val="dk1"/>
                </a:solidFill>
                <a:latin typeface="Arial"/>
                <a:ea typeface="Arial"/>
                <a:cs typeface="Arial"/>
                <a:sym typeface="Arial"/>
              </a:rPr>
              <a:t> </a:t>
            </a:r>
            <a:r>
              <a:rPr b="0" i="0" lang="en-US" sz="1050" u="none" cap="none" strike="noStrike">
                <a:solidFill>
                  <a:schemeClr val="dk1"/>
                </a:solidFill>
                <a:latin typeface="Arial"/>
                <a:ea typeface="Arial"/>
                <a:cs typeface="Arial"/>
                <a:sym typeface="Arial"/>
              </a:rPr>
              <a:t>to </a:t>
            </a:r>
            <a:r>
              <a:rPr b="0" i="1" lang="en-US" sz="1050" u="none" cap="none" strike="noStrike">
                <a:solidFill>
                  <a:schemeClr val="dk1"/>
                </a:solidFill>
                <a:latin typeface="Arial"/>
                <a:ea typeface="Arial"/>
                <a:cs typeface="Arial"/>
                <a:sym typeface="Arial"/>
              </a:rPr>
              <a:t>P</a:t>
            </a:r>
            <a:r>
              <a:rPr b="0" baseline="30000" i="1" lang="en-US" sz="1050" u="none" cap="none" strike="noStrike">
                <a:solidFill>
                  <a:schemeClr val="dk1"/>
                </a:solidFill>
                <a:latin typeface="Arial"/>
                <a:ea typeface="Arial"/>
                <a:cs typeface="Arial"/>
                <a:sym typeface="Arial"/>
              </a:rPr>
              <a:t>2</a:t>
            </a:r>
            <a:r>
              <a:rPr b="0" baseline="-25000" i="1" lang="en-US" sz="1050" u="none" cap="none" strike="noStrike">
                <a:solidFill>
                  <a:schemeClr val="dk1"/>
                </a:solidFill>
                <a:latin typeface="Arial"/>
                <a:ea typeface="Arial"/>
                <a:cs typeface="Arial"/>
                <a:sym typeface="Arial"/>
              </a:rPr>
              <a:t>X</a:t>
            </a:r>
            <a:r>
              <a:rPr b="0" i="0" lang="en-US" sz="1050" u="none" cap="none" strike="noStrike">
                <a:solidFill>
                  <a:schemeClr val="dk1"/>
                </a:solidFill>
                <a:latin typeface="Arial"/>
                <a:ea typeface="Arial"/>
                <a:cs typeface="Arial"/>
                <a:sym typeface="Arial"/>
              </a:rPr>
              <a:t> and then to </a:t>
            </a:r>
            <a:r>
              <a:rPr b="0" i="1" lang="en-US" sz="1050" u="none" cap="none" strike="noStrike">
                <a:solidFill>
                  <a:schemeClr val="dk1"/>
                </a:solidFill>
                <a:latin typeface="Arial"/>
                <a:ea typeface="Arial"/>
                <a:cs typeface="Arial"/>
                <a:sym typeface="Arial"/>
              </a:rPr>
              <a:t>P</a:t>
            </a:r>
            <a:r>
              <a:rPr b="0" baseline="30000" i="1" lang="en-US" sz="1050" u="none" cap="none" strike="noStrike">
                <a:solidFill>
                  <a:schemeClr val="dk1"/>
                </a:solidFill>
                <a:latin typeface="Arial"/>
                <a:ea typeface="Arial"/>
                <a:cs typeface="Arial"/>
                <a:sym typeface="Arial"/>
              </a:rPr>
              <a:t>3</a:t>
            </a:r>
            <a:r>
              <a:rPr b="0" baseline="-25000" i="1" lang="en-US" sz="1050" u="none" cap="none" strike="noStrike">
                <a:solidFill>
                  <a:schemeClr val="dk1"/>
                </a:solidFill>
                <a:latin typeface="Arial"/>
                <a:ea typeface="Arial"/>
                <a:cs typeface="Arial"/>
                <a:sym typeface="Arial"/>
              </a:rPr>
              <a:t>X</a:t>
            </a:r>
            <a:r>
              <a:rPr b="0" baseline="30000" i="1" lang="en-US" sz="1050" u="none" cap="none" strike="noStrike">
                <a:solidFill>
                  <a:schemeClr val="dk1"/>
                </a:solidFill>
                <a:latin typeface="Arial"/>
                <a:ea typeface="Arial"/>
                <a:cs typeface="Arial"/>
                <a:sym typeface="Arial"/>
              </a:rPr>
              <a:t> </a:t>
            </a:r>
            <a:r>
              <a:rPr b="0" i="0" lang="en-US" sz="1050" u="none" cap="none" strike="noStrike">
                <a:solidFill>
                  <a:schemeClr val="dk1"/>
                </a:solidFill>
                <a:latin typeface="Arial"/>
                <a:ea typeface="Arial"/>
                <a:cs typeface="Arial"/>
                <a:sym typeface="Arial"/>
              </a:rPr>
              <a:t>swivels the budget constraint to the right. At each price, there is a different utility-maximizing combination of </a:t>
            </a:r>
            <a:r>
              <a:rPr b="0" i="1" lang="en-US" sz="1050" u="none" cap="none" strike="noStrike">
                <a:solidFill>
                  <a:schemeClr val="dk1"/>
                </a:solidFill>
                <a:latin typeface="Arial"/>
                <a:ea typeface="Arial"/>
                <a:cs typeface="Arial"/>
                <a:sym typeface="Arial"/>
              </a:rPr>
              <a:t>X</a:t>
            </a:r>
            <a:r>
              <a:rPr b="0" i="0" lang="en-US" sz="1050" u="none" cap="none" strike="noStrike">
                <a:solidFill>
                  <a:schemeClr val="dk1"/>
                </a:solidFill>
                <a:latin typeface="Arial"/>
                <a:ea typeface="Arial"/>
                <a:cs typeface="Arial"/>
                <a:sym typeface="Arial"/>
              </a:rPr>
              <a:t> and </a:t>
            </a:r>
            <a:r>
              <a:rPr b="0" i="1" lang="en-US" sz="1050" u="none" cap="none" strike="noStrike">
                <a:solidFill>
                  <a:schemeClr val="dk1"/>
                </a:solidFill>
                <a:latin typeface="Arial"/>
                <a:ea typeface="Arial"/>
                <a:cs typeface="Arial"/>
                <a:sym typeface="Arial"/>
              </a:rPr>
              <a:t>Y</a:t>
            </a:r>
            <a:r>
              <a:rPr b="0" i="0" lang="en-US" sz="1050" u="none" cap="none" strike="noStrike">
                <a:solidFill>
                  <a:schemeClr val="dk1"/>
                </a:solidFill>
                <a:latin typeface="Arial"/>
                <a:ea typeface="Arial"/>
                <a:cs typeface="Arial"/>
                <a:sym typeface="Arial"/>
              </a:rPr>
              <a:t>. </a:t>
            </a:r>
            <a:endParaRPr/>
          </a:p>
          <a:p>
            <a:pPr indent="0" lvl="0" marL="0" marR="0" rtl="0" algn="l">
              <a:lnSpc>
                <a:spcPct val="105000"/>
              </a:lnSpc>
              <a:spcBef>
                <a:spcPts val="0"/>
              </a:spcBef>
              <a:spcAft>
                <a:spcPts val="0"/>
              </a:spcAft>
              <a:buNone/>
            </a:pPr>
            <a:r>
              <a:rPr b="0" i="0" lang="en-US" sz="1050" u="none" cap="none" strike="noStrike">
                <a:solidFill>
                  <a:schemeClr val="dk1"/>
                </a:solidFill>
                <a:latin typeface="Arial"/>
                <a:ea typeface="Arial"/>
                <a:cs typeface="Arial"/>
                <a:sym typeface="Arial"/>
              </a:rPr>
              <a:t>Utility is maximized at point </a:t>
            </a:r>
            <a:r>
              <a:rPr b="0" i="1" lang="en-US" sz="1050" u="none" cap="none" strike="noStrike">
                <a:solidFill>
                  <a:schemeClr val="dk1"/>
                </a:solidFill>
                <a:latin typeface="Arial"/>
                <a:ea typeface="Arial"/>
                <a:cs typeface="Arial"/>
                <a:sym typeface="Arial"/>
              </a:rPr>
              <a:t>A</a:t>
            </a:r>
            <a:r>
              <a:rPr b="0" i="0" lang="en-US" sz="1050" u="none" cap="none" strike="noStrike">
                <a:solidFill>
                  <a:schemeClr val="dk1"/>
                </a:solidFill>
                <a:latin typeface="Arial"/>
                <a:ea typeface="Arial"/>
                <a:cs typeface="Arial"/>
                <a:sym typeface="Arial"/>
              </a:rPr>
              <a:t> on </a:t>
            </a:r>
            <a:r>
              <a:rPr b="0" i="1" lang="en-US" sz="1050" u="none" cap="none" strike="noStrike">
                <a:solidFill>
                  <a:schemeClr val="dk1"/>
                </a:solidFill>
                <a:latin typeface="Arial"/>
                <a:ea typeface="Arial"/>
                <a:cs typeface="Arial"/>
                <a:sym typeface="Arial"/>
              </a:rPr>
              <a:t>i</a:t>
            </a:r>
            <a:r>
              <a:rPr b="0" baseline="-25000" i="0" lang="en-US" sz="1050" u="none" cap="none" strike="noStrike">
                <a:solidFill>
                  <a:schemeClr val="dk1"/>
                </a:solidFill>
                <a:latin typeface="Arial"/>
                <a:ea typeface="Arial"/>
                <a:cs typeface="Arial"/>
                <a:sym typeface="Arial"/>
              </a:rPr>
              <a:t>1</a:t>
            </a:r>
            <a:r>
              <a:rPr b="0" i="0" lang="en-US" sz="1050" u="none" cap="none" strike="noStrike">
                <a:solidFill>
                  <a:schemeClr val="dk1"/>
                </a:solidFill>
                <a:latin typeface="Arial"/>
                <a:ea typeface="Arial"/>
                <a:cs typeface="Arial"/>
                <a:sym typeface="Arial"/>
              </a:rPr>
              <a:t>, point </a:t>
            </a:r>
            <a:r>
              <a:rPr b="0" i="1" lang="en-US" sz="1050" u="none" cap="none" strike="noStrike">
                <a:solidFill>
                  <a:schemeClr val="dk1"/>
                </a:solidFill>
                <a:latin typeface="Arial"/>
                <a:ea typeface="Arial"/>
                <a:cs typeface="Arial"/>
                <a:sym typeface="Arial"/>
              </a:rPr>
              <a:t>B</a:t>
            </a:r>
            <a:r>
              <a:rPr b="1" i="0" lang="en-US" sz="1050" u="none" cap="none" strike="noStrike">
                <a:solidFill>
                  <a:schemeClr val="dk1"/>
                </a:solidFill>
                <a:latin typeface="Arial"/>
                <a:ea typeface="Arial"/>
                <a:cs typeface="Arial"/>
                <a:sym typeface="Arial"/>
              </a:rPr>
              <a:t> </a:t>
            </a:r>
            <a:r>
              <a:rPr b="0" i="0" lang="en-US" sz="1050" u="none" cap="none" strike="noStrike">
                <a:solidFill>
                  <a:schemeClr val="dk1"/>
                </a:solidFill>
                <a:latin typeface="Arial"/>
                <a:ea typeface="Arial"/>
                <a:cs typeface="Arial"/>
                <a:sym typeface="Arial"/>
              </a:rPr>
              <a:t>on </a:t>
            </a:r>
            <a:r>
              <a:rPr b="0" i="1" lang="en-US" sz="1050" u="none" cap="none" strike="noStrike">
                <a:solidFill>
                  <a:schemeClr val="dk1"/>
                </a:solidFill>
                <a:latin typeface="Arial"/>
                <a:ea typeface="Arial"/>
                <a:cs typeface="Arial"/>
                <a:sym typeface="Arial"/>
              </a:rPr>
              <a:t>i</a:t>
            </a:r>
            <a:r>
              <a:rPr b="0" baseline="-25000" i="0" lang="en-US" sz="1050" u="none" cap="none" strike="noStrike">
                <a:solidFill>
                  <a:schemeClr val="dk1"/>
                </a:solidFill>
                <a:latin typeface="Arial"/>
                <a:ea typeface="Arial"/>
                <a:cs typeface="Arial"/>
                <a:sym typeface="Arial"/>
              </a:rPr>
              <a:t>2</a:t>
            </a:r>
            <a:r>
              <a:rPr b="0" i="0" lang="en-US" sz="1050" u="none" cap="none" strike="noStrike">
                <a:solidFill>
                  <a:schemeClr val="dk1"/>
                </a:solidFill>
                <a:latin typeface="Arial"/>
                <a:ea typeface="Arial"/>
                <a:cs typeface="Arial"/>
                <a:sym typeface="Arial"/>
              </a:rPr>
              <a:t>, and point </a:t>
            </a:r>
            <a:r>
              <a:rPr b="0" i="1" lang="en-US" sz="1050" u="none" cap="none" strike="noStrike">
                <a:solidFill>
                  <a:schemeClr val="dk1"/>
                </a:solidFill>
                <a:latin typeface="Arial"/>
                <a:ea typeface="Arial"/>
                <a:cs typeface="Arial"/>
                <a:sym typeface="Arial"/>
              </a:rPr>
              <a:t>C </a:t>
            </a:r>
            <a:r>
              <a:rPr b="0" i="0" lang="en-US" sz="1050" u="none" cap="none" strike="noStrike">
                <a:solidFill>
                  <a:schemeClr val="dk1"/>
                </a:solidFill>
                <a:latin typeface="Arial"/>
                <a:ea typeface="Arial"/>
                <a:cs typeface="Arial"/>
                <a:sym typeface="Arial"/>
              </a:rPr>
              <a:t>on </a:t>
            </a:r>
            <a:r>
              <a:rPr b="0" i="1" lang="en-US" sz="1050" u="none" cap="none" strike="noStrike">
                <a:solidFill>
                  <a:schemeClr val="dk1"/>
                </a:solidFill>
                <a:latin typeface="Arial"/>
                <a:ea typeface="Arial"/>
                <a:cs typeface="Arial"/>
                <a:sym typeface="Arial"/>
              </a:rPr>
              <a:t>i</a:t>
            </a:r>
            <a:r>
              <a:rPr b="0" baseline="-25000" i="0" lang="en-US" sz="1050" u="none" cap="none" strike="noStrike">
                <a:solidFill>
                  <a:schemeClr val="dk1"/>
                </a:solidFill>
                <a:latin typeface="Arial"/>
                <a:ea typeface="Arial"/>
                <a:cs typeface="Arial"/>
                <a:sym typeface="Arial"/>
              </a:rPr>
              <a:t>3</a:t>
            </a:r>
            <a:r>
              <a:rPr b="0" i="0" lang="en-US" sz="1050" u="none" cap="none" strike="noStrike">
                <a:solidFill>
                  <a:schemeClr val="dk1"/>
                </a:solidFill>
                <a:latin typeface="Arial"/>
                <a:ea typeface="Arial"/>
                <a:cs typeface="Arial"/>
                <a:sym typeface="Arial"/>
              </a:rPr>
              <a:t>.</a:t>
            </a:r>
            <a:endParaRPr/>
          </a:p>
          <a:p>
            <a:pPr indent="0" lvl="0" marL="0" marR="0" rtl="0" algn="l">
              <a:lnSpc>
                <a:spcPct val="105000"/>
              </a:lnSpc>
              <a:spcBef>
                <a:spcPts val="0"/>
              </a:spcBef>
              <a:spcAft>
                <a:spcPts val="0"/>
              </a:spcAft>
              <a:buNone/>
            </a:pPr>
            <a:r>
              <a:rPr b="0" i="0" lang="en-US" sz="1050" u="none" cap="none" strike="noStrike">
                <a:solidFill>
                  <a:schemeClr val="dk1"/>
                </a:solidFill>
                <a:latin typeface="Arial"/>
                <a:ea typeface="Arial"/>
                <a:cs typeface="Arial"/>
                <a:sym typeface="Arial"/>
              </a:rPr>
              <a:t>Plotting the three prices against the quantities of </a:t>
            </a:r>
            <a:r>
              <a:rPr b="0" i="1" lang="en-US" sz="1050" u="none" cap="none" strike="noStrike">
                <a:solidFill>
                  <a:schemeClr val="dk1"/>
                </a:solidFill>
                <a:latin typeface="Arial"/>
                <a:ea typeface="Arial"/>
                <a:cs typeface="Arial"/>
                <a:sym typeface="Arial"/>
              </a:rPr>
              <a:t>X</a:t>
            </a:r>
            <a:r>
              <a:rPr b="0" i="0" lang="en-US" sz="1050" u="none" cap="none" strike="noStrike">
                <a:solidFill>
                  <a:schemeClr val="dk1"/>
                </a:solidFill>
                <a:latin typeface="Arial"/>
                <a:ea typeface="Arial"/>
                <a:cs typeface="Arial"/>
                <a:sym typeface="Arial"/>
              </a:rPr>
              <a:t> chosen results in a standard downward-sloping demand curve.</a:t>
            </a:r>
            <a:endParaRPr/>
          </a:p>
        </p:txBody>
      </p:sp>
      <p:sp>
        <p:nvSpPr>
          <p:cNvPr id="1324" name="Google Shape;1324;p172"/>
          <p:cNvSpPr/>
          <p:nvPr/>
        </p:nvSpPr>
        <p:spPr>
          <a:xfrm>
            <a:off x="2252067" y="1078706"/>
            <a:ext cx="4243200" cy="285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i="0" lang="en-US" sz="1200" u="none" cap="none" strike="noStrike">
                <a:solidFill>
                  <a:srgbClr val="55367D"/>
                </a:solidFill>
                <a:latin typeface="Arial"/>
                <a:ea typeface="Arial"/>
                <a:cs typeface="Arial"/>
                <a:sym typeface="Arial"/>
              </a:rPr>
              <a:t>Deriving a Demand Curve from Indifference Curves and Budget Constraints</a:t>
            </a:r>
            <a:endParaRPr/>
          </a:p>
        </p:txBody>
      </p:sp>
      <p:pic>
        <p:nvPicPr>
          <p:cNvPr descr="fig6A.4ppt1.gif" id="1325" name="Google Shape;1325;p172"/>
          <p:cNvPicPr preferRelativeResize="0"/>
          <p:nvPr/>
        </p:nvPicPr>
        <p:blipFill rotWithShape="1">
          <a:blip r:embed="rId3">
            <a:alphaModFix/>
          </a:blip>
          <a:srcRect b="0" l="0" r="0" t="0"/>
          <a:stretch/>
        </p:blipFill>
        <p:spPr>
          <a:xfrm>
            <a:off x="2426198" y="1427561"/>
            <a:ext cx="4291608" cy="2352080"/>
          </a:xfrm>
          <a:prstGeom prst="rect">
            <a:avLst/>
          </a:prstGeom>
          <a:noFill/>
          <a:ln>
            <a:noFill/>
          </a:ln>
        </p:spPr>
      </p:pic>
      <p:pic>
        <p:nvPicPr>
          <p:cNvPr descr="fig6A.4ppt2.gif" id="1326" name="Google Shape;1326;p172"/>
          <p:cNvPicPr preferRelativeResize="0"/>
          <p:nvPr/>
        </p:nvPicPr>
        <p:blipFill rotWithShape="1">
          <a:blip r:embed="rId4">
            <a:alphaModFix/>
          </a:blip>
          <a:srcRect b="0" l="0" r="0" t="0"/>
          <a:stretch/>
        </p:blipFill>
        <p:spPr>
          <a:xfrm>
            <a:off x="2426198" y="1427561"/>
            <a:ext cx="4291608" cy="2352080"/>
          </a:xfrm>
          <a:prstGeom prst="rect">
            <a:avLst/>
          </a:prstGeom>
          <a:noFill/>
          <a:ln>
            <a:noFill/>
          </a:ln>
        </p:spPr>
      </p:pic>
      <p:pic>
        <p:nvPicPr>
          <p:cNvPr descr="fig6A.4ppt3.gif" id="1327" name="Google Shape;1327;p172"/>
          <p:cNvPicPr preferRelativeResize="0"/>
          <p:nvPr/>
        </p:nvPicPr>
        <p:blipFill rotWithShape="1">
          <a:blip r:embed="rId5">
            <a:alphaModFix/>
          </a:blip>
          <a:srcRect b="0" l="0" r="0" t="0"/>
          <a:stretch/>
        </p:blipFill>
        <p:spPr>
          <a:xfrm>
            <a:off x="2426198" y="1427561"/>
            <a:ext cx="4291608" cy="2352080"/>
          </a:xfrm>
          <a:prstGeom prst="rect">
            <a:avLst/>
          </a:prstGeom>
          <a:noFill/>
          <a:ln>
            <a:noFill/>
          </a:ln>
        </p:spPr>
      </p:pic>
      <p:pic>
        <p:nvPicPr>
          <p:cNvPr descr="fig6A.4ppt5.gif" id="1328" name="Google Shape;1328;p172"/>
          <p:cNvPicPr preferRelativeResize="0"/>
          <p:nvPr/>
        </p:nvPicPr>
        <p:blipFill rotWithShape="1">
          <a:blip r:embed="rId6">
            <a:alphaModFix/>
          </a:blip>
          <a:srcRect b="0" l="0" r="0" t="0"/>
          <a:stretch/>
        </p:blipFill>
        <p:spPr>
          <a:xfrm>
            <a:off x="2426198" y="1427561"/>
            <a:ext cx="4291608" cy="2352080"/>
          </a:xfrm>
          <a:prstGeom prst="rect">
            <a:avLst/>
          </a:prstGeom>
          <a:noFill/>
          <a:ln>
            <a:noFill/>
          </a:ln>
        </p:spPr>
      </p:pic>
      <p:pic>
        <p:nvPicPr>
          <p:cNvPr descr="fig6A.4ppt7.gif" id="1329" name="Google Shape;1329;p172"/>
          <p:cNvPicPr preferRelativeResize="0"/>
          <p:nvPr/>
        </p:nvPicPr>
        <p:blipFill rotWithShape="1">
          <a:blip r:embed="rId7">
            <a:alphaModFix/>
          </a:blip>
          <a:srcRect b="0" l="0" r="0" t="0"/>
          <a:stretch/>
        </p:blipFill>
        <p:spPr>
          <a:xfrm>
            <a:off x="2426198" y="1427561"/>
            <a:ext cx="4291608" cy="2352080"/>
          </a:xfrm>
          <a:prstGeom prst="rect">
            <a:avLst/>
          </a:prstGeom>
          <a:noFill/>
          <a:ln>
            <a:noFill/>
          </a:ln>
        </p:spPr>
      </p:pic>
      <p:pic>
        <p:nvPicPr>
          <p:cNvPr descr="fig6A.4ppt10.gif" id="1330" name="Google Shape;1330;p172"/>
          <p:cNvPicPr preferRelativeResize="0"/>
          <p:nvPr/>
        </p:nvPicPr>
        <p:blipFill rotWithShape="1">
          <a:blip r:embed="rId8">
            <a:alphaModFix/>
          </a:blip>
          <a:srcRect b="0" l="0" r="0" t="0"/>
          <a:stretch/>
        </p:blipFill>
        <p:spPr>
          <a:xfrm>
            <a:off x="2426198" y="1427561"/>
            <a:ext cx="4291608" cy="2352080"/>
          </a:xfrm>
          <a:prstGeom prst="rect">
            <a:avLst/>
          </a:prstGeom>
          <a:noFill/>
          <a:ln>
            <a:noFill/>
          </a:ln>
        </p:spPr>
      </p:pic>
      <p:pic>
        <p:nvPicPr>
          <p:cNvPr descr="fig6A.4ppt4.gif" id="1331" name="Google Shape;1331;p172"/>
          <p:cNvPicPr preferRelativeResize="0"/>
          <p:nvPr/>
        </p:nvPicPr>
        <p:blipFill rotWithShape="1">
          <a:blip r:embed="rId9">
            <a:alphaModFix/>
          </a:blip>
          <a:srcRect b="0" l="0" r="0" t="0"/>
          <a:stretch/>
        </p:blipFill>
        <p:spPr>
          <a:xfrm>
            <a:off x="2426198" y="1427561"/>
            <a:ext cx="4291608" cy="2352080"/>
          </a:xfrm>
          <a:prstGeom prst="rect">
            <a:avLst/>
          </a:prstGeom>
          <a:noFill/>
          <a:ln>
            <a:noFill/>
          </a:ln>
        </p:spPr>
      </p:pic>
      <p:pic>
        <p:nvPicPr>
          <p:cNvPr descr="fig6A.4ppt6.gif" id="1332" name="Google Shape;1332;p172"/>
          <p:cNvPicPr preferRelativeResize="0"/>
          <p:nvPr/>
        </p:nvPicPr>
        <p:blipFill rotWithShape="1">
          <a:blip r:embed="rId10">
            <a:alphaModFix/>
          </a:blip>
          <a:srcRect b="0" l="0" r="0" t="0"/>
          <a:stretch/>
        </p:blipFill>
        <p:spPr>
          <a:xfrm>
            <a:off x="2426198" y="1427561"/>
            <a:ext cx="4291608" cy="2352080"/>
          </a:xfrm>
          <a:prstGeom prst="rect">
            <a:avLst/>
          </a:prstGeom>
          <a:noFill/>
          <a:ln>
            <a:noFill/>
          </a:ln>
        </p:spPr>
      </p:pic>
      <p:pic>
        <p:nvPicPr>
          <p:cNvPr descr="fig6A.4ppt8.gif" id="1333" name="Google Shape;1333;p172"/>
          <p:cNvPicPr preferRelativeResize="0"/>
          <p:nvPr/>
        </p:nvPicPr>
        <p:blipFill rotWithShape="1">
          <a:blip r:embed="rId11">
            <a:alphaModFix/>
          </a:blip>
          <a:srcRect b="0" l="0" r="0" t="0"/>
          <a:stretch/>
        </p:blipFill>
        <p:spPr>
          <a:xfrm>
            <a:off x="2426198" y="1427561"/>
            <a:ext cx="4291608" cy="2352080"/>
          </a:xfrm>
          <a:prstGeom prst="rect">
            <a:avLst/>
          </a:prstGeom>
          <a:noFill/>
          <a:ln>
            <a:noFill/>
          </a:ln>
        </p:spPr>
      </p:pic>
      <p:pic>
        <p:nvPicPr>
          <p:cNvPr descr="fig6A.4ppt9.gif" id="1334" name="Google Shape;1334;p172"/>
          <p:cNvPicPr preferRelativeResize="0"/>
          <p:nvPr/>
        </p:nvPicPr>
        <p:blipFill rotWithShape="1">
          <a:blip r:embed="rId12">
            <a:alphaModFix/>
          </a:blip>
          <a:srcRect b="0" l="0" r="0" t="0"/>
          <a:stretch/>
        </p:blipFill>
        <p:spPr>
          <a:xfrm>
            <a:off x="2426198" y="1427561"/>
            <a:ext cx="4291608" cy="23520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24"/>
                                        </p:tgtEl>
                                        <p:attrNameLst>
                                          <p:attrName>style.visibility</p:attrName>
                                        </p:attrNameLst>
                                      </p:cBhvr>
                                      <p:to>
                                        <p:strVal val="visible"/>
                                      </p:to>
                                    </p:set>
                                    <p:animEffect filter="fade" transition="in">
                                      <p:cBhvr>
                                        <p:cTn dur="500"/>
                                        <p:tgtEl>
                                          <p:spTgt spid="132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22"/>
                                        </p:tgtEl>
                                        <p:attrNameLst>
                                          <p:attrName>style.visibility</p:attrName>
                                        </p:attrNameLst>
                                      </p:cBhvr>
                                      <p:to>
                                        <p:strVal val="visible"/>
                                      </p:to>
                                    </p:set>
                                    <p:animEffect filter="fade" transition="in">
                                      <p:cBhvr>
                                        <p:cTn dur="500"/>
                                        <p:tgtEl>
                                          <p:spTgt spid="132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25"/>
                                        </p:tgtEl>
                                        <p:attrNameLst>
                                          <p:attrName>style.visibility</p:attrName>
                                        </p:attrNameLst>
                                      </p:cBhvr>
                                      <p:to>
                                        <p:strVal val="visible"/>
                                      </p:to>
                                    </p:set>
                                    <p:animEffect filter="fade" transition="in">
                                      <p:cBhvr>
                                        <p:cTn dur="1000"/>
                                        <p:tgtEl>
                                          <p:spTgt spid="132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26"/>
                                        </p:tgtEl>
                                        <p:attrNameLst>
                                          <p:attrName>style.visibility</p:attrName>
                                        </p:attrNameLst>
                                      </p:cBhvr>
                                      <p:to>
                                        <p:strVal val="visible"/>
                                      </p:to>
                                    </p:set>
                                    <p:animEffect filter="fade" transition="in">
                                      <p:cBhvr>
                                        <p:cTn dur="1000"/>
                                        <p:tgtEl>
                                          <p:spTgt spid="132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27"/>
                                        </p:tgtEl>
                                        <p:attrNameLst>
                                          <p:attrName>style.visibility</p:attrName>
                                        </p:attrNameLst>
                                      </p:cBhvr>
                                      <p:to>
                                        <p:strVal val="visible"/>
                                      </p:to>
                                    </p:set>
                                    <p:animEffect filter="fade" transition="in">
                                      <p:cBhvr>
                                        <p:cTn dur="1000"/>
                                        <p:tgtEl>
                                          <p:spTgt spid="132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23">
                                            <p:txEl>
                                              <p:pRg end="0" st="0"/>
                                            </p:txEl>
                                          </p:spTgt>
                                        </p:tgtEl>
                                        <p:attrNameLst>
                                          <p:attrName>style.visibility</p:attrName>
                                        </p:attrNameLst>
                                      </p:cBhvr>
                                      <p:to>
                                        <p:strVal val="visible"/>
                                      </p:to>
                                    </p:set>
                                    <p:animEffect filter="fade" transition="in">
                                      <p:cBhvr>
                                        <p:cTn dur="500"/>
                                        <p:tgtEl>
                                          <p:spTgt spid="1323">
                                            <p:txEl>
                                              <p:pRg end="0" st="0"/>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323">
                                            <p:txEl>
                                              <p:pRg end="1" st="1"/>
                                            </p:txEl>
                                          </p:spTgt>
                                        </p:tgtEl>
                                        <p:attrNameLst>
                                          <p:attrName>style.visibility</p:attrName>
                                        </p:attrNameLst>
                                      </p:cBhvr>
                                      <p:to>
                                        <p:strVal val="visible"/>
                                      </p:to>
                                    </p:set>
                                    <p:animEffect filter="fade" transition="in">
                                      <p:cBhvr>
                                        <p:cTn dur="500"/>
                                        <p:tgtEl>
                                          <p:spTgt spid="1323">
                                            <p:txEl>
                                              <p:pRg end="1" st="1"/>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323">
                                            <p:txEl>
                                              <p:pRg end="2" st="2"/>
                                            </p:txEl>
                                          </p:spTgt>
                                        </p:tgtEl>
                                        <p:attrNameLst>
                                          <p:attrName>style.visibility</p:attrName>
                                        </p:attrNameLst>
                                      </p:cBhvr>
                                      <p:to>
                                        <p:strVal val="visible"/>
                                      </p:to>
                                    </p:set>
                                    <p:animEffect filter="fade" transition="in">
                                      <p:cBhvr>
                                        <p:cTn dur="500"/>
                                        <p:tgtEl>
                                          <p:spTgt spid="1323">
                                            <p:txEl>
                                              <p:pRg end="2" st="2"/>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331"/>
                                        </p:tgtEl>
                                        <p:attrNameLst>
                                          <p:attrName>style.visibility</p:attrName>
                                        </p:attrNameLst>
                                      </p:cBhvr>
                                      <p:to>
                                        <p:strVal val="visible"/>
                                      </p:to>
                                    </p:set>
                                    <p:animEffect filter="fade" transition="in">
                                      <p:cBhvr>
                                        <p:cTn dur="1000"/>
                                        <p:tgtEl>
                                          <p:spTgt spid="1331"/>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328"/>
                                        </p:tgtEl>
                                        <p:attrNameLst>
                                          <p:attrName>style.visibility</p:attrName>
                                        </p:attrNameLst>
                                      </p:cBhvr>
                                      <p:to>
                                        <p:strVal val="visible"/>
                                      </p:to>
                                    </p:set>
                                    <p:animEffect filter="fade" transition="in">
                                      <p:cBhvr>
                                        <p:cTn dur="1000"/>
                                        <p:tgtEl>
                                          <p:spTgt spid="1328"/>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332"/>
                                        </p:tgtEl>
                                        <p:attrNameLst>
                                          <p:attrName>style.visibility</p:attrName>
                                        </p:attrNameLst>
                                      </p:cBhvr>
                                      <p:to>
                                        <p:strVal val="visible"/>
                                      </p:to>
                                    </p:set>
                                    <p:animEffect filter="fade" transition="in">
                                      <p:cBhvr>
                                        <p:cTn dur="1000"/>
                                        <p:tgtEl>
                                          <p:spTgt spid="1332"/>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329"/>
                                        </p:tgtEl>
                                        <p:attrNameLst>
                                          <p:attrName>style.visibility</p:attrName>
                                        </p:attrNameLst>
                                      </p:cBhvr>
                                      <p:to>
                                        <p:strVal val="visible"/>
                                      </p:to>
                                    </p:set>
                                    <p:animEffect filter="fade" transition="in">
                                      <p:cBhvr>
                                        <p:cTn dur="1000"/>
                                        <p:tgtEl>
                                          <p:spTgt spid="1329"/>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333"/>
                                        </p:tgtEl>
                                        <p:attrNameLst>
                                          <p:attrName>style.visibility</p:attrName>
                                        </p:attrNameLst>
                                      </p:cBhvr>
                                      <p:to>
                                        <p:strVal val="visible"/>
                                      </p:to>
                                    </p:set>
                                    <p:animEffect filter="fade" transition="in">
                                      <p:cBhvr>
                                        <p:cTn dur="1000"/>
                                        <p:tgtEl>
                                          <p:spTgt spid="1333"/>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334"/>
                                        </p:tgtEl>
                                        <p:attrNameLst>
                                          <p:attrName>style.visibility</p:attrName>
                                        </p:attrNameLst>
                                      </p:cBhvr>
                                      <p:to>
                                        <p:strVal val="visible"/>
                                      </p:to>
                                    </p:set>
                                    <p:animEffect filter="fade" transition="in">
                                      <p:cBhvr>
                                        <p:cTn dur="1000"/>
                                        <p:tgtEl>
                                          <p:spTgt spid="1334"/>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330"/>
                                        </p:tgtEl>
                                        <p:attrNameLst>
                                          <p:attrName>style.visibility</p:attrName>
                                        </p:attrNameLst>
                                      </p:cBhvr>
                                      <p:to>
                                        <p:strVal val="visible"/>
                                      </p:to>
                                    </p:set>
                                    <p:animEffect filter="fade" transition="in">
                                      <p:cBhvr>
                                        <p:cTn dur="1000"/>
                                        <p:tgtEl>
                                          <p:spTgt spid="1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173"/>
          <p:cNvSpPr txBox="1"/>
          <p:nvPr>
            <p:ph type="title"/>
          </p:nvPr>
        </p:nvSpPr>
        <p:spPr>
          <a:xfrm>
            <a:off x="471488" y="365125"/>
            <a:ext cx="5915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 Question</a:t>
            </a:r>
            <a:endParaRPr/>
          </a:p>
        </p:txBody>
      </p:sp>
      <p:sp>
        <p:nvSpPr>
          <p:cNvPr id="1340" name="Google Shape;1340;p173"/>
          <p:cNvSpPr txBox="1"/>
          <p:nvPr>
            <p:ph idx="1" type="body"/>
          </p:nvPr>
        </p:nvSpPr>
        <p:spPr>
          <a:xfrm>
            <a:off x="471488" y="1825625"/>
            <a:ext cx="59151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lang="en-US" sz="1800"/>
              <a:t>Suppose the price of good X, Px = 50 and price of Y, Py = 150, the total income is 1000 which you have planned to spend on X and Y. </a:t>
            </a:r>
            <a:endParaRPr/>
          </a:p>
          <a:p>
            <a:pPr indent="-228600" lvl="0" marL="228600" rtl="0" algn="l">
              <a:lnSpc>
                <a:spcPct val="90000"/>
              </a:lnSpc>
              <a:spcBef>
                <a:spcPts val="1000"/>
              </a:spcBef>
              <a:spcAft>
                <a:spcPts val="0"/>
              </a:spcAft>
              <a:buClr>
                <a:schemeClr val="dk1"/>
              </a:buClr>
              <a:buSzPts val="1800"/>
              <a:buChar char="•"/>
            </a:pPr>
            <a:r>
              <a:rPr lang="en-US" sz="1800"/>
              <a:t>You have already bought 8 units of X. How many units of Y can you buy?</a:t>
            </a:r>
            <a:endParaRPr/>
          </a:p>
          <a:p>
            <a:pPr indent="-114300" lvl="0" marL="22860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pic>
        <p:nvPicPr>
          <p:cNvPr descr="fig6_4_3ppt" id="1345" name="Google Shape;1345;p174"/>
          <p:cNvPicPr preferRelativeResize="0"/>
          <p:nvPr/>
        </p:nvPicPr>
        <p:blipFill rotWithShape="1">
          <a:blip r:embed="rId3">
            <a:alphaModFix/>
          </a:blip>
          <a:srcRect b="0" l="0" r="0" t="0"/>
          <a:stretch/>
        </p:blipFill>
        <p:spPr>
          <a:xfrm>
            <a:off x="4057650" y="1622823"/>
            <a:ext cx="3257550" cy="2943225"/>
          </a:xfrm>
          <a:prstGeom prst="rect">
            <a:avLst/>
          </a:prstGeom>
          <a:noFill/>
          <a:ln>
            <a:noFill/>
          </a:ln>
        </p:spPr>
      </p:pic>
      <p:pic>
        <p:nvPicPr>
          <p:cNvPr descr="fig6_4_1ppt" id="1346" name="Google Shape;1346;p174"/>
          <p:cNvPicPr preferRelativeResize="0"/>
          <p:nvPr/>
        </p:nvPicPr>
        <p:blipFill rotWithShape="1">
          <a:blip r:embed="rId4">
            <a:alphaModFix/>
          </a:blip>
          <a:srcRect b="0" l="0" r="0" t="0"/>
          <a:stretch/>
        </p:blipFill>
        <p:spPr>
          <a:xfrm>
            <a:off x="4057650" y="1622823"/>
            <a:ext cx="3257550" cy="2943225"/>
          </a:xfrm>
          <a:prstGeom prst="rect">
            <a:avLst/>
          </a:prstGeom>
          <a:noFill/>
          <a:ln>
            <a:noFill/>
          </a:ln>
        </p:spPr>
      </p:pic>
      <p:pic>
        <p:nvPicPr>
          <p:cNvPr descr="fig6_4_5ppt" id="1347" name="Google Shape;1347;p174"/>
          <p:cNvPicPr preferRelativeResize="0"/>
          <p:nvPr/>
        </p:nvPicPr>
        <p:blipFill rotWithShape="1">
          <a:blip r:embed="rId5">
            <a:alphaModFix/>
          </a:blip>
          <a:srcRect b="0" l="0" r="0" t="0"/>
          <a:stretch/>
        </p:blipFill>
        <p:spPr>
          <a:xfrm>
            <a:off x="4057650" y="1622823"/>
            <a:ext cx="3257550" cy="2943225"/>
          </a:xfrm>
          <a:prstGeom prst="rect">
            <a:avLst/>
          </a:prstGeom>
          <a:noFill/>
          <a:ln>
            <a:noFill/>
          </a:ln>
        </p:spPr>
      </p:pic>
      <p:pic>
        <p:nvPicPr>
          <p:cNvPr descr="fig6_4_4ppt" id="1348" name="Google Shape;1348;p174"/>
          <p:cNvPicPr preferRelativeResize="0"/>
          <p:nvPr/>
        </p:nvPicPr>
        <p:blipFill rotWithShape="1">
          <a:blip r:embed="rId6">
            <a:alphaModFix/>
          </a:blip>
          <a:srcRect b="0" l="0" r="0" t="0"/>
          <a:stretch/>
        </p:blipFill>
        <p:spPr>
          <a:xfrm>
            <a:off x="4057650" y="1622823"/>
            <a:ext cx="3257550" cy="2943225"/>
          </a:xfrm>
          <a:prstGeom prst="rect">
            <a:avLst/>
          </a:prstGeom>
          <a:noFill/>
          <a:ln>
            <a:noFill/>
          </a:ln>
        </p:spPr>
      </p:pic>
      <p:pic>
        <p:nvPicPr>
          <p:cNvPr descr="fig6_4_2ppt" id="1349" name="Google Shape;1349;p174"/>
          <p:cNvPicPr preferRelativeResize="0"/>
          <p:nvPr/>
        </p:nvPicPr>
        <p:blipFill rotWithShape="1">
          <a:blip r:embed="rId7">
            <a:alphaModFix/>
          </a:blip>
          <a:srcRect b="0" l="0" r="0" t="0"/>
          <a:stretch/>
        </p:blipFill>
        <p:spPr>
          <a:xfrm>
            <a:off x="4057650" y="1622823"/>
            <a:ext cx="3257550" cy="2943225"/>
          </a:xfrm>
          <a:prstGeom prst="rect">
            <a:avLst/>
          </a:prstGeom>
          <a:noFill/>
          <a:ln>
            <a:noFill/>
          </a:ln>
        </p:spPr>
      </p:pic>
      <p:sp>
        <p:nvSpPr>
          <p:cNvPr id="1350" name="Google Shape;1350;p174"/>
          <p:cNvSpPr txBox="1"/>
          <p:nvPr/>
        </p:nvSpPr>
        <p:spPr>
          <a:xfrm>
            <a:off x="1450181" y="2430594"/>
            <a:ext cx="2457600" cy="6741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i="0" lang="en-US" sz="1200" u="none" cap="none" strike="noStrike">
                <a:solidFill>
                  <a:schemeClr val="dk1"/>
                </a:solidFill>
                <a:latin typeface="Calibri"/>
                <a:ea typeface="Calibri"/>
                <a:cs typeface="Calibri"/>
                <a:sym typeface="Calibri"/>
              </a:rPr>
              <a:t>When the price of a good decreases, the budget constraint swivels to the right, increasing the opportunities available and expanding choice.</a:t>
            </a:r>
            <a:endParaRPr/>
          </a:p>
        </p:txBody>
      </p:sp>
      <p:sp>
        <p:nvSpPr>
          <p:cNvPr id="1351" name="Google Shape;1351;p174"/>
          <p:cNvSpPr/>
          <p:nvPr/>
        </p:nvSpPr>
        <p:spPr>
          <a:xfrm>
            <a:off x="1485900" y="1078706"/>
            <a:ext cx="4800600" cy="285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0" i="0" lang="en-US" sz="1350" u="none" cap="none" strike="noStrike">
                <a:solidFill>
                  <a:srgbClr val="593000"/>
                </a:solidFill>
                <a:latin typeface="Calibri"/>
                <a:ea typeface="Calibri"/>
                <a:cs typeface="Calibri"/>
                <a:sym typeface="Calibri"/>
              </a:rPr>
              <a:t>Budget Constraints Change When Prices Rise or Fall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51"/>
                                        </p:tgtEl>
                                        <p:attrNameLst>
                                          <p:attrName>style.visibility</p:attrName>
                                        </p:attrNameLst>
                                      </p:cBhvr>
                                      <p:to>
                                        <p:strVal val="visible"/>
                                      </p:to>
                                    </p:set>
                                    <p:animEffect filter="fade" transition="in">
                                      <p:cBhvr>
                                        <p:cTn dur="500"/>
                                        <p:tgtEl>
                                          <p:spTgt spid="13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46"/>
                                        </p:tgtEl>
                                        <p:attrNameLst>
                                          <p:attrName>style.visibility</p:attrName>
                                        </p:attrNameLst>
                                      </p:cBhvr>
                                      <p:to>
                                        <p:strVal val="visible"/>
                                      </p:to>
                                    </p:set>
                                    <p:animEffect filter="fade" transition="in">
                                      <p:cBhvr>
                                        <p:cTn dur="1000"/>
                                        <p:tgtEl>
                                          <p:spTgt spid="134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49"/>
                                        </p:tgtEl>
                                        <p:attrNameLst>
                                          <p:attrName>style.visibility</p:attrName>
                                        </p:attrNameLst>
                                      </p:cBhvr>
                                      <p:to>
                                        <p:strVal val="visible"/>
                                      </p:to>
                                    </p:set>
                                    <p:animEffect filter="fade" transition="in">
                                      <p:cBhvr>
                                        <p:cTn dur="1000"/>
                                        <p:tgtEl>
                                          <p:spTgt spid="134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45"/>
                                        </p:tgtEl>
                                        <p:attrNameLst>
                                          <p:attrName>style.visibility</p:attrName>
                                        </p:attrNameLst>
                                      </p:cBhvr>
                                      <p:to>
                                        <p:strVal val="visible"/>
                                      </p:to>
                                    </p:set>
                                    <p:animEffect filter="fade" transition="in">
                                      <p:cBhvr>
                                        <p:cTn dur="1000"/>
                                        <p:tgtEl>
                                          <p:spTgt spid="134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348"/>
                                        </p:tgtEl>
                                        <p:attrNameLst>
                                          <p:attrName>style.visibility</p:attrName>
                                        </p:attrNameLst>
                                      </p:cBhvr>
                                      <p:to>
                                        <p:strVal val="visible"/>
                                      </p:to>
                                    </p:set>
                                    <p:animEffect filter="fade" transition="in">
                                      <p:cBhvr>
                                        <p:cTn dur="1000"/>
                                        <p:tgtEl>
                                          <p:spTgt spid="1348"/>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347"/>
                                        </p:tgtEl>
                                        <p:attrNameLst>
                                          <p:attrName>style.visibility</p:attrName>
                                        </p:attrNameLst>
                                      </p:cBhvr>
                                      <p:to>
                                        <p:strVal val="visible"/>
                                      </p:to>
                                    </p:set>
                                    <p:animEffect filter="fade" transition="in">
                                      <p:cBhvr>
                                        <p:cTn dur="1000"/>
                                        <p:tgtEl>
                                          <p:spTgt spid="1347"/>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350">
                                            <p:txEl>
                                              <p:pRg end="0" st="0"/>
                                            </p:txEl>
                                          </p:spTgt>
                                        </p:tgtEl>
                                        <p:attrNameLst>
                                          <p:attrName>style.visibility</p:attrName>
                                        </p:attrNameLst>
                                      </p:cBhvr>
                                      <p:to>
                                        <p:strVal val="visible"/>
                                      </p:to>
                                    </p:set>
                                    <p:animEffect filter="fade" transition="in">
                                      <p:cBhvr>
                                        <p:cTn dur="500"/>
                                        <p:tgtEl>
                                          <p:spTgt spid="135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75"/>
          <p:cNvSpPr/>
          <p:nvPr/>
        </p:nvSpPr>
        <p:spPr>
          <a:xfrm>
            <a:off x="1485900" y="1614489"/>
            <a:ext cx="6172200" cy="5772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i="0" lang="en-US" sz="1500" u="none" cap="none" strike="noStrike">
                <a:solidFill>
                  <a:schemeClr val="dk1"/>
                </a:solidFill>
                <a:latin typeface="Calibri"/>
                <a:ea typeface="Calibri"/>
                <a:cs typeface="Calibri"/>
                <a:sym typeface="Calibri"/>
              </a:rPr>
              <a:t>In general, utility-maximizing consumers spread out their expenditures until the following condition holds:</a:t>
            </a:r>
            <a:endParaRPr/>
          </a:p>
        </p:txBody>
      </p:sp>
      <p:sp>
        <p:nvSpPr>
          <p:cNvPr id="1357" name="Google Shape;1357;p175"/>
          <p:cNvSpPr/>
          <p:nvPr/>
        </p:nvSpPr>
        <p:spPr>
          <a:xfrm>
            <a:off x="1485900" y="4059451"/>
            <a:ext cx="6172200" cy="3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350" u="none" cap="none" strike="noStrike">
                <a:solidFill>
                  <a:schemeClr val="dk1"/>
                </a:solidFill>
                <a:latin typeface="Calibri"/>
                <a:ea typeface="Calibri"/>
                <a:cs typeface="Calibri"/>
                <a:sym typeface="Calibri"/>
              </a:rPr>
              <a:t>utility-maximizing rule  Equating the ratio of the marginal utility of a good to its price for all goods.</a:t>
            </a:r>
            <a:endParaRPr/>
          </a:p>
        </p:txBody>
      </p:sp>
      <p:sp>
        <p:nvSpPr>
          <p:cNvPr id="1358" name="Google Shape;1358;p175"/>
          <p:cNvSpPr/>
          <p:nvPr/>
        </p:nvSpPr>
        <p:spPr>
          <a:xfrm>
            <a:off x="1500596" y="4637311"/>
            <a:ext cx="61722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diamond/water paradox</a:t>
            </a:r>
            <a:r>
              <a:rPr b="0" i="0" lang="en-US" sz="1800" u="none" cap="none" strike="noStrike">
                <a:solidFill>
                  <a:srgbClr val="006668"/>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 paradox stating that (1) the things with the greatest value in use frequently have little or no value in exchange and (2) the things with the greatest value in exchange frequently have little or no value in use.</a:t>
            </a:r>
            <a:endParaRPr/>
          </a:p>
        </p:txBody>
      </p:sp>
      <p:sp>
        <p:nvSpPr>
          <p:cNvPr id="1359" name="Google Shape;1359;p175"/>
          <p:cNvSpPr txBox="1"/>
          <p:nvPr/>
        </p:nvSpPr>
        <p:spPr>
          <a:xfrm>
            <a:off x="1484710" y="1078706"/>
            <a:ext cx="4800600" cy="285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0" i="0" lang="en-US" sz="1500" u="none" cap="none" strike="noStrike">
                <a:solidFill>
                  <a:srgbClr val="55367D"/>
                </a:solidFill>
                <a:latin typeface="Calibri"/>
                <a:ea typeface="Calibri"/>
                <a:cs typeface="Calibri"/>
                <a:sym typeface="Calibri"/>
              </a:rPr>
              <a:t>The Utility-Maximizing Rule</a:t>
            </a:r>
            <a:endParaRPr/>
          </a:p>
        </p:txBody>
      </p:sp>
      <p:sp>
        <p:nvSpPr>
          <p:cNvPr id="1360" name="Google Shape;1360;p175"/>
          <p:cNvSpPr txBox="1"/>
          <p:nvPr/>
        </p:nvSpPr>
        <p:spPr>
          <a:xfrm>
            <a:off x="1485900" y="3352802"/>
            <a:ext cx="6172200" cy="507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350" u="none" cap="none" strike="noStrike">
                <a:solidFill>
                  <a:schemeClr val="dk1"/>
                </a:solidFill>
                <a:latin typeface="Calibri"/>
                <a:ea typeface="Calibri"/>
                <a:cs typeface="Calibri"/>
                <a:sym typeface="Calibri"/>
              </a:rPr>
              <a:t>where </a:t>
            </a:r>
            <a:r>
              <a:rPr b="0" i="1" lang="en-US" sz="1350" u="none" cap="none" strike="noStrike">
                <a:solidFill>
                  <a:schemeClr val="dk1"/>
                </a:solidFill>
                <a:latin typeface="Calibri"/>
                <a:ea typeface="Calibri"/>
                <a:cs typeface="Calibri"/>
                <a:sym typeface="Calibri"/>
              </a:rPr>
              <a:t>MU</a:t>
            </a:r>
            <a:r>
              <a:rPr b="0" baseline="-25000" i="1" lang="en-US" sz="1350" u="none" cap="none" strike="noStrike">
                <a:solidFill>
                  <a:schemeClr val="dk1"/>
                </a:solidFill>
                <a:latin typeface="Calibri"/>
                <a:ea typeface="Calibri"/>
                <a:cs typeface="Calibri"/>
                <a:sym typeface="Calibri"/>
              </a:rPr>
              <a:t>X</a:t>
            </a:r>
            <a:r>
              <a:rPr b="0" i="0" lang="en-US" sz="1350" u="none" cap="none" strike="noStrike">
                <a:solidFill>
                  <a:schemeClr val="dk1"/>
                </a:solidFill>
                <a:latin typeface="Calibri"/>
                <a:ea typeface="Calibri"/>
                <a:cs typeface="Calibri"/>
                <a:sym typeface="Calibri"/>
              </a:rPr>
              <a:t> is the marginal utility derived from the last unit of </a:t>
            </a:r>
            <a:r>
              <a:rPr b="0" i="1" lang="en-US" sz="1350" u="none" cap="none" strike="noStrike">
                <a:solidFill>
                  <a:schemeClr val="dk1"/>
                </a:solidFill>
                <a:latin typeface="Calibri"/>
                <a:ea typeface="Calibri"/>
                <a:cs typeface="Calibri"/>
                <a:sym typeface="Calibri"/>
              </a:rPr>
              <a:t>X</a:t>
            </a:r>
            <a:r>
              <a:rPr b="0" i="0" lang="en-US" sz="1350" u="none" cap="none" strike="noStrike">
                <a:solidFill>
                  <a:schemeClr val="dk1"/>
                </a:solidFill>
                <a:latin typeface="Calibri"/>
                <a:ea typeface="Calibri"/>
                <a:cs typeface="Calibri"/>
                <a:sym typeface="Calibri"/>
              </a:rPr>
              <a:t> consumed, </a:t>
            </a:r>
            <a:r>
              <a:rPr b="0" i="1" lang="en-US" sz="1350" u="none" cap="none" strike="noStrike">
                <a:solidFill>
                  <a:schemeClr val="dk1"/>
                </a:solidFill>
                <a:latin typeface="Calibri"/>
                <a:ea typeface="Calibri"/>
                <a:cs typeface="Calibri"/>
                <a:sym typeface="Calibri"/>
              </a:rPr>
              <a:t>MU</a:t>
            </a:r>
            <a:r>
              <a:rPr b="0" baseline="-25000" i="1" lang="en-US" sz="1350" u="none" cap="none" strike="noStrike">
                <a:solidFill>
                  <a:schemeClr val="dk1"/>
                </a:solidFill>
                <a:latin typeface="Calibri"/>
                <a:ea typeface="Calibri"/>
                <a:cs typeface="Calibri"/>
                <a:sym typeface="Calibri"/>
              </a:rPr>
              <a:t>Y</a:t>
            </a:r>
            <a:r>
              <a:rPr b="0" i="0" lang="en-US" sz="1350" u="none" cap="none" strike="noStrike">
                <a:solidFill>
                  <a:schemeClr val="dk1"/>
                </a:solidFill>
                <a:latin typeface="Calibri"/>
                <a:ea typeface="Calibri"/>
                <a:cs typeface="Calibri"/>
                <a:sym typeface="Calibri"/>
              </a:rPr>
              <a:t> is the marginal utility derived from the last unit of </a:t>
            </a:r>
            <a:r>
              <a:rPr b="0" i="1" lang="en-US" sz="1350" u="none" cap="none" strike="noStrike">
                <a:solidFill>
                  <a:schemeClr val="dk1"/>
                </a:solidFill>
                <a:latin typeface="Calibri"/>
                <a:ea typeface="Calibri"/>
                <a:cs typeface="Calibri"/>
                <a:sym typeface="Calibri"/>
              </a:rPr>
              <a:t>Y</a:t>
            </a:r>
            <a:r>
              <a:rPr b="0" i="0" lang="en-US" sz="1350" u="none" cap="none" strike="noStrike">
                <a:solidFill>
                  <a:schemeClr val="dk1"/>
                </a:solidFill>
                <a:latin typeface="Calibri"/>
                <a:ea typeface="Calibri"/>
                <a:cs typeface="Calibri"/>
                <a:sym typeface="Calibri"/>
              </a:rPr>
              <a:t> consumed, </a:t>
            </a:r>
            <a:r>
              <a:rPr b="0" i="1" lang="en-US" sz="1350" u="none" cap="none" strike="noStrike">
                <a:solidFill>
                  <a:schemeClr val="dk1"/>
                </a:solidFill>
                <a:latin typeface="Calibri"/>
                <a:ea typeface="Calibri"/>
                <a:cs typeface="Calibri"/>
                <a:sym typeface="Calibri"/>
              </a:rPr>
              <a:t>P</a:t>
            </a:r>
            <a:r>
              <a:rPr b="0" baseline="-25000" i="1" lang="en-US" sz="1350" u="none" cap="none" strike="noStrike">
                <a:solidFill>
                  <a:schemeClr val="dk1"/>
                </a:solidFill>
                <a:latin typeface="Calibri"/>
                <a:ea typeface="Calibri"/>
                <a:cs typeface="Calibri"/>
                <a:sym typeface="Calibri"/>
              </a:rPr>
              <a:t>X</a:t>
            </a:r>
            <a:r>
              <a:rPr b="0" i="0" lang="en-US" sz="1350" u="none" cap="none" strike="noStrike">
                <a:solidFill>
                  <a:schemeClr val="dk1"/>
                </a:solidFill>
                <a:latin typeface="Calibri"/>
                <a:ea typeface="Calibri"/>
                <a:cs typeface="Calibri"/>
                <a:sym typeface="Calibri"/>
              </a:rPr>
              <a:t> is the price per unit of </a:t>
            </a:r>
            <a:r>
              <a:rPr b="0" i="1" lang="en-US" sz="1350" u="none" cap="none" strike="noStrike">
                <a:solidFill>
                  <a:schemeClr val="dk1"/>
                </a:solidFill>
                <a:latin typeface="Calibri"/>
                <a:ea typeface="Calibri"/>
                <a:cs typeface="Calibri"/>
                <a:sym typeface="Calibri"/>
              </a:rPr>
              <a:t>X</a:t>
            </a:r>
            <a:r>
              <a:rPr b="0" i="0" lang="en-US" sz="1350" u="none" cap="none" strike="noStrike">
                <a:solidFill>
                  <a:schemeClr val="dk1"/>
                </a:solidFill>
                <a:latin typeface="Calibri"/>
                <a:ea typeface="Calibri"/>
                <a:cs typeface="Calibri"/>
                <a:sym typeface="Calibri"/>
              </a:rPr>
              <a:t>, and </a:t>
            </a:r>
            <a:r>
              <a:rPr b="0" i="1" lang="en-US" sz="1350" u="none" cap="none" strike="noStrike">
                <a:solidFill>
                  <a:schemeClr val="dk1"/>
                </a:solidFill>
                <a:latin typeface="Calibri"/>
                <a:ea typeface="Calibri"/>
                <a:cs typeface="Calibri"/>
                <a:sym typeface="Calibri"/>
              </a:rPr>
              <a:t>P</a:t>
            </a:r>
            <a:r>
              <a:rPr b="0" baseline="-25000" i="1" lang="en-US" sz="1350" u="none" cap="none" strike="noStrike">
                <a:solidFill>
                  <a:schemeClr val="dk1"/>
                </a:solidFill>
                <a:latin typeface="Calibri"/>
                <a:ea typeface="Calibri"/>
                <a:cs typeface="Calibri"/>
                <a:sym typeface="Calibri"/>
              </a:rPr>
              <a:t>Y</a:t>
            </a:r>
            <a:r>
              <a:rPr b="0" i="0" lang="en-US" sz="1350" u="none" cap="none" strike="noStrike">
                <a:solidFill>
                  <a:schemeClr val="dk1"/>
                </a:solidFill>
                <a:latin typeface="Calibri"/>
                <a:ea typeface="Calibri"/>
                <a:cs typeface="Calibri"/>
                <a:sym typeface="Calibri"/>
              </a:rPr>
              <a:t> is the price per unit of </a:t>
            </a:r>
            <a:r>
              <a:rPr b="0" i="1" lang="en-US" sz="1350" u="none" cap="none" strike="noStrike">
                <a:solidFill>
                  <a:schemeClr val="dk1"/>
                </a:solidFill>
                <a:latin typeface="Calibri"/>
                <a:ea typeface="Calibri"/>
                <a:cs typeface="Calibri"/>
                <a:sym typeface="Calibri"/>
              </a:rPr>
              <a:t>Y</a:t>
            </a:r>
            <a:r>
              <a:rPr b="0" i="0" lang="en-US" sz="1350" u="none" cap="none" strike="noStrike">
                <a:solidFill>
                  <a:schemeClr val="dk1"/>
                </a:solidFill>
                <a:latin typeface="Calibri"/>
                <a:ea typeface="Calibri"/>
                <a:cs typeface="Calibri"/>
                <a:sym typeface="Calibri"/>
              </a:rPr>
              <a:t>.</a:t>
            </a:r>
            <a:endParaRPr/>
          </a:p>
        </p:txBody>
      </p:sp>
      <p:pic>
        <p:nvPicPr>
          <p:cNvPr id="1361" name="Google Shape;1361;p175"/>
          <p:cNvPicPr preferRelativeResize="0"/>
          <p:nvPr/>
        </p:nvPicPr>
        <p:blipFill rotWithShape="1">
          <a:blip r:embed="rId3">
            <a:alphaModFix/>
          </a:blip>
          <a:srcRect b="0" l="0" r="0" t="0"/>
          <a:stretch/>
        </p:blipFill>
        <p:spPr>
          <a:xfrm>
            <a:off x="1793081" y="2378869"/>
            <a:ext cx="5557839" cy="542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59"/>
                                        </p:tgtEl>
                                        <p:attrNameLst>
                                          <p:attrName>style.visibility</p:attrName>
                                        </p:attrNameLst>
                                      </p:cBhvr>
                                      <p:to>
                                        <p:strVal val="visible"/>
                                      </p:to>
                                    </p:set>
                                    <p:animEffect filter="fade" transition="in">
                                      <p:cBhvr>
                                        <p:cTn dur="500"/>
                                        <p:tgtEl>
                                          <p:spTgt spid="135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56"/>
                                        </p:tgtEl>
                                        <p:attrNameLst>
                                          <p:attrName>style.visibility</p:attrName>
                                        </p:attrNameLst>
                                      </p:cBhvr>
                                      <p:to>
                                        <p:strVal val="visible"/>
                                      </p:to>
                                    </p:set>
                                    <p:animEffect filter="fade" transition="in">
                                      <p:cBhvr>
                                        <p:cTn dur="500"/>
                                        <p:tgtEl>
                                          <p:spTgt spid="13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60"/>
                                        </p:tgtEl>
                                        <p:attrNameLst>
                                          <p:attrName>style.visibility</p:attrName>
                                        </p:attrNameLst>
                                      </p:cBhvr>
                                      <p:to>
                                        <p:strVal val="visible"/>
                                      </p:to>
                                    </p:set>
                                    <p:animEffect filter="fade" transition="in">
                                      <p:cBhvr>
                                        <p:cTn dur="500"/>
                                        <p:tgtEl>
                                          <p:spTgt spid="136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57"/>
                                        </p:tgtEl>
                                        <p:attrNameLst>
                                          <p:attrName>style.visibility</p:attrName>
                                        </p:attrNameLst>
                                      </p:cBhvr>
                                      <p:to>
                                        <p:strVal val="visible"/>
                                      </p:to>
                                    </p:set>
                                    <p:animEffect filter="fade" transition="in">
                                      <p:cBhvr>
                                        <p:cTn dur="500"/>
                                        <p:tgtEl>
                                          <p:spTgt spid="135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58"/>
                                        </p:tgtEl>
                                        <p:attrNameLst>
                                          <p:attrName>style.visibility</p:attrName>
                                        </p:attrNameLst>
                                      </p:cBhvr>
                                      <p:to>
                                        <p:strVal val="visible"/>
                                      </p:to>
                                    </p:set>
                                    <p:animEffect filter="fade" transition="in">
                                      <p:cBhvr>
                                        <p:cTn dur="500"/>
                                        <p:tgtEl>
                                          <p:spTgt spid="1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5" name="Shape 1365"/>
        <p:cNvGrpSpPr/>
        <p:nvPr/>
      </p:nvGrpSpPr>
      <p:grpSpPr>
        <a:xfrm>
          <a:off x="0" y="0"/>
          <a:ext cx="0" cy="0"/>
          <a:chOff x="0" y="0"/>
          <a:chExt cx="0" cy="0"/>
        </a:xfrm>
      </p:grpSpPr>
      <p:sp>
        <p:nvSpPr>
          <p:cNvPr id="1366" name="Google Shape;1366;p176"/>
          <p:cNvSpPr txBox="1"/>
          <p:nvPr>
            <p:ph type="ctrTitle"/>
          </p:nvPr>
        </p:nvSpPr>
        <p:spPr>
          <a:xfrm>
            <a:off x="685800" y="22860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b="1" lang="en-US"/>
              <a:t>Price Change: Income and Substitution Effects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Introduction</a:t>
            </a:r>
            <a:endParaRPr/>
          </a:p>
        </p:txBody>
      </p:sp>
      <p:sp>
        <p:nvSpPr>
          <p:cNvPr id="356" name="Google Shape;356;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140000"/>
              </a:lnSpc>
              <a:spcBef>
                <a:spcPts val="0"/>
              </a:spcBef>
              <a:spcAft>
                <a:spcPts val="0"/>
              </a:spcAft>
              <a:buClr>
                <a:schemeClr val="dk1"/>
              </a:buClr>
              <a:buSzPts val="2240"/>
              <a:buChar char="•"/>
            </a:pPr>
            <a:r>
              <a:rPr lang="en-US" sz="2240"/>
              <a:t>Engineering activities are not an end in themselves. They are a means for satisfying human wants.</a:t>
            </a:r>
            <a:endParaRPr/>
          </a:p>
          <a:p>
            <a:pPr indent="-342900" lvl="0" marL="342900" rtl="0" algn="just">
              <a:lnSpc>
                <a:spcPct val="140000"/>
              </a:lnSpc>
              <a:spcBef>
                <a:spcPts val="448"/>
              </a:spcBef>
              <a:spcAft>
                <a:spcPts val="0"/>
              </a:spcAft>
              <a:buClr>
                <a:schemeClr val="dk1"/>
              </a:buClr>
              <a:buSzPts val="2240"/>
              <a:buChar char="•"/>
            </a:pPr>
            <a:r>
              <a:rPr lang="en-US" sz="2240"/>
              <a:t>Engineers have two concerns: 1) Materials and Forces of Nature, and 2) Needs of People</a:t>
            </a:r>
            <a:endParaRPr/>
          </a:p>
          <a:p>
            <a:pPr indent="-342900" lvl="0" marL="342900" rtl="0" algn="just">
              <a:lnSpc>
                <a:spcPct val="140000"/>
              </a:lnSpc>
              <a:spcBef>
                <a:spcPts val="448"/>
              </a:spcBef>
              <a:spcAft>
                <a:spcPts val="0"/>
              </a:spcAft>
              <a:buClr>
                <a:schemeClr val="dk1"/>
              </a:buClr>
              <a:buSzPts val="2240"/>
              <a:buChar char="•"/>
            </a:pPr>
            <a:r>
              <a:rPr lang="en-US" sz="2240"/>
              <a:t>Resource constraints is responsible for closely associating Engineering with Economics.</a:t>
            </a:r>
            <a:endParaRPr/>
          </a:p>
          <a:p>
            <a:pPr indent="-342900" lvl="0" marL="342900" rtl="0" algn="just">
              <a:lnSpc>
                <a:spcPct val="140000"/>
              </a:lnSpc>
              <a:spcBef>
                <a:spcPts val="448"/>
              </a:spcBef>
              <a:spcAft>
                <a:spcPts val="0"/>
              </a:spcAft>
              <a:buClr>
                <a:schemeClr val="dk1"/>
              </a:buClr>
              <a:buSzPts val="2240"/>
              <a:buChar char="•"/>
            </a:pPr>
            <a:r>
              <a:rPr lang="en-US" sz="2240"/>
              <a:t>Engineering projects need to be not just physically feasible but economically also.</a:t>
            </a:r>
            <a:endParaRPr sz="2240"/>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0" name="Shape 1370"/>
        <p:cNvGrpSpPr/>
        <p:nvPr/>
      </p:nvGrpSpPr>
      <p:grpSpPr>
        <a:xfrm>
          <a:off x="0" y="0"/>
          <a:ext cx="0" cy="0"/>
          <a:chOff x="0" y="0"/>
          <a:chExt cx="0" cy="0"/>
        </a:xfrm>
      </p:grpSpPr>
      <p:sp>
        <p:nvSpPr>
          <p:cNvPr id="1371" name="Google Shape;1371;p177"/>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IMPACT OF A PRICE CHANGE</a:t>
            </a:r>
            <a:endParaRPr/>
          </a:p>
        </p:txBody>
      </p:sp>
      <p:sp>
        <p:nvSpPr>
          <p:cNvPr id="1372" name="Google Shape;1372;p177"/>
          <p:cNvSpPr txBox="1"/>
          <p:nvPr>
            <p:ph idx="1" type="body"/>
          </p:nvPr>
        </p:nvSpPr>
        <p:spPr>
          <a:xfrm>
            <a:off x="685800" y="1714500"/>
            <a:ext cx="7772400" cy="41529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2400"/>
              <a:buChar char="●"/>
            </a:pPr>
            <a:r>
              <a:rPr lang="en-US"/>
              <a:t>Economists often separate the impact of a price change into two components:</a:t>
            </a:r>
            <a:endParaRPr/>
          </a:p>
          <a:p>
            <a:pPr indent="-285750" lvl="1" marL="742950" rtl="0" algn="l">
              <a:spcBef>
                <a:spcPts val="640"/>
              </a:spcBef>
              <a:spcAft>
                <a:spcPts val="0"/>
              </a:spcAft>
              <a:buSzPts val="3200"/>
              <a:buFont typeface="Arial"/>
              <a:buChar char="–"/>
            </a:pPr>
            <a:r>
              <a:rPr lang="en-US"/>
              <a:t>the </a:t>
            </a:r>
            <a:r>
              <a:rPr lang="en-US">
                <a:solidFill>
                  <a:schemeClr val="accent1"/>
                </a:solidFill>
              </a:rPr>
              <a:t>substitution effect; </a:t>
            </a:r>
            <a:r>
              <a:rPr lang="en-US"/>
              <a:t>and</a:t>
            </a:r>
            <a:endParaRPr>
              <a:solidFill>
                <a:schemeClr val="accent1"/>
              </a:solidFill>
            </a:endParaRPr>
          </a:p>
          <a:p>
            <a:pPr indent="-285750" lvl="1" marL="742950" rtl="0" algn="l">
              <a:spcBef>
                <a:spcPts val="640"/>
              </a:spcBef>
              <a:spcAft>
                <a:spcPts val="0"/>
              </a:spcAft>
              <a:buSzPts val="3200"/>
              <a:buFont typeface="Arial"/>
              <a:buChar char="–"/>
            </a:pPr>
            <a:r>
              <a:rPr lang="en-US"/>
              <a:t>the </a:t>
            </a:r>
            <a:r>
              <a:rPr lang="en-US">
                <a:solidFill>
                  <a:schemeClr val="accent1"/>
                </a:solidFill>
              </a:rPr>
              <a:t>income effect.</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6" name="Shape 1376"/>
        <p:cNvGrpSpPr/>
        <p:nvPr/>
      </p:nvGrpSpPr>
      <p:grpSpPr>
        <a:xfrm>
          <a:off x="0" y="0"/>
          <a:ext cx="0" cy="0"/>
          <a:chOff x="0" y="0"/>
          <a:chExt cx="0" cy="0"/>
        </a:xfrm>
      </p:grpSpPr>
      <p:sp>
        <p:nvSpPr>
          <p:cNvPr id="1377" name="Google Shape;1377;p178"/>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IMPACT OF A PRICE CHANGE</a:t>
            </a:r>
            <a:endParaRPr/>
          </a:p>
        </p:txBody>
      </p:sp>
      <p:sp>
        <p:nvSpPr>
          <p:cNvPr id="1378" name="Google Shape;1378;p178"/>
          <p:cNvSpPr txBox="1"/>
          <p:nvPr>
            <p:ph idx="1" type="body"/>
          </p:nvPr>
        </p:nvSpPr>
        <p:spPr>
          <a:xfrm>
            <a:off x="685800" y="1714500"/>
            <a:ext cx="7772400" cy="41529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2100"/>
              <a:buChar char="●"/>
            </a:pPr>
            <a:r>
              <a:rPr lang="en-US" sz="2800"/>
              <a:t>The </a:t>
            </a:r>
            <a:r>
              <a:rPr lang="en-US" sz="2800">
                <a:solidFill>
                  <a:schemeClr val="accent1"/>
                </a:solidFill>
              </a:rPr>
              <a:t>substitution effect</a:t>
            </a:r>
            <a:r>
              <a:rPr lang="en-US" sz="2800"/>
              <a:t> involves the substitution of good x</a:t>
            </a:r>
            <a:r>
              <a:rPr baseline="-25000" lang="en-US" sz="2800"/>
              <a:t>1 </a:t>
            </a:r>
            <a:r>
              <a:rPr lang="en-US" sz="2800"/>
              <a:t>for good x</a:t>
            </a:r>
            <a:r>
              <a:rPr baseline="-25000" lang="en-US" sz="2800"/>
              <a:t>2</a:t>
            </a:r>
            <a:r>
              <a:rPr lang="en-US" sz="2800"/>
              <a:t> or vice-versa due to a change in </a:t>
            </a:r>
            <a:r>
              <a:rPr lang="en-US" sz="2800">
                <a:solidFill>
                  <a:schemeClr val="accent1"/>
                </a:solidFill>
              </a:rPr>
              <a:t>relative prices</a:t>
            </a:r>
            <a:r>
              <a:rPr lang="en-US" sz="2800"/>
              <a:t> of the two goods. </a:t>
            </a:r>
            <a:endParaRPr/>
          </a:p>
          <a:p>
            <a:pPr indent="-342900" lvl="0" marL="342900" rtl="0" algn="l">
              <a:lnSpc>
                <a:spcPct val="90000"/>
              </a:lnSpc>
              <a:spcBef>
                <a:spcPts val="560"/>
              </a:spcBef>
              <a:spcAft>
                <a:spcPts val="0"/>
              </a:spcAft>
              <a:buSzPts val="2100"/>
              <a:buChar char="●"/>
            </a:pPr>
            <a:r>
              <a:rPr lang="en-US" sz="2800"/>
              <a:t>The </a:t>
            </a:r>
            <a:r>
              <a:rPr lang="en-US" sz="2800">
                <a:solidFill>
                  <a:srgbClr val="00CC00"/>
                </a:solidFill>
              </a:rPr>
              <a:t>income effect </a:t>
            </a:r>
            <a:r>
              <a:rPr lang="en-US" sz="2800"/>
              <a:t>results from an increase or decrease in the consumer’s </a:t>
            </a:r>
            <a:r>
              <a:rPr lang="en-US" sz="2800">
                <a:solidFill>
                  <a:srgbClr val="00CC00"/>
                </a:solidFill>
              </a:rPr>
              <a:t>real income </a:t>
            </a:r>
            <a:r>
              <a:rPr lang="en-US" sz="2800"/>
              <a:t>or</a:t>
            </a:r>
            <a:r>
              <a:rPr lang="en-US" sz="2800">
                <a:solidFill>
                  <a:srgbClr val="00CC00"/>
                </a:solidFill>
              </a:rPr>
              <a:t> purchasing power</a:t>
            </a:r>
            <a:r>
              <a:rPr lang="en-US" sz="2800"/>
              <a:t> as a result of the price change.</a:t>
            </a:r>
            <a:endParaRPr/>
          </a:p>
          <a:p>
            <a:pPr indent="-342900" lvl="0" marL="342900" rtl="0" algn="l">
              <a:lnSpc>
                <a:spcPct val="90000"/>
              </a:lnSpc>
              <a:spcBef>
                <a:spcPts val="560"/>
              </a:spcBef>
              <a:spcAft>
                <a:spcPts val="0"/>
              </a:spcAft>
              <a:buSzPts val="2100"/>
              <a:buChar char="●"/>
            </a:pPr>
            <a:r>
              <a:rPr lang="en-US" sz="2800"/>
              <a:t>The sum of these two effects is called the </a:t>
            </a:r>
            <a:r>
              <a:rPr lang="en-US" sz="2800">
                <a:solidFill>
                  <a:srgbClr val="FF3399"/>
                </a:solidFill>
              </a:rPr>
              <a:t>price effect</a:t>
            </a:r>
            <a:r>
              <a:rPr lang="en-US" sz="2800"/>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2" name="Shape 1382"/>
        <p:cNvGrpSpPr/>
        <p:nvPr/>
      </p:nvGrpSpPr>
      <p:grpSpPr>
        <a:xfrm>
          <a:off x="0" y="0"/>
          <a:ext cx="0" cy="0"/>
          <a:chOff x="0" y="0"/>
          <a:chExt cx="0" cy="0"/>
        </a:xfrm>
      </p:grpSpPr>
      <p:sp>
        <p:nvSpPr>
          <p:cNvPr id="1383" name="Google Shape;1383;p179"/>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IMPACT OF A PRICE CHANGE</a:t>
            </a:r>
            <a:endParaRPr/>
          </a:p>
        </p:txBody>
      </p:sp>
      <p:sp>
        <p:nvSpPr>
          <p:cNvPr id="1384" name="Google Shape;1384;p179"/>
          <p:cNvSpPr txBox="1"/>
          <p:nvPr>
            <p:ph idx="1" type="body"/>
          </p:nvPr>
        </p:nvSpPr>
        <p:spPr>
          <a:xfrm>
            <a:off x="685800" y="1714500"/>
            <a:ext cx="7772400" cy="41529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2400"/>
              <a:buChar char="●"/>
            </a:pPr>
            <a:r>
              <a:rPr lang="en-US"/>
              <a:t>The decomposition of the price effect into the income and substitution effect can be done in several ways</a:t>
            </a:r>
            <a:endParaRPr/>
          </a:p>
          <a:p>
            <a:pPr indent="-342900" lvl="0" marL="342900" rtl="0" algn="l">
              <a:spcBef>
                <a:spcPts val="640"/>
              </a:spcBef>
              <a:spcAft>
                <a:spcPts val="0"/>
              </a:spcAft>
              <a:buSzPts val="2400"/>
              <a:buChar char="●"/>
            </a:pPr>
            <a:r>
              <a:rPr lang="en-US"/>
              <a:t>There are two main methods:</a:t>
            </a:r>
            <a:endParaRPr/>
          </a:p>
          <a:p>
            <a:pPr indent="-342900" lvl="0" marL="342900" rtl="0" algn="l">
              <a:spcBef>
                <a:spcPts val="640"/>
              </a:spcBef>
              <a:spcAft>
                <a:spcPts val="0"/>
              </a:spcAft>
              <a:buSzPts val="2400"/>
              <a:buFont typeface="Arial"/>
              <a:buNone/>
            </a:pPr>
            <a:r>
              <a:rPr lang="en-US"/>
              <a:t>	(i) The </a:t>
            </a:r>
            <a:r>
              <a:rPr lang="en-US">
                <a:solidFill>
                  <a:schemeClr val="accent1"/>
                </a:solidFill>
              </a:rPr>
              <a:t>Hicksian </a:t>
            </a:r>
            <a:r>
              <a:rPr lang="en-US"/>
              <a:t>method; and</a:t>
            </a:r>
            <a:endParaRPr/>
          </a:p>
          <a:p>
            <a:pPr indent="-342900" lvl="0" marL="342900" rtl="0" algn="l">
              <a:spcBef>
                <a:spcPts val="640"/>
              </a:spcBef>
              <a:spcAft>
                <a:spcPts val="0"/>
              </a:spcAft>
              <a:buSzPts val="2400"/>
              <a:buFont typeface="Arial"/>
              <a:buNone/>
            </a:pPr>
            <a:r>
              <a:rPr lang="en-US"/>
              <a:t>	(ii) The </a:t>
            </a:r>
            <a:r>
              <a:rPr lang="en-US">
                <a:solidFill>
                  <a:schemeClr val="accent1"/>
                </a:solidFill>
              </a:rPr>
              <a:t>Slutsky</a:t>
            </a:r>
            <a:r>
              <a:rPr lang="en-US"/>
              <a:t> method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8" name="Shape 1388"/>
        <p:cNvGrpSpPr/>
        <p:nvPr/>
      </p:nvGrpSpPr>
      <p:grpSpPr>
        <a:xfrm>
          <a:off x="0" y="0"/>
          <a:ext cx="0" cy="0"/>
          <a:chOff x="0" y="0"/>
          <a:chExt cx="0" cy="0"/>
        </a:xfrm>
      </p:grpSpPr>
      <p:sp>
        <p:nvSpPr>
          <p:cNvPr id="1389" name="Google Shape;1389;p180"/>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HICKSIAN METHOD</a:t>
            </a:r>
            <a:endParaRPr/>
          </a:p>
        </p:txBody>
      </p:sp>
      <p:sp>
        <p:nvSpPr>
          <p:cNvPr id="1390" name="Google Shape;1390;p180"/>
          <p:cNvSpPr txBox="1"/>
          <p:nvPr>
            <p:ph idx="1" type="body"/>
          </p:nvPr>
        </p:nvSpPr>
        <p:spPr>
          <a:xfrm>
            <a:off x="685800" y="1295400"/>
            <a:ext cx="7772400" cy="45720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2400"/>
              <a:buChar char="●"/>
            </a:pPr>
            <a:r>
              <a:rPr lang="en-US"/>
              <a:t>Sir John R.Hicks (1904-1989)</a:t>
            </a:r>
            <a:endParaRPr/>
          </a:p>
          <a:p>
            <a:pPr indent="-342900" lvl="0" marL="342900" rtl="0" algn="l">
              <a:spcBef>
                <a:spcPts val="640"/>
              </a:spcBef>
              <a:spcAft>
                <a:spcPts val="0"/>
              </a:spcAft>
              <a:buSzPts val="2400"/>
              <a:buChar char="●"/>
            </a:pPr>
            <a:r>
              <a:rPr lang="en-US"/>
              <a:t>Awarded the Nobel Laureate in Economics (with Kenneth J. Arrrow) in 1972 for work on general equilibrium theory and welfare economics.</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4" name="Shape 1394"/>
        <p:cNvGrpSpPr/>
        <p:nvPr/>
      </p:nvGrpSpPr>
      <p:grpSpPr>
        <a:xfrm>
          <a:off x="0" y="0"/>
          <a:ext cx="0" cy="0"/>
          <a:chOff x="0" y="0"/>
          <a:chExt cx="0" cy="0"/>
        </a:xfrm>
      </p:grpSpPr>
      <p:sp>
        <p:nvSpPr>
          <p:cNvPr id="1395" name="Google Shape;1395;p181"/>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HICKSIAN METHOD</a:t>
            </a:r>
            <a:endParaRPr/>
          </a:p>
        </p:txBody>
      </p:sp>
      <p:cxnSp>
        <p:nvCxnSpPr>
          <p:cNvPr id="1396" name="Google Shape;1396;p181"/>
          <p:cNvCxnSpPr/>
          <p:nvPr/>
        </p:nvCxnSpPr>
        <p:spPr>
          <a:xfrm>
            <a:off x="1371600" y="1752600"/>
            <a:ext cx="0" cy="3505200"/>
          </a:xfrm>
          <a:prstGeom prst="straightConnector1">
            <a:avLst/>
          </a:prstGeom>
          <a:noFill/>
          <a:ln cap="flat" cmpd="sng" w="12700">
            <a:solidFill>
              <a:schemeClr val="dk1"/>
            </a:solidFill>
            <a:prstDash val="solid"/>
            <a:round/>
            <a:headEnd len="med" w="med" type="triangle"/>
            <a:tailEnd len="sm" w="sm" type="none"/>
          </a:ln>
        </p:spPr>
      </p:cxnSp>
      <p:cxnSp>
        <p:nvCxnSpPr>
          <p:cNvPr id="1397" name="Google Shape;1397;p181"/>
          <p:cNvCxnSpPr/>
          <p:nvPr/>
        </p:nvCxnSpPr>
        <p:spPr>
          <a:xfrm>
            <a:off x="1371600" y="5257800"/>
            <a:ext cx="5715000" cy="0"/>
          </a:xfrm>
          <a:prstGeom prst="straightConnector1">
            <a:avLst/>
          </a:prstGeom>
          <a:noFill/>
          <a:ln cap="flat" cmpd="sng" w="12700">
            <a:solidFill>
              <a:schemeClr val="dk1"/>
            </a:solidFill>
            <a:prstDash val="solid"/>
            <a:round/>
            <a:headEnd len="sm" w="sm" type="none"/>
            <a:tailEnd len="med" w="med" type="triangle"/>
          </a:ln>
        </p:spPr>
      </p:cxnSp>
      <p:sp>
        <p:nvSpPr>
          <p:cNvPr id="1398" name="Google Shape;1398;p181"/>
          <p:cNvSpPr/>
          <p:nvPr/>
        </p:nvSpPr>
        <p:spPr>
          <a:xfrm>
            <a:off x="533400" y="1600200"/>
            <a:ext cx="769800" cy="579300"/>
          </a:xfrm>
          <a:prstGeom prst="rect">
            <a:avLst/>
          </a:prstGeom>
          <a:noFill/>
          <a:ln>
            <a:noFill/>
          </a:ln>
        </p:spPr>
        <p:txBody>
          <a:bodyPr anchorCtr="0" anchor="t" bIns="46025" lIns="92075" spcFirstLastPara="1" rIns="92075" wrap="square" tIns="46025">
            <a:noAutofit/>
          </a:bodyPr>
          <a:lstStyle/>
          <a:p>
            <a:pPr indent="0" lvl="0" marL="0" marR="0" rtl="0" algn="r">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2</a:t>
            </a:r>
            <a:endParaRPr/>
          </a:p>
        </p:txBody>
      </p:sp>
      <p:sp>
        <p:nvSpPr>
          <p:cNvPr id="1399" name="Google Shape;1399;p181"/>
          <p:cNvSpPr/>
          <p:nvPr/>
        </p:nvSpPr>
        <p:spPr>
          <a:xfrm>
            <a:off x="5943600" y="5257800"/>
            <a:ext cx="609600" cy="579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1</a:t>
            </a:r>
            <a:endParaRPr/>
          </a:p>
        </p:txBody>
      </p:sp>
      <p:cxnSp>
        <p:nvCxnSpPr>
          <p:cNvPr id="1400" name="Google Shape;1400;p181"/>
          <p:cNvCxnSpPr/>
          <p:nvPr/>
        </p:nvCxnSpPr>
        <p:spPr>
          <a:xfrm>
            <a:off x="1371600" y="2438400"/>
            <a:ext cx="2286000" cy="2819400"/>
          </a:xfrm>
          <a:prstGeom prst="straightConnector1">
            <a:avLst/>
          </a:prstGeom>
          <a:noFill/>
          <a:ln cap="flat" cmpd="sng" w="57150">
            <a:solidFill>
              <a:schemeClr val="dk1"/>
            </a:solidFill>
            <a:prstDash val="solid"/>
            <a:round/>
            <a:headEnd len="sm" w="sm" type="none"/>
            <a:tailEnd len="sm" w="sm" type="none"/>
          </a:ln>
        </p:spPr>
      </p:cxnSp>
      <p:sp>
        <p:nvSpPr>
          <p:cNvPr id="1401" name="Google Shape;1401;p181"/>
          <p:cNvSpPr/>
          <p:nvPr/>
        </p:nvSpPr>
        <p:spPr>
          <a:xfrm rot="-10735378">
            <a:off x="2514595" y="2736875"/>
            <a:ext cx="1366845" cy="2103413"/>
          </a:xfrm>
          <a:custGeom>
            <a:rect b="b" l="l" r="r" t="t"/>
            <a:pathLst>
              <a:path extrusionOk="0" fill="none" h="21288" w="20270">
                <a:moveTo>
                  <a:pt x="3657" y="-1"/>
                </a:moveTo>
                <a:cubicBezTo>
                  <a:pt x="11267" y="1307"/>
                  <a:pt x="17601" y="6578"/>
                  <a:pt x="20269" y="13825"/>
                </a:cubicBezTo>
              </a:path>
              <a:path extrusionOk="0" h="21288" w="20270">
                <a:moveTo>
                  <a:pt x="3657" y="-1"/>
                </a:moveTo>
                <a:cubicBezTo>
                  <a:pt x="11267" y="1307"/>
                  <a:pt x="17601" y="6578"/>
                  <a:pt x="20269" y="13825"/>
                </a:cubicBezTo>
                <a:lnTo>
                  <a:pt x="0" y="21288"/>
                </a:lnTo>
                <a:close/>
              </a:path>
            </a:pathLst>
          </a:custGeom>
          <a:noFill/>
          <a:ln cap="flat" cmpd="sng" w="571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1"/>
          <p:cNvSpPr txBox="1"/>
          <p:nvPr/>
        </p:nvSpPr>
        <p:spPr>
          <a:xfrm rot="64622">
            <a:off x="2514598" y="2736850"/>
            <a:ext cx="1366845" cy="210341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2"/>
              </a:solidFill>
              <a:latin typeface="Arial"/>
              <a:ea typeface="Arial"/>
              <a:cs typeface="Arial"/>
              <a:sym typeface="Arial"/>
            </a:endParaRPr>
          </a:p>
        </p:txBody>
      </p:sp>
      <p:sp>
        <p:nvSpPr>
          <p:cNvPr id="1403" name="Google Shape;1403;p181"/>
          <p:cNvSpPr txBox="1"/>
          <p:nvPr/>
        </p:nvSpPr>
        <p:spPr>
          <a:xfrm>
            <a:off x="2819400" y="39624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a</a:t>
            </a:r>
            <a:endParaRPr/>
          </a:p>
        </p:txBody>
      </p:sp>
      <p:sp>
        <p:nvSpPr>
          <p:cNvPr id="1404" name="Google Shape;1404;p181"/>
          <p:cNvSpPr txBox="1"/>
          <p:nvPr/>
        </p:nvSpPr>
        <p:spPr>
          <a:xfrm>
            <a:off x="4343400" y="4724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1</a:t>
            </a:r>
            <a:endParaRPr/>
          </a:p>
        </p:txBody>
      </p:sp>
      <p:cxnSp>
        <p:nvCxnSpPr>
          <p:cNvPr id="1405" name="Google Shape;1405;p181"/>
          <p:cNvCxnSpPr/>
          <p:nvPr/>
        </p:nvCxnSpPr>
        <p:spPr>
          <a:xfrm>
            <a:off x="2895600" y="4343400"/>
            <a:ext cx="0" cy="914400"/>
          </a:xfrm>
          <a:prstGeom prst="straightConnector1">
            <a:avLst/>
          </a:prstGeom>
          <a:noFill/>
          <a:ln cap="flat" cmpd="sng" w="12700">
            <a:solidFill>
              <a:schemeClr val="dk1"/>
            </a:solidFill>
            <a:prstDash val="dot"/>
            <a:round/>
            <a:headEnd len="sm" w="sm" type="none"/>
            <a:tailEnd len="sm" w="sm" type="none"/>
          </a:ln>
        </p:spPr>
      </p:cxnSp>
      <p:sp>
        <p:nvSpPr>
          <p:cNvPr id="1406" name="Google Shape;1406;p181"/>
          <p:cNvSpPr/>
          <p:nvPr/>
        </p:nvSpPr>
        <p:spPr>
          <a:xfrm>
            <a:off x="2590800" y="5181600"/>
            <a:ext cx="5556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x</a:t>
            </a:r>
            <a:r>
              <a:rPr b="1" baseline="-25000" lang="en-US" sz="2800">
                <a:solidFill>
                  <a:schemeClr val="dk2"/>
                </a:solidFill>
                <a:latin typeface="Arial"/>
                <a:ea typeface="Arial"/>
                <a:cs typeface="Arial"/>
                <a:sym typeface="Arial"/>
              </a:rPr>
              <a:t>a</a:t>
            </a:r>
            <a:endParaRPr/>
          </a:p>
        </p:txBody>
      </p:sp>
      <p:sp>
        <p:nvSpPr>
          <p:cNvPr id="1407" name="Google Shape;1407;p181"/>
          <p:cNvSpPr txBox="1"/>
          <p:nvPr/>
        </p:nvSpPr>
        <p:spPr>
          <a:xfrm>
            <a:off x="4419600" y="1600200"/>
            <a:ext cx="4419600" cy="9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C0000"/>
                </a:solidFill>
                <a:latin typeface="Arial"/>
                <a:ea typeface="Arial"/>
                <a:cs typeface="Arial"/>
                <a:sym typeface="Arial"/>
              </a:rPr>
              <a:t>Optimal bundle is E</a:t>
            </a:r>
            <a:r>
              <a:rPr b="1" baseline="-25000" lang="en-US" sz="2800">
                <a:solidFill>
                  <a:srgbClr val="CC0000"/>
                </a:solidFill>
                <a:latin typeface="Arial"/>
                <a:ea typeface="Arial"/>
                <a:cs typeface="Arial"/>
                <a:sym typeface="Arial"/>
              </a:rPr>
              <a:t>a</a:t>
            </a:r>
            <a:r>
              <a:rPr b="1" lang="en-US" sz="2800">
                <a:solidFill>
                  <a:srgbClr val="CC0000"/>
                </a:solidFill>
                <a:latin typeface="Arial"/>
                <a:ea typeface="Arial"/>
                <a:cs typeface="Arial"/>
                <a:sym typeface="Arial"/>
              </a:rPr>
              <a:t>, on indifference curve I</a:t>
            </a:r>
            <a:r>
              <a:rPr b="1" baseline="-25000" lang="en-US" sz="2800">
                <a:solidFill>
                  <a:srgbClr val="CC0000"/>
                </a:solidFill>
                <a:latin typeface="Arial"/>
                <a:ea typeface="Arial"/>
                <a:cs typeface="Arial"/>
                <a:sym typeface="Arial"/>
              </a:rPr>
              <a:t>1.</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1" name="Shape 1411"/>
        <p:cNvGrpSpPr/>
        <p:nvPr/>
      </p:nvGrpSpPr>
      <p:grpSpPr>
        <a:xfrm>
          <a:off x="0" y="0"/>
          <a:ext cx="0" cy="0"/>
          <a:chOff x="0" y="0"/>
          <a:chExt cx="0" cy="0"/>
        </a:xfrm>
      </p:grpSpPr>
      <p:sp>
        <p:nvSpPr>
          <p:cNvPr id="1412" name="Google Shape;1412;p182"/>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HICKSIAN METHOD</a:t>
            </a:r>
            <a:endParaRPr/>
          </a:p>
        </p:txBody>
      </p:sp>
      <p:cxnSp>
        <p:nvCxnSpPr>
          <p:cNvPr id="1413" name="Google Shape;1413;p182"/>
          <p:cNvCxnSpPr/>
          <p:nvPr/>
        </p:nvCxnSpPr>
        <p:spPr>
          <a:xfrm>
            <a:off x="1371600" y="1752600"/>
            <a:ext cx="0" cy="3505200"/>
          </a:xfrm>
          <a:prstGeom prst="straightConnector1">
            <a:avLst/>
          </a:prstGeom>
          <a:noFill/>
          <a:ln cap="flat" cmpd="sng" w="12700">
            <a:solidFill>
              <a:schemeClr val="dk1"/>
            </a:solidFill>
            <a:prstDash val="solid"/>
            <a:round/>
            <a:headEnd len="med" w="med" type="triangle"/>
            <a:tailEnd len="sm" w="sm" type="none"/>
          </a:ln>
        </p:spPr>
      </p:cxnSp>
      <p:cxnSp>
        <p:nvCxnSpPr>
          <p:cNvPr id="1414" name="Google Shape;1414;p182"/>
          <p:cNvCxnSpPr/>
          <p:nvPr/>
        </p:nvCxnSpPr>
        <p:spPr>
          <a:xfrm>
            <a:off x="1371600" y="5257800"/>
            <a:ext cx="5715000" cy="0"/>
          </a:xfrm>
          <a:prstGeom prst="straightConnector1">
            <a:avLst/>
          </a:prstGeom>
          <a:noFill/>
          <a:ln cap="flat" cmpd="sng" w="12700">
            <a:solidFill>
              <a:schemeClr val="dk1"/>
            </a:solidFill>
            <a:prstDash val="solid"/>
            <a:round/>
            <a:headEnd len="sm" w="sm" type="none"/>
            <a:tailEnd len="med" w="med" type="triangle"/>
          </a:ln>
        </p:spPr>
      </p:cxnSp>
      <p:sp>
        <p:nvSpPr>
          <p:cNvPr id="1415" name="Google Shape;1415;p182"/>
          <p:cNvSpPr/>
          <p:nvPr/>
        </p:nvSpPr>
        <p:spPr>
          <a:xfrm>
            <a:off x="533400" y="1600200"/>
            <a:ext cx="769800" cy="579300"/>
          </a:xfrm>
          <a:prstGeom prst="rect">
            <a:avLst/>
          </a:prstGeom>
          <a:noFill/>
          <a:ln>
            <a:noFill/>
          </a:ln>
        </p:spPr>
        <p:txBody>
          <a:bodyPr anchorCtr="0" anchor="t" bIns="46025" lIns="92075" spcFirstLastPara="1" rIns="92075" wrap="square" tIns="46025">
            <a:noAutofit/>
          </a:bodyPr>
          <a:lstStyle/>
          <a:p>
            <a:pPr indent="0" lvl="0" marL="0" marR="0" rtl="0" algn="r">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2</a:t>
            </a:r>
            <a:endParaRPr/>
          </a:p>
        </p:txBody>
      </p:sp>
      <p:sp>
        <p:nvSpPr>
          <p:cNvPr id="1416" name="Google Shape;1416;p182"/>
          <p:cNvSpPr/>
          <p:nvPr/>
        </p:nvSpPr>
        <p:spPr>
          <a:xfrm>
            <a:off x="6324600" y="5257800"/>
            <a:ext cx="609600" cy="579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1</a:t>
            </a:r>
            <a:endParaRPr/>
          </a:p>
        </p:txBody>
      </p:sp>
      <p:cxnSp>
        <p:nvCxnSpPr>
          <p:cNvPr id="1417" name="Google Shape;1417;p182"/>
          <p:cNvCxnSpPr/>
          <p:nvPr/>
        </p:nvCxnSpPr>
        <p:spPr>
          <a:xfrm>
            <a:off x="1371600" y="2438400"/>
            <a:ext cx="2286000" cy="2819400"/>
          </a:xfrm>
          <a:prstGeom prst="straightConnector1">
            <a:avLst/>
          </a:prstGeom>
          <a:noFill/>
          <a:ln cap="flat" cmpd="sng" w="57150">
            <a:solidFill>
              <a:schemeClr val="dk1"/>
            </a:solidFill>
            <a:prstDash val="solid"/>
            <a:round/>
            <a:headEnd len="sm" w="sm" type="none"/>
            <a:tailEnd len="sm" w="sm" type="none"/>
          </a:ln>
        </p:spPr>
      </p:cxnSp>
      <p:sp>
        <p:nvSpPr>
          <p:cNvPr id="1418" name="Google Shape;1418;p182"/>
          <p:cNvSpPr/>
          <p:nvPr/>
        </p:nvSpPr>
        <p:spPr>
          <a:xfrm rot="-10735378">
            <a:off x="2514580" y="2738441"/>
            <a:ext cx="1366845" cy="2101847"/>
          </a:xfrm>
          <a:custGeom>
            <a:rect b="b" l="l" r="r" t="t"/>
            <a:pathLst>
              <a:path extrusionOk="0" fill="none" h="21284" w="20270">
                <a:moveTo>
                  <a:pt x="3681" y="-1"/>
                </a:moveTo>
                <a:cubicBezTo>
                  <a:pt x="11281" y="1314"/>
                  <a:pt x="17604" y="6582"/>
                  <a:pt x="20269" y="13821"/>
                </a:cubicBezTo>
              </a:path>
              <a:path extrusionOk="0" h="21284" w="20270">
                <a:moveTo>
                  <a:pt x="3681" y="-1"/>
                </a:moveTo>
                <a:cubicBezTo>
                  <a:pt x="11281" y="1314"/>
                  <a:pt x="17604" y="6582"/>
                  <a:pt x="20269" y="13821"/>
                </a:cubicBezTo>
                <a:lnTo>
                  <a:pt x="0" y="21284"/>
                </a:lnTo>
                <a:close/>
              </a:path>
            </a:pathLst>
          </a:custGeom>
          <a:noFill/>
          <a:ln cap="flat" cmpd="sng" w="571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2"/>
          <p:cNvSpPr txBox="1"/>
          <p:nvPr/>
        </p:nvSpPr>
        <p:spPr>
          <a:xfrm rot="64622">
            <a:off x="2514613" y="2738425"/>
            <a:ext cx="1366845" cy="210184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2"/>
              </a:solidFill>
              <a:latin typeface="Arial"/>
              <a:ea typeface="Arial"/>
              <a:cs typeface="Arial"/>
              <a:sym typeface="Arial"/>
            </a:endParaRPr>
          </a:p>
        </p:txBody>
      </p:sp>
      <p:cxnSp>
        <p:nvCxnSpPr>
          <p:cNvPr id="1420" name="Google Shape;1420;p182"/>
          <p:cNvCxnSpPr/>
          <p:nvPr/>
        </p:nvCxnSpPr>
        <p:spPr>
          <a:xfrm>
            <a:off x="1371600" y="2438400"/>
            <a:ext cx="4648200" cy="2819400"/>
          </a:xfrm>
          <a:prstGeom prst="straightConnector1">
            <a:avLst/>
          </a:prstGeom>
          <a:noFill/>
          <a:ln cap="flat" cmpd="sng" w="57150">
            <a:solidFill>
              <a:schemeClr val="dk1"/>
            </a:solidFill>
            <a:prstDash val="solid"/>
            <a:round/>
            <a:headEnd len="sm" w="sm" type="none"/>
            <a:tailEnd len="sm" w="sm" type="none"/>
          </a:ln>
        </p:spPr>
      </p:cxnSp>
      <p:sp>
        <p:nvSpPr>
          <p:cNvPr id="1421" name="Google Shape;1421;p182"/>
          <p:cNvSpPr txBox="1"/>
          <p:nvPr/>
        </p:nvSpPr>
        <p:spPr>
          <a:xfrm>
            <a:off x="4343400" y="4724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1</a:t>
            </a:r>
            <a:endParaRPr/>
          </a:p>
        </p:txBody>
      </p:sp>
      <p:cxnSp>
        <p:nvCxnSpPr>
          <p:cNvPr id="1422" name="Google Shape;1422;p182"/>
          <p:cNvCxnSpPr/>
          <p:nvPr/>
        </p:nvCxnSpPr>
        <p:spPr>
          <a:xfrm>
            <a:off x="2895600" y="4343400"/>
            <a:ext cx="0" cy="914400"/>
          </a:xfrm>
          <a:prstGeom prst="straightConnector1">
            <a:avLst/>
          </a:prstGeom>
          <a:noFill/>
          <a:ln cap="flat" cmpd="sng" w="12700">
            <a:solidFill>
              <a:schemeClr val="dk1"/>
            </a:solidFill>
            <a:prstDash val="dot"/>
            <a:round/>
            <a:headEnd len="sm" w="sm" type="none"/>
            <a:tailEnd len="sm" w="sm" type="none"/>
          </a:ln>
        </p:spPr>
      </p:cxnSp>
      <p:sp>
        <p:nvSpPr>
          <p:cNvPr id="1423" name="Google Shape;1423;p182"/>
          <p:cNvSpPr/>
          <p:nvPr/>
        </p:nvSpPr>
        <p:spPr>
          <a:xfrm>
            <a:off x="2590800" y="5181600"/>
            <a:ext cx="5556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x</a:t>
            </a:r>
            <a:r>
              <a:rPr b="1" baseline="-25000" lang="en-US" sz="2800">
                <a:solidFill>
                  <a:schemeClr val="dk2"/>
                </a:solidFill>
                <a:latin typeface="Arial"/>
                <a:ea typeface="Arial"/>
                <a:cs typeface="Arial"/>
                <a:sym typeface="Arial"/>
              </a:rPr>
              <a:t>a</a:t>
            </a:r>
            <a:endParaRPr/>
          </a:p>
        </p:txBody>
      </p:sp>
      <p:sp>
        <p:nvSpPr>
          <p:cNvPr id="1424" name="Google Shape;1424;p182"/>
          <p:cNvSpPr txBox="1"/>
          <p:nvPr/>
        </p:nvSpPr>
        <p:spPr>
          <a:xfrm>
            <a:off x="2819400" y="39624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a</a:t>
            </a:r>
            <a:endParaRPr/>
          </a:p>
        </p:txBody>
      </p:sp>
      <p:sp>
        <p:nvSpPr>
          <p:cNvPr id="1425" name="Google Shape;1425;p182"/>
          <p:cNvSpPr txBox="1"/>
          <p:nvPr/>
        </p:nvSpPr>
        <p:spPr>
          <a:xfrm>
            <a:off x="4038600" y="1524000"/>
            <a:ext cx="4038600" cy="158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C0000"/>
                </a:solidFill>
                <a:latin typeface="Arial"/>
                <a:ea typeface="Arial"/>
                <a:cs typeface="Arial"/>
                <a:sym typeface="Arial"/>
              </a:rPr>
              <a:t>A fall in the price of X</a:t>
            </a:r>
            <a:r>
              <a:rPr b="1" baseline="-25000" lang="en-US" sz="2800">
                <a:solidFill>
                  <a:srgbClr val="CC0000"/>
                </a:solidFill>
                <a:latin typeface="Arial"/>
                <a:ea typeface="Arial"/>
                <a:cs typeface="Arial"/>
                <a:sym typeface="Arial"/>
              </a:rPr>
              <a:t>1</a:t>
            </a:r>
            <a:endParaRPr/>
          </a:p>
          <a:p>
            <a:pPr indent="0" lvl="0" marL="0" marR="0" rtl="0" algn="l">
              <a:spcBef>
                <a:spcPts val="1400"/>
              </a:spcBef>
              <a:spcAft>
                <a:spcPts val="0"/>
              </a:spcAft>
              <a:buNone/>
            </a:pPr>
            <a:r>
              <a:rPr b="1" lang="en-US" sz="2800">
                <a:solidFill>
                  <a:srgbClr val="CC0000"/>
                </a:solidFill>
                <a:latin typeface="Arial"/>
                <a:ea typeface="Arial"/>
                <a:cs typeface="Arial"/>
                <a:sym typeface="Arial"/>
              </a:rPr>
              <a:t>The budget line pivots out from P </a:t>
            </a:r>
            <a:endParaRPr/>
          </a:p>
        </p:txBody>
      </p:sp>
      <p:sp>
        <p:nvSpPr>
          <p:cNvPr id="1426" name="Google Shape;1426;p182"/>
          <p:cNvSpPr txBox="1"/>
          <p:nvPr/>
        </p:nvSpPr>
        <p:spPr>
          <a:xfrm>
            <a:off x="838200" y="2438400"/>
            <a:ext cx="511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427" name="Google Shape;1427;p182"/>
          <p:cNvSpPr txBox="1"/>
          <p:nvPr/>
        </p:nvSpPr>
        <p:spPr>
          <a:xfrm>
            <a:off x="990600" y="2209800"/>
            <a:ext cx="685800" cy="8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C0000"/>
                </a:solidFill>
                <a:latin typeface="Arial"/>
                <a:ea typeface="Arial"/>
                <a:cs typeface="Arial"/>
                <a:sym typeface="Arial"/>
              </a:rPr>
              <a:t>P</a:t>
            </a:r>
            <a:r>
              <a:rPr b="1" lang="en-US" sz="4800">
                <a:solidFill>
                  <a:srgbClr val="CC0000"/>
                </a:solidFill>
                <a:latin typeface="Arial"/>
                <a:ea typeface="Arial"/>
                <a:cs typeface="Arial"/>
                <a:sym typeface="Arial"/>
              </a:rPr>
              <a:t>*</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1" name="Shape 1431"/>
        <p:cNvGrpSpPr/>
        <p:nvPr/>
      </p:nvGrpSpPr>
      <p:grpSpPr>
        <a:xfrm>
          <a:off x="0" y="0"/>
          <a:ext cx="0" cy="0"/>
          <a:chOff x="0" y="0"/>
          <a:chExt cx="0" cy="0"/>
        </a:xfrm>
      </p:grpSpPr>
      <p:sp>
        <p:nvSpPr>
          <p:cNvPr id="1432" name="Google Shape;1432;p183"/>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HICKSIAN METHOD</a:t>
            </a:r>
            <a:endParaRPr/>
          </a:p>
        </p:txBody>
      </p:sp>
      <p:cxnSp>
        <p:nvCxnSpPr>
          <p:cNvPr id="1433" name="Google Shape;1433;p183"/>
          <p:cNvCxnSpPr/>
          <p:nvPr/>
        </p:nvCxnSpPr>
        <p:spPr>
          <a:xfrm>
            <a:off x="1371600" y="1752600"/>
            <a:ext cx="0" cy="3505200"/>
          </a:xfrm>
          <a:prstGeom prst="straightConnector1">
            <a:avLst/>
          </a:prstGeom>
          <a:noFill/>
          <a:ln cap="flat" cmpd="sng" w="12700">
            <a:solidFill>
              <a:schemeClr val="dk1"/>
            </a:solidFill>
            <a:prstDash val="solid"/>
            <a:round/>
            <a:headEnd len="med" w="med" type="triangle"/>
            <a:tailEnd len="sm" w="sm" type="none"/>
          </a:ln>
        </p:spPr>
      </p:cxnSp>
      <p:cxnSp>
        <p:nvCxnSpPr>
          <p:cNvPr id="1434" name="Google Shape;1434;p183"/>
          <p:cNvCxnSpPr/>
          <p:nvPr/>
        </p:nvCxnSpPr>
        <p:spPr>
          <a:xfrm>
            <a:off x="1371600" y="5257800"/>
            <a:ext cx="5715000" cy="0"/>
          </a:xfrm>
          <a:prstGeom prst="straightConnector1">
            <a:avLst/>
          </a:prstGeom>
          <a:noFill/>
          <a:ln cap="flat" cmpd="sng" w="12700">
            <a:solidFill>
              <a:schemeClr val="dk1"/>
            </a:solidFill>
            <a:prstDash val="solid"/>
            <a:round/>
            <a:headEnd len="sm" w="sm" type="none"/>
            <a:tailEnd len="med" w="med" type="triangle"/>
          </a:ln>
        </p:spPr>
      </p:cxnSp>
      <p:sp>
        <p:nvSpPr>
          <p:cNvPr id="1435" name="Google Shape;1435;p183"/>
          <p:cNvSpPr/>
          <p:nvPr/>
        </p:nvSpPr>
        <p:spPr>
          <a:xfrm>
            <a:off x="533400" y="1600200"/>
            <a:ext cx="769800" cy="579300"/>
          </a:xfrm>
          <a:prstGeom prst="rect">
            <a:avLst/>
          </a:prstGeom>
          <a:noFill/>
          <a:ln>
            <a:noFill/>
          </a:ln>
        </p:spPr>
        <p:txBody>
          <a:bodyPr anchorCtr="0" anchor="t" bIns="46025" lIns="92075" spcFirstLastPara="1" rIns="92075" wrap="square" tIns="46025">
            <a:noAutofit/>
          </a:bodyPr>
          <a:lstStyle/>
          <a:p>
            <a:pPr indent="0" lvl="0" marL="0" marR="0" rtl="0" algn="r">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2</a:t>
            </a:r>
            <a:endParaRPr/>
          </a:p>
        </p:txBody>
      </p:sp>
      <p:sp>
        <p:nvSpPr>
          <p:cNvPr id="1436" name="Google Shape;1436;p183"/>
          <p:cNvSpPr/>
          <p:nvPr/>
        </p:nvSpPr>
        <p:spPr>
          <a:xfrm>
            <a:off x="5943600" y="5257800"/>
            <a:ext cx="609600" cy="579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1</a:t>
            </a:r>
            <a:endParaRPr/>
          </a:p>
        </p:txBody>
      </p:sp>
      <p:cxnSp>
        <p:nvCxnSpPr>
          <p:cNvPr id="1437" name="Google Shape;1437;p183"/>
          <p:cNvCxnSpPr/>
          <p:nvPr/>
        </p:nvCxnSpPr>
        <p:spPr>
          <a:xfrm>
            <a:off x="1371600" y="2438400"/>
            <a:ext cx="2286000" cy="2819400"/>
          </a:xfrm>
          <a:prstGeom prst="straightConnector1">
            <a:avLst/>
          </a:prstGeom>
          <a:noFill/>
          <a:ln cap="flat" cmpd="sng" w="57150">
            <a:solidFill>
              <a:schemeClr val="dk1"/>
            </a:solidFill>
            <a:prstDash val="solid"/>
            <a:round/>
            <a:headEnd len="sm" w="sm" type="none"/>
            <a:tailEnd len="sm" w="sm" type="none"/>
          </a:ln>
        </p:spPr>
      </p:cxnSp>
      <p:sp>
        <p:nvSpPr>
          <p:cNvPr id="1438" name="Google Shape;1438;p183"/>
          <p:cNvSpPr/>
          <p:nvPr/>
        </p:nvSpPr>
        <p:spPr>
          <a:xfrm rot="-10735378">
            <a:off x="2514598" y="2738453"/>
            <a:ext cx="1366845" cy="2108186"/>
          </a:xfrm>
          <a:custGeom>
            <a:rect b="b" l="l" r="r" t="t"/>
            <a:pathLst>
              <a:path extrusionOk="0" fill="none" h="21339" w="20270">
                <a:moveTo>
                  <a:pt x="3347" y="-1"/>
                </a:moveTo>
                <a:cubicBezTo>
                  <a:pt x="11087" y="1213"/>
                  <a:pt x="17562" y="6523"/>
                  <a:pt x="20269" y="13876"/>
                </a:cubicBezTo>
              </a:path>
              <a:path extrusionOk="0" h="21339" w="20270">
                <a:moveTo>
                  <a:pt x="3347" y="-1"/>
                </a:moveTo>
                <a:cubicBezTo>
                  <a:pt x="11087" y="1213"/>
                  <a:pt x="17562" y="6523"/>
                  <a:pt x="20269" y="13876"/>
                </a:cubicBezTo>
                <a:lnTo>
                  <a:pt x="0" y="21339"/>
                </a:lnTo>
                <a:close/>
              </a:path>
            </a:pathLst>
          </a:custGeom>
          <a:noFill/>
          <a:ln cap="flat" cmpd="sng" w="571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83"/>
          <p:cNvSpPr txBox="1"/>
          <p:nvPr/>
        </p:nvSpPr>
        <p:spPr>
          <a:xfrm rot="64622">
            <a:off x="2514595" y="2738425"/>
            <a:ext cx="1366845" cy="210818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2"/>
              </a:solidFill>
              <a:latin typeface="Arial"/>
              <a:ea typeface="Arial"/>
              <a:cs typeface="Arial"/>
              <a:sym typeface="Arial"/>
            </a:endParaRPr>
          </a:p>
        </p:txBody>
      </p:sp>
      <p:cxnSp>
        <p:nvCxnSpPr>
          <p:cNvPr id="1440" name="Google Shape;1440;p183"/>
          <p:cNvCxnSpPr/>
          <p:nvPr/>
        </p:nvCxnSpPr>
        <p:spPr>
          <a:xfrm>
            <a:off x="1447800" y="2514600"/>
            <a:ext cx="4495800" cy="2743200"/>
          </a:xfrm>
          <a:prstGeom prst="straightConnector1">
            <a:avLst/>
          </a:prstGeom>
          <a:noFill/>
          <a:ln cap="flat" cmpd="sng" w="57150">
            <a:solidFill>
              <a:schemeClr val="dk1"/>
            </a:solidFill>
            <a:prstDash val="solid"/>
            <a:round/>
            <a:headEnd len="sm" w="sm" type="none"/>
            <a:tailEnd len="sm" w="sm" type="none"/>
          </a:ln>
        </p:spPr>
      </p:cxnSp>
      <p:sp>
        <p:nvSpPr>
          <p:cNvPr id="1441" name="Google Shape;1441;p183"/>
          <p:cNvSpPr/>
          <p:nvPr/>
        </p:nvSpPr>
        <p:spPr>
          <a:xfrm rot="-10735378">
            <a:off x="3276598" y="1824060"/>
            <a:ext cx="1366845" cy="2435203"/>
          </a:xfrm>
          <a:custGeom>
            <a:rect b="b" l="l" r="r" t="t"/>
            <a:pathLst>
              <a:path extrusionOk="0" fill="none" h="21571" w="20270">
                <a:moveTo>
                  <a:pt x="1114" y="-1"/>
                </a:moveTo>
                <a:cubicBezTo>
                  <a:pt x="9747" y="445"/>
                  <a:pt x="17283" y="5995"/>
                  <a:pt x="20269" y="14108"/>
                </a:cubicBezTo>
              </a:path>
              <a:path extrusionOk="0" h="21571" w="20270">
                <a:moveTo>
                  <a:pt x="1114" y="-1"/>
                </a:moveTo>
                <a:cubicBezTo>
                  <a:pt x="9747" y="445"/>
                  <a:pt x="17283" y="5995"/>
                  <a:pt x="20269" y="14108"/>
                </a:cubicBezTo>
                <a:lnTo>
                  <a:pt x="0" y="21571"/>
                </a:lnTo>
                <a:close/>
              </a:path>
            </a:pathLst>
          </a:custGeom>
          <a:noFill/>
          <a:ln cap="flat" cmpd="sng" w="571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442" name="Google Shape;1442;p183"/>
          <p:cNvSpPr txBox="1"/>
          <p:nvPr/>
        </p:nvSpPr>
        <p:spPr>
          <a:xfrm>
            <a:off x="4038600" y="37338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b</a:t>
            </a:r>
            <a:endParaRPr/>
          </a:p>
        </p:txBody>
      </p:sp>
      <p:sp>
        <p:nvSpPr>
          <p:cNvPr id="1443" name="Google Shape;1443;p183"/>
          <p:cNvSpPr txBox="1"/>
          <p:nvPr/>
        </p:nvSpPr>
        <p:spPr>
          <a:xfrm>
            <a:off x="4343400" y="4724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1</a:t>
            </a:r>
            <a:endParaRPr/>
          </a:p>
        </p:txBody>
      </p:sp>
      <p:sp>
        <p:nvSpPr>
          <p:cNvPr id="1444" name="Google Shape;1444;p183"/>
          <p:cNvSpPr txBox="1"/>
          <p:nvPr/>
        </p:nvSpPr>
        <p:spPr>
          <a:xfrm>
            <a:off x="5029200" y="3962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2</a:t>
            </a:r>
            <a:endParaRPr/>
          </a:p>
        </p:txBody>
      </p:sp>
      <p:cxnSp>
        <p:nvCxnSpPr>
          <p:cNvPr id="1445" name="Google Shape;1445;p183"/>
          <p:cNvCxnSpPr/>
          <p:nvPr/>
        </p:nvCxnSpPr>
        <p:spPr>
          <a:xfrm>
            <a:off x="2895600" y="4343400"/>
            <a:ext cx="0" cy="914400"/>
          </a:xfrm>
          <a:prstGeom prst="straightConnector1">
            <a:avLst/>
          </a:prstGeom>
          <a:noFill/>
          <a:ln cap="flat" cmpd="sng" w="12700">
            <a:solidFill>
              <a:schemeClr val="dk1"/>
            </a:solidFill>
            <a:prstDash val="dot"/>
            <a:round/>
            <a:headEnd len="sm" w="sm" type="none"/>
            <a:tailEnd len="sm" w="sm" type="none"/>
          </a:ln>
        </p:spPr>
      </p:cxnSp>
      <p:cxnSp>
        <p:nvCxnSpPr>
          <p:cNvPr id="1446" name="Google Shape;1446;p183"/>
          <p:cNvCxnSpPr/>
          <p:nvPr/>
        </p:nvCxnSpPr>
        <p:spPr>
          <a:xfrm>
            <a:off x="4114800" y="4114800"/>
            <a:ext cx="0" cy="1143000"/>
          </a:xfrm>
          <a:prstGeom prst="straightConnector1">
            <a:avLst/>
          </a:prstGeom>
          <a:noFill/>
          <a:ln cap="flat" cmpd="sng" w="12700">
            <a:solidFill>
              <a:schemeClr val="dk1"/>
            </a:solidFill>
            <a:prstDash val="dot"/>
            <a:round/>
            <a:headEnd len="sm" w="sm" type="none"/>
            <a:tailEnd len="sm" w="sm" type="none"/>
          </a:ln>
        </p:spPr>
      </p:cxnSp>
      <p:sp>
        <p:nvSpPr>
          <p:cNvPr id="1447" name="Google Shape;1447;p183"/>
          <p:cNvSpPr/>
          <p:nvPr/>
        </p:nvSpPr>
        <p:spPr>
          <a:xfrm>
            <a:off x="2590800" y="5181600"/>
            <a:ext cx="5556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x</a:t>
            </a:r>
            <a:r>
              <a:rPr b="1" baseline="-25000" lang="en-US" sz="2800">
                <a:solidFill>
                  <a:schemeClr val="dk2"/>
                </a:solidFill>
                <a:latin typeface="Arial"/>
                <a:ea typeface="Arial"/>
                <a:cs typeface="Arial"/>
                <a:sym typeface="Arial"/>
              </a:rPr>
              <a:t>a</a:t>
            </a:r>
            <a:endParaRPr/>
          </a:p>
        </p:txBody>
      </p:sp>
      <p:sp>
        <p:nvSpPr>
          <p:cNvPr id="1448" name="Google Shape;1448;p183"/>
          <p:cNvSpPr/>
          <p:nvPr/>
        </p:nvSpPr>
        <p:spPr>
          <a:xfrm>
            <a:off x="3886200" y="5181600"/>
            <a:ext cx="6858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x</a:t>
            </a:r>
            <a:r>
              <a:rPr b="1" baseline="-25000" lang="en-US" sz="2800">
                <a:solidFill>
                  <a:schemeClr val="dk2"/>
                </a:solidFill>
                <a:latin typeface="Arial"/>
                <a:ea typeface="Arial"/>
                <a:cs typeface="Arial"/>
                <a:sym typeface="Arial"/>
              </a:rPr>
              <a:t>b</a:t>
            </a:r>
            <a:endParaRPr/>
          </a:p>
        </p:txBody>
      </p:sp>
      <p:sp>
        <p:nvSpPr>
          <p:cNvPr id="1449" name="Google Shape;1449;p183"/>
          <p:cNvSpPr txBox="1"/>
          <p:nvPr/>
        </p:nvSpPr>
        <p:spPr>
          <a:xfrm>
            <a:off x="2819400" y="39624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a</a:t>
            </a:r>
            <a:endParaRPr/>
          </a:p>
        </p:txBody>
      </p:sp>
      <p:sp>
        <p:nvSpPr>
          <p:cNvPr id="1450" name="Google Shape;1450;p183"/>
          <p:cNvSpPr txBox="1"/>
          <p:nvPr/>
        </p:nvSpPr>
        <p:spPr>
          <a:xfrm>
            <a:off x="4724400" y="1447800"/>
            <a:ext cx="3657600" cy="201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C0000"/>
                </a:solidFill>
                <a:latin typeface="Arial"/>
                <a:ea typeface="Arial"/>
                <a:cs typeface="Arial"/>
                <a:sym typeface="Arial"/>
              </a:rPr>
              <a:t>The new optimum is E</a:t>
            </a:r>
            <a:r>
              <a:rPr b="1" baseline="-25000" lang="en-US" sz="2800">
                <a:solidFill>
                  <a:srgbClr val="CC0000"/>
                </a:solidFill>
                <a:latin typeface="Arial"/>
                <a:ea typeface="Arial"/>
                <a:cs typeface="Arial"/>
                <a:sym typeface="Arial"/>
              </a:rPr>
              <a:t>b</a:t>
            </a:r>
            <a:r>
              <a:rPr b="1" lang="en-US" sz="2800">
                <a:solidFill>
                  <a:srgbClr val="CC0000"/>
                </a:solidFill>
                <a:latin typeface="Arial"/>
                <a:ea typeface="Arial"/>
                <a:cs typeface="Arial"/>
                <a:sym typeface="Arial"/>
              </a:rPr>
              <a:t> on I</a:t>
            </a:r>
            <a:r>
              <a:rPr b="1" baseline="-25000" lang="en-US" sz="2800">
                <a:solidFill>
                  <a:srgbClr val="CC0000"/>
                </a:solidFill>
                <a:latin typeface="Arial"/>
                <a:ea typeface="Arial"/>
                <a:cs typeface="Arial"/>
                <a:sym typeface="Arial"/>
              </a:rPr>
              <a:t>2</a:t>
            </a:r>
            <a:r>
              <a:rPr b="1" lang="en-US" sz="2800">
                <a:solidFill>
                  <a:srgbClr val="CC0000"/>
                </a:solidFill>
                <a:latin typeface="Arial"/>
                <a:ea typeface="Arial"/>
                <a:cs typeface="Arial"/>
                <a:sym typeface="Arial"/>
              </a:rPr>
              <a:t>. </a:t>
            </a:r>
            <a:endParaRPr/>
          </a:p>
          <a:p>
            <a:pPr indent="0" lvl="0" marL="0" marR="0" rtl="0" algn="l">
              <a:spcBef>
                <a:spcPts val="1400"/>
              </a:spcBef>
              <a:spcAft>
                <a:spcPts val="0"/>
              </a:spcAft>
              <a:buNone/>
            </a:pPr>
            <a:r>
              <a:rPr b="1" lang="en-US" sz="2800">
                <a:solidFill>
                  <a:schemeClr val="folHlink"/>
                </a:solidFill>
                <a:latin typeface="Arial"/>
                <a:ea typeface="Arial"/>
                <a:cs typeface="Arial"/>
                <a:sym typeface="Arial"/>
              </a:rPr>
              <a:t>The Total Price Effect is x</a:t>
            </a:r>
            <a:r>
              <a:rPr b="1" baseline="-25000" lang="en-US" sz="2800">
                <a:solidFill>
                  <a:schemeClr val="folHlink"/>
                </a:solidFill>
                <a:latin typeface="Arial"/>
                <a:ea typeface="Arial"/>
                <a:cs typeface="Arial"/>
                <a:sym typeface="Arial"/>
              </a:rPr>
              <a:t>a</a:t>
            </a:r>
            <a:r>
              <a:rPr b="1" lang="en-US" sz="2800">
                <a:solidFill>
                  <a:schemeClr val="folHlink"/>
                </a:solidFill>
                <a:latin typeface="Arial"/>
                <a:ea typeface="Arial"/>
                <a:cs typeface="Arial"/>
                <a:sym typeface="Arial"/>
              </a:rPr>
              <a:t> to x</a:t>
            </a:r>
            <a:r>
              <a:rPr b="1" baseline="-25000" lang="en-US" sz="2800">
                <a:solidFill>
                  <a:schemeClr val="folHlink"/>
                </a:solidFill>
                <a:latin typeface="Arial"/>
                <a:ea typeface="Arial"/>
                <a:cs typeface="Arial"/>
                <a:sym typeface="Arial"/>
              </a:rPr>
              <a:t>b</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4" name="Shape 1454"/>
        <p:cNvGrpSpPr/>
        <p:nvPr/>
      </p:nvGrpSpPr>
      <p:grpSpPr>
        <a:xfrm>
          <a:off x="0" y="0"/>
          <a:ext cx="0" cy="0"/>
          <a:chOff x="0" y="0"/>
          <a:chExt cx="0" cy="0"/>
        </a:xfrm>
      </p:grpSpPr>
      <p:sp>
        <p:nvSpPr>
          <p:cNvPr id="1455" name="Google Shape;1455;p184"/>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HICKSIAN METHOD</a:t>
            </a:r>
            <a:endParaRPr/>
          </a:p>
        </p:txBody>
      </p:sp>
      <p:sp>
        <p:nvSpPr>
          <p:cNvPr id="1456" name="Google Shape;1456;p184"/>
          <p:cNvSpPr txBox="1"/>
          <p:nvPr>
            <p:ph idx="1" type="body"/>
          </p:nvPr>
        </p:nvSpPr>
        <p:spPr>
          <a:xfrm>
            <a:off x="685800" y="1714500"/>
            <a:ext cx="7772400" cy="41529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2100"/>
              <a:buChar char="●"/>
            </a:pPr>
            <a:r>
              <a:rPr lang="en-US" sz="2800"/>
              <a:t>To isolate the substitution effect we ask….</a:t>
            </a:r>
            <a:endParaRPr/>
          </a:p>
          <a:p>
            <a:pPr indent="-342900" lvl="0" marL="342900" rtl="0" algn="l">
              <a:spcBef>
                <a:spcPts val="560"/>
              </a:spcBef>
              <a:spcAft>
                <a:spcPts val="0"/>
              </a:spcAft>
              <a:buSzPts val="2100"/>
              <a:buFont typeface="Arial"/>
              <a:buNone/>
            </a:pPr>
            <a:r>
              <a:rPr lang="en-US" sz="2800"/>
              <a:t>	“what would the consumer’s optimal bundle be if s/he faced the new lower price for X</a:t>
            </a:r>
            <a:r>
              <a:rPr baseline="-25000" lang="en-US" sz="2800"/>
              <a:t>1</a:t>
            </a:r>
            <a:r>
              <a:rPr lang="en-US" sz="2800"/>
              <a:t> but experienced no change in real income?”</a:t>
            </a:r>
            <a:endParaRPr/>
          </a:p>
          <a:p>
            <a:pPr indent="-342900" lvl="0" marL="342900" rtl="0" algn="l">
              <a:spcBef>
                <a:spcPts val="560"/>
              </a:spcBef>
              <a:spcAft>
                <a:spcPts val="0"/>
              </a:spcAft>
              <a:buSzPts val="2100"/>
              <a:buChar char="●"/>
            </a:pPr>
            <a:r>
              <a:rPr lang="en-US" sz="2800"/>
              <a:t>This amounts to returning the consumer to the original indifference curve (I</a:t>
            </a:r>
            <a:r>
              <a:rPr baseline="-25000" lang="en-US" sz="2800"/>
              <a:t>1</a:t>
            </a:r>
            <a:r>
              <a:rPr lang="en-US" sz="2800"/>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60" name="Shape 1460"/>
        <p:cNvGrpSpPr/>
        <p:nvPr/>
      </p:nvGrpSpPr>
      <p:grpSpPr>
        <a:xfrm>
          <a:off x="0" y="0"/>
          <a:ext cx="0" cy="0"/>
          <a:chOff x="0" y="0"/>
          <a:chExt cx="0" cy="0"/>
        </a:xfrm>
      </p:grpSpPr>
      <p:sp>
        <p:nvSpPr>
          <p:cNvPr id="1461" name="Google Shape;1461;p185"/>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HICKSIAN METHOD</a:t>
            </a:r>
            <a:endParaRPr/>
          </a:p>
        </p:txBody>
      </p:sp>
      <p:cxnSp>
        <p:nvCxnSpPr>
          <p:cNvPr id="1462" name="Google Shape;1462;p185"/>
          <p:cNvCxnSpPr/>
          <p:nvPr/>
        </p:nvCxnSpPr>
        <p:spPr>
          <a:xfrm>
            <a:off x="1371600" y="1752600"/>
            <a:ext cx="0" cy="3505200"/>
          </a:xfrm>
          <a:prstGeom prst="straightConnector1">
            <a:avLst/>
          </a:prstGeom>
          <a:noFill/>
          <a:ln cap="flat" cmpd="sng" w="12700">
            <a:solidFill>
              <a:schemeClr val="dk1"/>
            </a:solidFill>
            <a:prstDash val="solid"/>
            <a:round/>
            <a:headEnd len="med" w="med" type="triangle"/>
            <a:tailEnd len="sm" w="sm" type="none"/>
          </a:ln>
        </p:spPr>
      </p:cxnSp>
      <p:cxnSp>
        <p:nvCxnSpPr>
          <p:cNvPr id="1463" name="Google Shape;1463;p185"/>
          <p:cNvCxnSpPr/>
          <p:nvPr/>
        </p:nvCxnSpPr>
        <p:spPr>
          <a:xfrm>
            <a:off x="1371600" y="5257800"/>
            <a:ext cx="5715000" cy="0"/>
          </a:xfrm>
          <a:prstGeom prst="straightConnector1">
            <a:avLst/>
          </a:prstGeom>
          <a:noFill/>
          <a:ln cap="flat" cmpd="sng" w="12700">
            <a:solidFill>
              <a:schemeClr val="dk1"/>
            </a:solidFill>
            <a:prstDash val="solid"/>
            <a:round/>
            <a:headEnd len="sm" w="sm" type="none"/>
            <a:tailEnd len="med" w="med" type="triangle"/>
          </a:ln>
        </p:spPr>
      </p:cxnSp>
      <p:sp>
        <p:nvSpPr>
          <p:cNvPr id="1464" name="Google Shape;1464;p185"/>
          <p:cNvSpPr/>
          <p:nvPr/>
        </p:nvSpPr>
        <p:spPr>
          <a:xfrm>
            <a:off x="533400" y="1600200"/>
            <a:ext cx="769800" cy="579300"/>
          </a:xfrm>
          <a:prstGeom prst="rect">
            <a:avLst/>
          </a:prstGeom>
          <a:noFill/>
          <a:ln>
            <a:noFill/>
          </a:ln>
        </p:spPr>
        <p:txBody>
          <a:bodyPr anchorCtr="0" anchor="t" bIns="46025" lIns="92075" spcFirstLastPara="1" rIns="92075" wrap="square" tIns="46025">
            <a:noAutofit/>
          </a:bodyPr>
          <a:lstStyle/>
          <a:p>
            <a:pPr indent="0" lvl="0" marL="0" marR="0" rtl="0" algn="r">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2</a:t>
            </a:r>
            <a:endParaRPr/>
          </a:p>
        </p:txBody>
      </p:sp>
      <p:sp>
        <p:nvSpPr>
          <p:cNvPr id="1465" name="Google Shape;1465;p185"/>
          <p:cNvSpPr/>
          <p:nvPr/>
        </p:nvSpPr>
        <p:spPr>
          <a:xfrm>
            <a:off x="5943600" y="5257800"/>
            <a:ext cx="609600" cy="579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1</a:t>
            </a:r>
            <a:endParaRPr/>
          </a:p>
        </p:txBody>
      </p:sp>
      <p:cxnSp>
        <p:nvCxnSpPr>
          <p:cNvPr id="1466" name="Google Shape;1466;p185"/>
          <p:cNvCxnSpPr/>
          <p:nvPr/>
        </p:nvCxnSpPr>
        <p:spPr>
          <a:xfrm>
            <a:off x="1371600" y="2438400"/>
            <a:ext cx="2286000" cy="2819400"/>
          </a:xfrm>
          <a:prstGeom prst="straightConnector1">
            <a:avLst/>
          </a:prstGeom>
          <a:noFill/>
          <a:ln cap="flat" cmpd="sng" w="57150">
            <a:solidFill>
              <a:schemeClr val="dk1"/>
            </a:solidFill>
            <a:prstDash val="solid"/>
            <a:round/>
            <a:headEnd len="sm" w="sm" type="none"/>
            <a:tailEnd len="sm" w="sm" type="none"/>
          </a:ln>
        </p:spPr>
      </p:cxnSp>
      <p:sp>
        <p:nvSpPr>
          <p:cNvPr id="1467" name="Google Shape;1467;p185"/>
          <p:cNvSpPr/>
          <p:nvPr/>
        </p:nvSpPr>
        <p:spPr>
          <a:xfrm rot="-10735378">
            <a:off x="2514582" y="2736870"/>
            <a:ext cx="1366845" cy="2122468"/>
          </a:xfrm>
          <a:custGeom>
            <a:rect b="b" l="l" r="r" t="t"/>
            <a:pathLst>
              <a:path extrusionOk="0" fill="none" h="21495" w="20270">
                <a:moveTo>
                  <a:pt x="2127" y="-1"/>
                </a:moveTo>
                <a:cubicBezTo>
                  <a:pt x="10363" y="815"/>
                  <a:pt x="17410" y="6265"/>
                  <a:pt x="20269" y="14032"/>
                </a:cubicBezTo>
              </a:path>
              <a:path extrusionOk="0" h="21495" w="20270">
                <a:moveTo>
                  <a:pt x="2127" y="-1"/>
                </a:moveTo>
                <a:cubicBezTo>
                  <a:pt x="10363" y="815"/>
                  <a:pt x="17410" y="6265"/>
                  <a:pt x="20269" y="14032"/>
                </a:cubicBezTo>
                <a:lnTo>
                  <a:pt x="0" y="21495"/>
                </a:lnTo>
                <a:close/>
              </a:path>
            </a:pathLst>
          </a:custGeom>
          <a:noFill/>
          <a:ln cap="flat" cmpd="sng" w="571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5"/>
          <p:cNvSpPr txBox="1"/>
          <p:nvPr/>
        </p:nvSpPr>
        <p:spPr>
          <a:xfrm rot="64622">
            <a:off x="2514612" y="2736850"/>
            <a:ext cx="1366845" cy="212246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2"/>
              </a:solidFill>
              <a:latin typeface="Arial"/>
              <a:ea typeface="Arial"/>
              <a:cs typeface="Arial"/>
              <a:sym typeface="Arial"/>
            </a:endParaRPr>
          </a:p>
        </p:txBody>
      </p:sp>
      <p:cxnSp>
        <p:nvCxnSpPr>
          <p:cNvPr id="1469" name="Google Shape;1469;p185"/>
          <p:cNvCxnSpPr/>
          <p:nvPr/>
        </p:nvCxnSpPr>
        <p:spPr>
          <a:xfrm>
            <a:off x="1447800" y="2514600"/>
            <a:ext cx="4495800" cy="2743200"/>
          </a:xfrm>
          <a:prstGeom prst="straightConnector1">
            <a:avLst/>
          </a:prstGeom>
          <a:noFill/>
          <a:ln cap="flat" cmpd="sng" w="57150">
            <a:solidFill>
              <a:schemeClr val="dk1"/>
            </a:solidFill>
            <a:prstDash val="solid"/>
            <a:round/>
            <a:headEnd len="sm" w="sm" type="none"/>
            <a:tailEnd len="sm" w="sm" type="none"/>
          </a:ln>
        </p:spPr>
      </p:cxnSp>
      <p:sp>
        <p:nvSpPr>
          <p:cNvPr id="1470" name="Google Shape;1470;p185"/>
          <p:cNvSpPr/>
          <p:nvPr/>
        </p:nvSpPr>
        <p:spPr>
          <a:xfrm rot="-10735378">
            <a:off x="3276601" y="1822466"/>
            <a:ext cx="1366845" cy="2424097"/>
          </a:xfrm>
          <a:custGeom>
            <a:rect b="b" l="l" r="r" t="t"/>
            <a:pathLst>
              <a:path extrusionOk="0" fill="none" h="21475" w="20270">
                <a:moveTo>
                  <a:pt x="2320" y="-1"/>
                </a:moveTo>
                <a:cubicBezTo>
                  <a:pt x="10479" y="881"/>
                  <a:pt x="17434" y="6310"/>
                  <a:pt x="20269" y="14012"/>
                </a:cubicBezTo>
              </a:path>
              <a:path extrusionOk="0" h="21475" w="20270">
                <a:moveTo>
                  <a:pt x="2320" y="-1"/>
                </a:moveTo>
                <a:cubicBezTo>
                  <a:pt x="10479" y="881"/>
                  <a:pt x="17434" y="6310"/>
                  <a:pt x="20269" y="14012"/>
                </a:cubicBezTo>
                <a:lnTo>
                  <a:pt x="0" y="21475"/>
                </a:lnTo>
                <a:close/>
              </a:path>
            </a:pathLst>
          </a:custGeom>
          <a:noFill/>
          <a:ln cap="flat" cmpd="sng" w="571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471" name="Google Shape;1471;p185"/>
          <p:cNvSpPr txBox="1"/>
          <p:nvPr/>
        </p:nvSpPr>
        <p:spPr>
          <a:xfrm>
            <a:off x="4038600" y="37338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b</a:t>
            </a:r>
            <a:endParaRPr/>
          </a:p>
        </p:txBody>
      </p:sp>
      <p:sp>
        <p:nvSpPr>
          <p:cNvPr id="1472" name="Google Shape;1472;p185"/>
          <p:cNvSpPr txBox="1"/>
          <p:nvPr/>
        </p:nvSpPr>
        <p:spPr>
          <a:xfrm>
            <a:off x="4343400" y="4724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1</a:t>
            </a:r>
            <a:endParaRPr/>
          </a:p>
        </p:txBody>
      </p:sp>
      <p:sp>
        <p:nvSpPr>
          <p:cNvPr id="1473" name="Google Shape;1473;p185"/>
          <p:cNvSpPr txBox="1"/>
          <p:nvPr/>
        </p:nvSpPr>
        <p:spPr>
          <a:xfrm>
            <a:off x="5029200" y="3962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2</a:t>
            </a:r>
            <a:endParaRPr/>
          </a:p>
        </p:txBody>
      </p:sp>
      <p:cxnSp>
        <p:nvCxnSpPr>
          <p:cNvPr id="1474" name="Google Shape;1474;p185"/>
          <p:cNvCxnSpPr/>
          <p:nvPr/>
        </p:nvCxnSpPr>
        <p:spPr>
          <a:xfrm>
            <a:off x="2895600" y="4343400"/>
            <a:ext cx="0" cy="914400"/>
          </a:xfrm>
          <a:prstGeom prst="straightConnector1">
            <a:avLst/>
          </a:prstGeom>
          <a:noFill/>
          <a:ln cap="flat" cmpd="sng" w="12700">
            <a:solidFill>
              <a:schemeClr val="dk1"/>
            </a:solidFill>
            <a:prstDash val="dot"/>
            <a:round/>
            <a:headEnd len="sm" w="sm" type="none"/>
            <a:tailEnd len="sm" w="sm" type="none"/>
          </a:ln>
        </p:spPr>
      </p:cxnSp>
      <p:cxnSp>
        <p:nvCxnSpPr>
          <p:cNvPr id="1475" name="Google Shape;1475;p185"/>
          <p:cNvCxnSpPr/>
          <p:nvPr/>
        </p:nvCxnSpPr>
        <p:spPr>
          <a:xfrm>
            <a:off x="4114800" y="4114800"/>
            <a:ext cx="0" cy="1143000"/>
          </a:xfrm>
          <a:prstGeom prst="straightConnector1">
            <a:avLst/>
          </a:prstGeom>
          <a:noFill/>
          <a:ln cap="flat" cmpd="sng" w="12700">
            <a:solidFill>
              <a:schemeClr val="dk1"/>
            </a:solidFill>
            <a:prstDash val="dot"/>
            <a:round/>
            <a:headEnd len="sm" w="sm" type="none"/>
            <a:tailEnd len="sm" w="sm" type="none"/>
          </a:ln>
        </p:spPr>
      </p:cxnSp>
      <p:sp>
        <p:nvSpPr>
          <p:cNvPr id="1476" name="Google Shape;1476;p185"/>
          <p:cNvSpPr/>
          <p:nvPr/>
        </p:nvSpPr>
        <p:spPr>
          <a:xfrm>
            <a:off x="2590800" y="5181600"/>
            <a:ext cx="5556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x</a:t>
            </a:r>
            <a:r>
              <a:rPr b="1" baseline="-25000" lang="en-US" sz="2800">
                <a:solidFill>
                  <a:schemeClr val="dk2"/>
                </a:solidFill>
                <a:latin typeface="Arial"/>
                <a:ea typeface="Arial"/>
                <a:cs typeface="Arial"/>
                <a:sym typeface="Arial"/>
              </a:rPr>
              <a:t>a</a:t>
            </a:r>
            <a:endParaRPr/>
          </a:p>
        </p:txBody>
      </p:sp>
      <p:sp>
        <p:nvSpPr>
          <p:cNvPr id="1477" name="Google Shape;1477;p185"/>
          <p:cNvSpPr/>
          <p:nvPr/>
        </p:nvSpPr>
        <p:spPr>
          <a:xfrm>
            <a:off x="3886200" y="5181600"/>
            <a:ext cx="6858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x</a:t>
            </a:r>
            <a:r>
              <a:rPr b="1" baseline="-25000" lang="en-US" sz="2800">
                <a:solidFill>
                  <a:schemeClr val="dk2"/>
                </a:solidFill>
                <a:latin typeface="Arial"/>
                <a:ea typeface="Arial"/>
                <a:cs typeface="Arial"/>
                <a:sym typeface="Arial"/>
              </a:rPr>
              <a:t>b</a:t>
            </a:r>
            <a:endParaRPr/>
          </a:p>
        </p:txBody>
      </p:sp>
      <p:sp>
        <p:nvSpPr>
          <p:cNvPr id="1478" name="Google Shape;1478;p185"/>
          <p:cNvSpPr txBox="1"/>
          <p:nvPr/>
        </p:nvSpPr>
        <p:spPr>
          <a:xfrm>
            <a:off x="2819400" y="39624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a</a:t>
            </a:r>
            <a:endParaRPr/>
          </a:p>
        </p:txBody>
      </p:sp>
      <p:sp>
        <p:nvSpPr>
          <p:cNvPr id="1479" name="Google Shape;1479;p185"/>
          <p:cNvSpPr txBox="1"/>
          <p:nvPr/>
        </p:nvSpPr>
        <p:spPr>
          <a:xfrm>
            <a:off x="4724400" y="1447800"/>
            <a:ext cx="3657600" cy="201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C0000"/>
                </a:solidFill>
                <a:latin typeface="Arial"/>
                <a:ea typeface="Arial"/>
                <a:cs typeface="Arial"/>
                <a:sym typeface="Arial"/>
              </a:rPr>
              <a:t>The new optimum is E</a:t>
            </a:r>
            <a:r>
              <a:rPr b="1" baseline="-25000" lang="en-US" sz="2800">
                <a:solidFill>
                  <a:srgbClr val="CC0000"/>
                </a:solidFill>
                <a:latin typeface="Arial"/>
                <a:ea typeface="Arial"/>
                <a:cs typeface="Arial"/>
                <a:sym typeface="Arial"/>
              </a:rPr>
              <a:t>b</a:t>
            </a:r>
            <a:r>
              <a:rPr b="1" lang="en-US" sz="2800">
                <a:solidFill>
                  <a:srgbClr val="CC0000"/>
                </a:solidFill>
                <a:latin typeface="Arial"/>
                <a:ea typeface="Arial"/>
                <a:cs typeface="Arial"/>
                <a:sym typeface="Arial"/>
              </a:rPr>
              <a:t> on I</a:t>
            </a:r>
            <a:r>
              <a:rPr b="1" baseline="-25000" lang="en-US" sz="2800">
                <a:solidFill>
                  <a:srgbClr val="CC0000"/>
                </a:solidFill>
                <a:latin typeface="Arial"/>
                <a:ea typeface="Arial"/>
                <a:cs typeface="Arial"/>
                <a:sym typeface="Arial"/>
              </a:rPr>
              <a:t>2</a:t>
            </a:r>
            <a:r>
              <a:rPr b="1" lang="en-US" sz="2800">
                <a:solidFill>
                  <a:srgbClr val="CC0000"/>
                </a:solidFill>
                <a:latin typeface="Arial"/>
                <a:ea typeface="Arial"/>
                <a:cs typeface="Arial"/>
                <a:sym typeface="Arial"/>
              </a:rPr>
              <a:t>. </a:t>
            </a:r>
            <a:endParaRPr/>
          </a:p>
          <a:p>
            <a:pPr indent="0" lvl="0" marL="0" marR="0" rtl="0" algn="l">
              <a:spcBef>
                <a:spcPts val="1400"/>
              </a:spcBef>
              <a:spcAft>
                <a:spcPts val="0"/>
              </a:spcAft>
              <a:buNone/>
            </a:pPr>
            <a:r>
              <a:rPr b="1" lang="en-US" sz="2800">
                <a:solidFill>
                  <a:schemeClr val="folHlink"/>
                </a:solidFill>
                <a:latin typeface="Arial"/>
                <a:ea typeface="Arial"/>
                <a:cs typeface="Arial"/>
                <a:sym typeface="Arial"/>
              </a:rPr>
              <a:t>The Total Price Effect is x</a:t>
            </a:r>
            <a:r>
              <a:rPr b="1" baseline="-25000" lang="en-US" sz="2800">
                <a:solidFill>
                  <a:schemeClr val="folHlink"/>
                </a:solidFill>
                <a:latin typeface="Arial"/>
                <a:ea typeface="Arial"/>
                <a:cs typeface="Arial"/>
                <a:sym typeface="Arial"/>
              </a:rPr>
              <a:t>a</a:t>
            </a:r>
            <a:r>
              <a:rPr b="1" lang="en-US" sz="2800">
                <a:solidFill>
                  <a:schemeClr val="folHlink"/>
                </a:solidFill>
                <a:latin typeface="Arial"/>
                <a:ea typeface="Arial"/>
                <a:cs typeface="Arial"/>
                <a:sym typeface="Arial"/>
              </a:rPr>
              <a:t> to x</a:t>
            </a:r>
            <a:r>
              <a:rPr b="1" baseline="-25000" lang="en-US" sz="2800">
                <a:solidFill>
                  <a:schemeClr val="folHlink"/>
                </a:solidFill>
                <a:latin typeface="Arial"/>
                <a:ea typeface="Arial"/>
                <a:cs typeface="Arial"/>
                <a:sym typeface="Arial"/>
              </a:rPr>
              <a:t>b</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3" name="Shape 1483"/>
        <p:cNvGrpSpPr/>
        <p:nvPr/>
      </p:nvGrpSpPr>
      <p:grpSpPr>
        <a:xfrm>
          <a:off x="0" y="0"/>
          <a:ext cx="0" cy="0"/>
          <a:chOff x="0" y="0"/>
          <a:chExt cx="0" cy="0"/>
        </a:xfrm>
      </p:grpSpPr>
      <p:sp>
        <p:nvSpPr>
          <p:cNvPr id="1484" name="Google Shape;1484;p186"/>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HICKSIAN METHOD</a:t>
            </a:r>
            <a:endParaRPr/>
          </a:p>
        </p:txBody>
      </p:sp>
      <p:cxnSp>
        <p:nvCxnSpPr>
          <p:cNvPr id="1485" name="Google Shape;1485;p186"/>
          <p:cNvCxnSpPr/>
          <p:nvPr/>
        </p:nvCxnSpPr>
        <p:spPr>
          <a:xfrm>
            <a:off x="1371600" y="1752600"/>
            <a:ext cx="0" cy="3505200"/>
          </a:xfrm>
          <a:prstGeom prst="straightConnector1">
            <a:avLst/>
          </a:prstGeom>
          <a:noFill/>
          <a:ln cap="flat" cmpd="sng" w="12700">
            <a:solidFill>
              <a:schemeClr val="dk1"/>
            </a:solidFill>
            <a:prstDash val="solid"/>
            <a:round/>
            <a:headEnd len="med" w="med" type="triangle"/>
            <a:tailEnd len="sm" w="sm" type="none"/>
          </a:ln>
        </p:spPr>
      </p:cxnSp>
      <p:cxnSp>
        <p:nvCxnSpPr>
          <p:cNvPr id="1486" name="Google Shape;1486;p186"/>
          <p:cNvCxnSpPr/>
          <p:nvPr/>
        </p:nvCxnSpPr>
        <p:spPr>
          <a:xfrm>
            <a:off x="1371600" y="5257800"/>
            <a:ext cx="5715000" cy="0"/>
          </a:xfrm>
          <a:prstGeom prst="straightConnector1">
            <a:avLst/>
          </a:prstGeom>
          <a:noFill/>
          <a:ln cap="flat" cmpd="sng" w="12700">
            <a:solidFill>
              <a:schemeClr val="dk1"/>
            </a:solidFill>
            <a:prstDash val="solid"/>
            <a:round/>
            <a:headEnd len="sm" w="sm" type="none"/>
            <a:tailEnd len="med" w="med" type="triangle"/>
          </a:ln>
        </p:spPr>
      </p:cxnSp>
      <p:sp>
        <p:nvSpPr>
          <p:cNvPr id="1487" name="Google Shape;1487;p186"/>
          <p:cNvSpPr/>
          <p:nvPr/>
        </p:nvSpPr>
        <p:spPr>
          <a:xfrm>
            <a:off x="533400" y="1600200"/>
            <a:ext cx="769800" cy="579300"/>
          </a:xfrm>
          <a:prstGeom prst="rect">
            <a:avLst/>
          </a:prstGeom>
          <a:noFill/>
          <a:ln>
            <a:noFill/>
          </a:ln>
        </p:spPr>
        <p:txBody>
          <a:bodyPr anchorCtr="0" anchor="t" bIns="46025" lIns="92075" spcFirstLastPara="1" rIns="92075" wrap="square" tIns="46025">
            <a:noAutofit/>
          </a:bodyPr>
          <a:lstStyle/>
          <a:p>
            <a:pPr indent="0" lvl="0" marL="0" marR="0" rtl="0" algn="r">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2</a:t>
            </a:r>
            <a:endParaRPr/>
          </a:p>
        </p:txBody>
      </p:sp>
      <p:sp>
        <p:nvSpPr>
          <p:cNvPr id="1488" name="Google Shape;1488;p186"/>
          <p:cNvSpPr/>
          <p:nvPr/>
        </p:nvSpPr>
        <p:spPr>
          <a:xfrm>
            <a:off x="5943600" y="5257800"/>
            <a:ext cx="609600" cy="579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1</a:t>
            </a:r>
            <a:endParaRPr/>
          </a:p>
        </p:txBody>
      </p:sp>
      <p:cxnSp>
        <p:nvCxnSpPr>
          <p:cNvPr id="1489" name="Google Shape;1489;p186"/>
          <p:cNvCxnSpPr/>
          <p:nvPr/>
        </p:nvCxnSpPr>
        <p:spPr>
          <a:xfrm>
            <a:off x="1371600" y="2438400"/>
            <a:ext cx="2286000" cy="2819400"/>
          </a:xfrm>
          <a:prstGeom prst="straightConnector1">
            <a:avLst/>
          </a:prstGeom>
          <a:noFill/>
          <a:ln cap="flat" cmpd="sng" w="57150">
            <a:solidFill>
              <a:schemeClr val="dk1"/>
            </a:solidFill>
            <a:prstDash val="solid"/>
            <a:round/>
            <a:headEnd len="sm" w="sm" type="none"/>
            <a:tailEnd len="sm" w="sm" type="none"/>
          </a:ln>
        </p:spPr>
      </p:cxnSp>
      <p:sp>
        <p:nvSpPr>
          <p:cNvPr id="1490" name="Google Shape;1490;p186"/>
          <p:cNvSpPr/>
          <p:nvPr/>
        </p:nvSpPr>
        <p:spPr>
          <a:xfrm rot="-10735378">
            <a:off x="2514597" y="2738453"/>
            <a:ext cx="1366845" cy="2133585"/>
          </a:xfrm>
          <a:custGeom>
            <a:rect b="b" l="l" r="r" t="t"/>
            <a:pathLst>
              <a:path extrusionOk="0" fill="none" h="21595" w="20270">
                <a:moveTo>
                  <a:pt x="486" y="0"/>
                </a:moveTo>
                <a:cubicBezTo>
                  <a:pt x="9357" y="200"/>
                  <a:pt x="17204" y="5805"/>
                  <a:pt x="20269" y="14132"/>
                </a:cubicBezTo>
              </a:path>
              <a:path extrusionOk="0" h="21595" w="20270">
                <a:moveTo>
                  <a:pt x="486" y="0"/>
                </a:moveTo>
                <a:cubicBezTo>
                  <a:pt x="9357" y="200"/>
                  <a:pt x="17204" y="5805"/>
                  <a:pt x="20269" y="14132"/>
                </a:cubicBezTo>
                <a:lnTo>
                  <a:pt x="0" y="21595"/>
                </a:lnTo>
                <a:close/>
              </a:path>
            </a:pathLst>
          </a:custGeom>
          <a:noFill/>
          <a:ln cap="flat" cmpd="sng" w="571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86"/>
          <p:cNvSpPr txBox="1"/>
          <p:nvPr/>
        </p:nvSpPr>
        <p:spPr>
          <a:xfrm rot="64622">
            <a:off x="2514596" y="2738425"/>
            <a:ext cx="1366845" cy="213358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2"/>
              </a:solidFill>
              <a:latin typeface="Arial"/>
              <a:ea typeface="Arial"/>
              <a:cs typeface="Arial"/>
              <a:sym typeface="Arial"/>
            </a:endParaRPr>
          </a:p>
        </p:txBody>
      </p:sp>
      <p:cxnSp>
        <p:nvCxnSpPr>
          <p:cNvPr id="1492" name="Google Shape;1492;p186"/>
          <p:cNvCxnSpPr/>
          <p:nvPr/>
        </p:nvCxnSpPr>
        <p:spPr>
          <a:xfrm>
            <a:off x="1447800" y="2514600"/>
            <a:ext cx="4495800" cy="2743200"/>
          </a:xfrm>
          <a:prstGeom prst="straightConnector1">
            <a:avLst/>
          </a:prstGeom>
          <a:noFill/>
          <a:ln cap="flat" cmpd="sng" w="57150">
            <a:solidFill>
              <a:schemeClr val="dk1"/>
            </a:solidFill>
            <a:prstDash val="solid"/>
            <a:round/>
            <a:headEnd len="sm" w="sm" type="none"/>
            <a:tailEnd len="sm" w="sm" type="none"/>
          </a:ln>
        </p:spPr>
      </p:cxnSp>
      <p:sp>
        <p:nvSpPr>
          <p:cNvPr id="1493" name="Google Shape;1493;p186"/>
          <p:cNvSpPr/>
          <p:nvPr/>
        </p:nvSpPr>
        <p:spPr>
          <a:xfrm rot="-10735428">
            <a:off x="3276601" y="1824025"/>
            <a:ext cx="1387479" cy="2438423"/>
          </a:xfrm>
          <a:custGeom>
            <a:rect b="b" l="l" r="r" t="t"/>
            <a:pathLst>
              <a:path extrusionOk="0" fill="none" h="21600" w="20560">
                <a:moveTo>
                  <a:pt x="-1" y="1"/>
                </a:moveTo>
                <a:cubicBezTo>
                  <a:pt x="96" y="0"/>
                  <a:pt x="193" y="0"/>
                  <a:pt x="290" y="0"/>
                </a:cubicBezTo>
                <a:cubicBezTo>
                  <a:pt x="9341" y="0"/>
                  <a:pt x="17432" y="5643"/>
                  <a:pt x="20559" y="14137"/>
                </a:cubicBezTo>
              </a:path>
              <a:path extrusionOk="0" h="21600" w="20560">
                <a:moveTo>
                  <a:pt x="-1" y="1"/>
                </a:moveTo>
                <a:cubicBezTo>
                  <a:pt x="96" y="0"/>
                  <a:pt x="193" y="0"/>
                  <a:pt x="290" y="0"/>
                </a:cubicBezTo>
                <a:cubicBezTo>
                  <a:pt x="9341" y="0"/>
                  <a:pt x="17432" y="5643"/>
                  <a:pt x="20559" y="14137"/>
                </a:cubicBezTo>
                <a:lnTo>
                  <a:pt x="290" y="21600"/>
                </a:lnTo>
                <a:close/>
              </a:path>
            </a:pathLst>
          </a:custGeom>
          <a:noFill/>
          <a:ln cap="flat" cmpd="sng" w="571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cxnSp>
        <p:nvCxnSpPr>
          <p:cNvPr id="1494" name="Google Shape;1494;p186"/>
          <p:cNvCxnSpPr/>
          <p:nvPr/>
        </p:nvCxnSpPr>
        <p:spPr>
          <a:xfrm>
            <a:off x="1371600" y="3581400"/>
            <a:ext cx="2743200" cy="1676400"/>
          </a:xfrm>
          <a:prstGeom prst="straightConnector1">
            <a:avLst/>
          </a:prstGeom>
          <a:noFill/>
          <a:ln cap="flat" cmpd="sng" w="76200">
            <a:solidFill>
              <a:srgbClr val="00CC00"/>
            </a:solidFill>
            <a:prstDash val="lgDash"/>
            <a:round/>
            <a:headEnd len="sm" w="sm" type="none"/>
            <a:tailEnd len="sm" w="sm" type="none"/>
          </a:ln>
        </p:spPr>
      </p:cxnSp>
      <p:sp>
        <p:nvSpPr>
          <p:cNvPr id="1495" name="Google Shape;1495;p186"/>
          <p:cNvSpPr txBox="1"/>
          <p:nvPr/>
        </p:nvSpPr>
        <p:spPr>
          <a:xfrm>
            <a:off x="4343400" y="4724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1</a:t>
            </a:r>
            <a:endParaRPr/>
          </a:p>
        </p:txBody>
      </p:sp>
      <p:sp>
        <p:nvSpPr>
          <p:cNvPr id="1496" name="Google Shape;1496;p186"/>
          <p:cNvSpPr txBox="1"/>
          <p:nvPr/>
        </p:nvSpPr>
        <p:spPr>
          <a:xfrm>
            <a:off x="5029200" y="3962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2</a:t>
            </a:r>
            <a:endParaRPr/>
          </a:p>
        </p:txBody>
      </p:sp>
      <p:cxnSp>
        <p:nvCxnSpPr>
          <p:cNvPr id="1497" name="Google Shape;1497;p186"/>
          <p:cNvCxnSpPr/>
          <p:nvPr/>
        </p:nvCxnSpPr>
        <p:spPr>
          <a:xfrm>
            <a:off x="2895600" y="4343400"/>
            <a:ext cx="0" cy="914400"/>
          </a:xfrm>
          <a:prstGeom prst="straightConnector1">
            <a:avLst/>
          </a:prstGeom>
          <a:noFill/>
          <a:ln cap="flat" cmpd="sng" w="12700">
            <a:solidFill>
              <a:schemeClr val="dk1"/>
            </a:solidFill>
            <a:prstDash val="dot"/>
            <a:round/>
            <a:headEnd len="sm" w="sm" type="none"/>
            <a:tailEnd len="sm" w="sm" type="none"/>
          </a:ln>
        </p:spPr>
      </p:cxnSp>
      <p:sp>
        <p:nvSpPr>
          <p:cNvPr id="1498" name="Google Shape;1498;p186"/>
          <p:cNvSpPr/>
          <p:nvPr/>
        </p:nvSpPr>
        <p:spPr>
          <a:xfrm>
            <a:off x="2590800" y="5181600"/>
            <a:ext cx="5556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x</a:t>
            </a:r>
            <a:r>
              <a:rPr b="1" baseline="-25000" lang="en-US" sz="2800">
                <a:solidFill>
                  <a:schemeClr val="dk2"/>
                </a:solidFill>
                <a:latin typeface="Arial"/>
                <a:ea typeface="Arial"/>
                <a:cs typeface="Arial"/>
                <a:sym typeface="Arial"/>
              </a:rPr>
              <a:t>a</a:t>
            </a:r>
            <a:endParaRPr/>
          </a:p>
        </p:txBody>
      </p:sp>
      <p:sp>
        <p:nvSpPr>
          <p:cNvPr id="1499" name="Google Shape;1499;p186"/>
          <p:cNvSpPr/>
          <p:nvPr/>
        </p:nvSpPr>
        <p:spPr>
          <a:xfrm>
            <a:off x="3886200" y="5181600"/>
            <a:ext cx="6858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x</a:t>
            </a:r>
            <a:r>
              <a:rPr b="1" baseline="-25000" lang="en-US" sz="2800">
                <a:solidFill>
                  <a:schemeClr val="dk2"/>
                </a:solidFill>
                <a:latin typeface="Arial"/>
                <a:ea typeface="Arial"/>
                <a:cs typeface="Arial"/>
                <a:sym typeface="Arial"/>
              </a:rPr>
              <a:t>b</a:t>
            </a:r>
            <a:endParaRPr/>
          </a:p>
        </p:txBody>
      </p:sp>
      <p:cxnSp>
        <p:nvCxnSpPr>
          <p:cNvPr id="1500" name="Google Shape;1500;p186"/>
          <p:cNvCxnSpPr/>
          <p:nvPr/>
        </p:nvCxnSpPr>
        <p:spPr>
          <a:xfrm>
            <a:off x="4114800" y="4114800"/>
            <a:ext cx="0" cy="1143000"/>
          </a:xfrm>
          <a:prstGeom prst="straightConnector1">
            <a:avLst/>
          </a:prstGeom>
          <a:noFill/>
          <a:ln cap="flat" cmpd="sng" w="12700">
            <a:solidFill>
              <a:schemeClr val="dk1"/>
            </a:solidFill>
            <a:prstDash val="dot"/>
            <a:round/>
            <a:headEnd len="sm" w="sm" type="none"/>
            <a:tailEnd len="sm" w="sm" type="none"/>
          </a:ln>
        </p:spPr>
      </p:cxnSp>
      <p:sp>
        <p:nvSpPr>
          <p:cNvPr id="1501" name="Google Shape;1501;p186"/>
          <p:cNvSpPr txBox="1"/>
          <p:nvPr/>
        </p:nvSpPr>
        <p:spPr>
          <a:xfrm>
            <a:off x="2819400" y="39624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a</a:t>
            </a:r>
            <a:endParaRPr/>
          </a:p>
        </p:txBody>
      </p:sp>
      <p:sp>
        <p:nvSpPr>
          <p:cNvPr id="1502" name="Google Shape;1502;p186"/>
          <p:cNvSpPr txBox="1"/>
          <p:nvPr/>
        </p:nvSpPr>
        <p:spPr>
          <a:xfrm>
            <a:off x="4038600" y="37338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b</a:t>
            </a:r>
            <a:endParaRPr/>
          </a:p>
        </p:txBody>
      </p:sp>
      <p:sp>
        <p:nvSpPr>
          <p:cNvPr id="1503" name="Google Shape;1503;p186"/>
          <p:cNvSpPr txBox="1"/>
          <p:nvPr/>
        </p:nvSpPr>
        <p:spPr>
          <a:xfrm>
            <a:off x="4038600" y="1371600"/>
            <a:ext cx="4419600" cy="18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C0000"/>
                </a:solidFill>
                <a:latin typeface="Arial"/>
                <a:ea typeface="Arial"/>
                <a:cs typeface="Arial"/>
                <a:sym typeface="Arial"/>
              </a:rPr>
              <a:t>Draw a line parallel to the new budget line and tangent to the old indifference curve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Engineering and Science</a:t>
            </a:r>
            <a:endParaRPr/>
          </a:p>
        </p:txBody>
      </p:sp>
      <p:sp>
        <p:nvSpPr>
          <p:cNvPr id="362" name="Google Shape;362;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960"/>
              <a:buChar char="•"/>
            </a:pPr>
            <a:r>
              <a:rPr lang="en-US" sz="2960"/>
              <a:t>Engineering is not a science but an application of science. It is an art of adopting skill and knowledge  of science.</a:t>
            </a:r>
            <a:endParaRPr/>
          </a:p>
          <a:p>
            <a:pPr indent="-342900" lvl="0" marL="342900" rtl="0" algn="just">
              <a:lnSpc>
                <a:spcPct val="80000"/>
              </a:lnSpc>
              <a:spcBef>
                <a:spcPts val="592"/>
              </a:spcBef>
              <a:spcAft>
                <a:spcPts val="0"/>
              </a:spcAft>
              <a:buClr>
                <a:schemeClr val="dk1"/>
              </a:buClr>
              <a:buSzPts val="2960"/>
              <a:buChar char="•"/>
            </a:pPr>
            <a:r>
              <a:rPr lang="en-US" sz="2960"/>
              <a:t>Accreditation Board for Engineering and Technology defines Engineering as, “Engineering is a profession in which knowledge of the mathematical and natural sciences are gained by study, experience, and practice is applied with judgment to develop ways to utilize economically the materials and forces of nature for the benefit of mankind”.</a:t>
            </a:r>
            <a:endParaRPr sz="2960"/>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7" name="Shape 1507"/>
        <p:cNvGrpSpPr/>
        <p:nvPr/>
      </p:nvGrpSpPr>
      <p:grpSpPr>
        <a:xfrm>
          <a:off x="0" y="0"/>
          <a:ext cx="0" cy="0"/>
          <a:chOff x="0" y="0"/>
          <a:chExt cx="0" cy="0"/>
        </a:xfrm>
      </p:grpSpPr>
      <p:sp>
        <p:nvSpPr>
          <p:cNvPr id="1508" name="Google Shape;1508;p187"/>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HICKSIAN METHOD</a:t>
            </a:r>
            <a:endParaRPr/>
          </a:p>
        </p:txBody>
      </p:sp>
      <p:cxnSp>
        <p:nvCxnSpPr>
          <p:cNvPr id="1509" name="Google Shape;1509;p187"/>
          <p:cNvCxnSpPr/>
          <p:nvPr/>
        </p:nvCxnSpPr>
        <p:spPr>
          <a:xfrm>
            <a:off x="1371600" y="1752600"/>
            <a:ext cx="0" cy="3505200"/>
          </a:xfrm>
          <a:prstGeom prst="straightConnector1">
            <a:avLst/>
          </a:prstGeom>
          <a:noFill/>
          <a:ln cap="flat" cmpd="sng" w="12700">
            <a:solidFill>
              <a:schemeClr val="dk1"/>
            </a:solidFill>
            <a:prstDash val="solid"/>
            <a:round/>
            <a:headEnd len="med" w="med" type="triangle"/>
            <a:tailEnd len="sm" w="sm" type="none"/>
          </a:ln>
        </p:spPr>
      </p:cxnSp>
      <p:cxnSp>
        <p:nvCxnSpPr>
          <p:cNvPr id="1510" name="Google Shape;1510;p187"/>
          <p:cNvCxnSpPr/>
          <p:nvPr/>
        </p:nvCxnSpPr>
        <p:spPr>
          <a:xfrm>
            <a:off x="1371600" y="5257800"/>
            <a:ext cx="5715000" cy="0"/>
          </a:xfrm>
          <a:prstGeom prst="straightConnector1">
            <a:avLst/>
          </a:prstGeom>
          <a:noFill/>
          <a:ln cap="flat" cmpd="sng" w="12700">
            <a:solidFill>
              <a:schemeClr val="dk1"/>
            </a:solidFill>
            <a:prstDash val="solid"/>
            <a:round/>
            <a:headEnd len="sm" w="sm" type="none"/>
            <a:tailEnd len="med" w="med" type="triangle"/>
          </a:ln>
        </p:spPr>
      </p:cxnSp>
      <p:sp>
        <p:nvSpPr>
          <p:cNvPr id="1511" name="Google Shape;1511;p187"/>
          <p:cNvSpPr/>
          <p:nvPr/>
        </p:nvSpPr>
        <p:spPr>
          <a:xfrm>
            <a:off x="533400" y="1600200"/>
            <a:ext cx="769800" cy="579300"/>
          </a:xfrm>
          <a:prstGeom prst="rect">
            <a:avLst/>
          </a:prstGeom>
          <a:noFill/>
          <a:ln>
            <a:noFill/>
          </a:ln>
        </p:spPr>
        <p:txBody>
          <a:bodyPr anchorCtr="0" anchor="t" bIns="46025" lIns="92075" spcFirstLastPara="1" rIns="92075" wrap="square" tIns="46025">
            <a:noAutofit/>
          </a:bodyPr>
          <a:lstStyle/>
          <a:p>
            <a:pPr indent="0" lvl="0" marL="0" marR="0" rtl="0" algn="r">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2</a:t>
            </a:r>
            <a:endParaRPr/>
          </a:p>
        </p:txBody>
      </p:sp>
      <p:sp>
        <p:nvSpPr>
          <p:cNvPr id="1512" name="Google Shape;1512;p187"/>
          <p:cNvSpPr/>
          <p:nvPr/>
        </p:nvSpPr>
        <p:spPr>
          <a:xfrm>
            <a:off x="5943600" y="5257800"/>
            <a:ext cx="609600" cy="579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1</a:t>
            </a:r>
            <a:endParaRPr/>
          </a:p>
        </p:txBody>
      </p:sp>
      <p:cxnSp>
        <p:nvCxnSpPr>
          <p:cNvPr id="1513" name="Google Shape;1513;p187"/>
          <p:cNvCxnSpPr/>
          <p:nvPr/>
        </p:nvCxnSpPr>
        <p:spPr>
          <a:xfrm>
            <a:off x="1371600" y="2438400"/>
            <a:ext cx="2286000" cy="2819400"/>
          </a:xfrm>
          <a:prstGeom prst="straightConnector1">
            <a:avLst/>
          </a:prstGeom>
          <a:noFill/>
          <a:ln cap="flat" cmpd="sng" w="57150">
            <a:solidFill>
              <a:schemeClr val="dk1"/>
            </a:solidFill>
            <a:prstDash val="solid"/>
            <a:round/>
            <a:headEnd len="sm" w="sm" type="none"/>
            <a:tailEnd len="sm" w="sm" type="none"/>
          </a:ln>
        </p:spPr>
      </p:cxnSp>
      <p:sp>
        <p:nvSpPr>
          <p:cNvPr id="1514" name="Google Shape;1514;p187"/>
          <p:cNvSpPr/>
          <p:nvPr/>
        </p:nvSpPr>
        <p:spPr>
          <a:xfrm rot="-10735378">
            <a:off x="2514581" y="2738441"/>
            <a:ext cx="1366845" cy="2130422"/>
          </a:xfrm>
          <a:custGeom>
            <a:rect b="b" l="l" r="r" t="t"/>
            <a:pathLst>
              <a:path extrusionOk="0" fill="none" h="21575" w="20270">
                <a:moveTo>
                  <a:pt x="1037" y="-1"/>
                </a:moveTo>
                <a:cubicBezTo>
                  <a:pt x="9699" y="416"/>
                  <a:pt x="17273" y="5973"/>
                  <a:pt x="20269" y="14112"/>
                </a:cubicBezTo>
              </a:path>
              <a:path extrusionOk="0" h="21575" w="20270">
                <a:moveTo>
                  <a:pt x="1037" y="-1"/>
                </a:moveTo>
                <a:cubicBezTo>
                  <a:pt x="9699" y="416"/>
                  <a:pt x="17273" y="5973"/>
                  <a:pt x="20269" y="14112"/>
                </a:cubicBezTo>
                <a:lnTo>
                  <a:pt x="0" y="21575"/>
                </a:lnTo>
                <a:close/>
              </a:path>
            </a:pathLst>
          </a:custGeom>
          <a:noFill/>
          <a:ln cap="flat" cmpd="sng" w="571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87"/>
          <p:cNvSpPr txBox="1"/>
          <p:nvPr/>
        </p:nvSpPr>
        <p:spPr>
          <a:xfrm rot="64622">
            <a:off x="2514612" y="2738425"/>
            <a:ext cx="1366845" cy="213042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2"/>
              </a:solidFill>
              <a:latin typeface="Arial"/>
              <a:ea typeface="Arial"/>
              <a:cs typeface="Arial"/>
              <a:sym typeface="Arial"/>
            </a:endParaRPr>
          </a:p>
        </p:txBody>
      </p:sp>
      <p:cxnSp>
        <p:nvCxnSpPr>
          <p:cNvPr id="1516" name="Google Shape;1516;p187"/>
          <p:cNvCxnSpPr/>
          <p:nvPr/>
        </p:nvCxnSpPr>
        <p:spPr>
          <a:xfrm>
            <a:off x="1447800" y="2514600"/>
            <a:ext cx="4495800" cy="2743200"/>
          </a:xfrm>
          <a:prstGeom prst="straightConnector1">
            <a:avLst/>
          </a:prstGeom>
          <a:noFill/>
          <a:ln cap="flat" cmpd="sng" w="57150">
            <a:solidFill>
              <a:schemeClr val="dk1"/>
            </a:solidFill>
            <a:prstDash val="solid"/>
            <a:round/>
            <a:headEnd len="sm" w="sm" type="none"/>
            <a:tailEnd len="sm" w="sm" type="none"/>
          </a:ln>
        </p:spPr>
      </p:cxnSp>
      <p:sp>
        <p:nvSpPr>
          <p:cNvPr id="1517" name="Google Shape;1517;p187"/>
          <p:cNvSpPr/>
          <p:nvPr/>
        </p:nvSpPr>
        <p:spPr>
          <a:xfrm rot="-10735378">
            <a:off x="3276600" y="1822455"/>
            <a:ext cx="1366845" cy="2433633"/>
          </a:xfrm>
          <a:custGeom>
            <a:rect b="b" l="l" r="r" t="t"/>
            <a:pathLst>
              <a:path extrusionOk="0" fill="none" h="21559" w="20270">
                <a:moveTo>
                  <a:pt x="1323" y="-1"/>
                </a:moveTo>
                <a:cubicBezTo>
                  <a:pt x="9875" y="524"/>
                  <a:pt x="17309" y="6055"/>
                  <a:pt x="20269" y="14096"/>
                </a:cubicBezTo>
              </a:path>
              <a:path extrusionOk="0" h="21559" w="20270">
                <a:moveTo>
                  <a:pt x="1323" y="-1"/>
                </a:moveTo>
                <a:cubicBezTo>
                  <a:pt x="9875" y="524"/>
                  <a:pt x="17309" y="6055"/>
                  <a:pt x="20269" y="14096"/>
                </a:cubicBezTo>
                <a:lnTo>
                  <a:pt x="0" y="21559"/>
                </a:lnTo>
                <a:close/>
              </a:path>
            </a:pathLst>
          </a:custGeom>
          <a:noFill/>
          <a:ln cap="flat" cmpd="sng" w="571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cxnSp>
        <p:nvCxnSpPr>
          <p:cNvPr id="1518" name="Google Shape;1518;p187"/>
          <p:cNvCxnSpPr/>
          <p:nvPr/>
        </p:nvCxnSpPr>
        <p:spPr>
          <a:xfrm>
            <a:off x="1371600" y="3581400"/>
            <a:ext cx="2819400" cy="1676400"/>
          </a:xfrm>
          <a:prstGeom prst="straightConnector1">
            <a:avLst/>
          </a:prstGeom>
          <a:noFill/>
          <a:ln cap="flat" cmpd="sng" w="76200">
            <a:solidFill>
              <a:srgbClr val="00CC00"/>
            </a:solidFill>
            <a:prstDash val="lgDash"/>
            <a:round/>
            <a:headEnd len="sm" w="sm" type="none"/>
            <a:tailEnd len="sm" w="sm" type="none"/>
          </a:ln>
        </p:spPr>
      </p:cxnSp>
      <p:sp>
        <p:nvSpPr>
          <p:cNvPr id="1519" name="Google Shape;1519;p187"/>
          <p:cNvSpPr txBox="1"/>
          <p:nvPr/>
        </p:nvSpPr>
        <p:spPr>
          <a:xfrm>
            <a:off x="3200400" y="4343400"/>
            <a:ext cx="6858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c</a:t>
            </a:r>
            <a:endParaRPr/>
          </a:p>
        </p:txBody>
      </p:sp>
      <p:sp>
        <p:nvSpPr>
          <p:cNvPr id="1520" name="Google Shape;1520;p187"/>
          <p:cNvSpPr txBox="1"/>
          <p:nvPr/>
        </p:nvSpPr>
        <p:spPr>
          <a:xfrm>
            <a:off x="3886200" y="4419600"/>
            <a:ext cx="457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1</a:t>
            </a:r>
            <a:endParaRPr/>
          </a:p>
        </p:txBody>
      </p:sp>
      <p:sp>
        <p:nvSpPr>
          <p:cNvPr id="1521" name="Google Shape;1521;p187"/>
          <p:cNvSpPr txBox="1"/>
          <p:nvPr/>
        </p:nvSpPr>
        <p:spPr>
          <a:xfrm>
            <a:off x="5029200" y="3962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2</a:t>
            </a:r>
            <a:endParaRPr/>
          </a:p>
        </p:txBody>
      </p:sp>
      <p:cxnSp>
        <p:nvCxnSpPr>
          <p:cNvPr id="1522" name="Google Shape;1522;p187"/>
          <p:cNvCxnSpPr/>
          <p:nvPr/>
        </p:nvCxnSpPr>
        <p:spPr>
          <a:xfrm>
            <a:off x="2895600" y="4343400"/>
            <a:ext cx="0" cy="914400"/>
          </a:xfrm>
          <a:prstGeom prst="straightConnector1">
            <a:avLst/>
          </a:prstGeom>
          <a:noFill/>
          <a:ln cap="flat" cmpd="sng" w="12700">
            <a:solidFill>
              <a:schemeClr val="dk1"/>
            </a:solidFill>
            <a:prstDash val="dot"/>
            <a:round/>
            <a:headEnd len="sm" w="sm" type="none"/>
            <a:tailEnd len="sm" w="sm" type="none"/>
          </a:ln>
        </p:spPr>
      </p:cxnSp>
      <p:sp>
        <p:nvSpPr>
          <p:cNvPr id="1523" name="Google Shape;1523;p187"/>
          <p:cNvSpPr/>
          <p:nvPr/>
        </p:nvSpPr>
        <p:spPr>
          <a:xfrm>
            <a:off x="2590800" y="5181600"/>
            <a:ext cx="5556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x</a:t>
            </a:r>
            <a:r>
              <a:rPr b="1" baseline="-25000" lang="en-US" sz="2800">
                <a:solidFill>
                  <a:schemeClr val="dk2"/>
                </a:solidFill>
                <a:latin typeface="Arial"/>
                <a:ea typeface="Arial"/>
                <a:cs typeface="Arial"/>
                <a:sym typeface="Arial"/>
              </a:rPr>
              <a:t>a</a:t>
            </a:r>
            <a:endParaRPr/>
          </a:p>
        </p:txBody>
      </p:sp>
      <p:sp>
        <p:nvSpPr>
          <p:cNvPr id="1524" name="Google Shape;1524;p187"/>
          <p:cNvSpPr/>
          <p:nvPr/>
        </p:nvSpPr>
        <p:spPr>
          <a:xfrm>
            <a:off x="3124200" y="5181600"/>
            <a:ext cx="6096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x</a:t>
            </a:r>
            <a:r>
              <a:rPr b="1" baseline="-25000" lang="en-US" sz="2800">
                <a:solidFill>
                  <a:schemeClr val="dk2"/>
                </a:solidFill>
                <a:latin typeface="Arial"/>
                <a:ea typeface="Arial"/>
                <a:cs typeface="Arial"/>
                <a:sym typeface="Arial"/>
              </a:rPr>
              <a:t>c</a:t>
            </a:r>
            <a:endParaRPr/>
          </a:p>
        </p:txBody>
      </p:sp>
      <p:cxnSp>
        <p:nvCxnSpPr>
          <p:cNvPr id="1525" name="Google Shape;1525;p187"/>
          <p:cNvCxnSpPr/>
          <p:nvPr/>
        </p:nvCxnSpPr>
        <p:spPr>
          <a:xfrm>
            <a:off x="3276600" y="4724400"/>
            <a:ext cx="0" cy="533400"/>
          </a:xfrm>
          <a:prstGeom prst="straightConnector1">
            <a:avLst/>
          </a:prstGeom>
          <a:noFill/>
          <a:ln cap="flat" cmpd="sng" w="12700">
            <a:solidFill>
              <a:schemeClr val="dk1"/>
            </a:solidFill>
            <a:prstDash val="dot"/>
            <a:round/>
            <a:headEnd len="sm" w="sm" type="none"/>
            <a:tailEnd len="sm" w="sm" type="none"/>
          </a:ln>
        </p:spPr>
      </p:cxnSp>
      <p:cxnSp>
        <p:nvCxnSpPr>
          <p:cNvPr id="1526" name="Google Shape;1526;p187"/>
          <p:cNvCxnSpPr/>
          <p:nvPr/>
        </p:nvCxnSpPr>
        <p:spPr>
          <a:xfrm>
            <a:off x="4114800" y="4114800"/>
            <a:ext cx="0" cy="1143000"/>
          </a:xfrm>
          <a:prstGeom prst="straightConnector1">
            <a:avLst/>
          </a:prstGeom>
          <a:noFill/>
          <a:ln cap="flat" cmpd="sng" w="12700">
            <a:solidFill>
              <a:schemeClr val="dk1"/>
            </a:solidFill>
            <a:prstDash val="dot"/>
            <a:round/>
            <a:headEnd len="sm" w="sm" type="none"/>
            <a:tailEnd len="sm" w="sm" type="none"/>
          </a:ln>
        </p:spPr>
      </p:cxnSp>
      <p:sp>
        <p:nvSpPr>
          <p:cNvPr id="1527" name="Google Shape;1527;p187"/>
          <p:cNvSpPr/>
          <p:nvPr/>
        </p:nvSpPr>
        <p:spPr>
          <a:xfrm>
            <a:off x="3886200" y="5181600"/>
            <a:ext cx="6858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x</a:t>
            </a:r>
            <a:r>
              <a:rPr b="1" baseline="-25000" lang="en-US" sz="2800">
                <a:solidFill>
                  <a:schemeClr val="dk2"/>
                </a:solidFill>
                <a:latin typeface="Arial"/>
                <a:ea typeface="Arial"/>
                <a:cs typeface="Arial"/>
                <a:sym typeface="Arial"/>
              </a:rPr>
              <a:t>b</a:t>
            </a:r>
            <a:endParaRPr/>
          </a:p>
        </p:txBody>
      </p:sp>
      <p:sp>
        <p:nvSpPr>
          <p:cNvPr id="1528" name="Google Shape;1528;p187"/>
          <p:cNvSpPr txBox="1"/>
          <p:nvPr/>
        </p:nvSpPr>
        <p:spPr>
          <a:xfrm>
            <a:off x="2819400" y="39624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a</a:t>
            </a:r>
            <a:endParaRPr/>
          </a:p>
        </p:txBody>
      </p:sp>
      <p:sp>
        <p:nvSpPr>
          <p:cNvPr id="1529" name="Google Shape;1529;p187"/>
          <p:cNvSpPr txBox="1"/>
          <p:nvPr/>
        </p:nvSpPr>
        <p:spPr>
          <a:xfrm>
            <a:off x="4038600" y="37338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b</a:t>
            </a:r>
            <a:endParaRPr/>
          </a:p>
        </p:txBody>
      </p:sp>
      <p:sp>
        <p:nvSpPr>
          <p:cNvPr id="1530" name="Google Shape;1530;p187"/>
          <p:cNvSpPr txBox="1"/>
          <p:nvPr/>
        </p:nvSpPr>
        <p:spPr>
          <a:xfrm>
            <a:off x="4191000" y="1371600"/>
            <a:ext cx="4648200" cy="3081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2800">
                <a:solidFill>
                  <a:srgbClr val="CC0000"/>
                </a:solidFill>
                <a:latin typeface="Arial"/>
                <a:ea typeface="Arial"/>
                <a:cs typeface="Arial"/>
                <a:sym typeface="Arial"/>
              </a:rPr>
              <a:t>The new optimum on I</a:t>
            </a:r>
            <a:r>
              <a:rPr b="1" baseline="-25000" lang="en-US" sz="2800">
                <a:solidFill>
                  <a:srgbClr val="CC0000"/>
                </a:solidFill>
                <a:latin typeface="Arial"/>
                <a:ea typeface="Arial"/>
                <a:cs typeface="Arial"/>
                <a:sym typeface="Arial"/>
              </a:rPr>
              <a:t>1</a:t>
            </a:r>
            <a:r>
              <a:rPr b="1" lang="en-US" sz="2800">
                <a:solidFill>
                  <a:srgbClr val="CC0000"/>
                </a:solidFill>
                <a:latin typeface="Arial"/>
                <a:ea typeface="Arial"/>
                <a:cs typeface="Arial"/>
                <a:sym typeface="Arial"/>
              </a:rPr>
              <a:t> is at Ec. The movement from Ea to Ec (the increase in quantity demanded from Xa to Xc) is solely in response to a change in relative prices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4" name="Shape 1534"/>
        <p:cNvGrpSpPr/>
        <p:nvPr/>
      </p:nvGrpSpPr>
      <p:grpSpPr>
        <a:xfrm>
          <a:off x="0" y="0"/>
          <a:ext cx="0" cy="0"/>
          <a:chOff x="0" y="0"/>
          <a:chExt cx="0" cy="0"/>
        </a:xfrm>
      </p:grpSpPr>
      <p:sp>
        <p:nvSpPr>
          <p:cNvPr id="1535" name="Google Shape;1535;p188"/>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HICKSIAN METHOD</a:t>
            </a:r>
            <a:endParaRPr/>
          </a:p>
        </p:txBody>
      </p:sp>
      <p:cxnSp>
        <p:nvCxnSpPr>
          <p:cNvPr id="1536" name="Google Shape;1536;p188"/>
          <p:cNvCxnSpPr/>
          <p:nvPr/>
        </p:nvCxnSpPr>
        <p:spPr>
          <a:xfrm>
            <a:off x="1371600" y="1752600"/>
            <a:ext cx="0" cy="3505200"/>
          </a:xfrm>
          <a:prstGeom prst="straightConnector1">
            <a:avLst/>
          </a:prstGeom>
          <a:noFill/>
          <a:ln cap="flat" cmpd="sng" w="12700">
            <a:solidFill>
              <a:schemeClr val="dk1"/>
            </a:solidFill>
            <a:prstDash val="solid"/>
            <a:round/>
            <a:headEnd len="med" w="med" type="triangle"/>
            <a:tailEnd len="sm" w="sm" type="none"/>
          </a:ln>
        </p:spPr>
      </p:cxnSp>
      <p:cxnSp>
        <p:nvCxnSpPr>
          <p:cNvPr id="1537" name="Google Shape;1537;p188"/>
          <p:cNvCxnSpPr/>
          <p:nvPr/>
        </p:nvCxnSpPr>
        <p:spPr>
          <a:xfrm>
            <a:off x="1371600" y="5257800"/>
            <a:ext cx="5715000" cy="0"/>
          </a:xfrm>
          <a:prstGeom prst="straightConnector1">
            <a:avLst/>
          </a:prstGeom>
          <a:noFill/>
          <a:ln cap="flat" cmpd="sng" w="12700">
            <a:solidFill>
              <a:schemeClr val="dk1"/>
            </a:solidFill>
            <a:prstDash val="solid"/>
            <a:round/>
            <a:headEnd len="sm" w="sm" type="none"/>
            <a:tailEnd len="med" w="med" type="triangle"/>
          </a:ln>
        </p:spPr>
      </p:cxnSp>
      <p:sp>
        <p:nvSpPr>
          <p:cNvPr id="1538" name="Google Shape;1538;p188"/>
          <p:cNvSpPr/>
          <p:nvPr/>
        </p:nvSpPr>
        <p:spPr>
          <a:xfrm>
            <a:off x="533400" y="1600200"/>
            <a:ext cx="769800" cy="579300"/>
          </a:xfrm>
          <a:prstGeom prst="rect">
            <a:avLst/>
          </a:prstGeom>
          <a:noFill/>
          <a:ln>
            <a:noFill/>
          </a:ln>
        </p:spPr>
        <p:txBody>
          <a:bodyPr anchorCtr="0" anchor="t" bIns="46025" lIns="92075" spcFirstLastPara="1" rIns="92075" wrap="square" tIns="46025">
            <a:noAutofit/>
          </a:bodyPr>
          <a:lstStyle/>
          <a:p>
            <a:pPr indent="0" lvl="0" marL="0" marR="0" rtl="0" algn="r">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2</a:t>
            </a:r>
            <a:endParaRPr/>
          </a:p>
        </p:txBody>
      </p:sp>
      <p:sp>
        <p:nvSpPr>
          <p:cNvPr id="1539" name="Google Shape;1539;p188"/>
          <p:cNvSpPr/>
          <p:nvPr/>
        </p:nvSpPr>
        <p:spPr>
          <a:xfrm>
            <a:off x="5943600" y="5257800"/>
            <a:ext cx="609600" cy="579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1</a:t>
            </a:r>
            <a:endParaRPr/>
          </a:p>
        </p:txBody>
      </p:sp>
      <p:cxnSp>
        <p:nvCxnSpPr>
          <p:cNvPr id="1540" name="Google Shape;1540;p188"/>
          <p:cNvCxnSpPr/>
          <p:nvPr/>
        </p:nvCxnSpPr>
        <p:spPr>
          <a:xfrm>
            <a:off x="1371600" y="2438400"/>
            <a:ext cx="2286000" cy="2819400"/>
          </a:xfrm>
          <a:prstGeom prst="straightConnector1">
            <a:avLst/>
          </a:prstGeom>
          <a:noFill/>
          <a:ln cap="flat" cmpd="sng" w="57150">
            <a:solidFill>
              <a:schemeClr val="dk1"/>
            </a:solidFill>
            <a:prstDash val="solid"/>
            <a:round/>
            <a:headEnd len="sm" w="sm" type="none"/>
            <a:tailEnd len="sm" w="sm" type="none"/>
          </a:ln>
        </p:spPr>
      </p:cxnSp>
      <p:sp>
        <p:nvSpPr>
          <p:cNvPr id="1541" name="Google Shape;1541;p188"/>
          <p:cNvSpPr/>
          <p:nvPr/>
        </p:nvSpPr>
        <p:spPr>
          <a:xfrm rot="-10735378">
            <a:off x="2514602" y="2738445"/>
            <a:ext cx="1366845" cy="2133593"/>
          </a:xfrm>
          <a:custGeom>
            <a:rect b="b" l="l" r="r" t="t"/>
            <a:pathLst>
              <a:path extrusionOk="0" fill="none" h="21600" w="20270">
                <a:moveTo>
                  <a:pt x="72" y="0"/>
                </a:moveTo>
                <a:cubicBezTo>
                  <a:pt x="9097" y="30"/>
                  <a:pt x="17151" y="5668"/>
                  <a:pt x="20269" y="14137"/>
                </a:cubicBezTo>
              </a:path>
              <a:path extrusionOk="0" h="21600" w="20270">
                <a:moveTo>
                  <a:pt x="72" y="0"/>
                </a:moveTo>
                <a:cubicBezTo>
                  <a:pt x="9097" y="30"/>
                  <a:pt x="17151" y="5668"/>
                  <a:pt x="20269" y="14137"/>
                </a:cubicBezTo>
                <a:lnTo>
                  <a:pt x="0" y="21600"/>
                </a:lnTo>
                <a:close/>
              </a:path>
            </a:pathLst>
          </a:custGeom>
          <a:noFill/>
          <a:ln cap="flat" cmpd="sng" w="571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88"/>
          <p:cNvSpPr txBox="1"/>
          <p:nvPr/>
        </p:nvSpPr>
        <p:spPr>
          <a:xfrm rot="64622">
            <a:off x="2514592" y="2738425"/>
            <a:ext cx="1366845" cy="213359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2"/>
              </a:solidFill>
              <a:latin typeface="Arial"/>
              <a:ea typeface="Arial"/>
              <a:cs typeface="Arial"/>
              <a:sym typeface="Arial"/>
            </a:endParaRPr>
          </a:p>
        </p:txBody>
      </p:sp>
      <p:cxnSp>
        <p:nvCxnSpPr>
          <p:cNvPr id="1543" name="Google Shape;1543;p188"/>
          <p:cNvCxnSpPr/>
          <p:nvPr/>
        </p:nvCxnSpPr>
        <p:spPr>
          <a:xfrm>
            <a:off x="1447800" y="2514600"/>
            <a:ext cx="4495800" cy="2743200"/>
          </a:xfrm>
          <a:prstGeom prst="straightConnector1">
            <a:avLst/>
          </a:prstGeom>
          <a:noFill/>
          <a:ln cap="flat" cmpd="sng" w="57150">
            <a:solidFill>
              <a:schemeClr val="dk1"/>
            </a:solidFill>
            <a:prstDash val="solid"/>
            <a:round/>
            <a:headEnd len="sm" w="sm" type="none"/>
            <a:tailEnd len="sm" w="sm" type="none"/>
          </a:ln>
        </p:spPr>
      </p:cxnSp>
      <p:sp>
        <p:nvSpPr>
          <p:cNvPr id="1544" name="Google Shape;1544;p188"/>
          <p:cNvSpPr/>
          <p:nvPr/>
        </p:nvSpPr>
        <p:spPr>
          <a:xfrm rot="-10735378">
            <a:off x="3276603" y="1824020"/>
            <a:ext cx="1366845" cy="2432068"/>
          </a:xfrm>
          <a:custGeom>
            <a:rect b="b" l="l" r="r" t="t"/>
            <a:pathLst>
              <a:path extrusionOk="0" fill="none" h="21548" w="20270">
                <a:moveTo>
                  <a:pt x="1502" y="0"/>
                </a:moveTo>
                <a:cubicBezTo>
                  <a:pt x="9985" y="592"/>
                  <a:pt x="17331" y="6105"/>
                  <a:pt x="20269" y="14085"/>
                </a:cubicBezTo>
              </a:path>
              <a:path extrusionOk="0" h="21548" w="20270">
                <a:moveTo>
                  <a:pt x="1502" y="0"/>
                </a:moveTo>
                <a:cubicBezTo>
                  <a:pt x="9985" y="592"/>
                  <a:pt x="17331" y="6105"/>
                  <a:pt x="20269" y="14085"/>
                </a:cubicBezTo>
                <a:lnTo>
                  <a:pt x="0" y="21548"/>
                </a:lnTo>
                <a:close/>
              </a:path>
            </a:pathLst>
          </a:custGeom>
          <a:noFill/>
          <a:ln cap="flat" cmpd="sng" w="571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cxnSp>
        <p:nvCxnSpPr>
          <p:cNvPr id="1545" name="Google Shape;1545;p188"/>
          <p:cNvCxnSpPr/>
          <p:nvPr/>
        </p:nvCxnSpPr>
        <p:spPr>
          <a:xfrm>
            <a:off x="1371600" y="3505200"/>
            <a:ext cx="2819400" cy="1752600"/>
          </a:xfrm>
          <a:prstGeom prst="straightConnector1">
            <a:avLst/>
          </a:prstGeom>
          <a:noFill/>
          <a:ln cap="flat" cmpd="sng" w="76200">
            <a:solidFill>
              <a:srgbClr val="00CC00"/>
            </a:solidFill>
            <a:prstDash val="lgDash"/>
            <a:round/>
            <a:headEnd len="sm" w="sm" type="none"/>
            <a:tailEnd len="sm" w="sm" type="none"/>
          </a:ln>
        </p:spPr>
      </p:cxnSp>
      <p:sp>
        <p:nvSpPr>
          <p:cNvPr id="1546" name="Google Shape;1546;p188"/>
          <p:cNvSpPr txBox="1"/>
          <p:nvPr/>
        </p:nvSpPr>
        <p:spPr>
          <a:xfrm>
            <a:off x="4343400" y="4724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1</a:t>
            </a:r>
            <a:endParaRPr/>
          </a:p>
        </p:txBody>
      </p:sp>
      <p:sp>
        <p:nvSpPr>
          <p:cNvPr id="1547" name="Google Shape;1547;p188"/>
          <p:cNvSpPr txBox="1"/>
          <p:nvPr/>
        </p:nvSpPr>
        <p:spPr>
          <a:xfrm>
            <a:off x="5029200" y="3962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2</a:t>
            </a:r>
            <a:endParaRPr/>
          </a:p>
        </p:txBody>
      </p:sp>
      <p:cxnSp>
        <p:nvCxnSpPr>
          <p:cNvPr id="1548" name="Google Shape;1548;p188"/>
          <p:cNvCxnSpPr/>
          <p:nvPr/>
        </p:nvCxnSpPr>
        <p:spPr>
          <a:xfrm>
            <a:off x="2895600" y="4343400"/>
            <a:ext cx="0" cy="914400"/>
          </a:xfrm>
          <a:prstGeom prst="straightConnector1">
            <a:avLst/>
          </a:prstGeom>
          <a:noFill/>
          <a:ln cap="flat" cmpd="sng" w="12700">
            <a:solidFill>
              <a:schemeClr val="dk1"/>
            </a:solidFill>
            <a:prstDash val="dot"/>
            <a:round/>
            <a:headEnd len="sm" w="sm" type="none"/>
            <a:tailEnd len="sm" w="sm" type="none"/>
          </a:ln>
        </p:spPr>
      </p:cxnSp>
      <p:cxnSp>
        <p:nvCxnSpPr>
          <p:cNvPr id="1549" name="Google Shape;1549;p188"/>
          <p:cNvCxnSpPr/>
          <p:nvPr/>
        </p:nvCxnSpPr>
        <p:spPr>
          <a:xfrm>
            <a:off x="3276600" y="4724400"/>
            <a:ext cx="0" cy="533400"/>
          </a:xfrm>
          <a:prstGeom prst="straightConnector1">
            <a:avLst/>
          </a:prstGeom>
          <a:noFill/>
          <a:ln cap="flat" cmpd="sng" w="12700">
            <a:solidFill>
              <a:schemeClr val="dk1"/>
            </a:solidFill>
            <a:prstDash val="dot"/>
            <a:round/>
            <a:headEnd len="sm" w="sm" type="none"/>
            <a:tailEnd len="sm" w="sm" type="none"/>
          </a:ln>
        </p:spPr>
      </p:cxnSp>
      <p:cxnSp>
        <p:nvCxnSpPr>
          <p:cNvPr id="1550" name="Google Shape;1550;p188"/>
          <p:cNvCxnSpPr/>
          <p:nvPr/>
        </p:nvCxnSpPr>
        <p:spPr>
          <a:xfrm>
            <a:off x="4114800" y="4114800"/>
            <a:ext cx="0" cy="1143000"/>
          </a:xfrm>
          <a:prstGeom prst="straightConnector1">
            <a:avLst/>
          </a:prstGeom>
          <a:noFill/>
          <a:ln cap="flat" cmpd="sng" w="12700">
            <a:solidFill>
              <a:schemeClr val="dk1"/>
            </a:solidFill>
            <a:prstDash val="dot"/>
            <a:round/>
            <a:headEnd len="sm" w="sm" type="none"/>
            <a:tailEnd len="sm" w="sm" type="none"/>
          </a:ln>
        </p:spPr>
      </p:cxnSp>
      <p:sp>
        <p:nvSpPr>
          <p:cNvPr id="1551" name="Google Shape;1551;p188"/>
          <p:cNvSpPr txBox="1"/>
          <p:nvPr/>
        </p:nvSpPr>
        <p:spPr>
          <a:xfrm>
            <a:off x="2057400" y="5851525"/>
            <a:ext cx="2286000" cy="9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CC0000"/>
                </a:solidFill>
                <a:latin typeface="Arial"/>
                <a:ea typeface="Arial"/>
                <a:cs typeface="Arial"/>
                <a:sym typeface="Arial"/>
              </a:rPr>
              <a:t>Substitution Effect</a:t>
            </a:r>
            <a:endParaRPr/>
          </a:p>
        </p:txBody>
      </p:sp>
      <p:sp>
        <p:nvSpPr>
          <p:cNvPr id="1552" name="Google Shape;1552;p188"/>
          <p:cNvSpPr/>
          <p:nvPr/>
        </p:nvSpPr>
        <p:spPr>
          <a:xfrm rot="-5400000">
            <a:off x="2743200" y="5410200"/>
            <a:ext cx="685800" cy="381000"/>
          </a:xfrm>
          <a:prstGeom prst="leftBrace">
            <a:avLst>
              <a:gd fmla="val 25000" name="adj1"/>
              <a:gd fmla="val 50000" name="adj2"/>
            </a:avLst>
          </a:prstGeom>
          <a:noFill/>
          <a:ln cap="flat" cmpd="sng" w="762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553" name="Google Shape;1553;p188"/>
          <p:cNvSpPr txBox="1"/>
          <p:nvPr/>
        </p:nvSpPr>
        <p:spPr>
          <a:xfrm>
            <a:off x="2819400" y="39624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a</a:t>
            </a:r>
            <a:endParaRPr/>
          </a:p>
        </p:txBody>
      </p:sp>
      <p:sp>
        <p:nvSpPr>
          <p:cNvPr id="1554" name="Google Shape;1554;p188"/>
          <p:cNvSpPr txBox="1"/>
          <p:nvPr/>
        </p:nvSpPr>
        <p:spPr>
          <a:xfrm>
            <a:off x="4038600" y="37338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b</a:t>
            </a:r>
            <a:endParaRPr/>
          </a:p>
        </p:txBody>
      </p:sp>
      <p:sp>
        <p:nvSpPr>
          <p:cNvPr id="1555" name="Google Shape;1555;p188"/>
          <p:cNvSpPr txBox="1"/>
          <p:nvPr/>
        </p:nvSpPr>
        <p:spPr>
          <a:xfrm>
            <a:off x="3200400" y="4343400"/>
            <a:ext cx="6858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c</a:t>
            </a:r>
            <a:endParaRPr/>
          </a:p>
        </p:txBody>
      </p:sp>
      <p:sp>
        <p:nvSpPr>
          <p:cNvPr id="1556" name="Google Shape;1556;p188"/>
          <p:cNvSpPr txBox="1"/>
          <p:nvPr/>
        </p:nvSpPr>
        <p:spPr>
          <a:xfrm>
            <a:off x="4800600" y="1524000"/>
            <a:ext cx="3657600" cy="9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C0000"/>
                </a:solidFill>
                <a:latin typeface="Arial"/>
                <a:ea typeface="Arial"/>
                <a:cs typeface="Arial"/>
                <a:sym typeface="Arial"/>
              </a:rPr>
              <a:t>This is the substitution effect. </a:t>
            </a:r>
            <a:endParaRPr/>
          </a:p>
        </p:txBody>
      </p:sp>
      <p:sp>
        <p:nvSpPr>
          <p:cNvPr id="1557" name="Google Shape;1557;p188"/>
          <p:cNvSpPr/>
          <p:nvPr/>
        </p:nvSpPr>
        <p:spPr>
          <a:xfrm>
            <a:off x="533400" y="5487988"/>
            <a:ext cx="838200" cy="714300"/>
          </a:xfrm>
          <a:custGeom>
            <a:rect b="b" l="l" r="r" t="t"/>
            <a:pathLst>
              <a:path extrusionOk="0" h="120000" w="120000">
                <a:moveTo>
                  <a:pt x="0" y="0"/>
                </a:moveTo>
                <a:lnTo>
                  <a:pt x="120000" y="0"/>
                </a:lnTo>
                <a:lnTo>
                  <a:pt x="120000" y="120000"/>
                </a:lnTo>
                <a:lnTo>
                  <a:pt x="0" y="120000"/>
                </a:lnTo>
                <a:close/>
              </a:path>
              <a:path extrusionOk="0" fill="none" h="120000" w="120000">
                <a:moveTo>
                  <a:pt x="130912" y="19200"/>
                </a:moveTo>
                <a:lnTo>
                  <a:pt x="175684" y="19200"/>
                </a:lnTo>
                <a:lnTo>
                  <a:pt x="336589" y="-36800"/>
                </a:lnTo>
              </a:path>
            </a:pathLst>
          </a:custGeom>
          <a:noFill/>
          <a:ln cap="flat" cmpd="sng" w="12700">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4000">
                <a:solidFill>
                  <a:schemeClr val="dk2"/>
                </a:solidFill>
                <a:latin typeface="Arial"/>
                <a:ea typeface="Arial"/>
                <a:cs typeface="Arial"/>
                <a:sym typeface="Arial"/>
              </a:rPr>
              <a:t>X</a:t>
            </a:r>
            <a:r>
              <a:rPr b="1" baseline="-25000" lang="en-US" sz="4000">
                <a:solidFill>
                  <a:schemeClr val="dk2"/>
                </a:solidFill>
                <a:latin typeface="Arial"/>
                <a:ea typeface="Arial"/>
                <a:cs typeface="Arial"/>
                <a:sym typeface="Arial"/>
              </a:rPr>
              <a:t>a</a:t>
            </a:r>
            <a:endParaRPr/>
          </a:p>
        </p:txBody>
      </p:sp>
      <p:sp>
        <p:nvSpPr>
          <p:cNvPr id="1558" name="Google Shape;1558;p188"/>
          <p:cNvSpPr/>
          <p:nvPr/>
        </p:nvSpPr>
        <p:spPr>
          <a:xfrm>
            <a:off x="4648200" y="5638800"/>
            <a:ext cx="838200" cy="714300"/>
          </a:xfrm>
          <a:custGeom>
            <a:rect b="b" l="l" r="r" t="t"/>
            <a:pathLst>
              <a:path extrusionOk="0" h="120000" w="120000">
                <a:moveTo>
                  <a:pt x="0" y="0"/>
                </a:moveTo>
                <a:lnTo>
                  <a:pt x="120000" y="0"/>
                </a:lnTo>
                <a:lnTo>
                  <a:pt x="120000" y="120000"/>
                </a:lnTo>
                <a:lnTo>
                  <a:pt x="0" y="120000"/>
                </a:lnTo>
                <a:close/>
              </a:path>
              <a:path extrusionOk="0" fill="none" h="120000" w="120000">
                <a:moveTo>
                  <a:pt x="-10912" y="19200"/>
                </a:moveTo>
                <a:lnTo>
                  <a:pt x="-52500" y="19200"/>
                </a:lnTo>
                <a:lnTo>
                  <a:pt x="-202500" y="-69866"/>
                </a:lnTo>
              </a:path>
            </a:pathLst>
          </a:custGeom>
          <a:noFill/>
          <a:ln cap="flat" cmpd="sng" w="12700">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4000">
                <a:solidFill>
                  <a:schemeClr val="dk2"/>
                </a:solidFill>
                <a:latin typeface="Arial"/>
                <a:ea typeface="Arial"/>
                <a:cs typeface="Arial"/>
                <a:sym typeface="Arial"/>
              </a:rPr>
              <a:t>X</a:t>
            </a:r>
            <a:r>
              <a:rPr b="1" baseline="-25000" lang="en-US" sz="4000">
                <a:solidFill>
                  <a:schemeClr val="dk2"/>
                </a:solidFill>
                <a:latin typeface="Arial"/>
                <a:ea typeface="Arial"/>
                <a:cs typeface="Arial"/>
                <a:sym typeface="Arial"/>
              </a:rPr>
              <a:t>c</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2" name="Shape 1562"/>
        <p:cNvGrpSpPr/>
        <p:nvPr/>
      </p:nvGrpSpPr>
      <p:grpSpPr>
        <a:xfrm>
          <a:off x="0" y="0"/>
          <a:ext cx="0" cy="0"/>
          <a:chOff x="0" y="0"/>
          <a:chExt cx="0" cy="0"/>
        </a:xfrm>
      </p:grpSpPr>
      <p:sp>
        <p:nvSpPr>
          <p:cNvPr id="1563" name="Google Shape;1563;p189"/>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HICKSIAN METHOD</a:t>
            </a:r>
            <a:endParaRPr/>
          </a:p>
        </p:txBody>
      </p:sp>
      <p:sp>
        <p:nvSpPr>
          <p:cNvPr id="1564" name="Google Shape;1564;p189"/>
          <p:cNvSpPr txBox="1"/>
          <p:nvPr>
            <p:ph idx="1" type="body"/>
          </p:nvPr>
        </p:nvSpPr>
        <p:spPr>
          <a:xfrm>
            <a:off x="685800" y="1714500"/>
            <a:ext cx="7772400" cy="41529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2400"/>
              <a:buChar char="●"/>
            </a:pPr>
            <a:r>
              <a:rPr lang="en-US"/>
              <a:t>To isolate the income effect …</a:t>
            </a:r>
            <a:endParaRPr/>
          </a:p>
          <a:p>
            <a:pPr indent="-342900" lvl="0" marL="342900" rtl="0" algn="l">
              <a:spcBef>
                <a:spcPts val="640"/>
              </a:spcBef>
              <a:spcAft>
                <a:spcPts val="0"/>
              </a:spcAft>
              <a:buSzPts val="2400"/>
              <a:buChar char="●"/>
            </a:pPr>
            <a:r>
              <a:rPr lang="en-US"/>
              <a:t>Look at the remainder of the total price effect </a:t>
            </a:r>
            <a:endParaRPr/>
          </a:p>
          <a:p>
            <a:pPr indent="-342900" lvl="0" marL="342900" rtl="0" algn="l">
              <a:spcBef>
                <a:spcPts val="640"/>
              </a:spcBef>
              <a:spcAft>
                <a:spcPts val="0"/>
              </a:spcAft>
              <a:buSzPts val="2400"/>
              <a:buChar char="●"/>
            </a:pPr>
            <a:r>
              <a:rPr lang="en-US"/>
              <a:t>This is due to a change in real income.</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8" name="Shape 1568"/>
        <p:cNvGrpSpPr/>
        <p:nvPr/>
      </p:nvGrpSpPr>
      <p:grpSpPr>
        <a:xfrm>
          <a:off x="0" y="0"/>
          <a:ext cx="0" cy="0"/>
          <a:chOff x="0" y="0"/>
          <a:chExt cx="0" cy="0"/>
        </a:xfrm>
      </p:grpSpPr>
      <p:sp>
        <p:nvSpPr>
          <p:cNvPr id="1569" name="Google Shape;1569;p190"/>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HICKSIAN METHOD</a:t>
            </a:r>
            <a:endParaRPr/>
          </a:p>
        </p:txBody>
      </p:sp>
      <p:cxnSp>
        <p:nvCxnSpPr>
          <p:cNvPr id="1570" name="Google Shape;1570;p190"/>
          <p:cNvCxnSpPr/>
          <p:nvPr/>
        </p:nvCxnSpPr>
        <p:spPr>
          <a:xfrm>
            <a:off x="1371600" y="1752600"/>
            <a:ext cx="0" cy="3505200"/>
          </a:xfrm>
          <a:prstGeom prst="straightConnector1">
            <a:avLst/>
          </a:prstGeom>
          <a:noFill/>
          <a:ln cap="flat" cmpd="sng" w="12700">
            <a:solidFill>
              <a:schemeClr val="dk1"/>
            </a:solidFill>
            <a:prstDash val="solid"/>
            <a:round/>
            <a:headEnd len="med" w="med" type="triangle"/>
            <a:tailEnd len="sm" w="sm" type="none"/>
          </a:ln>
        </p:spPr>
      </p:cxnSp>
      <p:cxnSp>
        <p:nvCxnSpPr>
          <p:cNvPr id="1571" name="Google Shape;1571;p190"/>
          <p:cNvCxnSpPr/>
          <p:nvPr/>
        </p:nvCxnSpPr>
        <p:spPr>
          <a:xfrm>
            <a:off x="1371600" y="5257800"/>
            <a:ext cx="5715000" cy="0"/>
          </a:xfrm>
          <a:prstGeom prst="straightConnector1">
            <a:avLst/>
          </a:prstGeom>
          <a:noFill/>
          <a:ln cap="flat" cmpd="sng" w="12700">
            <a:solidFill>
              <a:schemeClr val="dk1"/>
            </a:solidFill>
            <a:prstDash val="solid"/>
            <a:round/>
            <a:headEnd len="sm" w="sm" type="none"/>
            <a:tailEnd len="med" w="med" type="triangle"/>
          </a:ln>
        </p:spPr>
      </p:cxnSp>
      <p:sp>
        <p:nvSpPr>
          <p:cNvPr id="1572" name="Google Shape;1572;p190"/>
          <p:cNvSpPr/>
          <p:nvPr/>
        </p:nvSpPr>
        <p:spPr>
          <a:xfrm>
            <a:off x="533400" y="1600200"/>
            <a:ext cx="769800" cy="579300"/>
          </a:xfrm>
          <a:prstGeom prst="rect">
            <a:avLst/>
          </a:prstGeom>
          <a:noFill/>
          <a:ln>
            <a:noFill/>
          </a:ln>
        </p:spPr>
        <p:txBody>
          <a:bodyPr anchorCtr="0" anchor="t" bIns="46025" lIns="92075" spcFirstLastPara="1" rIns="92075" wrap="square" tIns="46025">
            <a:noAutofit/>
          </a:bodyPr>
          <a:lstStyle/>
          <a:p>
            <a:pPr indent="0" lvl="0" marL="0" marR="0" rtl="0" algn="r">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2</a:t>
            </a:r>
            <a:endParaRPr/>
          </a:p>
        </p:txBody>
      </p:sp>
      <p:sp>
        <p:nvSpPr>
          <p:cNvPr id="1573" name="Google Shape;1573;p190"/>
          <p:cNvSpPr/>
          <p:nvPr/>
        </p:nvSpPr>
        <p:spPr>
          <a:xfrm>
            <a:off x="5943600" y="5257800"/>
            <a:ext cx="609600" cy="579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1</a:t>
            </a:r>
            <a:endParaRPr/>
          </a:p>
        </p:txBody>
      </p:sp>
      <p:cxnSp>
        <p:nvCxnSpPr>
          <p:cNvPr id="1574" name="Google Shape;1574;p190"/>
          <p:cNvCxnSpPr/>
          <p:nvPr/>
        </p:nvCxnSpPr>
        <p:spPr>
          <a:xfrm>
            <a:off x="1371600" y="2438400"/>
            <a:ext cx="2286000" cy="2819400"/>
          </a:xfrm>
          <a:prstGeom prst="straightConnector1">
            <a:avLst/>
          </a:prstGeom>
          <a:noFill/>
          <a:ln cap="flat" cmpd="sng" w="57150">
            <a:solidFill>
              <a:schemeClr val="dk1"/>
            </a:solidFill>
            <a:prstDash val="solid"/>
            <a:round/>
            <a:headEnd len="sm" w="sm" type="none"/>
            <a:tailEnd len="sm" w="sm" type="none"/>
          </a:ln>
        </p:spPr>
      </p:cxnSp>
      <p:sp>
        <p:nvSpPr>
          <p:cNvPr id="1575" name="Google Shape;1575;p190"/>
          <p:cNvSpPr/>
          <p:nvPr/>
        </p:nvSpPr>
        <p:spPr>
          <a:xfrm rot="-10735378">
            <a:off x="2514580" y="2736852"/>
            <a:ext cx="1366845" cy="2132011"/>
          </a:xfrm>
          <a:custGeom>
            <a:rect b="b" l="l" r="r" t="t"/>
            <a:pathLst>
              <a:path extrusionOk="0" fill="none" h="21590" w="20270">
                <a:moveTo>
                  <a:pt x="665" y="0"/>
                </a:moveTo>
                <a:cubicBezTo>
                  <a:pt x="9469" y="271"/>
                  <a:pt x="17226" y="5861"/>
                  <a:pt x="20269" y="14127"/>
                </a:cubicBezTo>
              </a:path>
              <a:path extrusionOk="0" h="21590" w="20270">
                <a:moveTo>
                  <a:pt x="665" y="0"/>
                </a:moveTo>
                <a:cubicBezTo>
                  <a:pt x="9469" y="271"/>
                  <a:pt x="17226" y="5861"/>
                  <a:pt x="20269" y="14127"/>
                </a:cubicBezTo>
                <a:lnTo>
                  <a:pt x="0" y="21590"/>
                </a:lnTo>
                <a:close/>
              </a:path>
            </a:pathLst>
          </a:custGeom>
          <a:noFill/>
          <a:ln cap="flat" cmpd="sng" w="571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0"/>
          <p:cNvSpPr txBox="1"/>
          <p:nvPr/>
        </p:nvSpPr>
        <p:spPr>
          <a:xfrm rot="64622">
            <a:off x="2514613" y="2736850"/>
            <a:ext cx="1366845" cy="213201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2"/>
              </a:solidFill>
              <a:latin typeface="Arial"/>
              <a:ea typeface="Arial"/>
              <a:cs typeface="Arial"/>
              <a:sym typeface="Arial"/>
            </a:endParaRPr>
          </a:p>
        </p:txBody>
      </p:sp>
      <p:cxnSp>
        <p:nvCxnSpPr>
          <p:cNvPr id="1577" name="Google Shape;1577;p190"/>
          <p:cNvCxnSpPr/>
          <p:nvPr/>
        </p:nvCxnSpPr>
        <p:spPr>
          <a:xfrm>
            <a:off x="1447800" y="2514600"/>
            <a:ext cx="4495800" cy="2743200"/>
          </a:xfrm>
          <a:prstGeom prst="straightConnector1">
            <a:avLst/>
          </a:prstGeom>
          <a:noFill/>
          <a:ln cap="flat" cmpd="sng" w="57150">
            <a:solidFill>
              <a:schemeClr val="dk1"/>
            </a:solidFill>
            <a:prstDash val="solid"/>
            <a:round/>
            <a:headEnd len="sm" w="sm" type="none"/>
            <a:tailEnd len="sm" w="sm" type="none"/>
          </a:ln>
        </p:spPr>
      </p:cxnSp>
      <p:sp>
        <p:nvSpPr>
          <p:cNvPr id="1578" name="Google Shape;1578;p190"/>
          <p:cNvSpPr/>
          <p:nvPr/>
        </p:nvSpPr>
        <p:spPr>
          <a:xfrm rot="-10735378">
            <a:off x="3276601" y="1822465"/>
            <a:ext cx="1366845" cy="2436799"/>
          </a:xfrm>
          <a:custGeom>
            <a:rect b="b" l="l" r="r" t="t"/>
            <a:pathLst>
              <a:path extrusionOk="0" fill="none" h="21588" w="20270">
                <a:moveTo>
                  <a:pt x="711" y="-1"/>
                </a:moveTo>
                <a:cubicBezTo>
                  <a:pt x="9497" y="289"/>
                  <a:pt x="17232" y="5875"/>
                  <a:pt x="20269" y="14125"/>
                </a:cubicBezTo>
              </a:path>
              <a:path extrusionOk="0" h="21588" w="20270">
                <a:moveTo>
                  <a:pt x="711" y="-1"/>
                </a:moveTo>
                <a:cubicBezTo>
                  <a:pt x="9497" y="289"/>
                  <a:pt x="17232" y="5875"/>
                  <a:pt x="20269" y="14125"/>
                </a:cubicBezTo>
                <a:lnTo>
                  <a:pt x="0" y="21588"/>
                </a:lnTo>
                <a:close/>
              </a:path>
            </a:pathLst>
          </a:custGeom>
          <a:noFill/>
          <a:ln cap="flat" cmpd="sng" w="571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cxnSp>
        <p:nvCxnSpPr>
          <p:cNvPr id="1579" name="Google Shape;1579;p190"/>
          <p:cNvCxnSpPr/>
          <p:nvPr/>
        </p:nvCxnSpPr>
        <p:spPr>
          <a:xfrm>
            <a:off x="1371600" y="3505200"/>
            <a:ext cx="2819400" cy="1752600"/>
          </a:xfrm>
          <a:prstGeom prst="straightConnector1">
            <a:avLst/>
          </a:prstGeom>
          <a:noFill/>
          <a:ln cap="flat" cmpd="sng" w="57150">
            <a:solidFill>
              <a:srgbClr val="00CC00"/>
            </a:solidFill>
            <a:prstDash val="lgDash"/>
            <a:round/>
            <a:headEnd len="sm" w="sm" type="none"/>
            <a:tailEnd len="sm" w="sm" type="none"/>
          </a:ln>
        </p:spPr>
      </p:cxnSp>
      <p:sp>
        <p:nvSpPr>
          <p:cNvPr id="1580" name="Google Shape;1580;p190"/>
          <p:cNvSpPr txBox="1"/>
          <p:nvPr/>
        </p:nvSpPr>
        <p:spPr>
          <a:xfrm>
            <a:off x="4343400" y="4724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1</a:t>
            </a:r>
            <a:endParaRPr/>
          </a:p>
        </p:txBody>
      </p:sp>
      <p:sp>
        <p:nvSpPr>
          <p:cNvPr id="1581" name="Google Shape;1581;p190"/>
          <p:cNvSpPr txBox="1"/>
          <p:nvPr/>
        </p:nvSpPr>
        <p:spPr>
          <a:xfrm>
            <a:off x="5029200" y="3962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2</a:t>
            </a:r>
            <a:endParaRPr/>
          </a:p>
        </p:txBody>
      </p:sp>
      <p:cxnSp>
        <p:nvCxnSpPr>
          <p:cNvPr id="1582" name="Google Shape;1582;p190"/>
          <p:cNvCxnSpPr/>
          <p:nvPr/>
        </p:nvCxnSpPr>
        <p:spPr>
          <a:xfrm>
            <a:off x="3276600" y="4724400"/>
            <a:ext cx="0" cy="533400"/>
          </a:xfrm>
          <a:prstGeom prst="straightConnector1">
            <a:avLst/>
          </a:prstGeom>
          <a:noFill/>
          <a:ln cap="flat" cmpd="sng" w="12700">
            <a:solidFill>
              <a:schemeClr val="dk1"/>
            </a:solidFill>
            <a:prstDash val="dot"/>
            <a:round/>
            <a:headEnd len="sm" w="sm" type="none"/>
            <a:tailEnd len="sm" w="sm" type="none"/>
          </a:ln>
        </p:spPr>
      </p:cxnSp>
      <p:cxnSp>
        <p:nvCxnSpPr>
          <p:cNvPr id="1583" name="Google Shape;1583;p190"/>
          <p:cNvCxnSpPr/>
          <p:nvPr/>
        </p:nvCxnSpPr>
        <p:spPr>
          <a:xfrm>
            <a:off x="4114800" y="4114800"/>
            <a:ext cx="0" cy="1143000"/>
          </a:xfrm>
          <a:prstGeom prst="straightConnector1">
            <a:avLst/>
          </a:prstGeom>
          <a:noFill/>
          <a:ln cap="flat" cmpd="sng" w="12700">
            <a:solidFill>
              <a:schemeClr val="dk1"/>
            </a:solidFill>
            <a:prstDash val="dot"/>
            <a:round/>
            <a:headEnd len="sm" w="sm" type="none"/>
            <a:tailEnd len="sm" w="sm" type="none"/>
          </a:ln>
        </p:spPr>
      </p:cxnSp>
      <p:sp>
        <p:nvSpPr>
          <p:cNvPr id="1584" name="Google Shape;1584;p190"/>
          <p:cNvSpPr/>
          <p:nvPr/>
        </p:nvSpPr>
        <p:spPr>
          <a:xfrm rot="-5400000">
            <a:off x="3467100" y="5143500"/>
            <a:ext cx="457200" cy="838200"/>
          </a:xfrm>
          <a:prstGeom prst="leftBrace">
            <a:avLst>
              <a:gd fmla="val 0" name="adj1"/>
              <a:gd fmla="val 50000" name="adj2"/>
            </a:avLst>
          </a:prstGeom>
          <a:noFill/>
          <a:ln cap="flat" cmpd="sng" w="762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585" name="Google Shape;1585;p190"/>
          <p:cNvSpPr txBox="1"/>
          <p:nvPr/>
        </p:nvSpPr>
        <p:spPr>
          <a:xfrm>
            <a:off x="2286000" y="5867400"/>
            <a:ext cx="2819400" cy="519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CC0000"/>
                </a:solidFill>
                <a:latin typeface="Arial"/>
                <a:ea typeface="Arial"/>
                <a:cs typeface="Arial"/>
                <a:sym typeface="Arial"/>
              </a:rPr>
              <a:t>Income Effect</a:t>
            </a:r>
            <a:endParaRPr/>
          </a:p>
        </p:txBody>
      </p:sp>
      <p:sp>
        <p:nvSpPr>
          <p:cNvPr id="1586" name="Google Shape;1586;p190"/>
          <p:cNvSpPr txBox="1"/>
          <p:nvPr/>
        </p:nvSpPr>
        <p:spPr>
          <a:xfrm>
            <a:off x="2819400" y="39624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a</a:t>
            </a:r>
            <a:endParaRPr/>
          </a:p>
        </p:txBody>
      </p:sp>
      <p:sp>
        <p:nvSpPr>
          <p:cNvPr id="1587" name="Google Shape;1587;p190"/>
          <p:cNvSpPr txBox="1"/>
          <p:nvPr/>
        </p:nvSpPr>
        <p:spPr>
          <a:xfrm>
            <a:off x="4038600" y="37338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b</a:t>
            </a:r>
            <a:endParaRPr/>
          </a:p>
        </p:txBody>
      </p:sp>
      <p:sp>
        <p:nvSpPr>
          <p:cNvPr id="1588" name="Google Shape;1588;p190"/>
          <p:cNvSpPr txBox="1"/>
          <p:nvPr/>
        </p:nvSpPr>
        <p:spPr>
          <a:xfrm>
            <a:off x="3200400" y="4343400"/>
            <a:ext cx="6858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c</a:t>
            </a:r>
            <a:endParaRPr/>
          </a:p>
        </p:txBody>
      </p:sp>
      <p:sp>
        <p:nvSpPr>
          <p:cNvPr id="1589" name="Google Shape;1589;p190"/>
          <p:cNvSpPr txBox="1"/>
          <p:nvPr/>
        </p:nvSpPr>
        <p:spPr>
          <a:xfrm>
            <a:off x="4267200" y="1295400"/>
            <a:ext cx="4572000" cy="26544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2800">
                <a:solidFill>
                  <a:srgbClr val="CC0000"/>
                </a:solidFill>
                <a:latin typeface="Arial"/>
                <a:ea typeface="Arial"/>
                <a:cs typeface="Arial"/>
                <a:sym typeface="Arial"/>
              </a:rPr>
              <a:t>The remainder of the total effect is due to a change in real income. The increase in real income is evidenced by the movement from I</a:t>
            </a:r>
            <a:r>
              <a:rPr b="1" baseline="-25000" lang="en-US" sz="2800">
                <a:solidFill>
                  <a:srgbClr val="CC0000"/>
                </a:solidFill>
                <a:latin typeface="Arial"/>
                <a:ea typeface="Arial"/>
                <a:cs typeface="Arial"/>
                <a:sym typeface="Arial"/>
              </a:rPr>
              <a:t>1</a:t>
            </a:r>
            <a:r>
              <a:rPr b="1" lang="en-US" sz="2800">
                <a:solidFill>
                  <a:srgbClr val="CC0000"/>
                </a:solidFill>
                <a:latin typeface="Arial"/>
                <a:ea typeface="Arial"/>
                <a:cs typeface="Arial"/>
                <a:sym typeface="Arial"/>
              </a:rPr>
              <a:t> to I</a:t>
            </a:r>
            <a:r>
              <a:rPr b="1" baseline="-25000" lang="en-US" sz="2800">
                <a:solidFill>
                  <a:srgbClr val="CC0000"/>
                </a:solidFill>
                <a:latin typeface="Arial"/>
                <a:ea typeface="Arial"/>
                <a:cs typeface="Arial"/>
                <a:sym typeface="Arial"/>
              </a:rPr>
              <a:t>2</a:t>
            </a:r>
            <a:endParaRPr/>
          </a:p>
        </p:txBody>
      </p:sp>
      <p:sp>
        <p:nvSpPr>
          <p:cNvPr id="1590" name="Google Shape;1590;p190"/>
          <p:cNvSpPr/>
          <p:nvPr/>
        </p:nvSpPr>
        <p:spPr>
          <a:xfrm>
            <a:off x="914400" y="5486400"/>
            <a:ext cx="838200" cy="714300"/>
          </a:xfrm>
          <a:custGeom>
            <a:rect b="b" l="l" r="r" t="t"/>
            <a:pathLst>
              <a:path extrusionOk="0" h="120000" w="120000">
                <a:moveTo>
                  <a:pt x="0" y="0"/>
                </a:moveTo>
                <a:lnTo>
                  <a:pt x="120000" y="0"/>
                </a:lnTo>
                <a:lnTo>
                  <a:pt x="120000" y="120000"/>
                </a:lnTo>
                <a:lnTo>
                  <a:pt x="0" y="120000"/>
                </a:lnTo>
                <a:close/>
              </a:path>
              <a:path extrusionOk="0" fill="none" h="120000" w="120000">
                <a:moveTo>
                  <a:pt x="130912" y="19200"/>
                </a:moveTo>
                <a:lnTo>
                  <a:pt x="175684" y="19200"/>
                </a:lnTo>
                <a:lnTo>
                  <a:pt x="336589" y="-36800"/>
                </a:lnTo>
              </a:path>
            </a:pathLst>
          </a:custGeom>
          <a:noFill/>
          <a:ln cap="flat" cmpd="sng" w="12700">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4000">
                <a:solidFill>
                  <a:schemeClr val="dk2"/>
                </a:solidFill>
                <a:latin typeface="Arial"/>
                <a:ea typeface="Arial"/>
                <a:cs typeface="Arial"/>
                <a:sym typeface="Arial"/>
              </a:rPr>
              <a:t>X</a:t>
            </a:r>
            <a:r>
              <a:rPr b="1" baseline="-25000" lang="en-US" sz="4000">
                <a:solidFill>
                  <a:schemeClr val="dk2"/>
                </a:solidFill>
                <a:latin typeface="Arial"/>
                <a:ea typeface="Arial"/>
                <a:cs typeface="Arial"/>
                <a:sym typeface="Arial"/>
              </a:rPr>
              <a:t>c</a:t>
            </a:r>
            <a:endParaRPr/>
          </a:p>
        </p:txBody>
      </p:sp>
      <p:sp>
        <p:nvSpPr>
          <p:cNvPr id="1591" name="Google Shape;1591;p190"/>
          <p:cNvSpPr/>
          <p:nvPr/>
        </p:nvSpPr>
        <p:spPr>
          <a:xfrm>
            <a:off x="5257800" y="5867400"/>
            <a:ext cx="838200" cy="714300"/>
          </a:xfrm>
          <a:custGeom>
            <a:rect b="b" l="l" r="r" t="t"/>
            <a:pathLst>
              <a:path extrusionOk="0" h="120000" w="120000">
                <a:moveTo>
                  <a:pt x="0" y="0"/>
                </a:moveTo>
                <a:lnTo>
                  <a:pt x="120000" y="0"/>
                </a:lnTo>
                <a:lnTo>
                  <a:pt x="120000" y="120000"/>
                </a:lnTo>
                <a:lnTo>
                  <a:pt x="0" y="120000"/>
                </a:lnTo>
                <a:close/>
              </a:path>
              <a:path extrusionOk="0" fill="none" h="120000" w="120000">
                <a:moveTo>
                  <a:pt x="-10912" y="19200"/>
                </a:moveTo>
                <a:lnTo>
                  <a:pt x="-61817" y="19200"/>
                </a:lnTo>
                <a:lnTo>
                  <a:pt x="-150228" y="-96800"/>
                </a:lnTo>
              </a:path>
            </a:pathLst>
          </a:custGeom>
          <a:noFill/>
          <a:ln cap="flat" cmpd="sng" w="12700">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4000">
                <a:solidFill>
                  <a:schemeClr val="dk2"/>
                </a:solidFill>
                <a:latin typeface="Arial"/>
                <a:ea typeface="Arial"/>
                <a:cs typeface="Arial"/>
                <a:sym typeface="Arial"/>
              </a:rPr>
              <a:t>X</a:t>
            </a:r>
            <a:r>
              <a:rPr b="1" baseline="-25000" lang="en-US" sz="4000">
                <a:solidFill>
                  <a:schemeClr val="dk2"/>
                </a:solidFill>
                <a:latin typeface="Arial"/>
                <a:ea typeface="Arial"/>
                <a:cs typeface="Arial"/>
                <a:sym typeface="Arial"/>
              </a:rPr>
              <a:t>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95" name="Shape 1595"/>
        <p:cNvGrpSpPr/>
        <p:nvPr/>
      </p:nvGrpSpPr>
      <p:grpSpPr>
        <a:xfrm>
          <a:off x="0" y="0"/>
          <a:ext cx="0" cy="0"/>
          <a:chOff x="0" y="0"/>
          <a:chExt cx="0" cy="0"/>
        </a:xfrm>
      </p:grpSpPr>
      <p:sp>
        <p:nvSpPr>
          <p:cNvPr id="1596" name="Google Shape;1596;p191"/>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HICKSIAN METHOD</a:t>
            </a:r>
            <a:endParaRPr/>
          </a:p>
        </p:txBody>
      </p:sp>
      <p:cxnSp>
        <p:nvCxnSpPr>
          <p:cNvPr id="1597" name="Google Shape;1597;p191"/>
          <p:cNvCxnSpPr/>
          <p:nvPr/>
        </p:nvCxnSpPr>
        <p:spPr>
          <a:xfrm>
            <a:off x="1371600" y="1752600"/>
            <a:ext cx="0" cy="3505200"/>
          </a:xfrm>
          <a:prstGeom prst="straightConnector1">
            <a:avLst/>
          </a:prstGeom>
          <a:noFill/>
          <a:ln cap="flat" cmpd="sng" w="12700">
            <a:solidFill>
              <a:schemeClr val="dk1"/>
            </a:solidFill>
            <a:prstDash val="solid"/>
            <a:round/>
            <a:headEnd len="med" w="med" type="triangle"/>
            <a:tailEnd len="sm" w="sm" type="none"/>
          </a:ln>
        </p:spPr>
      </p:cxnSp>
      <p:cxnSp>
        <p:nvCxnSpPr>
          <p:cNvPr id="1598" name="Google Shape;1598;p191"/>
          <p:cNvCxnSpPr/>
          <p:nvPr/>
        </p:nvCxnSpPr>
        <p:spPr>
          <a:xfrm>
            <a:off x="1371600" y="5257800"/>
            <a:ext cx="5715000" cy="0"/>
          </a:xfrm>
          <a:prstGeom prst="straightConnector1">
            <a:avLst/>
          </a:prstGeom>
          <a:noFill/>
          <a:ln cap="flat" cmpd="sng" w="12700">
            <a:solidFill>
              <a:schemeClr val="dk1"/>
            </a:solidFill>
            <a:prstDash val="solid"/>
            <a:round/>
            <a:headEnd len="sm" w="sm" type="none"/>
            <a:tailEnd len="med" w="med" type="triangle"/>
          </a:ln>
        </p:spPr>
      </p:cxnSp>
      <p:sp>
        <p:nvSpPr>
          <p:cNvPr id="1599" name="Google Shape;1599;p191"/>
          <p:cNvSpPr/>
          <p:nvPr/>
        </p:nvSpPr>
        <p:spPr>
          <a:xfrm>
            <a:off x="533400" y="1600200"/>
            <a:ext cx="769800" cy="579300"/>
          </a:xfrm>
          <a:prstGeom prst="rect">
            <a:avLst/>
          </a:prstGeom>
          <a:noFill/>
          <a:ln>
            <a:noFill/>
          </a:ln>
        </p:spPr>
        <p:txBody>
          <a:bodyPr anchorCtr="0" anchor="t" bIns="46025" lIns="92075" spcFirstLastPara="1" rIns="92075" wrap="square" tIns="46025">
            <a:noAutofit/>
          </a:bodyPr>
          <a:lstStyle/>
          <a:p>
            <a:pPr indent="0" lvl="0" marL="0" marR="0" rtl="0" algn="r">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2</a:t>
            </a:r>
            <a:endParaRPr/>
          </a:p>
        </p:txBody>
      </p:sp>
      <p:sp>
        <p:nvSpPr>
          <p:cNvPr id="1600" name="Google Shape;1600;p191"/>
          <p:cNvSpPr/>
          <p:nvPr/>
        </p:nvSpPr>
        <p:spPr>
          <a:xfrm>
            <a:off x="5943600" y="5257800"/>
            <a:ext cx="609600" cy="579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X</a:t>
            </a:r>
            <a:r>
              <a:rPr b="1" baseline="-25000" lang="en-US" sz="3200">
                <a:solidFill>
                  <a:schemeClr val="dk1"/>
                </a:solidFill>
                <a:latin typeface="Arial"/>
                <a:ea typeface="Arial"/>
                <a:cs typeface="Arial"/>
                <a:sym typeface="Arial"/>
              </a:rPr>
              <a:t>1</a:t>
            </a:r>
            <a:endParaRPr/>
          </a:p>
        </p:txBody>
      </p:sp>
      <p:cxnSp>
        <p:nvCxnSpPr>
          <p:cNvPr id="1601" name="Google Shape;1601;p191"/>
          <p:cNvCxnSpPr/>
          <p:nvPr/>
        </p:nvCxnSpPr>
        <p:spPr>
          <a:xfrm>
            <a:off x="1371600" y="2438400"/>
            <a:ext cx="2286000" cy="2819400"/>
          </a:xfrm>
          <a:prstGeom prst="straightConnector1">
            <a:avLst/>
          </a:prstGeom>
          <a:noFill/>
          <a:ln cap="flat" cmpd="sng" w="57150">
            <a:solidFill>
              <a:schemeClr val="dk1"/>
            </a:solidFill>
            <a:prstDash val="solid"/>
            <a:round/>
            <a:headEnd len="sm" w="sm" type="none"/>
            <a:tailEnd len="sm" w="sm" type="none"/>
          </a:ln>
        </p:spPr>
      </p:cxnSp>
      <p:sp>
        <p:nvSpPr>
          <p:cNvPr id="1602" name="Google Shape;1602;p191"/>
          <p:cNvSpPr/>
          <p:nvPr/>
        </p:nvSpPr>
        <p:spPr>
          <a:xfrm rot="-10735378">
            <a:off x="2514596" y="2738444"/>
            <a:ext cx="1366845" cy="2133594"/>
          </a:xfrm>
          <a:custGeom>
            <a:rect b="b" l="l" r="r" t="t"/>
            <a:pathLst>
              <a:path extrusionOk="0" fill="none" h="21594" w="20270">
                <a:moveTo>
                  <a:pt x="498" y="-1"/>
                </a:moveTo>
                <a:cubicBezTo>
                  <a:pt x="9364" y="204"/>
                  <a:pt x="17205" y="5808"/>
                  <a:pt x="20269" y="14131"/>
                </a:cubicBezTo>
              </a:path>
              <a:path extrusionOk="0" h="21594" w="20270">
                <a:moveTo>
                  <a:pt x="498" y="-1"/>
                </a:moveTo>
                <a:cubicBezTo>
                  <a:pt x="9364" y="204"/>
                  <a:pt x="17205" y="5808"/>
                  <a:pt x="20269" y="14131"/>
                </a:cubicBezTo>
                <a:lnTo>
                  <a:pt x="0" y="21594"/>
                </a:lnTo>
                <a:close/>
              </a:path>
            </a:pathLst>
          </a:custGeom>
          <a:noFill/>
          <a:ln cap="flat" cmpd="sng" w="571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1"/>
          <p:cNvSpPr txBox="1"/>
          <p:nvPr/>
        </p:nvSpPr>
        <p:spPr>
          <a:xfrm rot="64622">
            <a:off x="2514597" y="2738425"/>
            <a:ext cx="1366845" cy="213359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2"/>
              </a:solidFill>
              <a:latin typeface="Arial"/>
              <a:ea typeface="Arial"/>
              <a:cs typeface="Arial"/>
              <a:sym typeface="Arial"/>
            </a:endParaRPr>
          </a:p>
        </p:txBody>
      </p:sp>
      <p:cxnSp>
        <p:nvCxnSpPr>
          <p:cNvPr id="1604" name="Google Shape;1604;p191"/>
          <p:cNvCxnSpPr/>
          <p:nvPr/>
        </p:nvCxnSpPr>
        <p:spPr>
          <a:xfrm>
            <a:off x="1447800" y="2514600"/>
            <a:ext cx="4495800" cy="2743200"/>
          </a:xfrm>
          <a:prstGeom prst="straightConnector1">
            <a:avLst/>
          </a:prstGeom>
          <a:noFill/>
          <a:ln cap="flat" cmpd="sng" w="57150">
            <a:solidFill>
              <a:schemeClr val="dk1"/>
            </a:solidFill>
            <a:prstDash val="solid"/>
            <a:round/>
            <a:headEnd len="sm" w="sm" type="none"/>
            <a:tailEnd len="sm" w="sm" type="none"/>
          </a:ln>
        </p:spPr>
      </p:cxnSp>
      <p:sp>
        <p:nvSpPr>
          <p:cNvPr id="1605" name="Google Shape;1605;p191"/>
          <p:cNvSpPr/>
          <p:nvPr/>
        </p:nvSpPr>
        <p:spPr>
          <a:xfrm rot="-10735378">
            <a:off x="3276597" y="1824025"/>
            <a:ext cx="1366845" cy="2438413"/>
          </a:xfrm>
          <a:custGeom>
            <a:rect b="b" l="l" r="r" t="t"/>
            <a:pathLst>
              <a:path extrusionOk="0" fill="none" h="21598" w="20270">
                <a:moveTo>
                  <a:pt x="317" y="0"/>
                </a:moveTo>
                <a:cubicBezTo>
                  <a:pt x="9251" y="131"/>
                  <a:pt x="17182" y="5750"/>
                  <a:pt x="20269" y="14135"/>
                </a:cubicBezTo>
              </a:path>
              <a:path extrusionOk="0" h="21598" w="20270">
                <a:moveTo>
                  <a:pt x="317" y="0"/>
                </a:moveTo>
                <a:cubicBezTo>
                  <a:pt x="9251" y="131"/>
                  <a:pt x="17182" y="5750"/>
                  <a:pt x="20269" y="14135"/>
                </a:cubicBezTo>
                <a:lnTo>
                  <a:pt x="0" y="21598"/>
                </a:lnTo>
                <a:close/>
              </a:path>
            </a:pathLst>
          </a:custGeom>
          <a:noFill/>
          <a:ln cap="flat" cmpd="sng" w="571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cxnSp>
        <p:nvCxnSpPr>
          <p:cNvPr id="1606" name="Google Shape;1606;p191"/>
          <p:cNvCxnSpPr/>
          <p:nvPr/>
        </p:nvCxnSpPr>
        <p:spPr>
          <a:xfrm>
            <a:off x="1371600" y="3505200"/>
            <a:ext cx="2819400" cy="1752600"/>
          </a:xfrm>
          <a:prstGeom prst="straightConnector1">
            <a:avLst/>
          </a:prstGeom>
          <a:noFill/>
          <a:ln cap="flat" cmpd="sng" w="57150">
            <a:solidFill>
              <a:srgbClr val="00CC00"/>
            </a:solidFill>
            <a:prstDash val="lgDash"/>
            <a:round/>
            <a:headEnd len="sm" w="sm" type="none"/>
            <a:tailEnd len="sm" w="sm" type="none"/>
          </a:ln>
        </p:spPr>
      </p:cxnSp>
      <p:sp>
        <p:nvSpPr>
          <p:cNvPr id="1607" name="Google Shape;1607;p191"/>
          <p:cNvSpPr txBox="1"/>
          <p:nvPr/>
        </p:nvSpPr>
        <p:spPr>
          <a:xfrm>
            <a:off x="4343400" y="4724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1</a:t>
            </a:r>
            <a:endParaRPr/>
          </a:p>
        </p:txBody>
      </p:sp>
      <p:sp>
        <p:nvSpPr>
          <p:cNvPr id="1608" name="Google Shape;1608;p191"/>
          <p:cNvSpPr txBox="1"/>
          <p:nvPr/>
        </p:nvSpPr>
        <p:spPr>
          <a:xfrm>
            <a:off x="5029200" y="3962400"/>
            <a:ext cx="533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I</a:t>
            </a:r>
            <a:r>
              <a:rPr b="1" baseline="-25000" lang="en-US" sz="2800">
                <a:solidFill>
                  <a:schemeClr val="dk2"/>
                </a:solidFill>
                <a:latin typeface="Arial"/>
                <a:ea typeface="Arial"/>
                <a:cs typeface="Arial"/>
                <a:sym typeface="Arial"/>
              </a:rPr>
              <a:t>2</a:t>
            </a:r>
            <a:endParaRPr/>
          </a:p>
        </p:txBody>
      </p:sp>
      <p:cxnSp>
        <p:nvCxnSpPr>
          <p:cNvPr id="1609" name="Google Shape;1609;p191"/>
          <p:cNvCxnSpPr/>
          <p:nvPr/>
        </p:nvCxnSpPr>
        <p:spPr>
          <a:xfrm>
            <a:off x="2895600" y="4343400"/>
            <a:ext cx="0" cy="914400"/>
          </a:xfrm>
          <a:prstGeom prst="straightConnector1">
            <a:avLst/>
          </a:prstGeom>
          <a:noFill/>
          <a:ln cap="flat" cmpd="sng" w="12700">
            <a:solidFill>
              <a:schemeClr val="dk1"/>
            </a:solidFill>
            <a:prstDash val="dot"/>
            <a:round/>
            <a:headEnd len="sm" w="sm" type="none"/>
            <a:tailEnd len="sm" w="sm" type="none"/>
          </a:ln>
        </p:spPr>
      </p:cxnSp>
      <p:sp>
        <p:nvSpPr>
          <p:cNvPr id="1610" name="Google Shape;1610;p191"/>
          <p:cNvSpPr/>
          <p:nvPr/>
        </p:nvSpPr>
        <p:spPr>
          <a:xfrm>
            <a:off x="2590800" y="5181600"/>
            <a:ext cx="5556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x</a:t>
            </a:r>
            <a:r>
              <a:rPr b="1" baseline="-25000" lang="en-US" sz="2800">
                <a:solidFill>
                  <a:schemeClr val="dk2"/>
                </a:solidFill>
                <a:latin typeface="Arial"/>
                <a:ea typeface="Arial"/>
                <a:cs typeface="Arial"/>
                <a:sym typeface="Arial"/>
              </a:rPr>
              <a:t>a</a:t>
            </a:r>
            <a:endParaRPr/>
          </a:p>
        </p:txBody>
      </p:sp>
      <p:sp>
        <p:nvSpPr>
          <p:cNvPr id="1611" name="Google Shape;1611;p191"/>
          <p:cNvSpPr/>
          <p:nvPr/>
        </p:nvSpPr>
        <p:spPr>
          <a:xfrm>
            <a:off x="3124200" y="5181600"/>
            <a:ext cx="6096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x</a:t>
            </a:r>
            <a:r>
              <a:rPr b="1" baseline="-25000" lang="en-US" sz="2800">
                <a:solidFill>
                  <a:schemeClr val="dk2"/>
                </a:solidFill>
                <a:latin typeface="Arial"/>
                <a:ea typeface="Arial"/>
                <a:cs typeface="Arial"/>
                <a:sym typeface="Arial"/>
              </a:rPr>
              <a:t>c</a:t>
            </a:r>
            <a:endParaRPr/>
          </a:p>
        </p:txBody>
      </p:sp>
      <p:cxnSp>
        <p:nvCxnSpPr>
          <p:cNvPr id="1612" name="Google Shape;1612;p191"/>
          <p:cNvCxnSpPr/>
          <p:nvPr/>
        </p:nvCxnSpPr>
        <p:spPr>
          <a:xfrm>
            <a:off x="3276600" y="4724400"/>
            <a:ext cx="0" cy="533400"/>
          </a:xfrm>
          <a:prstGeom prst="straightConnector1">
            <a:avLst/>
          </a:prstGeom>
          <a:noFill/>
          <a:ln cap="flat" cmpd="sng" w="12700">
            <a:solidFill>
              <a:schemeClr val="dk1"/>
            </a:solidFill>
            <a:prstDash val="dot"/>
            <a:round/>
            <a:headEnd len="sm" w="sm" type="none"/>
            <a:tailEnd len="sm" w="sm" type="none"/>
          </a:ln>
        </p:spPr>
      </p:cxnSp>
      <p:cxnSp>
        <p:nvCxnSpPr>
          <p:cNvPr id="1613" name="Google Shape;1613;p191"/>
          <p:cNvCxnSpPr/>
          <p:nvPr/>
        </p:nvCxnSpPr>
        <p:spPr>
          <a:xfrm>
            <a:off x="4114800" y="4114800"/>
            <a:ext cx="0" cy="1143000"/>
          </a:xfrm>
          <a:prstGeom prst="straightConnector1">
            <a:avLst/>
          </a:prstGeom>
          <a:noFill/>
          <a:ln cap="flat" cmpd="sng" w="12700">
            <a:solidFill>
              <a:schemeClr val="dk1"/>
            </a:solidFill>
            <a:prstDash val="dot"/>
            <a:round/>
            <a:headEnd len="sm" w="sm" type="none"/>
            <a:tailEnd len="sm" w="sm" type="none"/>
          </a:ln>
        </p:spPr>
      </p:cxnSp>
      <p:sp>
        <p:nvSpPr>
          <p:cNvPr id="1614" name="Google Shape;1614;p191"/>
          <p:cNvSpPr/>
          <p:nvPr/>
        </p:nvSpPr>
        <p:spPr>
          <a:xfrm>
            <a:off x="3886200" y="5181600"/>
            <a:ext cx="6858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x</a:t>
            </a:r>
            <a:r>
              <a:rPr b="1" baseline="-25000" lang="en-US" sz="2800">
                <a:solidFill>
                  <a:schemeClr val="dk2"/>
                </a:solidFill>
                <a:latin typeface="Arial"/>
                <a:ea typeface="Arial"/>
                <a:cs typeface="Arial"/>
                <a:sym typeface="Arial"/>
              </a:rPr>
              <a:t>b</a:t>
            </a:r>
            <a:endParaRPr/>
          </a:p>
        </p:txBody>
      </p:sp>
      <p:sp>
        <p:nvSpPr>
          <p:cNvPr id="1615" name="Google Shape;1615;p191"/>
          <p:cNvSpPr txBox="1"/>
          <p:nvPr/>
        </p:nvSpPr>
        <p:spPr>
          <a:xfrm>
            <a:off x="2667000" y="5867400"/>
            <a:ext cx="1219200" cy="70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0000"/>
                </a:solidFill>
                <a:latin typeface="Arial"/>
                <a:ea typeface="Arial"/>
                <a:cs typeface="Arial"/>
                <a:sym typeface="Arial"/>
              </a:rPr>
              <a:t>Sub Effect</a:t>
            </a:r>
            <a:endParaRPr/>
          </a:p>
        </p:txBody>
      </p:sp>
      <p:sp>
        <p:nvSpPr>
          <p:cNvPr id="1616" name="Google Shape;1616;p191"/>
          <p:cNvSpPr/>
          <p:nvPr/>
        </p:nvSpPr>
        <p:spPr>
          <a:xfrm rot="-5400000">
            <a:off x="3771900" y="5372100"/>
            <a:ext cx="152400" cy="838200"/>
          </a:xfrm>
          <a:prstGeom prst="leftBrace">
            <a:avLst>
              <a:gd fmla="val 0" name="adj1"/>
              <a:gd fmla="val 50000" name="adj2"/>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617" name="Google Shape;1617;p191"/>
          <p:cNvSpPr/>
          <p:nvPr/>
        </p:nvSpPr>
        <p:spPr>
          <a:xfrm rot="-5400000">
            <a:off x="2933700" y="5600700"/>
            <a:ext cx="228600" cy="457200"/>
          </a:xfrm>
          <a:prstGeom prst="leftBrace">
            <a:avLst>
              <a:gd fmla="val 50000" name="adj1"/>
              <a:gd fmla="val 50000" name="adj2"/>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618" name="Google Shape;1618;p191"/>
          <p:cNvSpPr txBox="1"/>
          <p:nvPr/>
        </p:nvSpPr>
        <p:spPr>
          <a:xfrm>
            <a:off x="3505200" y="5867400"/>
            <a:ext cx="1219200" cy="70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0000"/>
                </a:solidFill>
                <a:latin typeface="Arial"/>
                <a:ea typeface="Arial"/>
                <a:cs typeface="Arial"/>
                <a:sym typeface="Arial"/>
              </a:rPr>
              <a:t>IncomeEffect</a:t>
            </a:r>
            <a:endParaRPr/>
          </a:p>
        </p:txBody>
      </p:sp>
      <p:sp>
        <p:nvSpPr>
          <p:cNvPr id="1619" name="Google Shape;1619;p191"/>
          <p:cNvSpPr txBox="1"/>
          <p:nvPr/>
        </p:nvSpPr>
        <p:spPr>
          <a:xfrm>
            <a:off x="2819400" y="39624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a</a:t>
            </a:r>
            <a:endParaRPr/>
          </a:p>
        </p:txBody>
      </p:sp>
      <p:sp>
        <p:nvSpPr>
          <p:cNvPr id="1620" name="Google Shape;1620;p191"/>
          <p:cNvSpPr txBox="1"/>
          <p:nvPr/>
        </p:nvSpPr>
        <p:spPr>
          <a:xfrm>
            <a:off x="4038600" y="3733800"/>
            <a:ext cx="8382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b</a:t>
            </a:r>
            <a:endParaRPr/>
          </a:p>
        </p:txBody>
      </p:sp>
      <p:sp>
        <p:nvSpPr>
          <p:cNvPr id="1621" name="Google Shape;1621;p191"/>
          <p:cNvSpPr txBox="1"/>
          <p:nvPr/>
        </p:nvSpPr>
        <p:spPr>
          <a:xfrm>
            <a:off x="3200400" y="4343400"/>
            <a:ext cx="6858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E</a:t>
            </a:r>
            <a:r>
              <a:rPr b="1" baseline="-25000" lang="en-US" sz="2800">
                <a:solidFill>
                  <a:schemeClr val="accent1"/>
                </a:solidFill>
                <a:latin typeface="Arial"/>
                <a:ea typeface="Arial"/>
                <a:cs typeface="Arial"/>
                <a:sym typeface="Arial"/>
              </a:rPr>
              <a:t>c</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5" name="Shape 1625"/>
        <p:cNvGrpSpPr/>
        <p:nvPr/>
      </p:nvGrpSpPr>
      <p:grpSpPr>
        <a:xfrm>
          <a:off x="0" y="0"/>
          <a:ext cx="0" cy="0"/>
          <a:chOff x="0" y="0"/>
          <a:chExt cx="0" cy="0"/>
        </a:xfrm>
      </p:grpSpPr>
      <p:sp>
        <p:nvSpPr>
          <p:cNvPr id="1626" name="Google Shape;1626;p192"/>
          <p:cNvSpPr txBox="1"/>
          <p:nvPr>
            <p:ph type="title"/>
          </p:nvPr>
        </p:nvSpPr>
        <p:spPr>
          <a:xfrm>
            <a:off x="457200" y="228600"/>
            <a:ext cx="8458200" cy="533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sz="3000"/>
              <a:t>HICKSIAN ANALYSIS and DEMAND CURVES</a:t>
            </a:r>
            <a:endParaRPr/>
          </a:p>
        </p:txBody>
      </p:sp>
      <p:cxnSp>
        <p:nvCxnSpPr>
          <p:cNvPr id="1627" name="Google Shape;1627;p192"/>
          <p:cNvCxnSpPr/>
          <p:nvPr/>
        </p:nvCxnSpPr>
        <p:spPr>
          <a:xfrm>
            <a:off x="2971800" y="762000"/>
            <a:ext cx="0" cy="2895600"/>
          </a:xfrm>
          <a:prstGeom prst="straightConnector1">
            <a:avLst/>
          </a:prstGeom>
          <a:noFill/>
          <a:ln cap="flat" cmpd="sng" w="76200">
            <a:solidFill>
              <a:schemeClr val="dk1"/>
            </a:solidFill>
            <a:prstDash val="solid"/>
            <a:round/>
            <a:headEnd len="sm" w="sm" type="none"/>
            <a:tailEnd len="sm" w="sm" type="none"/>
          </a:ln>
        </p:spPr>
      </p:cxnSp>
      <p:cxnSp>
        <p:nvCxnSpPr>
          <p:cNvPr id="1628" name="Google Shape;1628;p192"/>
          <p:cNvCxnSpPr/>
          <p:nvPr/>
        </p:nvCxnSpPr>
        <p:spPr>
          <a:xfrm>
            <a:off x="2971800" y="3657600"/>
            <a:ext cx="3200400" cy="0"/>
          </a:xfrm>
          <a:prstGeom prst="straightConnector1">
            <a:avLst/>
          </a:prstGeom>
          <a:noFill/>
          <a:ln cap="flat" cmpd="sng" w="76200">
            <a:solidFill>
              <a:schemeClr val="dk1"/>
            </a:solidFill>
            <a:prstDash val="solid"/>
            <a:round/>
            <a:headEnd len="sm" w="sm" type="none"/>
            <a:tailEnd len="sm" w="sm" type="none"/>
          </a:ln>
        </p:spPr>
      </p:cxnSp>
      <p:cxnSp>
        <p:nvCxnSpPr>
          <p:cNvPr id="1629" name="Google Shape;1629;p192"/>
          <p:cNvCxnSpPr/>
          <p:nvPr/>
        </p:nvCxnSpPr>
        <p:spPr>
          <a:xfrm>
            <a:off x="2971800" y="3886200"/>
            <a:ext cx="0" cy="2133600"/>
          </a:xfrm>
          <a:prstGeom prst="straightConnector1">
            <a:avLst/>
          </a:prstGeom>
          <a:noFill/>
          <a:ln cap="flat" cmpd="sng" w="76200">
            <a:solidFill>
              <a:schemeClr val="dk1"/>
            </a:solidFill>
            <a:prstDash val="solid"/>
            <a:round/>
            <a:headEnd len="sm" w="sm" type="none"/>
            <a:tailEnd len="sm" w="sm" type="none"/>
          </a:ln>
        </p:spPr>
      </p:cxnSp>
      <p:cxnSp>
        <p:nvCxnSpPr>
          <p:cNvPr id="1630" name="Google Shape;1630;p192"/>
          <p:cNvCxnSpPr/>
          <p:nvPr/>
        </p:nvCxnSpPr>
        <p:spPr>
          <a:xfrm>
            <a:off x="2971800" y="6019800"/>
            <a:ext cx="3124200" cy="0"/>
          </a:xfrm>
          <a:prstGeom prst="straightConnector1">
            <a:avLst/>
          </a:prstGeom>
          <a:noFill/>
          <a:ln cap="flat" cmpd="sng" w="76200">
            <a:solidFill>
              <a:schemeClr val="dk1"/>
            </a:solidFill>
            <a:prstDash val="solid"/>
            <a:round/>
            <a:headEnd len="sm" w="sm" type="none"/>
            <a:tailEnd len="sm" w="sm" type="none"/>
          </a:ln>
        </p:spPr>
      </p:cxnSp>
      <p:cxnSp>
        <p:nvCxnSpPr>
          <p:cNvPr id="1631" name="Google Shape;1631;p192"/>
          <p:cNvCxnSpPr/>
          <p:nvPr/>
        </p:nvCxnSpPr>
        <p:spPr>
          <a:xfrm>
            <a:off x="2971800" y="1524000"/>
            <a:ext cx="1219200" cy="2133600"/>
          </a:xfrm>
          <a:prstGeom prst="straightConnector1">
            <a:avLst/>
          </a:prstGeom>
          <a:noFill/>
          <a:ln cap="flat" cmpd="sng" w="76200">
            <a:solidFill>
              <a:schemeClr val="dk1"/>
            </a:solidFill>
            <a:prstDash val="solid"/>
            <a:round/>
            <a:headEnd len="sm" w="sm" type="none"/>
            <a:tailEnd len="sm" w="sm" type="none"/>
          </a:ln>
        </p:spPr>
      </p:cxnSp>
      <p:cxnSp>
        <p:nvCxnSpPr>
          <p:cNvPr id="1632" name="Google Shape;1632;p192"/>
          <p:cNvCxnSpPr/>
          <p:nvPr/>
        </p:nvCxnSpPr>
        <p:spPr>
          <a:xfrm>
            <a:off x="2971800" y="1524000"/>
            <a:ext cx="2819400" cy="2133600"/>
          </a:xfrm>
          <a:prstGeom prst="straightConnector1">
            <a:avLst/>
          </a:prstGeom>
          <a:noFill/>
          <a:ln cap="flat" cmpd="sng" w="76200">
            <a:solidFill>
              <a:schemeClr val="dk1"/>
            </a:solidFill>
            <a:prstDash val="solid"/>
            <a:round/>
            <a:headEnd len="sm" w="sm" type="none"/>
            <a:tailEnd len="sm" w="sm" type="none"/>
          </a:ln>
        </p:spPr>
      </p:cxnSp>
      <p:sp>
        <p:nvSpPr>
          <p:cNvPr id="1633" name="Google Shape;1633;p192"/>
          <p:cNvSpPr/>
          <p:nvPr/>
        </p:nvSpPr>
        <p:spPr>
          <a:xfrm rot="-10728474">
            <a:off x="3505223" y="2285995"/>
            <a:ext cx="1066785" cy="914419"/>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close/>
              </a:path>
            </a:pathLst>
          </a:custGeom>
          <a:noFill/>
          <a:ln cap="flat" cmpd="sng" w="762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634" name="Google Shape;1634;p192"/>
          <p:cNvSpPr/>
          <p:nvPr/>
        </p:nvSpPr>
        <p:spPr>
          <a:xfrm rot="-10728474">
            <a:off x="4114823" y="1981195"/>
            <a:ext cx="1066785" cy="914419"/>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close/>
              </a:path>
            </a:pathLst>
          </a:custGeom>
          <a:noFill/>
          <a:ln cap="flat" cmpd="sng" w="762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cxnSp>
        <p:nvCxnSpPr>
          <p:cNvPr id="1635" name="Google Shape;1635;p192"/>
          <p:cNvCxnSpPr/>
          <p:nvPr/>
        </p:nvCxnSpPr>
        <p:spPr>
          <a:xfrm>
            <a:off x="3657600" y="2743200"/>
            <a:ext cx="0" cy="914400"/>
          </a:xfrm>
          <a:prstGeom prst="straightConnector1">
            <a:avLst/>
          </a:prstGeom>
          <a:noFill/>
          <a:ln cap="flat" cmpd="sng" w="57150">
            <a:solidFill>
              <a:srgbClr val="CC0000"/>
            </a:solidFill>
            <a:prstDash val="solid"/>
            <a:round/>
            <a:headEnd len="sm" w="sm" type="none"/>
            <a:tailEnd len="sm" w="sm" type="none"/>
          </a:ln>
        </p:spPr>
      </p:cxnSp>
      <p:cxnSp>
        <p:nvCxnSpPr>
          <p:cNvPr id="1636" name="Google Shape;1636;p192"/>
          <p:cNvCxnSpPr/>
          <p:nvPr/>
        </p:nvCxnSpPr>
        <p:spPr>
          <a:xfrm>
            <a:off x="3657600" y="3657600"/>
            <a:ext cx="0" cy="609600"/>
          </a:xfrm>
          <a:prstGeom prst="straightConnector1">
            <a:avLst/>
          </a:prstGeom>
          <a:noFill/>
          <a:ln cap="flat" cmpd="sng" w="57150">
            <a:solidFill>
              <a:srgbClr val="CC0000"/>
            </a:solidFill>
            <a:prstDash val="dot"/>
            <a:round/>
            <a:headEnd len="sm" w="sm" type="none"/>
            <a:tailEnd len="sm" w="sm" type="none"/>
          </a:ln>
        </p:spPr>
      </p:cxnSp>
      <p:pic>
        <p:nvPicPr>
          <p:cNvPr id="1637" name="Google Shape;1637;p192"/>
          <p:cNvPicPr preferRelativeResize="0"/>
          <p:nvPr/>
        </p:nvPicPr>
        <p:blipFill rotWithShape="1">
          <a:blip r:embed="rId3">
            <a:alphaModFix/>
          </a:blip>
          <a:srcRect b="0" l="0" r="0" t="0"/>
          <a:stretch/>
        </p:blipFill>
        <p:spPr>
          <a:xfrm>
            <a:off x="304800" y="1752600"/>
            <a:ext cx="2514603" cy="419100"/>
          </a:xfrm>
          <a:prstGeom prst="rect">
            <a:avLst/>
          </a:prstGeom>
          <a:solidFill>
            <a:schemeClr val="accent2"/>
          </a:solidFill>
          <a:ln>
            <a:noFill/>
          </a:ln>
        </p:spPr>
      </p:pic>
      <p:cxnSp>
        <p:nvCxnSpPr>
          <p:cNvPr id="1638" name="Google Shape;1638;p192"/>
          <p:cNvCxnSpPr/>
          <p:nvPr/>
        </p:nvCxnSpPr>
        <p:spPr>
          <a:xfrm rot="10800000">
            <a:off x="2971800" y="4419600"/>
            <a:ext cx="685800" cy="0"/>
          </a:xfrm>
          <a:prstGeom prst="straightConnector1">
            <a:avLst/>
          </a:prstGeom>
          <a:noFill/>
          <a:ln cap="flat" cmpd="sng" w="38100">
            <a:solidFill>
              <a:schemeClr val="accent2"/>
            </a:solidFill>
            <a:prstDash val="dot"/>
            <a:round/>
            <a:headEnd len="sm" w="sm" type="none"/>
            <a:tailEnd len="sm" w="sm" type="none"/>
          </a:ln>
        </p:spPr>
      </p:cxnSp>
      <p:sp>
        <p:nvSpPr>
          <p:cNvPr id="1639" name="Google Shape;1639;p192"/>
          <p:cNvSpPr txBox="1"/>
          <p:nvPr/>
        </p:nvSpPr>
        <p:spPr>
          <a:xfrm>
            <a:off x="2133600" y="4191000"/>
            <a:ext cx="762000" cy="519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2800">
                <a:solidFill>
                  <a:schemeClr val="dk1"/>
                </a:solidFill>
                <a:latin typeface="Arial"/>
                <a:ea typeface="Arial"/>
                <a:cs typeface="Arial"/>
                <a:sym typeface="Arial"/>
              </a:rPr>
              <a:t>P</a:t>
            </a:r>
            <a:r>
              <a:rPr b="1" baseline="-25000" lang="en-US" sz="2800">
                <a:solidFill>
                  <a:schemeClr val="dk1"/>
                </a:solidFill>
                <a:latin typeface="Arial"/>
                <a:ea typeface="Arial"/>
                <a:cs typeface="Arial"/>
                <a:sym typeface="Arial"/>
              </a:rPr>
              <a:t>1</a:t>
            </a:r>
            <a:endParaRPr/>
          </a:p>
        </p:txBody>
      </p:sp>
      <p:cxnSp>
        <p:nvCxnSpPr>
          <p:cNvPr id="1640" name="Google Shape;1640;p192"/>
          <p:cNvCxnSpPr/>
          <p:nvPr/>
        </p:nvCxnSpPr>
        <p:spPr>
          <a:xfrm>
            <a:off x="2971800" y="2362200"/>
            <a:ext cx="1676400" cy="1295400"/>
          </a:xfrm>
          <a:prstGeom prst="straightConnector1">
            <a:avLst/>
          </a:prstGeom>
          <a:noFill/>
          <a:ln cap="rnd" cmpd="sng" w="76200">
            <a:solidFill>
              <a:srgbClr val="FF3300"/>
            </a:solidFill>
            <a:prstDash val="dot"/>
            <a:round/>
            <a:headEnd len="sm" w="sm" type="none"/>
            <a:tailEnd len="sm" w="sm" type="none"/>
          </a:ln>
        </p:spPr>
      </p:cxnSp>
      <p:cxnSp>
        <p:nvCxnSpPr>
          <p:cNvPr id="1641" name="Google Shape;1641;p192"/>
          <p:cNvCxnSpPr/>
          <p:nvPr/>
        </p:nvCxnSpPr>
        <p:spPr>
          <a:xfrm>
            <a:off x="4495800" y="2667000"/>
            <a:ext cx="0" cy="990600"/>
          </a:xfrm>
          <a:prstGeom prst="straightConnector1">
            <a:avLst/>
          </a:prstGeom>
          <a:noFill/>
          <a:ln cap="flat" cmpd="sng" w="57150">
            <a:solidFill>
              <a:schemeClr val="dk2"/>
            </a:solidFill>
            <a:prstDash val="solid"/>
            <a:round/>
            <a:headEnd len="sm" w="sm" type="none"/>
            <a:tailEnd len="sm" w="sm" type="none"/>
          </a:ln>
        </p:spPr>
      </p:cxnSp>
      <p:cxnSp>
        <p:nvCxnSpPr>
          <p:cNvPr id="1642" name="Google Shape;1642;p192"/>
          <p:cNvCxnSpPr/>
          <p:nvPr/>
        </p:nvCxnSpPr>
        <p:spPr>
          <a:xfrm>
            <a:off x="4495800" y="3200400"/>
            <a:ext cx="0" cy="2286000"/>
          </a:xfrm>
          <a:prstGeom prst="straightConnector1">
            <a:avLst/>
          </a:prstGeom>
          <a:noFill/>
          <a:ln cap="flat" cmpd="sng" w="57150">
            <a:solidFill>
              <a:schemeClr val="dk2"/>
            </a:solidFill>
            <a:prstDash val="dot"/>
            <a:round/>
            <a:headEnd len="sm" w="sm" type="none"/>
            <a:tailEnd len="sm" w="sm" type="none"/>
          </a:ln>
        </p:spPr>
      </p:cxnSp>
      <p:sp>
        <p:nvSpPr>
          <p:cNvPr id="1643" name="Google Shape;1643;p192"/>
          <p:cNvSpPr txBox="1"/>
          <p:nvPr/>
        </p:nvSpPr>
        <p:spPr>
          <a:xfrm>
            <a:off x="2133600" y="5257800"/>
            <a:ext cx="762000" cy="519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2800">
                <a:solidFill>
                  <a:schemeClr val="dk1"/>
                </a:solidFill>
                <a:latin typeface="Arial"/>
                <a:ea typeface="Arial"/>
                <a:cs typeface="Arial"/>
                <a:sym typeface="Arial"/>
              </a:rPr>
              <a:t>P</a:t>
            </a:r>
            <a:r>
              <a:rPr b="1" baseline="-25000" lang="en-US" sz="2800">
                <a:solidFill>
                  <a:schemeClr val="dk1"/>
                </a:solidFill>
                <a:latin typeface="Arial"/>
                <a:ea typeface="Arial"/>
                <a:cs typeface="Arial"/>
                <a:sym typeface="Arial"/>
              </a:rPr>
              <a:t>1</a:t>
            </a:r>
            <a:r>
              <a:rPr b="1" lang="en-US" sz="2800">
                <a:solidFill>
                  <a:schemeClr val="dk1"/>
                </a:solidFill>
                <a:latin typeface="Arial"/>
                <a:ea typeface="Arial"/>
                <a:cs typeface="Arial"/>
                <a:sym typeface="Arial"/>
              </a:rPr>
              <a:t>*</a:t>
            </a:r>
            <a:endParaRPr/>
          </a:p>
        </p:txBody>
      </p:sp>
      <p:cxnSp>
        <p:nvCxnSpPr>
          <p:cNvPr id="1644" name="Google Shape;1644;p192"/>
          <p:cNvCxnSpPr/>
          <p:nvPr/>
        </p:nvCxnSpPr>
        <p:spPr>
          <a:xfrm rot="10800000">
            <a:off x="2971800" y="5410200"/>
            <a:ext cx="1524000" cy="0"/>
          </a:xfrm>
          <a:prstGeom prst="straightConnector1">
            <a:avLst/>
          </a:prstGeom>
          <a:noFill/>
          <a:ln cap="flat" cmpd="sng" w="38100">
            <a:solidFill>
              <a:srgbClr val="FF3300"/>
            </a:solidFill>
            <a:prstDash val="dot"/>
            <a:round/>
            <a:headEnd len="sm" w="sm" type="none"/>
            <a:tailEnd len="sm" w="sm" type="none"/>
          </a:ln>
        </p:spPr>
      </p:cxnSp>
      <p:cxnSp>
        <p:nvCxnSpPr>
          <p:cNvPr id="1645" name="Google Shape;1645;p192"/>
          <p:cNvCxnSpPr/>
          <p:nvPr/>
        </p:nvCxnSpPr>
        <p:spPr>
          <a:xfrm rot="307377">
            <a:off x="3352803" y="4190998"/>
            <a:ext cx="1676497" cy="1676497"/>
          </a:xfrm>
          <a:prstGeom prst="straightConnector1">
            <a:avLst/>
          </a:prstGeom>
          <a:noFill/>
          <a:ln cap="flat" cmpd="sng" w="76200">
            <a:solidFill>
              <a:schemeClr val="dk2"/>
            </a:solidFill>
            <a:prstDash val="solid"/>
            <a:round/>
            <a:headEnd len="sm" w="sm" type="none"/>
            <a:tailEnd len="sm" w="sm" type="none"/>
          </a:ln>
        </p:spPr>
      </p:cxnSp>
      <p:cxnSp>
        <p:nvCxnSpPr>
          <p:cNvPr id="1646" name="Google Shape;1646;p192"/>
          <p:cNvCxnSpPr/>
          <p:nvPr/>
        </p:nvCxnSpPr>
        <p:spPr>
          <a:xfrm>
            <a:off x="3962400" y="3048000"/>
            <a:ext cx="0" cy="609600"/>
          </a:xfrm>
          <a:prstGeom prst="straightConnector1">
            <a:avLst/>
          </a:prstGeom>
          <a:noFill/>
          <a:ln cap="flat" cmpd="sng" w="57150">
            <a:solidFill>
              <a:srgbClr val="0066FF"/>
            </a:solidFill>
            <a:prstDash val="solid"/>
            <a:round/>
            <a:headEnd len="sm" w="sm" type="none"/>
            <a:tailEnd len="sm" w="sm" type="none"/>
          </a:ln>
        </p:spPr>
      </p:cxnSp>
      <p:cxnSp>
        <p:nvCxnSpPr>
          <p:cNvPr id="1647" name="Google Shape;1647;p192"/>
          <p:cNvCxnSpPr/>
          <p:nvPr/>
        </p:nvCxnSpPr>
        <p:spPr>
          <a:xfrm>
            <a:off x="3962400" y="3124200"/>
            <a:ext cx="0" cy="2286000"/>
          </a:xfrm>
          <a:prstGeom prst="straightConnector1">
            <a:avLst/>
          </a:prstGeom>
          <a:noFill/>
          <a:ln cap="flat" cmpd="sng" w="57150">
            <a:solidFill>
              <a:srgbClr val="0066FF"/>
            </a:solidFill>
            <a:prstDash val="dot"/>
            <a:round/>
            <a:headEnd len="sm" w="sm" type="none"/>
            <a:tailEnd len="sm" w="sm" type="none"/>
          </a:ln>
        </p:spPr>
      </p:cxnSp>
      <p:cxnSp>
        <p:nvCxnSpPr>
          <p:cNvPr id="1648" name="Google Shape;1648;p192"/>
          <p:cNvCxnSpPr/>
          <p:nvPr/>
        </p:nvCxnSpPr>
        <p:spPr>
          <a:xfrm>
            <a:off x="3581400" y="4114800"/>
            <a:ext cx="533400" cy="1752600"/>
          </a:xfrm>
          <a:prstGeom prst="straightConnector1">
            <a:avLst/>
          </a:prstGeom>
          <a:noFill/>
          <a:ln cap="flat" cmpd="sng" w="76200">
            <a:solidFill>
              <a:srgbClr val="0066FF"/>
            </a:solidFill>
            <a:prstDash val="solid"/>
            <a:round/>
            <a:headEnd len="sm" w="sm" type="none"/>
            <a:tailEnd len="sm" w="sm" type="none"/>
          </a:ln>
        </p:spPr>
      </p:cxnSp>
      <p:cxnSp>
        <p:nvCxnSpPr>
          <p:cNvPr id="1649" name="Google Shape;1649;p192"/>
          <p:cNvCxnSpPr/>
          <p:nvPr/>
        </p:nvCxnSpPr>
        <p:spPr>
          <a:xfrm>
            <a:off x="2819400" y="2057400"/>
            <a:ext cx="381000" cy="0"/>
          </a:xfrm>
          <a:prstGeom prst="straightConnector1">
            <a:avLst/>
          </a:prstGeom>
          <a:noFill/>
          <a:ln cap="flat" cmpd="sng" w="76200">
            <a:solidFill>
              <a:schemeClr val="accent2"/>
            </a:solidFill>
            <a:prstDash val="solid"/>
            <a:round/>
            <a:headEnd len="sm" w="sm" type="none"/>
            <a:tailEnd len="sm" w="sm" type="triangle"/>
          </a:ln>
        </p:spPr>
      </p:cxnSp>
      <p:pic>
        <p:nvPicPr>
          <p:cNvPr id="1650" name="Google Shape;1650;p192"/>
          <p:cNvPicPr preferRelativeResize="0"/>
          <p:nvPr/>
        </p:nvPicPr>
        <p:blipFill rotWithShape="1">
          <a:blip r:embed="rId4">
            <a:alphaModFix/>
          </a:blip>
          <a:srcRect b="0" l="0" r="0" t="0"/>
          <a:stretch/>
        </p:blipFill>
        <p:spPr>
          <a:xfrm>
            <a:off x="5707063" y="2790825"/>
            <a:ext cx="2532062" cy="477838"/>
          </a:xfrm>
          <a:prstGeom prst="rect">
            <a:avLst/>
          </a:prstGeom>
          <a:solidFill>
            <a:schemeClr val="accent1"/>
          </a:solidFill>
          <a:ln>
            <a:noFill/>
          </a:ln>
        </p:spPr>
      </p:pic>
      <p:cxnSp>
        <p:nvCxnSpPr>
          <p:cNvPr id="1651" name="Google Shape;1651;p192"/>
          <p:cNvCxnSpPr/>
          <p:nvPr/>
        </p:nvCxnSpPr>
        <p:spPr>
          <a:xfrm flipH="1">
            <a:off x="5181600" y="3048000"/>
            <a:ext cx="457200" cy="152400"/>
          </a:xfrm>
          <a:prstGeom prst="straightConnector1">
            <a:avLst/>
          </a:prstGeom>
          <a:noFill/>
          <a:ln cap="flat" cmpd="sng" w="76200">
            <a:solidFill>
              <a:srgbClr val="FF3300"/>
            </a:solidFill>
            <a:prstDash val="solid"/>
            <a:round/>
            <a:headEnd len="sm" w="sm" type="none"/>
            <a:tailEnd len="sm" w="sm" type="triangle"/>
          </a:ln>
        </p:spPr>
      </p:cxnSp>
      <p:sp>
        <p:nvSpPr>
          <p:cNvPr id="1652" name="Google Shape;1652;p192"/>
          <p:cNvSpPr txBox="1"/>
          <p:nvPr/>
        </p:nvSpPr>
        <p:spPr>
          <a:xfrm>
            <a:off x="3657600" y="2438400"/>
            <a:ext cx="457200" cy="57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2"/>
                </a:solidFill>
                <a:latin typeface="Arial"/>
                <a:ea typeface="Arial"/>
                <a:cs typeface="Arial"/>
                <a:sym typeface="Arial"/>
              </a:rPr>
              <a:t>A</a:t>
            </a:r>
            <a:endParaRPr/>
          </a:p>
        </p:txBody>
      </p:sp>
      <p:sp>
        <p:nvSpPr>
          <p:cNvPr id="1653" name="Google Shape;1653;p192"/>
          <p:cNvSpPr txBox="1"/>
          <p:nvPr/>
        </p:nvSpPr>
        <p:spPr>
          <a:xfrm>
            <a:off x="3581400" y="3962400"/>
            <a:ext cx="457200" cy="57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2"/>
                </a:solidFill>
                <a:latin typeface="Arial"/>
                <a:ea typeface="Arial"/>
                <a:cs typeface="Arial"/>
                <a:sym typeface="Arial"/>
              </a:rPr>
              <a:t>A</a:t>
            </a:r>
            <a:endParaRPr/>
          </a:p>
        </p:txBody>
      </p:sp>
      <p:sp>
        <p:nvSpPr>
          <p:cNvPr id="1654" name="Google Shape;1654;p192"/>
          <p:cNvSpPr txBox="1"/>
          <p:nvPr/>
        </p:nvSpPr>
        <p:spPr>
          <a:xfrm>
            <a:off x="4495800" y="2209800"/>
            <a:ext cx="457200" cy="57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2"/>
                </a:solidFill>
                <a:latin typeface="Arial"/>
                <a:ea typeface="Arial"/>
                <a:cs typeface="Arial"/>
                <a:sym typeface="Arial"/>
              </a:rPr>
              <a:t>B</a:t>
            </a:r>
            <a:endParaRPr/>
          </a:p>
        </p:txBody>
      </p:sp>
      <p:sp>
        <p:nvSpPr>
          <p:cNvPr id="1655" name="Google Shape;1655;p192"/>
          <p:cNvSpPr txBox="1"/>
          <p:nvPr/>
        </p:nvSpPr>
        <p:spPr>
          <a:xfrm>
            <a:off x="4495800" y="4953000"/>
            <a:ext cx="533400" cy="57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2"/>
                </a:solidFill>
                <a:latin typeface="Arial"/>
                <a:ea typeface="Arial"/>
                <a:cs typeface="Arial"/>
                <a:sym typeface="Arial"/>
              </a:rPr>
              <a:t>B</a:t>
            </a:r>
            <a:endParaRPr/>
          </a:p>
        </p:txBody>
      </p:sp>
      <p:sp>
        <p:nvSpPr>
          <p:cNvPr id="1656" name="Google Shape;1656;p192"/>
          <p:cNvSpPr/>
          <p:nvPr/>
        </p:nvSpPr>
        <p:spPr>
          <a:xfrm>
            <a:off x="3581400" y="2667000"/>
            <a:ext cx="152400" cy="1524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657" name="Google Shape;1657;p192"/>
          <p:cNvSpPr/>
          <p:nvPr/>
        </p:nvSpPr>
        <p:spPr>
          <a:xfrm>
            <a:off x="4419600" y="2514600"/>
            <a:ext cx="152400" cy="1524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658" name="Google Shape;1658;p192"/>
          <p:cNvSpPr/>
          <p:nvPr/>
        </p:nvSpPr>
        <p:spPr>
          <a:xfrm>
            <a:off x="3581400" y="4267200"/>
            <a:ext cx="152400" cy="1524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659" name="Google Shape;1659;p192"/>
          <p:cNvSpPr/>
          <p:nvPr/>
        </p:nvSpPr>
        <p:spPr>
          <a:xfrm>
            <a:off x="4419600" y="5257800"/>
            <a:ext cx="152400" cy="1524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660" name="Google Shape;1660;p192"/>
          <p:cNvSpPr/>
          <p:nvPr/>
        </p:nvSpPr>
        <p:spPr>
          <a:xfrm>
            <a:off x="3886200" y="5334000"/>
            <a:ext cx="152400" cy="152400"/>
          </a:xfrm>
          <a:prstGeom prst="ellipse">
            <a:avLst/>
          </a:prstGeom>
          <a:solidFill>
            <a:srgbClr val="0066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661" name="Google Shape;1661;p192"/>
          <p:cNvSpPr txBox="1"/>
          <p:nvPr/>
        </p:nvSpPr>
        <p:spPr>
          <a:xfrm>
            <a:off x="3962400" y="2514600"/>
            <a:ext cx="457200" cy="57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2"/>
                </a:solidFill>
                <a:latin typeface="Arial"/>
                <a:ea typeface="Arial"/>
                <a:cs typeface="Arial"/>
                <a:sym typeface="Arial"/>
              </a:rPr>
              <a:t>C</a:t>
            </a:r>
            <a:endParaRPr/>
          </a:p>
        </p:txBody>
      </p:sp>
      <p:sp>
        <p:nvSpPr>
          <p:cNvPr id="1662" name="Google Shape;1662;p192"/>
          <p:cNvSpPr/>
          <p:nvPr/>
        </p:nvSpPr>
        <p:spPr>
          <a:xfrm>
            <a:off x="3886200" y="2971800"/>
            <a:ext cx="152400" cy="152400"/>
          </a:xfrm>
          <a:prstGeom prst="ellipse">
            <a:avLst/>
          </a:prstGeom>
          <a:solidFill>
            <a:srgbClr val="0066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hlink"/>
              </a:solidFill>
              <a:latin typeface="Arial"/>
              <a:ea typeface="Arial"/>
              <a:cs typeface="Arial"/>
              <a:sym typeface="Arial"/>
            </a:endParaRPr>
          </a:p>
        </p:txBody>
      </p:sp>
      <p:sp>
        <p:nvSpPr>
          <p:cNvPr id="1663" name="Google Shape;1663;p192"/>
          <p:cNvSpPr txBox="1"/>
          <p:nvPr/>
        </p:nvSpPr>
        <p:spPr>
          <a:xfrm>
            <a:off x="5638800" y="5029200"/>
            <a:ext cx="3276600" cy="9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66FF"/>
                </a:solidFill>
                <a:latin typeface="Arial"/>
                <a:ea typeface="Arial"/>
                <a:cs typeface="Arial"/>
                <a:sym typeface="Arial"/>
              </a:rPr>
              <a:t>Hicksian Demand Curve (A &amp; C)</a:t>
            </a:r>
            <a:endParaRPr b="1" sz="2800">
              <a:solidFill>
                <a:srgbClr val="0066FF"/>
              </a:solidFill>
              <a:latin typeface="Arial"/>
              <a:ea typeface="Arial"/>
              <a:cs typeface="Arial"/>
              <a:sym typeface="Arial"/>
            </a:endParaRPr>
          </a:p>
        </p:txBody>
      </p:sp>
      <p:cxnSp>
        <p:nvCxnSpPr>
          <p:cNvPr id="1664" name="Google Shape;1664;p192"/>
          <p:cNvCxnSpPr/>
          <p:nvPr/>
        </p:nvCxnSpPr>
        <p:spPr>
          <a:xfrm flipH="1">
            <a:off x="4114800" y="4419600"/>
            <a:ext cx="1524000" cy="457200"/>
          </a:xfrm>
          <a:prstGeom prst="straightConnector1">
            <a:avLst/>
          </a:prstGeom>
          <a:noFill/>
          <a:ln cap="flat" cmpd="sng" w="76200">
            <a:solidFill>
              <a:schemeClr val="dk2"/>
            </a:solidFill>
            <a:prstDash val="solid"/>
            <a:round/>
            <a:headEnd len="sm" w="sm" type="none"/>
            <a:tailEnd len="sm" w="sm" type="triangle"/>
          </a:ln>
        </p:spPr>
      </p:cxnSp>
      <p:sp>
        <p:nvSpPr>
          <p:cNvPr id="1665" name="Google Shape;1665;p192"/>
          <p:cNvSpPr txBox="1"/>
          <p:nvPr/>
        </p:nvSpPr>
        <p:spPr>
          <a:xfrm>
            <a:off x="5410200" y="3962400"/>
            <a:ext cx="3733800" cy="9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Marshallian Demand Curve (A &amp; B)</a:t>
            </a:r>
            <a:endParaRPr b="1" sz="2800">
              <a:solidFill>
                <a:schemeClr val="dk2"/>
              </a:solidFill>
              <a:latin typeface="Arial"/>
              <a:ea typeface="Arial"/>
              <a:cs typeface="Arial"/>
              <a:sym typeface="Arial"/>
            </a:endParaRPr>
          </a:p>
        </p:txBody>
      </p:sp>
      <p:cxnSp>
        <p:nvCxnSpPr>
          <p:cNvPr id="1666" name="Google Shape;1666;p192"/>
          <p:cNvCxnSpPr/>
          <p:nvPr/>
        </p:nvCxnSpPr>
        <p:spPr>
          <a:xfrm flipH="1">
            <a:off x="4038600" y="5257800"/>
            <a:ext cx="1524000" cy="457200"/>
          </a:xfrm>
          <a:prstGeom prst="straightConnector1">
            <a:avLst/>
          </a:prstGeom>
          <a:noFill/>
          <a:ln cap="flat" cmpd="sng" w="76200">
            <a:solidFill>
              <a:srgbClr val="0066FF"/>
            </a:solidFill>
            <a:prstDash val="solid"/>
            <a:round/>
            <a:headEnd len="sm" w="sm" type="none"/>
            <a:tailEnd len="sm" w="sm" type="triangle"/>
          </a:ln>
        </p:spPr>
      </p:cxnSp>
      <p:sp>
        <p:nvSpPr>
          <p:cNvPr id="1667" name="Google Shape;1667;p192"/>
          <p:cNvSpPr txBox="1"/>
          <p:nvPr/>
        </p:nvSpPr>
        <p:spPr>
          <a:xfrm>
            <a:off x="1828800" y="838200"/>
            <a:ext cx="914400" cy="5190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2800">
                <a:solidFill>
                  <a:schemeClr val="dk1"/>
                </a:solidFill>
                <a:latin typeface="Arial"/>
                <a:ea typeface="Arial"/>
                <a:cs typeface="Arial"/>
                <a:sym typeface="Arial"/>
              </a:rPr>
              <a:t>P</a:t>
            </a:r>
            <a:endParaRPr/>
          </a:p>
        </p:txBody>
      </p:sp>
      <p:sp>
        <p:nvSpPr>
          <p:cNvPr id="1668" name="Google Shape;1668;p192"/>
          <p:cNvSpPr txBox="1"/>
          <p:nvPr/>
        </p:nvSpPr>
        <p:spPr>
          <a:xfrm>
            <a:off x="6172200" y="3581400"/>
            <a:ext cx="10668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X</a:t>
            </a:r>
            <a:r>
              <a:rPr b="1" baseline="-25000" lang="en-US" sz="2800">
                <a:solidFill>
                  <a:schemeClr val="dk1"/>
                </a:solidFill>
                <a:latin typeface="Arial"/>
                <a:ea typeface="Arial"/>
                <a:cs typeface="Arial"/>
                <a:sym typeface="Arial"/>
              </a:rPr>
              <a:t>1</a:t>
            </a:r>
            <a:endParaRPr/>
          </a:p>
        </p:txBody>
      </p:sp>
      <p:sp>
        <p:nvSpPr>
          <p:cNvPr id="1669" name="Google Shape;1669;p192"/>
          <p:cNvSpPr txBox="1"/>
          <p:nvPr/>
        </p:nvSpPr>
        <p:spPr>
          <a:xfrm>
            <a:off x="6096000" y="6019800"/>
            <a:ext cx="10668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X</a:t>
            </a:r>
            <a:r>
              <a:rPr b="1" baseline="-25000" lang="en-US" sz="2800">
                <a:solidFill>
                  <a:schemeClr val="dk1"/>
                </a:solidFill>
                <a:latin typeface="Arial"/>
                <a:ea typeface="Arial"/>
                <a:cs typeface="Arial"/>
                <a:sym typeface="Arial"/>
              </a:rPr>
              <a:t>1</a:t>
            </a:r>
            <a:endParaRPr/>
          </a:p>
        </p:txBody>
      </p:sp>
      <p:sp>
        <p:nvSpPr>
          <p:cNvPr id="1670" name="Google Shape;1670;p192"/>
          <p:cNvSpPr txBox="1"/>
          <p:nvPr/>
        </p:nvSpPr>
        <p:spPr>
          <a:xfrm>
            <a:off x="1828800" y="3657600"/>
            <a:ext cx="914400" cy="5190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2800">
                <a:solidFill>
                  <a:schemeClr val="dk1"/>
                </a:solidFill>
                <a:latin typeface="Arial"/>
                <a:ea typeface="Arial"/>
                <a:cs typeface="Arial"/>
                <a:sym typeface="Arial"/>
              </a:rPr>
              <a:t>P</a:t>
            </a:r>
            <a:endParaRPr/>
          </a:p>
        </p:txBody>
      </p:sp>
      <p:sp>
        <p:nvSpPr>
          <p:cNvPr id="1671" name="Google Shape;1671;p192"/>
          <p:cNvSpPr txBox="1"/>
          <p:nvPr/>
        </p:nvSpPr>
        <p:spPr>
          <a:xfrm>
            <a:off x="5562600" y="1066800"/>
            <a:ext cx="3276600" cy="9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A fall in price from p</a:t>
            </a:r>
            <a:r>
              <a:rPr b="1" baseline="-25000" lang="en-US" sz="2800">
                <a:solidFill>
                  <a:schemeClr val="dk1"/>
                </a:solidFill>
                <a:latin typeface="Arial"/>
                <a:ea typeface="Arial"/>
                <a:cs typeface="Arial"/>
                <a:sym typeface="Arial"/>
              </a:rPr>
              <a:t>1</a:t>
            </a:r>
            <a:r>
              <a:rPr b="1" lang="en-US" sz="2800">
                <a:solidFill>
                  <a:schemeClr val="dk1"/>
                </a:solidFill>
                <a:latin typeface="Arial"/>
                <a:ea typeface="Arial"/>
                <a:cs typeface="Arial"/>
                <a:sym typeface="Arial"/>
              </a:rPr>
              <a:t> to p</a:t>
            </a:r>
            <a:r>
              <a:rPr b="1" baseline="-25000" lang="en-US" sz="2800">
                <a:solidFill>
                  <a:schemeClr val="dk1"/>
                </a:solidFill>
                <a:latin typeface="Arial"/>
                <a:ea typeface="Arial"/>
                <a:cs typeface="Arial"/>
                <a:sym typeface="Arial"/>
              </a:rPr>
              <a:t>1</a:t>
            </a:r>
            <a:r>
              <a:rPr b="1" baseline="30000" lang="en-US" sz="2800">
                <a:solidFill>
                  <a:schemeClr val="dk1"/>
                </a:solidFill>
                <a:latin typeface="Arial"/>
                <a:ea typeface="Arial"/>
                <a:cs typeface="Arial"/>
                <a:sym typeface="Arial"/>
              </a:rPr>
              <a:t>*</a:t>
            </a:r>
            <a:endParaRPr/>
          </a:p>
        </p:txBody>
      </p:sp>
      <p:sp>
        <p:nvSpPr>
          <p:cNvPr id="1672" name="Google Shape;1672;p192"/>
          <p:cNvSpPr txBox="1"/>
          <p:nvPr/>
        </p:nvSpPr>
        <p:spPr>
          <a:xfrm>
            <a:off x="3429000" y="5334000"/>
            <a:ext cx="533400" cy="57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2"/>
                </a:solidFill>
                <a:latin typeface="Arial"/>
                <a:ea typeface="Arial"/>
                <a:cs typeface="Arial"/>
                <a:sym typeface="Arial"/>
              </a:rPr>
              <a:t>C</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76" name="Shape 1676"/>
        <p:cNvGrpSpPr/>
        <p:nvPr/>
      </p:nvGrpSpPr>
      <p:grpSpPr>
        <a:xfrm>
          <a:off x="0" y="0"/>
          <a:ext cx="0" cy="0"/>
          <a:chOff x="0" y="0"/>
          <a:chExt cx="0" cy="0"/>
        </a:xfrm>
      </p:grpSpPr>
      <p:sp>
        <p:nvSpPr>
          <p:cNvPr id="1677" name="Google Shape;1677;p193"/>
          <p:cNvSpPr txBox="1"/>
          <p:nvPr>
            <p:ph type="title"/>
          </p:nvPr>
        </p:nvSpPr>
        <p:spPr>
          <a:xfrm>
            <a:off x="685800" y="228600"/>
            <a:ext cx="77724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sz="3000"/>
              <a:t>HICKSIAN ANALYSIS and DEMAND CURVES</a:t>
            </a:r>
            <a:endParaRPr/>
          </a:p>
        </p:txBody>
      </p:sp>
      <p:sp>
        <p:nvSpPr>
          <p:cNvPr id="1678" name="Google Shape;1678;p193"/>
          <p:cNvSpPr txBox="1"/>
          <p:nvPr>
            <p:ph idx="1" type="body"/>
          </p:nvPr>
        </p:nvSpPr>
        <p:spPr>
          <a:xfrm>
            <a:off x="685800" y="1714500"/>
            <a:ext cx="7772400" cy="41529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2400"/>
              <a:buFont typeface="Arial"/>
              <a:buNone/>
            </a:pPr>
            <a:r>
              <a:rPr lang="en-US"/>
              <a:t>   Hicksian (compensated) demand curves cannot be upward-sloping (i.e. substitution effect cannot be positive)</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194"/>
          <p:cNvSpPr txBox="1"/>
          <p:nvPr>
            <p:ph idx="1" type="body"/>
          </p:nvPr>
        </p:nvSpPr>
        <p:spPr>
          <a:xfrm>
            <a:off x="685800" y="1714500"/>
            <a:ext cx="7772400" cy="41529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2400"/>
              <a:buChar char="●"/>
            </a:pPr>
            <a:r>
              <a:rPr lang="en-US"/>
              <a:t>Since both the substitution and income effects increase demand when own-price falls, a normal good’s ordinary demand curve slopes downwards.</a:t>
            </a:r>
            <a:endParaRPr/>
          </a:p>
          <a:p>
            <a:pPr indent="-342900" lvl="0" marL="342900" rtl="0" algn="l">
              <a:spcBef>
                <a:spcPts val="640"/>
              </a:spcBef>
              <a:spcAft>
                <a:spcPts val="0"/>
              </a:spcAft>
              <a:buSzPts val="2400"/>
              <a:buChar char="●"/>
            </a:pPr>
            <a:r>
              <a:rPr lang="en-US"/>
              <a:t>The “Law” of Downward-Sloping Demand therefore always applies to normal goods.</a:t>
            </a:r>
            <a:endParaRPr/>
          </a:p>
        </p:txBody>
      </p:sp>
      <p:sp>
        <p:nvSpPr>
          <p:cNvPr id="1684" name="Google Shape;1684;p194"/>
          <p:cNvSpPr txBox="1"/>
          <p:nvPr>
            <p:ph type="title"/>
          </p:nvPr>
        </p:nvSpPr>
        <p:spPr>
          <a:xfrm>
            <a:off x="381000" y="381000"/>
            <a:ext cx="8382000" cy="852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sz="3600"/>
              <a:t>NORMAL GOODS</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195"/>
          <p:cNvSpPr txBox="1"/>
          <p:nvPr>
            <p:ph type="title"/>
          </p:nvPr>
        </p:nvSpPr>
        <p:spPr>
          <a:xfrm>
            <a:off x="0" y="228600"/>
            <a:ext cx="9142500" cy="1219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sz="3600"/>
              <a:t>INFERIOR GOODS</a:t>
            </a:r>
            <a:endParaRPr sz="3600"/>
          </a:p>
        </p:txBody>
      </p:sp>
      <p:sp>
        <p:nvSpPr>
          <p:cNvPr id="1690" name="Google Shape;1690;p195"/>
          <p:cNvSpPr txBox="1"/>
          <p:nvPr>
            <p:ph idx="1" type="body"/>
          </p:nvPr>
        </p:nvSpPr>
        <p:spPr>
          <a:xfrm>
            <a:off x="685800" y="1714500"/>
            <a:ext cx="7772400" cy="41529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2400"/>
              <a:buChar char="●"/>
            </a:pPr>
            <a:r>
              <a:rPr lang="en-US"/>
              <a:t>Some goods are (sometimes) inferior (i.e. demand is reduced by higher income).</a:t>
            </a:r>
            <a:endParaRPr/>
          </a:p>
          <a:p>
            <a:pPr indent="-342900" lvl="0" marL="342900" rtl="0" algn="l">
              <a:spcBef>
                <a:spcPts val="640"/>
              </a:spcBef>
              <a:spcAft>
                <a:spcPts val="0"/>
              </a:spcAft>
              <a:buSzPts val="2400"/>
              <a:buChar char="●"/>
            </a:pPr>
            <a:r>
              <a:rPr lang="en-US"/>
              <a:t>The substitution and income effects “oppose” each other when an inferior good’s own price changes.</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19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sz="4400"/>
              <a:t>Cost Curves</a:t>
            </a:r>
            <a:endParaRPr sz="4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Contd.. </a:t>
            </a:r>
            <a:endParaRPr/>
          </a:p>
        </p:txBody>
      </p:sp>
      <p:sp>
        <p:nvSpPr>
          <p:cNvPr id="368" name="Google Shape;368;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200"/>
              <a:buChar char="•"/>
            </a:pPr>
            <a:r>
              <a:rPr lang="en-US"/>
              <a:t>Role of a scientist is to add to humankind’s accumulated body of knowledge and discover universal laws of behavior.</a:t>
            </a:r>
            <a:endParaRPr/>
          </a:p>
          <a:p>
            <a:pPr indent="-342900" lvl="0" marL="342900" rtl="0" algn="just">
              <a:lnSpc>
                <a:spcPct val="90000"/>
              </a:lnSpc>
              <a:spcBef>
                <a:spcPts val="640"/>
              </a:spcBef>
              <a:spcAft>
                <a:spcPts val="0"/>
              </a:spcAft>
              <a:buClr>
                <a:schemeClr val="dk1"/>
              </a:buClr>
              <a:buSzPts val="3200"/>
              <a:buChar char="•"/>
            </a:pPr>
            <a:r>
              <a:rPr lang="en-US"/>
              <a:t>Role of engineer is to apply this to particular situations to produce products and services.</a:t>
            </a:r>
            <a:endParaRPr/>
          </a:p>
          <a:p>
            <a:pPr indent="-342900" lvl="0" marL="342900" rtl="0" algn="just">
              <a:lnSpc>
                <a:spcPct val="90000"/>
              </a:lnSpc>
              <a:spcBef>
                <a:spcPts val="640"/>
              </a:spcBef>
              <a:spcAft>
                <a:spcPts val="0"/>
              </a:spcAft>
              <a:buClr>
                <a:schemeClr val="dk1"/>
              </a:buClr>
              <a:buSzPts val="3200"/>
              <a:buChar char="•"/>
            </a:pPr>
            <a:r>
              <a:rPr lang="en-US"/>
              <a:t>Engineering activities rarely are carried out for the satisfaction that may be derived from them directly. Instead, their use is confined to satisfying human wants</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197"/>
          <p:cNvSpPr/>
          <p:nvPr/>
        </p:nvSpPr>
        <p:spPr>
          <a:xfrm>
            <a:off x="1485900" y="1600200"/>
            <a:ext cx="6229500" cy="121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short run</a:t>
            </a:r>
            <a:r>
              <a:rPr b="0" i="0" lang="en-US" sz="1800" u="none" cap="none" strike="noStrike">
                <a:solidFill>
                  <a:schemeClr val="dk1"/>
                </a:solidFill>
                <a:latin typeface="Arial"/>
                <a:ea typeface="Arial"/>
                <a:cs typeface="Arial"/>
                <a:sym typeface="Arial"/>
              </a:rPr>
              <a:t>  The period of time for which two conditions hold: The firm is operating under a fixed scale (fixed factor) of production, and firms can neither enter nor exit an industry. </a:t>
            </a:r>
            <a:endParaRPr/>
          </a:p>
        </p:txBody>
      </p:sp>
      <p:sp>
        <p:nvSpPr>
          <p:cNvPr id="1701" name="Google Shape;1701;p197"/>
          <p:cNvSpPr/>
          <p:nvPr/>
        </p:nvSpPr>
        <p:spPr>
          <a:xfrm>
            <a:off x="1485900" y="3733800"/>
            <a:ext cx="6229500" cy="121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long run</a:t>
            </a:r>
            <a:r>
              <a:rPr b="0" i="0" lang="en-US" sz="1800" u="none" cap="none" strike="noStrike">
                <a:solidFill>
                  <a:schemeClr val="dk1"/>
                </a:solidFill>
                <a:latin typeface="Arial"/>
                <a:ea typeface="Arial"/>
                <a:cs typeface="Arial"/>
                <a:sym typeface="Arial"/>
              </a:rPr>
              <a:t>  That period of time for which there are no fixed factors of production: Firms can increase or decrease the scale of operation, and new firms can enter and existing firms can exit the industry.  </a:t>
            </a:r>
            <a:endParaRPr/>
          </a:p>
        </p:txBody>
      </p:sp>
      <p:sp>
        <p:nvSpPr>
          <p:cNvPr id="1702" name="Google Shape;1702;p197"/>
          <p:cNvSpPr txBox="1"/>
          <p:nvPr/>
        </p:nvSpPr>
        <p:spPr>
          <a:xfrm>
            <a:off x="1485900" y="304800"/>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2000" u="none" cap="none" strike="noStrike">
                <a:solidFill>
                  <a:srgbClr val="55367D"/>
                </a:solidFill>
                <a:latin typeface="Calibri"/>
                <a:ea typeface="Calibri"/>
                <a:cs typeface="Calibri"/>
                <a:sym typeface="Calibri"/>
              </a:rPr>
              <a:t>Short-Run versus Long-Run Decisions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02"/>
                                        </p:tgtEl>
                                        <p:attrNameLst>
                                          <p:attrName>style.visibility</p:attrName>
                                        </p:attrNameLst>
                                      </p:cBhvr>
                                      <p:to>
                                        <p:strVal val="visible"/>
                                      </p:to>
                                    </p:set>
                                    <p:animEffect filter="fade" transition="in">
                                      <p:cBhvr>
                                        <p:cTn dur="500"/>
                                        <p:tgtEl>
                                          <p:spTgt spid="17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00"/>
                                        </p:tgtEl>
                                        <p:attrNameLst>
                                          <p:attrName>style.visibility</p:attrName>
                                        </p:attrNameLst>
                                      </p:cBhvr>
                                      <p:to>
                                        <p:strVal val="visible"/>
                                      </p:to>
                                    </p:set>
                                    <p:animEffect filter="fade" transition="in">
                                      <p:cBhvr>
                                        <p:cTn dur="500"/>
                                        <p:tgtEl>
                                          <p:spTgt spid="170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01"/>
                                        </p:tgtEl>
                                        <p:attrNameLst>
                                          <p:attrName>style.visibility</p:attrName>
                                        </p:attrNameLst>
                                      </p:cBhvr>
                                      <p:to>
                                        <p:strVal val="visible"/>
                                      </p:to>
                                    </p:set>
                                    <p:animEffect filter="fade" transition="in">
                                      <p:cBhvr>
                                        <p:cTn dur="500"/>
                                        <p:tgtEl>
                                          <p:spTgt spid="17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198"/>
          <p:cNvSpPr/>
          <p:nvPr/>
        </p:nvSpPr>
        <p:spPr>
          <a:xfrm>
            <a:off x="1485900" y="1828800"/>
            <a:ext cx="6172200" cy="91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fixed cost</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  Any cost that does not depend on the firms’ level of output. These costs are incurred even if the firm is producing nothing. There are no fixed costs in the long run.</a:t>
            </a:r>
            <a:endParaRPr/>
          </a:p>
        </p:txBody>
      </p:sp>
      <p:sp>
        <p:nvSpPr>
          <p:cNvPr id="1708" name="Google Shape;1708;p198"/>
          <p:cNvSpPr/>
          <p:nvPr/>
        </p:nvSpPr>
        <p:spPr>
          <a:xfrm>
            <a:off x="1485900" y="3429000"/>
            <a:ext cx="617220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variable cost</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 cost that depends on the level of production chosen.</a:t>
            </a:r>
            <a:endParaRPr/>
          </a:p>
        </p:txBody>
      </p:sp>
      <p:sp>
        <p:nvSpPr>
          <p:cNvPr id="1709" name="Google Shape;1709;p198"/>
          <p:cNvSpPr/>
          <p:nvPr/>
        </p:nvSpPr>
        <p:spPr>
          <a:xfrm>
            <a:off x="1485900" y="4495800"/>
            <a:ext cx="61722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total cost (</a:t>
            </a:r>
            <a:r>
              <a:rPr b="1" i="1" lang="en-US" sz="1800" u="none" cap="none" strike="noStrike">
                <a:solidFill>
                  <a:schemeClr val="dk1"/>
                </a:solidFill>
                <a:latin typeface="Arial"/>
                <a:ea typeface="Arial"/>
                <a:cs typeface="Arial"/>
                <a:sym typeface="Arial"/>
              </a:rPr>
              <a:t>TC</a:t>
            </a:r>
            <a:r>
              <a:rPr b="1" i="0" lang="en-US" sz="1800" u="none" cap="none" strike="noStrike">
                <a:solidFill>
                  <a:schemeClr val="dk1"/>
                </a:solidFill>
                <a:latin typeface="Arial"/>
                <a:ea typeface="Arial"/>
                <a:cs typeface="Arial"/>
                <a:sym typeface="Arial"/>
              </a:rPr>
              <a:t>)</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Total fixed costs plus total variable costs.</a:t>
            </a:r>
            <a:endParaRPr/>
          </a:p>
        </p:txBody>
      </p:sp>
      <p:sp>
        <p:nvSpPr>
          <p:cNvPr id="1710" name="Google Shape;1710;p198"/>
          <p:cNvSpPr/>
          <p:nvPr/>
        </p:nvSpPr>
        <p:spPr>
          <a:xfrm>
            <a:off x="3800475" y="5257800"/>
            <a:ext cx="15429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1800" u="none" cap="none" strike="noStrike">
                <a:solidFill>
                  <a:schemeClr val="dk1"/>
                </a:solidFill>
                <a:latin typeface="Arial"/>
                <a:ea typeface="Arial"/>
                <a:cs typeface="Arial"/>
                <a:sym typeface="Arial"/>
              </a:rPr>
              <a:t>TC = TFC + TVC</a:t>
            </a:r>
            <a:endParaRPr/>
          </a:p>
        </p:txBody>
      </p:sp>
      <p:sp>
        <p:nvSpPr>
          <p:cNvPr id="1711" name="Google Shape;1711;p198"/>
          <p:cNvSpPr txBox="1"/>
          <p:nvPr/>
        </p:nvSpPr>
        <p:spPr>
          <a:xfrm>
            <a:off x="1485900" y="300038"/>
            <a:ext cx="62865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8A1636"/>
                </a:solidFill>
                <a:latin typeface="Calibri"/>
                <a:ea typeface="Calibri"/>
                <a:cs typeface="Calibri"/>
                <a:sym typeface="Calibri"/>
              </a:rPr>
              <a:t>Costs in the Short Run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1"/>
                                        </p:tgtEl>
                                        <p:attrNameLst>
                                          <p:attrName>style.visibility</p:attrName>
                                        </p:attrNameLst>
                                      </p:cBhvr>
                                      <p:to>
                                        <p:strVal val="visible"/>
                                      </p:to>
                                    </p:set>
                                    <p:animEffect filter="fade" transition="in">
                                      <p:cBhvr>
                                        <p:cTn dur="500"/>
                                        <p:tgtEl>
                                          <p:spTgt spid="171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07"/>
                                        </p:tgtEl>
                                        <p:attrNameLst>
                                          <p:attrName>style.visibility</p:attrName>
                                        </p:attrNameLst>
                                      </p:cBhvr>
                                      <p:to>
                                        <p:strVal val="visible"/>
                                      </p:to>
                                    </p:set>
                                    <p:animEffect filter="fade" transition="in">
                                      <p:cBhvr>
                                        <p:cTn dur="500"/>
                                        <p:tgtEl>
                                          <p:spTgt spid="17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08"/>
                                        </p:tgtEl>
                                        <p:attrNameLst>
                                          <p:attrName>style.visibility</p:attrName>
                                        </p:attrNameLst>
                                      </p:cBhvr>
                                      <p:to>
                                        <p:strVal val="visible"/>
                                      </p:to>
                                    </p:set>
                                    <p:animEffect filter="fade" transition="in">
                                      <p:cBhvr>
                                        <p:cTn dur="500"/>
                                        <p:tgtEl>
                                          <p:spTgt spid="170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09"/>
                                        </p:tgtEl>
                                        <p:attrNameLst>
                                          <p:attrName>style.visibility</p:attrName>
                                        </p:attrNameLst>
                                      </p:cBhvr>
                                      <p:to>
                                        <p:strVal val="visible"/>
                                      </p:to>
                                    </p:set>
                                    <p:animEffect filter="fade" transition="in">
                                      <p:cBhvr>
                                        <p:cTn dur="500"/>
                                        <p:tgtEl>
                                          <p:spTgt spid="170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10"/>
                                        </p:tgtEl>
                                        <p:attrNameLst>
                                          <p:attrName>style.visibility</p:attrName>
                                        </p:attrNameLst>
                                      </p:cBhvr>
                                      <p:to>
                                        <p:strVal val="visible"/>
                                      </p:to>
                                    </p:set>
                                    <p:animEffect filter="fade" transition="in">
                                      <p:cBhvr>
                                        <p:cTn dur="500"/>
                                        <p:tgtEl>
                                          <p:spTgt spid="17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199"/>
          <p:cNvSpPr/>
          <p:nvPr/>
        </p:nvSpPr>
        <p:spPr>
          <a:xfrm>
            <a:off x="1485900" y="1624013"/>
            <a:ext cx="6172200" cy="99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total fixed costs (</a:t>
            </a:r>
            <a:r>
              <a:rPr b="1" i="1" lang="en-US" sz="1800" u="none" cap="none" strike="noStrike">
                <a:solidFill>
                  <a:schemeClr val="dk1"/>
                </a:solidFill>
                <a:latin typeface="Arial"/>
                <a:ea typeface="Arial"/>
                <a:cs typeface="Arial"/>
                <a:sym typeface="Arial"/>
              </a:rPr>
              <a:t>TFC</a:t>
            </a:r>
            <a:r>
              <a:rPr b="1" i="0" lang="en-US" sz="1800" u="none" cap="none" strike="noStrike">
                <a:solidFill>
                  <a:schemeClr val="dk1"/>
                </a:solidFill>
                <a:latin typeface="Arial"/>
                <a:ea typeface="Arial"/>
                <a:cs typeface="Arial"/>
                <a:sym typeface="Arial"/>
              </a:rPr>
              <a:t>) </a:t>
            </a:r>
            <a:r>
              <a:rPr b="1" i="1" lang="en-US" sz="1800" u="none" cap="none" strike="noStrike">
                <a:solidFill>
                  <a:schemeClr val="dk1"/>
                </a:solidFill>
                <a:latin typeface="Arial"/>
                <a:ea typeface="Arial"/>
                <a:cs typeface="Arial"/>
                <a:sym typeface="Arial"/>
              </a:rPr>
              <a:t>or</a:t>
            </a:r>
            <a:r>
              <a:rPr b="1" i="0" lang="en-US" sz="1800" u="none" cap="none" strike="noStrike">
                <a:solidFill>
                  <a:schemeClr val="dk1"/>
                </a:solidFill>
                <a:latin typeface="Arial"/>
                <a:ea typeface="Arial"/>
                <a:cs typeface="Arial"/>
                <a:sym typeface="Arial"/>
              </a:rPr>
              <a:t> overhead</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The total of all costs that do not change with output even if output is zero.</a:t>
            </a:r>
            <a:endParaRPr/>
          </a:p>
        </p:txBody>
      </p:sp>
      <p:graphicFrame>
        <p:nvGraphicFramePr>
          <p:cNvPr id="1717" name="Google Shape;1717;p199"/>
          <p:cNvGraphicFramePr/>
          <p:nvPr/>
        </p:nvGraphicFramePr>
        <p:xfrm>
          <a:off x="2857500" y="2740026"/>
          <a:ext cx="3000000" cy="3000000"/>
        </p:xfrm>
        <a:graphic>
          <a:graphicData uri="http://schemas.openxmlformats.org/drawingml/2006/table">
            <a:tbl>
              <a:tblPr>
                <a:noFill/>
                <a:tableStyleId>{E498032D-39E7-4472-BB72-E89C2498A91A}</a:tableStyleId>
              </a:tblPr>
              <a:tblGrid>
                <a:gridCol w="857250"/>
                <a:gridCol w="1028700"/>
                <a:gridCol w="1543050"/>
              </a:tblGrid>
              <a:tr h="557100">
                <a:tc gridSpan="3">
                  <a:txBody>
                    <a:bodyPr/>
                    <a:lstStyle/>
                    <a:p>
                      <a:pPr indent="-977900" lvl="0" marL="977900" marR="0" rtl="0" algn="l">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TABLE 8.1  Short-Run Fixed Cost (Total and Average) of a Hypothetical Firm</a:t>
                      </a:r>
                      <a:endParaRPr/>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c hMerge="1"/>
              </a:tr>
              <a:tr h="560825">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(1)</a:t>
                      </a:r>
                      <a:endParaRPr/>
                    </a:p>
                    <a:p>
                      <a:pPr indent="0" lvl="0" marL="0" marR="0" rtl="0" algn="ctr">
                        <a:lnSpc>
                          <a:spcPct val="100000"/>
                        </a:lnSpc>
                        <a:spcBef>
                          <a:spcPts val="280"/>
                        </a:spcBef>
                        <a:spcAft>
                          <a:spcPts val="0"/>
                        </a:spcAft>
                        <a:buClr>
                          <a:schemeClr val="dk1"/>
                        </a:buClr>
                        <a:buSzPts val="1400"/>
                        <a:buFont typeface="Arial"/>
                        <a:buNone/>
                      </a:pPr>
                      <a:r>
                        <a:rPr b="1" i="1" lang="en-US" sz="1400" u="none" cap="none" strike="noStrike">
                          <a:solidFill>
                            <a:schemeClr val="dk1"/>
                          </a:solidFill>
                          <a:latin typeface="Arial"/>
                          <a:ea typeface="Arial"/>
                          <a:cs typeface="Arial"/>
                          <a:sym typeface="Arial"/>
                        </a:rPr>
                        <a:t>q</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(2)</a:t>
                      </a:r>
                      <a:endParaRPr/>
                    </a:p>
                    <a:p>
                      <a:pPr indent="0" lvl="0" marL="0" marR="0" rtl="0" algn="ctr">
                        <a:lnSpc>
                          <a:spcPct val="100000"/>
                        </a:lnSpc>
                        <a:spcBef>
                          <a:spcPts val="280"/>
                        </a:spcBef>
                        <a:spcAft>
                          <a:spcPts val="0"/>
                        </a:spcAft>
                        <a:buClr>
                          <a:schemeClr val="dk1"/>
                        </a:buClr>
                        <a:buSzPts val="1400"/>
                        <a:buFont typeface="Arial"/>
                        <a:buNone/>
                      </a:pPr>
                      <a:r>
                        <a:rPr b="1" i="1" lang="en-US" sz="1400" u="none" cap="none" strike="noStrike">
                          <a:solidFill>
                            <a:schemeClr val="dk1"/>
                          </a:solidFill>
                          <a:latin typeface="Arial"/>
                          <a:ea typeface="Arial"/>
                          <a:cs typeface="Arial"/>
                          <a:sym typeface="Arial"/>
                        </a:rPr>
                        <a:t>TFC</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(3)</a:t>
                      </a:r>
                      <a:endParaRPr/>
                    </a:p>
                    <a:p>
                      <a:pPr indent="0" lvl="0" marL="0" marR="0" rtl="0" algn="ctr">
                        <a:lnSpc>
                          <a:spcPct val="100000"/>
                        </a:lnSpc>
                        <a:spcBef>
                          <a:spcPts val="280"/>
                        </a:spcBef>
                        <a:spcAft>
                          <a:spcPts val="0"/>
                        </a:spcAft>
                        <a:buClr>
                          <a:schemeClr val="dk1"/>
                        </a:buClr>
                        <a:buSzPts val="1400"/>
                        <a:buFont typeface="Arial"/>
                        <a:buNone/>
                      </a:pPr>
                      <a:r>
                        <a:rPr b="1" i="1" lang="en-US" sz="1400" u="none" cap="none" strike="noStrike">
                          <a:solidFill>
                            <a:schemeClr val="dk1"/>
                          </a:solidFill>
                          <a:latin typeface="Arial"/>
                          <a:ea typeface="Arial"/>
                          <a:cs typeface="Arial"/>
                          <a:sym typeface="Arial"/>
                        </a:rPr>
                        <a:t>AFC (TFC/q)</a:t>
                      </a:r>
                      <a:endParaRPr b="0" i="1" sz="1400" u="none" cap="none" strike="noStrike">
                        <a:solidFill>
                          <a:schemeClr val="dk1"/>
                        </a:solidFill>
                        <a:latin typeface="Arial"/>
                        <a:ea typeface="Arial"/>
                        <a:cs typeface="Arial"/>
                        <a:sym typeface="Arial"/>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1476075">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1</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2</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3</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4</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5</a:t>
                      </a:r>
                      <a:endParaRPr/>
                    </a:p>
                  </a:txBody>
                  <a:tcPr marT="91425"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100</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100</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100</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100</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100</a:t>
                      </a:r>
                      <a:endParaRPr/>
                    </a:p>
                  </a:txBody>
                  <a:tcPr marT="91425" marB="0" marR="3200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a:t>
                      </a:r>
                      <a:r>
                        <a:rPr b="0" i="0" lang="en-US" sz="1400" u="none" cap="none" strike="noStrike">
                          <a:solidFill>
                            <a:schemeClr val="dk1"/>
                          </a:solidFill>
                          <a:latin typeface="Noto Sans Symbols"/>
                          <a:ea typeface="Noto Sans Symbols"/>
                          <a:cs typeface="Noto Sans Symbols"/>
                          <a:sym typeface="Noto Sans Symbols"/>
                        </a:rPr>
                        <a:t>−</a:t>
                      </a:r>
                      <a:br>
                        <a:rPr b="0" i="0" lang="en-US" sz="1400" u="none" cap="none" strike="noStrike">
                          <a:solidFill>
                            <a:schemeClr val="dk1"/>
                          </a:solidFill>
                          <a:latin typeface="Noto Sans Symbols"/>
                          <a:ea typeface="Noto Sans Symbols"/>
                          <a:cs typeface="Noto Sans Symbols"/>
                          <a:sym typeface="Noto Sans Symbols"/>
                        </a:rPr>
                      </a:br>
                      <a:r>
                        <a:rPr b="0" i="0" lang="en-US" sz="1400" u="none" cap="none" strike="noStrike">
                          <a:solidFill>
                            <a:schemeClr val="dk1"/>
                          </a:solidFill>
                          <a:latin typeface="Arial"/>
                          <a:ea typeface="Arial"/>
                          <a:cs typeface="Arial"/>
                          <a:sym typeface="Arial"/>
                        </a:rPr>
                        <a:t>100</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50</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33</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25</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20</a:t>
                      </a:r>
                      <a:endParaRPr/>
                    </a:p>
                  </a:txBody>
                  <a:tcPr marT="91425" marB="0" marR="5943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758C"/>
                      </a:solidFill>
                      <a:prstDash val="solid"/>
                      <a:round/>
                      <a:headEnd len="sm" w="sm" type="none"/>
                      <a:tailEnd len="sm" w="sm" type="none"/>
                    </a:lnB>
                  </a:tcPr>
                </a:tc>
              </a:tr>
            </a:tbl>
          </a:graphicData>
        </a:graphic>
      </p:graphicFrame>
      <p:sp>
        <p:nvSpPr>
          <p:cNvPr id="1718" name="Google Shape;1718;p199"/>
          <p:cNvSpPr txBox="1"/>
          <p:nvPr/>
        </p:nvSpPr>
        <p:spPr>
          <a:xfrm>
            <a:off x="1485900" y="300038"/>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2000" u="none" cap="none" strike="noStrike">
                <a:solidFill>
                  <a:srgbClr val="55367D"/>
                </a:solidFill>
                <a:latin typeface="Calibri"/>
                <a:ea typeface="Calibri"/>
                <a:cs typeface="Calibri"/>
                <a:sym typeface="Calibri"/>
              </a:rPr>
              <a:t>Fixed Costs</a:t>
            </a:r>
            <a:endParaRPr/>
          </a:p>
        </p:txBody>
      </p:sp>
      <p:sp>
        <p:nvSpPr>
          <p:cNvPr id="1719" name="Google Shape;1719;p199"/>
          <p:cNvSpPr/>
          <p:nvPr/>
        </p:nvSpPr>
        <p:spPr>
          <a:xfrm>
            <a:off x="1485900" y="962025"/>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1800" u="none" cap="none" strike="noStrike">
                <a:solidFill>
                  <a:srgbClr val="593000"/>
                </a:solidFill>
                <a:latin typeface="Arial"/>
                <a:ea typeface="Arial"/>
                <a:cs typeface="Arial"/>
                <a:sym typeface="Arial"/>
              </a:rPr>
              <a:t>Total Fixed Cost (</a:t>
            </a:r>
            <a:r>
              <a:rPr b="0" i="1" lang="en-US" sz="1800" u="none" cap="none" strike="noStrike">
                <a:solidFill>
                  <a:srgbClr val="593000"/>
                </a:solidFill>
                <a:latin typeface="Arial"/>
                <a:ea typeface="Arial"/>
                <a:cs typeface="Arial"/>
                <a:sym typeface="Arial"/>
              </a:rPr>
              <a:t>TFC</a:t>
            </a:r>
            <a:r>
              <a:rPr b="0" i="0" lang="en-US" sz="1800" u="none" cap="none" strike="noStrike">
                <a:solidFill>
                  <a:srgbClr val="593000"/>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8"/>
                                        </p:tgtEl>
                                        <p:attrNameLst>
                                          <p:attrName>style.visibility</p:attrName>
                                        </p:attrNameLst>
                                      </p:cBhvr>
                                      <p:to>
                                        <p:strVal val="visible"/>
                                      </p:to>
                                    </p:set>
                                    <p:animEffect filter="fade" transition="in">
                                      <p:cBhvr>
                                        <p:cTn dur="500"/>
                                        <p:tgtEl>
                                          <p:spTgt spid="17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19"/>
                                        </p:tgtEl>
                                        <p:attrNameLst>
                                          <p:attrName>style.visibility</p:attrName>
                                        </p:attrNameLst>
                                      </p:cBhvr>
                                      <p:to>
                                        <p:strVal val="visible"/>
                                      </p:to>
                                    </p:set>
                                    <p:animEffect filter="fade" transition="in">
                                      <p:cBhvr>
                                        <p:cTn dur="500"/>
                                        <p:tgtEl>
                                          <p:spTgt spid="17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16"/>
                                        </p:tgtEl>
                                        <p:attrNameLst>
                                          <p:attrName>style.visibility</p:attrName>
                                        </p:attrNameLst>
                                      </p:cBhvr>
                                      <p:to>
                                        <p:strVal val="visible"/>
                                      </p:to>
                                    </p:set>
                                    <p:animEffect filter="fade" transition="in">
                                      <p:cBhvr>
                                        <p:cTn dur="500"/>
                                        <p:tgtEl>
                                          <p:spTgt spid="171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17"/>
                                        </p:tgtEl>
                                        <p:attrNameLst>
                                          <p:attrName>style.visibility</p:attrName>
                                        </p:attrNameLst>
                                      </p:cBhvr>
                                      <p:to>
                                        <p:strVal val="visible"/>
                                      </p:to>
                                    </p:set>
                                    <p:animEffect filter="fade" transition="in">
                                      <p:cBhvr>
                                        <p:cTn dur="1000"/>
                                        <p:tgtEl>
                                          <p:spTgt spid="17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pic>
        <p:nvPicPr>
          <p:cNvPr id="1724" name="Google Shape;1724;p200"/>
          <p:cNvPicPr preferRelativeResize="0"/>
          <p:nvPr/>
        </p:nvPicPr>
        <p:blipFill rotWithShape="1">
          <a:blip r:embed="rId3">
            <a:alphaModFix/>
          </a:blip>
          <a:srcRect b="0" l="0" r="0" t="0"/>
          <a:stretch/>
        </p:blipFill>
        <p:spPr>
          <a:xfrm>
            <a:off x="4857750" y="1524001"/>
            <a:ext cx="2943225" cy="2378869"/>
          </a:xfrm>
          <a:prstGeom prst="rect">
            <a:avLst/>
          </a:prstGeom>
          <a:noFill/>
          <a:ln>
            <a:noFill/>
          </a:ln>
        </p:spPr>
      </p:pic>
      <p:pic>
        <p:nvPicPr>
          <p:cNvPr id="1725" name="Google Shape;1725;p200"/>
          <p:cNvPicPr preferRelativeResize="0"/>
          <p:nvPr/>
        </p:nvPicPr>
        <p:blipFill rotWithShape="1">
          <a:blip r:embed="rId4">
            <a:alphaModFix/>
          </a:blip>
          <a:srcRect b="0" l="0" r="0" t="0"/>
          <a:stretch/>
        </p:blipFill>
        <p:spPr>
          <a:xfrm>
            <a:off x="1657350" y="1524001"/>
            <a:ext cx="2943225" cy="2378869"/>
          </a:xfrm>
          <a:prstGeom prst="rect">
            <a:avLst/>
          </a:prstGeom>
          <a:noFill/>
          <a:ln>
            <a:noFill/>
          </a:ln>
        </p:spPr>
      </p:pic>
      <p:sp>
        <p:nvSpPr>
          <p:cNvPr id="1726" name="Google Shape;1726;p200"/>
          <p:cNvSpPr/>
          <p:nvPr/>
        </p:nvSpPr>
        <p:spPr>
          <a:xfrm>
            <a:off x="1485900" y="4724400"/>
            <a:ext cx="6172200" cy="304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i="0" lang="en-US" sz="1400" u="none" cap="none" strike="noStrike">
                <a:solidFill>
                  <a:srgbClr val="00723F"/>
                </a:solidFill>
                <a:latin typeface="Arial"/>
                <a:ea typeface="Arial"/>
                <a:cs typeface="Arial"/>
                <a:sym typeface="Arial"/>
              </a:rPr>
              <a:t>▲  FIGURE 8.2</a:t>
            </a:r>
            <a:r>
              <a:rPr b="1" i="0" lang="en-US" sz="1400" u="none" cap="none" strike="noStrike">
                <a:solidFill>
                  <a:srgbClr val="7D0013"/>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Short-Run Fixed Cost (Total and Average) of a Hypothetical Firm</a:t>
            </a:r>
            <a:endParaRPr/>
          </a:p>
        </p:txBody>
      </p:sp>
      <p:sp>
        <p:nvSpPr>
          <p:cNvPr id="1727" name="Google Shape;1727;p200"/>
          <p:cNvSpPr txBox="1"/>
          <p:nvPr/>
        </p:nvSpPr>
        <p:spPr>
          <a:xfrm>
            <a:off x="1485901" y="5084979"/>
            <a:ext cx="6122400" cy="867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Average fixed cost is simply total fixed cost divided by the quantity of output.</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As output increases, average fixed cost declines because we are dividing a fixed number ($1,000) by a larger and larger quantity.</a:t>
            </a:r>
            <a:endParaRPr/>
          </a:p>
        </p:txBody>
      </p:sp>
      <p:sp>
        <p:nvSpPr>
          <p:cNvPr id="1728" name="Google Shape;1728;p200"/>
          <p:cNvSpPr/>
          <p:nvPr/>
        </p:nvSpPr>
        <p:spPr>
          <a:xfrm>
            <a:off x="1485900" y="295275"/>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1800" u="none" cap="none" strike="noStrike">
                <a:solidFill>
                  <a:srgbClr val="593000"/>
                </a:solidFill>
                <a:latin typeface="Arial"/>
                <a:ea typeface="Arial"/>
                <a:cs typeface="Arial"/>
                <a:sym typeface="Arial"/>
              </a:rPr>
              <a:t>Average Fixed Cost (</a:t>
            </a:r>
            <a:r>
              <a:rPr b="0" i="1" lang="en-US" sz="1800" u="none" cap="none" strike="noStrike">
                <a:solidFill>
                  <a:srgbClr val="593000"/>
                </a:solidFill>
                <a:latin typeface="Arial"/>
                <a:ea typeface="Arial"/>
                <a:cs typeface="Arial"/>
                <a:sym typeface="Arial"/>
              </a:rPr>
              <a:t>AFC</a:t>
            </a:r>
            <a:r>
              <a:rPr b="0" i="0" lang="en-US" sz="1800" u="none" cap="none" strike="noStrike">
                <a:solidFill>
                  <a:srgbClr val="593000"/>
                </a:solidFill>
                <a:latin typeface="Arial"/>
                <a:ea typeface="Arial"/>
                <a:cs typeface="Arial"/>
                <a:sym typeface="Arial"/>
              </a:rPr>
              <a:t>)</a:t>
            </a:r>
            <a:endParaRPr/>
          </a:p>
        </p:txBody>
      </p:sp>
      <p:pic>
        <p:nvPicPr>
          <p:cNvPr id="1729" name="Google Shape;1729;p200"/>
          <p:cNvPicPr preferRelativeResize="0"/>
          <p:nvPr/>
        </p:nvPicPr>
        <p:blipFill rotWithShape="1">
          <a:blip r:embed="rId5">
            <a:alphaModFix/>
          </a:blip>
          <a:srcRect b="0" l="0" r="0" t="0"/>
          <a:stretch/>
        </p:blipFill>
        <p:spPr>
          <a:xfrm>
            <a:off x="1657350" y="1524001"/>
            <a:ext cx="2943225" cy="2378869"/>
          </a:xfrm>
          <a:prstGeom prst="rect">
            <a:avLst/>
          </a:prstGeom>
          <a:noFill/>
          <a:ln>
            <a:noFill/>
          </a:ln>
        </p:spPr>
      </p:pic>
      <p:pic>
        <p:nvPicPr>
          <p:cNvPr id="1730" name="Google Shape;1730;p200"/>
          <p:cNvPicPr preferRelativeResize="0"/>
          <p:nvPr/>
        </p:nvPicPr>
        <p:blipFill rotWithShape="1">
          <a:blip r:embed="rId6">
            <a:alphaModFix/>
          </a:blip>
          <a:srcRect b="0" l="0" r="0" t="0"/>
          <a:stretch/>
        </p:blipFill>
        <p:spPr>
          <a:xfrm>
            <a:off x="4857750" y="1524001"/>
            <a:ext cx="2943225" cy="2378869"/>
          </a:xfrm>
          <a:prstGeom prst="rect">
            <a:avLst/>
          </a:prstGeom>
          <a:noFill/>
          <a:ln>
            <a:noFill/>
          </a:ln>
        </p:spPr>
      </p:pic>
      <p:pic>
        <p:nvPicPr>
          <p:cNvPr id="1731" name="Google Shape;1731;p200"/>
          <p:cNvPicPr preferRelativeResize="0"/>
          <p:nvPr/>
        </p:nvPicPr>
        <p:blipFill rotWithShape="1">
          <a:blip r:embed="rId7">
            <a:alphaModFix/>
          </a:blip>
          <a:srcRect b="0" l="0" r="0" t="0"/>
          <a:stretch/>
        </p:blipFill>
        <p:spPr>
          <a:xfrm>
            <a:off x="1657350" y="1524001"/>
            <a:ext cx="2943225" cy="2378869"/>
          </a:xfrm>
          <a:prstGeom prst="rect">
            <a:avLst/>
          </a:prstGeom>
          <a:noFill/>
          <a:ln>
            <a:noFill/>
          </a:ln>
        </p:spPr>
      </p:pic>
      <p:pic>
        <p:nvPicPr>
          <p:cNvPr id="1732" name="Google Shape;1732;p200"/>
          <p:cNvPicPr preferRelativeResize="0"/>
          <p:nvPr/>
        </p:nvPicPr>
        <p:blipFill rotWithShape="1">
          <a:blip r:embed="rId8">
            <a:alphaModFix/>
          </a:blip>
          <a:srcRect b="0" l="0" r="0" t="0"/>
          <a:stretch/>
        </p:blipFill>
        <p:spPr>
          <a:xfrm>
            <a:off x="4857750" y="1524001"/>
            <a:ext cx="2943225" cy="2378869"/>
          </a:xfrm>
          <a:prstGeom prst="rect">
            <a:avLst/>
          </a:prstGeom>
          <a:noFill/>
          <a:ln>
            <a:noFill/>
          </a:ln>
        </p:spPr>
      </p:pic>
      <p:pic>
        <p:nvPicPr>
          <p:cNvPr id="1733" name="Google Shape;1733;p200"/>
          <p:cNvPicPr preferRelativeResize="0"/>
          <p:nvPr/>
        </p:nvPicPr>
        <p:blipFill rotWithShape="1">
          <a:blip r:embed="rId9">
            <a:alphaModFix/>
          </a:blip>
          <a:srcRect b="0" l="0" r="0" t="0"/>
          <a:stretch/>
        </p:blipFill>
        <p:spPr>
          <a:xfrm>
            <a:off x="1657350" y="1524001"/>
            <a:ext cx="2943225" cy="2378869"/>
          </a:xfrm>
          <a:prstGeom prst="rect">
            <a:avLst/>
          </a:prstGeom>
          <a:noFill/>
          <a:ln>
            <a:noFill/>
          </a:ln>
        </p:spPr>
      </p:pic>
      <p:pic>
        <p:nvPicPr>
          <p:cNvPr id="1734" name="Google Shape;1734;p200"/>
          <p:cNvPicPr preferRelativeResize="0"/>
          <p:nvPr/>
        </p:nvPicPr>
        <p:blipFill rotWithShape="1">
          <a:blip r:embed="rId10">
            <a:alphaModFix/>
          </a:blip>
          <a:srcRect b="0" l="0" r="0" t="0"/>
          <a:stretch/>
        </p:blipFill>
        <p:spPr>
          <a:xfrm>
            <a:off x="4857750" y="1524001"/>
            <a:ext cx="2943225" cy="2378869"/>
          </a:xfrm>
          <a:prstGeom prst="rect">
            <a:avLst/>
          </a:prstGeom>
          <a:noFill/>
          <a:ln>
            <a:noFill/>
          </a:ln>
        </p:spPr>
      </p:pic>
      <p:pic>
        <p:nvPicPr>
          <p:cNvPr id="1735" name="Google Shape;1735;p200"/>
          <p:cNvPicPr preferRelativeResize="0"/>
          <p:nvPr/>
        </p:nvPicPr>
        <p:blipFill rotWithShape="1">
          <a:blip r:embed="rId11">
            <a:alphaModFix/>
          </a:blip>
          <a:srcRect b="0" l="0" r="0" t="0"/>
          <a:stretch/>
        </p:blipFill>
        <p:spPr>
          <a:xfrm>
            <a:off x="1657350" y="1524001"/>
            <a:ext cx="2943225" cy="2378869"/>
          </a:xfrm>
          <a:prstGeom prst="rect">
            <a:avLst/>
          </a:prstGeom>
          <a:noFill/>
          <a:ln>
            <a:noFill/>
          </a:ln>
        </p:spPr>
      </p:pic>
      <p:pic>
        <p:nvPicPr>
          <p:cNvPr id="1736" name="Google Shape;1736;p200"/>
          <p:cNvPicPr preferRelativeResize="0"/>
          <p:nvPr/>
        </p:nvPicPr>
        <p:blipFill rotWithShape="1">
          <a:blip r:embed="rId12">
            <a:alphaModFix/>
          </a:blip>
          <a:srcRect b="0" l="0" r="0" t="0"/>
          <a:stretch/>
        </p:blipFill>
        <p:spPr>
          <a:xfrm>
            <a:off x="4857750" y="1524001"/>
            <a:ext cx="2943225" cy="2378869"/>
          </a:xfrm>
          <a:prstGeom prst="rect">
            <a:avLst/>
          </a:prstGeom>
          <a:noFill/>
          <a:ln>
            <a:noFill/>
          </a:ln>
        </p:spPr>
      </p:pic>
      <p:pic>
        <p:nvPicPr>
          <p:cNvPr id="1737" name="Google Shape;1737;p200"/>
          <p:cNvPicPr preferRelativeResize="0"/>
          <p:nvPr/>
        </p:nvPicPr>
        <p:blipFill rotWithShape="1">
          <a:blip r:embed="rId13">
            <a:alphaModFix/>
          </a:blip>
          <a:srcRect b="0" l="0" r="0" t="0"/>
          <a:stretch/>
        </p:blipFill>
        <p:spPr>
          <a:xfrm>
            <a:off x="1657350" y="1524001"/>
            <a:ext cx="2943225" cy="2378869"/>
          </a:xfrm>
          <a:prstGeom prst="rect">
            <a:avLst/>
          </a:prstGeom>
          <a:noFill/>
          <a:ln>
            <a:noFill/>
          </a:ln>
        </p:spPr>
      </p:pic>
      <p:pic>
        <p:nvPicPr>
          <p:cNvPr id="1738" name="Google Shape;1738;p200"/>
          <p:cNvPicPr preferRelativeResize="0"/>
          <p:nvPr/>
        </p:nvPicPr>
        <p:blipFill rotWithShape="1">
          <a:blip r:embed="rId14">
            <a:alphaModFix/>
          </a:blip>
          <a:srcRect b="0" l="0" r="0" t="0"/>
          <a:stretch/>
        </p:blipFill>
        <p:spPr>
          <a:xfrm>
            <a:off x="4857750" y="1524001"/>
            <a:ext cx="2943225" cy="2378869"/>
          </a:xfrm>
          <a:prstGeom prst="rect">
            <a:avLst/>
          </a:prstGeom>
          <a:noFill/>
          <a:ln>
            <a:noFill/>
          </a:ln>
        </p:spPr>
      </p:pic>
      <p:pic>
        <p:nvPicPr>
          <p:cNvPr id="1739" name="Google Shape;1739;p200"/>
          <p:cNvPicPr preferRelativeResize="0"/>
          <p:nvPr/>
        </p:nvPicPr>
        <p:blipFill rotWithShape="1">
          <a:blip r:embed="rId15">
            <a:alphaModFix/>
          </a:blip>
          <a:srcRect b="0" l="0" r="0" t="0"/>
          <a:stretch/>
        </p:blipFill>
        <p:spPr>
          <a:xfrm>
            <a:off x="1657350" y="1524001"/>
            <a:ext cx="2943225" cy="2378869"/>
          </a:xfrm>
          <a:prstGeom prst="rect">
            <a:avLst/>
          </a:prstGeom>
          <a:noFill/>
          <a:ln>
            <a:noFill/>
          </a:ln>
        </p:spPr>
      </p:pic>
      <p:pic>
        <p:nvPicPr>
          <p:cNvPr id="1740" name="Google Shape;1740;p200"/>
          <p:cNvPicPr preferRelativeResize="0"/>
          <p:nvPr/>
        </p:nvPicPr>
        <p:blipFill rotWithShape="1">
          <a:blip r:embed="rId16">
            <a:alphaModFix/>
          </a:blip>
          <a:srcRect b="0" l="0" r="0" t="0"/>
          <a:stretch/>
        </p:blipFill>
        <p:spPr>
          <a:xfrm>
            <a:off x="4857750" y="1524001"/>
            <a:ext cx="2943225" cy="2378869"/>
          </a:xfrm>
          <a:prstGeom prst="rect">
            <a:avLst/>
          </a:prstGeom>
          <a:noFill/>
          <a:ln>
            <a:noFill/>
          </a:ln>
        </p:spPr>
      </p:pic>
      <p:sp>
        <p:nvSpPr>
          <p:cNvPr id="1741" name="Google Shape;1741;p200"/>
          <p:cNvSpPr/>
          <p:nvPr/>
        </p:nvSpPr>
        <p:spPr>
          <a:xfrm>
            <a:off x="1485900" y="762000"/>
            <a:ext cx="61722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average fixed cost (</a:t>
            </a:r>
            <a:r>
              <a:rPr b="1" i="1" lang="en-US" sz="1800" u="none" cap="none" strike="noStrike">
                <a:solidFill>
                  <a:schemeClr val="dk1"/>
                </a:solidFill>
                <a:latin typeface="Arial"/>
                <a:ea typeface="Arial"/>
                <a:cs typeface="Arial"/>
                <a:sym typeface="Arial"/>
              </a:rPr>
              <a:t>AFC</a:t>
            </a:r>
            <a:r>
              <a:rPr b="1" i="0" lang="en-US" sz="1800" u="none" cap="none" strike="noStrike">
                <a:solidFill>
                  <a:schemeClr val="dk1"/>
                </a:solidFill>
                <a:latin typeface="Arial"/>
                <a:ea typeface="Arial"/>
                <a:cs typeface="Arial"/>
                <a:sym typeface="Arial"/>
              </a:rPr>
              <a:t>) </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Total fixed cost divided by the number of units of output; a per-unit measure of fixed costs.</a:t>
            </a:r>
            <a:endParaRPr/>
          </a:p>
        </p:txBody>
      </p:sp>
      <p:sp>
        <p:nvSpPr>
          <p:cNvPr id="1742" name="Google Shape;1742;p200"/>
          <p:cNvSpPr/>
          <p:nvPr/>
        </p:nvSpPr>
        <p:spPr>
          <a:xfrm>
            <a:off x="1485900" y="5943600"/>
            <a:ext cx="61722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spreading overhead</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The process of dividing total fixed costs by more units of output. Average fixed cost declines as quantity rises.</a:t>
            </a:r>
            <a:endParaRPr/>
          </a:p>
        </p:txBody>
      </p:sp>
      <p:pic>
        <p:nvPicPr>
          <p:cNvPr id="1743" name="Google Shape;1743;p200"/>
          <p:cNvPicPr preferRelativeResize="0"/>
          <p:nvPr/>
        </p:nvPicPr>
        <p:blipFill rotWithShape="1">
          <a:blip r:embed="rId17">
            <a:alphaModFix/>
          </a:blip>
          <a:srcRect b="0" l="0" r="0" t="0"/>
          <a:stretch/>
        </p:blipFill>
        <p:spPr>
          <a:xfrm>
            <a:off x="6643688" y="2286001"/>
            <a:ext cx="1014413" cy="5262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28"/>
                                        </p:tgtEl>
                                        <p:attrNameLst>
                                          <p:attrName>style.visibility</p:attrName>
                                        </p:attrNameLst>
                                      </p:cBhvr>
                                      <p:to>
                                        <p:strVal val="visible"/>
                                      </p:to>
                                    </p:set>
                                    <p:animEffect filter="fade" transition="in">
                                      <p:cBhvr>
                                        <p:cTn dur="500"/>
                                        <p:tgtEl>
                                          <p:spTgt spid="172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41"/>
                                        </p:tgtEl>
                                        <p:attrNameLst>
                                          <p:attrName>style.visibility</p:attrName>
                                        </p:attrNameLst>
                                      </p:cBhvr>
                                      <p:to>
                                        <p:strVal val="visible"/>
                                      </p:to>
                                    </p:set>
                                    <p:animEffect filter="fade" transition="in">
                                      <p:cBhvr>
                                        <p:cTn dur="500"/>
                                        <p:tgtEl>
                                          <p:spTgt spid="17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26"/>
                                        </p:tgtEl>
                                        <p:attrNameLst>
                                          <p:attrName>style.visibility</p:attrName>
                                        </p:attrNameLst>
                                      </p:cBhvr>
                                      <p:to>
                                        <p:strVal val="visible"/>
                                      </p:to>
                                    </p:set>
                                    <p:animEffect filter="fade" transition="in">
                                      <p:cBhvr>
                                        <p:cTn dur="500"/>
                                        <p:tgtEl>
                                          <p:spTgt spid="172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27">
                                            <p:txEl>
                                              <p:pRg end="0" st="0"/>
                                            </p:txEl>
                                          </p:spTgt>
                                        </p:tgtEl>
                                        <p:attrNameLst>
                                          <p:attrName>style.visibility</p:attrName>
                                        </p:attrNameLst>
                                      </p:cBhvr>
                                      <p:to>
                                        <p:strVal val="visible"/>
                                      </p:to>
                                    </p:set>
                                    <p:animEffect filter="fade" transition="in">
                                      <p:cBhvr>
                                        <p:cTn dur="500"/>
                                        <p:tgtEl>
                                          <p:spTgt spid="1727">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27">
                                            <p:txEl>
                                              <p:pRg end="1" st="1"/>
                                            </p:txEl>
                                          </p:spTgt>
                                        </p:tgtEl>
                                        <p:attrNameLst>
                                          <p:attrName>style.visibility</p:attrName>
                                        </p:attrNameLst>
                                      </p:cBhvr>
                                      <p:to>
                                        <p:strVal val="visible"/>
                                      </p:to>
                                    </p:set>
                                    <p:animEffect filter="fade" transition="in">
                                      <p:cBhvr>
                                        <p:cTn dur="500"/>
                                        <p:tgtEl>
                                          <p:spTgt spid="1727">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729"/>
                                        </p:tgtEl>
                                        <p:attrNameLst>
                                          <p:attrName>style.visibility</p:attrName>
                                        </p:attrNameLst>
                                      </p:cBhvr>
                                      <p:to>
                                        <p:strVal val="visible"/>
                                      </p:to>
                                    </p:set>
                                    <p:animEffect filter="fade" transition="in">
                                      <p:cBhvr>
                                        <p:cTn dur="500"/>
                                        <p:tgtEl>
                                          <p:spTgt spid="172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30"/>
                                        </p:tgtEl>
                                        <p:attrNameLst>
                                          <p:attrName>style.visibility</p:attrName>
                                        </p:attrNameLst>
                                      </p:cBhvr>
                                      <p:to>
                                        <p:strVal val="visible"/>
                                      </p:to>
                                    </p:set>
                                    <p:animEffect filter="fade" transition="in">
                                      <p:cBhvr>
                                        <p:cTn dur="500"/>
                                        <p:tgtEl>
                                          <p:spTgt spid="1730"/>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731"/>
                                        </p:tgtEl>
                                        <p:attrNameLst>
                                          <p:attrName>style.visibility</p:attrName>
                                        </p:attrNameLst>
                                      </p:cBhvr>
                                      <p:to>
                                        <p:strVal val="visible"/>
                                      </p:to>
                                    </p:set>
                                    <p:animEffect filter="fade" transition="in">
                                      <p:cBhvr>
                                        <p:cTn dur="500"/>
                                        <p:tgtEl>
                                          <p:spTgt spid="173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732"/>
                                        </p:tgtEl>
                                        <p:attrNameLst>
                                          <p:attrName>style.visibility</p:attrName>
                                        </p:attrNameLst>
                                      </p:cBhvr>
                                      <p:to>
                                        <p:strVal val="visible"/>
                                      </p:to>
                                    </p:set>
                                    <p:animEffect filter="fade" transition="in">
                                      <p:cBhvr>
                                        <p:cTn dur="500"/>
                                        <p:tgtEl>
                                          <p:spTgt spid="1732"/>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733"/>
                                        </p:tgtEl>
                                        <p:attrNameLst>
                                          <p:attrName>style.visibility</p:attrName>
                                        </p:attrNameLst>
                                      </p:cBhvr>
                                      <p:to>
                                        <p:strVal val="visible"/>
                                      </p:to>
                                    </p:set>
                                    <p:animEffect filter="fade" transition="in">
                                      <p:cBhvr>
                                        <p:cTn dur="500"/>
                                        <p:tgtEl>
                                          <p:spTgt spid="1733"/>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734"/>
                                        </p:tgtEl>
                                        <p:attrNameLst>
                                          <p:attrName>style.visibility</p:attrName>
                                        </p:attrNameLst>
                                      </p:cBhvr>
                                      <p:to>
                                        <p:strVal val="visible"/>
                                      </p:to>
                                    </p:set>
                                    <p:animEffect filter="fade" transition="in">
                                      <p:cBhvr>
                                        <p:cTn dur="500"/>
                                        <p:tgtEl>
                                          <p:spTgt spid="1734"/>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735"/>
                                        </p:tgtEl>
                                        <p:attrNameLst>
                                          <p:attrName>style.visibility</p:attrName>
                                        </p:attrNameLst>
                                      </p:cBhvr>
                                      <p:to>
                                        <p:strVal val="visible"/>
                                      </p:to>
                                    </p:set>
                                    <p:animEffect filter="fade" transition="in">
                                      <p:cBhvr>
                                        <p:cTn dur="500"/>
                                        <p:tgtEl>
                                          <p:spTgt spid="1735"/>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736"/>
                                        </p:tgtEl>
                                        <p:attrNameLst>
                                          <p:attrName>style.visibility</p:attrName>
                                        </p:attrNameLst>
                                      </p:cBhvr>
                                      <p:to>
                                        <p:strVal val="visible"/>
                                      </p:to>
                                    </p:set>
                                    <p:animEffect filter="fade" transition="in">
                                      <p:cBhvr>
                                        <p:cTn dur="500"/>
                                        <p:tgtEl>
                                          <p:spTgt spid="1736"/>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737"/>
                                        </p:tgtEl>
                                        <p:attrNameLst>
                                          <p:attrName>style.visibility</p:attrName>
                                        </p:attrNameLst>
                                      </p:cBhvr>
                                      <p:to>
                                        <p:strVal val="visible"/>
                                      </p:to>
                                    </p:set>
                                    <p:animEffect filter="fade" transition="in">
                                      <p:cBhvr>
                                        <p:cTn dur="500"/>
                                        <p:tgtEl>
                                          <p:spTgt spid="1737"/>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738"/>
                                        </p:tgtEl>
                                        <p:attrNameLst>
                                          <p:attrName>style.visibility</p:attrName>
                                        </p:attrNameLst>
                                      </p:cBhvr>
                                      <p:to>
                                        <p:strVal val="visible"/>
                                      </p:to>
                                    </p:set>
                                    <p:animEffect filter="fade" transition="in">
                                      <p:cBhvr>
                                        <p:cTn dur="500"/>
                                        <p:tgtEl>
                                          <p:spTgt spid="1738"/>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739"/>
                                        </p:tgtEl>
                                        <p:attrNameLst>
                                          <p:attrName>style.visibility</p:attrName>
                                        </p:attrNameLst>
                                      </p:cBhvr>
                                      <p:to>
                                        <p:strVal val="visible"/>
                                      </p:to>
                                    </p:set>
                                    <p:animEffect filter="fade" transition="in">
                                      <p:cBhvr>
                                        <p:cTn dur="500"/>
                                        <p:tgtEl>
                                          <p:spTgt spid="1739"/>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740"/>
                                        </p:tgtEl>
                                        <p:attrNameLst>
                                          <p:attrName>style.visibility</p:attrName>
                                        </p:attrNameLst>
                                      </p:cBhvr>
                                      <p:to>
                                        <p:strVal val="visible"/>
                                      </p:to>
                                    </p:set>
                                    <p:animEffect filter="fade" transition="in">
                                      <p:cBhvr>
                                        <p:cTn dur="500"/>
                                        <p:tgtEl>
                                          <p:spTgt spid="1740"/>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725"/>
                                        </p:tgtEl>
                                        <p:attrNameLst>
                                          <p:attrName>style.visibility</p:attrName>
                                        </p:attrNameLst>
                                      </p:cBhvr>
                                      <p:to>
                                        <p:strVal val="visible"/>
                                      </p:to>
                                    </p:set>
                                    <p:animEffect filter="fade" transition="in">
                                      <p:cBhvr>
                                        <p:cTn dur="500"/>
                                        <p:tgtEl>
                                          <p:spTgt spid="1725"/>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724"/>
                                        </p:tgtEl>
                                        <p:attrNameLst>
                                          <p:attrName>style.visibility</p:attrName>
                                        </p:attrNameLst>
                                      </p:cBhvr>
                                      <p:to>
                                        <p:strVal val="visible"/>
                                      </p:to>
                                    </p:set>
                                    <p:animEffect filter="fade" transition="in">
                                      <p:cBhvr>
                                        <p:cTn dur="500"/>
                                        <p:tgtEl>
                                          <p:spTgt spid="1724"/>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742"/>
                                        </p:tgtEl>
                                        <p:attrNameLst>
                                          <p:attrName>style.visibility</p:attrName>
                                        </p:attrNameLst>
                                      </p:cBhvr>
                                      <p:to>
                                        <p:strVal val="visible"/>
                                      </p:to>
                                    </p:set>
                                    <p:animEffect filter="fade" transition="in">
                                      <p:cBhvr>
                                        <p:cTn dur="500"/>
                                        <p:tgtEl>
                                          <p:spTgt spid="17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
        <p:nvSpPr>
          <p:cNvPr id="1748" name="Google Shape;1748;p201"/>
          <p:cNvSpPr/>
          <p:nvPr/>
        </p:nvSpPr>
        <p:spPr>
          <a:xfrm>
            <a:off x="1485900" y="1673225"/>
            <a:ext cx="617220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total variable cost (</a:t>
            </a:r>
            <a:r>
              <a:rPr b="1" i="1" lang="en-US" sz="1800" u="none" cap="none" strike="noStrike">
                <a:solidFill>
                  <a:schemeClr val="dk1"/>
                </a:solidFill>
                <a:latin typeface="Arial"/>
                <a:ea typeface="Arial"/>
                <a:cs typeface="Arial"/>
                <a:sym typeface="Arial"/>
              </a:rPr>
              <a:t>TVC</a:t>
            </a:r>
            <a:r>
              <a:rPr b="1" i="0" lang="en-US" sz="1800" u="none" cap="none" strike="noStrike">
                <a:solidFill>
                  <a:schemeClr val="dk1"/>
                </a:solidFill>
                <a:latin typeface="Arial"/>
                <a:ea typeface="Arial"/>
                <a:cs typeface="Arial"/>
                <a:sym typeface="Arial"/>
              </a:rPr>
              <a:t>)</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The total of all costs that vary with output in the short run.</a:t>
            </a:r>
            <a:endParaRPr/>
          </a:p>
        </p:txBody>
      </p:sp>
      <p:sp>
        <p:nvSpPr>
          <p:cNvPr id="1749" name="Google Shape;1749;p201"/>
          <p:cNvSpPr txBox="1"/>
          <p:nvPr/>
        </p:nvSpPr>
        <p:spPr>
          <a:xfrm>
            <a:off x="1485900" y="295275"/>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2000" u="none" cap="none" strike="noStrike">
                <a:solidFill>
                  <a:srgbClr val="55367D"/>
                </a:solidFill>
                <a:latin typeface="Calibri"/>
                <a:ea typeface="Calibri"/>
                <a:cs typeface="Calibri"/>
                <a:sym typeface="Calibri"/>
              </a:rPr>
              <a:t>Variable Costs</a:t>
            </a:r>
            <a:endParaRPr/>
          </a:p>
        </p:txBody>
      </p:sp>
      <p:sp>
        <p:nvSpPr>
          <p:cNvPr id="1750" name="Google Shape;1750;p201"/>
          <p:cNvSpPr/>
          <p:nvPr/>
        </p:nvSpPr>
        <p:spPr>
          <a:xfrm>
            <a:off x="1485900" y="984250"/>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1800" u="none" cap="none" strike="noStrike">
                <a:solidFill>
                  <a:srgbClr val="593000"/>
                </a:solidFill>
                <a:latin typeface="Arial"/>
                <a:ea typeface="Arial"/>
                <a:cs typeface="Arial"/>
                <a:sym typeface="Arial"/>
              </a:rPr>
              <a:t>Total Variable Cost (</a:t>
            </a:r>
            <a:r>
              <a:rPr b="0" i="1" lang="en-US" sz="1800" u="none" cap="none" strike="noStrike">
                <a:solidFill>
                  <a:srgbClr val="593000"/>
                </a:solidFill>
                <a:latin typeface="Arial"/>
                <a:ea typeface="Arial"/>
                <a:cs typeface="Arial"/>
                <a:sym typeface="Arial"/>
              </a:rPr>
              <a:t>TVC</a:t>
            </a:r>
            <a:r>
              <a:rPr b="0" i="0" lang="en-US" sz="1800" u="none" cap="none" strike="noStrike">
                <a:solidFill>
                  <a:srgbClr val="593000"/>
                </a:solidFill>
                <a:latin typeface="Arial"/>
                <a:ea typeface="Arial"/>
                <a:cs typeface="Arial"/>
                <a:sym typeface="Arial"/>
              </a:rPr>
              <a:t>)</a:t>
            </a:r>
            <a:endParaRPr/>
          </a:p>
        </p:txBody>
      </p:sp>
      <p:grpSp>
        <p:nvGrpSpPr>
          <p:cNvPr id="1751" name="Google Shape;1751;p201"/>
          <p:cNvGrpSpPr/>
          <p:nvPr/>
        </p:nvGrpSpPr>
        <p:grpSpPr>
          <a:xfrm>
            <a:off x="1828800" y="2590801"/>
            <a:ext cx="5857875" cy="3743325"/>
            <a:chOff x="720" y="1344"/>
            <a:chExt cx="4920" cy="2358"/>
          </a:xfrm>
        </p:grpSpPr>
        <p:sp>
          <p:nvSpPr>
            <p:cNvPr id="1752" name="Google Shape;1752;p201"/>
            <p:cNvSpPr/>
            <p:nvPr/>
          </p:nvSpPr>
          <p:spPr>
            <a:xfrm>
              <a:off x="3840" y="3172"/>
              <a:ext cx="1800" cy="300"/>
            </a:xfrm>
            <a:prstGeom prst="rect">
              <a:avLst/>
            </a:prstGeom>
            <a:noFill/>
            <a:ln>
              <a:noFill/>
            </a:ln>
          </p:spPr>
          <p:txBody>
            <a:bodyPr anchorCtr="0" anchor="t" bIns="0" lIns="365750" spcFirstLastPara="1" rIns="137150" wrap="square" tIns="91425">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(19 x $2) + (15 x $1)     = $38</a:t>
              </a:r>
              <a:endParaRPr/>
            </a:p>
            <a:p>
              <a:pPr indent="0" lvl="0" marL="0" marR="0" rtl="0" algn="l">
                <a:spcBef>
                  <a:spcPts val="0"/>
                </a:spcBef>
                <a:spcAft>
                  <a:spcPts val="0"/>
                </a:spcAft>
                <a:buNone/>
              </a:pP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(18 x $2) + (22 x $1)   = $58</a:t>
              </a:r>
              <a:endParaRPr/>
            </a:p>
          </p:txBody>
        </p:sp>
        <p:sp>
          <p:nvSpPr>
            <p:cNvPr id="1753" name="Google Shape;1753;p201"/>
            <p:cNvSpPr/>
            <p:nvPr/>
          </p:nvSpPr>
          <p:spPr>
            <a:xfrm>
              <a:off x="3072" y="3172"/>
              <a:ext cx="900" cy="300"/>
            </a:xfrm>
            <a:prstGeom prst="rect">
              <a:avLst/>
            </a:prstGeom>
            <a:noFill/>
            <a:ln>
              <a:noFill/>
            </a:ln>
          </p:spPr>
          <p:txBody>
            <a:bodyPr anchorCtr="0" anchor="t" bIns="0" lIns="91425" spcFirstLastPara="1" rIns="457200" wrap="square" tIns="91425">
              <a:noAutofit/>
            </a:bodyPr>
            <a:lstStyle/>
            <a:p>
              <a:pPr indent="0" lvl="0" marL="0" marR="0" rtl="0" algn="r">
                <a:spcBef>
                  <a:spcPts val="0"/>
                </a:spcBef>
                <a:spcAft>
                  <a:spcPts val="0"/>
                </a:spcAft>
                <a:buNone/>
              </a:pPr>
              <a:r>
                <a:rPr b="0" i="0" lang="en-US" sz="1400" u="none" cap="none" strike="noStrike">
                  <a:solidFill>
                    <a:schemeClr val="dk1"/>
                  </a:solidFill>
                  <a:latin typeface="Arial"/>
                  <a:ea typeface="Arial"/>
                  <a:cs typeface="Arial"/>
                  <a:sym typeface="Arial"/>
                </a:rPr>
                <a:t>15</a:t>
              </a:r>
              <a:br>
                <a:rPr b="0" i="0" lang="en-US" sz="1400" u="none" cap="none" strike="noStrike">
                  <a:solidFill>
                    <a:schemeClr val="dk1"/>
                  </a:solidFill>
                  <a:latin typeface="Arial"/>
                  <a:ea typeface="Arial"/>
                  <a:cs typeface="Arial"/>
                  <a:sym typeface="Arial"/>
                </a:rPr>
              </a:b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22</a:t>
              </a:r>
              <a:endParaRPr/>
            </a:p>
          </p:txBody>
        </p:sp>
        <p:sp>
          <p:nvSpPr>
            <p:cNvPr id="1754" name="Google Shape;1754;p201"/>
            <p:cNvSpPr/>
            <p:nvPr/>
          </p:nvSpPr>
          <p:spPr>
            <a:xfrm>
              <a:off x="2304" y="3172"/>
              <a:ext cx="900" cy="300"/>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19</a:t>
              </a:r>
              <a:endParaRPr/>
            </a:p>
            <a:p>
              <a:pPr indent="0" lvl="0" marL="0" marR="0" rtl="0" algn="ctr">
                <a:spcBef>
                  <a:spcPts val="0"/>
                </a:spcBef>
                <a:spcAft>
                  <a:spcPts val="0"/>
                </a:spcAft>
                <a:buNone/>
              </a:pP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18</a:t>
              </a:r>
              <a:endParaRPr/>
            </a:p>
          </p:txBody>
        </p:sp>
        <p:sp>
          <p:nvSpPr>
            <p:cNvPr id="1755" name="Google Shape;1755;p201"/>
            <p:cNvSpPr/>
            <p:nvPr/>
          </p:nvSpPr>
          <p:spPr>
            <a:xfrm>
              <a:off x="1536" y="3172"/>
              <a:ext cx="900" cy="300"/>
            </a:xfrm>
            <a:prstGeom prst="rect">
              <a:avLst/>
            </a:prstGeom>
            <a:noFill/>
            <a:ln>
              <a:noFill/>
            </a:ln>
          </p:spPr>
          <p:txBody>
            <a:bodyPr anchorCtr="0" anchor="t" bIns="0" lIns="91425" spcFirstLastPara="1" rIns="0" wrap="square" tIns="91425">
              <a:noAutofit/>
            </a:bodyPr>
            <a:lstStyle/>
            <a:p>
              <a:pPr indent="0" lvl="0" marL="0" marR="0" rtl="0" algn="ctr">
                <a:spcBef>
                  <a:spcPts val="0"/>
                </a:spcBef>
                <a:spcAft>
                  <a:spcPts val="0"/>
                </a:spcAft>
                <a:buNone/>
              </a:pPr>
              <a:r>
                <a:rPr b="0" i="1" lang="en-US" sz="1400" u="none" cap="none" strike="noStrike">
                  <a:solidFill>
                    <a:schemeClr val="dk1"/>
                  </a:solidFill>
                  <a:latin typeface="Arial"/>
                  <a:ea typeface="Arial"/>
                  <a:cs typeface="Arial"/>
                  <a:sym typeface="Arial"/>
                </a:rPr>
                <a:t>A</a:t>
              </a:r>
              <a:br>
                <a:rPr b="0" i="1" lang="en-US" sz="1400" u="none" cap="none" strike="noStrike">
                  <a:solidFill>
                    <a:schemeClr val="dk1"/>
                  </a:solidFill>
                  <a:latin typeface="Arial"/>
                  <a:ea typeface="Arial"/>
                  <a:cs typeface="Arial"/>
                  <a:sym typeface="Arial"/>
                </a:rPr>
              </a:br>
              <a:br>
                <a:rPr b="0" i="1" lang="en-US" sz="1400" u="none" cap="none" strike="noStrike">
                  <a:solidFill>
                    <a:schemeClr val="dk1"/>
                  </a:solidFill>
                  <a:latin typeface="Arial"/>
                  <a:ea typeface="Arial"/>
                  <a:cs typeface="Arial"/>
                  <a:sym typeface="Arial"/>
                </a:rPr>
              </a:br>
              <a:r>
                <a:rPr b="0" i="1" lang="en-US" sz="1400" u="none" cap="none" strike="noStrike">
                  <a:solidFill>
                    <a:schemeClr val="dk1"/>
                  </a:solidFill>
                  <a:latin typeface="Arial"/>
                  <a:ea typeface="Arial"/>
                  <a:cs typeface="Arial"/>
                  <a:sym typeface="Arial"/>
                </a:rPr>
                <a:t>B</a:t>
              </a:r>
              <a:endParaRPr/>
            </a:p>
          </p:txBody>
        </p:sp>
        <p:sp>
          <p:nvSpPr>
            <p:cNvPr id="1756" name="Google Shape;1756;p201"/>
            <p:cNvSpPr/>
            <p:nvPr/>
          </p:nvSpPr>
          <p:spPr>
            <a:xfrm>
              <a:off x="720" y="3172"/>
              <a:ext cx="900" cy="300"/>
            </a:xfrm>
            <a:prstGeom prst="rect">
              <a:avLst/>
            </a:prstGeom>
            <a:noFill/>
            <a:ln>
              <a:noFill/>
            </a:ln>
          </p:spPr>
          <p:txBody>
            <a:bodyPr anchorCtr="0" anchor="t" bIns="0" lIns="91425" spcFirstLastPara="1" rIns="0" wrap="square" tIns="91425">
              <a:noAutofit/>
            </a:bodyPr>
            <a:lstStyle/>
            <a:p>
              <a:pPr indent="-168275" lvl="0" marL="168275" marR="0" rtl="0" algn="l">
                <a:spcBef>
                  <a:spcPts val="0"/>
                </a:spcBef>
                <a:spcAft>
                  <a:spcPts val="0"/>
                </a:spcAft>
                <a:buNone/>
              </a:pPr>
              <a:r>
                <a:rPr b="0" i="0" lang="en-US" sz="1400" u="none" cap="none" strike="noStrike">
                  <a:solidFill>
                    <a:schemeClr val="dk1"/>
                  </a:solidFill>
                  <a:latin typeface="Arial"/>
                  <a:ea typeface="Arial"/>
                  <a:cs typeface="Arial"/>
                  <a:sym typeface="Arial"/>
                </a:rPr>
                <a:t>3 units of</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output</a:t>
              </a:r>
              <a:endParaRPr/>
            </a:p>
          </p:txBody>
        </p:sp>
        <p:sp>
          <p:nvSpPr>
            <p:cNvPr id="1757" name="Google Shape;1757;p201"/>
            <p:cNvSpPr/>
            <p:nvPr/>
          </p:nvSpPr>
          <p:spPr>
            <a:xfrm>
              <a:off x="3840" y="2594"/>
              <a:ext cx="1800" cy="300"/>
            </a:xfrm>
            <a:prstGeom prst="rect">
              <a:avLst/>
            </a:prstGeom>
            <a:noFill/>
            <a:ln>
              <a:noFill/>
            </a:ln>
          </p:spPr>
          <p:txBody>
            <a:bodyPr anchorCtr="0" anchor="t" bIns="0" lIns="365750" spcFirstLastPara="1" rIns="137150" wrap="square" tIns="91425">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(16 x $2) + (8 x $1)     = $40</a:t>
              </a:r>
              <a:endParaRPr/>
            </a:p>
            <a:p>
              <a:pPr indent="0" lvl="0" marL="0" marR="0" rtl="0" algn="l">
                <a:spcBef>
                  <a:spcPts val="0"/>
                </a:spcBef>
                <a:spcAft>
                  <a:spcPts val="0"/>
                </a:spcAft>
                <a:buNone/>
              </a:pP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(11 x $2) + (16 x $1)   = $38</a:t>
              </a:r>
              <a:endParaRPr/>
            </a:p>
          </p:txBody>
        </p:sp>
        <p:sp>
          <p:nvSpPr>
            <p:cNvPr id="1758" name="Google Shape;1758;p201"/>
            <p:cNvSpPr/>
            <p:nvPr/>
          </p:nvSpPr>
          <p:spPr>
            <a:xfrm>
              <a:off x="3072" y="2594"/>
              <a:ext cx="900" cy="300"/>
            </a:xfrm>
            <a:prstGeom prst="rect">
              <a:avLst/>
            </a:prstGeom>
            <a:noFill/>
            <a:ln>
              <a:noFill/>
            </a:ln>
          </p:spPr>
          <p:txBody>
            <a:bodyPr anchorCtr="0" anchor="t" bIns="0" lIns="91425" spcFirstLastPara="1" rIns="457200" wrap="square" tIns="91425">
              <a:noAutofit/>
            </a:bodyPr>
            <a:lstStyle/>
            <a:p>
              <a:pPr indent="0" lvl="0" marL="0" marR="0" rtl="0" algn="r">
                <a:spcBef>
                  <a:spcPts val="0"/>
                </a:spcBef>
                <a:spcAft>
                  <a:spcPts val="0"/>
                </a:spcAft>
                <a:buNone/>
              </a:pPr>
              <a:r>
                <a:rPr b="0" i="0" lang="en-US" sz="1400" u="none" cap="none" strike="noStrike">
                  <a:solidFill>
                    <a:schemeClr val="dk1"/>
                  </a:solidFill>
                  <a:latin typeface="Arial"/>
                  <a:ea typeface="Arial"/>
                  <a:cs typeface="Arial"/>
                  <a:sym typeface="Arial"/>
                </a:rPr>
                <a:t>8</a:t>
              </a:r>
              <a:endParaRPr/>
            </a:p>
            <a:p>
              <a:pPr indent="0" lvl="0" marL="0" marR="0" rtl="0" algn="r">
                <a:spcBef>
                  <a:spcPts val="0"/>
                </a:spcBef>
                <a:spcAft>
                  <a:spcPts val="0"/>
                </a:spcAft>
                <a:buNone/>
              </a:pP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16</a:t>
              </a:r>
              <a:endParaRPr/>
            </a:p>
          </p:txBody>
        </p:sp>
        <p:sp>
          <p:nvSpPr>
            <p:cNvPr id="1759" name="Google Shape;1759;p201"/>
            <p:cNvSpPr/>
            <p:nvPr/>
          </p:nvSpPr>
          <p:spPr>
            <a:xfrm>
              <a:off x="2304" y="2594"/>
              <a:ext cx="900" cy="300"/>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16</a:t>
              </a:r>
              <a:endParaRPr/>
            </a:p>
            <a:p>
              <a:pPr indent="0" lvl="0" marL="0" marR="0" rtl="0" algn="ctr">
                <a:spcBef>
                  <a:spcPts val="0"/>
                </a:spcBef>
                <a:spcAft>
                  <a:spcPts val="0"/>
                </a:spcAft>
                <a:buNone/>
              </a:pP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11</a:t>
              </a:r>
              <a:endParaRPr/>
            </a:p>
          </p:txBody>
        </p:sp>
        <p:sp>
          <p:nvSpPr>
            <p:cNvPr id="1760" name="Google Shape;1760;p201"/>
            <p:cNvSpPr/>
            <p:nvPr/>
          </p:nvSpPr>
          <p:spPr>
            <a:xfrm>
              <a:off x="1536" y="2594"/>
              <a:ext cx="900" cy="300"/>
            </a:xfrm>
            <a:prstGeom prst="rect">
              <a:avLst/>
            </a:prstGeom>
            <a:noFill/>
            <a:ln>
              <a:noFill/>
            </a:ln>
          </p:spPr>
          <p:txBody>
            <a:bodyPr anchorCtr="0" anchor="t" bIns="0" lIns="91425" spcFirstLastPara="1" rIns="0" wrap="square" tIns="91425">
              <a:noAutofit/>
            </a:bodyPr>
            <a:lstStyle/>
            <a:p>
              <a:pPr indent="0" lvl="0" marL="0" marR="0" rtl="0" algn="ctr">
                <a:spcBef>
                  <a:spcPts val="0"/>
                </a:spcBef>
                <a:spcAft>
                  <a:spcPts val="0"/>
                </a:spcAft>
                <a:buNone/>
              </a:pPr>
              <a:r>
                <a:rPr b="0" i="1" lang="en-US" sz="1400" u="none" cap="none" strike="noStrike">
                  <a:solidFill>
                    <a:schemeClr val="dk1"/>
                  </a:solidFill>
                  <a:latin typeface="Arial"/>
                  <a:ea typeface="Arial"/>
                  <a:cs typeface="Arial"/>
                  <a:sym typeface="Arial"/>
                </a:rPr>
                <a:t>A</a:t>
              </a:r>
              <a:br>
                <a:rPr b="0" i="1" lang="en-US" sz="1400" u="none" cap="none" strike="noStrike">
                  <a:solidFill>
                    <a:schemeClr val="dk1"/>
                  </a:solidFill>
                  <a:latin typeface="Arial"/>
                  <a:ea typeface="Arial"/>
                  <a:cs typeface="Arial"/>
                  <a:sym typeface="Arial"/>
                </a:rPr>
              </a:br>
              <a:br>
                <a:rPr b="0" i="1" lang="en-US" sz="1400" u="none" cap="none" strike="noStrike">
                  <a:solidFill>
                    <a:schemeClr val="dk1"/>
                  </a:solidFill>
                  <a:latin typeface="Arial"/>
                  <a:ea typeface="Arial"/>
                  <a:cs typeface="Arial"/>
                  <a:sym typeface="Arial"/>
                </a:rPr>
              </a:br>
              <a:r>
                <a:rPr b="0" i="1" lang="en-US" sz="1400" u="none" cap="none" strike="noStrike">
                  <a:solidFill>
                    <a:schemeClr val="dk1"/>
                  </a:solidFill>
                  <a:latin typeface="Arial"/>
                  <a:ea typeface="Arial"/>
                  <a:cs typeface="Arial"/>
                  <a:sym typeface="Arial"/>
                </a:rPr>
                <a:t>B</a:t>
              </a:r>
              <a:endParaRPr/>
            </a:p>
          </p:txBody>
        </p:sp>
        <p:sp>
          <p:nvSpPr>
            <p:cNvPr id="1761" name="Google Shape;1761;p201"/>
            <p:cNvSpPr/>
            <p:nvPr/>
          </p:nvSpPr>
          <p:spPr>
            <a:xfrm>
              <a:off x="720" y="2594"/>
              <a:ext cx="900" cy="300"/>
            </a:xfrm>
            <a:prstGeom prst="rect">
              <a:avLst/>
            </a:prstGeom>
            <a:noFill/>
            <a:ln>
              <a:noFill/>
            </a:ln>
          </p:spPr>
          <p:txBody>
            <a:bodyPr anchorCtr="0" anchor="t" bIns="0" lIns="91425" spcFirstLastPara="1" rIns="0" wrap="square" tIns="91425">
              <a:noAutofit/>
            </a:bodyPr>
            <a:lstStyle/>
            <a:p>
              <a:pPr indent="-168275" lvl="0" marL="168275" marR="0" rtl="0" algn="l">
                <a:spcBef>
                  <a:spcPts val="0"/>
                </a:spcBef>
                <a:spcAft>
                  <a:spcPts val="0"/>
                </a:spcAft>
                <a:buNone/>
              </a:pPr>
              <a:r>
                <a:rPr b="0" i="0" lang="en-US" sz="1400" u="none" cap="none" strike="noStrike">
                  <a:solidFill>
                    <a:schemeClr val="dk1"/>
                  </a:solidFill>
                  <a:latin typeface="Arial"/>
                  <a:ea typeface="Arial"/>
                  <a:cs typeface="Arial"/>
                  <a:sym typeface="Arial"/>
                </a:rPr>
                <a:t>2 units of</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output</a:t>
              </a:r>
              <a:endParaRPr/>
            </a:p>
          </p:txBody>
        </p:sp>
        <p:sp>
          <p:nvSpPr>
            <p:cNvPr id="1762" name="Google Shape;1762;p201"/>
            <p:cNvSpPr/>
            <p:nvPr/>
          </p:nvSpPr>
          <p:spPr>
            <a:xfrm>
              <a:off x="3840" y="2016"/>
              <a:ext cx="1800" cy="0"/>
            </a:xfrm>
            <a:prstGeom prst="rect">
              <a:avLst/>
            </a:prstGeom>
            <a:noFill/>
            <a:ln>
              <a:noFill/>
            </a:ln>
          </p:spPr>
          <p:txBody>
            <a:bodyPr anchorCtr="0" anchor="t" bIns="0" lIns="91425" spcFirstLastPara="1" rIns="0" wrap="square" tIns="0">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63" name="Google Shape;1763;p201"/>
            <p:cNvSpPr/>
            <p:nvPr/>
          </p:nvSpPr>
          <p:spPr>
            <a:xfrm>
              <a:off x="3072" y="2016"/>
              <a:ext cx="900" cy="0"/>
            </a:xfrm>
            <a:prstGeom prst="rect">
              <a:avLst/>
            </a:prstGeom>
            <a:noFill/>
            <a:ln>
              <a:noFill/>
            </a:ln>
          </p:spPr>
          <p:txBody>
            <a:bodyPr anchorCtr="0" anchor="t" bIns="0" lIns="91425" spcFirstLastPara="1" rIns="0" wrap="square" tIns="0">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64" name="Google Shape;1764;p201"/>
            <p:cNvSpPr/>
            <p:nvPr/>
          </p:nvSpPr>
          <p:spPr>
            <a:xfrm>
              <a:off x="2304" y="2016"/>
              <a:ext cx="900" cy="0"/>
            </a:xfrm>
            <a:prstGeom prst="rect">
              <a:avLst/>
            </a:prstGeom>
            <a:noFill/>
            <a:ln>
              <a:noFill/>
            </a:ln>
          </p:spPr>
          <p:txBody>
            <a:bodyPr anchorCtr="0" anchor="t" bIns="0" lIns="91425" spcFirstLastPara="1" rIns="0" wrap="square" tIns="0">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65" name="Google Shape;1765;p201"/>
            <p:cNvSpPr/>
            <p:nvPr/>
          </p:nvSpPr>
          <p:spPr>
            <a:xfrm>
              <a:off x="1536" y="2016"/>
              <a:ext cx="900" cy="0"/>
            </a:xfrm>
            <a:prstGeom prst="rect">
              <a:avLst/>
            </a:prstGeom>
            <a:noFill/>
            <a:ln>
              <a:noFill/>
            </a:ln>
          </p:spPr>
          <p:txBody>
            <a:bodyPr anchorCtr="0" anchor="t" bIns="0" lIns="91425" spcFirstLastPara="1" rIns="0" wrap="square" tIns="0">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66" name="Google Shape;1766;p201"/>
            <p:cNvSpPr/>
            <p:nvPr/>
          </p:nvSpPr>
          <p:spPr>
            <a:xfrm>
              <a:off x="720" y="2016"/>
              <a:ext cx="900" cy="0"/>
            </a:xfrm>
            <a:prstGeom prst="rect">
              <a:avLst/>
            </a:prstGeom>
            <a:noFill/>
            <a:ln>
              <a:noFill/>
            </a:ln>
          </p:spPr>
          <p:txBody>
            <a:bodyPr anchorCtr="0" anchor="t" bIns="0" lIns="91425" spcFirstLastPara="1" rIns="0" wrap="square" tIns="0">
              <a:noAutofit/>
            </a:bodyPr>
            <a:lstStyle/>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67" name="Google Shape;1767;p201"/>
            <p:cNvSpPr/>
            <p:nvPr/>
          </p:nvSpPr>
          <p:spPr>
            <a:xfrm>
              <a:off x="3072" y="2064"/>
              <a:ext cx="900" cy="300"/>
            </a:xfrm>
            <a:prstGeom prst="rect">
              <a:avLst/>
            </a:prstGeom>
            <a:noFill/>
            <a:ln>
              <a:noFill/>
            </a:ln>
          </p:spPr>
          <p:txBody>
            <a:bodyPr anchorCtr="0" anchor="t" bIns="0" lIns="91425" spcFirstLastPara="1" rIns="457200" wrap="square" tIns="91425">
              <a:noAutofit/>
            </a:bodyPr>
            <a:lstStyle/>
            <a:p>
              <a:pPr indent="0" lvl="0" marL="0" marR="0" rtl="0" algn="r">
                <a:spcBef>
                  <a:spcPts val="0"/>
                </a:spcBef>
                <a:spcAft>
                  <a:spcPts val="0"/>
                </a:spcAft>
                <a:buNone/>
              </a:pPr>
              <a:r>
                <a:rPr b="0" i="0" lang="en-US" sz="1400" u="none" cap="none" strike="noStrike">
                  <a:solidFill>
                    <a:schemeClr val="dk1"/>
                  </a:solidFill>
                  <a:latin typeface="Arial"/>
                  <a:ea typeface="Arial"/>
                  <a:cs typeface="Arial"/>
                  <a:sym typeface="Arial"/>
                </a:rPr>
                <a:t>7</a:t>
              </a:r>
              <a:endParaRPr/>
            </a:p>
            <a:p>
              <a:pPr indent="0" lvl="0" marL="0" marR="0" rtl="0" algn="r">
                <a:spcBef>
                  <a:spcPts val="0"/>
                </a:spcBef>
                <a:spcAft>
                  <a:spcPts val="0"/>
                </a:spcAft>
                <a:buNone/>
              </a:pP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8</a:t>
              </a:r>
              <a:endParaRPr/>
            </a:p>
          </p:txBody>
        </p:sp>
        <p:sp>
          <p:nvSpPr>
            <p:cNvPr id="1768" name="Google Shape;1768;p201"/>
            <p:cNvSpPr/>
            <p:nvPr/>
          </p:nvSpPr>
          <p:spPr>
            <a:xfrm>
              <a:off x="3840" y="2064"/>
              <a:ext cx="1800" cy="300"/>
            </a:xfrm>
            <a:prstGeom prst="rect">
              <a:avLst/>
            </a:prstGeom>
            <a:noFill/>
            <a:ln>
              <a:noFill/>
            </a:ln>
          </p:spPr>
          <p:txBody>
            <a:bodyPr anchorCtr="0" anchor="t" bIns="0" lIns="365750" spcFirstLastPara="1" rIns="137150" wrap="square" tIns="91425">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(10 x $2) + (7 x $1)     = $27</a:t>
              </a:r>
              <a:endParaRPr/>
            </a:p>
            <a:p>
              <a:pPr indent="0" lvl="0" marL="0" marR="0" rtl="0" algn="l">
                <a:spcBef>
                  <a:spcPts val="0"/>
                </a:spcBef>
                <a:spcAft>
                  <a:spcPts val="0"/>
                </a:spcAft>
                <a:buNone/>
              </a:pP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(6 x $2) + (8 x $1)     = $20</a:t>
              </a:r>
              <a:endParaRPr/>
            </a:p>
          </p:txBody>
        </p:sp>
        <p:sp>
          <p:nvSpPr>
            <p:cNvPr id="1769" name="Google Shape;1769;p201"/>
            <p:cNvSpPr/>
            <p:nvPr/>
          </p:nvSpPr>
          <p:spPr>
            <a:xfrm>
              <a:off x="2304" y="2064"/>
              <a:ext cx="900" cy="300"/>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10</a:t>
              </a:r>
              <a:endParaRPr/>
            </a:p>
            <a:p>
              <a:pPr indent="0" lvl="0" marL="0" marR="0" rtl="0" algn="ctr">
                <a:spcBef>
                  <a:spcPts val="0"/>
                </a:spcBef>
                <a:spcAft>
                  <a:spcPts val="0"/>
                </a:spcAft>
                <a:buNone/>
              </a:pP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6</a:t>
              </a:r>
              <a:endParaRPr/>
            </a:p>
          </p:txBody>
        </p:sp>
        <p:sp>
          <p:nvSpPr>
            <p:cNvPr id="1770" name="Google Shape;1770;p201"/>
            <p:cNvSpPr/>
            <p:nvPr/>
          </p:nvSpPr>
          <p:spPr>
            <a:xfrm>
              <a:off x="1536" y="2064"/>
              <a:ext cx="900" cy="300"/>
            </a:xfrm>
            <a:prstGeom prst="rect">
              <a:avLst/>
            </a:prstGeom>
            <a:noFill/>
            <a:ln>
              <a:noFill/>
            </a:ln>
          </p:spPr>
          <p:txBody>
            <a:bodyPr anchorCtr="0" anchor="t" bIns="0" lIns="91425" spcFirstLastPara="1" rIns="0" wrap="square" tIns="91425">
              <a:noAutofit/>
            </a:bodyPr>
            <a:lstStyle/>
            <a:p>
              <a:pPr indent="0" lvl="0" marL="0" marR="0" rtl="0" algn="ctr">
                <a:spcBef>
                  <a:spcPts val="0"/>
                </a:spcBef>
                <a:spcAft>
                  <a:spcPts val="0"/>
                </a:spcAft>
                <a:buNone/>
              </a:pPr>
              <a:r>
                <a:rPr b="0" i="1" lang="en-US" sz="1400" u="none" cap="none" strike="noStrike">
                  <a:solidFill>
                    <a:schemeClr val="dk1"/>
                  </a:solidFill>
                  <a:latin typeface="Arial"/>
                  <a:ea typeface="Arial"/>
                  <a:cs typeface="Arial"/>
                  <a:sym typeface="Arial"/>
                </a:rPr>
                <a:t>A</a:t>
              </a:r>
              <a:endParaRPr/>
            </a:p>
            <a:p>
              <a:pPr indent="0" lvl="0" marL="0" marR="0" rtl="0" algn="ctr">
                <a:spcBef>
                  <a:spcPts val="280"/>
                </a:spcBef>
                <a:spcAft>
                  <a:spcPts val="0"/>
                </a:spcAft>
                <a:buNone/>
              </a:pPr>
              <a:br>
                <a:rPr b="0" i="1" lang="en-US" sz="1400" u="none" cap="none" strike="noStrike">
                  <a:solidFill>
                    <a:schemeClr val="dk1"/>
                  </a:solidFill>
                  <a:latin typeface="Arial"/>
                  <a:ea typeface="Arial"/>
                  <a:cs typeface="Arial"/>
                  <a:sym typeface="Arial"/>
                </a:rPr>
              </a:br>
              <a:r>
                <a:rPr b="0" i="1" lang="en-US" sz="1400" u="none" cap="none" strike="noStrike">
                  <a:solidFill>
                    <a:schemeClr val="dk1"/>
                  </a:solidFill>
                  <a:latin typeface="Arial"/>
                  <a:ea typeface="Arial"/>
                  <a:cs typeface="Arial"/>
                  <a:sym typeface="Arial"/>
                </a:rPr>
                <a:t>B</a:t>
              </a:r>
              <a:endParaRPr/>
            </a:p>
          </p:txBody>
        </p:sp>
        <p:sp>
          <p:nvSpPr>
            <p:cNvPr id="1771" name="Google Shape;1771;p201"/>
            <p:cNvSpPr/>
            <p:nvPr/>
          </p:nvSpPr>
          <p:spPr>
            <a:xfrm>
              <a:off x="720" y="2064"/>
              <a:ext cx="900" cy="300"/>
            </a:xfrm>
            <a:prstGeom prst="rect">
              <a:avLst/>
            </a:prstGeom>
            <a:noFill/>
            <a:ln>
              <a:noFill/>
            </a:ln>
          </p:spPr>
          <p:txBody>
            <a:bodyPr anchorCtr="0" anchor="t" bIns="0" lIns="91425" spcFirstLastPara="1" rIns="0" wrap="square" tIns="91425">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 unit of  	output</a:t>
              </a:r>
              <a:endParaRPr/>
            </a:p>
          </p:txBody>
        </p:sp>
        <p:sp>
          <p:nvSpPr>
            <p:cNvPr id="1772" name="Google Shape;1772;p201"/>
            <p:cNvSpPr/>
            <p:nvPr/>
          </p:nvSpPr>
          <p:spPr>
            <a:xfrm>
              <a:off x="3840" y="1543"/>
              <a:ext cx="1800" cy="600"/>
            </a:xfrm>
            <a:prstGeom prst="rect">
              <a:avLst/>
            </a:prstGeom>
            <a:noFill/>
            <a:ln>
              <a:noFill/>
            </a:ln>
          </p:spPr>
          <p:txBody>
            <a:bodyPr anchorCtr="0" anchor="t" bIns="45700" lIns="91425" spcFirstLastPara="1" rIns="0" wrap="square" tIns="45700">
              <a:noAutofit/>
            </a:bodyPr>
            <a:lstStyle/>
            <a:p>
              <a:pPr indent="0" lvl="0" marL="0" marR="0" rtl="0" algn="ctr">
                <a:spcBef>
                  <a:spcPts val="0"/>
                </a:spcBef>
                <a:spcAft>
                  <a:spcPts val="0"/>
                </a:spcAft>
                <a:buNone/>
              </a:pPr>
              <a:r>
                <a:rPr b="1" i="0" lang="en-US" sz="1400" u="none" cap="none" strike="noStrike">
                  <a:solidFill>
                    <a:schemeClr val="dk1"/>
                  </a:solidFill>
                  <a:latin typeface="Arial"/>
                  <a:ea typeface="Arial"/>
                  <a:cs typeface="Arial"/>
                  <a:sym typeface="Arial"/>
                </a:rPr>
                <a:t>Total Variable Cost Assuming </a:t>
              </a:r>
              <a:r>
                <a:rPr b="1" i="1" lang="en-US" sz="1400" u="none" cap="none" strike="noStrike">
                  <a:solidFill>
                    <a:schemeClr val="dk1"/>
                  </a:solidFill>
                  <a:latin typeface="Arial"/>
                  <a:ea typeface="Arial"/>
                  <a:cs typeface="Arial"/>
                  <a:sym typeface="Arial"/>
                </a:rPr>
                <a:t>P</a:t>
              </a:r>
              <a:r>
                <a:rPr b="1" baseline="-25000" i="1" lang="en-US" sz="1400" u="none" cap="none" strike="noStrike">
                  <a:solidFill>
                    <a:schemeClr val="dk1"/>
                  </a:solidFill>
                  <a:latin typeface="Arial"/>
                  <a:ea typeface="Arial"/>
                  <a:cs typeface="Arial"/>
                  <a:sym typeface="Arial"/>
                </a:rPr>
                <a:t>K</a:t>
              </a:r>
              <a:r>
                <a:rPr b="1" i="0" lang="en-US" sz="1400" u="none" cap="none" strike="noStrike">
                  <a:solidFill>
                    <a:schemeClr val="dk1"/>
                  </a:solidFill>
                  <a:latin typeface="Arial"/>
                  <a:ea typeface="Arial"/>
                  <a:cs typeface="Arial"/>
                  <a:sym typeface="Arial"/>
                </a:rPr>
                <a:t> = $2, </a:t>
              </a:r>
              <a:r>
                <a:rPr b="1" i="1" lang="en-US" sz="1400" u="none" cap="none" strike="noStrike">
                  <a:solidFill>
                    <a:schemeClr val="dk1"/>
                  </a:solidFill>
                  <a:latin typeface="Arial"/>
                  <a:ea typeface="Arial"/>
                  <a:cs typeface="Arial"/>
                  <a:sym typeface="Arial"/>
                </a:rPr>
                <a:t>P</a:t>
              </a:r>
              <a:r>
                <a:rPr b="1" baseline="-25000" i="1" lang="en-US" sz="1400" u="none" cap="none" strike="noStrike">
                  <a:solidFill>
                    <a:schemeClr val="dk1"/>
                  </a:solidFill>
                  <a:latin typeface="Arial"/>
                  <a:ea typeface="Arial"/>
                  <a:cs typeface="Arial"/>
                  <a:sym typeface="Arial"/>
                </a:rPr>
                <a:t>L</a:t>
              </a:r>
              <a:r>
                <a:rPr b="1" i="0" lang="en-US" sz="1400" u="none" cap="none" strike="noStrike">
                  <a:solidFill>
                    <a:schemeClr val="dk1"/>
                  </a:solidFill>
                  <a:latin typeface="Arial"/>
                  <a:ea typeface="Arial"/>
                  <a:cs typeface="Arial"/>
                  <a:sym typeface="Arial"/>
                </a:rPr>
                <a:t> = $1</a:t>
              </a:r>
              <a:br>
                <a:rPr b="1" i="0" lang="en-US" sz="1400" u="none" cap="none" strike="noStrike">
                  <a:solidFill>
                    <a:schemeClr val="dk1"/>
                  </a:solidFill>
                  <a:latin typeface="Arial"/>
                  <a:ea typeface="Arial"/>
                  <a:cs typeface="Arial"/>
                  <a:sym typeface="Arial"/>
                </a:rPr>
              </a:br>
              <a:r>
                <a:rPr b="1" i="1" lang="en-US" sz="1400" u="none" cap="none" strike="noStrike">
                  <a:solidFill>
                    <a:schemeClr val="dk1"/>
                  </a:solidFill>
                  <a:latin typeface="Arial"/>
                  <a:ea typeface="Arial"/>
                  <a:cs typeface="Arial"/>
                  <a:sym typeface="Arial"/>
                </a:rPr>
                <a:t>TVC</a:t>
              </a:r>
              <a:r>
                <a:rPr b="1" i="0" lang="en-US" sz="1400" u="none" cap="none" strike="noStrike">
                  <a:solidFill>
                    <a:schemeClr val="dk1"/>
                  </a:solidFill>
                  <a:latin typeface="Arial"/>
                  <a:ea typeface="Arial"/>
                  <a:cs typeface="Arial"/>
                  <a:sym typeface="Arial"/>
                </a:rPr>
                <a:t> = (</a:t>
              </a:r>
              <a:r>
                <a:rPr b="1" i="1" lang="en-US" sz="1400" u="none" cap="none" strike="noStrike">
                  <a:solidFill>
                    <a:schemeClr val="dk1"/>
                  </a:solidFill>
                  <a:latin typeface="Arial"/>
                  <a:ea typeface="Arial"/>
                  <a:cs typeface="Arial"/>
                  <a:sym typeface="Arial"/>
                </a:rPr>
                <a:t>K</a:t>
              </a:r>
              <a:r>
                <a:rPr b="1" i="0" lang="en-US" sz="1400" u="none" cap="none" strike="noStrike">
                  <a:solidFill>
                    <a:schemeClr val="dk1"/>
                  </a:solidFill>
                  <a:latin typeface="Arial"/>
                  <a:ea typeface="Arial"/>
                  <a:cs typeface="Arial"/>
                  <a:sym typeface="Arial"/>
                </a:rPr>
                <a:t> x </a:t>
              </a:r>
              <a:r>
                <a:rPr b="1" i="1" lang="en-US" sz="1400" u="none" cap="none" strike="noStrike">
                  <a:solidFill>
                    <a:schemeClr val="dk1"/>
                  </a:solidFill>
                  <a:latin typeface="Arial"/>
                  <a:ea typeface="Arial"/>
                  <a:cs typeface="Arial"/>
                  <a:sym typeface="Arial"/>
                </a:rPr>
                <a:t>P</a:t>
              </a:r>
              <a:r>
                <a:rPr b="1" baseline="-25000" i="1" lang="en-US" sz="1400" u="none" cap="none" strike="noStrike">
                  <a:solidFill>
                    <a:schemeClr val="dk1"/>
                  </a:solidFill>
                  <a:latin typeface="Arial"/>
                  <a:ea typeface="Arial"/>
                  <a:cs typeface="Arial"/>
                  <a:sym typeface="Arial"/>
                </a:rPr>
                <a:t>K</a:t>
              </a:r>
              <a:r>
                <a:rPr b="1" i="0" lang="en-US" sz="1400" u="none" cap="none" strike="noStrike">
                  <a:solidFill>
                    <a:schemeClr val="dk1"/>
                  </a:solidFill>
                  <a:latin typeface="Arial"/>
                  <a:ea typeface="Arial"/>
                  <a:cs typeface="Arial"/>
                  <a:sym typeface="Arial"/>
                </a:rPr>
                <a:t>) + (</a:t>
              </a:r>
              <a:r>
                <a:rPr b="1" i="1" lang="en-US" sz="1400" u="none" cap="none" strike="noStrike">
                  <a:solidFill>
                    <a:schemeClr val="dk1"/>
                  </a:solidFill>
                  <a:latin typeface="Arial"/>
                  <a:ea typeface="Arial"/>
                  <a:cs typeface="Arial"/>
                  <a:sym typeface="Arial"/>
                </a:rPr>
                <a:t>L</a:t>
              </a:r>
              <a:r>
                <a:rPr b="1" i="0" lang="en-US" sz="1400" u="none" cap="none" strike="noStrike">
                  <a:solidFill>
                    <a:schemeClr val="dk1"/>
                  </a:solidFill>
                  <a:latin typeface="Arial"/>
                  <a:ea typeface="Arial"/>
                  <a:cs typeface="Arial"/>
                  <a:sym typeface="Arial"/>
                </a:rPr>
                <a:t> x </a:t>
              </a:r>
              <a:r>
                <a:rPr b="1" i="1" lang="en-US" sz="1400" u="none" cap="none" strike="noStrike">
                  <a:solidFill>
                    <a:schemeClr val="dk1"/>
                  </a:solidFill>
                  <a:latin typeface="Arial"/>
                  <a:ea typeface="Arial"/>
                  <a:cs typeface="Arial"/>
                  <a:sym typeface="Arial"/>
                </a:rPr>
                <a:t>P</a:t>
              </a:r>
              <a:r>
                <a:rPr b="1" baseline="-25000" i="1" lang="en-US" sz="1400" u="none" cap="none" strike="noStrike">
                  <a:solidFill>
                    <a:schemeClr val="dk1"/>
                  </a:solidFill>
                  <a:latin typeface="Arial"/>
                  <a:ea typeface="Arial"/>
                  <a:cs typeface="Arial"/>
                  <a:sym typeface="Arial"/>
                </a:rPr>
                <a:t>L</a:t>
              </a:r>
              <a:r>
                <a:rPr b="1" i="0" lang="en-US" sz="1400" u="none" cap="none" strike="noStrike">
                  <a:solidFill>
                    <a:schemeClr val="dk1"/>
                  </a:solidFill>
                  <a:latin typeface="Arial"/>
                  <a:ea typeface="Arial"/>
                  <a:cs typeface="Arial"/>
                  <a:sym typeface="Arial"/>
                </a:rPr>
                <a:t>) </a:t>
              </a:r>
              <a:endParaRPr/>
            </a:p>
          </p:txBody>
        </p:sp>
        <p:sp>
          <p:nvSpPr>
            <p:cNvPr id="1773" name="Google Shape;1773;p201"/>
            <p:cNvSpPr/>
            <p:nvPr/>
          </p:nvSpPr>
          <p:spPr>
            <a:xfrm>
              <a:off x="1536" y="1543"/>
              <a:ext cx="900" cy="600"/>
            </a:xfrm>
            <a:prstGeom prst="rect">
              <a:avLst/>
            </a:prstGeom>
            <a:noFill/>
            <a:ln>
              <a:noFill/>
            </a:ln>
          </p:spPr>
          <p:txBody>
            <a:bodyPr anchorCtr="0" anchor="t" bIns="45700" lIns="91425" spcFirstLastPara="1" rIns="0" wrap="square" tIns="45700">
              <a:noAutofit/>
            </a:bodyPr>
            <a:lstStyle/>
            <a:p>
              <a:pPr indent="0" lvl="0" marL="0" marR="0" rtl="0" algn="ctr">
                <a:spcBef>
                  <a:spcPts val="0"/>
                </a:spcBef>
                <a:spcAft>
                  <a:spcPts val="0"/>
                </a:spcAft>
                <a:buNone/>
              </a:pP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Using</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Technique</a:t>
              </a:r>
              <a:endParaRPr/>
            </a:p>
          </p:txBody>
        </p:sp>
        <p:sp>
          <p:nvSpPr>
            <p:cNvPr id="1774" name="Google Shape;1774;p201"/>
            <p:cNvSpPr/>
            <p:nvPr/>
          </p:nvSpPr>
          <p:spPr>
            <a:xfrm>
              <a:off x="2304" y="1543"/>
              <a:ext cx="1500" cy="600"/>
            </a:xfrm>
            <a:prstGeom prst="rect">
              <a:avLst/>
            </a:prstGeom>
            <a:noFill/>
            <a:ln>
              <a:noFill/>
            </a:ln>
          </p:spPr>
          <p:txBody>
            <a:bodyPr anchorCtr="0" anchor="t" bIns="45700" lIns="91425" spcFirstLastPara="1" rIns="0" wrap="square" tIns="45700">
              <a:noAutofit/>
            </a:bodyPr>
            <a:lstStyle/>
            <a:p>
              <a:pPr indent="0" lvl="0" marL="0" marR="0" rtl="0" algn="ctr">
                <a:spcBef>
                  <a:spcPts val="0"/>
                </a:spcBef>
                <a:spcAft>
                  <a:spcPts val="0"/>
                </a:spcAft>
                <a:buNone/>
              </a:pPr>
              <a:r>
                <a:rPr b="1" i="0" lang="en-US" sz="1400" u="none" cap="none" strike="noStrike">
                  <a:solidFill>
                    <a:schemeClr val="dk1"/>
                  </a:solidFill>
                  <a:latin typeface="Arial"/>
                  <a:ea typeface="Arial"/>
                  <a:cs typeface="Arial"/>
                  <a:sym typeface="Arial"/>
                </a:rPr>
                <a:t>Units of Input Required</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(Production Function)</a:t>
              </a:r>
              <a:br>
                <a:rPr b="1" i="0" lang="en-US" sz="1400" u="none" cap="none" strike="noStrike">
                  <a:solidFill>
                    <a:schemeClr val="dk1"/>
                  </a:solidFill>
                  <a:latin typeface="Arial"/>
                  <a:ea typeface="Arial"/>
                  <a:cs typeface="Arial"/>
                  <a:sym typeface="Arial"/>
                </a:rPr>
              </a:br>
              <a:r>
                <a:rPr b="1" i="1" lang="en-US" sz="1400" u="none" cap="none" strike="noStrike">
                  <a:solidFill>
                    <a:schemeClr val="dk1"/>
                  </a:solidFill>
                  <a:latin typeface="Arial"/>
                  <a:ea typeface="Arial"/>
                  <a:cs typeface="Arial"/>
                  <a:sym typeface="Arial"/>
                </a:rPr>
                <a:t>K</a:t>
              </a:r>
              <a:r>
                <a:rPr b="1" i="0" lang="en-US" sz="1400" u="none" cap="none" strike="noStrike">
                  <a:solidFill>
                    <a:schemeClr val="dk1"/>
                  </a:solidFill>
                  <a:latin typeface="Arial"/>
                  <a:ea typeface="Arial"/>
                  <a:cs typeface="Arial"/>
                  <a:sym typeface="Arial"/>
                </a:rPr>
                <a:t>                     </a:t>
              </a:r>
              <a:r>
                <a:rPr b="1" i="1" lang="en-US" sz="1400" u="none" cap="none" strike="noStrike">
                  <a:solidFill>
                    <a:schemeClr val="dk1"/>
                  </a:solidFill>
                  <a:latin typeface="Arial"/>
                  <a:ea typeface="Arial"/>
                  <a:cs typeface="Arial"/>
                  <a:sym typeface="Arial"/>
                </a:rPr>
                <a:t>L</a:t>
              </a:r>
              <a:r>
                <a:rPr b="1" i="0" lang="en-US" sz="1400" u="none" cap="none" strike="noStrike">
                  <a:solidFill>
                    <a:schemeClr val="dk1"/>
                  </a:solidFill>
                  <a:latin typeface="Arial"/>
                  <a:ea typeface="Arial"/>
                  <a:cs typeface="Arial"/>
                  <a:sym typeface="Arial"/>
                </a:rPr>
                <a:t>      </a:t>
              </a:r>
              <a:endParaRPr/>
            </a:p>
          </p:txBody>
        </p:sp>
        <p:sp>
          <p:nvSpPr>
            <p:cNvPr id="1775" name="Google Shape;1775;p201"/>
            <p:cNvSpPr/>
            <p:nvPr/>
          </p:nvSpPr>
          <p:spPr>
            <a:xfrm>
              <a:off x="720" y="1543"/>
              <a:ext cx="900" cy="600"/>
            </a:xfrm>
            <a:prstGeom prst="rect">
              <a:avLst/>
            </a:prstGeom>
            <a:noFill/>
            <a:ln>
              <a:noFill/>
            </a:ln>
          </p:spPr>
          <p:txBody>
            <a:bodyPr anchorCtr="0" anchor="t" bIns="45700" lIns="91425" spcFirstLastPara="1" rIns="0" wrap="square" tIns="45700">
              <a:noAutofit/>
            </a:bodyPr>
            <a:lstStyle/>
            <a:p>
              <a:pPr indent="0" lvl="0" marL="0" marR="0" rtl="0" algn="l">
                <a:spcBef>
                  <a:spcPts val="0"/>
                </a:spcBef>
                <a:spcAft>
                  <a:spcPts val="0"/>
                </a:spcAft>
                <a:buNone/>
              </a:pPr>
              <a:br>
                <a:rPr b="1" i="0" lang="en-US" sz="1400" u="none" cap="none" strike="noStrike">
                  <a:solidFill>
                    <a:schemeClr val="dk1"/>
                  </a:solidFill>
                  <a:latin typeface="Arial"/>
                  <a:ea typeface="Arial"/>
                  <a:cs typeface="Arial"/>
                  <a:sym typeface="Arial"/>
                </a:rPr>
              </a:b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Produce</a:t>
              </a:r>
              <a:endParaRPr/>
            </a:p>
          </p:txBody>
        </p:sp>
        <p:sp>
          <p:nvSpPr>
            <p:cNvPr id="1776" name="Google Shape;1776;p201"/>
            <p:cNvSpPr/>
            <p:nvPr/>
          </p:nvSpPr>
          <p:spPr>
            <a:xfrm>
              <a:off x="720" y="1344"/>
              <a:ext cx="4800" cy="300"/>
            </a:xfrm>
            <a:prstGeom prst="rect">
              <a:avLst/>
            </a:prstGeom>
            <a:solidFill>
              <a:srgbClr val="00758C"/>
            </a:solidFill>
            <a:ln>
              <a:noFill/>
            </a:ln>
          </p:spPr>
          <p:txBody>
            <a:bodyPr anchorCtr="0" anchor="t" bIns="45700" lIns="91425" spcFirstLastPara="1" rIns="91425" wrap="square" tIns="45700">
              <a:noAutofit/>
            </a:bodyPr>
            <a:lstStyle/>
            <a:p>
              <a:pPr indent="-971550" lvl="0" marL="971550" marR="0" rtl="0" algn="l">
                <a:spcBef>
                  <a:spcPts val="0"/>
                </a:spcBef>
                <a:spcAft>
                  <a:spcPts val="0"/>
                </a:spcAft>
                <a:buNone/>
              </a:pPr>
              <a:r>
                <a:rPr b="1" i="0" lang="en-US" sz="1400" u="none" cap="none" strike="noStrike">
                  <a:solidFill>
                    <a:schemeClr val="lt1"/>
                  </a:solidFill>
                  <a:latin typeface="Arial"/>
                  <a:ea typeface="Arial"/>
                  <a:cs typeface="Arial"/>
                  <a:sym typeface="Arial"/>
                </a:rPr>
                <a:t>TABLE 8.2  Derivation of Total Variable Cost Schedule from Technology and Factor Prices</a:t>
              </a:r>
              <a:endParaRPr/>
            </a:p>
          </p:txBody>
        </p:sp>
        <p:cxnSp>
          <p:nvCxnSpPr>
            <p:cNvPr id="1777" name="Google Shape;1777;p201"/>
            <p:cNvCxnSpPr/>
            <p:nvPr/>
          </p:nvCxnSpPr>
          <p:spPr>
            <a:xfrm>
              <a:off x="720" y="3702"/>
              <a:ext cx="4800" cy="0"/>
            </a:xfrm>
            <a:prstGeom prst="straightConnector1">
              <a:avLst/>
            </a:prstGeom>
            <a:noFill/>
            <a:ln cap="flat" cmpd="sng" w="38100">
              <a:solidFill>
                <a:srgbClr val="00758C"/>
              </a:solidFill>
              <a:prstDash val="solid"/>
              <a:round/>
              <a:headEnd len="med" w="med" type="none"/>
              <a:tailEnd len="med" w="med" type="none"/>
            </a:ln>
          </p:spPr>
        </p:cxnSp>
        <p:cxnSp>
          <p:nvCxnSpPr>
            <p:cNvPr id="1778" name="Google Shape;1778;p201"/>
            <p:cNvCxnSpPr/>
            <p:nvPr/>
          </p:nvCxnSpPr>
          <p:spPr>
            <a:xfrm>
              <a:off x="720" y="2016"/>
              <a:ext cx="4800" cy="0"/>
            </a:xfrm>
            <a:prstGeom prst="straightConnector1">
              <a:avLst/>
            </a:prstGeom>
            <a:noFill/>
            <a:ln cap="flat" cmpd="sng" w="12700">
              <a:solidFill>
                <a:schemeClr val="dk1"/>
              </a:solidFill>
              <a:prstDash val="solid"/>
              <a:round/>
              <a:headEnd len="med" w="med" type="none"/>
              <a:tailEnd len="med" w="med" type="none"/>
            </a:ln>
          </p:spPr>
        </p:cxnSp>
        <p:sp>
          <p:nvSpPr>
            <p:cNvPr id="1779" name="Google Shape;1779;p201"/>
            <p:cNvSpPr txBox="1"/>
            <p:nvPr/>
          </p:nvSpPr>
          <p:spPr>
            <a:xfrm>
              <a:off x="3196" y="-400"/>
              <a:ext cx="0" cy="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0" name="Google Shape;1780;p201"/>
            <p:cNvSpPr/>
            <p:nvPr/>
          </p:nvSpPr>
          <p:spPr>
            <a:xfrm>
              <a:off x="5271" y="2228"/>
              <a:ext cx="0" cy="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u="none">
                <a:solidFill>
                  <a:srgbClr val="7D0013"/>
                </a:solidFill>
                <a:latin typeface="Arial"/>
                <a:ea typeface="Arial"/>
                <a:cs typeface="Arial"/>
                <a:sym typeface="Arial"/>
              </a:endParaRPr>
            </a:p>
          </p:txBody>
        </p:sp>
        <p:sp>
          <p:nvSpPr>
            <p:cNvPr id="1781" name="Google Shape;1781;p201"/>
            <p:cNvSpPr/>
            <p:nvPr/>
          </p:nvSpPr>
          <p:spPr>
            <a:xfrm>
              <a:off x="5331" y="2756"/>
              <a:ext cx="0" cy="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u="none">
                <a:solidFill>
                  <a:srgbClr val="7D0013"/>
                </a:solidFill>
                <a:latin typeface="Arial"/>
                <a:ea typeface="Arial"/>
                <a:cs typeface="Arial"/>
                <a:sym typeface="Arial"/>
              </a:endParaRPr>
            </a:p>
          </p:txBody>
        </p:sp>
        <p:sp>
          <p:nvSpPr>
            <p:cNvPr id="1782" name="Google Shape;1782;p201"/>
            <p:cNvSpPr/>
            <p:nvPr/>
          </p:nvSpPr>
          <p:spPr>
            <a:xfrm>
              <a:off x="5403" y="3072"/>
              <a:ext cx="0" cy="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u="none">
                <a:solidFill>
                  <a:srgbClr val="7D0013"/>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49"/>
                                        </p:tgtEl>
                                        <p:attrNameLst>
                                          <p:attrName>style.visibility</p:attrName>
                                        </p:attrNameLst>
                                      </p:cBhvr>
                                      <p:to>
                                        <p:strVal val="visible"/>
                                      </p:to>
                                    </p:set>
                                    <p:animEffect filter="fade" transition="in">
                                      <p:cBhvr>
                                        <p:cTn dur="500"/>
                                        <p:tgtEl>
                                          <p:spTgt spid="174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50"/>
                                        </p:tgtEl>
                                        <p:attrNameLst>
                                          <p:attrName>style.visibility</p:attrName>
                                        </p:attrNameLst>
                                      </p:cBhvr>
                                      <p:to>
                                        <p:strVal val="visible"/>
                                      </p:to>
                                    </p:set>
                                    <p:animEffect filter="fade" transition="in">
                                      <p:cBhvr>
                                        <p:cTn dur="500"/>
                                        <p:tgtEl>
                                          <p:spTgt spid="175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48"/>
                                        </p:tgtEl>
                                        <p:attrNameLst>
                                          <p:attrName>style.visibility</p:attrName>
                                        </p:attrNameLst>
                                      </p:cBhvr>
                                      <p:to>
                                        <p:strVal val="visible"/>
                                      </p:to>
                                    </p:set>
                                    <p:animEffect filter="fade" transition="in">
                                      <p:cBhvr>
                                        <p:cTn dur="500"/>
                                        <p:tgtEl>
                                          <p:spTgt spid="174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51"/>
                                        </p:tgtEl>
                                        <p:attrNameLst>
                                          <p:attrName>style.visibility</p:attrName>
                                        </p:attrNameLst>
                                      </p:cBhvr>
                                      <p:to>
                                        <p:strVal val="visible"/>
                                      </p:to>
                                    </p:set>
                                    <p:animEffect filter="fade" transition="in">
                                      <p:cBhvr>
                                        <p:cTn dur="1000"/>
                                        <p:tgtEl>
                                          <p:spTgt spid="17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pic>
        <p:nvPicPr>
          <p:cNvPr id="1787" name="Google Shape;1787;p202"/>
          <p:cNvPicPr preferRelativeResize="0"/>
          <p:nvPr/>
        </p:nvPicPr>
        <p:blipFill rotWithShape="1">
          <a:blip r:embed="rId3">
            <a:alphaModFix/>
          </a:blip>
          <a:srcRect b="0" l="0" r="0" t="0"/>
          <a:stretch/>
        </p:blipFill>
        <p:spPr>
          <a:xfrm>
            <a:off x="4543425" y="1828800"/>
            <a:ext cx="2943225" cy="2971800"/>
          </a:xfrm>
          <a:prstGeom prst="rect">
            <a:avLst/>
          </a:prstGeom>
          <a:noFill/>
          <a:ln>
            <a:noFill/>
          </a:ln>
        </p:spPr>
      </p:pic>
      <p:cxnSp>
        <p:nvCxnSpPr>
          <p:cNvPr id="1788" name="Google Shape;1788;p202"/>
          <p:cNvCxnSpPr/>
          <p:nvPr/>
        </p:nvCxnSpPr>
        <p:spPr>
          <a:xfrm>
            <a:off x="1885950" y="1524000"/>
            <a:ext cx="5829300" cy="0"/>
          </a:xfrm>
          <a:prstGeom prst="straightConnector1">
            <a:avLst/>
          </a:prstGeom>
          <a:noFill/>
          <a:ln>
            <a:noFill/>
          </a:ln>
        </p:spPr>
      </p:cxnSp>
      <p:cxnSp>
        <p:nvCxnSpPr>
          <p:cNvPr id="1789" name="Google Shape;1789;p202"/>
          <p:cNvCxnSpPr/>
          <p:nvPr/>
        </p:nvCxnSpPr>
        <p:spPr>
          <a:xfrm>
            <a:off x="1885950" y="1524001"/>
            <a:ext cx="0" cy="303300"/>
          </a:xfrm>
          <a:prstGeom prst="straightConnector1">
            <a:avLst/>
          </a:prstGeom>
          <a:noFill/>
          <a:ln>
            <a:noFill/>
          </a:ln>
        </p:spPr>
      </p:cxnSp>
      <p:cxnSp>
        <p:nvCxnSpPr>
          <p:cNvPr id="1790" name="Google Shape;1790;p202"/>
          <p:cNvCxnSpPr/>
          <p:nvPr/>
        </p:nvCxnSpPr>
        <p:spPr>
          <a:xfrm>
            <a:off x="1885950" y="1827214"/>
            <a:ext cx="0" cy="941400"/>
          </a:xfrm>
          <a:prstGeom prst="straightConnector1">
            <a:avLst/>
          </a:prstGeom>
          <a:noFill/>
          <a:ln>
            <a:noFill/>
          </a:ln>
        </p:spPr>
      </p:cxnSp>
      <p:cxnSp>
        <p:nvCxnSpPr>
          <p:cNvPr id="1791" name="Google Shape;1791;p202"/>
          <p:cNvCxnSpPr/>
          <p:nvPr/>
        </p:nvCxnSpPr>
        <p:spPr>
          <a:xfrm>
            <a:off x="1885950" y="2981326"/>
            <a:ext cx="0" cy="1547700"/>
          </a:xfrm>
          <a:prstGeom prst="straightConnector1">
            <a:avLst/>
          </a:prstGeom>
          <a:noFill/>
          <a:ln>
            <a:noFill/>
          </a:ln>
        </p:spPr>
      </p:cxnSp>
      <p:cxnSp>
        <p:nvCxnSpPr>
          <p:cNvPr id="1792" name="Google Shape;1792;p202"/>
          <p:cNvCxnSpPr/>
          <p:nvPr/>
        </p:nvCxnSpPr>
        <p:spPr>
          <a:xfrm>
            <a:off x="1885950" y="2768601"/>
            <a:ext cx="0" cy="212700"/>
          </a:xfrm>
          <a:prstGeom prst="straightConnector1">
            <a:avLst/>
          </a:prstGeom>
          <a:noFill/>
          <a:ln>
            <a:noFill/>
          </a:ln>
        </p:spPr>
      </p:cxnSp>
      <p:sp>
        <p:nvSpPr>
          <p:cNvPr id="1793" name="Google Shape;1793;p202"/>
          <p:cNvSpPr/>
          <p:nvPr/>
        </p:nvSpPr>
        <p:spPr>
          <a:xfrm>
            <a:off x="1485900" y="1827214"/>
            <a:ext cx="2857500" cy="3573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400">
                <a:solidFill>
                  <a:srgbClr val="00723F"/>
                </a:solidFill>
                <a:latin typeface="Arial"/>
                <a:ea typeface="Arial"/>
                <a:cs typeface="Arial"/>
                <a:sym typeface="Arial"/>
              </a:rPr>
              <a:t>▶  FIGURE 8.3</a:t>
            </a:r>
            <a:r>
              <a:rPr b="1" lang="en-US" sz="1400">
                <a:solidFill>
                  <a:srgbClr val="7D0013"/>
                </a:solidFill>
                <a:latin typeface="Arial"/>
                <a:ea typeface="Arial"/>
                <a:cs typeface="Arial"/>
                <a:sym typeface="Arial"/>
              </a:rPr>
              <a:t>  </a:t>
            </a:r>
            <a:r>
              <a:rPr b="1" lang="en-US" sz="1400">
                <a:solidFill>
                  <a:schemeClr val="dk1"/>
                </a:solidFill>
                <a:latin typeface="Arial"/>
                <a:ea typeface="Arial"/>
                <a:cs typeface="Arial"/>
                <a:sym typeface="Arial"/>
              </a:rPr>
              <a:t>Total Variable Cost Curve</a:t>
            </a:r>
            <a:endParaRPr/>
          </a:p>
        </p:txBody>
      </p:sp>
      <p:sp>
        <p:nvSpPr>
          <p:cNvPr id="1794" name="Google Shape;1794;p202"/>
          <p:cNvSpPr txBox="1"/>
          <p:nvPr/>
        </p:nvSpPr>
        <p:spPr>
          <a:xfrm>
            <a:off x="1478756" y="2175438"/>
            <a:ext cx="2857500" cy="1643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In Table 8.2, total variable cost is derived from production requirements and input prices. </a:t>
            </a:r>
            <a:endParaRPr/>
          </a:p>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A total variable cost curve expresses the relationship between </a:t>
            </a:r>
            <a:r>
              <a:rPr b="0" i="1" lang="en-US" sz="1600">
                <a:solidFill>
                  <a:schemeClr val="dk1"/>
                </a:solidFill>
                <a:latin typeface="Arial"/>
                <a:ea typeface="Arial"/>
                <a:cs typeface="Arial"/>
                <a:sym typeface="Arial"/>
              </a:rPr>
              <a:t>TVC</a:t>
            </a:r>
            <a:r>
              <a:rPr b="0" lang="en-US" sz="1600">
                <a:solidFill>
                  <a:schemeClr val="dk1"/>
                </a:solidFill>
                <a:latin typeface="Arial"/>
                <a:ea typeface="Arial"/>
                <a:cs typeface="Arial"/>
                <a:sym typeface="Arial"/>
              </a:rPr>
              <a:t> and total output.  </a:t>
            </a:r>
            <a:endParaRPr/>
          </a:p>
        </p:txBody>
      </p:sp>
      <p:sp>
        <p:nvSpPr>
          <p:cNvPr id="1795" name="Google Shape;1795;p202"/>
          <p:cNvSpPr/>
          <p:nvPr/>
        </p:nvSpPr>
        <p:spPr>
          <a:xfrm>
            <a:off x="1478756" y="685800"/>
            <a:ext cx="61722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total variable cost curve</a:t>
            </a:r>
            <a:r>
              <a:rPr b="1" lang="en-US" sz="1800">
                <a:solidFill>
                  <a:srgbClr val="006668"/>
                </a:solidFill>
                <a:latin typeface="Arial"/>
                <a:ea typeface="Arial"/>
                <a:cs typeface="Arial"/>
                <a:sym typeface="Arial"/>
              </a:rPr>
              <a:t>  </a:t>
            </a:r>
            <a:r>
              <a:rPr b="0" lang="en-US" sz="1800">
                <a:solidFill>
                  <a:schemeClr val="dk1"/>
                </a:solidFill>
                <a:latin typeface="Arial"/>
                <a:ea typeface="Arial"/>
                <a:cs typeface="Arial"/>
                <a:sym typeface="Arial"/>
              </a:rPr>
              <a:t>A graph that shows the relationship between total variable cost and the level of a firm’s output.</a:t>
            </a:r>
            <a:endParaRPr/>
          </a:p>
        </p:txBody>
      </p:sp>
      <p:pic>
        <p:nvPicPr>
          <p:cNvPr id="1796" name="Google Shape;1796;p202"/>
          <p:cNvPicPr preferRelativeResize="0"/>
          <p:nvPr/>
        </p:nvPicPr>
        <p:blipFill rotWithShape="1">
          <a:blip r:embed="rId4">
            <a:alphaModFix/>
          </a:blip>
          <a:srcRect b="0" l="0" r="0" t="0"/>
          <a:stretch/>
        </p:blipFill>
        <p:spPr>
          <a:xfrm>
            <a:off x="4543425" y="1828800"/>
            <a:ext cx="2943225" cy="2971800"/>
          </a:xfrm>
          <a:prstGeom prst="rect">
            <a:avLst/>
          </a:prstGeom>
          <a:noFill/>
          <a:ln>
            <a:noFill/>
          </a:ln>
        </p:spPr>
      </p:pic>
      <p:pic>
        <p:nvPicPr>
          <p:cNvPr id="1797" name="Google Shape;1797;p202"/>
          <p:cNvPicPr preferRelativeResize="0"/>
          <p:nvPr/>
        </p:nvPicPr>
        <p:blipFill rotWithShape="1">
          <a:blip r:embed="rId5">
            <a:alphaModFix/>
          </a:blip>
          <a:srcRect b="0" l="0" r="0" t="0"/>
          <a:stretch/>
        </p:blipFill>
        <p:spPr>
          <a:xfrm>
            <a:off x="4543425" y="1828800"/>
            <a:ext cx="2943225" cy="2971800"/>
          </a:xfrm>
          <a:prstGeom prst="rect">
            <a:avLst/>
          </a:prstGeom>
          <a:noFill/>
          <a:ln>
            <a:noFill/>
          </a:ln>
        </p:spPr>
      </p:pic>
      <p:pic>
        <p:nvPicPr>
          <p:cNvPr id="1798" name="Google Shape;1798;p202"/>
          <p:cNvPicPr preferRelativeResize="0"/>
          <p:nvPr/>
        </p:nvPicPr>
        <p:blipFill rotWithShape="1">
          <a:blip r:embed="rId6">
            <a:alphaModFix/>
          </a:blip>
          <a:srcRect b="0" l="0" r="0" t="0"/>
          <a:stretch/>
        </p:blipFill>
        <p:spPr>
          <a:xfrm>
            <a:off x="4543425" y="1828800"/>
            <a:ext cx="2943225" cy="2971800"/>
          </a:xfrm>
          <a:prstGeom prst="rect">
            <a:avLst/>
          </a:prstGeom>
          <a:noFill/>
          <a:ln>
            <a:noFill/>
          </a:ln>
        </p:spPr>
      </p:pic>
      <p:pic>
        <p:nvPicPr>
          <p:cNvPr id="1799" name="Google Shape;1799;p202"/>
          <p:cNvPicPr preferRelativeResize="0"/>
          <p:nvPr/>
        </p:nvPicPr>
        <p:blipFill rotWithShape="1">
          <a:blip r:embed="rId7">
            <a:alphaModFix/>
          </a:blip>
          <a:srcRect b="0" l="0" r="0" t="0"/>
          <a:stretch/>
        </p:blipFill>
        <p:spPr>
          <a:xfrm>
            <a:off x="4543425" y="1828800"/>
            <a:ext cx="2943225" cy="297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95"/>
                                        </p:tgtEl>
                                        <p:attrNameLst>
                                          <p:attrName>style.visibility</p:attrName>
                                        </p:attrNameLst>
                                      </p:cBhvr>
                                      <p:to>
                                        <p:strVal val="visible"/>
                                      </p:to>
                                    </p:set>
                                    <p:animEffect filter="fade" transition="in">
                                      <p:cBhvr>
                                        <p:cTn dur="500"/>
                                        <p:tgtEl>
                                          <p:spTgt spid="17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93"/>
                                        </p:tgtEl>
                                        <p:attrNameLst>
                                          <p:attrName>style.visibility</p:attrName>
                                        </p:attrNameLst>
                                      </p:cBhvr>
                                      <p:to>
                                        <p:strVal val="visible"/>
                                      </p:to>
                                    </p:set>
                                    <p:animEffect filter="fade" transition="in">
                                      <p:cBhvr>
                                        <p:cTn dur="500"/>
                                        <p:tgtEl>
                                          <p:spTgt spid="179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94">
                                            <p:txEl>
                                              <p:pRg end="0" st="0"/>
                                            </p:txEl>
                                          </p:spTgt>
                                        </p:tgtEl>
                                        <p:attrNameLst>
                                          <p:attrName>style.visibility</p:attrName>
                                        </p:attrNameLst>
                                      </p:cBhvr>
                                      <p:to>
                                        <p:strVal val="visible"/>
                                      </p:to>
                                    </p:set>
                                    <p:animEffect filter="fade" transition="in">
                                      <p:cBhvr>
                                        <p:cTn dur="500"/>
                                        <p:tgtEl>
                                          <p:spTgt spid="1794">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94">
                                            <p:txEl>
                                              <p:pRg end="1" st="1"/>
                                            </p:txEl>
                                          </p:spTgt>
                                        </p:tgtEl>
                                        <p:attrNameLst>
                                          <p:attrName>style.visibility</p:attrName>
                                        </p:attrNameLst>
                                      </p:cBhvr>
                                      <p:to>
                                        <p:strVal val="visible"/>
                                      </p:to>
                                    </p:set>
                                    <p:animEffect filter="fade" transition="in">
                                      <p:cBhvr>
                                        <p:cTn dur="500"/>
                                        <p:tgtEl>
                                          <p:spTgt spid="1794">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96"/>
                                        </p:tgtEl>
                                        <p:attrNameLst>
                                          <p:attrName>style.visibility</p:attrName>
                                        </p:attrNameLst>
                                      </p:cBhvr>
                                      <p:to>
                                        <p:strVal val="visible"/>
                                      </p:to>
                                    </p:set>
                                    <p:animEffect filter="fade" transition="in">
                                      <p:cBhvr>
                                        <p:cTn dur="750"/>
                                        <p:tgtEl>
                                          <p:spTgt spid="1796"/>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797"/>
                                        </p:tgtEl>
                                        <p:attrNameLst>
                                          <p:attrName>style.visibility</p:attrName>
                                        </p:attrNameLst>
                                      </p:cBhvr>
                                      <p:to>
                                        <p:strVal val="visible"/>
                                      </p:to>
                                    </p:set>
                                    <p:animEffect filter="fade" transition="in">
                                      <p:cBhvr>
                                        <p:cTn dur="750"/>
                                        <p:tgtEl>
                                          <p:spTgt spid="1797"/>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798"/>
                                        </p:tgtEl>
                                        <p:attrNameLst>
                                          <p:attrName>style.visibility</p:attrName>
                                        </p:attrNameLst>
                                      </p:cBhvr>
                                      <p:to>
                                        <p:strVal val="visible"/>
                                      </p:to>
                                    </p:set>
                                    <p:animEffect filter="fade" transition="in">
                                      <p:cBhvr>
                                        <p:cTn dur="750"/>
                                        <p:tgtEl>
                                          <p:spTgt spid="1798"/>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799"/>
                                        </p:tgtEl>
                                        <p:attrNameLst>
                                          <p:attrName>style.visibility</p:attrName>
                                        </p:attrNameLst>
                                      </p:cBhvr>
                                      <p:to>
                                        <p:strVal val="visible"/>
                                      </p:to>
                                    </p:set>
                                    <p:animEffect filter="fade" transition="in">
                                      <p:cBhvr>
                                        <p:cTn dur="750"/>
                                        <p:tgtEl>
                                          <p:spTgt spid="1799"/>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787"/>
                                        </p:tgtEl>
                                        <p:attrNameLst>
                                          <p:attrName>style.visibility</p:attrName>
                                        </p:attrNameLst>
                                      </p:cBhvr>
                                      <p:to>
                                        <p:strVal val="visible"/>
                                      </p:to>
                                    </p:set>
                                    <p:animEffect filter="fade" transition="in">
                                      <p:cBhvr>
                                        <p:cTn dur="750"/>
                                        <p:tgtEl>
                                          <p:spTgt spid="17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sp>
        <p:nvSpPr>
          <p:cNvPr id="1804" name="Google Shape;1804;p203"/>
          <p:cNvSpPr/>
          <p:nvPr/>
        </p:nvSpPr>
        <p:spPr>
          <a:xfrm>
            <a:off x="1485900" y="1211264"/>
            <a:ext cx="6172200" cy="763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marginal cost (</a:t>
            </a:r>
            <a:r>
              <a:rPr b="1" i="1" lang="en-US" sz="1800">
                <a:solidFill>
                  <a:schemeClr val="dk1"/>
                </a:solidFill>
                <a:latin typeface="Arial"/>
                <a:ea typeface="Arial"/>
                <a:cs typeface="Arial"/>
                <a:sym typeface="Arial"/>
              </a:rPr>
              <a:t>MC</a:t>
            </a:r>
            <a:r>
              <a:rPr b="1" lang="en-US" sz="1800">
                <a:solidFill>
                  <a:schemeClr val="dk1"/>
                </a:solidFill>
                <a:latin typeface="Arial"/>
                <a:ea typeface="Arial"/>
                <a:cs typeface="Arial"/>
                <a:sym typeface="Arial"/>
              </a:rPr>
              <a:t>)</a:t>
            </a:r>
            <a:r>
              <a:rPr b="1" lang="en-US" sz="1800">
                <a:solidFill>
                  <a:srgbClr val="006668"/>
                </a:solidFill>
                <a:latin typeface="Arial"/>
                <a:ea typeface="Arial"/>
                <a:cs typeface="Arial"/>
                <a:sym typeface="Arial"/>
              </a:rPr>
              <a:t>  </a:t>
            </a:r>
            <a:r>
              <a:rPr b="0" lang="en-US" sz="1800">
                <a:solidFill>
                  <a:schemeClr val="dk1"/>
                </a:solidFill>
                <a:latin typeface="Arial"/>
                <a:ea typeface="Arial"/>
                <a:cs typeface="Arial"/>
                <a:sym typeface="Arial"/>
              </a:rPr>
              <a:t>The increase in total cost that results from producing 1 more unit of output. Marginal costs reflect changes in variable costs.</a:t>
            </a:r>
            <a:endParaRPr/>
          </a:p>
        </p:txBody>
      </p:sp>
      <p:graphicFrame>
        <p:nvGraphicFramePr>
          <p:cNvPr id="1805" name="Google Shape;1805;p203"/>
          <p:cNvGraphicFramePr/>
          <p:nvPr/>
        </p:nvGraphicFramePr>
        <p:xfrm>
          <a:off x="2000250" y="2505076"/>
          <a:ext cx="3000000" cy="3000000"/>
        </p:xfrm>
        <a:graphic>
          <a:graphicData uri="http://schemas.openxmlformats.org/drawingml/2006/table">
            <a:tbl>
              <a:tblPr>
                <a:noFill/>
                <a:tableStyleId>{E498032D-39E7-4472-BB72-E89C2498A91A}</a:tableStyleId>
              </a:tblPr>
              <a:tblGrid>
                <a:gridCol w="1371600"/>
                <a:gridCol w="1714500"/>
                <a:gridCol w="2057400"/>
              </a:tblGrid>
              <a:tr h="304800">
                <a:tc gridSpan="3">
                  <a:txBody>
                    <a:bodyPr/>
                    <a:lstStyle/>
                    <a:p>
                      <a:pPr indent="-971550" lvl="0" marL="971550" marR="0" rtl="0" algn="l">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TABLE 8.3  Derivation of Marginal Cost from Total Variable Cost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c hMerge="1"/>
              </a:tr>
              <a:tr h="304800">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Units of Output</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Total Variable Costs ($)</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Marginal Costs ($)</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115255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a:t>
                      </a:r>
                      <a:endParaRPr/>
                    </a:p>
                    <a:p>
                      <a:pPr indent="0" lvl="0" marL="0" marR="0" rtl="0" algn="ctr">
                        <a:lnSpc>
                          <a:spcPct val="100000"/>
                        </a:lnSpc>
                        <a:spcBef>
                          <a:spcPts val="28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a:t>
                      </a:r>
                      <a:endParaRPr/>
                    </a:p>
                    <a:p>
                      <a:pPr indent="0" lvl="0" marL="0" marR="0" rtl="0" algn="ctr">
                        <a:lnSpc>
                          <a:spcPct val="100000"/>
                        </a:lnSpc>
                        <a:spcBef>
                          <a:spcPts val="28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a:t>
                      </a:r>
                      <a:endParaRPr/>
                    </a:p>
                    <a:p>
                      <a:pPr indent="0" lvl="0" marL="0" marR="0" rtl="0" algn="ctr">
                        <a:lnSpc>
                          <a:spcPct val="100000"/>
                        </a:lnSpc>
                        <a:spcBef>
                          <a:spcPts val="28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a:t>
                      </a:r>
                      <a:endParaRPr/>
                    </a:p>
                  </a:txBody>
                  <a:tcPr marT="91425"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0</a:t>
                      </a:r>
                      <a:endParaRPr/>
                    </a:p>
                    <a:p>
                      <a:pPr indent="0" lvl="0" marL="0" marR="0" rtl="0" algn="ctr">
                        <a:lnSpc>
                          <a:spcPct val="100000"/>
                        </a:lnSpc>
                        <a:spcBef>
                          <a:spcPts val="28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a:t>
                      </a:r>
                      <a:endParaRPr/>
                    </a:p>
                    <a:p>
                      <a:pPr indent="0" lvl="0" marL="0" marR="0" rtl="0" algn="ctr">
                        <a:lnSpc>
                          <a:spcPct val="100000"/>
                        </a:lnSpc>
                        <a:spcBef>
                          <a:spcPts val="28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38</a:t>
                      </a:r>
                      <a:endParaRPr/>
                    </a:p>
                    <a:p>
                      <a:pPr indent="0" lvl="0" marL="0" marR="0" rtl="0" algn="ctr">
                        <a:lnSpc>
                          <a:spcPct val="100000"/>
                        </a:lnSpc>
                        <a:spcBef>
                          <a:spcPts val="28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53</a:t>
                      </a:r>
                      <a:endParaRPr/>
                    </a:p>
                  </a:txBody>
                  <a:tcPr marT="91425"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28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20</a:t>
                      </a:r>
                      <a:endParaRPr/>
                    </a:p>
                    <a:p>
                      <a:pPr indent="0" lvl="0" marL="0" marR="0" rtl="0" algn="ctr">
                        <a:lnSpc>
                          <a:spcPct val="100000"/>
                        </a:lnSpc>
                        <a:spcBef>
                          <a:spcPts val="28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18</a:t>
                      </a:r>
                      <a:endParaRPr/>
                    </a:p>
                    <a:p>
                      <a:pPr indent="0" lvl="0" marL="0" marR="0" rtl="0" algn="ctr">
                        <a:lnSpc>
                          <a:spcPct val="100000"/>
                        </a:lnSpc>
                        <a:spcBef>
                          <a:spcPts val="28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15</a:t>
                      </a:r>
                      <a:endParaRPr b="0" i="0" sz="1400" u="none" cap="none" strike="noStrike">
                        <a:solidFill>
                          <a:schemeClr val="dk1"/>
                        </a:solidFill>
                        <a:latin typeface="Arial"/>
                        <a:ea typeface="Arial"/>
                        <a:cs typeface="Arial"/>
                        <a:sym typeface="Arial"/>
                      </a:endParaRPr>
                    </a:p>
                  </a:txBody>
                  <a:tcPr marT="91425" marB="0" marR="5943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758C"/>
                      </a:solidFill>
                      <a:prstDash val="solid"/>
                      <a:round/>
                      <a:headEnd len="sm" w="sm" type="none"/>
                      <a:tailEnd len="sm" w="sm" type="none"/>
                    </a:lnB>
                  </a:tcPr>
                </a:tc>
              </a:tr>
            </a:tbl>
          </a:graphicData>
        </a:graphic>
      </p:graphicFrame>
      <p:grpSp>
        <p:nvGrpSpPr>
          <p:cNvPr id="1806" name="Google Shape;1806;p203"/>
          <p:cNvGrpSpPr/>
          <p:nvPr/>
        </p:nvGrpSpPr>
        <p:grpSpPr>
          <a:xfrm>
            <a:off x="4333042" y="3324225"/>
            <a:ext cx="1541073" cy="714375"/>
            <a:chOff x="2919" y="2910"/>
            <a:chExt cx="1294" cy="450"/>
          </a:xfrm>
        </p:grpSpPr>
        <p:grpSp>
          <p:nvGrpSpPr>
            <p:cNvPr id="1807" name="Google Shape;1807;p203"/>
            <p:cNvGrpSpPr/>
            <p:nvPr/>
          </p:nvGrpSpPr>
          <p:grpSpPr>
            <a:xfrm>
              <a:off x="2919" y="2910"/>
              <a:ext cx="1294" cy="162"/>
              <a:chOff x="2892" y="1950"/>
              <a:chExt cx="1632" cy="162"/>
            </a:xfrm>
          </p:grpSpPr>
          <p:cxnSp>
            <p:nvCxnSpPr>
              <p:cNvPr id="1808" name="Google Shape;1808;p203"/>
              <p:cNvCxnSpPr/>
              <p:nvPr/>
            </p:nvCxnSpPr>
            <p:spPr>
              <a:xfrm>
                <a:off x="3024" y="1968"/>
                <a:ext cx="1500" cy="0"/>
              </a:xfrm>
              <a:prstGeom prst="straightConnector1">
                <a:avLst/>
              </a:prstGeom>
              <a:noFill/>
              <a:ln cap="flat" cmpd="sng" w="9525">
                <a:solidFill>
                  <a:schemeClr val="dk1"/>
                </a:solidFill>
                <a:prstDash val="solid"/>
                <a:round/>
                <a:headEnd len="med" w="med" type="none"/>
                <a:tailEnd len="med" w="med" type="none"/>
              </a:ln>
            </p:spPr>
          </p:cxnSp>
          <p:sp>
            <p:nvSpPr>
              <p:cNvPr id="1809" name="Google Shape;1809;p203"/>
              <p:cNvSpPr txBox="1"/>
              <p:nvPr/>
            </p:nvSpPr>
            <p:spPr>
              <a:xfrm>
                <a:off x="3642" y="1200"/>
                <a:ext cx="0" cy="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810" name="Google Shape;1810;p203"/>
              <p:cNvCxnSpPr/>
              <p:nvPr/>
            </p:nvCxnSpPr>
            <p:spPr>
              <a:xfrm rot="10800000">
                <a:off x="2916" y="2112"/>
                <a:ext cx="1500" cy="0"/>
              </a:xfrm>
              <a:prstGeom prst="straightConnector1">
                <a:avLst/>
              </a:prstGeom>
              <a:noFill/>
              <a:ln cap="flat" cmpd="sng" w="9525">
                <a:solidFill>
                  <a:schemeClr val="dk1"/>
                </a:solidFill>
                <a:prstDash val="solid"/>
                <a:round/>
                <a:headEnd len="med" w="med" type="none"/>
                <a:tailEnd len="med" w="med" type="none"/>
              </a:ln>
            </p:spPr>
          </p:cxnSp>
          <p:sp>
            <p:nvSpPr>
              <p:cNvPr id="1811" name="Google Shape;1811;p203"/>
              <p:cNvSpPr txBox="1"/>
              <p:nvPr/>
            </p:nvSpPr>
            <p:spPr>
              <a:xfrm>
                <a:off x="3642" y="1350"/>
                <a:ext cx="0" cy="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12" name="Google Shape;1812;p203"/>
            <p:cNvGrpSpPr/>
            <p:nvPr/>
          </p:nvGrpSpPr>
          <p:grpSpPr>
            <a:xfrm>
              <a:off x="2919" y="3054"/>
              <a:ext cx="1294" cy="162"/>
              <a:chOff x="2892" y="1950"/>
              <a:chExt cx="1632" cy="162"/>
            </a:xfrm>
          </p:grpSpPr>
          <p:cxnSp>
            <p:nvCxnSpPr>
              <p:cNvPr id="1813" name="Google Shape;1813;p203"/>
              <p:cNvCxnSpPr/>
              <p:nvPr/>
            </p:nvCxnSpPr>
            <p:spPr>
              <a:xfrm>
                <a:off x="3024" y="1968"/>
                <a:ext cx="1500" cy="0"/>
              </a:xfrm>
              <a:prstGeom prst="straightConnector1">
                <a:avLst/>
              </a:prstGeom>
              <a:noFill/>
              <a:ln cap="flat" cmpd="sng" w="9525">
                <a:solidFill>
                  <a:schemeClr val="dk1"/>
                </a:solidFill>
                <a:prstDash val="solid"/>
                <a:round/>
                <a:headEnd len="med" w="med" type="none"/>
                <a:tailEnd len="med" w="med" type="none"/>
              </a:ln>
            </p:spPr>
          </p:cxnSp>
          <p:sp>
            <p:nvSpPr>
              <p:cNvPr id="1814" name="Google Shape;1814;p203"/>
              <p:cNvSpPr txBox="1"/>
              <p:nvPr/>
            </p:nvSpPr>
            <p:spPr>
              <a:xfrm>
                <a:off x="3642" y="1200"/>
                <a:ext cx="0" cy="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815" name="Google Shape;1815;p203"/>
              <p:cNvCxnSpPr/>
              <p:nvPr/>
            </p:nvCxnSpPr>
            <p:spPr>
              <a:xfrm rot="10800000">
                <a:off x="2916" y="2112"/>
                <a:ext cx="1500" cy="0"/>
              </a:xfrm>
              <a:prstGeom prst="straightConnector1">
                <a:avLst/>
              </a:prstGeom>
              <a:noFill/>
              <a:ln cap="flat" cmpd="sng" w="9525">
                <a:solidFill>
                  <a:schemeClr val="dk1"/>
                </a:solidFill>
                <a:prstDash val="solid"/>
                <a:round/>
                <a:headEnd len="med" w="med" type="none"/>
                <a:tailEnd len="med" w="med" type="none"/>
              </a:ln>
            </p:spPr>
          </p:cxnSp>
          <p:sp>
            <p:nvSpPr>
              <p:cNvPr id="1816" name="Google Shape;1816;p203"/>
              <p:cNvSpPr txBox="1"/>
              <p:nvPr/>
            </p:nvSpPr>
            <p:spPr>
              <a:xfrm>
                <a:off x="3642" y="1350"/>
                <a:ext cx="0" cy="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17" name="Google Shape;1817;p203"/>
            <p:cNvGrpSpPr/>
            <p:nvPr/>
          </p:nvGrpSpPr>
          <p:grpSpPr>
            <a:xfrm>
              <a:off x="2919" y="3198"/>
              <a:ext cx="1294" cy="162"/>
              <a:chOff x="2892" y="1950"/>
              <a:chExt cx="1632" cy="162"/>
            </a:xfrm>
          </p:grpSpPr>
          <p:cxnSp>
            <p:nvCxnSpPr>
              <p:cNvPr id="1818" name="Google Shape;1818;p203"/>
              <p:cNvCxnSpPr/>
              <p:nvPr/>
            </p:nvCxnSpPr>
            <p:spPr>
              <a:xfrm>
                <a:off x="3024" y="1968"/>
                <a:ext cx="1500" cy="0"/>
              </a:xfrm>
              <a:prstGeom prst="straightConnector1">
                <a:avLst/>
              </a:prstGeom>
              <a:noFill/>
              <a:ln cap="flat" cmpd="sng" w="9525">
                <a:solidFill>
                  <a:schemeClr val="dk1"/>
                </a:solidFill>
                <a:prstDash val="solid"/>
                <a:round/>
                <a:headEnd len="med" w="med" type="none"/>
                <a:tailEnd len="med" w="med" type="none"/>
              </a:ln>
            </p:spPr>
          </p:cxnSp>
          <p:sp>
            <p:nvSpPr>
              <p:cNvPr id="1819" name="Google Shape;1819;p203"/>
              <p:cNvSpPr txBox="1"/>
              <p:nvPr/>
            </p:nvSpPr>
            <p:spPr>
              <a:xfrm>
                <a:off x="3642" y="1200"/>
                <a:ext cx="0" cy="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820" name="Google Shape;1820;p203"/>
              <p:cNvCxnSpPr/>
              <p:nvPr/>
            </p:nvCxnSpPr>
            <p:spPr>
              <a:xfrm rot="10800000">
                <a:off x="2916" y="2112"/>
                <a:ext cx="1500" cy="0"/>
              </a:xfrm>
              <a:prstGeom prst="straightConnector1">
                <a:avLst/>
              </a:prstGeom>
              <a:noFill/>
              <a:ln cap="flat" cmpd="sng" w="9525">
                <a:solidFill>
                  <a:schemeClr val="dk1"/>
                </a:solidFill>
                <a:prstDash val="solid"/>
                <a:round/>
                <a:headEnd len="med" w="med" type="none"/>
                <a:tailEnd len="med" w="med" type="none"/>
              </a:ln>
            </p:spPr>
          </p:cxnSp>
          <p:sp>
            <p:nvSpPr>
              <p:cNvPr id="1821" name="Google Shape;1821;p203"/>
              <p:cNvSpPr txBox="1"/>
              <p:nvPr/>
            </p:nvSpPr>
            <p:spPr>
              <a:xfrm>
                <a:off x="3642" y="1350"/>
                <a:ext cx="0" cy="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822" name="Google Shape;1822;p203"/>
          <p:cNvSpPr/>
          <p:nvPr/>
        </p:nvSpPr>
        <p:spPr>
          <a:xfrm>
            <a:off x="1485900" y="300038"/>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1800">
                <a:solidFill>
                  <a:srgbClr val="593000"/>
                </a:solidFill>
                <a:latin typeface="Arial"/>
                <a:ea typeface="Arial"/>
                <a:cs typeface="Arial"/>
                <a:sym typeface="Arial"/>
              </a:rPr>
              <a:t>Marginal Cost (</a:t>
            </a:r>
            <a:r>
              <a:rPr b="0" i="1" lang="en-US" sz="1800">
                <a:solidFill>
                  <a:srgbClr val="593000"/>
                </a:solidFill>
                <a:latin typeface="Arial"/>
                <a:ea typeface="Arial"/>
                <a:cs typeface="Arial"/>
                <a:sym typeface="Arial"/>
              </a:rPr>
              <a:t>MC</a:t>
            </a:r>
            <a:r>
              <a:rPr b="0" lang="en-US" sz="1800">
                <a:solidFill>
                  <a:srgbClr val="593000"/>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2"/>
                                        </p:tgtEl>
                                        <p:attrNameLst>
                                          <p:attrName>style.visibility</p:attrName>
                                        </p:attrNameLst>
                                      </p:cBhvr>
                                      <p:to>
                                        <p:strVal val="visible"/>
                                      </p:to>
                                    </p:set>
                                    <p:animEffect filter="fade" transition="in">
                                      <p:cBhvr>
                                        <p:cTn dur="500"/>
                                        <p:tgtEl>
                                          <p:spTgt spid="182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04"/>
                                        </p:tgtEl>
                                        <p:attrNameLst>
                                          <p:attrName>style.visibility</p:attrName>
                                        </p:attrNameLst>
                                      </p:cBhvr>
                                      <p:to>
                                        <p:strVal val="visible"/>
                                      </p:to>
                                    </p:set>
                                    <p:animEffect filter="fade" transition="in">
                                      <p:cBhvr>
                                        <p:cTn dur="500"/>
                                        <p:tgtEl>
                                          <p:spTgt spid="180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05"/>
                                        </p:tgtEl>
                                        <p:attrNameLst>
                                          <p:attrName>style.visibility</p:attrName>
                                        </p:attrNameLst>
                                      </p:cBhvr>
                                      <p:to>
                                        <p:strVal val="visible"/>
                                      </p:to>
                                    </p:set>
                                    <p:animEffect filter="fade" transition="in">
                                      <p:cBhvr>
                                        <p:cTn dur="1000"/>
                                        <p:tgtEl>
                                          <p:spTgt spid="180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06"/>
                                        </p:tgtEl>
                                        <p:attrNameLst>
                                          <p:attrName>style.visibility</p:attrName>
                                        </p:attrNameLst>
                                      </p:cBhvr>
                                      <p:to>
                                        <p:strVal val="visible"/>
                                      </p:to>
                                    </p:set>
                                    <p:animEffect filter="fade" transition="in">
                                      <p:cBhvr>
                                        <p:cTn dur="1000"/>
                                        <p:tgtEl>
                                          <p:spTgt spid="18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sp>
        <p:nvSpPr>
          <p:cNvPr id="1827" name="Google Shape;1827;p204"/>
          <p:cNvSpPr/>
          <p:nvPr/>
        </p:nvSpPr>
        <p:spPr>
          <a:xfrm>
            <a:off x="1478757" y="1090613"/>
            <a:ext cx="3036000" cy="4572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400">
                <a:solidFill>
                  <a:srgbClr val="00723F"/>
                </a:solidFill>
                <a:latin typeface="Arial"/>
                <a:ea typeface="Arial"/>
                <a:cs typeface="Arial"/>
                <a:sym typeface="Arial"/>
              </a:rPr>
              <a:t>▶  FIGURE 8.5</a:t>
            </a:r>
            <a:r>
              <a:rPr b="1" lang="en-US" sz="1400">
                <a:solidFill>
                  <a:srgbClr val="7D0013"/>
                </a:solidFill>
                <a:latin typeface="Arial"/>
                <a:ea typeface="Arial"/>
                <a:cs typeface="Arial"/>
                <a:sym typeface="Arial"/>
              </a:rPr>
              <a:t>  </a:t>
            </a:r>
            <a:r>
              <a:rPr b="1" lang="en-US" sz="1400">
                <a:solidFill>
                  <a:schemeClr val="dk1"/>
                </a:solidFill>
                <a:latin typeface="Arial"/>
                <a:ea typeface="Arial"/>
                <a:cs typeface="Arial"/>
                <a:sym typeface="Arial"/>
              </a:rPr>
              <a:t>Total Variable Cost and Marginal Cost for a Typical Firm</a:t>
            </a:r>
            <a:endParaRPr/>
          </a:p>
        </p:txBody>
      </p:sp>
      <p:sp>
        <p:nvSpPr>
          <p:cNvPr id="1828" name="Google Shape;1828;p204"/>
          <p:cNvSpPr txBox="1"/>
          <p:nvPr/>
        </p:nvSpPr>
        <p:spPr>
          <a:xfrm>
            <a:off x="1478757" y="1697038"/>
            <a:ext cx="3036000" cy="18843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Total variable costs always increase with output.</a:t>
            </a:r>
            <a:endParaRPr/>
          </a:p>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Marginal cost is the cost of producing each additional unit. </a:t>
            </a:r>
            <a:endParaRPr/>
          </a:p>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Thus, the marginal cost curve shows how total variable cost changes with single-unit increases in total output. </a:t>
            </a:r>
            <a:endParaRPr/>
          </a:p>
        </p:txBody>
      </p:sp>
      <p:pic>
        <p:nvPicPr>
          <p:cNvPr id="1829" name="Google Shape;1829;p204"/>
          <p:cNvPicPr preferRelativeResize="0"/>
          <p:nvPr/>
        </p:nvPicPr>
        <p:blipFill rotWithShape="1">
          <a:blip r:embed="rId3">
            <a:alphaModFix/>
          </a:blip>
          <a:srcRect b="0" l="0" r="0" t="0"/>
          <a:stretch/>
        </p:blipFill>
        <p:spPr>
          <a:xfrm>
            <a:off x="1704975" y="4181476"/>
            <a:ext cx="2809877" cy="407194"/>
          </a:xfrm>
          <a:prstGeom prst="rect">
            <a:avLst/>
          </a:prstGeom>
          <a:noFill/>
          <a:ln>
            <a:noFill/>
          </a:ln>
        </p:spPr>
      </p:pic>
      <p:pic>
        <p:nvPicPr>
          <p:cNvPr descr="fig8_5_2ppt" id="1830" name="Google Shape;1830;p204"/>
          <p:cNvPicPr preferRelativeResize="0"/>
          <p:nvPr/>
        </p:nvPicPr>
        <p:blipFill rotWithShape="1">
          <a:blip r:embed="rId4">
            <a:alphaModFix/>
          </a:blip>
          <a:srcRect b="0" l="0" r="0" t="0"/>
          <a:stretch/>
        </p:blipFill>
        <p:spPr>
          <a:xfrm>
            <a:off x="5086350" y="1066800"/>
            <a:ext cx="2428875" cy="3757613"/>
          </a:xfrm>
          <a:prstGeom prst="rect">
            <a:avLst/>
          </a:prstGeom>
          <a:noFill/>
          <a:ln>
            <a:noFill/>
          </a:ln>
        </p:spPr>
      </p:pic>
      <p:pic>
        <p:nvPicPr>
          <p:cNvPr descr="fig8_5_3ppt" id="1831" name="Google Shape;1831;p204"/>
          <p:cNvPicPr preferRelativeResize="0"/>
          <p:nvPr/>
        </p:nvPicPr>
        <p:blipFill rotWithShape="1">
          <a:blip r:embed="rId5">
            <a:alphaModFix/>
          </a:blip>
          <a:srcRect b="0" l="0" r="0" t="0"/>
          <a:stretch/>
        </p:blipFill>
        <p:spPr>
          <a:xfrm>
            <a:off x="5086350" y="1066800"/>
            <a:ext cx="2428875" cy="3757613"/>
          </a:xfrm>
          <a:prstGeom prst="rect">
            <a:avLst/>
          </a:prstGeom>
          <a:noFill/>
          <a:ln>
            <a:noFill/>
          </a:ln>
        </p:spPr>
      </p:pic>
      <p:sp>
        <p:nvSpPr>
          <p:cNvPr id="1832" name="Google Shape;1832;p204"/>
          <p:cNvSpPr/>
          <p:nvPr/>
        </p:nvSpPr>
        <p:spPr>
          <a:xfrm>
            <a:off x="1478757" y="296863"/>
            <a:ext cx="62367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1800">
                <a:solidFill>
                  <a:srgbClr val="593000"/>
                </a:solidFill>
                <a:latin typeface="Arial"/>
                <a:ea typeface="Arial"/>
                <a:cs typeface="Arial"/>
                <a:sym typeface="Arial"/>
              </a:rPr>
              <a:t>Graphing Total Variable Costs and Marginal Costs</a:t>
            </a:r>
            <a:endParaRPr/>
          </a:p>
        </p:txBody>
      </p:sp>
      <p:pic>
        <p:nvPicPr>
          <p:cNvPr descr="fig8_5_1ppt.gif" id="1833" name="Google Shape;1833;p204"/>
          <p:cNvPicPr preferRelativeResize="0"/>
          <p:nvPr/>
        </p:nvPicPr>
        <p:blipFill rotWithShape="1">
          <a:blip r:embed="rId6">
            <a:alphaModFix/>
          </a:blip>
          <a:srcRect b="0" l="0" r="0" t="0"/>
          <a:stretch/>
        </p:blipFill>
        <p:spPr>
          <a:xfrm>
            <a:off x="5086350" y="1066800"/>
            <a:ext cx="2428875" cy="37576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2"/>
                                        </p:tgtEl>
                                        <p:attrNameLst>
                                          <p:attrName>style.visibility</p:attrName>
                                        </p:attrNameLst>
                                      </p:cBhvr>
                                      <p:to>
                                        <p:strVal val="visible"/>
                                      </p:to>
                                    </p:set>
                                    <p:animEffect filter="fade" transition="in">
                                      <p:cBhvr>
                                        <p:cTn dur="500"/>
                                        <p:tgtEl>
                                          <p:spTgt spid="183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27"/>
                                        </p:tgtEl>
                                        <p:attrNameLst>
                                          <p:attrName>style.visibility</p:attrName>
                                        </p:attrNameLst>
                                      </p:cBhvr>
                                      <p:to>
                                        <p:strVal val="visible"/>
                                      </p:to>
                                    </p:set>
                                    <p:animEffect filter="fade" transition="in">
                                      <p:cBhvr>
                                        <p:cTn dur="500"/>
                                        <p:tgtEl>
                                          <p:spTgt spid="18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28">
                                            <p:txEl>
                                              <p:pRg end="0" st="0"/>
                                            </p:txEl>
                                          </p:spTgt>
                                        </p:tgtEl>
                                        <p:attrNameLst>
                                          <p:attrName>style.visibility</p:attrName>
                                        </p:attrNameLst>
                                      </p:cBhvr>
                                      <p:to>
                                        <p:strVal val="visible"/>
                                      </p:to>
                                    </p:set>
                                    <p:animEffect filter="fade" transition="in">
                                      <p:cBhvr>
                                        <p:cTn dur="500"/>
                                        <p:tgtEl>
                                          <p:spTgt spid="1828">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28">
                                            <p:txEl>
                                              <p:pRg end="1" st="1"/>
                                            </p:txEl>
                                          </p:spTgt>
                                        </p:tgtEl>
                                        <p:attrNameLst>
                                          <p:attrName>style.visibility</p:attrName>
                                        </p:attrNameLst>
                                      </p:cBhvr>
                                      <p:to>
                                        <p:strVal val="visible"/>
                                      </p:to>
                                    </p:set>
                                    <p:animEffect filter="fade" transition="in">
                                      <p:cBhvr>
                                        <p:cTn dur="500"/>
                                        <p:tgtEl>
                                          <p:spTgt spid="1828">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28">
                                            <p:txEl>
                                              <p:pRg end="2" st="2"/>
                                            </p:txEl>
                                          </p:spTgt>
                                        </p:tgtEl>
                                        <p:attrNameLst>
                                          <p:attrName>style.visibility</p:attrName>
                                        </p:attrNameLst>
                                      </p:cBhvr>
                                      <p:to>
                                        <p:strVal val="visible"/>
                                      </p:to>
                                    </p:set>
                                    <p:animEffect filter="fade" transition="in">
                                      <p:cBhvr>
                                        <p:cTn dur="500"/>
                                        <p:tgtEl>
                                          <p:spTgt spid="1828">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833"/>
                                        </p:tgtEl>
                                        <p:attrNameLst>
                                          <p:attrName>style.visibility</p:attrName>
                                        </p:attrNameLst>
                                      </p:cBhvr>
                                      <p:to>
                                        <p:strVal val="visible"/>
                                      </p:to>
                                    </p:set>
                                    <p:animEffect filter="fade" transition="in">
                                      <p:cBhvr>
                                        <p:cTn dur="500"/>
                                        <p:tgtEl>
                                          <p:spTgt spid="183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30"/>
                                        </p:tgtEl>
                                        <p:attrNameLst>
                                          <p:attrName>style.visibility</p:attrName>
                                        </p:attrNameLst>
                                      </p:cBhvr>
                                      <p:to>
                                        <p:strVal val="visible"/>
                                      </p:to>
                                    </p:set>
                                    <p:animEffect filter="fade" transition="in">
                                      <p:cBhvr>
                                        <p:cTn dur="750"/>
                                        <p:tgtEl>
                                          <p:spTgt spid="1830"/>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831"/>
                                        </p:tgtEl>
                                        <p:attrNameLst>
                                          <p:attrName>style.visibility</p:attrName>
                                        </p:attrNameLst>
                                      </p:cBhvr>
                                      <p:to>
                                        <p:strVal val="visible"/>
                                      </p:to>
                                    </p:set>
                                    <p:animEffect filter="fade" transition="in">
                                      <p:cBhvr>
                                        <p:cTn dur="750"/>
                                        <p:tgtEl>
                                          <p:spTgt spid="18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graphicFrame>
        <p:nvGraphicFramePr>
          <p:cNvPr id="1838" name="Google Shape;1838;p205"/>
          <p:cNvGraphicFramePr/>
          <p:nvPr/>
        </p:nvGraphicFramePr>
        <p:xfrm>
          <a:off x="1485900" y="1828800"/>
          <a:ext cx="3000000" cy="3000000"/>
        </p:xfrm>
        <a:graphic>
          <a:graphicData uri="http://schemas.openxmlformats.org/drawingml/2006/table">
            <a:tbl>
              <a:tblPr>
                <a:noFill/>
                <a:tableStyleId>{E498032D-39E7-4472-BB72-E89C2498A91A}</a:tableStyleId>
              </a:tblPr>
              <a:tblGrid>
                <a:gridCol w="352425"/>
                <a:gridCol w="198850"/>
                <a:gridCol w="477425"/>
                <a:gridCol w="114300"/>
                <a:gridCol w="114300"/>
                <a:gridCol w="400050"/>
                <a:gridCol w="102400"/>
                <a:gridCol w="126200"/>
                <a:gridCol w="638175"/>
                <a:gridCol w="90500"/>
                <a:gridCol w="88100"/>
                <a:gridCol w="479825"/>
                <a:gridCol w="119075"/>
                <a:gridCol w="127400"/>
                <a:gridCol w="634625"/>
                <a:gridCol w="210725"/>
                <a:gridCol w="142875"/>
                <a:gridCol w="408400"/>
                <a:gridCol w="119075"/>
                <a:gridCol w="451250"/>
                <a:gridCol w="692950"/>
                <a:gridCol w="311950"/>
              </a:tblGrid>
              <a:tr h="303225">
                <a:tc gridSpan="22">
                  <a:txBody>
                    <a:bodyPr/>
                    <a:lstStyle/>
                    <a:p>
                      <a:pPr indent="0" lvl="0" marL="0" marR="0" rtl="0" algn="l">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TABLE 8.4  Short-Run Costs of a Hypothetical Firm</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c hMerge="1"/>
                <a:tc hMerge="1"/>
                <a:tc hMerge="1"/>
                <a:tc hMerge="1"/>
                <a:tc hMerge="1"/>
                <a:tc hMerge="1"/>
                <a:tc hMerge="1"/>
                <a:tc hMerge="1"/>
                <a:tc hMerge="1"/>
                <a:tc hMerge="1"/>
                <a:tc hMerge="1"/>
                <a:tc hMerge="1"/>
                <a:tc hMerge="1"/>
                <a:tc hMerge="1"/>
                <a:tc hMerge="1"/>
                <a:tc hMerge="1"/>
                <a:tc hMerge="1"/>
                <a:tc hMerge="1"/>
                <a:tc hMerge="1"/>
                <a:tc hMerge="1"/>
              </a:tr>
              <a:tr h="838200">
                <a:tc>
                  <a:txBody>
                    <a:bodyPr/>
                    <a:lstStyle/>
                    <a:p>
                      <a:pPr indent="0" lvl="0" marL="0" marR="0" rtl="0" algn="ctr">
                        <a:lnSpc>
                          <a:spcPct val="100000"/>
                        </a:lnSpc>
                        <a:spcBef>
                          <a:spcPts val="0"/>
                        </a:spcBef>
                        <a:spcAft>
                          <a:spcPts val="0"/>
                        </a:spcAft>
                        <a:buClr>
                          <a:schemeClr val="dk1"/>
                        </a:buClr>
                        <a:buSzPts val="1400"/>
                        <a:buFont typeface="Arial"/>
                        <a:buNone/>
                      </a:pP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(1)</a:t>
                      </a:r>
                      <a:br>
                        <a:rPr b="1" i="0" lang="en-US" sz="1400" u="none" cap="none" strike="noStrike">
                          <a:solidFill>
                            <a:schemeClr val="dk1"/>
                          </a:solidFill>
                          <a:latin typeface="Arial"/>
                          <a:ea typeface="Arial"/>
                          <a:cs typeface="Arial"/>
                          <a:sym typeface="Arial"/>
                        </a:rPr>
                      </a:br>
                      <a:r>
                        <a:rPr b="1" i="1" lang="en-US" sz="1400" u="none" cap="none" strike="noStrike">
                          <a:solidFill>
                            <a:schemeClr val="dk1"/>
                          </a:solidFill>
                          <a:latin typeface="Arial"/>
                          <a:ea typeface="Arial"/>
                          <a:cs typeface="Arial"/>
                          <a:sym typeface="Arial"/>
                        </a:rPr>
                        <a:t>q</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400"/>
                        <a:buFont typeface="Arial"/>
                        <a:buNone/>
                      </a:pP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(2)</a:t>
                      </a:r>
                      <a:br>
                        <a:rPr b="1" i="0" lang="en-US" sz="1400" u="none" cap="none" strike="noStrike">
                          <a:solidFill>
                            <a:schemeClr val="dk1"/>
                          </a:solidFill>
                          <a:latin typeface="Arial"/>
                          <a:ea typeface="Arial"/>
                          <a:cs typeface="Arial"/>
                          <a:sym typeface="Arial"/>
                        </a:rPr>
                      </a:br>
                      <a:r>
                        <a:rPr b="1" i="1" lang="en-US" sz="1400" u="none" cap="none" strike="noStrike">
                          <a:solidFill>
                            <a:schemeClr val="dk1"/>
                          </a:solidFill>
                          <a:latin typeface="Arial"/>
                          <a:ea typeface="Arial"/>
                          <a:cs typeface="Arial"/>
                          <a:sym typeface="Arial"/>
                        </a:rPr>
                        <a:t>TVC</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gridSpan="3">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(3)</a:t>
                      </a:r>
                      <a:br>
                        <a:rPr b="1" i="0" lang="en-US" sz="1400" u="none" cap="none" strike="noStrike">
                          <a:solidFill>
                            <a:schemeClr val="dk1"/>
                          </a:solidFill>
                          <a:latin typeface="Arial"/>
                          <a:ea typeface="Arial"/>
                          <a:cs typeface="Arial"/>
                          <a:sym typeface="Arial"/>
                        </a:rPr>
                      </a:br>
                      <a:r>
                        <a:rPr b="1" i="1" lang="en-US" sz="1400" u="none" cap="none" strike="noStrike">
                          <a:solidFill>
                            <a:schemeClr val="dk1"/>
                          </a:solidFill>
                          <a:latin typeface="Arial"/>
                          <a:ea typeface="Arial"/>
                          <a:cs typeface="Arial"/>
                          <a:sym typeface="Arial"/>
                        </a:rPr>
                        <a:t>MC</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a:t>
                      </a:r>
                      <a:r>
                        <a:rPr b="1" i="0" lang="en-US" sz="1600" u="none" cap="none" strike="noStrike">
                          <a:solidFill>
                            <a:schemeClr val="dk1"/>
                          </a:solidFill>
                          <a:latin typeface="Calibri"/>
                          <a:ea typeface="Calibri"/>
                          <a:cs typeface="Calibri"/>
                          <a:sym typeface="Calibri"/>
                        </a:rPr>
                        <a:t>Δ</a:t>
                      </a:r>
                      <a:r>
                        <a:rPr b="1" i="0" lang="en-US" sz="1400" u="none" cap="none" strike="noStrike">
                          <a:solidFill>
                            <a:schemeClr val="dk1"/>
                          </a:solidFill>
                          <a:latin typeface="Arial"/>
                          <a:ea typeface="Arial"/>
                          <a:cs typeface="Arial"/>
                          <a:sym typeface="Arial"/>
                        </a:rPr>
                        <a:t> </a:t>
                      </a:r>
                      <a:r>
                        <a:rPr b="1" i="1" lang="en-US" sz="1400" u="none" cap="none" strike="noStrike">
                          <a:solidFill>
                            <a:schemeClr val="dk1"/>
                          </a:solidFill>
                          <a:latin typeface="Arial"/>
                          <a:ea typeface="Arial"/>
                          <a:cs typeface="Arial"/>
                          <a:sym typeface="Arial"/>
                        </a:rPr>
                        <a:t>TVC</a:t>
                      </a:r>
                      <a:r>
                        <a:rPr b="1" i="0" lang="en-US" sz="1400" u="none" cap="none" strike="noStrike">
                          <a:solidFill>
                            <a:schemeClr val="dk1"/>
                          </a:solidFill>
                          <a:latin typeface="Arial"/>
                          <a:ea typeface="Arial"/>
                          <a:cs typeface="Arial"/>
                          <a:sym typeface="Arial"/>
                        </a:rPr>
                        <a: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gridSpan="3">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(4)</a:t>
                      </a:r>
                      <a:br>
                        <a:rPr b="1" i="0" lang="en-US" sz="1400" u="none" cap="none" strike="noStrike">
                          <a:solidFill>
                            <a:schemeClr val="dk1"/>
                          </a:solidFill>
                          <a:latin typeface="Arial"/>
                          <a:ea typeface="Arial"/>
                          <a:cs typeface="Arial"/>
                          <a:sym typeface="Arial"/>
                        </a:rPr>
                      </a:br>
                      <a:r>
                        <a:rPr b="1" i="1" lang="en-US" sz="1400" u="none" cap="none" strike="noStrike">
                          <a:solidFill>
                            <a:schemeClr val="dk1"/>
                          </a:solidFill>
                          <a:latin typeface="Arial"/>
                          <a:ea typeface="Arial"/>
                          <a:cs typeface="Arial"/>
                          <a:sym typeface="Arial"/>
                        </a:rPr>
                        <a:t>AVC</a:t>
                      </a:r>
                      <a:br>
                        <a:rPr b="1" i="1"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a:t>
                      </a:r>
                      <a:r>
                        <a:rPr b="1" i="1" lang="en-US" sz="1400" u="none" cap="none" strike="noStrike">
                          <a:solidFill>
                            <a:schemeClr val="dk1"/>
                          </a:solidFill>
                          <a:latin typeface="Arial"/>
                          <a:ea typeface="Arial"/>
                          <a:cs typeface="Arial"/>
                          <a:sym typeface="Arial"/>
                        </a:rPr>
                        <a:t>TVC/q</a:t>
                      </a:r>
                      <a:r>
                        <a:rPr b="1" i="0" lang="en-US" sz="1400" u="none" cap="none" strike="noStrike">
                          <a:solidFill>
                            <a:schemeClr val="dk1"/>
                          </a:solidFill>
                          <a:latin typeface="Arial"/>
                          <a:ea typeface="Arial"/>
                          <a:cs typeface="Arial"/>
                          <a:sym typeface="Arial"/>
                        </a:rPr>
                        <a: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gridSpan="3">
                  <a:txBody>
                    <a:bodyPr/>
                    <a:lstStyle/>
                    <a:p>
                      <a:pPr indent="0" lvl="0" marL="0" marR="0" rtl="0" algn="ctr">
                        <a:lnSpc>
                          <a:spcPct val="100000"/>
                        </a:lnSpc>
                        <a:spcBef>
                          <a:spcPts val="0"/>
                        </a:spcBef>
                        <a:spcAft>
                          <a:spcPts val="0"/>
                        </a:spcAft>
                        <a:buClr>
                          <a:schemeClr val="dk1"/>
                        </a:buClr>
                        <a:buSzPts val="1400"/>
                        <a:buFont typeface="Arial"/>
                        <a:buNone/>
                      </a:pP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(5)</a:t>
                      </a:r>
                      <a:br>
                        <a:rPr b="1" i="0" lang="en-US" sz="1400" u="none" cap="none" strike="noStrike">
                          <a:solidFill>
                            <a:schemeClr val="dk1"/>
                          </a:solidFill>
                          <a:latin typeface="Arial"/>
                          <a:ea typeface="Arial"/>
                          <a:cs typeface="Arial"/>
                          <a:sym typeface="Arial"/>
                        </a:rPr>
                      </a:br>
                      <a:r>
                        <a:rPr b="1" i="1" lang="en-US" sz="1400" u="none" cap="none" strike="noStrike">
                          <a:solidFill>
                            <a:schemeClr val="dk1"/>
                          </a:solidFill>
                          <a:latin typeface="Arial"/>
                          <a:ea typeface="Arial"/>
                          <a:cs typeface="Arial"/>
                          <a:sym typeface="Arial"/>
                        </a:rPr>
                        <a:t>TFC</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gridSpan="3">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(6)</a:t>
                      </a:r>
                      <a:br>
                        <a:rPr b="1" i="0" lang="en-US" sz="1400" u="none" cap="none" strike="noStrike">
                          <a:solidFill>
                            <a:schemeClr val="dk1"/>
                          </a:solidFill>
                          <a:latin typeface="Arial"/>
                          <a:ea typeface="Arial"/>
                          <a:cs typeface="Arial"/>
                          <a:sym typeface="Arial"/>
                        </a:rPr>
                      </a:br>
                      <a:r>
                        <a:rPr b="1" i="1" lang="en-US" sz="1400" u="none" cap="none" strike="noStrike">
                          <a:solidFill>
                            <a:schemeClr val="dk1"/>
                          </a:solidFill>
                          <a:latin typeface="Arial"/>
                          <a:ea typeface="Arial"/>
                          <a:cs typeface="Arial"/>
                          <a:sym typeface="Arial"/>
                        </a:rPr>
                        <a:t>TC</a:t>
                      </a:r>
                      <a:br>
                        <a:rPr b="1" i="1"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a:t>
                      </a:r>
                      <a:r>
                        <a:rPr b="1" i="1" lang="en-US" sz="1400" u="none" cap="none" strike="noStrike">
                          <a:solidFill>
                            <a:schemeClr val="dk1"/>
                          </a:solidFill>
                          <a:latin typeface="Arial"/>
                          <a:ea typeface="Arial"/>
                          <a:cs typeface="Arial"/>
                          <a:sym typeface="Arial"/>
                        </a:rPr>
                        <a:t>TVC</a:t>
                      </a:r>
                      <a:r>
                        <a:rPr b="1" i="0" lang="en-US" sz="1400" u="none" cap="none" strike="noStrike">
                          <a:solidFill>
                            <a:schemeClr val="dk1"/>
                          </a:solidFill>
                          <a:latin typeface="Arial"/>
                          <a:ea typeface="Arial"/>
                          <a:cs typeface="Arial"/>
                          <a:sym typeface="Arial"/>
                        </a:rPr>
                        <a:t> + </a:t>
                      </a:r>
                      <a:r>
                        <a:rPr b="1" i="1" lang="en-US" sz="1400" u="none" cap="none" strike="noStrike">
                          <a:solidFill>
                            <a:schemeClr val="dk1"/>
                          </a:solidFill>
                          <a:latin typeface="Arial"/>
                          <a:ea typeface="Arial"/>
                          <a:cs typeface="Arial"/>
                          <a:sym typeface="Arial"/>
                        </a:rPr>
                        <a:t>TFC</a:t>
                      </a:r>
                      <a:r>
                        <a:rPr b="1" i="0" lang="en-US" sz="1400" u="none" cap="none" strike="noStrike">
                          <a:solidFill>
                            <a:schemeClr val="dk1"/>
                          </a:solidFill>
                          <a:latin typeface="Arial"/>
                          <a:ea typeface="Arial"/>
                          <a:cs typeface="Arial"/>
                          <a:sym typeface="Arial"/>
                        </a:rPr>
                        <a: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gridSpan="3">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(7)</a:t>
                      </a:r>
                      <a:br>
                        <a:rPr b="1" i="0" lang="en-US" sz="1400" u="none" cap="none" strike="noStrike">
                          <a:solidFill>
                            <a:schemeClr val="dk1"/>
                          </a:solidFill>
                          <a:latin typeface="Arial"/>
                          <a:ea typeface="Arial"/>
                          <a:cs typeface="Arial"/>
                          <a:sym typeface="Arial"/>
                        </a:rPr>
                      </a:br>
                      <a:r>
                        <a:rPr b="1" i="1" lang="en-US" sz="1400" u="none" cap="none" strike="noStrike">
                          <a:solidFill>
                            <a:schemeClr val="dk1"/>
                          </a:solidFill>
                          <a:latin typeface="Arial"/>
                          <a:ea typeface="Arial"/>
                          <a:cs typeface="Arial"/>
                          <a:sym typeface="Arial"/>
                        </a:rPr>
                        <a:t>AFC</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a:t>
                      </a:r>
                      <a:r>
                        <a:rPr b="1" i="1" lang="en-US" sz="1400" u="none" cap="none" strike="noStrike">
                          <a:solidFill>
                            <a:schemeClr val="dk1"/>
                          </a:solidFill>
                          <a:latin typeface="Arial"/>
                          <a:ea typeface="Arial"/>
                          <a:cs typeface="Arial"/>
                          <a:sym typeface="Arial"/>
                        </a:rPr>
                        <a:t>TFC/q</a:t>
                      </a:r>
                      <a:r>
                        <a:rPr b="1" i="0" lang="en-US" sz="1400" u="none" cap="none" strike="noStrike">
                          <a:solidFill>
                            <a:schemeClr val="dk1"/>
                          </a:solidFill>
                          <a:latin typeface="Arial"/>
                          <a:ea typeface="Arial"/>
                          <a:cs typeface="Arial"/>
                          <a:sym typeface="Arial"/>
                        </a:rPr>
                        <a: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gridSpan="3">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(8)</a:t>
                      </a:r>
                      <a:br>
                        <a:rPr b="1" i="0" lang="en-US" sz="1400" u="none" cap="none" strike="noStrike">
                          <a:solidFill>
                            <a:schemeClr val="dk1"/>
                          </a:solidFill>
                          <a:latin typeface="Arial"/>
                          <a:ea typeface="Arial"/>
                          <a:cs typeface="Arial"/>
                          <a:sym typeface="Arial"/>
                        </a:rPr>
                      </a:br>
                      <a:r>
                        <a:rPr b="1" i="1" lang="en-US" sz="1400" u="none" cap="none" strike="noStrike">
                          <a:solidFill>
                            <a:schemeClr val="dk1"/>
                          </a:solidFill>
                          <a:latin typeface="Arial"/>
                          <a:ea typeface="Arial"/>
                          <a:cs typeface="Arial"/>
                          <a:sym typeface="Arial"/>
                        </a:rPr>
                        <a:t>ATC </a:t>
                      </a:r>
                      <a:endParaRPr/>
                    </a:p>
                    <a:p>
                      <a:pPr indent="0" lvl="0" marL="0" marR="0" rtl="0" algn="ctr">
                        <a:lnSpc>
                          <a:spcPct val="100000"/>
                        </a:lnSpc>
                        <a:spcBef>
                          <a:spcPts val="28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a:t>
                      </a:r>
                      <a:r>
                        <a:rPr b="1" i="1" lang="en-US" sz="1400" u="none" cap="none" strike="noStrike">
                          <a:solidFill>
                            <a:schemeClr val="dk1"/>
                          </a:solidFill>
                          <a:latin typeface="Arial"/>
                          <a:ea typeface="Arial"/>
                          <a:cs typeface="Arial"/>
                          <a:sym typeface="Arial"/>
                        </a:rPr>
                        <a:t>TC/q </a:t>
                      </a:r>
                      <a:r>
                        <a:rPr b="1" i="0" lang="en-US" sz="1400" u="none" cap="none" strike="noStrike">
                          <a:solidFill>
                            <a:schemeClr val="dk1"/>
                          </a:solidFill>
                          <a:latin typeface="Arial"/>
                          <a:ea typeface="Arial"/>
                          <a:cs typeface="Arial"/>
                          <a:sym typeface="Arial"/>
                        </a:rPr>
                        <a:t>or </a:t>
                      </a:r>
                      <a:r>
                        <a:rPr b="1" i="1" lang="en-US" sz="1400" u="none" cap="none" strike="noStrike">
                          <a:solidFill>
                            <a:schemeClr val="dk1"/>
                          </a:solidFill>
                          <a:latin typeface="Arial"/>
                          <a:ea typeface="Arial"/>
                          <a:cs typeface="Arial"/>
                          <a:sym typeface="Arial"/>
                        </a:rPr>
                        <a:t>AFC + AVC</a:t>
                      </a:r>
                      <a:r>
                        <a:rPr b="1" i="0" lang="en-US" sz="1400" u="none" cap="none" strike="noStrike">
                          <a:solidFill>
                            <a:schemeClr val="dk1"/>
                          </a:solidFill>
                          <a:latin typeface="Arial"/>
                          <a:ea typeface="Arial"/>
                          <a:cs typeface="Arial"/>
                          <a:sym typeface="Arial"/>
                        </a:rPr>
                        <a: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1778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a:t>
                      </a:r>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t>
                      </a:r>
                      <a:endParaRPr/>
                    </a:p>
                  </a:txBody>
                  <a:tcPr marT="45725" marB="45725" marR="9145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0.00</a:t>
                      </a:r>
                      <a:endParaRPr/>
                    </a:p>
                  </a:txBody>
                  <a:tcPr marT="91450" marB="0"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45725"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t>
                      </a:r>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778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a:t>
                      </a:r>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20.00</a:t>
                      </a:r>
                      <a:endParaRPr/>
                    </a:p>
                  </a:txBody>
                  <a:tcPr marT="91450" marB="0"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45725"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20.00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120.00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120.00</a:t>
                      </a:r>
                      <a:endParaRPr/>
                    </a:p>
                  </a:txBody>
                  <a:tcPr marT="45725" marB="45725" marR="0" marL="4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778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a:t>
                      </a:r>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38.00</a:t>
                      </a:r>
                      <a:endParaRPr/>
                    </a:p>
                  </a:txBody>
                  <a:tcPr marT="91450" marB="0"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45725"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18.00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19.00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138.00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50.00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69.00</a:t>
                      </a:r>
                      <a:endParaRPr/>
                    </a:p>
                  </a:txBody>
                  <a:tcPr marT="45725" marB="45725" marR="21030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778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a:t>
                      </a:r>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53.00</a:t>
                      </a:r>
                      <a:endParaRPr/>
                    </a:p>
                  </a:txBody>
                  <a:tcPr marT="91450" marB="0"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45725"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15.00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17.66</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153.00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33.33</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51.00</a:t>
                      </a:r>
                      <a:endParaRPr/>
                    </a:p>
                  </a:txBody>
                  <a:tcPr marT="45725" marB="45725" marR="21030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778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4</a:t>
                      </a:r>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65.00</a:t>
                      </a:r>
                      <a:endParaRPr/>
                    </a:p>
                  </a:txBody>
                  <a:tcPr marT="91450" marB="0"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45725"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12.00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16.25</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165.00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25.00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41.25</a:t>
                      </a:r>
                      <a:endParaRPr/>
                    </a:p>
                  </a:txBody>
                  <a:tcPr marT="45725" marB="45725" marR="21030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778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5</a:t>
                      </a:r>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75.00</a:t>
                      </a:r>
                      <a:endParaRPr/>
                    </a:p>
                  </a:txBody>
                  <a:tcPr marT="91450" marB="0"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45725"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15.00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175.00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35.00</a:t>
                      </a:r>
                      <a:endParaRPr/>
                    </a:p>
                  </a:txBody>
                  <a:tcPr marT="45725" marB="45725" marR="3657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778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6</a:t>
                      </a:r>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83.00</a:t>
                      </a:r>
                      <a:endParaRPr/>
                    </a:p>
                  </a:txBody>
                  <a:tcPr marT="91450" marB="0"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45725"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8.00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13.83</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183.50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16.67</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30.50</a:t>
                      </a:r>
                      <a:endParaRPr/>
                    </a:p>
                  </a:txBody>
                  <a:tcPr marT="45725" marB="45725" marR="3657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778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7</a:t>
                      </a:r>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94.50</a:t>
                      </a:r>
                      <a:endParaRPr/>
                    </a:p>
                  </a:txBody>
                  <a:tcPr marT="91450" marB="0"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45725"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11.50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13.50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194.50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14.28</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27.78</a:t>
                      </a:r>
                      <a:endParaRPr/>
                    </a:p>
                  </a:txBody>
                  <a:tcPr marT="45725" marB="45725" marR="3657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778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8</a:t>
                      </a:r>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108.00</a:t>
                      </a:r>
                      <a:endParaRPr/>
                    </a:p>
                  </a:txBody>
                  <a:tcPr marT="91450" marB="0"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45725"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13.50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13.50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100.00</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208.00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12.50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26.00</a:t>
                      </a:r>
                      <a:endParaRPr/>
                    </a:p>
                  </a:txBody>
                  <a:tcPr marT="45725" marB="45725" marR="3657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778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9</a:t>
                      </a:r>
                      <a:endParaRPr/>
                    </a:p>
                  </a:txBody>
                  <a:tcPr marT="45725" marB="45725" marR="9145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128.50</a:t>
                      </a:r>
                      <a:endParaRPr/>
                    </a:p>
                  </a:txBody>
                  <a:tcPr marT="91450" marB="0"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20.50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14.28</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228.50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11.11</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25.39</a:t>
                      </a:r>
                      <a:endParaRPr/>
                    </a:p>
                  </a:txBody>
                  <a:tcPr marT="45725" marB="45725" marR="3657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a:t>
                      </a:r>
                      <a:endParaRPr/>
                    </a:p>
                  </a:txBody>
                  <a:tcPr marT="45725" marB="45725" marR="182875"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168.50</a:t>
                      </a:r>
                      <a:endParaRPr/>
                    </a:p>
                  </a:txBody>
                  <a:tcPr marT="91450" marB="0"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40.00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16.85</a:t>
                      </a:r>
                      <a:endParaRPr/>
                    </a:p>
                  </a:txBody>
                  <a:tcPr marT="45725" marB="45725" marR="182875"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268.50</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26.85</a:t>
                      </a:r>
                      <a:endParaRPr/>
                    </a:p>
                  </a:txBody>
                  <a:tcPr marT="45725" marB="45725" marR="3657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r>
            </a:tbl>
          </a:graphicData>
        </a:graphic>
      </p:graphicFrame>
      <p:sp>
        <p:nvSpPr>
          <p:cNvPr id="1839" name="Google Shape;1839;p205"/>
          <p:cNvSpPr/>
          <p:nvPr/>
        </p:nvSpPr>
        <p:spPr>
          <a:xfrm>
            <a:off x="1485900" y="295275"/>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1800">
                <a:solidFill>
                  <a:srgbClr val="593000"/>
                </a:solidFill>
                <a:latin typeface="Arial"/>
                <a:ea typeface="Arial"/>
                <a:cs typeface="Arial"/>
                <a:sym typeface="Arial"/>
              </a:rPr>
              <a:t>Average Variable Cost (</a:t>
            </a:r>
            <a:r>
              <a:rPr b="0" i="1" lang="en-US" sz="1800">
                <a:solidFill>
                  <a:srgbClr val="593000"/>
                </a:solidFill>
                <a:latin typeface="Arial"/>
                <a:ea typeface="Arial"/>
                <a:cs typeface="Arial"/>
                <a:sym typeface="Arial"/>
              </a:rPr>
              <a:t>AVC</a:t>
            </a:r>
            <a:r>
              <a:rPr b="0" lang="en-US" sz="1800">
                <a:solidFill>
                  <a:srgbClr val="593000"/>
                </a:solidFill>
                <a:latin typeface="Arial"/>
                <a:ea typeface="Arial"/>
                <a:cs typeface="Arial"/>
                <a:sym typeface="Arial"/>
              </a:rPr>
              <a:t>)</a:t>
            </a:r>
            <a:endParaRPr/>
          </a:p>
        </p:txBody>
      </p:sp>
      <p:sp>
        <p:nvSpPr>
          <p:cNvPr id="1840" name="Google Shape;1840;p205"/>
          <p:cNvSpPr/>
          <p:nvPr/>
        </p:nvSpPr>
        <p:spPr>
          <a:xfrm>
            <a:off x="1478757" y="762000"/>
            <a:ext cx="372210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average variable cost (</a:t>
            </a:r>
            <a:r>
              <a:rPr b="1" i="1" lang="en-US" sz="1800">
                <a:solidFill>
                  <a:schemeClr val="dk1"/>
                </a:solidFill>
                <a:latin typeface="Arial"/>
                <a:ea typeface="Arial"/>
                <a:cs typeface="Arial"/>
                <a:sym typeface="Arial"/>
              </a:rPr>
              <a:t>AVC</a:t>
            </a:r>
            <a:r>
              <a:rPr b="1" lang="en-US" sz="1800">
                <a:solidFill>
                  <a:schemeClr val="dk1"/>
                </a:solidFill>
                <a:latin typeface="Arial"/>
                <a:ea typeface="Arial"/>
                <a:cs typeface="Arial"/>
                <a:sym typeface="Arial"/>
              </a:rPr>
              <a:t>) </a:t>
            </a:r>
            <a:r>
              <a:rPr b="0" lang="en-US" sz="1800">
                <a:solidFill>
                  <a:schemeClr val="dk1"/>
                </a:solidFill>
                <a:latin typeface="Arial"/>
                <a:ea typeface="Arial"/>
                <a:cs typeface="Arial"/>
                <a:sym typeface="Arial"/>
              </a:rPr>
              <a:t> Total variable cost divided by the number of units of output.</a:t>
            </a:r>
            <a:endParaRPr/>
          </a:p>
        </p:txBody>
      </p:sp>
      <p:pic>
        <p:nvPicPr>
          <p:cNvPr id="1841" name="Google Shape;1841;p205"/>
          <p:cNvPicPr preferRelativeResize="0"/>
          <p:nvPr/>
        </p:nvPicPr>
        <p:blipFill rotWithShape="1">
          <a:blip r:embed="rId3">
            <a:alphaModFix/>
          </a:blip>
          <a:srcRect b="0" l="0" r="0" t="0"/>
          <a:stretch/>
        </p:blipFill>
        <p:spPr>
          <a:xfrm>
            <a:off x="5543550" y="685800"/>
            <a:ext cx="1314449" cy="5965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40"/>
                                        </p:tgtEl>
                                        <p:attrNameLst>
                                          <p:attrName>style.visibility</p:attrName>
                                        </p:attrNameLst>
                                      </p:cBhvr>
                                      <p:to>
                                        <p:strVal val="visible"/>
                                      </p:to>
                                    </p:set>
                                    <p:animEffect filter="fade" transition="in">
                                      <p:cBhvr>
                                        <p:cTn dur="500"/>
                                        <p:tgtEl>
                                          <p:spTgt spid="184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38"/>
                                        </p:tgtEl>
                                        <p:attrNameLst>
                                          <p:attrName>style.visibility</p:attrName>
                                        </p:attrNameLst>
                                      </p:cBhvr>
                                      <p:to>
                                        <p:strVal val="visible"/>
                                      </p:to>
                                    </p:set>
                                    <p:animEffect filter="fade" transition="in">
                                      <p:cBhvr>
                                        <p:cTn dur="1000"/>
                                        <p:tgtEl>
                                          <p:spTgt spid="18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206"/>
          <p:cNvSpPr/>
          <p:nvPr/>
        </p:nvSpPr>
        <p:spPr>
          <a:xfrm>
            <a:off x="1478757" y="1295400"/>
            <a:ext cx="2464800" cy="304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400">
                <a:solidFill>
                  <a:srgbClr val="00723F"/>
                </a:solidFill>
                <a:latin typeface="Arial"/>
                <a:ea typeface="Arial"/>
                <a:cs typeface="Arial"/>
                <a:sym typeface="Arial"/>
              </a:rPr>
              <a:t>▶  FIGURE 8.6</a:t>
            </a:r>
            <a:r>
              <a:rPr b="1" lang="en-US" sz="1400">
                <a:solidFill>
                  <a:srgbClr val="7D0013"/>
                </a:solidFill>
                <a:latin typeface="Arial"/>
                <a:ea typeface="Arial"/>
                <a:cs typeface="Arial"/>
                <a:sym typeface="Arial"/>
              </a:rPr>
              <a:t>  </a:t>
            </a:r>
            <a:r>
              <a:rPr b="1" lang="en-US" sz="1400">
                <a:solidFill>
                  <a:schemeClr val="dk1"/>
                </a:solidFill>
                <a:latin typeface="Arial"/>
                <a:ea typeface="Arial"/>
                <a:cs typeface="Arial"/>
                <a:sym typeface="Arial"/>
              </a:rPr>
              <a:t>More Short-Run Costs</a:t>
            </a:r>
            <a:endParaRPr/>
          </a:p>
        </p:txBody>
      </p:sp>
      <p:sp>
        <p:nvSpPr>
          <p:cNvPr id="1847" name="Google Shape;1847;p206"/>
          <p:cNvSpPr txBox="1"/>
          <p:nvPr/>
        </p:nvSpPr>
        <p:spPr>
          <a:xfrm>
            <a:off x="1478757" y="1865314"/>
            <a:ext cx="2579100" cy="24018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When marginal cost is</a:t>
            </a:r>
            <a:r>
              <a:rPr b="0" i="1" lang="en-US" sz="1600">
                <a:solidFill>
                  <a:schemeClr val="dk1"/>
                </a:solidFill>
                <a:latin typeface="Arial"/>
                <a:ea typeface="Arial"/>
                <a:cs typeface="Arial"/>
                <a:sym typeface="Arial"/>
              </a:rPr>
              <a:t> below </a:t>
            </a:r>
            <a:r>
              <a:rPr b="0" lang="en-US" sz="1600">
                <a:solidFill>
                  <a:schemeClr val="dk1"/>
                </a:solidFill>
                <a:latin typeface="Arial"/>
                <a:ea typeface="Arial"/>
                <a:cs typeface="Arial"/>
                <a:sym typeface="Arial"/>
              </a:rPr>
              <a:t>average cost, average cost is declining. </a:t>
            </a:r>
            <a:endParaRPr/>
          </a:p>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When marginal cost is </a:t>
            </a:r>
            <a:r>
              <a:rPr b="0" i="1" lang="en-US" sz="1600">
                <a:solidFill>
                  <a:schemeClr val="dk1"/>
                </a:solidFill>
                <a:latin typeface="Arial"/>
                <a:ea typeface="Arial"/>
                <a:cs typeface="Arial"/>
                <a:sym typeface="Arial"/>
              </a:rPr>
              <a:t>above</a:t>
            </a:r>
            <a:r>
              <a:rPr b="0" lang="en-US" sz="1600">
                <a:solidFill>
                  <a:schemeClr val="dk1"/>
                </a:solidFill>
                <a:latin typeface="Arial"/>
                <a:ea typeface="Arial"/>
                <a:cs typeface="Arial"/>
                <a:sym typeface="Arial"/>
              </a:rPr>
              <a:t> average cost, average cost is increasing.</a:t>
            </a:r>
            <a:endParaRPr/>
          </a:p>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Rising marginal cost intersects average variable cost at the minimum point of </a:t>
            </a:r>
            <a:r>
              <a:rPr b="0" i="1" lang="en-US" sz="1600">
                <a:solidFill>
                  <a:schemeClr val="dk1"/>
                </a:solidFill>
                <a:latin typeface="Arial"/>
                <a:ea typeface="Arial"/>
                <a:cs typeface="Arial"/>
                <a:sym typeface="Arial"/>
              </a:rPr>
              <a:t>AVC</a:t>
            </a:r>
            <a:r>
              <a:rPr b="0" lang="en-US" sz="1600">
                <a:solidFill>
                  <a:schemeClr val="dk1"/>
                </a:solidFill>
                <a:latin typeface="Arial"/>
                <a:ea typeface="Arial"/>
                <a:cs typeface="Arial"/>
                <a:sym typeface="Arial"/>
              </a:rPr>
              <a:t>. </a:t>
            </a:r>
            <a:endParaRPr/>
          </a:p>
        </p:txBody>
      </p:sp>
      <p:sp>
        <p:nvSpPr>
          <p:cNvPr id="1848" name="Google Shape;1848;p206"/>
          <p:cNvSpPr/>
          <p:nvPr/>
        </p:nvSpPr>
        <p:spPr>
          <a:xfrm>
            <a:off x="1471613" y="295275"/>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1800">
                <a:solidFill>
                  <a:srgbClr val="593000"/>
                </a:solidFill>
                <a:latin typeface="Arial"/>
                <a:ea typeface="Arial"/>
                <a:cs typeface="Arial"/>
                <a:sym typeface="Arial"/>
              </a:rPr>
              <a:t>Graphing Average Variable Costs and Marginal Costs</a:t>
            </a:r>
            <a:endParaRPr/>
          </a:p>
        </p:txBody>
      </p:sp>
      <p:pic>
        <p:nvPicPr>
          <p:cNvPr id="1849" name="Google Shape;1849;p206"/>
          <p:cNvPicPr preferRelativeResize="0"/>
          <p:nvPr/>
        </p:nvPicPr>
        <p:blipFill rotWithShape="1">
          <a:blip r:embed="rId3">
            <a:alphaModFix/>
          </a:blip>
          <a:srcRect b="0" l="0" r="0" t="0"/>
          <a:stretch/>
        </p:blipFill>
        <p:spPr>
          <a:xfrm>
            <a:off x="4229100" y="1295401"/>
            <a:ext cx="3500438" cy="2764631"/>
          </a:xfrm>
          <a:prstGeom prst="rect">
            <a:avLst/>
          </a:prstGeom>
          <a:noFill/>
          <a:ln>
            <a:noFill/>
          </a:ln>
        </p:spPr>
      </p:pic>
      <p:pic>
        <p:nvPicPr>
          <p:cNvPr id="1850" name="Google Shape;1850;p206"/>
          <p:cNvPicPr preferRelativeResize="0"/>
          <p:nvPr/>
        </p:nvPicPr>
        <p:blipFill rotWithShape="1">
          <a:blip r:embed="rId4">
            <a:alphaModFix/>
          </a:blip>
          <a:srcRect b="0" l="0" r="0" t="0"/>
          <a:stretch/>
        </p:blipFill>
        <p:spPr>
          <a:xfrm>
            <a:off x="4229100" y="1295401"/>
            <a:ext cx="3500438" cy="2764631"/>
          </a:xfrm>
          <a:prstGeom prst="rect">
            <a:avLst/>
          </a:prstGeom>
          <a:noFill/>
          <a:ln>
            <a:noFill/>
          </a:ln>
        </p:spPr>
      </p:pic>
      <p:pic>
        <p:nvPicPr>
          <p:cNvPr id="1851" name="Google Shape;1851;p206"/>
          <p:cNvPicPr preferRelativeResize="0"/>
          <p:nvPr/>
        </p:nvPicPr>
        <p:blipFill rotWithShape="1">
          <a:blip r:embed="rId5">
            <a:alphaModFix/>
          </a:blip>
          <a:srcRect b="0" l="0" r="0" t="0"/>
          <a:stretch/>
        </p:blipFill>
        <p:spPr>
          <a:xfrm>
            <a:off x="4229100" y="1295401"/>
            <a:ext cx="3500438" cy="2764631"/>
          </a:xfrm>
          <a:prstGeom prst="rect">
            <a:avLst/>
          </a:prstGeom>
          <a:noFill/>
          <a:ln>
            <a:noFill/>
          </a:ln>
        </p:spPr>
      </p:pic>
      <p:pic>
        <p:nvPicPr>
          <p:cNvPr id="1852" name="Google Shape;1852;p206"/>
          <p:cNvPicPr preferRelativeResize="0"/>
          <p:nvPr/>
        </p:nvPicPr>
        <p:blipFill rotWithShape="1">
          <a:blip r:embed="rId6">
            <a:alphaModFix/>
          </a:blip>
          <a:srcRect b="0" l="0" r="0" t="0"/>
          <a:stretch/>
        </p:blipFill>
        <p:spPr>
          <a:xfrm>
            <a:off x="4229100" y="1295401"/>
            <a:ext cx="3500438" cy="2764631"/>
          </a:xfrm>
          <a:prstGeom prst="rect">
            <a:avLst/>
          </a:prstGeom>
          <a:noFill/>
          <a:ln>
            <a:noFill/>
          </a:ln>
        </p:spPr>
      </p:pic>
      <p:pic>
        <p:nvPicPr>
          <p:cNvPr id="1853" name="Google Shape;1853;p206"/>
          <p:cNvPicPr preferRelativeResize="0"/>
          <p:nvPr/>
        </p:nvPicPr>
        <p:blipFill rotWithShape="1">
          <a:blip r:embed="rId7">
            <a:alphaModFix/>
          </a:blip>
          <a:srcRect b="0" l="0" r="0" t="0"/>
          <a:stretch/>
        </p:blipFill>
        <p:spPr>
          <a:xfrm>
            <a:off x="4229100" y="1295401"/>
            <a:ext cx="3500438" cy="2764631"/>
          </a:xfrm>
          <a:prstGeom prst="rect">
            <a:avLst/>
          </a:prstGeom>
          <a:noFill/>
          <a:ln>
            <a:noFill/>
          </a:ln>
        </p:spPr>
      </p:pic>
      <p:pic>
        <p:nvPicPr>
          <p:cNvPr id="1854" name="Google Shape;1854;p206"/>
          <p:cNvPicPr preferRelativeResize="0"/>
          <p:nvPr/>
        </p:nvPicPr>
        <p:blipFill rotWithShape="1">
          <a:blip r:embed="rId8">
            <a:alphaModFix/>
          </a:blip>
          <a:srcRect b="0" l="0" r="0" t="0"/>
          <a:stretch/>
        </p:blipFill>
        <p:spPr>
          <a:xfrm>
            <a:off x="4229100" y="1295401"/>
            <a:ext cx="3500438" cy="2764631"/>
          </a:xfrm>
          <a:prstGeom prst="rect">
            <a:avLst/>
          </a:prstGeom>
          <a:noFill/>
          <a:ln>
            <a:noFill/>
          </a:ln>
        </p:spPr>
      </p:pic>
      <p:pic>
        <p:nvPicPr>
          <p:cNvPr id="1855" name="Google Shape;1855;p206"/>
          <p:cNvPicPr preferRelativeResize="0"/>
          <p:nvPr/>
        </p:nvPicPr>
        <p:blipFill rotWithShape="1">
          <a:blip r:embed="rId9">
            <a:alphaModFix/>
          </a:blip>
          <a:srcRect b="0" l="0" r="0" t="0"/>
          <a:stretch/>
        </p:blipFill>
        <p:spPr>
          <a:xfrm>
            <a:off x="4229100" y="1295401"/>
            <a:ext cx="3500438" cy="27646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48"/>
                                        </p:tgtEl>
                                        <p:attrNameLst>
                                          <p:attrName>style.visibility</p:attrName>
                                        </p:attrNameLst>
                                      </p:cBhvr>
                                      <p:to>
                                        <p:strVal val="visible"/>
                                      </p:to>
                                    </p:set>
                                    <p:animEffect filter="fade" transition="in">
                                      <p:cBhvr>
                                        <p:cTn dur="500"/>
                                        <p:tgtEl>
                                          <p:spTgt spid="184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46"/>
                                        </p:tgtEl>
                                        <p:attrNameLst>
                                          <p:attrName>style.visibility</p:attrName>
                                        </p:attrNameLst>
                                      </p:cBhvr>
                                      <p:to>
                                        <p:strVal val="visible"/>
                                      </p:to>
                                    </p:set>
                                    <p:animEffect filter="fade" transition="in">
                                      <p:cBhvr>
                                        <p:cTn dur="500"/>
                                        <p:tgtEl>
                                          <p:spTgt spid="184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49"/>
                                        </p:tgtEl>
                                        <p:attrNameLst>
                                          <p:attrName>style.visibility</p:attrName>
                                        </p:attrNameLst>
                                      </p:cBhvr>
                                      <p:to>
                                        <p:strVal val="visible"/>
                                      </p:to>
                                    </p:set>
                                    <p:animEffect filter="fade" transition="in">
                                      <p:cBhvr>
                                        <p:cTn dur="500"/>
                                        <p:tgtEl>
                                          <p:spTgt spid="184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50"/>
                                        </p:tgtEl>
                                        <p:attrNameLst>
                                          <p:attrName>style.visibility</p:attrName>
                                        </p:attrNameLst>
                                      </p:cBhvr>
                                      <p:to>
                                        <p:strVal val="visible"/>
                                      </p:to>
                                    </p:set>
                                    <p:animEffect filter="fade" transition="in">
                                      <p:cBhvr>
                                        <p:cTn dur="500"/>
                                        <p:tgtEl>
                                          <p:spTgt spid="185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51"/>
                                        </p:tgtEl>
                                        <p:attrNameLst>
                                          <p:attrName>style.visibility</p:attrName>
                                        </p:attrNameLst>
                                      </p:cBhvr>
                                      <p:to>
                                        <p:strVal val="visible"/>
                                      </p:to>
                                    </p:set>
                                    <p:animEffect filter="fade" transition="in">
                                      <p:cBhvr>
                                        <p:cTn dur="500"/>
                                        <p:tgtEl>
                                          <p:spTgt spid="185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854"/>
                                        </p:tgtEl>
                                        <p:attrNameLst>
                                          <p:attrName>style.visibility</p:attrName>
                                        </p:attrNameLst>
                                      </p:cBhvr>
                                      <p:to>
                                        <p:strVal val="visible"/>
                                      </p:to>
                                    </p:set>
                                    <p:animEffect filter="fade" transition="in">
                                      <p:cBhvr>
                                        <p:cTn dur="500"/>
                                        <p:tgtEl>
                                          <p:spTgt spid="185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55"/>
                                        </p:tgtEl>
                                        <p:attrNameLst>
                                          <p:attrName>style.visibility</p:attrName>
                                        </p:attrNameLst>
                                      </p:cBhvr>
                                      <p:to>
                                        <p:strVal val="visible"/>
                                      </p:to>
                                    </p:set>
                                    <p:animEffect filter="fade" transition="in">
                                      <p:cBhvr>
                                        <p:cTn dur="500"/>
                                        <p:tgtEl>
                                          <p:spTgt spid="185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847">
                                            <p:txEl>
                                              <p:pRg end="0" st="0"/>
                                            </p:txEl>
                                          </p:spTgt>
                                        </p:tgtEl>
                                        <p:attrNameLst>
                                          <p:attrName>style.visibility</p:attrName>
                                        </p:attrNameLst>
                                      </p:cBhvr>
                                      <p:to>
                                        <p:strVal val="visible"/>
                                      </p:to>
                                    </p:set>
                                    <p:animEffect filter="fade" transition="in">
                                      <p:cBhvr>
                                        <p:cTn dur="500"/>
                                        <p:tgtEl>
                                          <p:spTgt spid="1847">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847">
                                            <p:txEl>
                                              <p:pRg end="1" st="1"/>
                                            </p:txEl>
                                          </p:spTgt>
                                        </p:tgtEl>
                                        <p:attrNameLst>
                                          <p:attrName>style.visibility</p:attrName>
                                        </p:attrNameLst>
                                      </p:cBhvr>
                                      <p:to>
                                        <p:strVal val="visible"/>
                                      </p:to>
                                    </p:set>
                                    <p:animEffect filter="fade" transition="in">
                                      <p:cBhvr>
                                        <p:cTn dur="500"/>
                                        <p:tgtEl>
                                          <p:spTgt spid="1847">
                                            <p:txEl>
                                              <p:pRg end="1" st="1"/>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847">
                                            <p:txEl>
                                              <p:pRg end="2" st="2"/>
                                            </p:txEl>
                                          </p:spTgt>
                                        </p:tgtEl>
                                        <p:attrNameLst>
                                          <p:attrName>style.visibility</p:attrName>
                                        </p:attrNameLst>
                                      </p:cBhvr>
                                      <p:to>
                                        <p:strVal val="visible"/>
                                      </p:to>
                                    </p:set>
                                    <p:animEffect filter="fade" transition="in">
                                      <p:cBhvr>
                                        <p:cTn dur="500"/>
                                        <p:tgtEl>
                                          <p:spTgt spid="1847">
                                            <p:txEl>
                                              <p:pRg end="2" st="2"/>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853"/>
                                        </p:tgtEl>
                                        <p:attrNameLst>
                                          <p:attrName>style.visibility</p:attrName>
                                        </p:attrNameLst>
                                      </p:cBhvr>
                                      <p:to>
                                        <p:strVal val="visible"/>
                                      </p:to>
                                    </p:set>
                                    <p:animEffect filter="fade" transition="in">
                                      <p:cBhvr>
                                        <p:cTn dur="500"/>
                                        <p:tgtEl>
                                          <p:spTgt spid="1853"/>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852"/>
                                        </p:tgtEl>
                                        <p:attrNameLst>
                                          <p:attrName>style.visibility</p:attrName>
                                        </p:attrNameLst>
                                      </p:cBhvr>
                                      <p:to>
                                        <p:strVal val="visible"/>
                                      </p:to>
                                    </p:set>
                                    <p:animEffect filter="fade" transition="in">
                                      <p:cBhvr>
                                        <p:cTn dur="500"/>
                                        <p:tgtEl>
                                          <p:spTgt spid="18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Contd..</a:t>
            </a:r>
            <a:endParaRPr/>
          </a:p>
        </p:txBody>
      </p:sp>
      <p:sp>
        <p:nvSpPr>
          <p:cNvPr id="374" name="Google Shape;374;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t>Modern civilization depends to a large degree on engineering. For e.g. transportation, communication, national defense and other goods and services used to facilitate work.</a:t>
            </a:r>
            <a:endParaRPr/>
          </a:p>
          <a:p>
            <a:pPr indent="-342900" lvl="0" marL="342900" rtl="0" algn="just">
              <a:spcBef>
                <a:spcPts val="640"/>
              </a:spcBef>
              <a:spcAft>
                <a:spcPts val="0"/>
              </a:spcAft>
              <a:buClr>
                <a:schemeClr val="dk1"/>
              </a:buClr>
              <a:buSzPts val="3200"/>
              <a:buChar char="•"/>
            </a:pPr>
            <a:r>
              <a:rPr lang="en-US"/>
              <a:t>Science is the foundation upon which engineer builds. </a:t>
            </a:r>
            <a:endParaRPr/>
          </a:p>
          <a:p>
            <a:pPr indent="-342900" lvl="0" marL="342900" rtl="0" algn="just">
              <a:spcBef>
                <a:spcPts val="640"/>
              </a:spcBef>
              <a:spcAft>
                <a:spcPts val="0"/>
              </a:spcAft>
              <a:buClr>
                <a:schemeClr val="dk1"/>
              </a:buClr>
              <a:buSzPts val="3200"/>
              <a:buChar char="•"/>
            </a:pPr>
            <a:r>
              <a:rPr lang="en-US"/>
              <a:t>Engineering activity is responsible for improvement in general standard of living.</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p207"/>
          <p:cNvSpPr/>
          <p:nvPr/>
        </p:nvSpPr>
        <p:spPr>
          <a:xfrm>
            <a:off x="1478756" y="4800600"/>
            <a:ext cx="6429300" cy="304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400">
                <a:solidFill>
                  <a:srgbClr val="00723F"/>
                </a:solidFill>
                <a:latin typeface="Arial"/>
                <a:ea typeface="Arial"/>
                <a:cs typeface="Arial"/>
                <a:sym typeface="Arial"/>
              </a:rPr>
              <a:t>▲  FIGURE 8.7</a:t>
            </a:r>
            <a:r>
              <a:rPr b="1" lang="en-US" sz="1400">
                <a:solidFill>
                  <a:srgbClr val="7D0013"/>
                </a:solidFill>
                <a:latin typeface="Arial"/>
                <a:ea typeface="Arial"/>
                <a:cs typeface="Arial"/>
                <a:sym typeface="Arial"/>
              </a:rPr>
              <a:t>  </a:t>
            </a:r>
            <a:r>
              <a:rPr b="1" lang="en-US" sz="1400">
                <a:solidFill>
                  <a:schemeClr val="dk1"/>
                </a:solidFill>
                <a:latin typeface="Arial"/>
                <a:ea typeface="Arial"/>
                <a:cs typeface="Arial"/>
                <a:sym typeface="Arial"/>
              </a:rPr>
              <a:t>Total Cost = Total Fixed Cost + Total Variable Cost</a:t>
            </a:r>
            <a:endParaRPr/>
          </a:p>
        </p:txBody>
      </p:sp>
      <p:sp>
        <p:nvSpPr>
          <p:cNvPr id="1861" name="Google Shape;1861;p207"/>
          <p:cNvSpPr txBox="1"/>
          <p:nvPr/>
        </p:nvSpPr>
        <p:spPr>
          <a:xfrm>
            <a:off x="1478756" y="5124782"/>
            <a:ext cx="6429300" cy="11265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Adding </a:t>
            </a:r>
            <a:r>
              <a:rPr b="0" i="1" lang="en-US" sz="1600">
                <a:solidFill>
                  <a:schemeClr val="dk1"/>
                </a:solidFill>
                <a:latin typeface="Arial"/>
                <a:ea typeface="Arial"/>
                <a:cs typeface="Arial"/>
                <a:sym typeface="Arial"/>
              </a:rPr>
              <a:t>TFC</a:t>
            </a:r>
            <a:r>
              <a:rPr b="0" lang="en-US" sz="1600">
                <a:solidFill>
                  <a:schemeClr val="dk1"/>
                </a:solidFill>
                <a:latin typeface="Arial"/>
                <a:ea typeface="Arial"/>
                <a:cs typeface="Arial"/>
                <a:sym typeface="Arial"/>
              </a:rPr>
              <a:t> to </a:t>
            </a:r>
            <a:r>
              <a:rPr b="0" i="1" lang="en-US" sz="1600">
                <a:solidFill>
                  <a:schemeClr val="dk1"/>
                </a:solidFill>
                <a:latin typeface="Arial"/>
                <a:ea typeface="Arial"/>
                <a:cs typeface="Arial"/>
                <a:sym typeface="Arial"/>
              </a:rPr>
              <a:t>TVC</a:t>
            </a:r>
            <a:r>
              <a:rPr b="0" lang="en-US" sz="1600">
                <a:solidFill>
                  <a:schemeClr val="dk1"/>
                </a:solidFill>
                <a:latin typeface="Arial"/>
                <a:ea typeface="Arial"/>
                <a:cs typeface="Arial"/>
                <a:sym typeface="Arial"/>
              </a:rPr>
              <a:t> means adding the same amount of total fixed cost to every level of total variable cost.</a:t>
            </a:r>
            <a:endParaRPr/>
          </a:p>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Thus, the total cost curve has the same shape as the total variable cost curve; it is simply higher by an amount equal to </a:t>
            </a:r>
            <a:r>
              <a:rPr b="0" i="1" lang="en-US" sz="1600">
                <a:solidFill>
                  <a:schemeClr val="dk1"/>
                </a:solidFill>
                <a:latin typeface="Arial"/>
                <a:ea typeface="Arial"/>
                <a:cs typeface="Arial"/>
                <a:sym typeface="Arial"/>
              </a:rPr>
              <a:t>TFC</a:t>
            </a:r>
            <a:r>
              <a:rPr b="0" lang="en-US" sz="1600">
                <a:solidFill>
                  <a:schemeClr val="dk1"/>
                </a:solidFill>
                <a:latin typeface="Arial"/>
                <a:ea typeface="Arial"/>
                <a:cs typeface="Arial"/>
                <a:sym typeface="Arial"/>
              </a:rPr>
              <a:t>.  </a:t>
            </a:r>
            <a:endParaRPr/>
          </a:p>
        </p:txBody>
      </p:sp>
      <p:sp>
        <p:nvSpPr>
          <p:cNvPr id="1862" name="Google Shape;1862;p207"/>
          <p:cNvSpPr txBox="1"/>
          <p:nvPr/>
        </p:nvSpPr>
        <p:spPr>
          <a:xfrm>
            <a:off x="1478756" y="295275"/>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1800">
                <a:solidFill>
                  <a:srgbClr val="55367D"/>
                </a:solidFill>
                <a:latin typeface="Calibri"/>
                <a:ea typeface="Calibri"/>
                <a:cs typeface="Calibri"/>
                <a:sym typeface="Calibri"/>
              </a:rPr>
              <a:t>Total Costs</a:t>
            </a:r>
            <a:endParaRPr/>
          </a:p>
        </p:txBody>
      </p:sp>
      <p:pic>
        <p:nvPicPr>
          <p:cNvPr id="1863" name="Google Shape;1863;p207"/>
          <p:cNvPicPr preferRelativeResize="0"/>
          <p:nvPr/>
        </p:nvPicPr>
        <p:blipFill rotWithShape="1">
          <a:blip r:embed="rId3">
            <a:alphaModFix/>
          </a:blip>
          <a:srcRect b="0" l="0" r="0" t="0"/>
          <a:stretch/>
        </p:blipFill>
        <p:spPr>
          <a:xfrm>
            <a:off x="2718198" y="914400"/>
            <a:ext cx="3707606" cy="2800350"/>
          </a:xfrm>
          <a:prstGeom prst="rect">
            <a:avLst/>
          </a:prstGeom>
          <a:noFill/>
          <a:ln>
            <a:noFill/>
          </a:ln>
        </p:spPr>
      </p:pic>
      <p:pic>
        <p:nvPicPr>
          <p:cNvPr id="1864" name="Google Shape;1864;p207"/>
          <p:cNvPicPr preferRelativeResize="0"/>
          <p:nvPr/>
        </p:nvPicPr>
        <p:blipFill rotWithShape="1">
          <a:blip r:embed="rId4">
            <a:alphaModFix/>
          </a:blip>
          <a:srcRect b="0" l="0" r="0" t="0"/>
          <a:stretch/>
        </p:blipFill>
        <p:spPr>
          <a:xfrm>
            <a:off x="2718198" y="914400"/>
            <a:ext cx="3707606" cy="2800350"/>
          </a:xfrm>
          <a:prstGeom prst="rect">
            <a:avLst/>
          </a:prstGeom>
          <a:noFill/>
          <a:ln>
            <a:noFill/>
          </a:ln>
        </p:spPr>
      </p:pic>
      <p:pic>
        <p:nvPicPr>
          <p:cNvPr id="1865" name="Google Shape;1865;p207"/>
          <p:cNvPicPr preferRelativeResize="0"/>
          <p:nvPr/>
        </p:nvPicPr>
        <p:blipFill rotWithShape="1">
          <a:blip r:embed="rId5">
            <a:alphaModFix/>
          </a:blip>
          <a:srcRect b="0" l="0" r="0" t="0"/>
          <a:stretch/>
        </p:blipFill>
        <p:spPr>
          <a:xfrm>
            <a:off x="2718198" y="914400"/>
            <a:ext cx="3707606" cy="2800350"/>
          </a:xfrm>
          <a:prstGeom prst="rect">
            <a:avLst/>
          </a:prstGeom>
          <a:noFill/>
          <a:ln>
            <a:noFill/>
          </a:ln>
        </p:spPr>
      </p:pic>
      <p:pic>
        <p:nvPicPr>
          <p:cNvPr id="1866" name="Google Shape;1866;p207"/>
          <p:cNvPicPr preferRelativeResize="0"/>
          <p:nvPr/>
        </p:nvPicPr>
        <p:blipFill rotWithShape="1">
          <a:blip r:embed="rId6">
            <a:alphaModFix/>
          </a:blip>
          <a:srcRect b="0" l="0" r="0" t="0"/>
          <a:stretch/>
        </p:blipFill>
        <p:spPr>
          <a:xfrm>
            <a:off x="2718198" y="914400"/>
            <a:ext cx="3707606" cy="2800350"/>
          </a:xfrm>
          <a:prstGeom prst="rect">
            <a:avLst/>
          </a:prstGeom>
          <a:noFill/>
          <a:ln>
            <a:noFill/>
          </a:ln>
        </p:spPr>
      </p:pic>
      <p:pic>
        <p:nvPicPr>
          <p:cNvPr id="1867" name="Google Shape;1867;p207"/>
          <p:cNvPicPr preferRelativeResize="0"/>
          <p:nvPr/>
        </p:nvPicPr>
        <p:blipFill rotWithShape="1">
          <a:blip r:embed="rId7">
            <a:alphaModFix/>
          </a:blip>
          <a:srcRect b="0" l="0" r="0" t="0"/>
          <a:stretch/>
        </p:blipFill>
        <p:spPr>
          <a:xfrm>
            <a:off x="2718198" y="914400"/>
            <a:ext cx="3707606" cy="2800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62"/>
                                        </p:tgtEl>
                                        <p:attrNameLst>
                                          <p:attrName>style.visibility</p:attrName>
                                        </p:attrNameLst>
                                      </p:cBhvr>
                                      <p:to>
                                        <p:strVal val="visible"/>
                                      </p:to>
                                    </p:set>
                                    <p:animEffect filter="fade" transition="in">
                                      <p:cBhvr>
                                        <p:cTn dur="500"/>
                                        <p:tgtEl>
                                          <p:spTgt spid="186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60"/>
                                        </p:tgtEl>
                                        <p:attrNameLst>
                                          <p:attrName>style.visibility</p:attrName>
                                        </p:attrNameLst>
                                      </p:cBhvr>
                                      <p:to>
                                        <p:strVal val="visible"/>
                                      </p:to>
                                    </p:set>
                                    <p:animEffect filter="fade" transition="in">
                                      <p:cBhvr>
                                        <p:cTn dur="500"/>
                                        <p:tgtEl>
                                          <p:spTgt spid="186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63"/>
                                        </p:tgtEl>
                                        <p:attrNameLst>
                                          <p:attrName>style.visibility</p:attrName>
                                        </p:attrNameLst>
                                      </p:cBhvr>
                                      <p:to>
                                        <p:strVal val="visible"/>
                                      </p:to>
                                    </p:set>
                                    <p:animEffect filter="fade" transition="in">
                                      <p:cBhvr>
                                        <p:cTn dur="500"/>
                                        <p:tgtEl>
                                          <p:spTgt spid="186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64"/>
                                        </p:tgtEl>
                                        <p:attrNameLst>
                                          <p:attrName>style.visibility</p:attrName>
                                        </p:attrNameLst>
                                      </p:cBhvr>
                                      <p:to>
                                        <p:strVal val="visible"/>
                                      </p:to>
                                    </p:set>
                                    <p:animEffect filter="fade" transition="in">
                                      <p:cBhvr>
                                        <p:cTn dur="500"/>
                                        <p:tgtEl>
                                          <p:spTgt spid="186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65"/>
                                        </p:tgtEl>
                                        <p:attrNameLst>
                                          <p:attrName>style.visibility</p:attrName>
                                        </p:attrNameLst>
                                      </p:cBhvr>
                                      <p:to>
                                        <p:strVal val="visible"/>
                                      </p:to>
                                    </p:set>
                                    <p:animEffect filter="fade" transition="in">
                                      <p:cBhvr>
                                        <p:cTn dur="500"/>
                                        <p:tgtEl>
                                          <p:spTgt spid="186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861">
                                            <p:txEl>
                                              <p:pRg end="0" st="0"/>
                                            </p:txEl>
                                          </p:spTgt>
                                        </p:tgtEl>
                                        <p:attrNameLst>
                                          <p:attrName>style.visibility</p:attrName>
                                        </p:attrNameLst>
                                      </p:cBhvr>
                                      <p:to>
                                        <p:strVal val="visible"/>
                                      </p:to>
                                    </p:set>
                                    <p:animEffect filter="fade" transition="in">
                                      <p:cBhvr>
                                        <p:cTn dur="500"/>
                                        <p:tgtEl>
                                          <p:spTgt spid="1861">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61">
                                            <p:txEl>
                                              <p:pRg end="1" st="1"/>
                                            </p:txEl>
                                          </p:spTgt>
                                        </p:tgtEl>
                                        <p:attrNameLst>
                                          <p:attrName>style.visibility</p:attrName>
                                        </p:attrNameLst>
                                      </p:cBhvr>
                                      <p:to>
                                        <p:strVal val="visible"/>
                                      </p:to>
                                    </p:set>
                                    <p:animEffect filter="fade" transition="in">
                                      <p:cBhvr>
                                        <p:cTn dur="500"/>
                                        <p:tgtEl>
                                          <p:spTgt spid="1861">
                                            <p:txEl>
                                              <p:pRg end="1" st="1"/>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866"/>
                                        </p:tgtEl>
                                        <p:attrNameLst>
                                          <p:attrName>style.visibility</p:attrName>
                                        </p:attrNameLst>
                                      </p:cBhvr>
                                      <p:to>
                                        <p:strVal val="visible"/>
                                      </p:to>
                                    </p:set>
                                    <p:animEffect filter="fade" transition="in">
                                      <p:cBhvr>
                                        <p:cTn dur="500"/>
                                        <p:tgtEl>
                                          <p:spTgt spid="186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867"/>
                                        </p:tgtEl>
                                        <p:attrNameLst>
                                          <p:attrName>style.visibility</p:attrName>
                                        </p:attrNameLst>
                                      </p:cBhvr>
                                      <p:to>
                                        <p:strVal val="visible"/>
                                      </p:to>
                                    </p:set>
                                    <p:animEffect filter="fade" transition="in">
                                      <p:cBhvr>
                                        <p:cTn dur="500"/>
                                        <p:tgtEl>
                                          <p:spTgt spid="18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1" name="Shape 1871"/>
        <p:cNvGrpSpPr/>
        <p:nvPr/>
      </p:nvGrpSpPr>
      <p:grpSpPr>
        <a:xfrm>
          <a:off x="0" y="0"/>
          <a:ext cx="0" cy="0"/>
          <a:chOff x="0" y="0"/>
          <a:chExt cx="0" cy="0"/>
        </a:xfrm>
      </p:grpSpPr>
      <p:sp>
        <p:nvSpPr>
          <p:cNvPr id="1872" name="Google Shape;1872;p208"/>
          <p:cNvSpPr/>
          <p:nvPr/>
        </p:nvSpPr>
        <p:spPr>
          <a:xfrm>
            <a:off x="1485900" y="717550"/>
            <a:ext cx="3086100" cy="99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average total cost (</a:t>
            </a:r>
            <a:r>
              <a:rPr b="1" i="1" lang="en-US" sz="1800">
                <a:solidFill>
                  <a:schemeClr val="dk1"/>
                </a:solidFill>
                <a:latin typeface="Arial"/>
                <a:ea typeface="Arial"/>
                <a:cs typeface="Arial"/>
                <a:sym typeface="Arial"/>
              </a:rPr>
              <a:t>ATC</a:t>
            </a:r>
            <a:r>
              <a:rPr b="1" lang="en-US" sz="1800">
                <a:solidFill>
                  <a:schemeClr val="dk1"/>
                </a:solidFill>
                <a:latin typeface="Arial"/>
                <a:ea typeface="Arial"/>
                <a:cs typeface="Arial"/>
                <a:sym typeface="Arial"/>
              </a:rPr>
              <a:t>)</a:t>
            </a:r>
            <a:r>
              <a:rPr b="1" lang="en-US" sz="1800">
                <a:solidFill>
                  <a:srgbClr val="006668"/>
                </a:solidFill>
                <a:latin typeface="Arial"/>
                <a:ea typeface="Arial"/>
                <a:cs typeface="Arial"/>
                <a:sym typeface="Arial"/>
              </a:rPr>
              <a:t>  </a:t>
            </a:r>
            <a:r>
              <a:rPr b="0" lang="en-US" sz="1800">
                <a:solidFill>
                  <a:schemeClr val="dk1"/>
                </a:solidFill>
                <a:latin typeface="Arial"/>
                <a:ea typeface="Arial"/>
                <a:cs typeface="Arial"/>
                <a:sym typeface="Arial"/>
              </a:rPr>
              <a:t>Total cost divided by the number of units of output.</a:t>
            </a:r>
            <a:endParaRPr/>
          </a:p>
        </p:txBody>
      </p:sp>
      <p:pic>
        <p:nvPicPr>
          <p:cNvPr id="1873" name="Google Shape;1873;p208"/>
          <p:cNvPicPr preferRelativeResize="0"/>
          <p:nvPr/>
        </p:nvPicPr>
        <p:blipFill rotWithShape="1">
          <a:blip r:embed="rId3">
            <a:alphaModFix/>
          </a:blip>
          <a:srcRect b="0" l="0" r="0" t="0"/>
          <a:stretch/>
        </p:blipFill>
        <p:spPr>
          <a:xfrm>
            <a:off x="2057400" y="1709738"/>
            <a:ext cx="1304923" cy="770333"/>
          </a:xfrm>
          <a:prstGeom prst="rect">
            <a:avLst/>
          </a:prstGeom>
          <a:noFill/>
          <a:ln>
            <a:noFill/>
          </a:ln>
        </p:spPr>
      </p:pic>
      <p:pic>
        <p:nvPicPr>
          <p:cNvPr id="1874" name="Google Shape;1874;p208"/>
          <p:cNvPicPr preferRelativeResize="0"/>
          <p:nvPr/>
        </p:nvPicPr>
        <p:blipFill rotWithShape="1">
          <a:blip r:embed="rId4">
            <a:alphaModFix/>
          </a:blip>
          <a:srcRect b="0" l="0" r="0" t="0"/>
          <a:stretch/>
        </p:blipFill>
        <p:spPr>
          <a:xfrm>
            <a:off x="1509713" y="2927351"/>
            <a:ext cx="2400302" cy="326231"/>
          </a:xfrm>
          <a:prstGeom prst="rect">
            <a:avLst/>
          </a:prstGeom>
          <a:noFill/>
          <a:ln>
            <a:noFill/>
          </a:ln>
        </p:spPr>
      </p:pic>
      <p:sp>
        <p:nvSpPr>
          <p:cNvPr id="1875" name="Google Shape;1875;p208"/>
          <p:cNvSpPr/>
          <p:nvPr/>
        </p:nvSpPr>
        <p:spPr>
          <a:xfrm>
            <a:off x="1485900" y="290513"/>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1800">
                <a:solidFill>
                  <a:srgbClr val="593000"/>
                </a:solidFill>
                <a:latin typeface="Arial"/>
                <a:ea typeface="Arial"/>
                <a:cs typeface="Arial"/>
                <a:sym typeface="Arial"/>
              </a:rPr>
              <a:t>Average Total Cost (</a:t>
            </a:r>
            <a:r>
              <a:rPr b="0" i="1" lang="en-US" sz="1800">
                <a:solidFill>
                  <a:srgbClr val="593000"/>
                </a:solidFill>
                <a:latin typeface="Arial"/>
                <a:ea typeface="Arial"/>
                <a:cs typeface="Arial"/>
                <a:sym typeface="Arial"/>
              </a:rPr>
              <a:t>ATC</a:t>
            </a:r>
            <a:r>
              <a:rPr b="0" lang="en-US" sz="1800">
                <a:solidFill>
                  <a:srgbClr val="593000"/>
                </a:solidFill>
                <a:latin typeface="Arial"/>
                <a:ea typeface="Arial"/>
                <a:cs typeface="Arial"/>
                <a:sym typeface="Arial"/>
              </a:rPr>
              <a:t>)</a:t>
            </a:r>
            <a:endParaRPr/>
          </a:p>
        </p:txBody>
      </p:sp>
      <p:sp>
        <p:nvSpPr>
          <p:cNvPr id="1876" name="Google Shape;1876;p208"/>
          <p:cNvSpPr/>
          <p:nvPr/>
        </p:nvSpPr>
        <p:spPr>
          <a:xfrm>
            <a:off x="1612107" y="3460750"/>
            <a:ext cx="2464800" cy="7494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400">
                <a:solidFill>
                  <a:srgbClr val="7D0013"/>
                </a:solidFill>
                <a:latin typeface="Arial"/>
                <a:ea typeface="Arial"/>
                <a:cs typeface="Arial"/>
                <a:sym typeface="Arial"/>
              </a:rPr>
              <a:t> </a:t>
            </a:r>
            <a:r>
              <a:rPr b="1" lang="en-US" sz="1400">
                <a:solidFill>
                  <a:schemeClr val="dk1"/>
                </a:solidFill>
                <a:latin typeface="Arial"/>
                <a:ea typeface="Arial"/>
                <a:cs typeface="Arial"/>
                <a:sym typeface="Arial"/>
              </a:rPr>
              <a:t>Average Total Cost = Average Variable Cost + Average Fixed Cost </a:t>
            </a:r>
            <a:endParaRPr/>
          </a:p>
        </p:txBody>
      </p:sp>
      <p:sp>
        <p:nvSpPr>
          <p:cNvPr id="1877" name="Google Shape;1877;p208"/>
          <p:cNvSpPr txBox="1"/>
          <p:nvPr/>
        </p:nvSpPr>
        <p:spPr>
          <a:xfrm>
            <a:off x="1612107" y="4210050"/>
            <a:ext cx="2559900" cy="24195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To get average total cost, we add average fixed and average variable costs at all levels of output.</a:t>
            </a:r>
            <a:endParaRPr/>
          </a:p>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Because average fixed cost falls with output, an ever-declining amount is added to </a:t>
            </a:r>
            <a:r>
              <a:rPr b="0" i="1" lang="en-US" sz="1600">
                <a:solidFill>
                  <a:schemeClr val="dk1"/>
                </a:solidFill>
                <a:latin typeface="Arial"/>
                <a:ea typeface="Arial"/>
                <a:cs typeface="Arial"/>
                <a:sym typeface="Arial"/>
              </a:rPr>
              <a:t>AVC</a:t>
            </a:r>
            <a:r>
              <a:rPr b="0" lang="en-US" sz="1600">
                <a:solidFill>
                  <a:schemeClr val="dk1"/>
                </a:solidFill>
                <a:latin typeface="Arial"/>
                <a:ea typeface="Arial"/>
                <a:cs typeface="Arial"/>
                <a:sym typeface="Arial"/>
              </a:rPr>
              <a:t>. </a:t>
            </a:r>
            <a:endParaRPr/>
          </a:p>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Thus, </a:t>
            </a:r>
            <a:r>
              <a:rPr b="0" i="1" lang="en-US" sz="1600">
                <a:solidFill>
                  <a:schemeClr val="dk1"/>
                </a:solidFill>
                <a:latin typeface="Arial"/>
                <a:ea typeface="Arial"/>
                <a:cs typeface="Arial"/>
                <a:sym typeface="Arial"/>
              </a:rPr>
              <a:t>AVC</a:t>
            </a:r>
            <a:r>
              <a:rPr b="0" lang="en-US" sz="1600">
                <a:solidFill>
                  <a:schemeClr val="dk1"/>
                </a:solidFill>
                <a:latin typeface="Arial"/>
                <a:ea typeface="Arial"/>
                <a:cs typeface="Arial"/>
                <a:sym typeface="Arial"/>
              </a:rPr>
              <a:t> and </a:t>
            </a:r>
            <a:r>
              <a:rPr b="0" i="1" lang="en-US" sz="1600">
                <a:solidFill>
                  <a:schemeClr val="dk1"/>
                </a:solidFill>
                <a:latin typeface="Arial"/>
                <a:ea typeface="Arial"/>
                <a:cs typeface="Arial"/>
                <a:sym typeface="Arial"/>
              </a:rPr>
              <a:t>ATC</a:t>
            </a:r>
            <a:r>
              <a:rPr b="0" lang="en-US" sz="1600">
                <a:solidFill>
                  <a:schemeClr val="dk1"/>
                </a:solidFill>
                <a:latin typeface="Arial"/>
                <a:ea typeface="Arial"/>
                <a:cs typeface="Arial"/>
                <a:sym typeface="Arial"/>
              </a:rPr>
              <a:t> get closer together as output increases, but the two lines never meet.  </a:t>
            </a:r>
            <a:endParaRPr/>
          </a:p>
        </p:txBody>
      </p:sp>
      <p:pic>
        <p:nvPicPr>
          <p:cNvPr id="1878" name="Google Shape;1878;p208"/>
          <p:cNvPicPr preferRelativeResize="0"/>
          <p:nvPr/>
        </p:nvPicPr>
        <p:blipFill rotWithShape="1">
          <a:blip r:embed="rId5">
            <a:alphaModFix/>
          </a:blip>
          <a:srcRect b="0" l="0" r="0" t="0"/>
          <a:stretch/>
        </p:blipFill>
        <p:spPr>
          <a:xfrm>
            <a:off x="4457700" y="409576"/>
            <a:ext cx="3443288" cy="4607719"/>
          </a:xfrm>
          <a:prstGeom prst="rect">
            <a:avLst/>
          </a:prstGeom>
          <a:noFill/>
          <a:ln>
            <a:noFill/>
          </a:ln>
        </p:spPr>
      </p:pic>
      <p:pic>
        <p:nvPicPr>
          <p:cNvPr id="1879" name="Google Shape;1879;p208"/>
          <p:cNvPicPr preferRelativeResize="0"/>
          <p:nvPr/>
        </p:nvPicPr>
        <p:blipFill rotWithShape="1">
          <a:blip r:embed="rId6">
            <a:alphaModFix/>
          </a:blip>
          <a:srcRect b="0" l="0" r="0" t="0"/>
          <a:stretch/>
        </p:blipFill>
        <p:spPr>
          <a:xfrm>
            <a:off x="4457700" y="409576"/>
            <a:ext cx="3443288" cy="4607719"/>
          </a:xfrm>
          <a:prstGeom prst="rect">
            <a:avLst/>
          </a:prstGeom>
          <a:noFill/>
          <a:ln>
            <a:noFill/>
          </a:ln>
        </p:spPr>
      </p:pic>
      <p:pic>
        <p:nvPicPr>
          <p:cNvPr id="1880" name="Google Shape;1880;p208"/>
          <p:cNvPicPr preferRelativeResize="0"/>
          <p:nvPr/>
        </p:nvPicPr>
        <p:blipFill rotWithShape="1">
          <a:blip r:embed="rId7">
            <a:alphaModFix/>
          </a:blip>
          <a:srcRect b="0" l="0" r="0" t="0"/>
          <a:stretch/>
        </p:blipFill>
        <p:spPr>
          <a:xfrm>
            <a:off x="4457700" y="409576"/>
            <a:ext cx="3443288" cy="4607719"/>
          </a:xfrm>
          <a:prstGeom prst="rect">
            <a:avLst/>
          </a:prstGeom>
          <a:noFill/>
          <a:ln>
            <a:noFill/>
          </a:ln>
        </p:spPr>
      </p:pic>
      <p:pic>
        <p:nvPicPr>
          <p:cNvPr id="1881" name="Google Shape;1881;p208"/>
          <p:cNvPicPr preferRelativeResize="0"/>
          <p:nvPr/>
        </p:nvPicPr>
        <p:blipFill rotWithShape="1">
          <a:blip r:embed="rId8">
            <a:alphaModFix/>
          </a:blip>
          <a:srcRect b="0" l="0" r="0" t="0"/>
          <a:stretch/>
        </p:blipFill>
        <p:spPr>
          <a:xfrm>
            <a:off x="4457700" y="409576"/>
            <a:ext cx="3443288" cy="4607719"/>
          </a:xfrm>
          <a:prstGeom prst="rect">
            <a:avLst/>
          </a:prstGeom>
          <a:noFill/>
          <a:ln>
            <a:noFill/>
          </a:ln>
        </p:spPr>
      </p:pic>
      <p:pic>
        <p:nvPicPr>
          <p:cNvPr id="1882" name="Google Shape;1882;p208"/>
          <p:cNvPicPr preferRelativeResize="0"/>
          <p:nvPr/>
        </p:nvPicPr>
        <p:blipFill rotWithShape="1">
          <a:blip r:embed="rId9">
            <a:alphaModFix/>
          </a:blip>
          <a:srcRect b="0" l="0" r="0" t="0"/>
          <a:stretch/>
        </p:blipFill>
        <p:spPr>
          <a:xfrm>
            <a:off x="4457700" y="409576"/>
            <a:ext cx="3443288" cy="4607719"/>
          </a:xfrm>
          <a:prstGeom prst="rect">
            <a:avLst/>
          </a:prstGeom>
          <a:noFill/>
          <a:ln>
            <a:noFill/>
          </a:ln>
        </p:spPr>
      </p:pic>
      <p:pic>
        <p:nvPicPr>
          <p:cNvPr id="1883" name="Google Shape;1883;p208"/>
          <p:cNvPicPr preferRelativeResize="0"/>
          <p:nvPr/>
        </p:nvPicPr>
        <p:blipFill rotWithShape="1">
          <a:blip r:embed="rId10">
            <a:alphaModFix/>
          </a:blip>
          <a:srcRect b="0" l="0" r="0" t="0"/>
          <a:stretch/>
        </p:blipFill>
        <p:spPr>
          <a:xfrm>
            <a:off x="4457700" y="409576"/>
            <a:ext cx="3443288" cy="4607719"/>
          </a:xfrm>
          <a:prstGeom prst="rect">
            <a:avLst/>
          </a:prstGeom>
          <a:noFill/>
          <a:ln>
            <a:noFill/>
          </a:ln>
        </p:spPr>
      </p:pic>
      <p:pic>
        <p:nvPicPr>
          <p:cNvPr id="1884" name="Google Shape;1884;p208"/>
          <p:cNvPicPr preferRelativeResize="0"/>
          <p:nvPr/>
        </p:nvPicPr>
        <p:blipFill rotWithShape="1">
          <a:blip r:embed="rId11">
            <a:alphaModFix/>
          </a:blip>
          <a:srcRect b="0" l="0" r="0" t="0"/>
          <a:stretch/>
        </p:blipFill>
        <p:spPr>
          <a:xfrm>
            <a:off x="4457700" y="409576"/>
            <a:ext cx="3443288" cy="46077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75"/>
                                        </p:tgtEl>
                                        <p:attrNameLst>
                                          <p:attrName>style.visibility</p:attrName>
                                        </p:attrNameLst>
                                      </p:cBhvr>
                                      <p:to>
                                        <p:strVal val="visible"/>
                                      </p:to>
                                    </p:set>
                                    <p:animEffect filter="fade" transition="in">
                                      <p:cBhvr>
                                        <p:cTn dur="500"/>
                                        <p:tgtEl>
                                          <p:spTgt spid="187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72"/>
                                        </p:tgtEl>
                                        <p:attrNameLst>
                                          <p:attrName>style.visibility</p:attrName>
                                        </p:attrNameLst>
                                      </p:cBhvr>
                                      <p:to>
                                        <p:strVal val="visible"/>
                                      </p:to>
                                    </p:set>
                                    <p:animEffect filter="fade" transition="in">
                                      <p:cBhvr>
                                        <p:cTn dur="500"/>
                                        <p:tgtEl>
                                          <p:spTgt spid="187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73"/>
                                        </p:tgtEl>
                                        <p:attrNameLst>
                                          <p:attrName>style.visibility</p:attrName>
                                        </p:attrNameLst>
                                      </p:cBhvr>
                                      <p:to>
                                        <p:strVal val="visible"/>
                                      </p:to>
                                    </p:set>
                                    <p:animEffect filter="fade" transition="in">
                                      <p:cBhvr>
                                        <p:cTn dur="500"/>
                                        <p:tgtEl>
                                          <p:spTgt spid="187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74"/>
                                        </p:tgtEl>
                                        <p:attrNameLst>
                                          <p:attrName>style.visibility</p:attrName>
                                        </p:attrNameLst>
                                      </p:cBhvr>
                                      <p:to>
                                        <p:strVal val="visible"/>
                                      </p:to>
                                    </p:set>
                                    <p:animEffect filter="fade" transition="in">
                                      <p:cBhvr>
                                        <p:cTn dur="500"/>
                                        <p:tgtEl>
                                          <p:spTgt spid="187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76"/>
                                        </p:tgtEl>
                                        <p:attrNameLst>
                                          <p:attrName>style.visibility</p:attrName>
                                        </p:attrNameLst>
                                      </p:cBhvr>
                                      <p:to>
                                        <p:strVal val="visible"/>
                                      </p:to>
                                    </p:set>
                                    <p:animEffect filter="fade" transition="in">
                                      <p:cBhvr>
                                        <p:cTn dur="500"/>
                                        <p:tgtEl>
                                          <p:spTgt spid="187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878"/>
                                        </p:tgtEl>
                                        <p:attrNameLst>
                                          <p:attrName>style.visibility</p:attrName>
                                        </p:attrNameLst>
                                      </p:cBhvr>
                                      <p:to>
                                        <p:strVal val="visible"/>
                                      </p:to>
                                    </p:set>
                                    <p:animEffect filter="fade" transition="in">
                                      <p:cBhvr>
                                        <p:cTn dur="500"/>
                                        <p:tgtEl>
                                          <p:spTgt spid="187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79"/>
                                        </p:tgtEl>
                                        <p:attrNameLst>
                                          <p:attrName>style.visibility</p:attrName>
                                        </p:attrNameLst>
                                      </p:cBhvr>
                                      <p:to>
                                        <p:strVal val="visible"/>
                                      </p:to>
                                    </p:set>
                                    <p:animEffect filter="fade" transition="in">
                                      <p:cBhvr>
                                        <p:cTn dur="500"/>
                                        <p:tgtEl>
                                          <p:spTgt spid="1879"/>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880"/>
                                        </p:tgtEl>
                                        <p:attrNameLst>
                                          <p:attrName>style.visibility</p:attrName>
                                        </p:attrNameLst>
                                      </p:cBhvr>
                                      <p:to>
                                        <p:strVal val="visible"/>
                                      </p:to>
                                    </p:set>
                                    <p:animEffect filter="fade" transition="in">
                                      <p:cBhvr>
                                        <p:cTn dur="500"/>
                                        <p:tgtEl>
                                          <p:spTgt spid="188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881"/>
                                        </p:tgtEl>
                                        <p:attrNameLst>
                                          <p:attrName>style.visibility</p:attrName>
                                        </p:attrNameLst>
                                      </p:cBhvr>
                                      <p:to>
                                        <p:strVal val="visible"/>
                                      </p:to>
                                    </p:set>
                                    <p:animEffect filter="fade" transition="in">
                                      <p:cBhvr>
                                        <p:cTn dur="500"/>
                                        <p:tgtEl>
                                          <p:spTgt spid="1881"/>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882"/>
                                        </p:tgtEl>
                                        <p:attrNameLst>
                                          <p:attrName>style.visibility</p:attrName>
                                        </p:attrNameLst>
                                      </p:cBhvr>
                                      <p:to>
                                        <p:strVal val="visible"/>
                                      </p:to>
                                    </p:set>
                                    <p:animEffect filter="fade" transition="in">
                                      <p:cBhvr>
                                        <p:cTn dur="500"/>
                                        <p:tgtEl>
                                          <p:spTgt spid="1882"/>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883"/>
                                        </p:tgtEl>
                                        <p:attrNameLst>
                                          <p:attrName>style.visibility</p:attrName>
                                        </p:attrNameLst>
                                      </p:cBhvr>
                                      <p:to>
                                        <p:strVal val="visible"/>
                                      </p:to>
                                    </p:set>
                                    <p:animEffect filter="fade" transition="in">
                                      <p:cBhvr>
                                        <p:cTn dur="500"/>
                                        <p:tgtEl>
                                          <p:spTgt spid="1883"/>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884"/>
                                        </p:tgtEl>
                                        <p:attrNameLst>
                                          <p:attrName>style.visibility</p:attrName>
                                        </p:attrNameLst>
                                      </p:cBhvr>
                                      <p:to>
                                        <p:strVal val="visible"/>
                                      </p:to>
                                    </p:set>
                                    <p:animEffect filter="fade" transition="in">
                                      <p:cBhvr>
                                        <p:cTn dur="500"/>
                                        <p:tgtEl>
                                          <p:spTgt spid="1884"/>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877">
                                            <p:txEl>
                                              <p:pRg end="0" st="0"/>
                                            </p:txEl>
                                          </p:spTgt>
                                        </p:tgtEl>
                                        <p:attrNameLst>
                                          <p:attrName>style.visibility</p:attrName>
                                        </p:attrNameLst>
                                      </p:cBhvr>
                                      <p:to>
                                        <p:strVal val="visible"/>
                                      </p:to>
                                    </p:set>
                                    <p:animEffect filter="fade" transition="in">
                                      <p:cBhvr>
                                        <p:cTn dur="500"/>
                                        <p:tgtEl>
                                          <p:spTgt spid="1877">
                                            <p:txEl>
                                              <p:pRg end="0" st="0"/>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877">
                                            <p:txEl>
                                              <p:pRg end="1" st="1"/>
                                            </p:txEl>
                                          </p:spTgt>
                                        </p:tgtEl>
                                        <p:attrNameLst>
                                          <p:attrName>style.visibility</p:attrName>
                                        </p:attrNameLst>
                                      </p:cBhvr>
                                      <p:to>
                                        <p:strVal val="visible"/>
                                      </p:to>
                                    </p:set>
                                    <p:animEffect filter="fade" transition="in">
                                      <p:cBhvr>
                                        <p:cTn dur="500"/>
                                        <p:tgtEl>
                                          <p:spTgt spid="1877">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877">
                                            <p:txEl>
                                              <p:pRg end="2" st="2"/>
                                            </p:txEl>
                                          </p:spTgt>
                                        </p:tgtEl>
                                        <p:attrNameLst>
                                          <p:attrName>style.visibility</p:attrName>
                                        </p:attrNameLst>
                                      </p:cBhvr>
                                      <p:to>
                                        <p:strVal val="visible"/>
                                      </p:to>
                                    </p:set>
                                    <p:animEffect filter="fade" transition="in">
                                      <p:cBhvr>
                                        <p:cTn dur="500"/>
                                        <p:tgtEl>
                                          <p:spTgt spid="187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209"/>
          <p:cNvSpPr txBox="1"/>
          <p:nvPr/>
        </p:nvSpPr>
        <p:spPr>
          <a:xfrm>
            <a:off x="1485900" y="2601914"/>
            <a:ext cx="2743200" cy="318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If marginal cost is </a:t>
            </a:r>
            <a:r>
              <a:rPr b="0" i="1" lang="en-US" sz="1800">
                <a:solidFill>
                  <a:schemeClr val="dk1"/>
                </a:solidFill>
                <a:latin typeface="Arial"/>
                <a:ea typeface="Arial"/>
                <a:cs typeface="Arial"/>
                <a:sym typeface="Arial"/>
              </a:rPr>
              <a:t>below</a:t>
            </a:r>
            <a:r>
              <a:rPr b="0" lang="en-US" sz="1800">
                <a:solidFill>
                  <a:schemeClr val="dk1"/>
                </a:solidFill>
                <a:latin typeface="Arial"/>
                <a:ea typeface="Arial"/>
                <a:cs typeface="Arial"/>
                <a:sym typeface="Arial"/>
              </a:rPr>
              <a:t> average total cost, average total cost will </a:t>
            </a:r>
            <a:r>
              <a:rPr b="0" i="1" lang="en-US" sz="1800">
                <a:solidFill>
                  <a:schemeClr val="dk1"/>
                </a:solidFill>
                <a:latin typeface="Arial"/>
                <a:ea typeface="Arial"/>
                <a:cs typeface="Arial"/>
                <a:sym typeface="Arial"/>
              </a:rPr>
              <a:t>decline</a:t>
            </a:r>
            <a:r>
              <a:rPr b="0" lang="en-US" sz="1800">
                <a:solidFill>
                  <a:schemeClr val="dk1"/>
                </a:solidFill>
                <a:latin typeface="Arial"/>
                <a:ea typeface="Arial"/>
                <a:cs typeface="Arial"/>
                <a:sym typeface="Arial"/>
              </a:rPr>
              <a:t> toward marginal cost. If marginal cost is </a:t>
            </a:r>
            <a:r>
              <a:rPr b="0" i="1" lang="en-US" sz="1800">
                <a:solidFill>
                  <a:schemeClr val="dk1"/>
                </a:solidFill>
                <a:latin typeface="Arial"/>
                <a:ea typeface="Arial"/>
                <a:cs typeface="Arial"/>
                <a:sym typeface="Arial"/>
              </a:rPr>
              <a:t>above</a:t>
            </a:r>
            <a:r>
              <a:rPr b="0" lang="en-US" sz="1800">
                <a:solidFill>
                  <a:schemeClr val="dk1"/>
                </a:solidFill>
                <a:latin typeface="Arial"/>
                <a:ea typeface="Arial"/>
                <a:cs typeface="Arial"/>
                <a:sym typeface="Arial"/>
              </a:rPr>
              <a:t> average total cost, average total cost will </a:t>
            </a:r>
            <a:r>
              <a:rPr b="0" i="1" lang="en-US" sz="1800">
                <a:solidFill>
                  <a:schemeClr val="dk1"/>
                </a:solidFill>
                <a:latin typeface="Arial"/>
                <a:ea typeface="Arial"/>
                <a:cs typeface="Arial"/>
                <a:sym typeface="Arial"/>
              </a:rPr>
              <a:t>increase</a:t>
            </a:r>
            <a:r>
              <a:rPr b="0" lang="en-US" sz="1800">
                <a:solidFill>
                  <a:schemeClr val="dk1"/>
                </a:solidFill>
                <a:latin typeface="Arial"/>
                <a:ea typeface="Arial"/>
                <a:cs typeface="Arial"/>
                <a:sym typeface="Arial"/>
              </a:rPr>
              <a:t>. As a result, marginal cost intersects average</a:t>
            </a:r>
            <a:r>
              <a:rPr b="0" i="1" lang="en-US" sz="1800">
                <a:solidFill>
                  <a:schemeClr val="dk1"/>
                </a:solidFill>
                <a:latin typeface="Arial"/>
                <a:ea typeface="Arial"/>
                <a:cs typeface="Arial"/>
                <a:sym typeface="Arial"/>
              </a:rPr>
              <a:t> total</a:t>
            </a:r>
            <a:r>
              <a:rPr b="0" lang="en-US" sz="1800">
                <a:solidFill>
                  <a:schemeClr val="dk1"/>
                </a:solidFill>
                <a:latin typeface="Arial"/>
                <a:ea typeface="Arial"/>
                <a:cs typeface="Arial"/>
                <a:sym typeface="Arial"/>
              </a:rPr>
              <a:t> cost at </a:t>
            </a:r>
            <a:r>
              <a:rPr b="0" i="1" lang="en-US" sz="1800">
                <a:solidFill>
                  <a:schemeClr val="dk1"/>
                </a:solidFill>
                <a:latin typeface="Arial"/>
                <a:ea typeface="Arial"/>
                <a:cs typeface="Arial"/>
                <a:sym typeface="Arial"/>
              </a:rPr>
              <a:t>ATC</a:t>
            </a:r>
            <a:r>
              <a:rPr b="0" lang="en-US" sz="1800">
                <a:solidFill>
                  <a:schemeClr val="dk1"/>
                </a:solidFill>
                <a:latin typeface="Arial"/>
                <a:ea typeface="Arial"/>
                <a:cs typeface="Arial"/>
                <a:sym typeface="Arial"/>
              </a:rPr>
              <a:t>’s minimum point for the same reason that it intersects the average </a:t>
            </a:r>
            <a:r>
              <a:rPr b="0" i="1" lang="en-US" sz="1800">
                <a:solidFill>
                  <a:schemeClr val="dk1"/>
                </a:solidFill>
                <a:latin typeface="Arial"/>
                <a:ea typeface="Arial"/>
                <a:cs typeface="Arial"/>
                <a:sym typeface="Arial"/>
              </a:rPr>
              <a:t>variable</a:t>
            </a:r>
            <a:r>
              <a:rPr b="0" lang="en-US" sz="1800">
                <a:solidFill>
                  <a:schemeClr val="dk1"/>
                </a:solidFill>
                <a:latin typeface="Arial"/>
                <a:ea typeface="Arial"/>
                <a:cs typeface="Arial"/>
                <a:sym typeface="Arial"/>
              </a:rPr>
              <a:t> cost curve at its minimum point.</a:t>
            </a:r>
            <a:endParaRPr/>
          </a:p>
        </p:txBody>
      </p:sp>
      <p:sp>
        <p:nvSpPr>
          <p:cNvPr id="1890" name="Google Shape;1890;p209"/>
          <p:cNvSpPr/>
          <p:nvPr/>
        </p:nvSpPr>
        <p:spPr>
          <a:xfrm>
            <a:off x="1485900" y="1077914"/>
            <a:ext cx="2743200" cy="151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The relationship between average </a:t>
            </a:r>
            <a:r>
              <a:rPr b="0" i="1" lang="en-US" sz="1800">
                <a:solidFill>
                  <a:schemeClr val="dk1"/>
                </a:solidFill>
                <a:latin typeface="Arial"/>
                <a:ea typeface="Arial"/>
                <a:cs typeface="Arial"/>
                <a:sym typeface="Arial"/>
              </a:rPr>
              <a:t>total</a:t>
            </a:r>
            <a:r>
              <a:rPr b="0" lang="en-US" sz="1800">
                <a:solidFill>
                  <a:schemeClr val="dk1"/>
                </a:solidFill>
                <a:latin typeface="Arial"/>
                <a:ea typeface="Arial"/>
                <a:cs typeface="Arial"/>
                <a:sym typeface="Arial"/>
              </a:rPr>
              <a:t> cost and marginal cost is exactly the same as the relationship between average </a:t>
            </a:r>
            <a:r>
              <a:rPr b="0" i="1" lang="en-US" sz="1800">
                <a:solidFill>
                  <a:schemeClr val="dk1"/>
                </a:solidFill>
                <a:latin typeface="Arial"/>
                <a:ea typeface="Arial"/>
                <a:cs typeface="Arial"/>
                <a:sym typeface="Arial"/>
              </a:rPr>
              <a:t>variable</a:t>
            </a:r>
            <a:r>
              <a:rPr b="0" lang="en-US" sz="1800">
                <a:solidFill>
                  <a:schemeClr val="dk1"/>
                </a:solidFill>
                <a:latin typeface="Arial"/>
                <a:ea typeface="Arial"/>
                <a:cs typeface="Arial"/>
                <a:sym typeface="Arial"/>
              </a:rPr>
              <a:t> cost and marginal cost.</a:t>
            </a:r>
            <a:endParaRPr/>
          </a:p>
        </p:txBody>
      </p:sp>
      <p:sp>
        <p:nvSpPr>
          <p:cNvPr id="1891" name="Google Shape;1891;p209"/>
          <p:cNvSpPr/>
          <p:nvPr/>
        </p:nvSpPr>
        <p:spPr>
          <a:xfrm>
            <a:off x="1487092" y="327026"/>
            <a:ext cx="2864700" cy="69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rgbClr val="593000"/>
                </a:solidFill>
                <a:latin typeface="Arial"/>
                <a:ea typeface="Arial"/>
                <a:cs typeface="Arial"/>
                <a:sym typeface="Arial"/>
              </a:rPr>
              <a:t>The Relationship Between Average Total Cost and Marginal Cost</a:t>
            </a:r>
            <a:endParaRPr/>
          </a:p>
        </p:txBody>
      </p:sp>
      <p:pic>
        <p:nvPicPr>
          <p:cNvPr id="1892" name="Google Shape;1892;p209"/>
          <p:cNvPicPr preferRelativeResize="0"/>
          <p:nvPr/>
        </p:nvPicPr>
        <p:blipFill rotWithShape="1">
          <a:blip r:embed="rId3">
            <a:alphaModFix/>
          </a:blip>
          <a:srcRect b="0" l="0" r="0" t="0"/>
          <a:stretch/>
        </p:blipFill>
        <p:spPr>
          <a:xfrm>
            <a:off x="4457700" y="409576"/>
            <a:ext cx="3443288" cy="4607719"/>
          </a:xfrm>
          <a:prstGeom prst="rect">
            <a:avLst/>
          </a:prstGeom>
          <a:noFill/>
          <a:ln>
            <a:noFill/>
          </a:ln>
        </p:spPr>
      </p:pic>
      <p:pic>
        <p:nvPicPr>
          <p:cNvPr id="1893" name="Google Shape;1893;p209"/>
          <p:cNvPicPr preferRelativeResize="0"/>
          <p:nvPr/>
        </p:nvPicPr>
        <p:blipFill rotWithShape="1">
          <a:blip r:embed="rId4">
            <a:alphaModFix/>
          </a:blip>
          <a:srcRect b="0" l="0" r="0" t="0"/>
          <a:stretch/>
        </p:blipFill>
        <p:spPr>
          <a:xfrm>
            <a:off x="4457700" y="409576"/>
            <a:ext cx="3443288" cy="4607719"/>
          </a:xfrm>
          <a:prstGeom prst="rect">
            <a:avLst/>
          </a:prstGeom>
          <a:noFill/>
          <a:ln>
            <a:noFill/>
          </a:ln>
        </p:spPr>
      </p:pic>
      <p:pic>
        <p:nvPicPr>
          <p:cNvPr id="1894" name="Google Shape;1894;p209"/>
          <p:cNvPicPr preferRelativeResize="0"/>
          <p:nvPr/>
        </p:nvPicPr>
        <p:blipFill rotWithShape="1">
          <a:blip r:embed="rId5">
            <a:alphaModFix/>
          </a:blip>
          <a:srcRect b="0" l="0" r="0" t="0"/>
          <a:stretch/>
        </p:blipFill>
        <p:spPr>
          <a:xfrm>
            <a:off x="4457700" y="409576"/>
            <a:ext cx="3443288" cy="4607719"/>
          </a:xfrm>
          <a:prstGeom prst="rect">
            <a:avLst/>
          </a:prstGeom>
          <a:noFill/>
          <a:ln>
            <a:noFill/>
          </a:ln>
        </p:spPr>
      </p:pic>
      <p:pic>
        <p:nvPicPr>
          <p:cNvPr id="1895" name="Google Shape;1895;p209"/>
          <p:cNvPicPr preferRelativeResize="0"/>
          <p:nvPr/>
        </p:nvPicPr>
        <p:blipFill rotWithShape="1">
          <a:blip r:embed="rId6">
            <a:alphaModFix/>
          </a:blip>
          <a:srcRect b="0" l="0" r="0" t="0"/>
          <a:stretch/>
        </p:blipFill>
        <p:spPr>
          <a:xfrm>
            <a:off x="4457700" y="409576"/>
            <a:ext cx="3443288" cy="4607719"/>
          </a:xfrm>
          <a:prstGeom prst="rect">
            <a:avLst/>
          </a:prstGeom>
          <a:noFill/>
          <a:ln>
            <a:noFill/>
          </a:ln>
        </p:spPr>
      </p:pic>
      <p:pic>
        <p:nvPicPr>
          <p:cNvPr id="1896" name="Google Shape;1896;p209"/>
          <p:cNvPicPr preferRelativeResize="0"/>
          <p:nvPr/>
        </p:nvPicPr>
        <p:blipFill rotWithShape="1">
          <a:blip r:embed="rId7">
            <a:alphaModFix/>
          </a:blip>
          <a:srcRect b="0" l="0" r="0" t="0"/>
          <a:stretch/>
        </p:blipFill>
        <p:spPr>
          <a:xfrm>
            <a:off x="4457700" y="409576"/>
            <a:ext cx="3443288" cy="4607719"/>
          </a:xfrm>
          <a:prstGeom prst="rect">
            <a:avLst/>
          </a:prstGeom>
          <a:noFill/>
          <a:ln>
            <a:noFill/>
          </a:ln>
        </p:spPr>
      </p:pic>
      <p:pic>
        <p:nvPicPr>
          <p:cNvPr id="1897" name="Google Shape;1897;p209"/>
          <p:cNvPicPr preferRelativeResize="0"/>
          <p:nvPr/>
        </p:nvPicPr>
        <p:blipFill rotWithShape="1">
          <a:blip r:embed="rId8">
            <a:alphaModFix/>
          </a:blip>
          <a:srcRect b="0" l="0" r="0" t="0"/>
          <a:stretch/>
        </p:blipFill>
        <p:spPr>
          <a:xfrm>
            <a:off x="4457700" y="409576"/>
            <a:ext cx="3443288" cy="4607719"/>
          </a:xfrm>
          <a:prstGeom prst="rect">
            <a:avLst/>
          </a:prstGeom>
          <a:noFill/>
          <a:ln>
            <a:noFill/>
          </a:ln>
        </p:spPr>
      </p:pic>
      <p:pic>
        <p:nvPicPr>
          <p:cNvPr id="1898" name="Google Shape;1898;p209"/>
          <p:cNvPicPr preferRelativeResize="0"/>
          <p:nvPr/>
        </p:nvPicPr>
        <p:blipFill rotWithShape="1">
          <a:blip r:embed="rId9">
            <a:alphaModFix/>
          </a:blip>
          <a:srcRect b="0" l="0" r="0" t="0"/>
          <a:stretch/>
        </p:blipFill>
        <p:spPr>
          <a:xfrm>
            <a:off x="4457700" y="409576"/>
            <a:ext cx="3443288" cy="4607719"/>
          </a:xfrm>
          <a:prstGeom prst="rect">
            <a:avLst/>
          </a:prstGeom>
          <a:noFill/>
          <a:ln>
            <a:noFill/>
          </a:ln>
        </p:spPr>
      </p:pic>
      <p:pic>
        <p:nvPicPr>
          <p:cNvPr id="1899" name="Google Shape;1899;p209"/>
          <p:cNvPicPr preferRelativeResize="0"/>
          <p:nvPr/>
        </p:nvPicPr>
        <p:blipFill rotWithShape="1">
          <a:blip r:embed="rId10">
            <a:alphaModFix/>
          </a:blip>
          <a:srcRect b="0" l="0" r="0" t="0"/>
          <a:stretch/>
        </p:blipFill>
        <p:spPr>
          <a:xfrm>
            <a:off x="4457700" y="409576"/>
            <a:ext cx="3443288" cy="4607719"/>
          </a:xfrm>
          <a:prstGeom prst="rect">
            <a:avLst/>
          </a:prstGeom>
          <a:noFill/>
          <a:ln>
            <a:noFill/>
          </a:ln>
        </p:spPr>
      </p:pic>
      <p:pic>
        <p:nvPicPr>
          <p:cNvPr id="1900" name="Google Shape;1900;p209"/>
          <p:cNvPicPr preferRelativeResize="0"/>
          <p:nvPr/>
        </p:nvPicPr>
        <p:blipFill rotWithShape="1">
          <a:blip r:embed="rId11">
            <a:alphaModFix/>
          </a:blip>
          <a:srcRect b="0" l="0" r="0" t="0"/>
          <a:stretch/>
        </p:blipFill>
        <p:spPr>
          <a:xfrm>
            <a:off x="4457700" y="409576"/>
            <a:ext cx="3443288" cy="4607719"/>
          </a:xfrm>
          <a:prstGeom prst="rect">
            <a:avLst/>
          </a:prstGeom>
          <a:noFill/>
          <a:ln>
            <a:noFill/>
          </a:ln>
        </p:spPr>
      </p:pic>
      <p:pic>
        <p:nvPicPr>
          <p:cNvPr id="1901" name="Google Shape;1901;p209"/>
          <p:cNvPicPr preferRelativeResize="0"/>
          <p:nvPr/>
        </p:nvPicPr>
        <p:blipFill rotWithShape="1">
          <a:blip r:embed="rId12">
            <a:alphaModFix/>
          </a:blip>
          <a:srcRect b="0" l="0" r="0" t="0"/>
          <a:stretch/>
        </p:blipFill>
        <p:spPr>
          <a:xfrm>
            <a:off x="4457700" y="409576"/>
            <a:ext cx="3443288" cy="4607719"/>
          </a:xfrm>
          <a:prstGeom prst="rect">
            <a:avLst/>
          </a:prstGeom>
          <a:noFill/>
          <a:ln>
            <a:noFill/>
          </a:ln>
        </p:spPr>
      </p:pic>
      <p:pic>
        <p:nvPicPr>
          <p:cNvPr id="1902" name="Google Shape;1902;p209"/>
          <p:cNvPicPr preferRelativeResize="0"/>
          <p:nvPr/>
        </p:nvPicPr>
        <p:blipFill rotWithShape="1">
          <a:blip r:embed="rId13">
            <a:alphaModFix/>
          </a:blip>
          <a:srcRect b="0" l="0" r="0" t="0"/>
          <a:stretch/>
        </p:blipFill>
        <p:spPr>
          <a:xfrm>
            <a:off x="4457700" y="409576"/>
            <a:ext cx="3443288" cy="4607719"/>
          </a:xfrm>
          <a:prstGeom prst="rect">
            <a:avLst/>
          </a:prstGeom>
          <a:noFill/>
          <a:ln>
            <a:noFill/>
          </a:ln>
        </p:spPr>
      </p:pic>
      <p:pic>
        <p:nvPicPr>
          <p:cNvPr id="1903" name="Google Shape;1903;p209"/>
          <p:cNvPicPr preferRelativeResize="0"/>
          <p:nvPr/>
        </p:nvPicPr>
        <p:blipFill rotWithShape="1">
          <a:blip r:embed="rId14">
            <a:alphaModFix/>
          </a:blip>
          <a:srcRect b="0" l="0" r="0" t="0"/>
          <a:stretch/>
        </p:blipFill>
        <p:spPr>
          <a:xfrm>
            <a:off x="4457700" y="409576"/>
            <a:ext cx="3443288" cy="46077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91"/>
                                        </p:tgtEl>
                                        <p:attrNameLst>
                                          <p:attrName>style.visibility</p:attrName>
                                        </p:attrNameLst>
                                      </p:cBhvr>
                                      <p:to>
                                        <p:strVal val="visible"/>
                                      </p:to>
                                    </p:set>
                                    <p:animEffect filter="fade" transition="in">
                                      <p:cBhvr>
                                        <p:cTn dur="500"/>
                                        <p:tgtEl>
                                          <p:spTgt spid="189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90"/>
                                        </p:tgtEl>
                                        <p:attrNameLst>
                                          <p:attrName>style.visibility</p:attrName>
                                        </p:attrNameLst>
                                      </p:cBhvr>
                                      <p:to>
                                        <p:strVal val="visible"/>
                                      </p:to>
                                    </p:set>
                                    <p:animEffect filter="fade" transition="in">
                                      <p:cBhvr>
                                        <p:cTn dur="500"/>
                                        <p:tgtEl>
                                          <p:spTgt spid="18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89"/>
                                        </p:tgtEl>
                                        <p:attrNameLst>
                                          <p:attrName>style.visibility</p:attrName>
                                        </p:attrNameLst>
                                      </p:cBhvr>
                                      <p:to>
                                        <p:strVal val="visible"/>
                                      </p:to>
                                    </p:set>
                                    <p:animEffect filter="fade" transition="in">
                                      <p:cBhvr>
                                        <p:cTn dur="500"/>
                                        <p:tgtEl>
                                          <p:spTgt spid="188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96"/>
                                        </p:tgtEl>
                                        <p:attrNameLst>
                                          <p:attrName>style.visibility</p:attrName>
                                        </p:attrNameLst>
                                      </p:cBhvr>
                                      <p:to>
                                        <p:strVal val="visible"/>
                                      </p:to>
                                    </p:set>
                                    <p:animEffect filter="fade" transition="in">
                                      <p:cBhvr>
                                        <p:cTn dur="500"/>
                                        <p:tgtEl>
                                          <p:spTgt spid="189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97"/>
                                        </p:tgtEl>
                                        <p:attrNameLst>
                                          <p:attrName>style.visibility</p:attrName>
                                        </p:attrNameLst>
                                      </p:cBhvr>
                                      <p:to>
                                        <p:strVal val="visible"/>
                                      </p:to>
                                    </p:set>
                                    <p:animEffect filter="fade" transition="in">
                                      <p:cBhvr>
                                        <p:cTn dur="500"/>
                                        <p:tgtEl>
                                          <p:spTgt spid="189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898"/>
                                        </p:tgtEl>
                                        <p:attrNameLst>
                                          <p:attrName>style.visibility</p:attrName>
                                        </p:attrNameLst>
                                      </p:cBhvr>
                                      <p:to>
                                        <p:strVal val="visible"/>
                                      </p:to>
                                    </p:set>
                                    <p:animEffect filter="fade" transition="in">
                                      <p:cBhvr>
                                        <p:cTn dur="750"/>
                                        <p:tgtEl>
                                          <p:spTgt spid="1898"/>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899"/>
                                        </p:tgtEl>
                                        <p:attrNameLst>
                                          <p:attrName>style.visibility</p:attrName>
                                        </p:attrNameLst>
                                      </p:cBhvr>
                                      <p:to>
                                        <p:strVal val="visible"/>
                                      </p:to>
                                    </p:set>
                                    <p:animEffect filter="fade" transition="in">
                                      <p:cBhvr>
                                        <p:cTn dur="500"/>
                                        <p:tgtEl>
                                          <p:spTgt spid="1899"/>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900"/>
                                        </p:tgtEl>
                                        <p:attrNameLst>
                                          <p:attrName>style.visibility</p:attrName>
                                        </p:attrNameLst>
                                      </p:cBhvr>
                                      <p:to>
                                        <p:strVal val="visible"/>
                                      </p:to>
                                    </p:set>
                                    <p:animEffect filter="fade" transition="in">
                                      <p:cBhvr>
                                        <p:cTn dur="750"/>
                                        <p:tgtEl>
                                          <p:spTgt spid="19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graphicFrame>
        <p:nvGraphicFramePr>
          <p:cNvPr id="1908" name="Google Shape;1908;p210"/>
          <p:cNvGraphicFramePr/>
          <p:nvPr/>
        </p:nvGraphicFramePr>
        <p:xfrm>
          <a:off x="1543051" y="990601"/>
          <a:ext cx="3000000" cy="3000000"/>
        </p:xfrm>
        <a:graphic>
          <a:graphicData uri="http://schemas.openxmlformats.org/drawingml/2006/table">
            <a:tbl>
              <a:tblPr>
                <a:noFill/>
                <a:tableStyleId>{E498032D-39E7-4472-BB72-E89C2498A91A}</a:tableStyleId>
              </a:tblPr>
              <a:tblGrid>
                <a:gridCol w="1714500"/>
                <a:gridCol w="2555575"/>
                <a:gridCol w="177925"/>
                <a:gridCol w="533750"/>
                <a:gridCol w="1304750"/>
              </a:tblGrid>
              <a:tr h="304800">
                <a:tc gridSpan="5">
                  <a:txBody>
                    <a:bodyPr/>
                    <a:lstStyle/>
                    <a:p>
                      <a:pPr indent="0" lvl="0" marL="0" marR="0" rtl="0" algn="l">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TABLE 8.5  A Summary of Cost Concepts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c hMerge="1"/>
                <a:tc hMerge="1"/>
                <a:tc hMerge="1"/>
              </a:tr>
              <a:tr h="304800">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Term</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Definition</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Equation</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548575">
                <a:tc>
                  <a:txBody>
                    <a:bodyPr/>
                    <a:lstStyle/>
                    <a:p>
                      <a:pPr indent="0" lvl="0" marL="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Accounting costs</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Out-of-pocket costs or costs as an accountant would  define them. Sometimes referred to as </a:t>
                      </a:r>
                      <a:r>
                        <a:rPr b="0" i="1" lang="en-US" sz="1400" u="none" cap="none" strike="noStrike">
                          <a:solidFill>
                            <a:schemeClr val="dk1"/>
                          </a:solidFill>
                          <a:latin typeface="Arial"/>
                          <a:ea typeface="Arial"/>
                          <a:cs typeface="Arial"/>
                          <a:sym typeface="Arial"/>
                        </a:rPr>
                        <a:t>explicit costs</a:t>
                      </a:r>
                      <a:r>
                        <a:rPr b="0" i="0" lang="en-US" sz="1400" u="none" cap="none" strike="noStrike">
                          <a:solidFill>
                            <a:schemeClr val="dk1"/>
                          </a:solidFill>
                          <a:latin typeface="Arial"/>
                          <a:ea typeface="Arial"/>
                          <a:cs typeface="Arial"/>
                          <a:sym typeface="Arial"/>
                        </a:rPr>
                        <a: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a:txBody>
                    <a:bodyPr/>
                    <a:lstStyle/>
                    <a:p>
                      <a:pPr indent="0" lvl="0" marL="0" marR="0" rtl="0" algn="ctr">
                        <a:lnSpc>
                          <a:spcPct val="100000"/>
                        </a:lnSpc>
                        <a:spcBef>
                          <a:spcPts val="0"/>
                        </a:spcBef>
                        <a:spcAft>
                          <a:spcPts val="0"/>
                        </a:spcAft>
                        <a:buClr>
                          <a:schemeClr val="dk1"/>
                        </a:buClr>
                        <a:buSzPts val="1400"/>
                        <a:buFont typeface="Noto Sans Symbols"/>
                        <a:buNone/>
                      </a:pPr>
                      <a:r>
                        <a:rPr b="0" i="1" lang="en-US" sz="1400" u="none" cap="none" strike="noStrike">
                          <a:solidFill>
                            <a:schemeClr val="dk1"/>
                          </a:solidFill>
                          <a:latin typeface="Noto Sans Symbols"/>
                          <a:ea typeface="Noto Sans Symbols"/>
                          <a:cs typeface="Noto Sans Symbols"/>
                          <a:sym typeface="Noto Sans Symbols"/>
                        </a:rPr>
                        <a:t>−</a:t>
                      </a:r>
                      <a:endParaRPr/>
                    </a:p>
                  </a:txBody>
                  <a:tcPr marT="45725" marB="45725" marR="45720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31525">
                <a:tc>
                  <a:txBody>
                    <a:bodyPr/>
                    <a:lstStyle/>
                    <a:p>
                      <a:pPr indent="0" lvl="0" marL="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Economic costs</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Costs that include the full opportunity costs of all inputs. These include what are often called </a:t>
                      </a:r>
                      <a:r>
                        <a:rPr b="0" i="1" lang="en-US" sz="1400" u="none" cap="none" strike="noStrike">
                          <a:solidFill>
                            <a:schemeClr val="dk1"/>
                          </a:solidFill>
                          <a:latin typeface="Arial"/>
                          <a:ea typeface="Arial"/>
                          <a:cs typeface="Arial"/>
                          <a:sym typeface="Arial"/>
                        </a:rPr>
                        <a:t>implicit costs</a:t>
                      </a:r>
                      <a:r>
                        <a:rPr b="0" i="0" lang="en-US" sz="1400" u="none" cap="none" strike="noStrike">
                          <a:solidFill>
                            <a:schemeClr val="dk1"/>
                          </a:solidFill>
                          <a:latin typeface="Arial"/>
                          <a:ea typeface="Arial"/>
                          <a:cs typeface="Arial"/>
                          <a:sym typeface="Arial"/>
                        </a:rPr>
                        <a: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a:txBody>
                    <a:bodyPr/>
                    <a:lstStyle/>
                    <a:p>
                      <a:pPr indent="0" lvl="0" marL="0" marR="0" rtl="0" algn="ctr">
                        <a:lnSpc>
                          <a:spcPct val="100000"/>
                        </a:lnSpc>
                        <a:spcBef>
                          <a:spcPts val="0"/>
                        </a:spcBef>
                        <a:spcAft>
                          <a:spcPts val="0"/>
                        </a:spcAft>
                        <a:buClr>
                          <a:schemeClr val="dk1"/>
                        </a:buClr>
                        <a:buSzPts val="1400"/>
                        <a:buFont typeface="Noto Sans Symbols"/>
                        <a:buNone/>
                      </a:pPr>
                      <a:r>
                        <a:rPr b="0" i="1" lang="en-US" sz="1400" u="none" cap="none" strike="noStrike">
                          <a:solidFill>
                            <a:schemeClr val="dk1"/>
                          </a:solidFill>
                          <a:latin typeface="Noto Sans Symbols"/>
                          <a:ea typeface="Noto Sans Symbols"/>
                          <a:cs typeface="Noto Sans Symbols"/>
                          <a:sym typeface="Noto Sans Symbols"/>
                        </a:rPr>
                        <a:t>−</a:t>
                      </a:r>
                      <a:endParaRPr/>
                    </a:p>
                    <a:p>
                      <a:pPr indent="0" lvl="0" marL="0" marR="0" rtl="0" algn="ctr">
                        <a:lnSpc>
                          <a:spcPct val="100000"/>
                        </a:lnSpc>
                        <a:spcBef>
                          <a:spcPts val="280"/>
                        </a:spcBef>
                        <a:spcAft>
                          <a:spcPts val="0"/>
                        </a:spcAft>
                        <a:buClr>
                          <a:schemeClr val="dk1"/>
                        </a:buClr>
                        <a:buSzPts val="1400"/>
                        <a:buFont typeface="Calibri"/>
                        <a:buNone/>
                      </a:pPr>
                      <a:r>
                        <a:t/>
                      </a:r>
                      <a:endParaRPr b="0" i="1" sz="1400" u="none" cap="none" strike="noStrike">
                        <a:solidFill>
                          <a:schemeClr val="dk1"/>
                        </a:solidFill>
                        <a:latin typeface="Arial"/>
                        <a:ea typeface="Arial"/>
                        <a:cs typeface="Arial"/>
                        <a:sym typeface="Arial"/>
                      </a:endParaRPr>
                    </a:p>
                  </a:txBody>
                  <a:tcPr marT="45725" marB="45725" marR="45720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60825">
                <a:tc>
                  <a:txBody>
                    <a:bodyPr/>
                    <a:lstStyle/>
                    <a:p>
                      <a:pPr indent="0" lvl="0" marL="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Total fixed costs (</a:t>
                      </a:r>
                      <a:r>
                        <a:rPr b="0" i="1" lang="en-US" sz="1300" u="none" cap="none" strike="noStrike">
                          <a:solidFill>
                            <a:schemeClr val="dk1"/>
                          </a:solidFill>
                          <a:latin typeface="Arial"/>
                          <a:ea typeface="Arial"/>
                          <a:cs typeface="Arial"/>
                          <a:sym typeface="Arial"/>
                        </a:rPr>
                        <a:t>TFC</a:t>
                      </a:r>
                      <a:r>
                        <a:rPr b="0" i="0" lang="en-US" sz="1300" u="none" cap="none" strike="noStrike">
                          <a:solidFill>
                            <a:schemeClr val="dk1"/>
                          </a:solidFill>
                          <a:latin typeface="Arial"/>
                          <a:ea typeface="Arial"/>
                          <a:cs typeface="Arial"/>
                          <a:sym typeface="Arial"/>
                        </a:rPr>
                        <a: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Costs that do not depend on the quantity of output produced. These must be paid even if output is zero.</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a:txBody>
                    <a:bodyPr/>
                    <a:lstStyle/>
                    <a:p>
                      <a:pPr indent="0" lvl="0" marL="0" marR="0" rtl="0" algn="ctr">
                        <a:lnSpc>
                          <a:spcPct val="100000"/>
                        </a:lnSpc>
                        <a:spcBef>
                          <a:spcPts val="0"/>
                        </a:spcBef>
                        <a:spcAft>
                          <a:spcPts val="0"/>
                        </a:spcAft>
                        <a:buClr>
                          <a:schemeClr val="dk1"/>
                        </a:buClr>
                        <a:buSzPts val="1400"/>
                        <a:buFont typeface="Noto Sans Symbols"/>
                        <a:buNone/>
                      </a:pPr>
                      <a:r>
                        <a:rPr b="0" i="1" lang="en-US" sz="1400" u="none" cap="none" strike="noStrike">
                          <a:solidFill>
                            <a:schemeClr val="dk1"/>
                          </a:solidFill>
                          <a:latin typeface="Noto Sans Symbols"/>
                          <a:ea typeface="Noto Sans Symbols"/>
                          <a:cs typeface="Noto Sans Symbols"/>
                          <a:sym typeface="Noto Sans Symbols"/>
                        </a:rPr>
                        <a:t>−</a:t>
                      </a:r>
                      <a:r>
                        <a:rPr b="0" i="1" lang="en-US" sz="1400" u="none" cap="none" strike="noStrike">
                          <a:solidFill>
                            <a:schemeClr val="dk1"/>
                          </a:solidFill>
                          <a:latin typeface="Arial"/>
                          <a:ea typeface="Arial"/>
                          <a:cs typeface="Arial"/>
                          <a:sym typeface="Arial"/>
                        </a:rPr>
                        <a:t> </a:t>
                      </a:r>
                      <a:endParaRPr/>
                    </a:p>
                    <a:p>
                      <a:pPr indent="0" lvl="0" marL="0" marR="0" rtl="0" algn="ctr">
                        <a:lnSpc>
                          <a:spcPct val="100000"/>
                        </a:lnSpc>
                        <a:spcBef>
                          <a:spcPts val="280"/>
                        </a:spcBef>
                        <a:spcAft>
                          <a:spcPts val="0"/>
                        </a:spcAft>
                        <a:buClr>
                          <a:schemeClr val="dk1"/>
                        </a:buClr>
                        <a:buSzPts val="1400"/>
                        <a:buFont typeface="Calibri"/>
                        <a:buNone/>
                      </a:pPr>
                      <a:r>
                        <a:t/>
                      </a:r>
                      <a:endParaRPr b="0" i="1" sz="1400" u="none" cap="none" strike="noStrike">
                        <a:solidFill>
                          <a:schemeClr val="dk1"/>
                        </a:solidFill>
                        <a:latin typeface="Arial"/>
                        <a:ea typeface="Arial"/>
                        <a:cs typeface="Arial"/>
                        <a:sym typeface="Arial"/>
                      </a:endParaRPr>
                    </a:p>
                  </a:txBody>
                  <a:tcPr marT="45725" marB="45725" marR="45720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87625">
                <a:tc>
                  <a:txBody>
                    <a:bodyPr/>
                    <a:lstStyle/>
                    <a:p>
                      <a:pPr indent="0" lvl="0" marL="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Total variable costs (</a:t>
                      </a:r>
                      <a:r>
                        <a:rPr b="0" i="1" lang="en-US" sz="1300" u="none" cap="none" strike="noStrike">
                          <a:solidFill>
                            <a:schemeClr val="dk1"/>
                          </a:solidFill>
                          <a:latin typeface="Arial"/>
                          <a:ea typeface="Arial"/>
                          <a:cs typeface="Arial"/>
                          <a:sym typeface="Arial"/>
                        </a:rPr>
                        <a:t>TVC</a:t>
                      </a:r>
                      <a:r>
                        <a:rPr b="0" i="0" lang="en-US" sz="1300" u="none" cap="none" strike="noStrike">
                          <a:solidFill>
                            <a:schemeClr val="dk1"/>
                          </a:solidFill>
                          <a:latin typeface="Arial"/>
                          <a:ea typeface="Arial"/>
                          <a:cs typeface="Arial"/>
                          <a:sym typeface="Arial"/>
                        </a:rPr>
                        <a: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Costs that vary with the level of output.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a:txBody>
                    <a:bodyPr/>
                    <a:lstStyle/>
                    <a:p>
                      <a:pPr indent="0" lvl="0" marL="0" marR="0" rtl="0" algn="ctr">
                        <a:lnSpc>
                          <a:spcPct val="100000"/>
                        </a:lnSpc>
                        <a:spcBef>
                          <a:spcPts val="0"/>
                        </a:spcBef>
                        <a:spcAft>
                          <a:spcPts val="0"/>
                        </a:spcAft>
                        <a:buClr>
                          <a:schemeClr val="dk1"/>
                        </a:buClr>
                        <a:buSzPts val="1400"/>
                        <a:buFont typeface="Noto Sans Symbols"/>
                        <a:buNone/>
                      </a:pPr>
                      <a:r>
                        <a:rPr b="0" i="1" lang="en-US" sz="1400" u="none" cap="none" strike="noStrike">
                          <a:solidFill>
                            <a:schemeClr val="dk1"/>
                          </a:solidFill>
                          <a:latin typeface="Noto Sans Symbols"/>
                          <a:ea typeface="Noto Sans Symbols"/>
                          <a:cs typeface="Noto Sans Symbols"/>
                          <a:sym typeface="Noto Sans Symbols"/>
                        </a:rPr>
                        <a:t>−</a:t>
                      </a:r>
                      <a:endParaRPr/>
                    </a:p>
                  </a:txBody>
                  <a:tcPr marT="45725" marB="45725" marR="45720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60825">
                <a:tc>
                  <a:txBody>
                    <a:bodyPr/>
                    <a:lstStyle/>
                    <a:p>
                      <a:pPr indent="0" lvl="0" marL="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Total cost (</a:t>
                      </a:r>
                      <a:r>
                        <a:rPr b="0" i="1" lang="en-US" sz="1300" u="none" cap="none" strike="noStrike">
                          <a:solidFill>
                            <a:schemeClr val="dk1"/>
                          </a:solidFill>
                          <a:latin typeface="Arial"/>
                          <a:ea typeface="Arial"/>
                          <a:cs typeface="Arial"/>
                          <a:sym typeface="Arial"/>
                        </a:rPr>
                        <a:t>TC</a:t>
                      </a:r>
                      <a:r>
                        <a:rPr b="0" i="0" lang="en-US" sz="1300" u="none" cap="none" strike="noStrike">
                          <a:solidFill>
                            <a:schemeClr val="dk1"/>
                          </a:solidFill>
                          <a:latin typeface="Arial"/>
                          <a:ea typeface="Arial"/>
                          <a:cs typeface="Arial"/>
                          <a:sym typeface="Arial"/>
                        </a:rPr>
                        <a: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The total economic cost of all the inputs used by a firm in production.</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a:t>
                      </a:r>
                      <a:r>
                        <a:rPr b="0" i="1" lang="en-US" sz="1400" u="none" cap="none" strike="noStrike">
                          <a:solidFill>
                            <a:schemeClr val="dk1"/>
                          </a:solidFill>
                          <a:latin typeface="Arial"/>
                          <a:ea typeface="Arial"/>
                          <a:cs typeface="Arial"/>
                          <a:sym typeface="Arial"/>
                        </a:rPr>
                        <a:t>TC</a:t>
                      </a:r>
                      <a:r>
                        <a:rPr b="0" i="0" lang="en-US" sz="1400" u="none" cap="none" strike="noStrike">
                          <a:solidFill>
                            <a:schemeClr val="dk1"/>
                          </a:solidFill>
                          <a:latin typeface="Arial"/>
                          <a:ea typeface="Arial"/>
                          <a:cs typeface="Arial"/>
                          <a:sym typeface="Arial"/>
                        </a:rPr>
                        <a:t> = </a:t>
                      </a:r>
                      <a:r>
                        <a:rPr b="0" i="1" lang="en-US" sz="1400" u="none" cap="none" strike="noStrike">
                          <a:solidFill>
                            <a:schemeClr val="dk1"/>
                          </a:solidFill>
                          <a:latin typeface="Arial"/>
                          <a:ea typeface="Arial"/>
                          <a:cs typeface="Arial"/>
                          <a:sym typeface="Arial"/>
                        </a:rPr>
                        <a:t>TFC</a:t>
                      </a:r>
                      <a:r>
                        <a:rPr b="0" i="0" lang="en-US" sz="1400" u="none" cap="none" strike="noStrike">
                          <a:solidFill>
                            <a:schemeClr val="dk1"/>
                          </a:solidFill>
                          <a:latin typeface="Arial"/>
                          <a:ea typeface="Arial"/>
                          <a:cs typeface="Arial"/>
                          <a:sym typeface="Arial"/>
                        </a:rPr>
                        <a:t> + </a:t>
                      </a:r>
                      <a:r>
                        <a:rPr b="0" i="1" lang="en-US" sz="1400" u="none" cap="none" strike="noStrike">
                          <a:solidFill>
                            <a:schemeClr val="dk1"/>
                          </a:solidFill>
                          <a:latin typeface="Arial"/>
                          <a:ea typeface="Arial"/>
                          <a:cs typeface="Arial"/>
                          <a:sym typeface="Arial"/>
                        </a:rPr>
                        <a:t>TVC</a:t>
                      </a:r>
                      <a:endParaRPr/>
                    </a:p>
                    <a:p>
                      <a:pPr indent="0" lvl="0" marL="0" marR="0" rtl="0" algn="ctr">
                        <a:lnSpc>
                          <a:spcPct val="100000"/>
                        </a:lnSpc>
                        <a:spcBef>
                          <a:spcPts val="280"/>
                        </a:spcBef>
                        <a:spcAft>
                          <a:spcPts val="0"/>
                        </a:spcAft>
                        <a:buClr>
                          <a:schemeClr val="dk1"/>
                        </a:buClr>
                        <a:buSzPts val="1400"/>
                        <a:buFont typeface="Calibri"/>
                        <a:buNone/>
                      </a:pPr>
                      <a:r>
                        <a:t/>
                      </a:r>
                      <a:endParaRPr b="0" i="1"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r>
              <a:tr h="487625">
                <a:tc>
                  <a:txBody>
                    <a:bodyPr/>
                    <a:lstStyle/>
                    <a:p>
                      <a:pPr indent="0" lvl="0" marL="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Average fixed costs (</a:t>
                      </a:r>
                      <a:r>
                        <a:rPr b="0" i="1" lang="en-US" sz="1300" u="none" cap="none" strike="noStrike">
                          <a:solidFill>
                            <a:schemeClr val="dk1"/>
                          </a:solidFill>
                          <a:latin typeface="Arial"/>
                          <a:ea typeface="Arial"/>
                          <a:cs typeface="Arial"/>
                          <a:sym typeface="Arial"/>
                        </a:rPr>
                        <a:t>AFC</a:t>
                      </a:r>
                      <a:r>
                        <a:rPr b="0" i="0" lang="en-US" sz="1300" u="none" cap="none" strike="noStrike">
                          <a:solidFill>
                            <a:schemeClr val="dk1"/>
                          </a:solidFill>
                          <a:latin typeface="Arial"/>
                          <a:ea typeface="Arial"/>
                          <a:cs typeface="Arial"/>
                          <a:sym typeface="Arial"/>
                        </a:rPr>
                        <a: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Fixed costs per unit of output.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400"/>
                        <a:buFont typeface="Arial"/>
                        <a:buNone/>
                      </a:pPr>
                      <a:r>
                        <a:rPr b="0" i="1" lang="en-US" sz="1400" u="none" cap="none" strike="noStrike">
                          <a:solidFill>
                            <a:schemeClr val="dk1"/>
                          </a:solidFill>
                          <a:latin typeface="Arial"/>
                          <a:ea typeface="Arial"/>
                          <a:cs typeface="Arial"/>
                          <a:sym typeface="Arial"/>
                        </a:rPr>
                        <a:t>AFC = TFC/q</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r>
              <a:tr h="487625">
                <a:tc>
                  <a:txBody>
                    <a:bodyPr/>
                    <a:lstStyle/>
                    <a:p>
                      <a:pPr indent="0" lvl="0" marL="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Average variable costs (</a:t>
                      </a:r>
                      <a:r>
                        <a:rPr b="0" i="1" lang="en-US" sz="1300" u="none" cap="none" strike="noStrike">
                          <a:solidFill>
                            <a:schemeClr val="dk1"/>
                          </a:solidFill>
                          <a:latin typeface="Arial"/>
                          <a:ea typeface="Arial"/>
                          <a:cs typeface="Arial"/>
                          <a:sym typeface="Arial"/>
                        </a:rPr>
                        <a:t>AVC</a:t>
                      </a:r>
                      <a:r>
                        <a:rPr b="0" i="0" lang="en-US" sz="1300" u="none" cap="none" strike="noStrike">
                          <a:solidFill>
                            <a:schemeClr val="dk1"/>
                          </a:solidFill>
                          <a:latin typeface="Arial"/>
                          <a:ea typeface="Arial"/>
                          <a:cs typeface="Arial"/>
                          <a:sym typeface="Arial"/>
                        </a:rPr>
                        <a: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Variable costs per unit of output.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400"/>
                        <a:buFont typeface="Arial"/>
                        <a:buNone/>
                      </a:pPr>
                      <a:r>
                        <a:rPr b="0" i="1" lang="en-US" sz="1400" u="none" cap="none" strike="noStrike">
                          <a:solidFill>
                            <a:schemeClr val="dk1"/>
                          </a:solidFill>
                          <a:latin typeface="Arial"/>
                          <a:ea typeface="Arial"/>
                          <a:cs typeface="Arial"/>
                          <a:sym typeface="Arial"/>
                        </a:rPr>
                        <a:t>AVC = TVC/q</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r>
              <a:tr h="487625">
                <a:tc>
                  <a:txBody>
                    <a:bodyPr/>
                    <a:lstStyle/>
                    <a:p>
                      <a:pPr indent="0" lvl="0" marL="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Average total costs (</a:t>
                      </a:r>
                      <a:r>
                        <a:rPr b="0" i="1" lang="en-US" sz="1300" u="none" cap="none" strike="noStrike">
                          <a:solidFill>
                            <a:schemeClr val="dk1"/>
                          </a:solidFill>
                          <a:latin typeface="Arial"/>
                          <a:ea typeface="Arial"/>
                          <a:cs typeface="Arial"/>
                          <a:sym typeface="Arial"/>
                        </a:rPr>
                        <a:t>ATC</a:t>
                      </a:r>
                      <a:r>
                        <a:rPr b="0" i="0" lang="en-US" sz="1300" u="none" cap="none" strike="noStrike">
                          <a:solidFill>
                            <a:schemeClr val="dk1"/>
                          </a:solidFill>
                          <a:latin typeface="Arial"/>
                          <a:ea typeface="Arial"/>
                          <a:cs typeface="Arial"/>
                          <a:sym typeface="Arial"/>
                        </a:rPr>
                        <a: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Total costs per unit of output.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400"/>
                        <a:buFont typeface="Arial"/>
                        <a:buNone/>
                      </a:pPr>
                      <a:r>
                        <a:rPr b="0" i="1" lang="en-US" sz="1400" u="none" cap="none" strike="noStrike">
                          <a:solidFill>
                            <a:schemeClr val="dk1"/>
                          </a:solidFill>
                          <a:latin typeface="Arial"/>
                          <a:ea typeface="Arial"/>
                          <a:cs typeface="Arial"/>
                          <a:sym typeface="Arial"/>
                        </a:rPr>
                        <a:t>ATC = TC/q  ATC = AFC + AVC</a:t>
                      </a:r>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r>
              <a:tr h="618150">
                <a:tc>
                  <a:txBody>
                    <a:bodyPr/>
                    <a:lstStyle/>
                    <a:p>
                      <a:pPr indent="0" lvl="0" marL="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Marginal costs (</a:t>
                      </a:r>
                      <a:r>
                        <a:rPr b="0" i="1" lang="en-US" sz="1300" u="none" cap="none" strike="noStrike">
                          <a:solidFill>
                            <a:schemeClr val="dk1"/>
                          </a:solidFill>
                          <a:latin typeface="Arial"/>
                          <a:ea typeface="Arial"/>
                          <a:cs typeface="Arial"/>
                          <a:sym typeface="Arial"/>
                        </a:rPr>
                        <a:t>MC</a:t>
                      </a:r>
                      <a:r>
                        <a:rPr b="0" i="0" lang="en-US" sz="1300" u="none" cap="none" strike="noStrike">
                          <a:solidFill>
                            <a:schemeClr val="dk1"/>
                          </a:solidFill>
                          <a:latin typeface="Arial"/>
                          <a:ea typeface="Arial"/>
                          <a:cs typeface="Arial"/>
                          <a:sym typeface="Arial"/>
                        </a:rPr>
                        <a: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The increase in total cost that results from producing 1 additional unit of output.</a:t>
                      </a:r>
                      <a:endParaRPr/>
                    </a:p>
                  </a:txBody>
                  <a:tcPr marT="45725" marB="45725"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400"/>
                        <a:buFont typeface="Arial"/>
                        <a:buNone/>
                      </a:pPr>
                      <a:r>
                        <a:rPr b="0" i="1" lang="en-US" sz="1400" u="none" cap="none" strike="noStrike">
                          <a:solidFill>
                            <a:schemeClr val="dk1"/>
                          </a:solidFill>
                          <a:latin typeface="Arial"/>
                          <a:ea typeface="Arial"/>
                          <a:cs typeface="Arial"/>
                          <a:sym typeface="Arial"/>
                        </a:rPr>
                        <a:t>MC = </a:t>
                      </a:r>
                      <a:r>
                        <a:rPr b="0" i="1" lang="en-US" sz="1400" u="none" cap="none" strike="noStrike">
                          <a:solidFill>
                            <a:schemeClr val="dk1"/>
                          </a:solidFill>
                          <a:latin typeface="Noto Sans Symbols"/>
                          <a:ea typeface="Noto Sans Symbols"/>
                          <a:cs typeface="Noto Sans Symbols"/>
                          <a:sym typeface="Noto Sans Symbols"/>
                        </a:rPr>
                        <a:t>Δ</a:t>
                      </a:r>
                      <a:r>
                        <a:rPr b="0" i="1" lang="en-US" sz="1400" u="none" cap="none" strike="noStrike">
                          <a:solidFill>
                            <a:schemeClr val="dk1"/>
                          </a:solidFill>
                          <a:latin typeface="Arial"/>
                          <a:ea typeface="Arial"/>
                          <a:cs typeface="Arial"/>
                          <a:sym typeface="Arial"/>
                        </a:rPr>
                        <a:t>TC/</a:t>
                      </a:r>
                      <a:r>
                        <a:rPr b="0" i="1" lang="en-US" sz="1400" u="none" cap="none" strike="noStrike">
                          <a:solidFill>
                            <a:schemeClr val="dk1"/>
                          </a:solidFill>
                          <a:latin typeface="Noto Sans Symbols"/>
                          <a:ea typeface="Noto Sans Symbols"/>
                          <a:cs typeface="Noto Sans Symbols"/>
                          <a:sym typeface="Noto Sans Symbols"/>
                        </a:rPr>
                        <a:t>Δ</a:t>
                      </a:r>
                      <a:r>
                        <a:rPr b="0" i="1" lang="en-US" sz="1400" u="none" cap="none" strike="noStrike">
                          <a:solidFill>
                            <a:schemeClr val="dk1"/>
                          </a:solidFill>
                          <a:latin typeface="Arial"/>
                          <a:ea typeface="Arial"/>
                          <a:cs typeface="Arial"/>
                          <a:sym typeface="Arial"/>
                        </a:rPr>
                        <a:t>q</a:t>
                      </a:r>
                      <a:endParaRPr b="0" i="1" sz="14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hMerge="1"/>
                <a:tc hMerge="1"/>
              </a:tr>
            </a:tbl>
          </a:graphicData>
        </a:graphic>
      </p:graphicFrame>
      <p:sp>
        <p:nvSpPr>
          <p:cNvPr id="1909" name="Google Shape;1909;p210"/>
          <p:cNvSpPr txBox="1"/>
          <p:nvPr/>
        </p:nvSpPr>
        <p:spPr>
          <a:xfrm>
            <a:off x="1485900" y="293688"/>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000">
                <a:solidFill>
                  <a:srgbClr val="55367D"/>
                </a:solidFill>
                <a:latin typeface="Calibri"/>
                <a:ea typeface="Calibri"/>
                <a:cs typeface="Calibri"/>
                <a:sym typeface="Calibri"/>
              </a:rPr>
              <a:t>Short-Run Costs: A Review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9"/>
                                        </p:tgtEl>
                                        <p:attrNameLst>
                                          <p:attrName>style.visibility</p:attrName>
                                        </p:attrNameLst>
                                      </p:cBhvr>
                                      <p:to>
                                        <p:strVal val="visible"/>
                                      </p:to>
                                    </p:set>
                                    <p:animEffect filter="fade" transition="in">
                                      <p:cBhvr>
                                        <p:cTn dur="500"/>
                                        <p:tgtEl>
                                          <p:spTgt spid="190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08"/>
                                        </p:tgtEl>
                                        <p:attrNameLst>
                                          <p:attrName>style.visibility</p:attrName>
                                        </p:attrNameLst>
                                      </p:cBhvr>
                                      <p:to>
                                        <p:strVal val="visible"/>
                                      </p:to>
                                    </p:set>
                                    <p:animEffect filter="fade" transition="in">
                                      <p:cBhvr>
                                        <p:cTn dur="1000"/>
                                        <p:tgtEl>
                                          <p:spTgt spid="19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211"/>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15" name="Google Shape;1915;p21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lang="en-US"/>
              <a:t>Why short run average cost curves are U-shaped?</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pic>
        <p:nvPicPr>
          <p:cNvPr descr="fig9_5_5ppt" id="1920" name="Google Shape;1920;p212"/>
          <p:cNvPicPr preferRelativeResize="0"/>
          <p:nvPr/>
        </p:nvPicPr>
        <p:blipFill rotWithShape="1">
          <a:blip r:embed="rId3">
            <a:alphaModFix/>
          </a:blip>
          <a:srcRect b="0" l="0" r="0" t="0"/>
          <a:stretch/>
        </p:blipFill>
        <p:spPr>
          <a:xfrm>
            <a:off x="1957388" y="1458914"/>
            <a:ext cx="5229225" cy="3121819"/>
          </a:xfrm>
          <a:prstGeom prst="rect">
            <a:avLst/>
          </a:prstGeom>
          <a:noFill/>
          <a:ln>
            <a:noFill/>
          </a:ln>
        </p:spPr>
      </p:pic>
      <p:pic>
        <p:nvPicPr>
          <p:cNvPr descr="fig9_5_1ppt" id="1921" name="Google Shape;1921;p212"/>
          <p:cNvPicPr preferRelativeResize="0"/>
          <p:nvPr/>
        </p:nvPicPr>
        <p:blipFill rotWithShape="1">
          <a:blip r:embed="rId4">
            <a:alphaModFix/>
          </a:blip>
          <a:srcRect b="0" l="0" r="0" t="0"/>
          <a:stretch/>
        </p:blipFill>
        <p:spPr>
          <a:xfrm>
            <a:off x="1957388" y="1458914"/>
            <a:ext cx="5229225" cy="3121819"/>
          </a:xfrm>
          <a:prstGeom prst="rect">
            <a:avLst/>
          </a:prstGeom>
          <a:noFill/>
          <a:ln>
            <a:noFill/>
          </a:ln>
        </p:spPr>
      </p:pic>
      <p:pic>
        <p:nvPicPr>
          <p:cNvPr descr="fig9_5_2ppt" id="1922" name="Google Shape;1922;p212"/>
          <p:cNvPicPr preferRelativeResize="0"/>
          <p:nvPr/>
        </p:nvPicPr>
        <p:blipFill rotWithShape="1">
          <a:blip r:embed="rId5">
            <a:alphaModFix/>
          </a:blip>
          <a:srcRect b="0" l="0" r="0" t="0"/>
          <a:stretch/>
        </p:blipFill>
        <p:spPr>
          <a:xfrm>
            <a:off x="1957388" y="1458914"/>
            <a:ext cx="5229225" cy="3121819"/>
          </a:xfrm>
          <a:prstGeom prst="rect">
            <a:avLst/>
          </a:prstGeom>
          <a:noFill/>
          <a:ln>
            <a:noFill/>
          </a:ln>
        </p:spPr>
      </p:pic>
      <p:pic>
        <p:nvPicPr>
          <p:cNvPr descr="fig9_5_3ppt" id="1923" name="Google Shape;1923;p212"/>
          <p:cNvPicPr preferRelativeResize="0"/>
          <p:nvPr/>
        </p:nvPicPr>
        <p:blipFill rotWithShape="1">
          <a:blip r:embed="rId6">
            <a:alphaModFix/>
          </a:blip>
          <a:srcRect b="0" l="0" r="0" t="0"/>
          <a:stretch/>
        </p:blipFill>
        <p:spPr>
          <a:xfrm>
            <a:off x="1957388" y="1458914"/>
            <a:ext cx="5229225" cy="3121819"/>
          </a:xfrm>
          <a:prstGeom prst="rect">
            <a:avLst/>
          </a:prstGeom>
          <a:noFill/>
          <a:ln>
            <a:noFill/>
          </a:ln>
        </p:spPr>
      </p:pic>
      <p:pic>
        <p:nvPicPr>
          <p:cNvPr descr="fig9_5_4ppt" id="1924" name="Google Shape;1924;p212"/>
          <p:cNvPicPr preferRelativeResize="0"/>
          <p:nvPr/>
        </p:nvPicPr>
        <p:blipFill rotWithShape="1">
          <a:blip r:embed="rId7">
            <a:alphaModFix/>
          </a:blip>
          <a:srcRect b="0" l="0" r="0" t="0"/>
          <a:stretch/>
        </p:blipFill>
        <p:spPr>
          <a:xfrm>
            <a:off x="1957388" y="1458914"/>
            <a:ext cx="5229225" cy="3121819"/>
          </a:xfrm>
          <a:prstGeom prst="rect">
            <a:avLst/>
          </a:prstGeom>
          <a:noFill/>
          <a:ln>
            <a:noFill/>
          </a:ln>
        </p:spPr>
      </p:pic>
      <p:sp>
        <p:nvSpPr>
          <p:cNvPr id="1925" name="Google Shape;1925;p212"/>
          <p:cNvSpPr/>
          <p:nvPr/>
        </p:nvSpPr>
        <p:spPr>
          <a:xfrm>
            <a:off x="1485900" y="76200"/>
            <a:ext cx="4800600" cy="5334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800">
                <a:solidFill>
                  <a:srgbClr val="593000"/>
                </a:solidFill>
                <a:latin typeface="Calibri"/>
                <a:ea typeface="Calibri"/>
                <a:cs typeface="Calibri"/>
                <a:sym typeface="Calibri"/>
              </a:rPr>
              <a:t>Long-run Average cost curve  </a:t>
            </a:r>
            <a:endParaRPr/>
          </a:p>
          <a:p>
            <a:pPr indent="-457200" lvl="0" marL="457200" marR="0" rtl="0" algn="l">
              <a:spcBef>
                <a:spcPts val="0"/>
              </a:spcBef>
              <a:spcAft>
                <a:spcPts val="0"/>
              </a:spcAft>
              <a:buNone/>
            </a:pPr>
            <a:r>
              <a:rPr lang="en-US" sz="1800">
                <a:solidFill>
                  <a:srgbClr val="593000"/>
                </a:solidFill>
                <a:latin typeface="Calibri"/>
                <a:ea typeface="Calibri"/>
                <a:cs typeface="Calibri"/>
                <a:sym typeface="Calibri"/>
              </a:rPr>
              <a:t> </a:t>
            </a:r>
            <a:endParaRPr/>
          </a:p>
          <a:p>
            <a:pPr indent="-457200" lvl="0" marL="457200" marR="0" rtl="0" algn="l">
              <a:spcBef>
                <a:spcPts val="0"/>
              </a:spcBef>
              <a:spcAft>
                <a:spcPts val="0"/>
              </a:spcAft>
              <a:buNone/>
            </a:pPr>
            <a:r>
              <a:rPr lang="en-US" sz="1800">
                <a:solidFill>
                  <a:srgbClr val="593000"/>
                </a:solidFill>
                <a:latin typeface="Calibri"/>
                <a:ea typeface="Calibri"/>
                <a:cs typeface="Calibri"/>
                <a:sym typeface="Calibri"/>
              </a:rPr>
              <a:t> </a:t>
            </a:r>
            <a:endParaRPr/>
          </a:p>
          <a:p>
            <a:pPr indent="-457200" lvl="0" marL="457200" marR="0" rtl="0" algn="l">
              <a:spcBef>
                <a:spcPts val="0"/>
              </a:spcBef>
              <a:spcAft>
                <a:spcPts val="0"/>
              </a:spcAft>
              <a:buNone/>
            </a:pPr>
            <a:r>
              <a:t/>
            </a:r>
            <a:endParaRPr sz="1800">
              <a:solidFill>
                <a:srgbClr val="593000"/>
              </a:solidFill>
              <a:latin typeface="Calibri"/>
              <a:ea typeface="Calibri"/>
              <a:cs typeface="Calibri"/>
              <a:sym typeface="Calibri"/>
            </a:endParaRPr>
          </a:p>
          <a:p>
            <a:pPr indent="-457200" lvl="0" marL="457200" marR="0" rtl="0" algn="l">
              <a:spcBef>
                <a:spcPts val="0"/>
              </a:spcBef>
              <a:spcAft>
                <a:spcPts val="0"/>
              </a:spcAft>
              <a:buNone/>
            </a:pPr>
            <a:r>
              <a:t/>
            </a:r>
            <a:endParaRPr sz="1800">
              <a:solidFill>
                <a:srgbClr val="593000"/>
              </a:solidFill>
              <a:latin typeface="Calibri"/>
              <a:ea typeface="Calibri"/>
              <a:cs typeface="Calibri"/>
              <a:sym typeface="Calibri"/>
            </a:endParaRPr>
          </a:p>
          <a:p>
            <a:pPr indent="-457200" lvl="0" marL="457200" marR="0" rtl="0" algn="l">
              <a:spcBef>
                <a:spcPts val="0"/>
              </a:spcBef>
              <a:spcAft>
                <a:spcPts val="0"/>
              </a:spcAft>
              <a:buNone/>
            </a:pPr>
            <a:r>
              <a:t/>
            </a:r>
            <a:endParaRPr sz="1800">
              <a:solidFill>
                <a:srgbClr val="593000"/>
              </a:solidFill>
              <a:latin typeface="Calibri"/>
              <a:ea typeface="Calibri"/>
              <a:cs typeface="Calibri"/>
              <a:sym typeface="Calibri"/>
            </a:endParaRPr>
          </a:p>
          <a:p>
            <a:pPr indent="-457200" lvl="0" marL="457200" marR="0" rtl="0" algn="l">
              <a:spcBef>
                <a:spcPts val="0"/>
              </a:spcBef>
              <a:spcAft>
                <a:spcPts val="0"/>
              </a:spcAft>
              <a:buNone/>
            </a:pPr>
            <a:r>
              <a:t/>
            </a:r>
            <a:endParaRPr sz="1800">
              <a:solidFill>
                <a:srgbClr val="593000"/>
              </a:solidFill>
              <a:latin typeface="Calibri"/>
              <a:ea typeface="Calibri"/>
              <a:cs typeface="Calibri"/>
              <a:sym typeface="Calibri"/>
            </a:endParaRPr>
          </a:p>
        </p:txBody>
      </p:sp>
      <p:sp>
        <p:nvSpPr>
          <p:cNvPr id="1926" name="Google Shape;1926;p212"/>
          <p:cNvSpPr/>
          <p:nvPr/>
        </p:nvSpPr>
        <p:spPr>
          <a:xfrm>
            <a:off x="1485900" y="914400"/>
            <a:ext cx="63435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long-run average cost curve (</a:t>
            </a:r>
            <a:r>
              <a:rPr i="1" lang="en-US" sz="2000">
                <a:solidFill>
                  <a:schemeClr val="dk1"/>
                </a:solidFill>
                <a:latin typeface="Calibri"/>
                <a:ea typeface="Calibri"/>
                <a:cs typeface="Calibri"/>
                <a:sym typeface="Calibri"/>
              </a:rPr>
              <a:t>LRAC</a:t>
            </a:r>
            <a:r>
              <a:rPr lang="en-US" sz="2000">
                <a:solidFill>
                  <a:schemeClr val="dk1"/>
                </a:solidFill>
                <a:latin typeface="Calibri"/>
                <a:ea typeface="Calibri"/>
                <a:cs typeface="Calibri"/>
                <a:sym typeface="Calibri"/>
              </a:rPr>
              <a:t>)</a:t>
            </a:r>
            <a:r>
              <a:rPr lang="en-US" sz="2000">
                <a:solidFill>
                  <a:srgbClr val="006668"/>
                </a:solidFill>
                <a:latin typeface="Calibri"/>
                <a:ea typeface="Calibri"/>
                <a:cs typeface="Calibri"/>
                <a:sym typeface="Calibri"/>
              </a:rPr>
              <a:t>  </a:t>
            </a:r>
            <a:r>
              <a:rPr lang="en-US" sz="2000">
                <a:solidFill>
                  <a:schemeClr val="dk1"/>
                </a:solidFill>
                <a:latin typeface="Calibri"/>
                <a:ea typeface="Calibri"/>
                <a:cs typeface="Calibri"/>
                <a:sym typeface="Calibri"/>
              </a:rPr>
              <a:t>The “envelope” of a series of short-run cost curves.</a:t>
            </a:r>
            <a:endParaRPr/>
          </a:p>
        </p:txBody>
      </p:sp>
      <p:sp>
        <p:nvSpPr>
          <p:cNvPr id="1927" name="Google Shape;1927;p212"/>
          <p:cNvSpPr/>
          <p:nvPr/>
        </p:nvSpPr>
        <p:spPr>
          <a:xfrm>
            <a:off x="1485900" y="5867400"/>
            <a:ext cx="634350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minimum efficient scale (MES)</a:t>
            </a:r>
            <a:r>
              <a:rPr lang="en-US" sz="2000">
                <a:solidFill>
                  <a:srgbClr val="006668"/>
                </a:solidFill>
                <a:latin typeface="Calibri"/>
                <a:ea typeface="Calibri"/>
                <a:cs typeface="Calibri"/>
                <a:sym typeface="Calibri"/>
              </a:rPr>
              <a:t>  </a:t>
            </a:r>
            <a:r>
              <a:rPr lang="en-US" sz="2000">
                <a:solidFill>
                  <a:schemeClr val="dk1"/>
                </a:solidFill>
                <a:latin typeface="Calibri"/>
                <a:ea typeface="Calibri"/>
                <a:cs typeface="Calibri"/>
                <a:sym typeface="Calibri"/>
              </a:rPr>
              <a:t>The smallest size at which the long-run average cost curve is at its minimum.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5"/>
                                        </p:tgtEl>
                                        <p:attrNameLst>
                                          <p:attrName>style.visibility</p:attrName>
                                        </p:attrNameLst>
                                      </p:cBhvr>
                                      <p:to>
                                        <p:strVal val="visible"/>
                                      </p:to>
                                    </p:set>
                                    <p:animEffect filter="fade" transition="in">
                                      <p:cBhvr>
                                        <p:cTn dur="500"/>
                                        <p:tgtEl>
                                          <p:spTgt spid="192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26"/>
                                        </p:tgtEl>
                                        <p:attrNameLst>
                                          <p:attrName>style.visibility</p:attrName>
                                        </p:attrNameLst>
                                      </p:cBhvr>
                                      <p:to>
                                        <p:strVal val="visible"/>
                                      </p:to>
                                    </p:set>
                                    <p:animEffect filter="fade" transition="in">
                                      <p:cBhvr>
                                        <p:cTn dur="500"/>
                                        <p:tgtEl>
                                          <p:spTgt spid="192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27"/>
                                        </p:tgtEl>
                                        <p:attrNameLst>
                                          <p:attrName>style.visibility</p:attrName>
                                        </p:attrNameLst>
                                      </p:cBhvr>
                                      <p:to>
                                        <p:strVal val="visible"/>
                                      </p:to>
                                    </p:set>
                                    <p:animEffect filter="fade" transition="in">
                                      <p:cBhvr>
                                        <p:cTn dur="500"/>
                                        <p:tgtEl>
                                          <p:spTgt spid="192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21"/>
                                        </p:tgtEl>
                                        <p:attrNameLst>
                                          <p:attrName>style.visibility</p:attrName>
                                        </p:attrNameLst>
                                      </p:cBhvr>
                                      <p:to>
                                        <p:strVal val="visible"/>
                                      </p:to>
                                    </p:set>
                                    <p:animEffect filter="fade" transition="in">
                                      <p:cBhvr>
                                        <p:cTn dur="1000"/>
                                        <p:tgtEl>
                                          <p:spTgt spid="192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22"/>
                                        </p:tgtEl>
                                        <p:attrNameLst>
                                          <p:attrName>style.visibility</p:attrName>
                                        </p:attrNameLst>
                                      </p:cBhvr>
                                      <p:to>
                                        <p:strVal val="visible"/>
                                      </p:to>
                                    </p:set>
                                    <p:animEffect filter="fade" transition="in">
                                      <p:cBhvr>
                                        <p:cTn dur="1000"/>
                                        <p:tgtEl>
                                          <p:spTgt spid="1922"/>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923"/>
                                        </p:tgtEl>
                                        <p:attrNameLst>
                                          <p:attrName>style.visibility</p:attrName>
                                        </p:attrNameLst>
                                      </p:cBhvr>
                                      <p:to>
                                        <p:strVal val="visible"/>
                                      </p:to>
                                    </p:set>
                                    <p:animEffect filter="fade" transition="in">
                                      <p:cBhvr>
                                        <p:cTn dur="1000"/>
                                        <p:tgtEl>
                                          <p:spTgt spid="1923"/>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924"/>
                                        </p:tgtEl>
                                        <p:attrNameLst>
                                          <p:attrName>style.visibility</p:attrName>
                                        </p:attrNameLst>
                                      </p:cBhvr>
                                      <p:to>
                                        <p:strVal val="visible"/>
                                      </p:to>
                                    </p:set>
                                    <p:animEffect filter="fade" transition="in">
                                      <p:cBhvr>
                                        <p:cTn dur="1000"/>
                                        <p:tgtEl>
                                          <p:spTgt spid="1924"/>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920"/>
                                        </p:tgtEl>
                                        <p:attrNameLst>
                                          <p:attrName>style.visibility</p:attrName>
                                        </p:attrNameLst>
                                      </p:cBhvr>
                                      <p:to>
                                        <p:strVal val="visible"/>
                                      </p:to>
                                    </p:set>
                                    <p:animEffect filter="fade" transition="in">
                                      <p:cBhvr>
                                        <p:cTn dur="1000"/>
                                        <p:tgtEl>
                                          <p:spTgt spid="19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sp>
        <p:nvSpPr>
          <p:cNvPr id="1932" name="Google Shape;1932;p21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Profit Maximization in Perfectly Competitive Market</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6" name="Shape 1936"/>
        <p:cNvGrpSpPr/>
        <p:nvPr/>
      </p:nvGrpSpPr>
      <p:grpSpPr>
        <a:xfrm>
          <a:off x="0" y="0"/>
          <a:ext cx="0" cy="0"/>
          <a:chOff x="0" y="0"/>
          <a:chExt cx="0" cy="0"/>
        </a:xfrm>
      </p:grpSpPr>
      <p:sp>
        <p:nvSpPr>
          <p:cNvPr id="1937" name="Google Shape;1937;p214"/>
          <p:cNvSpPr/>
          <p:nvPr/>
        </p:nvSpPr>
        <p:spPr>
          <a:xfrm>
            <a:off x="457200" y="1905000"/>
            <a:ext cx="8305800" cy="121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perfect competition</a:t>
            </a:r>
            <a:r>
              <a:rPr b="0" i="0" lang="en-US" sz="2000" u="none" cap="none" strike="noStrike">
                <a:solidFill>
                  <a:srgbClr val="006668"/>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An industry structure in which there are many firms, each small relative to the industry, producing identical products and in which no firm is large enough to have any control over prices. In perfectly competitive industries, new competitors can freely enter and exit the market. </a:t>
            </a:r>
            <a:endParaRPr/>
          </a:p>
        </p:txBody>
      </p:sp>
      <p:sp>
        <p:nvSpPr>
          <p:cNvPr id="1938" name="Google Shape;1938;p214"/>
          <p:cNvSpPr/>
          <p:nvPr/>
        </p:nvSpPr>
        <p:spPr>
          <a:xfrm>
            <a:off x="457200" y="4038600"/>
            <a:ext cx="83058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homogeneous products</a:t>
            </a:r>
            <a:r>
              <a:rPr lang="en-US" sz="2000">
                <a:solidFill>
                  <a:srgbClr val="006668"/>
                </a:solidFill>
                <a:latin typeface="Calibri"/>
                <a:ea typeface="Calibri"/>
                <a:cs typeface="Calibri"/>
                <a:sym typeface="Calibri"/>
              </a:rPr>
              <a:t>  </a:t>
            </a:r>
            <a:r>
              <a:rPr b="0" lang="en-US" sz="2000">
                <a:solidFill>
                  <a:schemeClr val="dk1"/>
                </a:solidFill>
                <a:latin typeface="Calibri"/>
                <a:ea typeface="Calibri"/>
                <a:cs typeface="Calibri"/>
                <a:sym typeface="Calibri"/>
              </a:rPr>
              <a:t>Undifferentiated products; products that are identical to, or indistinguishable from, one another.</a:t>
            </a:r>
            <a:endParaRPr/>
          </a:p>
        </p:txBody>
      </p:sp>
      <p:sp>
        <p:nvSpPr>
          <p:cNvPr id="1939" name="Google Shape;1939;p214"/>
          <p:cNvSpPr txBox="1"/>
          <p:nvPr/>
        </p:nvSpPr>
        <p:spPr>
          <a:xfrm>
            <a:off x="457200" y="292100"/>
            <a:ext cx="8382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rgbClr val="8A1636"/>
                </a:solidFill>
                <a:latin typeface="Calibri"/>
                <a:ea typeface="Calibri"/>
                <a:cs typeface="Calibri"/>
                <a:sym typeface="Calibri"/>
              </a:rPr>
              <a:t>Output Decisions: Revenues, Costs, and Profit Maximization</a:t>
            </a:r>
            <a:endParaRPr/>
          </a:p>
        </p:txBody>
      </p:sp>
      <p:sp>
        <p:nvSpPr>
          <p:cNvPr id="1940" name="Google Shape;1940;p214"/>
          <p:cNvSpPr txBox="1"/>
          <p:nvPr/>
        </p:nvSpPr>
        <p:spPr>
          <a:xfrm>
            <a:off x="457200" y="1066800"/>
            <a:ext cx="68469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2400">
                <a:solidFill>
                  <a:srgbClr val="55367D"/>
                </a:solidFill>
                <a:latin typeface="Calibri"/>
                <a:ea typeface="Calibri"/>
                <a:cs typeface="Calibri"/>
                <a:sym typeface="Calibri"/>
              </a:rPr>
              <a:t>Perfect Competition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39"/>
                                        </p:tgtEl>
                                        <p:attrNameLst>
                                          <p:attrName>style.visibility</p:attrName>
                                        </p:attrNameLst>
                                      </p:cBhvr>
                                      <p:to>
                                        <p:strVal val="visible"/>
                                      </p:to>
                                    </p:set>
                                    <p:animEffect filter="fade" transition="in">
                                      <p:cBhvr>
                                        <p:cTn dur="500"/>
                                        <p:tgtEl>
                                          <p:spTgt spid="19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40"/>
                                        </p:tgtEl>
                                        <p:attrNameLst>
                                          <p:attrName>style.visibility</p:attrName>
                                        </p:attrNameLst>
                                      </p:cBhvr>
                                      <p:to>
                                        <p:strVal val="visible"/>
                                      </p:to>
                                    </p:set>
                                    <p:animEffect filter="fade" transition="in">
                                      <p:cBhvr>
                                        <p:cTn dur="500"/>
                                        <p:tgtEl>
                                          <p:spTgt spid="19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37"/>
                                        </p:tgtEl>
                                        <p:attrNameLst>
                                          <p:attrName>style.visibility</p:attrName>
                                        </p:attrNameLst>
                                      </p:cBhvr>
                                      <p:to>
                                        <p:strVal val="visible"/>
                                      </p:to>
                                    </p:set>
                                    <p:animEffect filter="fade" transition="in">
                                      <p:cBhvr>
                                        <p:cTn dur="500"/>
                                        <p:tgtEl>
                                          <p:spTgt spid="193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38"/>
                                        </p:tgtEl>
                                        <p:attrNameLst>
                                          <p:attrName>style.visibility</p:attrName>
                                        </p:attrNameLst>
                                      </p:cBhvr>
                                      <p:to>
                                        <p:strVal val="visible"/>
                                      </p:to>
                                    </p:set>
                                    <p:animEffect filter="fade" transition="in">
                                      <p:cBhvr>
                                        <p:cTn dur="500"/>
                                        <p:tgtEl>
                                          <p:spTgt spid="19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215"/>
          <p:cNvSpPr/>
          <p:nvPr/>
        </p:nvSpPr>
        <p:spPr>
          <a:xfrm>
            <a:off x="642938" y="4876800"/>
            <a:ext cx="7858200" cy="277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400">
                <a:solidFill>
                  <a:srgbClr val="00723F"/>
                </a:solidFill>
                <a:latin typeface="Calibri"/>
                <a:ea typeface="Calibri"/>
                <a:cs typeface="Calibri"/>
                <a:sym typeface="Calibri"/>
              </a:rPr>
              <a:t>  FIGURE 8.9</a:t>
            </a:r>
            <a:r>
              <a:rPr lang="en-US" sz="1400">
                <a:solidFill>
                  <a:schemeClr val="dk1"/>
                </a:solidFill>
                <a:latin typeface="Calibri"/>
                <a:ea typeface="Calibri"/>
                <a:cs typeface="Calibri"/>
                <a:sym typeface="Calibri"/>
              </a:rPr>
              <a:t>  Demand Facing a Single Firm in a Perfectly Competitive Market </a:t>
            </a:r>
            <a:endParaRPr/>
          </a:p>
        </p:txBody>
      </p:sp>
      <p:sp>
        <p:nvSpPr>
          <p:cNvPr id="1946" name="Google Shape;1946;p215"/>
          <p:cNvSpPr txBox="1"/>
          <p:nvPr/>
        </p:nvSpPr>
        <p:spPr>
          <a:xfrm>
            <a:off x="685800" y="5334000"/>
            <a:ext cx="7858200" cy="1371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lang="en-US" sz="2000">
                <a:solidFill>
                  <a:schemeClr val="dk1"/>
                </a:solidFill>
                <a:latin typeface="Calibri"/>
                <a:ea typeface="Calibri"/>
                <a:cs typeface="Calibri"/>
                <a:sym typeface="Calibri"/>
              </a:rPr>
              <a:t>If a representative firm in a perfectly competitive market raises the price of its output above $5.00, the quantity demanded of </a:t>
            </a:r>
            <a:r>
              <a:rPr b="0" i="1" lang="en-US" sz="2000">
                <a:solidFill>
                  <a:schemeClr val="dk1"/>
                </a:solidFill>
                <a:latin typeface="Calibri"/>
                <a:ea typeface="Calibri"/>
                <a:cs typeface="Calibri"/>
                <a:sym typeface="Calibri"/>
              </a:rPr>
              <a:t>that firm’s</a:t>
            </a:r>
            <a:r>
              <a:rPr b="0" lang="en-US" sz="2000">
                <a:solidFill>
                  <a:schemeClr val="dk1"/>
                </a:solidFill>
                <a:latin typeface="Calibri"/>
                <a:ea typeface="Calibri"/>
                <a:cs typeface="Calibri"/>
                <a:sym typeface="Calibri"/>
              </a:rPr>
              <a:t> output will drop to zero.</a:t>
            </a:r>
            <a:endParaRPr/>
          </a:p>
          <a:p>
            <a:pPr indent="0" lvl="0" marL="0" marR="0" rtl="0" algn="l">
              <a:lnSpc>
                <a:spcPct val="105000"/>
              </a:lnSpc>
              <a:spcBef>
                <a:spcPts val="0"/>
              </a:spcBef>
              <a:spcAft>
                <a:spcPts val="0"/>
              </a:spcAft>
              <a:buNone/>
            </a:pPr>
            <a:r>
              <a:rPr b="0" lang="en-US" sz="2000">
                <a:solidFill>
                  <a:schemeClr val="dk1"/>
                </a:solidFill>
                <a:latin typeface="Calibri"/>
                <a:ea typeface="Calibri"/>
                <a:cs typeface="Calibri"/>
                <a:sym typeface="Calibri"/>
              </a:rPr>
              <a:t>Each firm faces a perfectly elastic demand curve, </a:t>
            </a:r>
            <a:r>
              <a:rPr b="0" i="1" lang="en-US" sz="2000">
                <a:solidFill>
                  <a:schemeClr val="dk1"/>
                </a:solidFill>
                <a:latin typeface="Calibri"/>
                <a:ea typeface="Calibri"/>
                <a:cs typeface="Calibri"/>
                <a:sym typeface="Calibri"/>
              </a:rPr>
              <a:t>d</a:t>
            </a:r>
            <a:r>
              <a:rPr b="0" lang="en-US" sz="2000">
                <a:solidFill>
                  <a:schemeClr val="dk1"/>
                </a:solidFill>
                <a:latin typeface="Calibri"/>
                <a:ea typeface="Calibri"/>
                <a:cs typeface="Calibri"/>
                <a:sym typeface="Calibri"/>
              </a:rPr>
              <a:t>.</a:t>
            </a:r>
            <a:endParaRPr/>
          </a:p>
        </p:txBody>
      </p:sp>
      <p:pic>
        <p:nvPicPr>
          <p:cNvPr id="1947" name="Google Shape;1947;p215"/>
          <p:cNvPicPr preferRelativeResize="0"/>
          <p:nvPr/>
        </p:nvPicPr>
        <p:blipFill rotWithShape="1">
          <a:blip r:embed="rId3">
            <a:alphaModFix/>
          </a:blip>
          <a:srcRect b="0" l="0" r="0" t="0"/>
          <a:stretch/>
        </p:blipFill>
        <p:spPr>
          <a:xfrm>
            <a:off x="914400" y="923925"/>
            <a:ext cx="3609975" cy="3952875"/>
          </a:xfrm>
          <a:prstGeom prst="rect">
            <a:avLst/>
          </a:prstGeom>
          <a:noFill/>
          <a:ln>
            <a:noFill/>
          </a:ln>
        </p:spPr>
      </p:pic>
      <p:pic>
        <p:nvPicPr>
          <p:cNvPr id="1948" name="Google Shape;1948;p215"/>
          <p:cNvPicPr preferRelativeResize="0"/>
          <p:nvPr/>
        </p:nvPicPr>
        <p:blipFill rotWithShape="1">
          <a:blip r:embed="rId4">
            <a:alphaModFix/>
          </a:blip>
          <a:srcRect b="0" l="0" r="0" t="0"/>
          <a:stretch/>
        </p:blipFill>
        <p:spPr>
          <a:xfrm>
            <a:off x="914400" y="923925"/>
            <a:ext cx="3609975" cy="3952875"/>
          </a:xfrm>
          <a:prstGeom prst="rect">
            <a:avLst/>
          </a:prstGeom>
          <a:noFill/>
          <a:ln>
            <a:noFill/>
          </a:ln>
        </p:spPr>
      </p:pic>
      <p:pic>
        <p:nvPicPr>
          <p:cNvPr id="1949" name="Google Shape;1949;p215"/>
          <p:cNvPicPr preferRelativeResize="0"/>
          <p:nvPr/>
        </p:nvPicPr>
        <p:blipFill rotWithShape="1">
          <a:blip r:embed="rId5">
            <a:alphaModFix/>
          </a:blip>
          <a:srcRect b="0" l="0" r="0" t="0"/>
          <a:stretch/>
        </p:blipFill>
        <p:spPr>
          <a:xfrm>
            <a:off x="914400" y="923925"/>
            <a:ext cx="3609975" cy="3952875"/>
          </a:xfrm>
          <a:prstGeom prst="rect">
            <a:avLst/>
          </a:prstGeom>
          <a:noFill/>
          <a:ln>
            <a:noFill/>
          </a:ln>
        </p:spPr>
      </p:pic>
      <p:pic>
        <p:nvPicPr>
          <p:cNvPr id="1950" name="Google Shape;1950;p215"/>
          <p:cNvPicPr preferRelativeResize="0"/>
          <p:nvPr/>
        </p:nvPicPr>
        <p:blipFill rotWithShape="1">
          <a:blip r:embed="rId6">
            <a:alphaModFix/>
          </a:blip>
          <a:srcRect b="0" l="0" r="0" t="0"/>
          <a:stretch/>
        </p:blipFill>
        <p:spPr>
          <a:xfrm>
            <a:off x="914400" y="923925"/>
            <a:ext cx="3609975" cy="3952875"/>
          </a:xfrm>
          <a:prstGeom prst="rect">
            <a:avLst/>
          </a:prstGeom>
          <a:noFill/>
          <a:ln>
            <a:noFill/>
          </a:ln>
        </p:spPr>
      </p:pic>
      <p:pic>
        <p:nvPicPr>
          <p:cNvPr id="1951" name="Google Shape;1951;p215"/>
          <p:cNvPicPr preferRelativeResize="0"/>
          <p:nvPr/>
        </p:nvPicPr>
        <p:blipFill rotWithShape="1">
          <a:blip r:embed="rId7">
            <a:alphaModFix/>
          </a:blip>
          <a:srcRect b="0" l="0" r="0" t="0"/>
          <a:stretch/>
        </p:blipFill>
        <p:spPr>
          <a:xfrm>
            <a:off x="4843463" y="923925"/>
            <a:ext cx="3609975" cy="3952875"/>
          </a:xfrm>
          <a:prstGeom prst="rect">
            <a:avLst/>
          </a:prstGeom>
          <a:noFill/>
          <a:ln>
            <a:noFill/>
          </a:ln>
        </p:spPr>
      </p:pic>
      <p:pic>
        <p:nvPicPr>
          <p:cNvPr id="1952" name="Google Shape;1952;p215"/>
          <p:cNvPicPr preferRelativeResize="0"/>
          <p:nvPr/>
        </p:nvPicPr>
        <p:blipFill rotWithShape="1">
          <a:blip r:embed="rId8">
            <a:alphaModFix/>
          </a:blip>
          <a:srcRect b="0" l="0" r="0" t="0"/>
          <a:stretch/>
        </p:blipFill>
        <p:spPr>
          <a:xfrm>
            <a:off x="4843463" y="923925"/>
            <a:ext cx="3609975" cy="3952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45"/>
                                        </p:tgtEl>
                                        <p:attrNameLst>
                                          <p:attrName>style.visibility</p:attrName>
                                        </p:attrNameLst>
                                      </p:cBhvr>
                                      <p:to>
                                        <p:strVal val="visible"/>
                                      </p:to>
                                    </p:set>
                                    <p:animEffect filter="fade" transition="in">
                                      <p:cBhvr>
                                        <p:cTn dur="500"/>
                                        <p:tgtEl>
                                          <p:spTgt spid="194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47"/>
                                        </p:tgtEl>
                                        <p:attrNameLst>
                                          <p:attrName>style.visibility</p:attrName>
                                        </p:attrNameLst>
                                      </p:cBhvr>
                                      <p:to>
                                        <p:strVal val="visible"/>
                                      </p:to>
                                    </p:set>
                                    <p:animEffect filter="fade" transition="in">
                                      <p:cBhvr>
                                        <p:cTn dur="250"/>
                                        <p:tgtEl>
                                          <p:spTgt spid="1947"/>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948"/>
                                        </p:tgtEl>
                                        <p:attrNameLst>
                                          <p:attrName>style.visibility</p:attrName>
                                        </p:attrNameLst>
                                      </p:cBhvr>
                                      <p:to>
                                        <p:strVal val="visible"/>
                                      </p:to>
                                    </p:set>
                                    <p:animEffect filter="fade" transition="in">
                                      <p:cBhvr>
                                        <p:cTn dur="500"/>
                                        <p:tgtEl>
                                          <p:spTgt spid="1948"/>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949"/>
                                        </p:tgtEl>
                                        <p:attrNameLst>
                                          <p:attrName>style.visibility</p:attrName>
                                        </p:attrNameLst>
                                      </p:cBhvr>
                                      <p:to>
                                        <p:strVal val="visible"/>
                                      </p:to>
                                    </p:set>
                                    <p:animEffect filter="fade" transition="in">
                                      <p:cBhvr>
                                        <p:cTn dur="500"/>
                                        <p:tgtEl>
                                          <p:spTgt spid="1949"/>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950"/>
                                        </p:tgtEl>
                                        <p:attrNameLst>
                                          <p:attrName>style.visibility</p:attrName>
                                        </p:attrNameLst>
                                      </p:cBhvr>
                                      <p:to>
                                        <p:strVal val="visible"/>
                                      </p:to>
                                    </p:set>
                                    <p:animEffect filter="fade" transition="in">
                                      <p:cBhvr>
                                        <p:cTn dur="500"/>
                                        <p:tgtEl>
                                          <p:spTgt spid="1950"/>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951"/>
                                        </p:tgtEl>
                                        <p:attrNameLst>
                                          <p:attrName>style.visibility</p:attrName>
                                        </p:attrNameLst>
                                      </p:cBhvr>
                                      <p:to>
                                        <p:strVal val="visible"/>
                                      </p:to>
                                    </p:set>
                                    <p:animEffect filter="fade" transition="in">
                                      <p:cBhvr>
                                        <p:cTn dur="500"/>
                                        <p:tgtEl>
                                          <p:spTgt spid="1951"/>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952"/>
                                        </p:tgtEl>
                                        <p:attrNameLst>
                                          <p:attrName>style.visibility</p:attrName>
                                        </p:attrNameLst>
                                      </p:cBhvr>
                                      <p:to>
                                        <p:strVal val="visible"/>
                                      </p:to>
                                    </p:set>
                                    <p:animEffect filter="fade" transition="in">
                                      <p:cBhvr>
                                        <p:cTn dur="500"/>
                                        <p:tgtEl>
                                          <p:spTgt spid="1952"/>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946">
                                            <p:txEl>
                                              <p:pRg end="0" st="0"/>
                                            </p:txEl>
                                          </p:spTgt>
                                        </p:tgtEl>
                                        <p:attrNameLst>
                                          <p:attrName>style.visibility</p:attrName>
                                        </p:attrNameLst>
                                      </p:cBhvr>
                                      <p:to>
                                        <p:strVal val="visible"/>
                                      </p:to>
                                    </p:set>
                                    <p:animEffect filter="fade" transition="in">
                                      <p:cBhvr>
                                        <p:cTn dur="500"/>
                                        <p:tgtEl>
                                          <p:spTgt spid="1946">
                                            <p:txEl>
                                              <p:pRg end="0" st="0"/>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946">
                                            <p:txEl>
                                              <p:pRg end="1" st="1"/>
                                            </p:txEl>
                                          </p:spTgt>
                                        </p:tgtEl>
                                        <p:attrNameLst>
                                          <p:attrName>style.visibility</p:attrName>
                                        </p:attrNameLst>
                                      </p:cBhvr>
                                      <p:to>
                                        <p:strVal val="visible"/>
                                      </p:to>
                                    </p:set>
                                    <p:animEffect filter="fade" transition="in">
                                      <p:cBhvr>
                                        <p:cTn dur="500"/>
                                        <p:tgtEl>
                                          <p:spTgt spid="194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pic>
        <p:nvPicPr>
          <p:cNvPr id="1957" name="Google Shape;1957;p216"/>
          <p:cNvPicPr preferRelativeResize="0"/>
          <p:nvPr/>
        </p:nvPicPr>
        <p:blipFill rotWithShape="1">
          <a:blip r:embed="rId3">
            <a:alphaModFix/>
          </a:blip>
          <a:srcRect b="0" l="0" r="0" t="0"/>
          <a:stretch/>
        </p:blipFill>
        <p:spPr>
          <a:xfrm>
            <a:off x="2566988" y="2111375"/>
            <a:ext cx="4011614" cy="903288"/>
          </a:xfrm>
          <a:prstGeom prst="rect">
            <a:avLst/>
          </a:prstGeom>
          <a:noFill/>
          <a:ln>
            <a:noFill/>
          </a:ln>
        </p:spPr>
      </p:pic>
      <p:sp>
        <p:nvSpPr>
          <p:cNvPr id="1958" name="Google Shape;1958;p216"/>
          <p:cNvSpPr/>
          <p:nvPr/>
        </p:nvSpPr>
        <p:spPr>
          <a:xfrm>
            <a:off x="457200" y="935038"/>
            <a:ext cx="8305800" cy="91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total revenue (</a:t>
            </a:r>
            <a:r>
              <a:rPr i="1" lang="en-US" sz="2000">
                <a:solidFill>
                  <a:schemeClr val="dk1"/>
                </a:solidFill>
                <a:latin typeface="Calibri"/>
                <a:ea typeface="Calibri"/>
                <a:cs typeface="Calibri"/>
                <a:sym typeface="Calibri"/>
              </a:rPr>
              <a:t>TR</a:t>
            </a:r>
            <a:r>
              <a:rPr lang="en-US" sz="2000">
                <a:solidFill>
                  <a:schemeClr val="dk1"/>
                </a:solidFill>
                <a:latin typeface="Calibri"/>
                <a:ea typeface="Calibri"/>
                <a:cs typeface="Calibri"/>
                <a:sym typeface="Calibri"/>
              </a:rPr>
              <a:t>)</a:t>
            </a:r>
            <a:r>
              <a:rPr lang="en-US" sz="2000">
                <a:solidFill>
                  <a:srgbClr val="006668"/>
                </a:solidFill>
                <a:latin typeface="Calibri"/>
                <a:ea typeface="Calibri"/>
                <a:cs typeface="Calibri"/>
                <a:sym typeface="Calibri"/>
              </a:rPr>
              <a:t>  </a:t>
            </a:r>
            <a:r>
              <a:rPr b="0" lang="en-US" sz="2000">
                <a:solidFill>
                  <a:schemeClr val="dk1"/>
                </a:solidFill>
                <a:latin typeface="Calibri"/>
                <a:ea typeface="Calibri"/>
                <a:cs typeface="Calibri"/>
                <a:sym typeface="Calibri"/>
              </a:rPr>
              <a:t>The total amount that a firm takes in from the sale of its product: the price per unit times the quantity of output the firm decides to produce (</a:t>
            </a:r>
            <a:r>
              <a:rPr b="0" i="1" lang="en-US" sz="2000">
                <a:solidFill>
                  <a:schemeClr val="dk1"/>
                </a:solidFill>
                <a:latin typeface="Calibri"/>
                <a:ea typeface="Calibri"/>
                <a:cs typeface="Calibri"/>
                <a:sym typeface="Calibri"/>
              </a:rPr>
              <a:t>P </a:t>
            </a:r>
            <a:r>
              <a:rPr b="0" lang="en-US" sz="2000">
                <a:solidFill>
                  <a:schemeClr val="dk1"/>
                </a:solidFill>
                <a:latin typeface="Calibri"/>
                <a:ea typeface="Calibri"/>
                <a:cs typeface="Calibri"/>
                <a:sym typeface="Calibri"/>
              </a:rPr>
              <a:t>x </a:t>
            </a:r>
            <a:r>
              <a:rPr b="0" i="1" lang="en-US" sz="2000">
                <a:solidFill>
                  <a:schemeClr val="dk1"/>
                </a:solidFill>
                <a:latin typeface="Calibri"/>
                <a:ea typeface="Calibri"/>
                <a:cs typeface="Calibri"/>
                <a:sym typeface="Calibri"/>
              </a:rPr>
              <a:t>q</a:t>
            </a:r>
            <a:r>
              <a:rPr b="0" lang="en-US" sz="2000">
                <a:solidFill>
                  <a:schemeClr val="dk1"/>
                </a:solidFill>
                <a:latin typeface="Calibri"/>
                <a:ea typeface="Calibri"/>
                <a:cs typeface="Calibri"/>
                <a:sym typeface="Calibri"/>
              </a:rPr>
              <a:t>).</a:t>
            </a:r>
            <a:endParaRPr/>
          </a:p>
        </p:txBody>
      </p:sp>
      <p:sp>
        <p:nvSpPr>
          <p:cNvPr id="1959" name="Google Shape;1959;p216"/>
          <p:cNvSpPr/>
          <p:nvPr/>
        </p:nvSpPr>
        <p:spPr>
          <a:xfrm>
            <a:off x="457200" y="3276600"/>
            <a:ext cx="8305800" cy="91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marginal revenue (</a:t>
            </a:r>
            <a:r>
              <a:rPr i="1" lang="en-US" sz="2000">
                <a:solidFill>
                  <a:schemeClr val="dk1"/>
                </a:solidFill>
                <a:latin typeface="Calibri"/>
                <a:ea typeface="Calibri"/>
                <a:cs typeface="Calibri"/>
                <a:sym typeface="Calibri"/>
              </a:rPr>
              <a:t>MR</a:t>
            </a:r>
            <a:r>
              <a:rPr lang="en-US" sz="2000">
                <a:solidFill>
                  <a:schemeClr val="dk1"/>
                </a:solidFill>
                <a:latin typeface="Calibri"/>
                <a:ea typeface="Calibri"/>
                <a:cs typeface="Calibri"/>
                <a:sym typeface="Calibri"/>
              </a:rPr>
              <a:t>)</a:t>
            </a:r>
            <a:r>
              <a:rPr lang="en-US" sz="2000">
                <a:solidFill>
                  <a:srgbClr val="006668"/>
                </a:solidFill>
                <a:latin typeface="Calibri"/>
                <a:ea typeface="Calibri"/>
                <a:cs typeface="Calibri"/>
                <a:sym typeface="Calibri"/>
              </a:rPr>
              <a:t>  </a:t>
            </a:r>
            <a:r>
              <a:rPr b="0" lang="en-US" sz="2000">
                <a:solidFill>
                  <a:schemeClr val="dk1"/>
                </a:solidFill>
                <a:latin typeface="Calibri"/>
                <a:ea typeface="Calibri"/>
                <a:cs typeface="Calibri"/>
                <a:sym typeface="Calibri"/>
              </a:rPr>
              <a:t>The additional revenue that a firm takes in when it increases output by one additional unit. In perfect competition, </a:t>
            </a:r>
            <a:r>
              <a:rPr b="0" i="1" lang="en-US" sz="2000">
                <a:solidFill>
                  <a:schemeClr val="dk1"/>
                </a:solidFill>
                <a:latin typeface="Calibri"/>
                <a:ea typeface="Calibri"/>
                <a:cs typeface="Calibri"/>
                <a:sym typeface="Calibri"/>
              </a:rPr>
              <a:t>P </a:t>
            </a:r>
            <a:r>
              <a:rPr b="0" lang="en-US" sz="2000">
                <a:solidFill>
                  <a:schemeClr val="dk1"/>
                </a:solidFill>
                <a:latin typeface="Calibri"/>
                <a:ea typeface="Calibri"/>
                <a:cs typeface="Calibri"/>
                <a:sym typeface="Calibri"/>
              </a:rPr>
              <a:t>= </a:t>
            </a:r>
            <a:r>
              <a:rPr b="0" i="1" lang="en-US" sz="2000">
                <a:solidFill>
                  <a:schemeClr val="dk1"/>
                </a:solidFill>
                <a:latin typeface="Calibri"/>
                <a:ea typeface="Calibri"/>
                <a:cs typeface="Calibri"/>
                <a:sym typeface="Calibri"/>
              </a:rPr>
              <a:t>MR</a:t>
            </a:r>
            <a:r>
              <a:rPr b="0" lang="en-US" sz="2000">
                <a:solidFill>
                  <a:schemeClr val="dk1"/>
                </a:solidFill>
                <a:latin typeface="Calibri"/>
                <a:ea typeface="Calibri"/>
                <a:cs typeface="Calibri"/>
                <a:sym typeface="Calibri"/>
              </a:rPr>
              <a:t>.</a:t>
            </a:r>
            <a:endParaRPr/>
          </a:p>
        </p:txBody>
      </p:sp>
      <p:sp>
        <p:nvSpPr>
          <p:cNvPr id="1960" name="Google Shape;1960;p216"/>
          <p:cNvSpPr txBox="1"/>
          <p:nvPr/>
        </p:nvSpPr>
        <p:spPr>
          <a:xfrm>
            <a:off x="457200" y="292100"/>
            <a:ext cx="64008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3200">
                <a:solidFill>
                  <a:srgbClr val="55367D"/>
                </a:solidFill>
                <a:latin typeface="Calibri"/>
                <a:ea typeface="Calibri"/>
                <a:cs typeface="Calibri"/>
                <a:sym typeface="Calibri"/>
              </a:rPr>
              <a:t>Total Revenue and Marginal Revenue</a:t>
            </a:r>
            <a:endParaRPr/>
          </a:p>
        </p:txBody>
      </p:sp>
      <p:sp>
        <p:nvSpPr>
          <p:cNvPr id="1961" name="Google Shape;1961;p216"/>
          <p:cNvSpPr/>
          <p:nvPr/>
        </p:nvSpPr>
        <p:spPr>
          <a:xfrm>
            <a:off x="447675" y="4452938"/>
            <a:ext cx="8315400" cy="10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000">
                <a:solidFill>
                  <a:schemeClr val="dk1"/>
                </a:solidFill>
                <a:latin typeface="Calibri"/>
                <a:ea typeface="Calibri"/>
                <a:cs typeface="Calibri"/>
                <a:sym typeface="Calibri"/>
              </a:rPr>
              <a:t>The </a:t>
            </a:r>
            <a:r>
              <a:rPr b="0" i="1" lang="en-US" sz="2000">
                <a:solidFill>
                  <a:schemeClr val="dk1"/>
                </a:solidFill>
                <a:latin typeface="Calibri"/>
                <a:ea typeface="Calibri"/>
                <a:cs typeface="Calibri"/>
                <a:sym typeface="Calibri"/>
              </a:rPr>
              <a:t>marginal revenue curve and the demand curve facing a competitive firm are identical</a:t>
            </a:r>
            <a:r>
              <a:rPr b="0" lang="en-US" sz="2000">
                <a:solidFill>
                  <a:schemeClr val="dk1"/>
                </a:solidFill>
                <a:latin typeface="Calibri"/>
                <a:ea typeface="Calibri"/>
                <a:cs typeface="Calibri"/>
                <a:sym typeface="Calibri"/>
              </a:rPr>
              <a:t>. The horizontal line in Figure 8.9(b) can be thought of as both the demand curve facing the firm and its marginal revenue curve:</a:t>
            </a:r>
            <a:endParaRPr sz="2000">
              <a:solidFill>
                <a:schemeClr val="dk1"/>
              </a:solidFill>
              <a:latin typeface="Calibri"/>
              <a:ea typeface="Calibri"/>
              <a:cs typeface="Calibri"/>
              <a:sym typeface="Calibri"/>
            </a:endParaRPr>
          </a:p>
        </p:txBody>
      </p:sp>
      <p:sp>
        <p:nvSpPr>
          <p:cNvPr id="1962" name="Google Shape;1962;p216"/>
          <p:cNvSpPr txBox="1"/>
          <p:nvPr/>
        </p:nvSpPr>
        <p:spPr>
          <a:xfrm>
            <a:off x="3741849" y="5638800"/>
            <a:ext cx="1736400" cy="4002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60"/>
                                        </p:tgtEl>
                                        <p:attrNameLst>
                                          <p:attrName>style.visibility</p:attrName>
                                        </p:attrNameLst>
                                      </p:cBhvr>
                                      <p:to>
                                        <p:strVal val="visible"/>
                                      </p:to>
                                    </p:set>
                                    <p:animEffect filter="fade" transition="in">
                                      <p:cBhvr>
                                        <p:cTn dur="500"/>
                                        <p:tgtEl>
                                          <p:spTgt spid="196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58"/>
                                        </p:tgtEl>
                                        <p:attrNameLst>
                                          <p:attrName>style.visibility</p:attrName>
                                        </p:attrNameLst>
                                      </p:cBhvr>
                                      <p:to>
                                        <p:strVal val="visible"/>
                                      </p:to>
                                    </p:set>
                                    <p:animEffect filter="fade" transition="in">
                                      <p:cBhvr>
                                        <p:cTn dur="500"/>
                                        <p:tgtEl>
                                          <p:spTgt spid="195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59"/>
                                        </p:tgtEl>
                                        <p:attrNameLst>
                                          <p:attrName>style.visibility</p:attrName>
                                        </p:attrNameLst>
                                      </p:cBhvr>
                                      <p:to>
                                        <p:strVal val="visible"/>
                                      </p:to>
                                    </p:set>
                                    <p:animEffect filter="fade" transition="in">
                                      <p:cBhvr>
                                        <p:cTn dur="500"/>
                                        <p:tgtEl>
                                          <p:spTgt spid="195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61"/>
                                        </p:tgtEl>
                                        <p:attrNameLst>
                                          <p:attrName>style.visibility</p:attrName>
                                        </p:attrNameLst>
                                      </p:cBhvr>
                                      <p:to>
                                        <p:strVal val="visible"/>
                                      </p:to>
                                    </p:set>
                                    <p:animEffect filter="fade" transition="in">
                                      <p:cBhvr>
                                        <p:cTn dur="500"/>
                                        <p:tgtEl>
                                          <p:spTgt spid="196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62"/>
                                        </p:tgtEl>
                                        <p:attrNameLst>
                                          <p:attrName>style.visibility</p:attrName>
                                        </p:attrNameLst>
                                      </p:cBhvr>
                                      <p:to>
                                        <p:strVal val="visible"/>
                                      </p:to>
                                    </p:set>
                                    <p:animEffect filter="fade" transition="in">
                                      <p:cBhvr>
                                        <p:cTn dur="500"/>
                                        <p:tgtEl>
                                          <p:spTgt spid="19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Bi-Environmental Nature of Engineering</a:t>
            </a:r>
            <a:endParaRPr sz="3959"/>
          </a:p>
        </p:txBody>
      </p:sp>
      <p:sp>
        <p:nvSpPr>
          <p:cNvPr id="380" name="Google Shape;380;p7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200"/>
              <a:buChar char="•"/>
            </a:pPr>
            <a:r>
              <a:rPr lang="en-US"/>
              <a:t>Engineers are confronted with two environments:</a:t>
            </a:r>
            <a:endParaRPr/>
          </a:p>
          <a:p>
            <a:pPr indent="-342900" lvl="0" marL="342900" rtl="0" algn="just">
              <a:lnSpc>
                <a:spcPct val="90000"/>
              </a:lnSpc>
              <a:spcBef>
                <a:spcPts val="640"/>
              </a:spcBef>
              <a:spcAft>
                <a:spcPts val="0"/>
              </a:spcAft>
              <a:buClr>
                <a:schemeClr val="dk1"/>
              </a:buClr>
              <a:buSzPts val="3200"/>
              <a:buChar char="•"/>
            </a:pPr>
            <a:r>
              <a:rPr lang="en-US"/>
              <a:t>1) Physical Environment.</a:t>
            </a:r>
            <a:endParaRPr/>
          </a:p>
          <a:p>
            <a:pPr indent="-342900" lvl="0" marL="342900" rtl="0" algn="just">
              <a:lnSpc>
                <a:spcPct val="90000"/>
              </a:lnSpc>
              <a:spcBef>
                <a:spcPts val="640"/>
              </a:spcBef>
              <a:spcAft>
                <a:spcPts val="0"/>
              </a:spcAft>
              <a:buClr>
                <a:schemeClr val="dk1"/>
              </a:buClr>
              <a:buSzPts val="3200"/>
              <a:buChar char="•"/>
            </a:pPr>
            <a:r>
              <a:rPr lang="en-US"/>
              <a:t>2) Economic Environment.</a:t>
            </a:r>
            <a:endParaRPr/>
          </a:p>
          <a:p>
            <a:pPr indent="-342900" lvl="0" marL="342900" rtl="0" algn="just">
              <a:lnSpc>
                <a:spcPct val="90000"/>
              </a:lnSpc>
              <a:spcBef>
                <a:spcPts val="640"/>
              </a:spcBef>
              <a:spcAft>
                <a:spcPts val="0"/>
              </a:spcAft>
              <a:buClr>
                <a:schemeClr val="dk1"/>
              </a:buClr>
              <a:buSzPts val="3200"/>
              <a:buChar char="•"/>
            </a:pPr>
            <a:r>
              <a:rPr lang="en-US"/>
              <a:t>The success of engineering is to create products and services with the knowledge of physical laws. However, the worth these products and services lies in their utility measured in economic terms.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217"/>
          <p:cNvSpPr txBox="1"/>
          <p:nvPr/>
        </p:nvSpPr>
        <p:spPr>
          <a:xfrm>
            <a:off x="457200" y="1117600"/>
            <a:ext cx="8305800" cy="129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000">
                <a:solidFill>
                  <a:schemeClr val="dk1"/>
                </a:solidFill>
                <a:latin typeface="Calibri"/>
                <a:ea typeface="Calibri"/>
                <a:cs typeface="Calibri"/>
                <a:sym typeface="Calibri"/>
              </a:rPr>
              <a:t>As long as marginal revenue is greater than marginal cost, even though the difference between the two is getting smaller, added output means added profit. Whenever marginal revenue exceeds marginal cost, the revenue gained by increasing output by 1 unit per period exceeds the cost incurred by doing so. </a:t>
            </a:r>
            <a:endParaRPr/>
          </a:p>
        </p:txBody>
      </p:sp>
      <p:sp>
        <p:nvSpPr>
          <p:cNvPr id="1968" name="Google Shape;1968;p217"/>
          <p:cNvSpPr txBox="1"/>
          <p:nvPr/>
        </p:nvSpPr>
        <p:spPr>
          <a:xfrm>
            <a:off x="457200" y="2844800"/>
            <a:ext cx="8305800" cy="91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000">
                <a:solidFill>
                  <a:schemeClr val="dk1"/>
                </a:solidFill>
                <a:latin typeface="Calibri"/>
                <a:ea typeface="Calibri"/>
                <a:cs typeface="Calibri"/>
                <a:sym typeface="Calibri"/>
              </a:rPr>
              <a:t>The profit-maximizing perfectly competitive firm will produce up to the point where the price of its output is just equal to short-run marginal cost—the level of output at which </a:t>
            </a:r>
            <a:r>
              <a:rPr b="0" i="1" lang="en-US" sz="2000">
                <a:solidFill>
                  <a:schemeClr val="dk1"/>
                </a:solidFill>
                <a:latin typeface="Calibri"/>
                <a:ea typeface="Calibri"/>
                <a:cs typeface="Calibri"/>
                <a:sym typeface="Calibri"/>
              </a:rPr>
              <a:t>P*</a:t>
            </a:r>
            <a:r>
              <a:rPr b="0" lang="en-US" sz="2000">
                <a:solidFill>
                  <a:schemeClr val="dk1"/>
                </a:solidFill>
                <a:latin typeface="Calibri"/>
                <a:ea typeface="Calibri"/>
                <a:cs typeface="Calibri"/>
                <a:sym typeface="Calibri"/>
              </a:rPr>
              <a:t> = </a:t>
            </a:r>
            <a:r>
              <a:rPr b="0" i="1" lang="en-US" sz="2000">
                <a:solidFill>
                  <a:schemeClr val="dk1"/>
                </a:solidFill>
                <a:latin typeface="Calibri"/>
                <a:ea typeface="Calibri"/>
                <a:cs typeface="Calibri"/>
                <a:sym typeface="Calibri"/>
              </a:rPr>
              <a:t>MC</a:t>
            </a:r>
            <a:r>
              <a:rPr b="0" lang="en-US" sz="2000">
                <a:solidFill>
                  <a:schemeClr val="dk1"/>
                </a:solidFill>
                <a:latin typeface="Calibri"/>
                <a:ea typeface="Calibri"/>
                <a:cs typeface="Calibri"/>
                <a:sym typeface="Calibri"/>
              </a:rPr>
              <a:t>.</a:t>
            </a:r>
            <a:endParaRPr/>
          </a:p>
        </p:txBody>
      </p:sp>
      <p:sp>
        <p:nvSpPr>
          <p:cNvPr id="1969" name="Google Shape;1969;p217"/>
          <p:cNvSpPr txBox="1"/>
          <p:nvPr/>
        </p:nvSpPr>
        <p:spPr>
          <a:xfrm>
            <a:off x="457200" y="4191000"/>
            <a:ext cx="8534400" cy="1905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000">
                <a:solidFill>
                  <a:schemeClr val="dk1"/>
                </a:solidFill>
                <a:latin typeface="Calibri"/>
                <a:ea typeface="Calibri"/>
                <a:cs typeface="Calibri"/>
                <a:sym typeface="Calibri"/>
              </a:rPr>
              <a:t>The profit-maximizing output level for </a:t>
            </a:r>
            <a:r>
              <a:rPr b="0" i="1" lang="en-US" sz="2000">
                <a:solidFill>
                  <a:schemeClr val="dk1"/>
                </a:solidFill>
                <a:latin typeface="Calibri"/>
                <a:ea typeface="Calibri"/>
                <a:cs typeface="Calibri"/>
                <a:sym typeface="Calibri"/>
              </a:rPr>
              <a:t>all</a:t>
            </a:r>
            <a:r>
              <a:rPr b="0" lang="en-US" sz="2000">
                <a:solidFill>
                  <a:schemeClr val="dk1"/>
                </a:solidFill>
                <a:latin typeface="Calibri"/>
                <a:ea typeface="Calibri"/>
                <a:cs typeface="Calibri"/>
                <a:sym typeface="Calibri"/>
              </a:rPr>
              <a:t> firms is the output level where </a:t>
            </a:r>
            <a:r>
              <a:rPr b="0" i="1" lang="en-US" sz="2000">
                <a:solidFill>
                  <a:schemeClr val="dk1"/>
                </a:solidFill>
                <a:latin typeface="Calibri"/>
                <a:ea typeface="Calibri"/>
                <a:cs typeface="Calibri"/>
                <a:sym typeface="Calibri"/>
              </a:rPr>
              <a:t>MR</a:t>
            </a:r>
            <a:r>
              <a:rPr b="0" lang="en-US" sz="2000">
                <a:solidFill>
                  <a:schemeClr val="dk1"/>
                </a:solidFill>
                <a:latin typeface="Calibri"/>
                <a:ea typeface="Calibri"/>
                <a:cs typeface="Calibri"/>
                <a:sym typeface="Calibri"/>
              </a:rPr>
              <a:t> = </a:t>
            </a:r>
            <a:r>
              <a:rPr b="0" i="1" lang="en-US" sz="2000">
                <a:solidFill>
                  <a:schemeClr val="dk1"/>
                </a:solidFill>
                <a:latin typeface="Calibri"/>
                <a:ea typeface="Calibri"/>
                <a:cs typeface="Calibri"/>
                <a:sym typeface="Calibri"/>
              </a:rPr>
              <a:t>MC</a:t>
            </a:r>
            <a:r>
              <a:rPr b="0"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b="0" lang="en-US" sz="2000">
                <a:solidFill>
                  <a:schemeClr val="dk1"/>
                </a:solidFill>
                <a:latin typeface="Calibri"/>
                <a:ea typeface="Calibri"/>
                <a:cs typeface="Calibri"/>
                <a:sym typeface="Calibri"/>
              </a:rPr>
              <a:t>In perfect competition, however, MR = P, as shown earlier. Hence, for perfectly competitive firms, we can rewrite our profit-maximizing condition as </a:t>
            </a:r>
            <a:r>
              <a:rPr b="0" i="1" lang="en-US" sz="2000">
                <a:solidFill>
                  <a:schemeClr val="dk1"/>
                </a:solidFill>
                <a:latin typeface="Calibri"/>
                <a:ea typeface="Calibri"/>
                <a:cs typeface="Calibri"/>
                <a:sym typeface="Calibri"/>
              </a:rPr>
              <a:t>P</a:t>
            </a:r>
            <a:r>
              <a:rPr b="0" lang="en-US" sz="2000">
                <a:solidFill>
                  <a:schemeClr val="dk1"/>
                </a:solidFill>
                <a:latin typeface="Calibri"/>
                <a:ea typeface="Calibri"/>
                <a:cs typeface="Calibri"/>
                <a:sym typeface="Calibri"/>
              </a:rPr>
              <a:t> = </a:t>
            </a:r>
            <a:r>
              <a:rPr b="0" i="1" lang="en-US" sz="2000">
                <a:solidFill>
                  <a:schemeClr val="dk1"/>
                </a:solidFill>
                <a:latin typeface="Calibri"/>
                <a:ea typeface="Calibri"/>
                <a:cs typeface="Calibri"/>
                <a:sym typeface="Calibri"/>
              </a:rPr>
              <a:t>MC</a:t>
            </a:r>
            <a:r>
              <a:rPr b="0"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r>
              <a:rPr b="0" i="1" lang="en-US" sz="2000">
                <a:solidFill>
                  <a:schemeClr val="dk1"/>
                </a:solidFill>
                <a:latin typeface="Calibri"/>
                <a:ea typeface="Calibri"/>
                <a:cs typeface="Calibri"/>
                <a:sym typeface="Calibri"/>
              </a:rPr>
              <a:t>Important note: The key idea here is that firms will produce as long as marginal revenue exceeds marginal cost.</a:t>
            </a:r>
            <a:endParaRPr b="0" sz="2000">
              <a:solidFill>
                <a:schemeClr val="dk1"/>
              </a:solidFill>
              <a:latin typeface="Calibri"/>
              <a:ea typeface="Calibri"/>
              <a:cs typeface="Calibri"/>
              <a:sym typeface="Calibri"/>
            </a:endParaRPr>
          </a:p>
        </p:txBody>
      </p:sp>
      <p:sp>
        <p:nvSpPr>
          <p:cNvPr id="1970" name="Google Shape;1970;p217"/>
          <p:cNvSpPr/>
          <p:nvPr/>
        </p:nvSpPr>
        <p:spPr>
          <a:xfrm>
            <a:off x="457200" y="304800"/>
            <a:ext cx="67818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3200">
                <a:solidFill>
                  <a:srgbClr val="593000"/>
                </a:solidFill>
                <a:latin typeface="Calibri"/>
                <a:ea typeface="Calibri"/>
                <a:cs typeface="Calibri"/>
                <a:sym typeface="Calibri"/>
              </a:rPr>
              <a:t>The Profit-Maximizing Level of Output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67"/>
                                        </p:tgtEl>
                                        <p:attrNameLst>
                                          <p:attrName>style.visibility</p:attrName>
                                        </p:attrNameLst>
                                      </p:cBhvr>
                                      <p:to>
                                        <p:strVal val="visible"/>
                                      </p:to>
                                    </p:set>
                                    <p:animEffect filter="fade" transition="in">
                                      <p:cBhvr>
                                        <p:cTn dur="500"/>
                                        <p:tgtEl>
                                          <p:spTgt spid="196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68"/>
                                        </p:tgtEl>
                                        <p:attrNameLst>
                                          <p:attrName>style.visibility</p:attrName>
                                        </p:attrNameLst>
                                      </p:cBhvr>
                                      <p:to>
                                        <p:strVal val="visible"/>
                                      </p:to>
                                    </p:set>
                                    <p:animEffect filter="fade" transition="in">
                                      <p:cBhvr>
                                        <p:cTn dur="500"/>
                                        <p:tgtEl>
                                          <p:spTgt spid="19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69">
                                            <p:txEl>
                                              <p:pRg end="0" st="0"/>
                                            </p:txEl>
                                          </p:spTgt>
                                        </p:tgtEl>
                                        <p:attrNameLst>
                                          <p:attrName>style.visibility</p:attrName>
                                        </p:attrNameLst>
                                      </p:cBhvr>
                                      <p:to>
                                        <p:strVal val="visible"/>
                                      </p:to>
                                    </p:set>
                                    <p:animEffect filter="fade" transition="in">
                                      <p:cBhvr>
                                        <p:cTn dur="500"/>
                                        <p:tgtEl>
                                          <p:spTgt spid="1969">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69">
                                            <p:txEl>
                                              <p:pRg end="1" st="1"/>
                                            </p:txEl>
                                          </p:spTgt>
                                        </p:tgtEl>
                                        <p:attrNameLst>
                                          <p:attrName>style.visibility</p:attrName>
                                        </p:attrNameLst>
                                      </p:cBhvr>
                                      <p:to>
                                        <p:strVal val="visible"/>
                                      </p:to>
                                    </p:set>
                                    <p:animEffect filter="fade" transition="in">
                                      <p:cBhvr>
                                        <p:cTn dur="500"/>
                                        <p:tgtEl>
                                          <p:spTgt spid="1969">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69">
                                            <p:txEl>
                                              <p:pRg end="2" st="2"/>
                                            </p:txEl>
                                          </p:spTgt>
                                        </p:tgtEl>
                                        <p:attrNameLst>
                                          <p:attrName>style.visibility</p:attrName>
                                        </p:attrNameLst>
                                      </p:cBhvr>
                                      <p:to>
                                        <p:strVal val="visible"/>
                                      </p:to>
                                    </p:set>
                                    <p:animEffect filter="fade" transition="in">
                                      <p:cBhvr>
                                        <p:cTn dur="500"/>
                                        <p:tgtEl>
                                          <p:spTgt spid="1969">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69">
                                            <p:txEl>
                                              <p:pRg end="3" st="3"/>
                                            </p:txEl>
                                          </p:spTgt>
                                        </p:tgtEl>
                                        <p:attrNameLst>
                                          <p:attrName>style.visibility</p:attrName>
                                        </p:attrNameLst>
                                      </p:cBhvr>
                                      <p:to>
                                        <p:strVal val="visible"/>
                                      </p:to>
                                    </p:set>
                                    <p:animEffect filter="fade" transition="in">
                                      <p:cBhvr>
                                        <p:cTn dur="500"/>
                                        <p:tgtEl>
                                          <p:spTgt spid="196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4" name="Shape 1974"/>
        <p:cNvGrpSpPr/>
        <p:nvPr/>
      </p:nvGrpSpPr>
      <p:grpSpPr>
        <a:xfrm>
          <a:off x="0" y="0"/>
          <a:ext cx="0" cy="0"/>
          <a:chOff x="0" y="0"/>
          <a:chExt cx="0" cy="0"/>
        </a:xfrm>
      </p:grpSpPr>
      <p:pic>
        <p:nvPicPr>
          <p:cNvPr id="1975" name="Google Shape;1975;p218"/>
          <p:cNvPicPr preferRelativeResize="0"/>
          <p:nvPr/>
        </p:nvPicPr>
        <p:blipFill rotWithShape="1">
          <a:blip r:embed="rId3">
            <a:alphaModFix/>
          </a:blip>
          <a:srcRect b="0" l="0" r="0" t="0"/>
          <a:stretch/>
        </p:blipFill>
        <p:spPr>
          <a:xfrm>
            <a:off x="457200" y="762000"/>
            <a:ext cx="8334375" cy="4686300"/>
          </a:xfrm>
          <a:prstGeom prst="rect">
            <a:avLst/>
          </a:prstGeom>
          <a:noFill/>
          <a:ln>
            <a:noFill/>
          </a:ln>
        </p:spPr>
      </p:pic>
      <p:sp>
        <p:nvSpPr>
          <p:cNvPr id="1976" name="Google Shape;1976;p218"/>
          <p:cNvSpPr txBox="1"/>
          <p:nvPr/>
        </p:nvSpPr>
        <p:spPr>
          <a:xfrm>
            <a:off x="454024" y="5371186"/>
            <a:ext cx="8467800" cy="14496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lang="en-US" sz="2000">
                <a:solidFill>
                  <a:schemeClr val="dk1"/>
                </a:solidFill>
                <a:latin typeface="Calibri"/>
                <a:ea typeface="Calibri"/>
                <a:cs typeface="Calibri"/>
                <a:sym typeface="Calibri"/>
              </a:rPr>
              <a:t>At any market price,</a:t>
            </a:r>
            <a:r>
              <a:rPr baseline="30000" i="1" lang="en-US" sz="2000">
                <a:solidFill>
                  <a:schemeClr val="dk1"/>
                </a:solidFill>
                <a:latin typeface="Calibri"/>
                <a:ea typeface="Calibri"/>
                <a:cs typeface="Calibri"/>
                <a:sym typeface="Calibri"/>
              </a:rPr>
              <a:t> </a:t>
            </a:r>
            <a:r>
              <a:rPr b="0" lang="en-US" sz="2000">
                <a:solidFill>
                  <a:schemeClr val="dk1"/>
                </a:solidFill>
                <a:latin typeface="Calibri"/>
                <a:ea typeface="Calibri"/>
                <a:cs typeface="Calibri"/>
                <a:sym typeface="Calibri"/>
              </a:rPr>
              <a:t>the marginal cost curve shows the output level that maximizes profit.</a:t>
            </a:r>
            <a:endParaRPr/>
          </a:p>
          <a:p>
            <a:pPr indent="0" lvl="0" marL="0" marR="0" rtl="0" algn="l">
              <a:lnSpc>
                <a:spcPct val="105000"/>
              </a:lnSpc>
              <a:spcBef>
                <a:spcPts val="0"/>
              </a:spcBef>
              <a:spcAft>
                <a:spcPts val="0"/>
              </a:spcAft>
              <a:buNone/>
            </a:pPr>
            <a:r>
              <a:rPr b="0" lang="en-US" sz="2000">
                <a:solidFill>
                  <a:schemeClr val="dk1"/>
                </a:solidFill>
                <a:latin typeface="Calibri"/>
                <a:ea typeface="Calibri"/>
                <a:cs typeface="Calibri"/>
                <a:sym typeface="Calibri"/>
              </a:rPr>
              <a:t>Thus, the marginal cost curve of a perfectly competitive profit-maximizing firm is the firm’s short-run supply curve.</a:t>
            </a:r>
            <a:endParaRPr/>
          </a:p>
          <a:p>
            <a:pPr indent="0" lvl="0" marL="0" marR="0" rtl="0" algn="l">
              <a:lnSpc>
                <a:spcPct val="105000"/>
              </a:lnSpc>
              <a:spcBef>
                <a:spcPts val="0"/>
              </a:spcBef>
              <a:spcAft>
                <a:spcPts val="0"/>
              </a:spcAft>
              <a:buNone/>
            </a:pPr>
            <a:r>
              <a:rPr b="0" lang="en-US" sz="400">
                <a:solidFill>
                  <a:schemeClr val="dk1"/>
                </a:solidFill>
                <a:latin typeface="Calibri"/>
                <a:ea typeface="Calibri"/>
                <a:cs typeface="Calibri"/>
                <a:sym typeface="Calibri"/>
              </a:rPr>
              <a:t> </a:t>
            </a:r>
            <a:endParaRPr b="0" sz="500">
              <a:solidFill>
                <a:schemeClr val="dk1"/>
              </a:solidFill>
              <a:latin typeface="Calibri"/>
              <a:ea typeface="Calibri"/>
              <a:cs typeface="Calibri"/>
              <a:sym typeface="Calibri"/>
            </a:endParaRPr>
          </a:p>
        </p:txBody>
      </p:sp>
      <p:sp>
        <p:nvSpPr>
          <p:cNvPr id="1977" name="Google Shape;1977;p218"/>
          <p:cNvSpPr txBox="1"/>
          <p:nvPr/>
        </p:nvSpPr>
        <p:spPr>
          <a:xfrm>
            <a:off x="452438" y="304800"/>
            <a:ext cx="64008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2000">
                <a:solidFill>
                  <a:srgbClr val="55367D"/>
                </a:solidFill>
                <a:latin typeface="Calibri"/>
                <a:ea typeface="Calibri"/>
                <a:cs typeface="Calibri"/>
                <a:sym typeface="Calibri"/>
              </a:rPr>
              <a:t>The Short-Run Supply Curve</a:t>
            </a:r>
            <a:endParaRPr/>
          </a:p>
        </p:txBody>
      </p:sp>
      <p:pic>
        <p:nvPicPr>
          <p:cNvPr id="1978" name="Google Shape;1978;p218"/>
          <p:cNvPicPr preferRelativeResize="0"/>
          <p:nvPr/>
        </p:nvPicPr>
        <p:blipFill rotWithShape="1">
          <a:blip r:embed="rId4">
            <a:alphaModFix/>
          </a:blip>
          <a:srcRect b="0" l="0" r="0" t="0"/>
          <a:stretch/>
        </p:blipFill>
        <p:spPr>
          <a:xfrm>
            <a:off x="457200" y="762000"/>
            <a:ext cx="8334375" cy="4686300"/>
          </a:xfrm>
          <a:prstGeom prst="rect">
            <a:avLst/>
          </a:prstGeom>
          <a:noFill/>
          <a:ln>
            <a:noFill/>
          </a:ln>
        </p:spPr>
      </p:pic>
      <p:pic>
        <p:nvPicPr>
          <p:cNvPr id="1979" name="Google Shape;1979;p218"/>
          <p:cNvPicPr preferRelativeResize="0"/>
          <p:nvPr/>
        </p:nvPicPr>
        <p:blipFill rotWithShape="1">
          <a:blip r:embed="rId5">
            <a:alphaModFix/>
          </a:blip>
          <a:srcRect b="0" l="0" r="0" t="0"/>
          <a:stretch/>
        </p:blipFill>
        <p:spPr>
          <a:xfrm>
            <a:off x="457200" y="762000"/>
            <a:ext cx="8334375" cy="4686300"/>
          </a:xfrm>
          <a:prstGeom prst="rect">
            <a:avLst/>
          </a:prstGeom>
          <a:noFill/>
          <a:ln>
            <a:noFill/>
          </a:ln>
        </p:spPr>
      </p:pic>
      <p:pic>
        <p:nvPicPr>
          <p:cNvPr id="1980" name="Google Shape;1980;p218"/>
          <p:cNvPicPr preferRelativeResize="0"/>
          <p:nvPr/>
        </p:nvPicPr>
        <p:blipFill rotWithShape="1">
          <a:blip r:embed="rId6">
            <a:alphaModFix/>
          </a:blip>
          <a:srcRect b="0" l="0" r="0" t="0"/>
          <a:stretch/>
        </p:blipFill>
        <p:spPr>
          <a:xfrm>
            <a:off x="457200" y="762000"/>
            <a:ext cx="8334375" cy="4686300"/>
          </a:xfrm>
          <a:prstGeom prst="rect">
            <a:avLst/>
          </a:prstGeom>
          <a:noFill/>
          <a:ln>
            <a:noFill/>
          </a:ln>
        </p:spPr>
      </p:pic>
      <p:pic>
        <p:nvPicPr>
          <p:cNvPr id="1981" name="Google Shape;1981;p218"/>
          <p:cNvPicPr preferRelativeResize="0"/>
          <p:nvPr/>
        </p:nvPicPr>
        <p:blipFill rotWithShape="1">
          <a:blip r:embed="rId7">
            <a:alphaModFix/>
          </a:blip>
          <a:srcRect b="0" l="0" r="0" t="0"/>
          <a:stretch/>
        </p:blipFill>
        <p:spPr>
          <a:xfrm>
            <a:off x="457200" y="762000"/>
            <a:ext cx="8334375" cy="4686300"/>
          </a:xfrm>
          <a:prstGeom prst="rect">
            <a:avLst/>
          </a:prstGeom>
          <a:noFill/>
          <a:ln>
            <a:noFill/>
          </a:ln>
        </p:spPr>
      </p:pic>
      <p:pic>
        <p:nvPicPr>
          <p:cNvPr id="1982" name="Google Shape;1982;p218"/>
          <p:cNvPicPr preferRelativeResize="0"/>
          <p:nvPr/>
        </p:nvPicPr>
        <p:blipFill rotWithShape="1">
          <a:blip r:embed="rId8">
            <a:alphaModFix/>
          </a:blip>
          <a:srcRect b="0" l="0" r="0" t="0"/>
          <a:stretch/>
        </p:blipFill>
        <p:spPr>
          <a:xfrm>
            <a:off x="457200" y="762000"/>
            <a:ext cx="8334375" cy="4686300"/>
          </a:xfrm>
          <a:prstGeom prst="rect">
            <a:avLst/>
          </a:prstGeom>
          <a:noFill/>
          <a:ln>
            <a:noFill/>
          </a:ln>
        </p:spPr>
      </p:pic>
      <p:pic>
        <p:nvPicPr>
          <p:cNvPr id="1983" name="Google Shape;1983;p218"/>
          <p:cNvPicPr preferRelativeResize="0"/>
          <p:nvPr/>
        </p:nvPicPr>
        <p:blipFill rotWithShape="1">
          <a:blip r:embed="rId9">
            <a:alphaModFix/>
          </a:blip>
          <a:srcRect b="0" l="0" r="0" t="0"/>
          <a:stretch/>
        </p:blipFill>
        <p:spPr>
          <a:xfrm>
            <a:off x="457200" y="762000"/>
            <a:ext cx="8334375" cy="4686300"/>
          </a:xfrm>
          <a:prstGeom prst="rect">
            <a:avLst/>
          </a:prstGeom>
          <a:noFill/>
          <a:ln>
            <a:noFill/>
          </a:ln>
        </p:spPr>
      </p:pic>
      <p:pic>
        <p:nvPicPr>
          <p:cNvPr id="1984" name="Google Shape;1984;p218"/>
          <p:cNvPicPr preferRelativeResize="0"/>
          <p:nvPr/>
        </p:nvPicPr>
        <p:blipFill rotWithShape="1">
          <a:blip r:embed="rId10">
            <a:alphaModFix/>
          </a:blip>
          <a:srcRect b="0" l="0" r="0" t="0"/>
          <a:stretch/>
        </p:blipFill>
        <p:spPr>
          <a:xfrm>
            <a:off x="457200" y="762000"/>
            <a:ext cx="8334375" cy="4686300"/>
          </a:xfrm>
          <a:prstGeom prst="rect">
            <a:avLst/>
          </a:prstGeom>
          <a:noFill/>
          <a:ln>
            <a:noFill/>
          </a:ln>
        </p:spPr>
      </p:pic>
      <p:pic>
        <p:nvPicPr>
          <p:cNvPr id="1985" name="Google Shape;1985;p218"/>
          <p:cNvPicPr preferRelativeResize="0"/>
          <p:nvPr/>
        </p:nvPicPr>
        <p:blipFill rotWithShape="1">
          <a:blip r:embed="rId11">
            <a:alphaModFix/>
          </a:blip>
          <a:srcRect b="0" l="0" r="0" t="0"/>
          <a:stretch/>
        </p:blipFill>
        <p:spPr>
          <a:xfrm>
            <a:off x="457200" y="762000"/>
            <a:ext cx="8334375" cy="4686300"/>
          </a:xfrm>
          <a:prstGeom prst="rect">
            <a:avLst/>
          </a:prstGeom>
          <a:noFill/>
          <a:ln>
            <a:noFill/>
          </a:ln>
        </p:spPr>
      </p:pic>
      <p:pic>
        <p:nvPicPr>
          <p:cNvPr id="1986" name="Google Shape;1986;p218"/>
          <p:cNvPicPr preferRelativeResize="0"/>
          <p:nvPr/>
        </p:nvPicPr>
        <p:blipFill rotWithShape="1">
          <a:blip r:embed="rId12">
            <a:alphaModFix/>
          </a:blip>
          <a:srcRect b="0" l="0" r="0" t="0"/>
          <a:stretch/>
        </p:blipFill>
        <p:spPr>
          <a:xfrm>
            <a:off x="457200" y="762000"/>
            <a:ext cx="8334375" cy="4686300"/>
          </a:xfrm>
          <a:prstGeom prst="rect">
            <a:avLst/>
          </a:prstGeom>
          <a:noFill/>
          <a:ln>
            <a:noFill/>
          </a:ln>
        </p:spPr>
      </p:pic>
      <p:pic>
        <p:nvPicPr>
          <p:cNvPr id="1987" name="Google Shape;1987;p218"/>
          <p:cNvPicPr preferRelativeResize="0"/>
          <p:nvPr/>
        </p:nvPicPr>
        <p:blipFill rotWithShape="1">
          <a:blip r:embed="rId13">
            <a:alphaModFix/>
          </a:blip>
          <a:srcRect b="0" l="0" r="0" t="0"/>
          <a:stretch/>
        </p:blipFill>
        <p:spPr>
          <a:xfrm>
            <a:off x="457200" y="762000"/>
            <a:ext cx="8334375" cy="4686300"/>
          </a:xfrm>
          <a:prstGeom prst="rect">
            <a:avLst/>
          </a:prstGeom>
          <a:noFill/>
          <a:ln>
            <a:noFill/>
          </a:ln>
        </p:spPr>
      </p:pic>
      <p:pic>
        <p:nvPicPr>
          <p:cNvPr id="1988" name="Google Shape;1988;p218"/>
          <p:cNvPicPr preferRelativeResize="0"/>
          <p:nvPr/>
        </p:nvPicPr>
        <p:blipFill rotWithShape="1">
          <a:blip r:embed="rId14">
            <a:alphaModFix/>
          </a:blip>
          <a:srcRect b="0" l="0" r="0" t="0"/>
          <a:stretch/>
        </p:blipFill>
        <p:spPr>
          <a:xfrm>
            <a:off x="457200" y="762000"/>
            <a:ext cx="8334375" cy="4686300"/>
          </a:xfrm>
          <a:prstGeom prst="rect">
            <a:avLst/>
          </a:prstGeom>
          <a:noFill/>
          <a:ln>
            <a:noFill/>
          </a:ln>
        </p:spPr>
      </p:pic>
      <p:pic>
        <p:nvPicPr>
          <p:cNvPr id="1989" name="Google Shape;1989;p218"/>
          <p:cNvPicPr preferRelativeResize="0"/>
          <p:nvPr/>
        </p:nvPicPr>
        <p:blipFill rotWithShape="1">
          <a:blip r:embed="rId15">
            <a:alphaModFix/>
          </a:blip>
          <a:srcRect b="0" l="0" r="0" t="0"/>
          <a:stretch/>
        </p:blipFill>
        <p:spPr>
          <a:xfrm>
            <a:off x="457200" y="762000"/>
            <a:ext cx="8334375" cy="4686300"/>
          </a:xfrm>
          <a:prstGeom prst="rect">
            <a:avLst/>
          </a:prstGeom>
          <a:noFill/>
          <a:ln>
            <a:noFill/>
          </a:ln>
        </p:spPr>
      </p:pic>
      <p:pic>
        <p:nvPicPr>
          <p:cNvPr id="1990" name="Google Shape;1990;p218"/>
          <p:cNvPicPr preferRelativeResize="0"/>
          <p:nvPr/>
        </p:nvPicPr>
        <p:blipFill rotWithShape="1">
          <a:blip r:embed="rId16">
            <a:alphaModFix/>
          </a:blip>
          <a:srcRect b="0" l="0" r="0" t="0"/>
          <a:stretch/>
        </p:blipFill>
        <p:spPr>
          <a:xfrm>
            <a:off x="457200" y="762000"/>
            <a:ext cx="8334375" cy="4686300"/>
          </a:xfrm>
          <a:prstGeom prst="rect">
            <a:avLst/>
          </a:prstGeom>
          <a:noFill/>
          <a:ln>
            <a:noFill/>
          </a:ln>
        </p:spPr>
      </p:pic>
      <p:pic>
        <p:nvPicPr>
          <p:cNvPr id="1991" name="Google Shape;1991;p218"/>
          <p:cNvPicPr preferRelativeResize="0"/>
          <p:nvPr/>
        </p:nvPicPr>
        <p:blipFill rotWithShape="1">
          <a:blip r:embed="rId17">
            <a:alphaModFix/>
          </a:blip>
          <a:srcRect b="0" l="0" r="0" t="0"/>
          <a:stretch/>
        </p:blipFill>
        <p:spPr>
          <a:xfrm>
            <a:off x="457200" y="762000"/>
            <a:ext cx="8334375" cy="4686300"/>
          </a:xfrm>
          <a:prstGeom prst="rect">
            <a:avLst/>
          </a:prstGeom>
          <a:noFill/>
          <a:ln>
            <a:noFill/>
          </a:ln>
        </p:spPr>
      </p:pic>
      <p:pic>
        <p:nvPicPr>
          <p:cNvPr id="1992" name="Google Shape;1992;p218"/>
          <p:cNvPicPr preferRelativeResize="0"/>
          <p:nvPr/>
        </p:nvPicPr>
        <p:blipFill rotWithShape="1">
          <a:blip r:embed="rId18">
            <a:alphaModFix/>
          </a:blip>
          <a:srcRect b="0" l="0" r="0" t="0"/>
          <a:stretch/>
        </p:blipFill>
        <p:spPr>
          <a:xfrm>
            <a:off x="457200" y="762000"/>
            <a:ext cx="8334375" cy="4686300"/>
          </a:xfrm>
          <a:prstGeom prst="rect">
            <a:avLst/>
          </a:prstGeom>
          <a:noFill/>
          <a:ln>
            <a:noFill/>
          </a:ln>
        </p:spPr>
      </p:pic>
      <p:pic>
        <p:nvPicPr>
          <p:cNvPr id="1993" name="Google Shape;1993;p218"/>
          <p:cNvPicPr preferRelativeResize="0"/>
          <p:nvPr/>
        </p:nvPicPr>
        <p:blipFill rotWithShape="1">
          <a:blip r:embed="rId19">
            <a:alphaModFix/>
          </a:blip>
          <a:srcRect b="0" l="0" r="0" t="0"/>
          <a:stretch/>
        </p:blipFill>
        <p:spPr>
          <a:xfrm>
            <a:off x="457200" y="762000"/>
            <a:ext cx="8334375" cy="4686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77"/>
                                        </p:tgtEl>
                                        <p:attrNameLst>
                                          <p:attrName>style.visibility</p:attrName>
                                        </p:attrNameLst>
                                      </p:cBhvr>
                                      <p:to>
                                        <p:strVal val="visible"/>
                                      </p:to>
                                    </p:set>
                                    <p:animEffect filter="fade" transition="in">
                                      <p:cBhvr>
                                        <p:cTn dur="500"/>
                                        <p:tgtEl>
                                          <p:spTgt spid="197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78"/>
                                        </p:tgtEl>
                                        <p:attrNameLst>
                                          <p:attrName>style.visibility</p:attrName>
                                        </p:attrNameLst>
                                      </p:cBhvr>
                                      <p:to>
                                        <p:strVal val="visible"/>
                                      </p:to>
                                    </p:set>
                                    <p:animEffect filter="fade" transition="in">
                                      <p:cBhvr>
                                        <p:cTn dur="500"/>
                                        <p:tgtEl>
                                          <p:spTgt spid="19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79"/>
                                        </p:tgtEl>
                                        <p:attrNameLst>
                                          <p:attrName>style.visibility</p:attrName>
                                        </p:attrNameLst>
                                      </p:cBhvr>
                                      <p:to>
                                        <p:strVal val="visible"/>
                                      </p:to>
                                    </p:set>
                                    <p:animEffect filter="fade" transition="in">
                                      <p:cBhvr>
                                        <p:cTn dur="750"/>
                                        <p:tgtEl>
                                          <p:spTgt spid="1979"/>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980"/>
                                        </p:tgtEl>
                                        <p:attrNameLst>
                                          <p:attrName>style.visibility</p:attrName>
                                        </p:attrNameLst>
                                      </p:cBhvr>
                                      <p:to>
                                        <p:strVal val="visible"/>
                                      </p:to>
                                    </p:set>
                                    <p:animEffect filter="fade" transition="in">
                                      <p:cBhvr>
                                        <p:cTn dur="750"/>
                                        <p:tgtEl>
                                          <p:spTgt spid="198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81"/>
                                        </p:tgtEl>
                                        <p:attrNameLst>
                                          <p:attrName>style.visibility</p:attrName>
                                        </p:attrNameLst>
                                      </p:cBhvr>
                                      <p:to>
                                        <p:strVal val="visible"/>
                                      </p:to>
                                    </p:set>
                                    <p:animEffect filter="fade" transition="in">
                                      <p:cBhvr>
                                        <p:cTn dur="750"/>
                                        <p:tgtEl>
                                          <p:spTgt spid="1981"/>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993"/>
                                        </p:tgtEl>
                                        <p:attrNameLst>
                                          <p:attrName>style.visibility</p:attrName>
                                        </p:attrNameLst>
                                      </p:cBhvr>
                                      <p:to>
                                        <p:strVal val="visible"/>
                                      </p:to>
                                    </p:set>
                                    <p:animEffect filter="fade" transition="in">
                                      <p:cBhvr>
                                        <p:cTn dur="500"/>
                                        <p:tgtEl>
                                          <p:spTgt spid="1993"/>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982"/>
                                        </p:tgtEl>
                                        <p:attrNameLst>
                                          <p:attrName>style.visibility</p:attrName>
                                        </p:attrNameLst>
                                      </p:cBhvr>
                                      <p:to>
                                        <p:strVal val="visible"/>
                                      </p:to>
                                    </p:set>
                                    <p:animEffect filter="fade" transition="in">
                                      <p:cBhvr>
                                        <p:cTn dur="750"/>
                                        <p:tgtEl>
                                          <p:spTgt spid="1982"/>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983"/>
                                        </p:tgtEl>
                                        <p:attrNameLst>
                                          <p:attrName>style.visibility</p:attrName>
                                        </p:attrNameLst>
                                      </p:cBhvr>
                                      <p:to>
                                        <p:strVal val="visible"/>
                                      </p:to>
                                    </p:set>
                                    <p:animEffect filter="fade" transition="in">
                                      <p:cBhvr>
                                        <p:cTn dur="750"/>
                                        <p:tgtEl>
                                          <p:spTgt spid="1983"/>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984"/>
                                        </p:tgtEl>
                                        <p:attrNameLst>
                                          <p:attrName>style.visibility</p:attrName>
                                        </p:attrNameLst>
                                      </p:cBhvr>
                                      <p:to>
                                        <p:strVal val="visible"/>
                                      </p:to>
                                    </p:set>
                                    <p:animEffect filter="fade" transition="in">
                                      <p:cBhvr>
                                        <p:cTn dur="750"/>
                                        <p:tgtEl>
                                          <p:spTgt spid="1984"/>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985"/>
                                        </p:tgtEl>
                                        <p:attrNameLst>
                                          <p:attrName>style.visibility</p:attrName>
                                        </p:attrNameLst>
                                      </p:cBhvr>
                                      <p:to>
                                        <p:strVal val="visible"/>
                                      </p:to>
                                    </p:set>
                                    <p:animEffect filter="fade" transition="in">
                                      <p:cBhvr>
                                        <p:cTn dur="750"/>
                                        <p:tgtEl>
                                          <p:spTgt spid="1985"/>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1976">
                                            <p:txEl>
                                              <p:pRg end="0" st="0"/>
                                            </p:txEl>
                                          </p:spTgt>
                                        </p:tgtEl>
                                        <p:attrNameLst>
                                          <p:attrName>style.visibility</p:attrName>
                                        </p:attrNameLst>
                                      </p:cBhvr>
                                      <p:to>
                                        <p:strVal val="visible"/>
                                      </p:to>
                                    </p:set>
                                    <p:animEffect filter="fade" transition="in">
                                      <p:cBhvr>
                                        <p:cTn dur="500"/>
                                        <p:tgtEl>
                                          <p:spTgt spid="1976">
                                            <p:txEl>
                                              <p:pRg end="0" st="0"/>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1976">
                                            <p:txEl>
                                              <p:pRg end="1" st="1"/>
                                            </p:txEl>
                                          </p:spTgt>
                                        </p:tgtEl>
                                        <p:attrNameLst>
                                          <p:attrName>style.visibility</p:attrName>
                                        </p:attrNameLst>
                                      </p:cBhvr>
                                      <p:to>
                                        <p:strVal val="visible"/>
                                      </p:to>
                                    </p:set>
                                    <p:animEffect filter="fade" transition="in">
                                      <p:cBhvr>
                                        <p:cTn dur="500"/>
                                        <p:tgtEl>
                                          <p:spTgt spid="1976">
                                            <p:txEl>
                                              <p:pRg end="1" st="1"/>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1976">
                                            <p:txEl>
                                              <p:pRg end="2" st="2"/>
                                            </p:txEl>
                                          </p:spTgt>
                                        </p:tgtEl>
                                        <p:attrNameLst>
                                          <p:attrName>style.visibility</p:attrName>
                                        </p:attrNameLst>
                                      </p:cBhvr>
                                      <p:to>
                                        <p:strVal val="visible"/>
                                      </p:to>
                                    </p:set>
                                    <p:animEffect filter="fade" transition="in">
                                      <p:cBhvr>
                                        <p:cTn dur="500"/>
                                        <p:tgtEl>
                                          <p:spTgt spid="1976">
                                            <p:txEl>
                                              <p:pRg end="2" st="2"/>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1986"/>
                                        </p:tgtEl>
                                        <p:attrNameLst>
                                          <p:attrName>style.visibility</p:attrName>
                                        </p:attrNameLst>
                                      </p:cBhvr>
                                      <p:to>
                                        <p:strVal val="visible"/>
                                      </p:to>
                                    </p:set>
                                    <p:animEffect filter="fade" transition="in">
                                      <p:cBhvr>
                                        <p:cTn dur="750"/>
                                        <p:tgtEl>
                                          <p:spTgt spid="1986"/>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987"/>
                                        </p:tgtEl>
                                        <p:attrNameLst>
                                          <p:attrName>style.visibility</p:attrName>
                                        </p:attrNameLst>
                                      </p:cBhvr>
                                      <p:to>
                                        <p:strVal val="visible"/>
                                      </p:to>
                                    </p:set>
                                    <p:animEffect filter="fade" transition="in">
                                      <p:cBhvr>
                                        <p:cTn dur="750"/>
                                        <p:tgtEl>
                                          <p:spTgt spid="1987"/>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1988"/>
                                        </p:tgtEl>
                                        <p:attrNameLst>
                                          <p:attrName>style.visibility</p:attrName>
                                        </p:attrNameLst>
                                      </p:cBhvr>
                                      <p:to>
                                        <p:strVal val="visible"/>
                                      </p:to>
                                    </p:set>
                                    <p:animEffect filter="fade" transition="in">
                                      <p:cBhvr>
                                        <p:cTn dur="750"/>
                                        <p:tgtEl>
                                          <p:spTgt spid="1988"/>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989"/>
                                        </p:tgtEl>
                                        <p:attrNameLst>
                                          <p:attrName>style.visibility</p:attrName>
                                        </p:attrNameLst>
                                      </p:cBhvr>
                                      <p:to>
                                        <p:strVal val="visible"/>
                                      </p:to>
                                    </p:set>
                                    <p:animEffect filter="fade" transition="in">
                                      <p:cBhvr>
                                        <p:cTn dur="750"/>
                                        <p:tgtEl>
                                          <p:spTgt spid="1989"/>
                                        </p:tgtEl>
                                      </p:cBhvr>
                                    </p:animEffect>
                                  </p:childTnLst>
                                </p:cTn>
                              </p:par>
                            </p:childTnLst>
                          </p:cTn>
                        </p:par>
                        <p:par>
                          <p:cTn fill="hold">
                            <p:stCondLst>
                              <p:cond delay="11250"/>
                            </p:stCondLst>
                            <p:childTnLst>
                              <p:par>
                                <p:cTn fill="hold" nodeType="afterEffect" presetClass="entr" presetID="10" presetSubtype="0">
                                  <p:stCondLst>
                                    <p:cond delay="0"/>
                                  </p:stCondLst>
                                  <p:childTnLst>
                                    <p:set>
                                      <p:cBhvr>
                                        <p:cTn dur="1" fill="hold">
                                          <p:stCondLst>
                                            <p:cond delay="0"/>
                                          </p:stCondLst>
                                        </p:cTn>
                                        <p:tgtEl>
                                          <p:spTgt spid="1990"/>
                                        </p:tgtEl>
                                        <p:attrNameLst>
                                          <p:attrName>style.visibility</p:attrName>
                                        </p:attrNameLst>
                                      </p:cBhvr>
                                      <p:to>
                                        <p:strVal val="visible"/>
                                      </p:to>
                                    </p:set>
                                    <p:animEffect filter="fade" transition="in">
                                      <p:cBhvr>
                                        <p:cTn dur="750"/>
                                        <p:tgtEl>
                                          <p:spTgt spid="1990"/>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991"/>
                                        </p:tgtEl>
                                        <p:attrNameLst>
                                          <p:attrName>style.visibility</p:attrName>
                                        </p:attrNameLst>
                                      </p:cBhvr>
                                      <p:to>
                                        <p:strVal val="visible"/>
                                      </p:to>
                                    </p:set>
                                    <p:animEffect filter="fade" transition="in">
                                      <p:cBhvr>
                                        <p:cTn dur="750"/>
                                        <p:tgtEl>
                                          <p:spTgt spid="1991"/>
                                        </p:tgtEl>
                                      </p:cBhvr>
                                    </p:animEffect>
                                  </p:childTnLst>
                                </p:cTn>
                              </p:par>
                            </p:childTnLst>
                          </p:cTn>
                        </p:par>
                        <p:par>
                          <p:cTn fill="hold">
                            <p:stCondLst>
                              <p:cond delay="12750"/>
                            </p:stCondLst>
                            <p:childTnLst>
                              <p:par>
                                <p:cTn fill="hold" nodeType="afterEffect" presetClass="entr" presetID="10" presetSubtype="0">
                                  <p:stCondLst>
                                    <p:cond delay="0"/>
                                  </p:stCondLst>
                                  <p:childTnLst>
                                    <p:set>
                                      <p:cBhvr>
                                        <p:cTn dur="1" fill="hold">
                                          <p:stCondLst>
                                            <p:cond delay="0"/>
                                          </p:stCondLst>
                                        </p:cTn>
                                        <p:tgtEl>
                                          <p:spTgt spid="1975"/>
                                        </p:tgtEl>
                                        <p:attrNameLst>
                                          <p:attrName>style.visibility</p:attrName>
                                        </p:attrNameLst>
                                      </p:cBhvr>
                                      <p:to>
                                        <p:strVal val="visible"/>
                                      </p:to>
                                    </p:set>
                                    <p:animEffect filter="fade" transition="in">
                                      <p:cBhvr>
                                        <p:cTn dur="750"/>
                                        <p:tgtEl>
                                          <p:spTgt spid="1975"/>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1992"/>
                                        </p:tgtEl>
                                        <p:attrNameLst>
                                          <p:attrName>style.visibility</p:attrName>
                                        </p:attrNameLst>
                                      </p:cBhvr>
                                      <p:to>
                                        <p:strVal val="visible"/>
                                      </p:to>
                                    </p:set>
                                    <p:animEffect filter="fade" transition="in">
                                      <p:cBhvr>
                                        <p:cTn dur="750"/>
                                        <p:tgtEl>
                                          <p:spTgt spid="19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sp>
        <p:nvSpPr>
          <p:cNvPr id="1998" name="Google Shape;1998;p219"/>
          <p:cNvSpPr txBox="1"/>
          <p:nvPr/>
        </p:nvSpPr>
        <p:spPr>
          <a:xfrm>
            <a:off x="457200" y="990600"/>
            <a:ext cx="8229600" cy="1828800"/>
          </a:xfrm>
          <a:prstGeom prst="rect">
            <a:avLst/>
          </a:prstGeom>
          <a:solidFill>
            <a:srgbClr val="DDECEB"/>
          </a:solidFill>
          <a:ln>
            <a:noFill/>
          </a:ln>
        </p:spPr>
        <p:txBody>
          <a:bodyPr anchorCtr="0" anchor="t" bIns="45700" lIns="91425" spcFirstLastPara="1" rIns="91425" wrap="square" tIns="45700">
            <a:noAutofit/>
          </a:bodyPr>
          <a:lstStyle/>
          <a:p>
            <a:pPr indent="-288925" lvl="0" marL="288925" marR="0" rtl="0" algn="l">
              <a:spcBef>
                <a:spcPts val="0"/>
              </a:spcBef>
              <a:spcAft>
                <a:spcPts val="0"/>
              </a:spcAft>
              <a:buNone/>
            </a:pPr>
            <a:r>
              <a:rPr b="0" lang="en-US" sz="1800">
                <a:solidFill>
                  <a:schemeClr val="dk1"/>
                </a:solidFill>
                <a:latin typeface="Calibri"/>
                <a:ea typeface="Calibri"/>
                <a:cs typeface="Calibri"/>
                <a:sym typeface="Calibri"/>
              </a:rPr>
              <a:t>■  If total revenue exceeds total variable cost, the excess revenue can be used to offset fixed costs and reduce losses, and it will pay the firm to keep operating.</a:t>
            </a:r>
            <a:endParaRPr/>
          </a:p>
          <a:p>
            <a:pPr indent="-288925" lvl="0" marL="288925" marR="0" rtl="0" algn="l">
              <a:spcBef>
                <a:spcPts val="0"/>
              </a:spcBef>
              <a:spcAft>
                <a:spcPts val="0"/>
              </a:spcAft>
              <a:buNone/>
            </a:pPr>
            <a:r>
              <a:rPr b="0" lang="en-US" sz="1800">
                <a:solidFill>
                  <a:schemeClr val="dk1"/>
                </a:solidFill>
                <a:latin typeface="Calibri"/>
                <a:ea typeface="Calibri"/>
                <a:cs typeface="Calibri"/>
                <a:sym typeface="Calibri"/>
              </a:rPr>
              <a:t>■  If total revenue is smaller than total variable cost, the firm that operates will suffer losses in excess of fixed costs. In this case, the firm can minimize its losses by shutting down.</a:t>
            </a:r>
            <a:endParaRPr/>
          </a:p>
        </p:txBody>
      </p:sp>
      <p:sp>
        <p:nvSpPr>
          <p:cNvPr id="1999" name="Google Shape;1999;p219"/>
          <p:cNvSpPr txBox="1"/>
          <p:nvPr/>
        </p:nvSpPr>
        <p:spPr>
          <a:xfrm>
            <a:off x="463550" y="296863"/>
            <a:ext cx="64008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2000">
                <a:solidFill>
                  <a:srgbClr val="55367D"/>
                </a:solidFill>
                <a:latin typeface="Calibri"/>
                <a:ea typeface="Calibri"/>
                <a:cs typeface="Calibri"/>
                <a:sym typeface="Calibri"/>
              </a:rPr>
              <a:t>Minimizing Losses</a:t>
            </a:r>
            <a:endParaRPr/>
          </a:p>
        </p:txBody>
      </p:sp>
      <p:sp>
        <p:nvSpPr>
          <p:cNvPr id="2000" name="Google Shape;2000;p219"/>
          <p:cNvSpPr/>
          <p:nvPr/>
        </p:nvSpPr>
        <p:spPr>
          <a:xfrm>
            <a:off x="457200" y="4343400"/>
            <a:ext cx="8391600" cy="91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shutdown point</a:t>
            </a:r>
            <a:r>
              <a:rPr lang="en-US" sz="1800">
                <a:solidFill>
                  <a:srgbClr val="006668"/>
                </a:solidFill>
                <a:latin typeface="Calibri"/>
                <a:ea typeface="Calibri"/>
                <a:cs typeface="Calibri"/>
                <a:sym typeface="Calibri"/>
              </a:rPr>
              <a:t>  </a:t>
            </a:r>
            <a:r>
              <a:rPr b="0" lang="en-US" sz="1800">
                <a:solidFill>
                  <a:schemeClr val="dk1"/>
                </a:solidFill>
                <a:latin typeface="Calibri"/>
                <a:ea typeface="Calibri"/>
                <a:cs typeface="Calibri"/>
                <a:sym typeface="Calibri"/>
              </a:rPr>
              <a:t>The lowest point on the average variable cost curve. When price falls below the minimum point on </a:t>
            </a:r>
            <a:r>
              <a:rPr b="0" i="1" lang="en-US" sz="1800">
                <a:solidFill>
                  <a:schemeClr val="dk1"/>
                </a:solidFill>
                <a:latin typeface="Calibri"/>
                <a:ea typeface="Calibri"/>
                <a:cs typeface="Calibri"/>
                <a:sym typeface="Calibri"/>
              </a:rPr>
              <a:t>AVC</a:t>
            </a:r>
            <a:r>
              <a:rPr b="0" lang="en-US" sz="1800">
                <a:solidFill>
                  <a:schemeClr val="dk1"/>
                </a:solidFill>
                <a:latin typeface="Calibri"/>
                <a:ea typeface="Calibri"/>
                <a:cs typeface="Calibri"/>
                <a:sym typeface="Calibri"/>
              </a:rPr>
              <a:t>, total revenue is insufficient to cover variable costs and the firm will shut down and bear losses equal to fixed costs.</a:t>
            </a:r>
            <a:endParaRPr/>
          </a:p>
        </p:txBody>
      </p:sp>
      <p:sp>
        <p:nvSpPr>
          <p:cNvPr id="2001" name="Google Shape;2001;p219"/>
          <p:cNvSpPr/>
          <p:nvPr/>
        </p:nvSpPr>
        <p:spPr>
          <a:xfrm>
            <a:off x="447675" y="3429000"/>
            <a:ext cx="82392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1800">
                <a:solidFill>
                  <a:srgbClr val="593000"/>
                </a:solidFill>
                <a:latin typeface="Calibri"/>
                <a:ea typeface="Calibri"/>
                <a:cs typeface="Calibri"/>
                <a:sym typeface="Calibri"/>
              </a:rPr>
              <a:t>Producing at a Loss to Offset Fixed Costs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9"/>
                                        </p:tgtEl>
                                        <p:attrNameLst>
                                          <p:attrName>style.visibility</p:attrName>
                                        </p:attrNameLst>
                                      </p:cBhvr>
                                      <p:to>
                                        <p:strVal val="visible"/>
                                      </p:to>
                                    </p:set>
                                    <p:animEffect filter="fade" transition="in">
                                      <p:cBhvr>
                                        <p:cTn dur="500"/>
                                        <p:tgtEl>
                                          <p:spTgt spid="199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98">
                                            <p:txEl>
                                              <p:pRg end="0" st="0"/>
                                            </p:txEl>
                                          </p:spTgt>
                                        </p:tgtEl>
                                        <p:attrNameLst>
                                          <p:attrName>style.visibility</p:attrName>
                                        </p:attrNameLst>
                                      </p:cBhvr>
                                      <p:to>
                                        <p:strVal val="visible"/>
                                      </p:to>
                                    </p:set>
                                    <p:animEffect filter="fade" transition="in">
                                      <p:cBhvr>
                                        <p:cTn dur="500"/>
                                        <p:tgtEl>
                                          <p:spTgt spid="199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98">
                                            <p:txEl>
                                              <p:pRg end="1" st="1"/>
                                            </p:txEl>
                                          </p:spTgt>
                                        </p:tgtEl>
                                        <p:attrNameLst>
                                          <p:attrName>style.visibility</p:attrName>
                                        </p:attrNameLst>
                                      </p:cBhvr>
                                      <p:to>
                                        <p:strVal val="visible"/>
                                      </p:to>
                                    </p:set>
                                    <p:animEffect filter="fade" transition="in">
                                      <p:cBhvr>
                                        <p:cTn dur="500"/>
                                        <p:tgtEl>
                                          <p:spTgt spid="1998">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01"/>
                                        </p:tgtEl>
                                        <p:attrNameLst>
                                          <p:attrName>style.visibility</p:attrName>
                                        </p:attrNameLst>
                                      </p:cBhvr>
                                      <p:to>
                                        <p:strVal val="visible"/>
                                      </p:to>
                                    </p:set>
                                    <p:animEffect filter="fade" transition="in">
                                      <p:cBhvr>
                                        <p:cTn dur="500"/>
                                        <p:tgtEl>
                                          <p:spTgt spid="200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00"/>
                                        </p:tgtEl>
                                        <p:attrNameLst>
                                          <p:attrName>style.visibility</p:attrName>
                                        </p:attrNameLst>
                                      </p:cBhvr>
                                      <p:to>
                                        <p:strVal val="visible"/>
                                      </p:to>
                                    </p:set>
                                    <p:animEffect filter="fade" transition="in">
                                      <p:cBhvr>
                                        <p:cTn dur="500"/>
                                        <p:tgtEl>
                                          <p:spTgt spid="20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pic>
        <p:nvPicPr>
          <p:cNvPr descr="fig9_3__1ppt" id="2006" name="Google Shape;2006;p220"/>
          <p:cNvPicPr preferRelativeResize="0"/>
          <p:nvPr/>
        </p:nvPicPr>
        <p:blipFill rotWithShape="1">
          <a:blip r:embed="rId3">
            <a:alphaModFix/>
          </a:blip>
          <a:srcRect b="0" l="0" r="0" t="0"/>
          <a:stretch/>
        </p:blipFill>
        <p:spPr>
          <a:xfrm>
            <a:off x="1981200" y="457200"/>
            <a:ext cx="5381625" cy="4581525"/>
          </a:xfrm>
          <a:prstGeom prst="rect">
            <a:avLst/>
          </a:prstGeom>
          <a:noFill/>
          <a:ln>
            <a:noFill/>
          </a:ln>
        </p:spPr>
      </p:pic>
      <p:pic>
        <p:nvPicPr>
          <p:cNvPr descr="fig9_3_2_ppt" id="2007" name="Google Shape;2007;p220"/>
          <p:cNvPicPr preferRelativeResize="0"/>
          <p:nvPr/>
        </p:nvPicPr>
        <p:blipFill rotWithShape="1">
          <a:blip r:embed="rId4">
            <a:alphaModFix/>
          </a:blip>
          <a:srcRect b="0" l="0" r="0" t="0"/>
          <a:stretch/>
        </p:blipFill>
        <p:spPr>
          <a:xfrm>
            <a:off x="1981200" y="457200"/>
            <a:ext cx="5381625" cy="4581525"/>
          </a:xfrm>
          <a:prstGeom prst="rect">
            <a:avLst/>
          </a:prstGeom>
          <a:noFill/>
          <a:ln>
            <a:noFill/>
          </a:ln>
        </p:spPr>
      </p:pic>
      <p:pic>
        <p:nvPicPr>
          <p:cNvPr descr="fig9_3_3_ppt" id="2008" name="Google Shape;2008;p220"/>
          <p:cNvPicPr preferRelativeResize="0"/>
          <p:nvPr/>
        </p:nvPicPr>
        <p:blipFill rotWithShape="1">
          <a:blip r:embed="rId5">
            <a:alphaModFix/>
          </a:blip>
          <a:srcRect b="0" l="0" r="0" t="0"/>
          <a:stretch/>
        </p:blipFill>
        <p:spPr>
          <a:xfrm>
            <a:off x="1981200" y="457200"/>
            <a:ext cx="5381625" cy="4581525"/>
          </a:xfrm>
          <a:prstGeom prst="rect">
            <a:avLst/>
          </a:prstGeom>
          <a:noFill/>
          <a:ln>
            <a:noFill/>
          </a:ln>
        </p:spPr>
      </p:pic>
      <p:pic>
        <p:nvPicPr>
          <p:cNvPr descr="fig9_3_4_ppt" id="2009" name="Google Shape;2009;p220"/>
          <p:cNvPicPr preferRelativeResize="0"/>
          <p:nvPr/>
        </p:nvPicPr>
        <p:blipFill rotWithShape="1">
          <a:blip r:embed="rId6">
            <a:alphaModFix/>
          </a:blip>
          <a:srcRect b="0" l="0" r="0" t="0"/>
          <a:stretch/>
        </p:blipFill>
        <p:spPr>
          <a:xfrm>
            <a:off x="1981200" y="457200"/>
            <a:ext cx="5381625" cy="4581525"/>
          </a:xfrm>
          <a:prstGeom prst="rect">
            <a:avLst/>
          </a:prstGeom>
          <a:noFill/>
          <a:ln>
            <a:noFill/>
          </a:ln>
        </p:spPr>
      </p:pic>
      <p:pic>
        <p:nvPicPr>
          <p:cNvPr descr="fig9_3_7_ppt" id="2010" name="Google Shape;2010;p220"/>
          <p:cNvPicPr preferRelativeResize="0"/>
          <p:nvPr/>
        </p:nvPicPr>
        <p:blipFill rotWithShape="1">
          <a:blip r:embed="rId7">
            <a:alphaModFix/>
          </a:blip>
          <a:srcRect b="0" l="0" r="0" t="0"/>
          <a:stretch/>
        </p:blipFill>
        <p:spPr>
          <a:xfrm>
            <a:off x="1981200" y="457200"/>
            <a:ext cx="5381625" cy="4581525"/>
          </a:xfrm>
          <a:prstGeom prst="rect">
            <a:avLst/>
          </a:prstGeom>
          <a:noFill/>
          <a:ln>
            <a:noFill/>
          </a:ln>
        </p:spPr>
      </p:pic>
      <p:pic>
        <p:nvPicPr>
          <p:cNvPr descr="fig9_3_6_ppt" id="2011" name="Google Shape;2011;p220"/>
          <p:cNvPicPr preferRelativeResize="0"/>
          <p:nvPr/>
        </p:nvPicPr>
        <p:blipFill rotWithShape="1">
          <a:blip r:embed="rId8">
            <a:alphaModFix/>
          </a:blip>
          <a:srcRect b="0" l="0" r="0" t="0"/>
          <a:stretch/>
        </p:blipFill>
        <p:spPr>
          <a:xfrm>
            <a:off x="1981200" y="457200"/>
            <a:ext cx="5381625" cy="4581525"/>
          </a:xfrm>
          <a:prstGeom prst="rect">
            <a:avLst/>
          </a:prstGeom>
          <a:noFill/>
          <a:ln>
            <a:noFill/>
          </a:ln>
        </p:spPr>
      </p:pic>
      <p:pic>
        <p:nvPicPr>
          <p:cNvPr descr="fig9_3_5_ppt" id="2012" name="Google Shape;2012;p220"/>
          <p:cNvPicPr preferRelativeResize="0"/>
          <p:nvPr/>
        </p:nvPicPr>
        <p:blipFill rotWithShape="1">
          <a:blip r:embed="rId9">
            <a:alphaModFix/>
          </a:blip>
          <a:srcRect b="0" l="0" r="0" t="0"/>
          <a:stretch/>
        </p:blipFill>
        <p:spPr>
          <a:xfrm>
            <a:off x="1981200" y="457200"/>
            <a:ext cx="5381625" cy="4581525"/>
          </a:xfrm>
          <a:prstGeom prst="rect">
            <a:avLst/>
          </a:prstGeom>
          <a:noFill/>
          <a:ln>
            <a:noFill/>
          </a:ln>
        </p:spPr>
      </p:pic>
      <p:pic>
        <p:nvPicPr>
          <p:cNvPr descr="fig9_3_8_ppt" id="2013" name="Google Shape;2013;p220"/>
          <p:cNvPicPr preferRelativeResize="0"/>
          <p:nvPr/>
        </p:nvPicPr>
        <p:blipFill rotWithShape="1">
          <a:blip r:embed="rId10">
            <a:alphaModFix/>
          </a:blip>
          <a:srcRect b="0" l="0" r="0" t="0"/>
          <a:stretch/>
        </p:blipFill>
        <p:spPr>
          <a:xfrm>
            <a:off x="1981200" y="457200"/>
            <a:ext cx="5381625" cy="4581525"/>
          </a:xfrm>
          <a:prstGeom prst="rect">
            <a:avLst/>
          </a:prstGeom>
          <a:noFill/>
          <a:ln>
            <a:noFill/>
          </a:ln>
        </p:spPr>
      </p:pic>
      <p:sp>
        <p:nvSpPr>
          <p:cNvPr id="2014" name="Google Shape;2014;p220"/>
          <p:cNvSpPr/>
          <p:nvPr/>
        </p:nvSpPr>
        <p:spPr>
          <a:xfrm>
            <a:off x="447675" y="5181600"/>
            <a:ext cx="8239200" cy="2874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400">
                <a:solidFill>
                  <a:srgbClr val="00723F"/>
                </a:solidFill>
                <a:latin typeface="Calibri"/>
                <a:ea typeface="Calibri"/>
                <a:cs typeface="Calibri"/>
                <a:sym typeface="Calibri"/>
              </a:rPr>
              <a:t>  FIGURE 9.2</a:t>
            </a:r>
            <a:r>
              <a:rPr lang="en-US" sz="1400">
                <a:solidFill>
                  <a:schemeClr val="dk1"/>
                </a:solidFill>
                <a:latin typeface="Calibri"/>
                <a:ea typeface="Calibri"/>
                <a:cs typeface="Calibri"/>
                <a:sym typeface="Calibri"/>
              </a:rPr>
              <a:t>  Short-Run Supply Curve of a Perfectly Competitive Firm</a:t>
            </a:r>
            <a:endParaRPr/>
          </a:p>
        </p:txBody>
      </p:sp>
      <p:sp>
        <p:nvSpPr>
          <p:cNvPr id="2015" name="Google Shape;2015;p220"/>
          <p:cNvSpPr txBox="1"/>
          <p:nvPr/>
        </p:nvSpPr>
        <p:spPr>
          <a:xfrm>
            <a:off x="447675" y="5521325"/>
            <a:ext cx="8239200" cy="11082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lang="en-US" sz="1600">
                <a:solidFill>
                  <a:schemeClr val="dk1"/>
                </a:solidFill>
                <a:latin typeface="Calibri"/>
                <a:ea typeface="Calibri"/>
                <a:cs typeface="Calibri"/>
                <a:sym typeface="Calibri"/>
              </a:rPr>
              <a:t>At prices below average variable cost, it pays a firm to shut down rather than continue operating.</a:t>
            </a:r>
            <a:endParaRPr/>
          </a:p>
          <a:p>
            <a:pPr indent="0" lvl="0" marL="0" marR="0" rtl="0" algn="l">
              <a:lnSpc>
                <a:spcPct val="105000"/>
              </a:lnSpc>
              <a:spcBef>
                <a:spcPts val="0"/>
              </a:spcBef>
              <a:spcAft>
                <a:spcPts val="0"/>
              </a:spcAft>
              <a:buNone/>
            </a:pPr>
            <a:r>
              <a:rPr b="0" lang="en-US" sz="1600">
                <a:solidFill>
                  <a:schemeClr val="dk1"/>
                </a:solidFill>
                <a:latin typeface="Calibri"/>
                <a:ea typeface="Calibri"/>
                <a:cs typeface="Calibri"/>
                <a:sym typeface="Calibri"/>
              </a:rPr>
              <a:t>Thus, the short-run supply curve of a competitive firm is the part of its marginal cost curve that lies </a:t>
            </a:r>
            <a:r>
              <a:rPr b="0" i="1" lang="en-US" sz="1600">
                <a:solidFill>
                  <a:schemeClr val="dk1"/>
                </a:solidFill>
                <a:latin typeface="Calibri"/>
                <a:ea typeface="Calibri"/>
                <a:cs typeface="Calibri"/>
                <a:sym typeface="Calibri"/>
              </a:rPr>
              <a:t>above</a:t>
            </a:r>
            <a:r>
              <a:rPr b="0" lang="en-US" sz="1600">
                <a:solidFill>
                  <a:schemeClr val="dk1"/>
                </a:solidFill>
                <a:latin typeface="Calibri"/>
                <a:ea typeface="Calibri"/>
                <a:cs typeface="Calibri"/>
                <a:sym typeface="Calibri"/>
              </a:rPr>
              <a:t> its average variable cost curve.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4"/>
                                        </p:tgtEl>
                                        <p:attrNameLst>
                                          <p:attrName>style.visibility</p:attrName>
                                        </p:attrNameLst>
                                      </p:cBhvr>
                                      <p:to>
                                        <p:strVal val="visible"/>
                                      </p:to>
                                    </p:set>
                                    <p:animEffect filter="fade" transition="in">
                                      <p:cBhvr>
                                        <p:cTn dur="500"/>
                                        <p:tgtEl>
                                          <p:spTgt spid="20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06"/>
                                        </p:tgtEl>
                                        <p:attrNameLst>
                                          <p:attrName>style.visibility</p:attrName>
                                        </p:attrNameLst>
                                      </p:cBhvr>
                                      <p:to>
                                        <p:strVal val="visible"/>
                                      </p:to>
                                    </p:set>
                                    <p:animEffect filter="fade" transition="in">
                                      <p:cBhvr>
                                        <p:cTn dur="500"/>
                                        <p:tgtEl>
                                          <p:spTgt spid="20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07"/>
                                        </p:tgtEl>
                                        <p:attrNameLst>
                                          <p:attrName>style.visibility</p:attrName>
                                        </p:attrNameLst>
                                      </p:cBhvr>
                                      <p:to>
                                        <p:strVal val="visible"/>
                                      </p:to>
                                    </p:set>
                                    <p:animEffect filter="fade" transition="in">
                                      <p:cBhvr>
                                        <p:cTn dur="750"/>
                                        <p:tgtEl>
                                          <p:spTgt spid="2007"/>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2008"/>
                                        </p:tgtEl>
                                        <p:attrNameLst>
                                          <p:attrName>style.visibility</p:attrName>
                                        </p:attrNameLst>
                                      </p:cBhvr>
                                      <p:to>
                                        <p:strVal val="visible"/>
                                      </p:to>
                                    </p:set>
                                    <p:animEffect filter="fade" transition="in">
                                      <p:cBhvr>
                                        <p:cTn dur="750"/>
                                        <p:tgtEl>
                                          <p:spTgt spid="200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009"/>
                                        </p:tgtEl>
                                        <p:attrNameLst>
                                          <p:attrName>style.visibility</p:attrName>
                                        </p:attrNameLst>
                                      </p:cBhvr>
                                      <p:to>
                                        <p:strVal val="visible"/>
                                      </p:to>
                                    </p:set>
                                    <p:animEffect filter="fade" transition="in">
                                      <p:cBhvr>
                                        <p:cTn dur="750"/>
                                        <p:tgtEl>
                                          <p:spTgt spid="2009"/>
                                        </p:tgtEl>
                                      </p:cBhvr>
                                    </p:animEffect>
                                  </p:childTnLst>
                                </p:cTn>
                              </p:par>
                              <p:par>
                                <p:cTn fill="hold" nodeType="withEffect" presetClass="entr" presetID="10" presetSubtype="0">
                                  <p:stCondLst>
                                    <p:cond delay="0"/>
                                  </p:stCondLst>
                                  <p:childTnLst>
                                    <p:set>
                                      <p:cBhvr>
                                        <p:cTn dur="1" fill="hold">
                                          <p:stCondLst>
                                            <p:cond delay="0"/>
                                          </p:stCondLst>
                                        </p:cTn>
                                        <p:tgtEl>
                                          <p:spTgt spid="2012"/>
                                        </p:tgtEl>
                                        <p:attrNameLst>
                                          <p:attrName>style.visibility</p:attrName>
                                        </p:attrNameLst>
                                      </p:cBhvr>
                                      <p:to>
                                        <p:strVal val="visible"/>
                                      </p:to>
                                    </p:set>
                                    <p:animEffect filter="fade" transition="in">
                                      <p:cBhvr>
                                        <p:cTn dur="750"/>
                                        <p:tgtEl>
                                          <p:spTgt spid="2012"/>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2015">
                                            <p:txEl>
                                              <p:pRg end="0" st="0"/>
                                            </p:txEl>
                                          </p:spTgt>
                                        </p:tgtEl>
                                        <p:attrNameLst>
                                          <p:attrName>style.visibility</p:attrName>
                                        </p:attrNameLst>
                                      </p:cBhvr>
                                      <p:to>
                                        <p:strVal val="visible"/>
                                      </p:to>
                                    </p:set>
                                    <p:animEffect filter="fade" transition="in">
                                      <p:cBhvr>
                                        <p:cTn dur="500"/>
                                        <p:tgtEl>
                                          <p:spTgt spid="2015">
                                            <p:txEl>
                                              <p:pRg end="0" st="0"/>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2015">
                                            <p:txEl>
                                              <p:pRg end="1" st="1"/>
                                            </p:txEl>
                                          </p:spTgt>
                                        </p:tgtEl>
                                        <p:attrNameLst>
                                          <p:attrName>style.visibility</p:attrName>
                                        </p:attrNameLst>
                                      </p:cBhvr>
                                      <p:to>
                                        <p:strVal val="visible"/>
                                      </p:to>
                                    </p:set>
                                    <p:animEffect filter="fade" transition="in">
                                      <p:cBhvr>
                                        <p:cTn dur="500"/>
                                        <p:tgtEl>
                                          <p:spTgt spid="2015">
                                            <p:txEl>
                                              <p:pRg end="1" st="1"/>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2011"/>
                                        </p:tgtEl>
                                        <p:attrNameLst>
                                          <p:attrName>style.visibility</p:attrName>
                                        </p:attrNameLst>
                                      </p:cBhvr>
                                      <p:to>
                                        <p:strVal val="visible"/>
                                      </p:to>
                                    </p:set>
                                    <p:animEffect filter="fade" transition="in">
                                      <p:cBhvr>
                                        <p:cTn dur="750"/>
                                        <p:tgtEl>
                                          <p:spTgt spid="2011"/>
                                        </p:tgtEl>
                                      </p:cBhvr>
                                    </p:animEffect>
                                  </p:childTnLst>
                                </p:cTn>
                              </p:par>
                              <p:par>
                                <p:cTn fill="hold" nodeType="withEffect" presetClass="entr" presetID="10" presetSubtype="0">
                                  <p:stCondLst>
                                    <p:cond delay="0"/>
                                  </p:stCondLst>
                                  <p:childTnLst>
                                    <p:set>
                                      <p:cBhvr>
                                        <p:cTn dur="1" fill="hold">
                                          <p:stCondLst>
                                            <p:cond delay="0"/>
                                          </p:stCondLst>
                                        </p:cTn>
                                        <p:tgtEl>
                                          <p:spTgt spid="2010"/>
                                        </p:tgtEl>
                                        <p:attrNameLst>
                                          <p:attrName>style.visibility</p:attrName>
                                        </p:attrNameLst>
                                      </p:cBhvr>
                                      <p:to>
                                        <p:strVal val="visible"/>
                                      </p:to>
                                    </p:set>
                                    <p:animEffect filter="fade" transition="in">
                                      <p:cBhvr>
                                        <p:cTn dur="750"/>
                                        <p:tgtEl>
                                          <p:spTgt spid="2010"/>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013"/>
                                        </p:tgtEl>
                                        <p:attrNameLst>
                                          <p:attrName>style.visibility</p:attrName>
                                        </p:attrNameLst>
                                      </p:cBhvr>
                                      <p:to>
                                        <p:strVal val="visible"/>
                                      </p:to>
                                    </p:set>
                                    <p:animEffect filter="fade" transition="in">
                                      <p:cBhvr>
                                        <p:cTn dur="750"/>
                                        <p:tgtEl>
                                          <p:spTgt spid="20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graphicFrame>
        <p:nvGraphicFramePr>
          <p:cNvPr id="2020" name="Google Shape;2020;p221"/>
          <p:cNvGraphicFramePr/>
          <p:nvPr/>
        </p:nvGraphicFramePr>
        <p:xfrm>
          <a:off x="838200" y="2362200"/>
          <a:ext cx="3000000" cy="3000000"/>
        </p:xfrm>
        <a:graphic>
          <a:graphicData uri="http://schemas.openxmlformats.org/drawingml/2006/table">
            <a:tbl>
              <a:tblPr>
                <a:noFill/>
                <a:tableStyleId>{E498032D-39E7-4472-BB72-E89C2498A91A}</a:tableStyleId>
              </a:tblPr>
              <a:tblGrid>
                <a:gridCol w="762000"/>
                <a:gridCol w="228600"/>
                <a:gridCol w="1905000"/>
                <a:gridCol w="25400"/>
                <a:gridCol w="203200"/>
                <a:gridCol w="2057400"/>
                <a:gridCol w="25400"/>
                <a:gridCol w="25400"/>
                <a:gridCol w="2235200"/>
              </a:tblGrid>
              <a:tr h="518125">
                <a:tc gridSpan="9">
                  <a:txBody>
                    <a:bodyPr/>
                    <a:lstStyle/>
                    <a:p>
                      <a:pPr indent="-974725" lvl="0" marL="974725" marR="0" rtl="0" algn="l">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TABLE 9.2  Profits, Losses, and Perfectly Competitive Firm Decisions in the Long and Short Run</a:t>
                      </a:r>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c hMerge="1"/>
                <a:tc hMerge="1"/>
                <a:tc hMerge="1"/>
                <a:tc hMerge="1"/>
                <a:tc hMerge="1"/>
                <a:tc hMerge="1"/>
                <a:tc hMerge="1"/>
              </a:tr>
              <a:tr h="322150">
                <a:tc>
                  <a:txBody>
                    <a:bodyPr/>
                    <a:lstStyle/>
                    <a:p>
                      <a:pPr indent="0" lvl="0" marL="0" marR="0" rtl="0" algn="ctr">
                        <a:lnSpc>
                          <a:spcPct val="100000"/>
                        </a:lnSpc>
                        <a:spcBef>
                          <a:spcPts val="0"/>
                        </a:spcBef>
                        <a:spcAft>
                          <a:spcPts val="0"/>
                        </a:spcAft>
                        <a:buClr>
                          <a:schemeClr val="dk1"/>
                        </a:buClr>
                        <a:buSzPts val="1400"/>
                        <a:buFont typeface="Calibri"/>
                        <a:buNone/>
                      </a:pPr>
                      <a:r>
                        <a:t/>
                      </a:r>
                      <a:endParaRPr b="1"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t/>
                      </a:r>
                      <a:endParaRPr b="1"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Short-Run Condition</a:t>
                      </a:r>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Short-Run Decision</a:t>
                      </a:r>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Long-Run Decision</a:t>
                      </a:r>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34850">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Profits</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1" lang="en-US" sz="1400" u="none" cap="none" strike="noStrike">
                          <a:solidFill>
                            <a:schemeClr val="dk1"/>
                          </a:solidFill>
                          <a:latin typeface="Arial"/>
                          <a:ea typeface="Arial"/>
                          <a:cs typeface="Arial"/>
                          <a:sym typeface="Arial"/>
                        </a:rPr>
                        <a:t>TR</a:t>
                      </a:r>
                      <a:r>
                        <a:rPr b="0" i="0" lang="en-US" sz="1400" u="none" cap="none" strike="noStrike">
                          <a:solidFill>
                            <a:schemeClr val="dk1"/>
                          </a:solidFill>
                          <a:latin typeface="Arial"/>
                          <a:ea typeface="Arial"/>
                          <a:cs typeface="Arial"/>
                          <a:sym typeface="Arial"/>
                        </a:rPr>
                        <a:t> &gt; </a:t>
                      </a:r>
                      <a:r>
                        <a:rPr b="0" i="1" lang="en-US" sz="1400" u="none" cap="none" strike="noStrike">
                          <a:solidFill>
                            <a:schemeClr val="dk1"/>
                          </a:solidFill>
                          <a:latin typeface="Arial"/>
                          <a:ea typeface="Arial"/>
                          <a:cs typeface="Arial"/>
                          <a:sym typeface="Arial"/>
                        </a:rPr>
                        <a:t>TC</a:t>
                      </a:r>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1" lang="en-US" sz="1400" u="none" cap="none" strike="noStrike">
                          <a:solidFill>
                            <a:schemeClr val="dk1"/>
                          </a:solidFill>
                          <a:latin typeface="Arial"/>
                          <a:ea typeface="Arial"/>
                          <a:cs typeface="Arial"/>
                          <a:sym typeface="Arial"/>
                        </a:rPr>
                        <a:t>P</a:t>
                      </a:r>
                      <a:r>
                        <a:rPr b="0" i="0" lang="en-US" sz="1400" u="none" cap="none" strike="noStrike">
                          <a:solidFill>
                            <a:schemeClr val="dk1"/>
                          </a:solidFill>
                          <a:latin typeface="Arial"/>
                          <a:ea typeface="Arial"/>
                          <a:cs typeface="Arial"/>
                          <a:sym typeface="Arial"/>
                        </a:rPr>
                        <a:t> = </a:t>
                      </a:r>
                      <a:r>
                        <a:rPr b="0" i="1" lang="en-US" sz="1400" u="none" cap="none" strike="noStrike">
                          <a:solidFill>
                            <a:schemeClr val="dk1"/>
                          </a:solidFill>
                          <a:latin typeface="Arial"/>
                          <a:ea typeface="Arial"/>
                          <a:cs typeface="Arial"/>
                          <a:sym typeface="Arial"/>
                        </a:rPr>
                        <a:t>MC</a:t>
                      </a:r>
                      <a:r>
                        <a:rPr b="0" i="0" lang="en-US" sz="1400" u="none" cap="none" strike="noStrike">
                          <a:solidFill>
                            <a:schemeClr val="dk1"/>
                          </a:solidFill>
                          <a:latin typeface="Arial"/>
                          <a:ea typeface="Arial"/>
                          <a:cs typeface="Arial"/>
                          <a:sym typeface="Arial"/>
                        </a:rPr>
                        <a:t>: operate</a:t>
                      </a:r>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Expand: new firms enter</a:t>
                      </a:r>
                      <a:endParaRPr/>
                    </a:p>
                  </a:txBody>
                  <a:tcPr marT="45700" marB="45700" marR="91450" marL="137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850">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Losses</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  </a:t>
                      </a:r>
                      <a:r>
                        <a:rPr b="0" i="1" lang="en-US" sz="1400" u="none" cap="none" strike="noStrike">
                          <a:solidFill>
                            <a:schemeClr val="dk1"/>
                          </a:solidFill>
                          <a:latin typeface="Arial"/>
                          <a:ea typeface="Arial"/>
                          <a:cs typeface="Arial"/>
                          <a:sym typeface="Arial"/>
                        </a:rPr>
                        <a:t>TR</a:t>
                      </a:r>
                      <a:r>
                        <a:rPr b="0" i="0" lang="en-US" sz="1400" u="none" cap="none" strike="noStrike">
                          <a:solidFill>
                            <a:schemeClr val="dk1"/>
                          </a:solidFill>
                          <a:latin typeface="Arial"/>
                          <a:ea typeface="Arial"/>
                          <a:cs typeface="Arial"/>
                          <a:sym typeface="Arial"/>
                        </a:rPr>
                        <a:t> ≥ </a:t>
                      </a:r>
                      <a:r>
                        <a:rPr b="0" i="1" lang="en-US" sz="1400" u="none" cap="none" strike="noStrike">
                          <a:solidFill>
                            <a:schemeClr val="dk1"/>
                          </a:solidFill>
                          <a:latin typeface="Arial"/>
                          <a:ea typeface="Arial"/>
                          <a:cs typeface="Arial"/>
                          <a:sym typeface="Arial"/>
                        </a:rPr>
                        <a:t>TVC</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1" lang="en-US" sz="1400" u="none" cap="none" strike="noStrike">
                          <a:solidFill>
                            <a:schemeClr val="dk1"/>
                          </a:solidFill>
                          <a:latin typeface="Arial"/>
                          <a:ea typeface="Arial"/>
                          <a:cs typeface="Arial"/>
                          <a:sym typeface="Arial"/>
                        </a:rPr>
                        <a:t>P</a:t>
                      </a:r>
                      <a:r>
                        <a:rPr b="0" i="0" lang="en-US" sz="1400" u="none" cap="none" strike="noStrike">
                          <a:solidFill>
                            <a:schemeClr val="dk1"/>
                          </a:solidFill>
                          <a:latin typeface="Arial"/>
                          <a:ea typeface="Arial"/>
                          <a:cs typeface="Arial"/>
                          <a:sym typeface="Arial"/>
                        </a:rPr>
                        <a:t> = </a:t>
                      </a:r>
                      <a:r>
                        <a:rPr b="0" i="1" lang="en-US" sz="1400" u="none" cap="none" strike="noStrike">
                          <a:solidFill>
                            <a:schemeClr val="dk1"/>
                          </a:solidFill>
                          <a:latin typeface="Arial"/>
                          <a:ea typeface="Arial"/>
                          <a:cs typeface="Arial"/>
                          <a:sym typeface="Arial"/>
                        </a:rPr>
                        <a:t>MC</a:t>
                      </a:r>
                      <a:r>
                        <a:rPr b="0" i="0" lang="en-US" sz="1400" u="none" cap="none" strike="noStrike">
                          <a:solidFill>
                            <a:schemeClr val="dk1"/>
                          </a:solidFill>
                          <a:latin typeface="Arial"/>
                          <a:ea typeface="Arial"/>
                          <a:cs typeface="Arial"/>
                          <a:sym typeface="Arial"/>
                        </a:rPr>
                        <a:t>: operate</a:t>
                      </a:r>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Contract: firms exit</a:t>
                      </a:r>
                      <a:endParaRPr/>
                    </a:p>
                  </a:txBody>
                  <a:tcPr marT="45700" marB="45700" marR="91450" marL="137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850">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(loss &lt; total fixed cost)</a:t>
                      </a:r>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91450" marL="137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850">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  </a:t>
                      </a:r>
                      <a:r>
                        <a:rPr b="0" i="1" lang="en-US" sz="1400" u="none" cap="none" strike="noStrike">
                          <a:solidFill>
                            <a:schemeClr val="dk1"/>
                          </a:solidFill>
                          <a:latin typeface="Arial"/>
                          <a:ea typeface="Arial"/>
                          <a:cs typeface="Arial"/>
                          <a:sym typeface="Arial"/>
                        </a:rPr>
                        <a:t>TR</a:t>
                      </a:r>
                      <a:r>
                        <a:rPr b="0" i="0" lang="en-US" sz="1400" u="none" cap="none" strike="noStrike">
                          <a:solidFill>
                            <a:schemeClr val="dk1"/>
                          </a:solidFill>
                          <a:latin typeface="Arial"/>
                          <a:ea typeface="Arial"/>
                          <a:cs typeface="Arial"/>
                          <a:sym typeface="Arial"/>
                        </a:rPr>
                        <a:t> &lt; </a:t>
                      </a:r>
                      <a:r>
                        <a:rPr b="0" i="1" lang="en-US" sz="1400" u="none" cap="none" strike="noStrike">
                          <a:solidFill>
                            <a:schemeClr val="dk1"/>
                          </a:solidFill>
                          <a:latin typeface="Arial"/>
                          <a:ea typeface="Arial"/>
                          <a:cs typeface="Arial"/>
                          <a:sym typeface="Arial"/>
                        </a:rPr>
                        <a:t>TVC</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Shut down:</a:t>
                      </a:r>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Contract: firms exit</a:t>
                      </a:r>
                      <a:endParaRPr/>
                    </a:p>
                  </a:txBody>
                  <a:tcPr marT="45700" marB="45700" marR="91450" marL="137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775">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loss = total fixed cost</a:t>
                      </a:r>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a:txBody>
                  <a:tcPr marT="45700" marB="45700"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758C"/>
                      </a:solidFill>
                      <a:prstDash val="solid"/>
                      <a:round/>
                      <a:headEnd len="sm" w="sm" type="none"/>
                      <a:tailEnd len="sm" w="sm" type="none"/>
                    </a:lnB>
                  </a:tcPr>
                </a:tc>
              </a:tr>
            </a:tbl>
          </a:graphicData>
        </a:graphic>
      </p:graphicFrame>
      <p:sp>
        <p:nvSpPr>
          <p:cNvPr id="2021" name="Google Shape;2021;p221"/>
          <p:cNvSpPr txBox="1"/>
          <p:nvPr/>
        </p:nvSpPr>
        <p:spPr>
          <a:xfrm>
            <a:off x="457200" y="296863"/>
            <a:ext cx="64008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2000">
                <a:solidFill>
                  <a:srgbClr val="55367D"/>
                </a:solidFill>
                <a:latin typeface="Calibri"/>
                <a:ea typeface="Calibri"/>
                <a:cs typeface="Calibri"/>
                <a:sym typeface="Calibri"/>
              </a:rPr>
              <a:t>Long-Run Directions: A Review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1"/>
                                        </p:tgtEl>
                                        <p:attrNameLst>
                                          <p:attrName>style.visibility</p:attrName>
                                        </p:attrNameLst>
                                      </p:cBhvr>
                                      <p:to>
                                        <p:strVal val="visible"/>
                                      </p:to>
                                    </p:set>
                                    <p:animEffect filter="fade" transition="in">
                                      <p:cBhvr>
                                        <p:cTn dur="500"/>
                                        <p:tgtEl>
                                          <p:spTgt spid="202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20"/>
                                        </p:tgtEl>
                                        <p:attrNameLst>
                                          <p:attrName>style.visibility</p:attrName>
                                        </p:attrNameLst>
                                      </p:cBhvr>
                                      <p:to>
                                        <p:strVal val="visible"/>
                                      </p:to>
                                    </p:set>
                                    <p:animEffect filter="fade" transition="in">
                                      <p:cBhvr>
                                        <p:cTn dur="750"/>
                                        <p:tgtEl>
                                          <p:spTgt spid="20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pic>
        <p:nvPicPr>
          <p:cNvPr descr="fig9_6_1_ppt" id="2026" name="Google Shape;2026;p222"/>
          <p:cNvPicPr preferRelativeResize="0"/>
          <p:nvPr/>
        </p:nvPicPr>
        <p:blipFill rotWithShape="1">
          <a:blip r:embed="rId3">
            <a:alphaModFix/>
          </a:blip>
          <a:srcRect b="0" l="0" r="0" t="0"/>
          <a:stretch/>
        </p:blipFill>
        <p:spPr>
          <a:xfrm>
            <a:off x="1790700" y="1009650"/>
            <a:ext cx="5562600" cy="3562350"/>
          </a:xfrm>
          <a:prstGeom prst="rect">
            <a:avLst/>
          </a:prstGeom>
          <a:noFill/>
          <a:ln>
            <a:noFill/>
          </a:ln>
        </p:spPr>
      </p:pic>
      <p:pic>
        <p:nvPicPr>
          <p:cNvPr descr="fig9_6_2_ppt" id="2027" name="Google Shape;2027;p222"/>
          <p:cNvPicPr preferRelativeResize="0"/>
          <p:nvPr/>
        </p:nvPicPr>
        <p:blipFill rotWithShape="1">
          <a:blip r:embed="rId4">
            <a:alphaModFix/>
          </a:blip>
          <a:srcRect b="0" l="0" r="0" t="0"/>
          <a:stretch/>
        </p:blipFill>
        <p:spPr>
          <a:xfrm>
            <a:off x="1790700" y="1009650"/>
            <a:ext cx="5562600" cy="3562350"/>
          </a:xfrm>
          <a:prstGeom prst="rect">
            <a:avLst/>
          </a:prstGeom>
          <a:noFill/>
          <a:ln>
            <a:noFill/>
          </a:ln>
        </p:spPr>
      </p:pic>
      <p:pic>
        <p:nvPicPr>
          <p:cNvPr descr="fig9_6_3_ppt" id="2028" name="Google Shape;2028;p222"/>
          <p:cNvPicPr preferRelativeResize="0"/>
          <p:nvPr/>
        </p:nvPicPr>
        <p:blipFill rotWithShape="1">
          <a:blip r:embed="rId5">
            <a:alphaModFix/>
          </a:blip>
          <a:srcRect b="0" l="0" r="0" t="0"/>
          <a:stretch/>
        </p:blipFill>
        <p:spPr>
          <a:xfrm>
            <a:off x="1790700" y="1009650"/>
            <a:ext cx="5562600" cy="3562350"/>
          </a:xfrm>
          <a:prstGeom prst="rect">
            <a:avLst/>
          </a:prstGeom>
          <a:noFill/>
          <a:ln>
            <a:noFill/>
          </a:ln>
        </p:spPr>
      </p:pic>
      <p:pic>
        <p:nvPicPr>
          <p:cNvPr descr="fig9_6_4_ppt" id="2029" name="Google Shape;2029;p222"/>
          <p:cNvPicPr preferRelativeResize="0"/>
          <p:nvPr/>
        </p:nvPicPr>
        <p:blipFill rotWithShape="1">
          <a:blip r:embed="rId6">
            <a:alphaModFix/>
          </a:blip>
          <a:srcRect b="0" l="0" r="0" t="0"/>
          <a:stretch/>
        </p:blipFill>
        <p:spPr>
          <a:xfrm>
            <a:off x="1790700" y="1009650"/>
            <a:ext cx="5562600" cy="3562350"/>
          </a:xfrm>
          <a:prstGeom prst="rect">
            <a:avLst/>
          </a:prstGeom>
          <a:noFill/>
          <a:ln>
            <a:noFill/>
          </a:ln>
        </p:spPr>
      </p:pic>
      <p:pic>
        <p:nvPicPr>
          <p:cNvPr descr="fig9_6_5_ppt" id="2030" name="Google Shape;2030;p222"/>
          <p:cNvPicPr preferRelativeResize="0"/>
          <p:nvPr/>
        </p:nvPicPr>
        <p:blipFill rotWithShape="1">
          <a:blip r:embed="rId7">
            <a:alphaModFix/>
          </a:blip>
          <a:srcRect b="0" l="0" r="0" t="0"/>
          <a:stretch/>
        </p:blipFill>
        <p:spPr>
          <a:xfrm>
            <a:off x="1790700" y="1009650"/>
            <a:ext cx="5562600" cy="3562350"/>
          </a:xfrm>
          <a:prstGeom prst="rect">
            <a:avLst/>
          </a:prstGeom>
          <a:noFill/>
          <a:ln>
            <a:noFill/>
          </a:ln>
        </p:spPr>
      </p:pic>
      <p:pic>
        <p:nvPicPr>
          <p:cNvPr descr="fig9_6_6_ppt" id="2031" name="Google Shape;2031;p222"/>
          <p:cNvPicPr preferRelativeResize="0"/>
          <p:nvPr/>
        </p:nvPicPr>
        <p:blipFill rotWithShape="1">
          <a:blip r:embed="rId8">
            <a:alphaModFix/>
          </a:blip>
          <a:srcRect b="0" l="0" r="0" t="0"/>
          <a:stretch/>
        </p:blipFill>
        <p:spPr>
          <a:xfrm>
            <a:off x="1790700" y="1009650"/>
            <a:ext cx="5562600" cy="3562350"/>
          </a:xfrm>
          <a:prstGeom prst="rect">
            <a:avLst/>
          </a:prstGeom>
          <a:noFill/>
          <a:ln>
            <a:noFill/>
          </a:ln>
        </p:spPr>
      </p:pic>
      <p:sp>
        <p:nvSpPr>
          <p:cNvPr id="2032" name="Google Shape;2032;p222"/>
          <p:cNvSpPr/>
          <p:nvPr/>
        </p:nvSpPr>
        <p:spPr>
          <a:xfrm>
            <a:off x="1219200" y="4668838"/>
            <a:ext cx="7467600" cy="304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400">
                <a:solidFill>
                  <a:srgbClr val="00723F"/>
                </a:solidFill>
                <a:latin typeface="Calibri"/>
                <a:ea typeface="Calibri"/>
                <a:cs typeface="Calibri"/>
                <a:sym typeface="Calibri"/>
              </a:rPr>
              <a:t>  FIGURE 9.5</a:t>
            </a:r>
            <a:r>
              <a:rPr lang="en-US" sz="1400">
                <a:solidFill>
                  <a:schemeClr val="dk1"/>
                </a:solidFill>
                <a:latin typeface="Calibri"/>
                <a:ea typeface="Calibri"/>
                <a:cs typeface="Calibri"/>
                <a:sym typeface="Calibri"/>
              </a:rPr>
              <a:t>  A Firm Exhibiting Economies and Diseconomies of Scale</a:t>
            </a:r>
            <a:endParaRPr/>
          </a:p>
        </p:txBody>
      </p:sp>
      <p:sp>
        <p:nvSpPr>
          <p:cNvPr id="2033" name="Google Shape;2033;p222"/>
          <p:cNvSpPr txBox="1"/>
          <p:nvPr/>
        </p:nvSpPr>
        <p:spPr>
          <a:xfrm>
            <a:off x="1219200" y="5018088"/>
            <a:ext cx="7467600" cy="8493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lang="en-US" sz="1600">
                <a:solidFill>
                  <a:schemeClr val="dk1"/>
                </a:solidFill>
                <a:latin typeface="Calibri"/>
                <a:ea typeface="Calibri"/>
                <a:cs typeface="Calibri"/>
                <a:sym typeface="Calibri"/>
              </a:rPr>
              <a:t>Economies of scale push this firm’s average costs down to </a:t>
            </a:r>
            <a:r>
              <a:rPr b="0" i="1" lang="en-US" sz="1600">
                <a:solidFill>
                  <a:schemeClr val="dk1"/>
                </a:solidFill>
                <a:latin typeface="Calibri"/>
                <a:ea typeface="Calibri"/>
                <a:cs typeface="Calibri"/>
                <a:sym typeface="Calibri"/>
              </a:rPr>
              <a:t>q</a:t>
            </a:r>
            <a:r>
              <a:rPr b="0" lang="en-US" sz="1600">
                <a:solidFill>
                  <a:schemeClr val="dk1"/>
                </a:solidFill>
                <a:latin typeface="Calibri"/>
                <a:ea typeface="Calibri"/>
                <a:cs typeface="Calibri"/>
                <a:sym typeface="Calibri"/>
              </a:rPr>
              <a:t>*.</a:t>
            </a:r>
            <a:endParaRPr/>
          </a:p>
          <a:p>
            <a:pPr indent="0" lvl="0" marL="0" marR="0" rtl="0" algn="l">
              <a:lnSpc>
                <a:spcPct val="105000"/>
              </a:lnSpc>
              <a:spcBef>
                <a:spcPts val="0"/>
              </a:spcBef>
              <a:spcAft>
                <a:spcPts val="0"/>
              </a:spcAft>
              <a:buNone/>
            </a:pPr>
            <a:r>
              <a:rPr b="0" lang="en-US" sz="1600">
                <a:solidFill>
                  <a:schemeClr val="dk1"/>
                </a:solidFill>
                <a:latin typeface="Calibri"/>
                <a:ea typeface="Calibri"/>
                <a:cs typeface="Calibri"/>
                <a:sym typeface="Calibri"/>
              </a:rPr>
              <a:t>Beyond </a:t>
            </a:r>
            <a:r>
              <a:rPr b="0" i="1" lang="en-US" sz="1600">
                <a:solidFill>
                  <a:schemeClr val="dk1"/>
                </a:solidFill>
                <a:latin typeface="Calibri"/>
                <a:ea typeface="Calibri"/>
                <a:cs typeface="Calibri"/>
                <a:sym typeface="Calibri"/>
              </a:rPr>
              <a:t>q</a:t>
            </a:r>
            <a:r>
              <a:rPr b="0" lang="en-US" sz="1600">
                <a:solidFill>
                  <a:schemeClr val="dk1"/>
                </a:solidFill>
                <a:latin typeface="Calibri"/>
                <a:ea typeface="Calibri"/>
                <a:cs typeface="Calibri"/>
                <a:sym typeface="Calibri"/>
              </a:rPr>
              <a:t>*, the firm experiences diseconomies of scale;</a:t>
            </a:r>
            <a:endParaRPr/>
          </a:p>
          <a:p>
            <a:pPr indent="0" lvl="0" marL="0" marR="0" rtl="0" algn="l">
              <a:lnSpc>
                <a:spcPct val="105000"/>
              </a:lnSpc>
              <a:spcBef>
                <a:spcPts val="0"/>
              </a:spcBef>
              <a:spcAft>
                <a:spcPts val="0"/>
              </a:spcAft>
              <a:buNone/>
            </a:pPr>
            <a:r>
              <a:rPr b="0" i="1" lang="en-US" sz="1600">
                <a:solidFill>
                  <a:schemeClr val="dk1"/>
                </a:solidFill>
                <a:latin typeface="Calibri"/>
                <a:ea typeface="Calibri"/>
                <a:cs typeface="Calibri"/>
                <a:sym typeface="Calibri"/>
              </a:rPr>
              <a:t>q</a:t>
            </a:r>
            <a:r>
              <a:rPr b="0" lang="en-US" sz="1600">
                <a:solidFill>
                  <a:schemeClr val="dk1"/>
                </a:solidFill>
                <a:latin typeface="Calibri"/>
                <a:ea typeface="Calibri"/>
                <a:cs typeface="Calibri"/>
                <a:sym typeface="Calibri"/>
              </a:rPr>
              <a:t>* is the level of production at lowest average cost, using optimal scale.</a:t>
            </a:r>
            <a:endParaRPr/>
          </a:p>
        </p:txBody>
      </p:sp>
      <p:sp>
        <p:nvSpPr>
          <p:cNvPr id="2034" name="Google Shape;2034;p222"/>
          <p:cNvSpPr/>
          <p:nvPr/>
        </p:nvSpPr>
        <p:spPr>
          <a:xfrm>
            <a:off x="457200" y="6019800"/>
            <a:ext cx="8229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optimal scale of plant</a:t>
            </a:r>
            <a:r>
              <a:rPr b="0" lang="en-US" sz="1800">
                <a:solidFill>
                  <a:srgbClr val="006668"/>
                </a:solidFill>
                <a:latin typeface="Calibri"/>
                <a:ea typeface="Calibri"/>
                <a:cs typeface="Calibri"/>
                <a:sym typeface="Calibri"/>
              </a:rPr>
              <a:t>  </a:t>
            </a:r>
            <a:r>
              <a:rPr b="0" lang="en-US" sz="1800">
                <a:solidFill>
                  <a:schemeClr val="dk1"/>
                </a:solidFill>
                <a:latin typeface="Calibri"/>
                <a:ea typeface="Calibri"/>
                <a:cs typeface="Calibri"/>
                <a:sym typeface="Calibri"/>
              </a:rPr>
              <a:t>The scale of plant that minimizes average cost.</a:t>
            </a:r>
            <a:endParaRPr/>
          </a:p>
        </p:txBody>
      </p:sp>
      <p:sp>
        <p:nvSpPr>
          <p:cNvPr id="2035" name="Google Shape;2035;p222"/>
          <p:cNvSpPr txBox="1"/>
          <p:nvPr/>
        </p:nvSpPr>
        <p:spPr>
          <a:xfrm>
            <a:off x="457200" y="311150"/>
            <a:ext cx="64008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2000">
                <a:solidFill>
                  <a:srgbClr val="55367D"/>
                </a:solidFill>
                <a:latin typeface="Calibri"/>
                <a:ea typeface="Calibri"/>
                <a:cs typeface="Calibri"/>
                <a:sym typeface="Calibri"/>
              </a:rPr>
              <a:t>U-Shaped Long-Run Average Costs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35"/>
                                        </p:tgtEl>
                                        <p:attrNameLst>
                                          <p:attrName>style.visibility</p:attrName>
                                        </p:attrNameLst>
                                      </p:cBhvr>
                                      <p:to>
                                        <p:strVal val="visible"/>
                                      </p:to>
                                    </p:set>
                                    <p:animEffect filter="fade" transition="in">
                                      <p:cBhvr>
                                        <p:cTn dur="500"/>
                                        <p:tgtEl>
                                          <p:spTgt spid="20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32"/>
                                        </p:tgtEl>
                                        <p:attrNameLst>
                                          <p:attrName>style.visibility</p:attrName>
                                        </p:attrNameLst>
                                      </p:cBhvr>
                                      <p:to>
                                        <p:strVal val="visible"/>
                                      </p:to>
                                    </p:set>
                                    <p:animEffect filter="fade" transition="in">
                                      <p:cBhvr>
                                        <p:cTn dur="500"/>
                                        <p:tgtEl>
                                          <p:spTgt spid="203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26"/>
                                        </p:tgtEl>
                                        <p:attrNameLst>
                                          <p:attrName>style.visibility</p:attrName>
                                        </p:attrNameLst>
                                      </p:cBhvr>
                                      <p:to>
                                        <p:strVal val="visible"/>
                                      </p:to>
                                    </p:set>
                                    <p:animEffect filter="fade" transition="in">
                                      <p:cBhvr>
                                        <p:cTn dur="500"/>
                                        <p:tgtEl>
                                          <p:spTgt spid="202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27"/>
                                        </p:tgtEl>
                                        <p:attrNameLst>
                                          <p:attrName>style.visibility</p:attrName>
                                        </p:attrNameLst>
                                      </p:cBhvr>
                                      <p:to>
                                        <p:strVal val="visible"/>
                                      </p:to>
                                    </p:set>
                                    <p:animEffect filter="fade" transition="in">
                                      <p:cBhvr>
                                        <p:cTn dur="750"/>
                                        <p:tgtEl>
                                          <p:spTgt spid="2027"/>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2028"/>
                                        </p:tgtEl>
                                        <p:attrNameLst>
                                          <p:attrName>style.visibility</p:attrName>
                                        </p:attrNameLst>
                                      </p:cBhvr>
                                      <p:to>
                                        <p:strVal val="visible"/>
                                      </p:to>
                                    </p:set>
                                    <p:animEffect filter="fade" transition="in">
                                      <p:cBhvr>
                                        <p:cTn dur="750"/>
                                        <p:tgtEl>
                                          <p:spTgt spid="202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29"/>
                                        </p:tgtEl>
                                        <p:attrNameLst>
                                          <p:attrName>style.visibility</p:attrName>
                                        </p:attrNameLst>
                                      </p:cBhvr>
                                      <p:to>
                                        <p:strVal val="visible"/>
                                      </p:to>
                                    </p:set>
                                    <p:animEffect filter="fade" transition="in">
                                      <p:cBhvr>
                                        <p:cTn dur="750"/>
                                        <p:tgtEl>
                                          <p:spTgt spid="2029"/>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2030"/>
                                        </p:tgtEl>
                                        <p:attrNameLst>
                                          <p:attrName>style.visibility</p:attrName>
                                        </p:attrNameLst>
                                      </p:cBhvr>
                                      <p:to>
                                        <p:strVal val="visible"/>
                                      </p:to>
                                    </p:set>
                                    <p:animEffect filter="fade" transition="in">
                                      <p:cBhvr>
                                        <p:cTn dur="750"/>
                                        <p:tgtEl>
                                          <p:spTgt spid="2030"/>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031"/>
                                        </p:tgtEl>
                                        <p:attrNameLst>
                                          <p:attrName>style.visibility</p:attrName>
                                        </p:attrNameLst>
                                      </p:cBhvr>
                                      <p:to>
                                        <p:strVal val="visible"/>
                                      </p:to>
                                    </p:set>
                                    <p:animEffect filter="fade" transition="in">
                                      <p:cBhvr>
                                        <p:cTn dur="750"/>
                                        <p:tgtEl>
                                          <p:spTgt spid="2031"/>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2033">
                                            <p:txEl>
                                              <p:pRg end="0" st="0"/>
                                            </p:txEl>
                                          </p:spTgt>
                                        </p:tgtEl>
                                        <p:attrNameLst>
                                          <p:attrName>style.visibility</p:attrName>
                                        </p:attrNameLst>
                                      </p:cBhvr>
                                      <p:to>
                                        <p:strVal val="visible"/>
                                      </p:to>
                                    </p:set>
                                    <p:animEffect filter="fade" transition="in">
                                      <p:cBhvr>
                                        <p:cTn dur="500"/>
                                        <p:tgtEl>
                                          <p:spTgt spid="2033">
                                            <p:txEl>
                                              <p:pRg end="0" st="0"/>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2033">
                                            <p:txEl>
                                              <p:pRg end="1" st="1"/>
                                            </p:txEl>
                                          </p:spTgt>
                                        </p:tgtEl>
                                        <p:attrNameLst>
                                          <p:attrName>style.visibility</p:attrName>
                                        </p:attrNameLst>
                                      </p:cBhvr>
                                      <p:to>
                                        <p:strVal val="visible"/>
                                      </p:to>
                                    </p:set>
                                    <p:animEffect filter="fade" transition="in">
                                      <p:cBhvr>
                                        <p:cTn dur="500"/>
                                        <p:tgtEl>
                                          <p:spTgt spid="2033">
                                            <p:txEl>
                                              <p:pRg end="1" st="1"/>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2033">
                                            <p:txEl>
                                              <p:pRg end="2" st="2"/>
                                            </p:txEl>
                                          </p:spTgt>
                                        </p:tgtEl>
                                        <p:attrNameLst>
                                          <p:attrName>style.visibility</p:attrName>
                                        </p:attrNameLst>
                                      </p:cBhvr>
                                      <p:to>
                                        <p:strVal val="visible"/>
                                      </p:to>
                                    </p:set>
                                    <p:animEffect filter="fade" transition="in">
                                      <p:cBhvr>
                                        <p:cTn dur="500"/>
                                        <p:tgtEl>
                                          <p:spTgt spid="2033">
                                            <p:txEl>
                                              <p:pRg end="2" st="2"/>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2034"/>
                                        </p:tgtEl>
                                        <p:attrNameLst>
                                          <p:attrName>style.visibility</p:attrName>
                                        </p:attrNameLst>
                                      </p:cBhvr>
                                      <p:to>
                                        <p:strVal val="visible"/>
                                      </p:to>
                                    </p:set>
                                    <p:animEffect filter="fade" transition="in">
                                      <p:cBhvr>
                                        <p:cTn dur="500"/>
                                        <p:tgtEl>
                                          <p:spTgt spid="20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9" name="Shape 2039"/>
        <p:cNvGrpSpPr/>
        <p:nvPr/>
      </p:nvGrpSpPr>
      <p:grpSpPr>
        <a:xfrm>
          <a:off x="0" y="0"/>
          <a:ext cx="0" cy="0"/>
          <a:chOff x="0" y="0"/>
          <a:chExt cx="0" cy="0"/>
        </a:xfrm>
      </p:grpSpPr>
      <p:sp>
        <p:nvSpPr>
          <p:cNvPr id="2040" name="Google Shape;2040;p223"/>
          <p:cNvSpPr/>
          <p:nvPr/>
        </p:nvSpPr>
        <p:spPr>
          <a:xfrm>
            <a:off x="654050" y="5715000"/>
            <a:ext cx="8010600" cy="304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400">
                <a:solidFill>
                  <a:srgbClr val="00723F"/>
                </a:solidFill>
                <a:latin typeface="Calibri"/>
                <a:ea typeface="Calibri"/>
                <a:cs typeface="Calibri"/>
                <a:sym typeface="Calibri"/>
              </a:rPr>
              <a:t>  FIGURE 9.6</a:t>
            </a:r>
            <a:r>
              <a:rPr lang="en-US" sz="1400">
                <a:solidFill>
                  <a:schemeClr val="dk1"/>
                </a:solidFill>
                <a:latin typeface="Calibri"/>
                <a:ea typeface="Calibri"/>
                <a:cs typeface="Calibri"/>
                <a:sym typeface="Calibri"/>
              </a:rPr>
              <a:t>  Equilibrium for an Industry with U-shaped Cost Curves</a:t>
            </a:r>
            <a:endParaRPr/>
          </a:p>
        </p:txBody>
      </p:sp>
      <p:sp>
        <p:nvSpPr>
          <p:cNvPr id="2041" name="Google Shape;2041;p223"/>
          <p:cNvSpPr txBox="1"/>
          <p:nvPr/>
        </p:nvSpPr>
        <p:spPr>
          <a:xfrm>
            <a:off x="457200" y="217488"/>
            <a:ext cx="8382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rgbClr val="8A1636"/>
                </a:solidFill>
                <a:latin typeface="Calibri"/>
                <a:ea typeface="Calibri"/>
                <a:cs typeface="Calibri"/>
                <a:sym typeface="Calibri"/>
              </a:rPr>
              <a:t>Long-Run Adjustments to Short-Run Conditions</a:t>
            </a:r>
            <a:endParaRPr/>
          </a:p>
        </p:txBody>
      </p:sp>
      <p:sp>
        <p:nvSpPr>
          <p:cNvPr id="2042" name="Google Shape;2042;p223"/>
          <p:cNvSpPr txBox="1"/>
          <p:nvPr/>
        </p:nvSpPr>
        <p:spPr>
          <a:xfrm>
            <a:off x="457200" y="685800"/>
            <a:ext cx="64008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2000">
                <a:solidFill>
                  <a:srgbClr val="55367D"/>
                </a:solidFill>
                <a:latin typeface="Calibri"/>
                <a:ea typeface="Calibri"/>
                <a:cs typeface="Calibri"/>
                <a:sym typeface="Calibri"/>
              </a:rPr>
              <a:t>Short-Run Profits: Moves In and Out of Equilibrium</a:t>
            </a:r>
            <a:endParaRPr/>
          </a:p>
        </p:txBody>
      </p:sp>
      <p:pic>
        <p:nvPicPr>
          <p:cNvPr descr="fig9-6_PPT_1.gif" id="2043" name="Google Shape;2043;p223"/>
          <p:cNvPicPr preferRelativeResize="0"/>
          <p:nvPr/>
        </p:nvPicPr>
        <p:blipFill rotWithShape="1">
          <a:blip r:embed="rId3">
            <a:alphaModFix/>
          </a:blip>
          <a:srcRect b="0" l="0" r="0" t="0"/>
          <a:stretch/>
        </p:blipFill>
        <p:spPr>
          <a:xfrm>
            <a:off x="458788" y="1143000"/>
            <a:ext cx="8543925" cy="4610100"/>
          </a:xfrm>
          <a:prstGeom prst="rect">
            <a:avLst/>
          </a:prstGeom>
          <a:noFill/>
          <a:ln>
            <a:noFill/>
          </a:ln>
        </p:spPr>
      </p:pic>
      <p:pic>
        <p:nvPicPr>
          <p:cNvPr descr="fig9-6_PPT_2.gif" id="2044" name="Google Shape;2044;p223"/>
          <p:cNvPicPr preferRelativeResize="0"/>
          <p:nvPr/>
        </p:nvPicPr>
        <p:blipFill rotWithShape="1">
          <a:blip r:embed="rId4">
            <a:alphaModFix/>
          </a:blip>
          <a:srcRect b="0" l="0" r="0" t="0"/>
          <a:stretch/>
        </p:blipFill>
        <p:spPr>
          <a:xfrm>
            <a:off x="458788" y="1143000"/>
            <a:ext cx="8543925" cy="4610100"/>
          </a:xfrm>
          <a:prstGeom prst="rect">
            <a:avLst/>
          </a:prstGeom>
          <a:noFill/>
          <a:ln>
            <a:noFill/>
          </a:ln>
        </p:spPr>
      </p:pic>
      <p:pic>
        <p:nvPicPr>
          <p:cNvPr descr="fig9-6_PPT_3.gif" id="2045" name="Google Shape;2045;p223"/>
          <p:cNvPicPr preferRelativeResize="0"/>
          <p:nvPr/>
        </p:nvPicPr>
        <p:blipFill rotWithShape="1">
          <a:blip r:embed="rId5">
            <a:alphaModFix/>
          </a:blip>
          <a:srcRect b="0" l="0" r="0" t="0"/>
          <a:stretch/>
        </p:blipFill>
        <p:spPr>
          <a:xfrm>
            <a:off x="458788" y="1143000"/>
            <a:ext cx="8543925" cy="4610100"/>
          </a:xfrm>
          <a:prstGeom prst="rect">
            <a:avLst/>
          </a:prstGeom>
          <a:noFill/>
          <a:ln>
            <a:noFill/>
          </a:ln>
        </p:spPr>
      </p:pic>
      <p:pic>
        <p:nvPicPr>
          <p:cNvPr descr="fig9-6_PPT_4.gif" id="2046" name="Google Shape;2046;p223"/>
          <p:cNvPicPr preferRelativeResize="0"/>
          <p:nvPr/>
        </p:nvPicPr>
        <p:blipFill rotWithShape="1">
          <a:blip r:embed="rId6">
            <a:alphaModFix/>
          </a:blip>
          <a:srcRect b="0" l="0" r="0" t="0"/>
          <a:stretch/>
        </p:blipFill>
        <p:spPr>
          <a:xfrm>
            <a:off x="458788" y="1143000"/>
            <a:ext cx="8543925" cy="4610100"/>
          </a:xfrm>
          <a:prstGeom prst="rect">
            <a:avLst/>
          </a:prstGeom>
          <a:noFill/>
          <a:ln>
            <a:noFill/>
          </a:ln>
        </p:spPr>
      </p:pic>
      <p:pic>
        <p:nvPicPr>
          <p:cNvPr descr="fig9-6_PPT_5.gif" id="2047" name="Google Shape;2047;p223"/>
          <p:cNvPicPr preferRelativeResize="0"/>
          <p:nvPr/>
        </p:nvPicPr>
        <p:blipFill rotWithShape="1">
          <a:blip r:embed="rId7">
            <a:alphaModFix/>
          </a:blip>
          <a:srcRect b="0" l="0" r="0" t="0"/>
          <a:stretch/>
        </p:blipFill>
        <p:spPr>
          <a:xfrm>
            <a:off x="458788" y="1143000"/>
            <a:ext cx="8543925" cy="4610100"/>
          </a:xfrm>
          <a:prstGeom prst="rect">
            <a:avLst/>
          </a:prstGeom>
          <a:noFill/>
          <a:ln>
            <a:noFill/>
          </a:ln>
        </p:spPr>
      </p:pic>
      <p:pic>
        <p:nvPicPr>
          <p:cNvPr descr="fig9-6_PPT_6.gif" id="2048" name="Google Shape;2048;p223"/>
          <p:cNvPicPr preferRelativeResize="0"/>
          <p:nvPr/>
        </p:nvPicPr>
        <p:blipFill rotWithShape="1">
          <a:blip r:embed="rId8">
            <a:alphaModFix/>
          </a:blip>
          <a:srcRect b="0" l="0" r="0" t="0"/>
          <a:stretch/>
        </p:blipFill>
        <p:spPr>
          <a:xfrm>
            <a:off x="458788" y="1143000"/>
            <a:ext cx="8543925" cy="4610100"/>
          </a:xfrm>
          <a:prstGeom prst="rect">
            <a:avLst/>
          </a:prstGeom>
          <a:noFill/>
          <a:ln>
            <a:noFill/>
          </a:ln>
        </p:spPr>
      </p:pic>
      <p:pic>
        <p:nvPicPr>
          <p:cNvPr descr="fig9-6_PPT_7.gif" id="2049" name="Google Shape;2049;p223"/>
          <p:cNvPicPr preferRelativeResize="0"/>
          <p:nvPr/>
        </p:nvPicPr>
        <p:blipFill rotWithShape="1">
          <a:blip r:embed="rId9">
            <a:alphaModFix/>
          </a:blip>
          <a:srcRect b="0" l="0" r="0" t="0"/>
          <a:stretch/>
        </p:blipFill>
        <p:spPr>
          <a:xfrm>
            <a:off x="458788" y="1143000"/>
            <a:ext cx="8543925" cy="4610100"/>
          </a:xfrm>
          <a:prstGeom prst="rect">
            <a:avLst/>
          </a:prstGeom>
          <a:noFill/>
          <a:ln>
            <a:noFill/>
          </a:ln>
        </p:spPr>
      </p:pic>
      <p:pic>
        <p:nvPicPr>
          <p:cNvPr descr="fig9-6_PPT_8.gif" id="2050" name="Google Shape;2050;p223"/>
          <p:cNvPicPr preferRelativeResize="0"/>
          <p:nvPr/>
        </p:nvPicPr>
        <p:blipFill rotWithShape="1">
          <a:blip r:embed="rId10">
            <a:alphaModFix/>
          </a:blip>
          <a:srcRect b="0" l="0" r="0" t="0"/>
          <a:stretch/>
        </p:blipFill>
        <p:spPr>
          <a:xfrm>
            <a:off x="458788" y="1143000"/>
            <a:ext cx="8543925" cy="4610100"/>
          </a:xfrm>
          <a:prstGeom prst="rect">
            <a:avLst/>
          </a:prstGeom>
          <a:noFill/>
          <a:ln>
            <a:noFill/>
          </a:ln>
        </p:spPr>
      </p:pic>
      <p:pic>
        <p:nvPicPr>
          <p:cNvPr descr="fig9-6_PPT_9.gif" id="2051" name="Google Shape;2051;p223"/>
          <p:cNvPicPr preferRelativeResize="0"/>
          <p:nvPr/>
        </p:nvPicPr>
        <p:blipFill rotWithShape="1">
          <a:blip r:embed="rId11">
            <a:alphaModFix/>
          </a:blip>
          <a:srcRect b="0" l="0" r="0" t="0"/>
          <a:stretch/>
        </p:blipFill>
        <p:spPr>
          <a:xfrm>
            <a:off x="458788" y="1143000"/>
            <a:ext cx="8543925" cy="4610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41"/>
                                        </p:tgtEl>
                                        <p:attrNameLst>
                                          <p:attrName>style.visibility</p:attrName>
                                        </p:attrNameLst>
                                      </p:cBhvr>
                                      <p:to>
                                        <p:strVal val="visible"/>
                                      </p:to>
                                    </p:set>
                                    <p:animEffect filter="fade" transition="in">
                                      <p:cBhvr>
                                        <p:cTn dur="500"/>
                                        <p:tgtEl>
                                          <p:spTgt spid="204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42"/>
                                        </p:tgtEl>
                                        <p:attrNameLst>
                                          <p:attrName>style.visibility</p:attrName>
                                        </p:attrNameLst>
                                      </p:cBhvr>
                                      <p:to>
                                        <p:strVal val="visible"/>
                                      </p:to>
                                    </p:set>
                                    <p:animEffect filter="fade" transition="in">
                                      <p:cBhvr>
                                        <p:cTn dur="500"/>
                                        <p:tgtEl>
                                          <p:spTgt spid="20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40"/>
                                        </p:tgtEl>
                                        <p:attrNameLst>
                                          <p:attrName>style.visibility</p:attrName>
                                        </p:attrNameLst>
                                      </p:cBhvr>
                                      <p:to>
                                        <p:strVal val="visible"/>
                                      </p:to>
                                    </p:set>
                                    <p:animEffect filter="fade" transition="in">
                                      <p:cBhvr>
                                        <p:cTn dur="500"/>
                                        <p:tgtEl>
                                          <p:spTgt spid="204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43"/>
                                        </p:tgtEl>
                                        <p:attrNameLst>
                                          <p:attrName>style.visibility</p:attrName>
                                        </p:attrNameLst>
                                      </p:cBhvr>
                                      <p:to>
                                        <p:strVal val="visible"/>
                                      </p:to>
                                    </p:set>
                                    <p:animEffect filter="fade" transition="in">
                                      <p:cBhvr>
                                        <p:cTn dur="500"/>
                                        <p:tgtEl>
                                          <p:spTgt spid="204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44"/>
                                        </p:tgtEl>
                                        <p:attrNameLst>
                                          <p:attrName>style.visibility</p:attrName>
                                        </p:attrNameLst>
                                      </p:cBhvr>
                                      <p:to>
                                        <p:strVal val="visible"/>
                                      </p:to>
                                    </p:set>
                                    <p:animEffect filter="fade" transition="in">
                                      <p:cBhvr>
                                        <p:cTn dur="750"/>
                                        <p:tgtEl>
                                          <p:spTgt spid="2044"/>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2045"/>
                                        </p:tgtEl>
                                        <p:attrNameLst>
                                          <p:attrName>style.visibility</p:attrName>
                                        </p:attrNameLst>
                                      </p:cBhvr>
                                      <p:to>
                                        <p:strVal val="visible"/>
                                      </p:to>
                                    </p:set>
                                    <p:animEffect filter="fade" transition="in">
                                      <p:cBhvr>
                                        <p:cTn dur="750"/>
                                        <p:tgtEl>
                                          <p:spTgt spid="204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046"/>
                                        </p:tgtEl>
                                        <p:attrNameLst>
                                          <p:attrName>style.visibility</p:attrName>
                                        </p:attrNameLst>
                                      </p:cBhvr>
                                      <p:to>
                                        <p:strVal val="visible"/>
                                      </p:to>
                                    </p:set>
                                    <p:animEffect filter="fade" transition="in">
                                      <p:cBhvr>
                                        <p:cTn dur="750"/>
                                        <p:tgtEl>
                                          <p:spTgt spid="2046"/>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2047"/>
                                        </p:tgtEl>
                                        <p:attrNameLst>
                                          <p:attrName>style.visibility</p:attrName>
                                        </p:attrNameLst>
                                      </p:cBhvr>
                                      <p:to>
                                        <p:strVal val="visible"/>
                                      </p:to>
                                    </p:set>
                                    <p:animEffect filter="fade" transition="in">
                                      <p:cBhvr>
                                        <p:cTn dur="750"/>
                                        <p:tgtEl>
                                          <p:spTgt spid="2047"/>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048"/>
                                        </p:tgtEl>
                                        <p:attrNameLst>
                                          <p:attrName>style.visibility</p:attrName>
                                        </p:attrNameLst>
                                      </p:cBhvr>
                                      <p:to>
                                        <p:strVal val="visible"/>
                                      </p:to>
                                    </p:set>
                                    <p:animEffect filter="fade" transition="in">
                                      <p:cBhvr>
                                        <p:cTn dur="750"/>
                                        <p:tgtEl>
                                          <p:spTgt spid="2048"/>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2049"/>
                                        </p:tgtEl>
                                        <p:attrNameLst>
                                          <p:attrName>style.visibility</p:attrName>
                                        </p:attrNameLst>
                                      </p:cBhvr>
                                      <p:to>
                                        <p:strVal val="visible"/>
                                      </p:to>
                                    </p:set>
                                    <p:animEffect filter="fade" transition="in">
                                      <p:cBhvr>
                                        <p:cTn dur="750"/>
                                        <p:tgtEl>
                                          <p:spTgt spid="2049"/>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2050"/>
                                        </p:tgtEl>
                                        <p:attrNameLst>
                                          <p:attrName>style.visibility</p:attrName>
                                        </p:attrNameLst>
                                      </p:cBhvr>
                                      <p:to>
                                        <p:strVal val="visible"/>
                                      </p:to>
                                    </p:set>
                                    <p:animEffect filter="fade" transition="in">
                                      <p:cBhvr>
                                        <p:cTn dur="750"/>
                                        <p:tgtEl>
                                          <p:spTgt spid="2050"/>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2051"/>
                                        </p:tgtEl>
                                        <p:attrNameLst>
                                          <p:attrName>style.visibility</p:attrName>
                                        </p:attrNameLst>
                                      </p:cBhvr>
                                      <p:to>
                                        <p:strVal val="visible"/>
                                      </p:to>
                                    </p:set>
                                    <p:animEffect filter="fade" transition="in">
                                      <p:cBhvr>
                                        <p:cTn dur="750"/>
                                        <p:tgtEl>
                                          <p:spTgt spid="20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sp>
        <p:nvSpPr>
          <p:cNvPr id="2056" name="Google Shape;2056;p224"/>
          <p:cNvSpPr txBox="1"/>
          <p:nvPr/>
        </p:nvSpPr>
        <p:spPr>
          <a:xfrm>
            <a:off x="457200" y="2133600"/>
            <a:ext cx="8229600" cy="259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000">
                <a:solidFill>
                  <a:schemeClr val="dk1"/>
                </a:solidFill>
                <a:latin typeface="Calibri"/>
                <a:ea typeface="Calibri"/>
                <a:cs typeface="Calibri"/>
                <a:sym typeface="Calibri"/>
              </a:rPr>
              <a:t>In equilibrium, each firm has</a:t>
            </a:r>
            <a:endParaRPr/>
          </a:p>
          <a:p>
            <a:pPr indent="0" lvl="0" marL="0" marR="0" rtl="0" algn="l">
              <a:spcBef>
                <a:spcPts val="0"/>
              </a:spcBef>
              <a:spcAft>
                <a:spcPts val="0"/>
              </a:spcAft>
              <a:buNone/>
            </a:pPr>
            <a:r>
              <a:t/>
            </a:r>
            <a:endParaRPr b="0" sz="2000">
              <a:solidFill>
                <a:schemeClr val="dk1"/>
              </a:solidFill>
              <a:latin typeface="Calibri"/>
              <a:ea typeface="Calibri"/>
              <a:cs typeface="Calibri"/>
              <a:sym typeface="Calibri"/>
            </a:endParaRPr>
          </a:p>
          <a:p>
            <a:pPr indent="0" lvl="0" marL="0" marR="0" rtl="0" algn="ctr">
              <a:spcBef>
                <a:spcPts val="0"/>
              </a:spcBef>
              <a:spcAft>
                <a:spcPts val="0"/>
              </a:spcAft>
              <a:buNone/>
            </a:pPr>
            <a:r>
              <a:rPr b="0" i="1" lang="en-US" sz="2000">
                <a:solidFill>
                  <a:schemeClr val="dk1"/>
                </a:solidFill>
                <a:latin typeface="Calibri"/>
                <a:ea typeface="Calibri"/>
                <a:cs typeface="Calibri"/>
                <a:sym typeface="Calibri"/>
              </a:rPr>
              <a:t>SRMC </a:t>
            </a:r>
            <a:r>
              <a:rPr b="0" lang="en-US" sz="2000">
                <a:solidFill>
                  <a:schemeClr val="dk1"/>
                </a:solidFill>
                <a:latin typeface="Calibri"/>
                <a:ea typeface="Calibri"/>
                <a:cs typeface="Calibri"/>
                <a:sym typeface="Calibri"/>
              </a:rPr>
              <a:t>=</a:t>
            </a:r>
            <a:r>
              <a:rPr b="0" i="1" lang="en-US" sz="2000">
                <a:solidFill>
                  <a:schemeClr val="dk1"/>
                </a:solidFill>
                <a:latin typeface="Calibri"/>
                <a:ea typeface="Calibri"/>
                <a:cs typeface="Calibri"/>
                <a:sym typeface="Calibri"/>
              </a:rPr>
              <a:t> SRAC </a:t>
            </a:r>
            <a:r>
              <a:rPr b="0" lang="en-US" sz="2000">
                <a:solidFill>
                  <a:schemeClr val="dk1"/>
                </a:solidFill>
                <a:latin typeface="Calibri"/>
                <a:ea typeface="Calibri"/>
                <a:cs typeface="Calibri"/>
                <a:sym typeface="Calibri"/>
              </a:rPr>
              <a:t>=</a:t>
            </a:r>
            <a:r>
              <a:rPr b="0" i="1" lang="en-US" sz="2000">
                <a:solidFill>
                  <a:schemeClr val="dk1"/>
                </a:solidFill>
                <a:latin typeface="Calibri"/>
                <a:ea typeface="Calibri"/>
                <a:cs typeface="Calibri"/>
                <a:sym typeface="Calibri"/>
              </a:rPr>
              <a:t> LRAC</a:t>
            </a:r>
            <a:endParaRPr/>
          </a:p>
          <a:p>
            <a:pPr indent="0" lvl="0" marL="0" marR="0" rtl="0" algn="l">
              <a:spcBef>
                <a:spcPts val="0"/>
              </a:spcBef>
              <a:spcAft>
                <a:spcPts val="0"/>
              </a:spcAft>
              <a:buNone/>
            </a:pPr>
            <a:r>
              <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r>
              <a:rPr b="0" lang="en-US" sz="2000">
                <a:solidFill>
                  <a:schemeClr val="dk1"/>
                </a:solidFill>
                <a:latin typeface="Calibri"/>
                <a:ea typeface="Calibri"/>
                <a:cs typeface="Calibri"/>
                <a:sym typeface="Calibri"/>
              </a:rPr>
              <a:t>Firms make no excess profits so that</a:t>
            </a:r>
            <a:endParaRPr/>
          </a:p>
          <a:p>
            <a:pPr indent="0" lvl="0" marL="0" marR="0" rtl="0" algn="l">
              <a:spcBef>
                <a:spcPts val="0"/>
              </a:spcBef>
              <a:spcAft>
                <a:spcPts val="0"/>
              </a:spcAft>
              <a:buNone/>
            </a:pPr>
            <a:r>
              <a:t/>
            </a:r>
            <a:endParaRPr b="0" sz="2000">
              <a:solidFill>
                <a:schemeClr val="dk1"/>
              </a:solidFill>
              <a:latin typeface="Calibri"/>
              <a:ea typeface="Calibri"/>
              <a:cs typeface="Calibri"/>
              <a:sym typeface="Calibri"/>
            </a:endParaRPr>
          </a:p>
          <a:p>
            <a:pPr indent="0" lvl="0" marL="0" marR="0" rtl="0" algn="ctr">
              <a:spcBef>
                <a:spcPts val="0"/>
              </a:spcBef>
              <a:spcAft>
                <a:spcPts val="0"/>
              </a:spcAft>
              <a:buNone/>
            </a:pPr>
            <a:r>
              <a:rPr b="0" i="1" lang="en-US" sz="2000">
                <a:solidFill>
                  <a:schemeClr val="dk1"/>
                </a:solidFill>
                <a:latin typeface="Calibri"/>
                <a:ea typeface="Calibri"/>
                <a:cs typeface="Calibri"/>
                <a:sym typeface="Calibri"/>
              </a:rPr>
              <a:t>P </a:t>
            </a:r>
            <a:r>
              <a:rPr b="0" lang="en-US" sz="2000">
                <a:solidFill>
                  <a:schemeClr val="dk1"/>
                </a:solidFill>
                <a:latin typeface="Calibri"/>
                <a:ea typeface="Calibri"/>
                <a:cs typeface="Calibri"/>
                <a:sym typeface="Calibri"/>
              </a:rPr>
              <a:t>=</a:t>
            </a:r>
            <a:r>
              <a:rPr b="0" i="1" lang="en-US" sz="2000">
                <a:solidFill>
                  <a:schemeClr val="dk1"/>
                </a:solidFill>
                <a:latin typeface="Calibri"/>
                <a:ea typeface="Calibri"/>
                <a:cs typeface="Calibri"/>
                <a:sym typeface="Calibri"/>
              </a:rPr>
              <a:t> SRMC </a:t>
            </a:r>
            <a:r>
              <a:rPr b="0" lang="en-US" sz="2000">
                <a:solidFill>
                  <a:schemeClr val="dk1"/>
                </a:solidFill>
                <a:latin typeface="Calibri"/>
                <a:ea typeface="Calibri"/>
                <a:cs typeface="Calibri"/>
                <a:sym typeface="Calibri"/>
              </a:rPr>
              <a:t>=</a:t>
            </a:r>
            <a:r>
              <a:rPr b="0" i="1" lang="en-US" sz="2000">
                <a:solidFill>
                  <a:schemeClr val="dk1"/>
                </a:solidFill>
                <a:latin typeface="Calibri"/>
                <a:ea typeface="Calibri"/>
                <a:cs typeface="Calibri"/>
                <a:sym typeface="Calibri"/>
              </a:rPr>
              <a:t> SRAC </a:t>
            </a:r>
            <a:r>
              <a:rPr b="0" lang="en-US" sz="2000">
                <a:solidFill>
                  <a:schemeClr val="dk1"/>
                </a:solidFill>
                <a:latin typeface="Calibri"/>
                <a:ea typeface="Calibri"/>
                <a:cs typeface="Calibri"/>
                <a:sym typeface="Calibri"/>
              </a:rPr>
              <a:t>=</a:t>
            </a:r>
            <a:r>
              <a:rPr b="0" i="1" lang="en-US" sz="2000">
                <a:solidFill>
                  <a:schemeClr val="dk1"/>
                </a:solidFill>
                <a:latin typeface="Calibri"/>
                <a:ea typeface="Calibri"/>
                <a:cs typeface="Calibri"/>
                <a:sym typeface="Calibri"/>
              </a:rPr>
              <a:t> LRAC</a:t>
            </a:r>
            <a:endParaRPr/>
          </a:p>
          <a:p>
            <a:pPr indent="0" lvl="0" marL="0" marR="0" rtl="0" algn="ctr">
              <a:spcBef>
                <a:spcPts val="0"/>
              </a:spcBef>
              <a:spcAft>
                <a:spcPts val="0"/>
              </a:spcAft>
              <a:buNone/>
            </a:pPr>
            <a:r>
              <a:t/>
            </a:r>
            <a:endParaRPr b="0" i="1" sz="2000">
              <a:solidFill>
                <a:schemeClr val="dk1"/>
              </a:solidFill>
              <a:latin typeface="Calibri"/>
              <a:ea typeface="Calibri"/>
              <a:cs typeface="Calibri"/>
              <a:sym typeface="Calibri"/>
            </a:endParaRPr>
          </a:p>
          <a:p>
            <a:pPr indent="0" lvl="0" marL="0" marR="0" rtl="0" algn="l">
              <a:spcBef>
                <a:spcPts val="0"/>
              </a:spcBef>
              <a:spcAft>
                <a:spcPts val="0"/>
              </a:spcAft>
              <a:buNone/>
            </a:pPr>
            <a:r>
              <a:rPr b="0" lang="en-US" sz="2000">
                <a:solidFill>
                  <a:schemeClr val="dk1"/>
                </a:solidFill>
                <a:latin typeface="Calibri"/>
                <a:ea typeface="Calibri"/>
                <a:cs typeface="Calibri"/>
                <a:sym typeface="Calibri"/>
              </a:rPr>
              <a:t>and there are enough firms so that supply equals demand.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56">
                                            <p:txEl>
                                              <p:pRg end="0" st="0"/>
                                            </p:txEl>
                                          </p:spTgt>
                                        </p:tgtEl>
                                        <p:attrNameLst>
                                          <p:attrName>style.visibility</p:attrName>
                                        </p:attrNameLst>
                                      </p:cBhvr>
                                      <p:to>
                                        <p:strVal val="visible"/>
                                      </p:to>
                                    </p:set>
                                    <p:animEffect filter="fade" transition="in">
                                      <p:cBhvr>
                                        <p:cTn dur="500"/>
                                        <p:tgtEl>
                                          <p:spTgt spid="205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56">
                                            <p:txEl>
                                              <p:pRg end="1" st="1"/>
                                            </p:txEl>
                                          </p:spTgt>
                                        </p:tgtEl>
                                        <p:attrNameLst>
                                          <p:attrName>style.visibility</p:attrName>
                                        </p:attrNameLst>
                                      </p:cBhvr>
                                      <p:to>
                                        <p:strVal val="visible"/>
                                      </p:to>
                                    </p:set>
                                    <p:animEffect filter="fade" transition="in">
                                      <p:cBhvr>
                                        <p:cTn dur="500"/>
                                        <p:tgtEl>
                                          <p:spTgt spid="205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56">
                                            <p:txEl>
                                              <p:pRg end="2" st="2"/>
                                            </p:txEl>
                                          </p:spTgt>
                                        </p:tgtEl>
                                        <p:attrNameLst>
                                          <p:attrName>style.visibility</p:attrName>
                                        </p:attrNameLst>
                                      </p:cBhvr>
                                      <p:to>
                                        <p:strVal val="visible"/>
                                      </p:to>
                                    </p:set>
                                    <p:animEffect filter="fade" transition="in">
                                      <p:cBhvr>
                                        <p:cTn dur="500"/>
                                        <p:tgtEl>
                                          <p:spTgt spid="205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56">
                                            <p:txEl>
                                              <p:pRg end="3" st="3"/>
                                            </p:txEl>
                                          </p:spTgt>
                                        </p:tgtEl>
                                        <p:attrNameLst>
                                          <p:attrName>style.visibility</p:attrName>
                                        </p:attrNameLst>
                                      </p:cBhvr>
                                      <p:to>
                                        <p:strVal val="visible"/>
                                      </p:to>
                                    </p:set>
                                    <p:animEffect filter="fade" transition="in">
                                      <p:cBhvr>
                                        <p:cTn dur="500"/>
                                        <p:tgtEl>
                                          <p:spTgt spid="205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56">
                                            <p:txEl>
                                              <p:pRg end="4" st="4"/>
                                            </p:txEl>
                                          </p:spTgt>
                                        </p:tgtEl>
                                        <p:attrNameLst>
                                          <p:attrName>style.visibility</p:attrName>
                                        </p:attrNameLst>
                                      </p:cBhvr>
                                      <p:to>
                                        <p:strVal val="visible"/>
                                      </p:to>
                                    </p:set>
                                    <p:animEffect filter="fade" transition="in">
                                      <p:cBhvr>
                                        <p:cTn dur="500"/>
                                        <p:tgtEl>
                                          <p:spTgt spid="205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56">
                                            <p:txEl>
                                              <p:pRg end="5" st="5"/>
                                            </p:txEl>
                                          </p:spTgt>
                                        </p:tgtEl>
                                        <p:attrNameLst>
                                          <p:attrName>style.visibility</p:attrName>
                                        </p:attrNameLst>
                                      </p:cBhvr>
                                      <p:to>
                                        <p:strVal val="visible"/>
                                      </p:to>
                                    </p:set>
                                    <p:animEffect filter="fade" transition="in">
                                      <p:cBhvr>
                                        <p:cTn dur="500"/>
                                        <p:tgtEl>
                                          <p:spTgt spid="205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56">
                                            <p:txEl>
                                              <p:pRg end="6" st="6"/>
                                            </p:txEl>
                                          </p:spTgt>
                                        </p:tgtEl>
                                        <p:attrNameLst>
                                          <p:attrName>style.visibility</p:attrName>
                                        </p:attrNameLst>
                                      </p:cBhvr>
                                      <p:to>
                                        <p:strVal val="visible"/>
                                      </p:to>
                                    </p:set>
                                    <p:animEffect filter="fade" transition="in">
                                      <p:cBhvr>
                                        <p:cTn dur="500"/>
                                        <p:tgtEl>
                                          <p:spTgt spid="205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56">
                                            <p:txEl>
                                              <p:pRg end="7" st="7"/>
                                            </p:txEl>
                                          </p:spTgt>
                                        </p:tgtEl>
                                        <p:attrNameLst>
                                          <p:attrName>style.visibility</p:attrName>
                                        </p:attrNameLst>
                                      </p:cBhvr>
                                      <p:to>
                                        <p:strVal val="visible"/>
                                      </p:to>
                                    </p:set>
                                    <p:animEffect filter="fade" transition="in">
                                      <p:cBhvr>
                                        <p:cTn dur="500"/>
                                        <p:tgtEl>
                                          <p:spTgt spid="205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56">
                                            <p:txEl>
                                              <p:pRg end="8" st="8"/>
                                            </p:txEl>
                                          </p:spTgt>
                                        </p:tgtEl>
                                        <p:attrNameLst>
                                          <p:attrName>style.visibility</p:attrName>
                                        </p:attrNameLst>
                                      </p:cBhvr>
                                      <p:to>
                                        <p:strVal val="visible"/>
                                      </p:to>
                                    </p:set>
                                    <p:animEffect filter="fade" transition="in">
                                      <p:cBhvr>
                                        <p:cTn dur="500"/>
                                        <p:tgtEl>
                                          <p:spTgt spid="205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0" name="Shape 2060"/>
        <p:cNvGrpSpPr/>
        <p:nvPr/>
      </p:nvGrpSpPr>
      <p:grpSpPr>
        <a:xfrm>
          <a:off x="0" y="0"/>
          <a:ext cx="0" cy="0"/>
          <a:chOff x="0" y="0"/>
          <a:chExt cx="0" cy="0"/>
        </a:xfrm>
      </p:grpSpPr>
      <p:sp>
        <p:nvSpPr>
          <p:cNvPr id="2061" name="Google Shape;2061;p225"/>
          <p:cNvSpPr/>
          <p:nvPr/>
        </p:nvSpPr>
        <p:spPr>
          <a:xfrm>
            <a:off x="1478757" y="1364456"/>
            <a:ext cx="6179400" cy="223800"/>
          </a:xfrm>
          <a:prstGeom prst="rect">
            <a:avLst/>
          </a:prstGeom>
          <a:noFill/>
          <a:ln>
            <a:noFill/>
          </a:ln>
        </p:spPr>
        <p:txBody>
          <a:bodyPr anchorCtr="0" anchor="t" bIns="45700" lIns="34275" spcFirstLastPara="1" rIns="34275" wrap="square" tIns="45700">
            <a:noAutofit/>
          </a:bodyPr>
          <a:lstStyle/>
          <a:p>
            <a:pPr indent="0" lvl="0" marL="0" marR="0" rtl="0" algn="l">
              <a:spcBef>
                <a:spcPts val="0"/>
              </a:spcBef>
              <a:spcAft>
                <a:spcPts val="0"/>
              </a:spcAft>
              <a:buNone/>
            </a:pPr>
            <a:r>
              <a:rPr b="1" lang="en-US" sz="1050">
                <a:solidFill>
                  <a:srgbClr val="00723F"/>
                </a:solidFill>
                <a:latin typeface="Arial"/>
                <a:ea typeface="Arial"/>
                <a:cs typeface="Arial"/>
                <a:sym typeface="Arial"/>
              </a:rPr>
              <a:t>▼  FIGURE 15.1  </a:t>
            </a:r>
            <a:r>
              <a:rPr b="1" lang="en-US" sz="1050">
                <a:solidFill>
                  <a:schemeClr val="dk1"/>
                </a:solidFill>
                <a:latin typeface="Arial"/>
                <a:ea typeface="Arial"/>
                <a:cs typeface="Arial"/>
                <a:sym typeface="Arial"/>
              </a:rPr>
              <a:t>Characteristics of Different Market Organizations</a:t>
            </a:r>
            <a:endParaRPr/>
          </a:p>
        </p:txBody>
      </p:sp>
      <p:pic>
        <p:nvPicPr>
          <p:cNvPr descr="fig15.1ppt.gif" id="2062" name="Google Shape;2062;p225"/>
          <p:cNvPicPr preferRelativeResize="0"/>
          <p:nvPr/>
        </p:nvPicPr>
        <p:blipFill rotWithShape="1">
          <a:blip r:embed="rId3">
            <a:alphaModFix/>
          </a:blip>
          <a:srcRect b="0" l="0" r="0" t="0"/>
          <a:stretch/>
        </p:blipFill>
        <p:spPr>
          <a:xfrm>
            <a:off x="1478758" y="2228850"/>
            <a:ext cx="6022181" cy="2085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61"/>
                                        </p:tgtEl>
                                        <p:attrNameLst>
                                          <p:attrName>style.visibility</p:attrName>
                                        </p:attrNameLst>
                                      </p:cBhvr>
                                      <p:to>
                                        <p:strVal val="visible"/>
                                      </p:to>
                                    </p:set>
                                    <p:animEffect filter="fade" transition="in">
                                      <p:cBhvr>
                                        <p:cTn dur="500"/>
                                        <p:tgtEl>
                                          <p:spTgt spid="206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62"/>
                                        </p:tgtEl>
                                        <p:attrNameLst>
                                          <p:attrName>style.visibility</p:attrName>
                                        </p:attrNameLst>
                                      </p:cBhvr>
                                      <p:to>
                                        <p:strVal val="visible"/>
                                      </p:to>
                                    </p:set>
                                    <p:animEffect filter="fade" transition="in">
                                      <p:cBhvr>
                                        <p:cTn dur="1000"/>
                                        <p:tgtEl>
                                          <p:spTgt spid="20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6" name="Shape 2066"/>
        <p:cNvGrpSpPr/>
        <p:nvPr/>
      </p:nvGrpSpPr>
      <p:grpSpPr>
        <a:xfrm>
          <a:off x="0" y="0"/>
          <a:ext cx="0" cy="0"/>
          <a:chOff x="0" y="0"/>
          <a:chExt cx="0" cy="0"/>
        </a:xfrm>
      </p:grpSpPr>
      <p:sp>
        <p:nvSpPr>
          <p:cNvPr id="2067" name="Google Shape;2067;p226"/>
          <p:cNvSpPr/>
          <p:nvPr/>
        </p:nvSpPr>
        <p:spPr>
          <a:xfrm>
            <a:off x="1485900" y="868363"/>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imperfectly competitive industry</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An industry in which individual firms have some control over the price of their output.</a:t>
            </a:r>
            <a:endParaRPr/>
          </a:p>
        </p:txBody>
      </p:sp>
      <p:sp>
        <p:nvSpPr>
          <p:cNvPr id="2068" name="Google Shape;2068;p226"/>
          <p:cNvSpPr/>
          <p:nvPr/>
        </p:nvSpPr>
        <p:spPr>
          <a:xfrm>
            <a:off x="1485900" y="1711326"/>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market power</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An imperfectly competitive firm’s ability to raise price without losing all of the quantity demanded for its product.</a:t>
            </a:r>
            <a:endParaRPr/>
          </a:p>
        </p:txBody>
      </p:sp>
      <p:sp>
        <p:nvSpPr>
          <p:cNvPr id="2069" name="Google Shape;2069;p226"/>
          <p:cNvSpPr txBox="1"/>
          <p:nvPr/>
        </p:nvSpPr>
        <p:spPr>
          <a:xfrm>
            <a:off x="1485900" y="214313"/>
            <a:ext cx="6286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8A1636"/>
                </a:solidFill>
                <a:latin typeface="Calibri"/>
                <a:ea typeface="Calibri"/>
                <a:cs typeface="Calibri"/>
                <a:sym typeface="Calibri"/>
              </a:rPr>
              <a:t>Imperfect Competition and Market Power: Core Concepts</a:t>
            </a:r>
            <a:endParaRPr/>
          </a:p>
        </p:txBody>
      </p:sp>
      <p:sp>
        <p:nvSpPr>
          <p:cNvPr id="2070" name="Google Shape;2070;p226"/>
          <p:cNvSpPr/>
          <p:nvPr/>
        </p:nvSpPr>
        <p:spPr>
          <a:xfrm>
            <a:off x="1485900" y="5638800"/>
            <a:ext cx="6172200" cy="92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pure monopoly</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An industry with a single firm that produces a product for which there are no close substitutes and in which significant barriers to entry prevent other firms from entering the industry to compete for profits.</a:t>
            </a:r>
            <a:endParaRPr/>
          </a:p>
        </p:txBody>
      </p:sp>
      <p:sp>
        <p:nvSpPr>
          <p:cNvPr id="2071" name="Google Shape;2071;p226"/>
          <p:cNvSpPr txBox="1"/>
          <p:nvPr/>
        </p:nvSpPr>
        <p:spPr>
          <a:xfrm>
            <a:off x="1485900" y="2554288"/>
            <a:ext cx="6172200" cy="3999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2000" u="none" cap="none" strike="noStrike">
                <a:solidFill>
                  <a:srgbClr val="55367D"/>
                </a:solidFill>
                <a:latin typeface="Calibri"/>
                <a:ea typeface="Calibri"/>
                <a:cs typeface="Calibri"/>
                <a:sym typeface="Calibri"/>
              </a:rPr>
              <a:t>Forms of Imperfect Competition and Market Boundaries</a:t>
            </a:r>
            <a:endParaRPr/>
          </a:p>
        </p:txBody>
      </p:sp>
      <p:sp>
        <p:nvSpPr>
          <p:cNvPr id="2072" name="Google Shape;2072;p226"/>
          <p:cNvSpPr txBox="1"/>
          <p:nvPr/>
        </p:nvSpPr>
        <p:spPr>
          <a:xfrm>
            <a:off x="1485900" y="3133726"/>
            <a:ext cx="6172200" cy="2308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A </a:t>
            </a:r>
            <a:r>
              <a:rPr b="0" i="1" lang="en-US" sz="1800" u="none" cap="none" strike="noStrike">
                <a:solidFill>
                  <a:schemeClr val="dk1"/>
                </a:solidFill>
                <a:latin typeface="Arial"/>
                <a:ea typeface="Arial"/>
                <a:cs typeface="Arial"/>
                <a:sym typeface="Arial"/>
              </a:rPr>
              <a:t>monopoly</a:t>
            </a:r>
            <a:r>
              <a:rPr b="0" i="0" lang="en-US" sz="1800" u="none" cap="none" strike="noStrike">
                <a:solidFill>
                  <a:schemeClr val="dk1"/>
                </a:solidFill>
                <a:latin typeface="Arial"/>
                <a:ea typeface="Arial"/>
                <a:cs typeface="Arial"/>
                <a:sym typeface="Arial"/>
              </a:rPr>
              <a:t> is an industry with a single firm in which the entry of new firms is blocked. </a:t>
            </a:r>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An </a:t>
            </a:r>
            <a:r>
              <a:rPr b="0" i="1" lang="en-US" sz="1800" u="none" cap="none" strike="noStrike">
                <a:solidFill>
                  <a:schemeClr val="dk1"/>
                </a:solidFill>
                <a:latin typeface="Arial"/>
                <a:ea typeface="Arial"/>
                <a:cs typeface="Arial"/>
                <a:sym typeface="Arial"/>
              </a:rPr>
              <a:t>oligopoly</a:t>
            </a:r>
            <a:r>
              <a:rPr b="0" i="0" lang="en-US" sz="1800" u="none" cap="none" strike="noStrike">
                <a:solidFill>
                  <a:schemeClr val="dk1"/>
                </a:solidFill>
                <a:latin typeface="Arial"/>
                <a:ea typeface="Arial"/>
                <a:cs typeface="Arial"/>
                <a:sym typeface="Arial"/>
              </a:rPr>
              <a:t> is an industry in which there is a small number of firms, each large enough so that its presence affects prices. </a:t>
            </a:r>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Firms that differentiate their products in industries with many producers and free entry are called </a:t>
            </a:r>
            <a:r>
              <a:rPr b="0" i="1" lang="en-US" sz="1800" u="none" cap="none" strike="noStrike">
                <a:solidFill>
                  <a:schemeClr val="dk1"/>
                </a:solidFill>
                <a:latin typeface="Arial"/>
                <a:ea typeface="Arial"/>
                <a:cs typeface="Arial"/>
                <a:sym typeface="Arial"/>
              </a:rPr>
              <a:t>monopolistic competitors</a:t>
            </a:r>
            <a:r>
              <a:rPr b="0" i="0" lang="en-US" sz="1800" u="none" cap="none" strike="noStrik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69"/>
                                        </p:tgtEl>
                                        <p:attrNameLst>
                                          <p:attrName>style.visibility</p:attrName>
                                        </p:attrNameLst>
                                      </p:cBhvr>
                                      <p:to>
                                        <p:strVal val="visible"/>
                                      </p:to>
                                    </p:set>
                                    <p:animEffect filter="fade" transition="in">
                                      <p:cBhvr>
                                        <p:cTn dur="500"/>
                                        <p:tgtEl>
                                          <p:spTgt spid="206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67"/>
                                        </p:tgtEl>
                                        <p:attrNameLst>
                                          <p:attrName>style.visibility</p:attrName>
                                        </p:attrNameLst>
                                      </p:cBhvr>
                                      <p:to>
                                        <p:strVal val="visible"/>
                                      </p:to>
                                    </p:set>
                                    <p:animEffect filter="fade" transition="in">
                                      <p:cBhvr>
                                        <p:cTn dur="500"/>
                                        <p:tgtEl>
                                          <p:spTgt spid="20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68"/>
                                        </p:tgtEl>
                                        <p:attrNameLst>
                                          <p:attrName>style.visibility</p:attrName>
                                        </p:attrNameLst>
                                      </p:cBhvr>
                                      <p:to>
                                        <p:strVal val="visible"/>
                                      </p:to>
                                    </p:set>
                                    <p:animEffect filter="fade" transition="in">
                                      <p:cBhvr>
                                        <p:cTn dur="500"/>
                                        <p:tgtEl>
                                          <p:spTgt spid="206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71"/>
                                        </p:tgtEl>
                                        <p:attrNameLst>
                                          <p:attrName>style.visibility</p:attrName>
                                        </p:attrNameLst>
                                      </p:cBhvr>
                                      <p:to>
                                        <p:strVal val="visible"/>
                                      </p:to>
                                    </p:set>
                                    <p:animEffect filter="fade" transition="in">
                                      <p:cBhvr>
                                        <p:cTn dur="500"/>
                                        <p:tgtEl>
                                          <p:spTgt spid="207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72">
                                            <p:txEl>
                                              <p:pRg end="0" st="0"/>
                                            </p:txEl>
                                          </p:spTgt>
                                        </p:tgtEl>
                                        <p:attrNameLst>
                                          <p:attrName>style.visibility</p:attrName>
                                        </p:attrNameLst>
                                      </p:cBhvr>
                                      <p:to>
                                        <p:strVal val="visible"/>
                                      </p:to>
                                    </p:set>
                                    <p:animEffect filter="fade" transition="in">
                                      <p:cBhvr>
                                        <p:cTn dur="500"/>
                                        <p:tgtEl>
                                          <p:spTgt spid="2072">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072">
                                            <p:txEl>
                                              <p:pRg end="1" st="1"/>
                                            </p:txEl>
                                          </p:spTgt>
                                        </p:tgtEl>
                                        <p:attrNameLst>
                                          <p:attrName>style.visibility</p:attrName>
                                        </p:attrNameLst>
                                      </p:cBhvr>
                                      <p:to>
                                        <p:strVal val="visible"/>
                                      </p:to>
                                    </p:set>
                                    <p:animEffect filter="fade" transition="in">
                                      <p:cBhvr>
                                        <p:cTn dur="500"/>
                                        <p:tgtEl>
                                          <p:spTgt spid="2072">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72">
                                            <p:txEl>
                                              <p:pRg end="2" st="2"/>
                                            </p:txEl>
                                          </p:spTgt>
                                        </p:tgtEl>
                                        <p:attrNameLst>
                                          <p:attrName>style.visibility</p:attrName>
                                        </p:attrNameLst>
                                      </p:cBhvr>
                                      <p:to>
                                        <p:strVal val="visible"/>
                                      </p:to>
                                    </p:set>
                                    <p:animEffect filter="fade" transition="in">
                                      <p:cBhvr>
                                        <p:cTn dur="500"/>
                                        <p:tgtEl>
                                          <p:spTgt spid="2072">
                                            <p:txEl>
                                              <p:pRg end="2" st="2"/>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072">
                                            <p:txEl>
                                              <p:pRg end="3" st="3"/>
                                            </p:txEl>
                                          </p:spTgt>
                                        </p:tgtEl>
                                        <p:attrNameLst>
                                          <p:attrName>style.visibility</p:attrName>
                                        </p:attrNameLst>
                                      </p:cBhvr>
                                      <p:to>
                                        <p:strVal val="visible"/>
                                      </p:to>
                                    </p:set>
                                    <p:animEffect filter="fade" transition="in">
                                      <p:cBhvr>
                                        <p:cTn dur="500"/>
                                        <p:tgtEl>
                                          <p:spTgt spid="2072">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072">
                                            <p:txEl>
                                              <p:pRg end="4" st="4"/>
                                            </p:txEl>
                                          </p:spTgt>
                                        </p:tgtEl>
                                        <p:attrNameLst>
                                          <p:attrName>style.visibility</p:attrName>
                                        </p:attrNameLst>
                                      </p:cBhvr>
                                      <p:to>
                                        <p:strVal val="visible"/>
                                      </p:to>
                                    </p:set>
                                    <p:animEffect filter="fade" transition="in">
                                      <p:cBhvr>
                                        <p:cTn dur="500"/>
                                        <p:tgtEl>
                                          <p:spTgt spid="2072">
                                            <p:txEl>
                                              <p:pRg end="4" st="4"/>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070"/>
                                        </p:tgtEl>
                                        <p:attrNameLst>
                                          <p:attrName>style.visibility</p:attrName>
                                        </p:attrNameLst>
                                      </p:cBhvr>
                                      <p:to>
                                        <p:strVal val="visible"/>
                                      </p:to>
                                    </p:set>
                                    <p:animEffect filter="fade" transition="in">
                                      <p:cBhvr>
                                        <p:cTn dur="500"/>
                                        <p:tgtEl>
                                          <p:spTgt spid="20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Contd..</a:t>
            </a:r>
            <a:endParaRPr/>
          </a:p>
        </p:txBody>
      </p:sp>
      <p:sp>
        <p:nvSpPr>
          <p:cNvPr id="386" name="Google Shape;386;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960"/>
              <a:buChar char="•"/>
            </a:pPr>
            <a:r>
              <a:rPr lang="en-US" sz="2960"/>
              <a:t>Physical environment is governed by physical laws which are more exact and much is known with certainty.</a:t>
            </a:r>
            <a:endParaRPr/>
          </a:p>
          <a:p>
            <a:pPr indent="-342900" lvl="0" marL="342900" rtl="0" algn="just">
              <a:lnSpc>
                <a:spcPct val="80000"/>
              </a:lnSpc>
              <a:spcBef>
                <a:spcPts val="592"/>
              </a:spcBef>
              <a:spcAft>
                <a:spcPts val="0"/>
              </a:spcAft>
              <a:buClr>
                <a:schemeClr val="dk1"/>
              </a:buClr>
              <a:buSzPts val="2960"/>
              <a:buChar char="•"/>
            </a:pPr>
            <a:r>
              <a:rPr lang="en-US" sz="2960"/>
              <a:t>Economic environment is governed by economic laws which are influenced by human behavior. These laws are less exact compared to physical laws. </a:t>
            </a:r>
            <a:endParaRPr/>
          </a:p>
          <a:p>
            <a:pPr indent="-342900" lvl="0" marL="342900" rtl="0" algn="just">
              <a:lnSpc>
                <a:spcPct val="80000"/>
              </a:lnSpc>
              <a:spcBef>
                <a:spcPts val="592"/>
              </a:spcBef>
              <a:spcAft>
                <a:spcPts val="0"/>
              </a:spcAft>
              <a:buClr>
                <a:schemeClr val="dk1"/>
              </a:buClr>
              <a:buSzPts val="2960"/>
              <a:buChar char="•"/>
            </a:pPr>
            <a:r>
              <a:rPr lang="en-US" sz="2960"/>
              <a:t>Quantification is possible to a large extent in economic environment due to similar reaction of human beings over space and across time to similar events.</a:t>
            </a:r>
            <a:endParaRPr sz="2960"/>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sp>
        <p:nvSpPr>
          <p:cNvPr id="2077" name="Google Shape;2077;p227"/>
          <p:cNvSpPr/>
          <p:nvPr/>
        </p:nvSpPr>
        <p:spPr>
          <a:xfrm>
            <a:off x="1485900" y="4953001"/>
            <a:ext cx="5257800" cy="2952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i="0" lang="en-US" sz="1200" u="none" cap="none" strike="noStrike">
                <a:solidFill>
                  <a:srgbClr val="00723F"/>
                </a:solidFill>
                <a:latin typeface="Arial"/>
                <a:ea typeface="Arial"/>
                <a:cs typeface="Arial"/>
                <a:sym typeface="Arial"/>
              </a:rPr>
              <a:t>▲  FIGURE 13.2 </a:t>
            </a:r>
            <a:r>
              <a:rPr b="1" i="0" lang="en-US" sz="1200" u="none" cap="none" strike="noStrike">
                <a:solidFill>
                  <a:srgbClr val="7D0013"/>
                </a:solidFill>
                <a:latin typeface="Arial"/>
                <a:ea typeface="Arial"/>
                <a:cs typeface="Arial"/>
                <a:sym typeface="Arial"/>
              </a:rPr>
              <a:t> </a:t>
            </a:r>
            <a:r>
              <a:rPr b="1" i="0" lang="en-US" sz="1200" u="none" cap="none" strike="noStrike">
                <a:solidFill>
                  <a:schemeClr val="dk1"/>
                </a:solidFill>
                <a:latin typeface="Arial"/>
                <a:ea typeface="Arial"/>
                <a:cs typeface="Arial"/>
                <a:sym typeface="Arial"/>
              </a:rPr>
              <a:t>Marginal Revenue Curve Facing a Monopolist</a:t>
            </a:r>
            <a:endParaRPr/>
          </a:p>
        </p:txBody>
      </p:sp>
      <p:sp>
        <p:nvSpPr>
          <p:cNvPr id="2078" name="Google Shape;2078;p227"/>
          <p:cNvSpPr txBox="1"/>
          <p:nvPr/>
        </p:nvSpPr>
        <p:spPr>
          <a:xfrm>
            <a:off x="1428750" y="5170489"/>
            <a:ext cx="6229500" cy="14493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i="0" lang="en-US" sz="1400" u="none" cap="none" strike="noStrike">
                <a:solidFill>
                  <a:schemeClr val="dk1"/>
                </a:solidFill>
                <a:latin typeface="Arial"/>
                <a:ea typeface="Arial"/>
                <a:cs typeface="Arial"/>
                <a:sym typeface="Arial"/>
              </a:rPr>
              <a:t>At every level of output except 1 unit, a monopolist’s marginal revenue (</a:t>
            </a:r>
            <a:r>
              <a:rPr b="0" i="1" lang="en-US" sz="1400" u="none" cap="none" strike="noStrike">
                <a:solidFill>
                  <a:schemeClr val="dk1"/>
                </a:solidFill>
                <a:latin typeface="Arial"/>
                <a:ea typeface="Arial"/>
                <a:cs typeface="Arial"/>
                <a:sym typeface="Arial"/>
              </a:rPr>
              <a:t>MR</a:t>
            </a:r>
            <a:r>
              <a:rPr b="0" i="0" lang="en-US" sz="1400" u="none" cap="none" strike="noStrike">
                <a:solidFill>
                  <a:schemeClr val="dk1"/>
                </a:solidFill>
                <a:latin typeface="Arial"/>
                <a:ea typeface="Arial"/>
                <a:cs typeface="Arial"/>
                <a:sym typeface="Arial"/>
              </a:rPr>
              <a:t>) is below price. </a:t>
            </a:r>
            <a:endParaRPr/>
          </a:p>
          <a:p>
            <a:pPr indent="0" lvl="0" marL="0" marR="0" rtl="0" algn="l">
              <a:lnSpc>
                <a:spcPct val="105000"/>
              </a:lnSpc>
              <a:spcBef>
                <a:spcPts val="0"/>
              </a:spcBef>
              <a:spcAft>
                <a:spcPts val="0"/>
              </a:spcAft>
              <a:buNone/>
            </a:pPr>
            <a:r>
              <a:rPr b="0" i="0" lang="en-US" sz="1400" u="none" cap="none" strike="noStrike">
                <a:solidFill>
                  <a:schemeClr val="dk1"/>
                </a:solidFill>
                <a:latin typeface="Arial"/>
                <a:ea typeface="Arial"/>
                <a:cs typeface="Arial"/>
                <a:sym typeface="Arial"/>
              </a:rPr>
              <a:t>This is so because (1) we assume that the monopolist must sell all its product at a single price (no price discrimination) and (2) to raise output and sell it, the firm must lower the price it charges. </a:t>
            </a:r>
            <a:endParaRPr/>
          </a:p>
          <a:p>
            <a:pPr indent="0" lvl="0" marL="0" marR="0" rtl="0" algn="l">
              <a:lnSpc>
                <a:spcPct val="105000"/>
              </a:lnSpc>
              <a:spcBef>
                <a:spcPts val="0"/>
              </a:spcBef>
              <a:spcAft>
                <a:spcPts val="0"/>
              </a:spcAft>
              <a:buNone/>
            </a:pPr>
            <a:r>
              <a:rPr b="0" i="0" lang="en-US" sz="1400" u="none" cap="none" strike="noStrike">
                <a:solidFill>
                  <a:schemeClr val="dk1"/>
                </a:solidFill>
                <a:latin typeface="Arial"/>
                <a:ea typeface="Arial"/>
                <a:cs typeface="Arial"/>
                <a:sym typeface="Arial"/>
              </a:rPr>
              <a:t>Selling the additional output will raise revenue, but this increase is offset somewhat by the lower price charged for all units sold. Therefore, the increase in revenue from increasing output by 1 (the marginal revenue) is less than the price.</a:t>
            </a:r>
            <a:endParaRPr/>
          </a:p>
        </p:txBody>
      </p:sp>
      <p:graphicFrame>
        <p:nvGraphicFramePr>
          <p:cNvPr id="2079" name="Google Shape;2079;p227"/>
          <p:cNvGraphicFramePr/>
          <p:nvPr/>
        </p:nvGraphicFramePr>
        <p:xfrm>
          <a:off x="1485900" y="1828800"/>
          <a:ext cx="3000000" cy="3000000"/>
        </p:xfrm>
        <a:graphic>
          <a:graphicData uri="http://schemas.openxmlformats.org/drawingml/2006/table">
            <a:tbl>
              <a:tblPr>
                <a:noFill/>
                <a:tableStyleId>{E498032D-39E7-4472-BB72-E89C2498A91A}</a:tableStyleId>
              </a:tblPr>
              <a:tblGrid>
                <a:gridCol w="571500"/>
                <a:gridCol w="205625"/>
                <a:gridCol w="367300"/>
                <a:gridCol w="186050"/>
                <a:gridCol w="611225"/>
                <a:gridCol w="287875"/>
                <a:gridCol w="571500"/>
                <a:gridCol w="285050"/>
              </a:tblGrid>
              <a:tr h="274250">
                <a:tc gridSpan="8">
                  <a:txBody>
                    <a:bodyPr/>
                    <a:lstStyle/>
                    <a:p>
                      <a:pPr indent="-1082675" lvl="0" marL="1082675" marR="0" rtl="0" algn="l">
                        <a:lnSpc>
                          <a:spcPct val="100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TABLE 13.1  Marginal Revenue Facing a Monopolist</a:t>
                      </a:r>
                      <a:endParaRPr/>
                    </a:p>
                  </a:txBody>
                  <a:tcPr marT="45675" marB="4567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c hMerge="1"/>
                <a:tc hMerge="1"/>
                <a:tc hMerge="1"/>
                <a:tc hMerge="1"/>
                <a:tc hMerge="1"/>
                <a:tc hMerge="1"/>
              </a:tr>
              <a:tr h="639975">
                <a:tc gridSpan="2">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Quantity</a:t>
                      </a:r>
                      <a:endParaRPr/>
                    </a:p>
                  </a:txBody>
                  <a:tcPr marT="45675" marB="4567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(2)</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Price</a:t>
                      </a:r>
                      <a:endParaRPr/>
                    </a:p>
                  </a:txBody>
                  <a:tcPr marT="45675" marB="4567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(3)</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Total Revenue</a:t>
                      </a:r>
                      <a:endParaRPr/>
                    </a:p>
                  </a:txBody>
                  <a:tcPr marT="45675" marB="4567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(4)</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Marginal Revenue</a:t>
                      </a:r>
                      <a:endParaRPr/>
                    </a:p>
                  </a:txBody>
                  <a:tcPr marT="45675" marB="4567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82875">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0</a:t>
                      </a:r>
                      <a:endParaRPr/>
                    </a:p>
                  </a:txBody>
                  <a:tcPr marT="0" marB="0"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$11</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0</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1</a:t>
                      </a:r>
                      <a:endParaRPr/>
                    </a:p>
                  </a:txBody>
                  <a:tcPr marT="0" marB="0"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10</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$10</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$10</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2</a:t>
                      </a:r>
                      <a:endParaRPr/>
                    </a:p>
                  </a:txBody>
                  <a:tcPr marT="0" marB="0"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9</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18</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8</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3</a:t>
                      </a:r>
                      <a:endParaRPr/>
                    </a:p>
                  </a:txBody>
                  <a:tcPr marT="0" marB="0"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8</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24</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6</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4</a:t>
                      </a:r>
                      <a:endParaRPr/>
                    </a:p>
                  </a:txBody>
                  <a:tcPr marT="0" marB="0"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7</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28</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4</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5</a:t>
                      </a:r>
                      <a:endParaRPr/>
                    </a:p>
                  </a:txBody>
                  <a:tcPr marT="0" marB="0"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6</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30</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6</a:t>
                      </a:r>
                      <a:endParaRPr/>
                    </a:p>
                  </a:txBody>
                  <a:tcPr marT="0" marB="0"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5</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30</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0</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7</a:t>
                      </a:r>
                      <a:endParaRPr/>
                    </a:p>
                  </a:txBody>
                  <a:tcPr marT="0" marB="0"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4</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28</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8</a:t>
                      </a:r>
                      <a:endParaRPr/>
                    </a:p>
                  </a:txBody>
                  <a:tcPr marT="0" marB="0"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3</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24</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−4</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9</a:t>
                      </a:r>
                      <a:endParaRPr/>
                    </a:p>
                  </a:txBody>
                  <a:tcPr marT="0" marB="0"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18</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−6</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10</a:t>
                      </a:r>
                      <a:endParaRPr/>
                    </a:p>
                  </a:txBody>
                  <a:tcPr marT="0" marB="0" marR="91425" marL="914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10</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nchor="b">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−8</a:t>
                      </a:r>
                      <a:endParaRPr/>
                    </a:p>
                  </a:txBody>
                  <a:tcPr marT="0" marB="0" marR="91425" marL="91425" anchor="b">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0" marB="0"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r>
            </a:tbl>
          </a:graphicData>
        </a:graphic>
      </p:graphicFrame>
      <p:sp>
        <p:nvSpPr>
          <p:cNvPr id="2080" name="Google Shape;2080;p227"/>
          <p:cNvSpPr txBox="1"/>
          <p:nvPr/>
        </p:nvSpPr>
        <p:spPr>
          <a:xfrm>
            <a:off x="1485900" y="219075"/>
            <a:ext cx="6286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8A1636"/>
                </a:solidFill>
                <a:latin typeface="Calibri"/>
                <a:ea typeface="Calibri"/>
                <a:cs typeface="Calibri"/>
                <a:sym typeface="Calibri"/>
              </a:rPr>
              <a:t>Price and Output Decisions in Pure Monopoly Markets</a:t>
            </a:r>
            <a:endParaRPr/>
          </a:p>
        </p:txBody>
      </p:sp>
      <p:sp>
        <p:nvSpPr>
          <p:cNvPr id="2081" name="Google Shape;2081;p227"/>
          <p:cNvSpPr txBox="1"/>
          <p:nvPr/>
        </p:nvSpPr>
        <p:spPr>
          <a:xfrm>
            <a:off x="1485900" y="762000"/>
            <a:ext cx="34290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2000" u="none" cap="none" strike="noStrike">
                <a:solidFill>
                  <a:srgbClr val="55367D"/>
                </a:solidFill>
                <a:latin typeface="Calibri"/>
                <a:ea typeface="Calibri"/>
                <a:cs typeface="Calibri"/>
                <a:sym typeface="Calibri"/>
              </a:rPr>
              <a:t>Demand in Monopoly Markets</a:t>
            </a:r>
            <a:endParaRPr/>
          </a:p>
        </p:txBody>
      </p:sp>
      <p:sp>
        <p:nvSpPr>
          <p:cNvPr id="2082" name="Google Shape;2082;p227"/>
          <p:cNvSpPr/>
          <p:nvPr/>
        </p:nvSpPr>
        <p:spPr>
          <a:xfrm>
            <a:off x="1485900" y="1295400"/>
            <a:ext cx="3429000" cy="3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593000"/>
                </a:solidFill>
                <a:latin typeface="Arial"/>
                <a:ea typeface="Arial"/>
                <a:cs typeface="Arial"/>
                <a:sym typeface="Arial"/>
              </a:rPr>
              <a:t>Marginal Revenue and Market Demand</a:t>
            </a:r>
            <a:endParaRPr/>
          </a:p>
        </p:txBody>
      </p:sp>
      <p:pic>
        <p:nvPicPr>
          <p:cNvPr id="2083" name="Google Shape;2083;p227"/>
          <p:cNvPicPr preferRelativeResize="0"/>
          <p:nvPr/>
        </p:nvPicPr>
        <p:blipFill rotWithShape="1">
          <a:blip r:embed="rId3">
            <a:alphaModFix/>
          </a:blip>
          <a:srcRect b="0" l="0" r="0" t="0"/>
          <a:stretch/>
        </p:blipFill>
        <p:spPr>
          <a:xfrm>
            <a:off x="4650582" y="647700"/>
            <a:ext cx="3007519" cy="3286125"/>
          </a:xfrm>
          <a:prstGeom prst="rect">
            <a:avLst/>
          </a:prstGeom>
          <a:noFill/>
          <a:ln>
            <a:noFill/>
          </a:ln>
        </p:spPr>
      </p:pic>
      <p:pic>
        <p:nvPicPr>
          <p:cNvPr id="2084" name="Google Shape;2084;p227"/>
          <p:cNvPicPr preferRelativeResize="0"/>
          <p:nvPr/>
        </p:nvPicPr>
        <p:blipFill rotWithShape="1">
          <a:blip r:embed="rId4">
            <a:alphaModFix/>
          </a:blip>
          <a:srcRect b="0" l="0" r="0" t="0"/>
          <a:stretch/>
        </p:blipFill>
        <p:spPr>
          <a:xfrm>
            <a:off x="4650582" y="647700"/>
            <a:ext cx="3007519" cy="3286125"/>
          </a:xfrm>
          <a:prstGeom prst="rect">
            <a:avLst/>
          </a:prstGeom>
          <a:noFill/>
          <a:ln>
            <a:noFill/>
          </a:ln>
        </p:spPr>
      </p:pic>
      <p:pic>
        <p:nvPicPr>
          <p:cNvPr id="2085" name="Google Shape;2085;p227"/>
          <p:cNvPicPr preferRelativeResize="0"/>
          <p:nvPr/>
        </p:nvPicPr>
        <p:blipFill rotWithShape="1">
          <a:blip r:embed="rId5">
            <a:alphaModFix/>
          </a:blip>
          <a:srcRect b="0" l="0" r="0" t="0"/>
          <a:stretch/>
        </p:blipFill>
        <p:spPr>
          <a:xfrm>
            <a:off x="4650582" y="647700"/>
            <a:ext cx="3007519" cy="3286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0"/>
                                        </p:tgtEl>
                                        <p:attrNameLst>
                                          <p:attrName>style.visibility</p:attrName>
                                        </p:attrNameLst>
                                      </p:cBhvr>
                                      <p:to>
                                        <p:strVal val="visible"/>
                                      </p:to>
                                    </p:set>
                                    <p:animEffect filter="fade" transition="in">
                                      <p:cBhvr>
                                        <p:cTn dur="500"/>
                                        <p:tgtEl>
                                          <p:spTgt spid="208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81"/>
                                        </p:tgtEl>
                                        <p:attrNameLst>
                                          <p:attrName>style.visibility</p:attrName>
                                        </p:attrNameLst>
                                      </p:cBhvr>
                                      <p:to>
                                        <p:strVal val="visible"/>
                                      </p:to>
                                    </p:set>
                                    <p:animEffect filter="fade" transition="in">
                                      <p:cBhvr>
                                        <p:cTn dur="500"/>
                                        <p:tgtEl>
                                          <p:spTgt spid="208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82"/>
                                        </p:tgtEl>
                                        <p:attrNameLst>
                                          <p:attrName>style.visibility</p:attrName>
                                        </p:attrNameLst>
                                      </p:cBhvr>
                                      <p:to>
                                        <p:strVal val="visible"/>
                                      </p:to>
                                    </p:set>
                                    <p:animEffect filter="fade" transition="in">
                                      <p:cBhvr>
                                        <p:cTn dur="500"/>
                                        <p:tgtEl>
                                          <p:spTgt spid="208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79"/>
                                        </p:tgtEl>
                                        <p:attrNameLst>
                                          <p:attrName>style.visibility</p:attrName>
                                        </p:attrNameLst>
                                      </p:cBhvr>
                                      <p:to>
                                        <p:strVal val="visible"/>
                                      </p:to>
                                    </p:set>
                                    <p:animEffect filter="fade" transition="in">
                                      <p:cBhvr>
                                        <p:cTn dur="1000"/>
                                        <p:tgtEl>
                                          <p:spTgt spid="207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077"/>
                                        </p:tgtEl>
                                        <p:attrNameLst>
                                          <p:attrName>style.visibility</p:attrName>
                                        </p:attrNameLst>
                                      </p:cBhvr>
                                      <p:to>
                                        <p:strVal val="visible"/>
                                      </p:to>
                                    </p:set>
                                    <p:animEffect filter="fade" transition="in">
                                      <p:cBhvr>
                                        <p:cTn dur="500"/>
                                        <p:tgtEl>
                                          <p:spTgt spid="207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78">
                                            <p:txEl>
                                              <p:pRg end="0" st="0"/>
                                            </p:txEl>
                                          </p:spTgt>
                                        </p:tgtEl>
                                        <p:attrNameLst>
                                          <p:attrName>style.visibility</p:attrName>
                                        </p:attrNameLst>
                                      </p:cBhvr>
                                      <p:to>
                                        <p:strVal val="visible"/>
                                      </p:to>
                                    </p:set>
                                    <p:animEffect filter="fade" transition="in">
                                      <p:cBhvr>
                                        <p:cTn dur="500"/>
                                        <p:tgtEl>
                                          <p:spTgt spid="2078">
                                            <p:txEl>
                                              <p:pRg end="0" st="0"/>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078">
                                            <p:txEl>
                                              <p:pRg end="1" st="1"/>
                                            </p:txEl>
                                          </p:spTgt>
                                        </p:tgtEl>
                                        <p:attrNameLst>
                                          <p:attrName>style.visibility</p:attrName>
                                        </p:attrNameLst>
                                      </p:cBhvr>
                                      <p:to>
                                        <p:strVal val="visible"/>
                                      </p:to>
                                    </p:set>
                                    <p:animEffect filter="fade" transition="in">
                                      <p:cBhvr>
                                        <p:cTn dur="500"/>
                                        <p:tgtEl>
                                          <p:spTgt spid="2078">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078">
                                            <p:txEl>
                                              <p:pRg end="2" st="2"/>
                                            </p:txEl>
                                          </p:spTgt>
                                        </p:tgtEl>
                                        <p:attrNameLst>
                                          <p:attrName>style.visibility</p:attrName>
                                        </p:attrNameLst>
                                      </p:cBhvr>
                                      <p:to>
                                        <p:strVal val="visible"/>
                                      </p:to>
                                    </p:set>
                                    <p:animEffect filter="fade" transition="in">
                                      <p:cBhvr>
                                        <p:cTn dur="500"/>
                                        <p:tgtEl>
                                          <p:spTgt spid="2078">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083"/>
                                        </p:tgtEl>
                                        <p:attrNameLst>
                                          <p:attrName>style.visibility</p:attrName>
                                        </p:attrNameLst>
                                      </p:cBhvr>
                                      <p:to>
                                        <p:strVal val="visible"/>
                                      </p:to>
                                    </p:set>
                                    <p:animEffect filter="fade" transition="in">
                                      <p:cBhvr>
                                        <p:cTn dur="1000"/>
                                        <p:tgtEl>
                                          <p:spTgt spid="2083"/>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084"/>
                                        </p:tgtEl>
                                        <p:attrNameLst>
                                          <p:attrName>style.visibility</p:attrName>
                                        </p:attrNameLst>
                                      </p:cBhvr>
                                      <p:to>
                                        <p:strVal val="visible"/>
                                      </p:to>
                                    </p:set>
                                    <p:animEffect filter="fade" transition="in">
                                      <p:cBhvr>
                                        <p:cTn dur="1000"/>
                                        <p:tgtEl>
                                          <p:spTgt spid="2084"/>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2085"/>
                                        </p:tgtEl>
                                        <p:attrNameLst>
                                          <p:attrName>style.visibility</p:attrName>
                                        </p:attrNameLst>
                                      </p:cBhvr>
                                      <p:to>
                                        <p:strVal val="visible"/>
                                      </p:to>
                                    </p:set>
                                    <p:animEffect filter="fade" transition="in">
                                      <p:cBhvr>
                                        <p:cTn dur="1000"/>
                                        <p:tgtEl>
                                          <p:spTgt spid="20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9" name="Shape 2089"/>
        <p:cNvGrpSpPr/>
        <p:nvPr/>
      </p:nvGrpSpPr>
      <p:grpSpPr>
        <a:xfrm>
          <a:off x="0" y="0"/>
          <a:ext cx="0" cy="0"/>
          <a:chOff x="0" y="0"/>
          <a:chExt cx="0" cy="0"/>
        </a:xfrm>
      </p:grpSpPr>
      <p:pic>
        <p:nvPicPr>
          <p:cNvPr descr="fig13_4_ppt_1" id="2090" name="Google Shape;2090;p228"/>
          <p:cNvPicPr preferRelativeResize="0"/>
          <p:nvPr/>
        </p:nvPicPr>
        <p:blipFill rotWithShape="1">
          <a:blip r:embed="rId3">
            <a:alphaModFix/>
          </a:blip>
          <a:srcRect b="0" l="0" r="0" t="0"/>
          <a:stretch/>
        </p:blipFill>
        <p:spPr>
          <a:xfrm>
            <a:off x="4979194" y="538164"/>
            <a:ext cx="2164556" cy="4336256"/>
          </a:xfrm>
          <a:prstGeom prst="rect">
            <a:avLst/>
          </a:prstGeom>
          <a:noFill/>
          <a:ln>
            <a:noFill/>
          </a:ln>
        </p:spPr>
      </p:pic>
      <p:pic>
        <p:nvPicPr>
          <p:cNvPr descr="fig13_4_ppt_10" id="2091" name="Google Shape;2091;p228"/>
          <p:cNvPicPr preferRelativeResize="0"/>
          <p:nvPr/>
        </p:nvPicPr>
        <p:blipFill rotWithShape="1">
          <a:blip r:embed="rId4">
            <a:alphaModFix/>
          </a:blip>
          <a:srcRect b="0" l="0" r="0" t="0"/>
          <a:stretch/>
        </p:blipFill>
        <p:spPr>
          <a:xfrm>
            <a:off x="4979194" y="538164"/>
            <a:ext cx="2164556" cy="4336256"/>
          </a:xfrm>
          <a:prstGeom prst="rect">
            <a:avLst/>
          </a:prstGeom>
          <a:noFill/>
          <a:ln>
            <a:noFill/>
          </a:ln>
        </p:spPr>
      </p:pic>
      <p:pic>
        <p:nvPicPr>
          <p:cNvPr descr="fig13_4_ppt_11" id="2092" name="Google Shape;2092;p228"/>
          <p:cNvPicPr preferRelativeResize="0"/>
          <p:nvPr/>
        </p:nvPicPr>
        <p:blipFill rotWithShape="1">
          <a:blip r:embed="rId5">
            <a:alphaModFix/>
          </a:blip>
          <a:srcRect b="0" l="0" r="0" t="0"/>
          <a:stretch/>
        </p:blipFill>
        <p:spPr>
          <a:xfrm>
            <a:off x="4979194" y="538164"/>
            <a:ext cx="2164556" cy="4336256"/>
          </a:xfrm>
          <a:prstGeom prst="rect">
            <a:avLst/>
          </a:prstGeom>
          <a:noFill/>
          <a:ln>
            <a:noFill/>
          </a:ln>
        </p:spPr>
      </p:pic>
      <p:pic>
        <p:nvPicPr>
          <p:cNvPr descr="fig13_4_ppt_13" id="2093" name="Google Shape;2093;p228"/>
          <p:cNvPicPr preferRelativeResize="0"/>
          <p:nvPr/>
        </p:nvPicPr>
        <p:blipFill rotWithShape="1">
          <a:blip r:embed="rId6">
            <a:alphaModFix/>
          </a:blip>
          <a:srcRect b="0" l="0" r="0" t="0"/>
          <a:stretch/>
        </p:blipFill>
        <p:spPr>
          <a:xfrm>
            <a:off x="4979194" y="538164"/>
            <a:ext cx="2164556" cy="4336256"/>
          </a:xfrm>
          <a:prstGeom prst="rect">
            <a:avLst/>
          </a:prstGeom>
          <a:noFill/>
          <a:ln>
            <a:noFill/>
          </a:ln>
        </p:spPr>
      </p:pic>
      <p:pic>
        <p:nvPicPr>
          <p:cNvPr descr="fig13_4_ppt_7" id="2094" name="Google Shape;2094;p228"/>
          <p:cNvPicPr preferRelativeResize="0"/>
          <p:nvPr/>
        </p:nvPicPr>
        <p:blipFill rotWithShape="1">
          <a:blip r:embed="rId7">
            <a:alphaModFix/>
          </a:blip>
          <a:srcRect b="0" l="0" r="0" t="0"/>
          <a:stretch/>
        </p:blipFill>
        <p:spPr>
          <a:xfrm>
            <a:off x="4979194" y="538164"/>
            <a:ext cx="2164556" cy="4336256"/>
          </a:xfrm>
          <a:prstGeom prst="rect">
            <a:avLst/>
          </a:prstGeom>
          <a:noFill/>
          <a:ln>
            <a:noFill/>
          </a:ln>
        </p:spPr>
      </p:pic>
      <p:pic>
        <p:nvPicPr>
          <p:cNvPr descr="fig13_4_ppt_5" id="2095" name="Google Shape;2095;p228"/>
          <p:cNvPicPr preferRelativeResize="0"/>
          <p:nvPr/>
        </p:nvPicPr>
        <p:blipFill rotWithShape="1">
          <a:blip r:embed="rId8">
            <a:alphaModFix/>
          </a:blip>
          <a:srcRect b="0" l="0" r="0" t="0"/>
          <a:stretch/>
        </p:blipFill>
        <p:spPr>
          <a:xfrm>
            <a:off x="4979194" y="538164"/>
            <a:ext cx="2164556" cy="4336256"/>
          </a:xfrm>
          <a:prstGeom prst="rect">
            <a:avLst/>
          </a:prstGeom>
          <a:noFill/>
          <a:ln>
            <a:noFill/>
          </a:ln>
        </p:spPr>
      </p:pic>
      <p:sp>
        <p:nvSpPr>
          <p:cNvPr id="2096" name="Google Shape;2096;p228"/>
          <p:cNvSpPr/>
          <p:nvPr/>
        </p:nvSpPr>
        <p:spPr>
          <a:xfrm>
            <a:off x="1485900" y="441325"/>
            <a:ext cx="3030000" cy="4461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i="0" lang="en-US" sz="1400" u="none" cap="none" strike="noStrike">
                <a:solidFill>
                  <a:srgbClr val="00723F"/>
                </a:solidFill>
                <a:latin typeface="Arial"/>
                <a:ea typeface="Arial"/>
                <a:cs typeface="Arial"/>
                <a:sym typeface="Arial"/>
              </a:rPr>
              <a:t>▶  FIGURE 13.3</a:t>
            </a:r>
            <a:r>
              <a:rPr b="1" i="0" lang="en-US" sz="1400" u="none" cap="none" strike="noStrike">
                <a:solidFill>
                  <a:srgbClr val="7D0013"/>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Marginal Revenue and Total Revenue</a:t>
            </a:r>
            <a:endParaRPr/>
          </a:p>
        </p:txBody>
      </p:sp>
      <p:sp>
        <p:nvSpPr>
          <p:cNvPr id="2097" name="Google Shape;2097;p228"/>
          <p:cNvSpPr txBox="1"/>
          <p:nvPr/>
        </p:nvSpPr>
        <p:spPr>
          <a:xfrm>
            <a:off x="1428750" y="1066800"/>
            <a:ext cx="3086100" cy="21606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A monopoly’s marginal revenue curve bisects the quantity axis between the origin and the point where the demand curve hits the quantity axis. </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A monopoly’s </a:t>
            </a:r>
            <a:r>
              <a:rPr b="0" i="1" lang="en-US" sz="1600" u="none" cap="none" strike="noStrike">
                <a:solidFill>
                  <a:schemeClr val="dk1"/>
                </a:solidFill>
                <a:latin typeface="Arial"/>
                <a:ea typeface="Arial"/>
                <a:cs typeface="Arial"/>
                <a:sym typeface="Arial"/>
              </a:rPr>
              <a:t>MR</a:t>
            </a:r>
            <a:r>
              <a:rPr b="0" i="0" lang="en-US" sz="1600" u="none" cap="none" strike="noStrike">
                <a:solidFill>
                  <a:schemeClr val="dk1"/>
                </a:solidFill>
                <a:latin typeface="Arial"/>
                <a:ea typeface="Arial"/>
                <a:cs typeface="Arial"/>
                <a:sym typeface="Arial"/>
              </a:rPr>
              <a:t> curve shows the change in total revenue that results as a firm moves along the segment of the demand curve that lies exactly above it.</a:t>
            </a:r>
            <a:endParaRPr/>
          </a:p>
        </p:txBody>
      </p:sp>
      <p:pic>
        <p:nvPicPr>
          <p:cNvPr descr="fig13_4_ppt_3" id="2098" name="Google Shape;2098;p228"/>
          <p:cNvPicPr preferRelativeResize="0"/>
          <p:nvPr/>
        </p:nvPicPr>
        <p:blipFill rotWithShape="1">
          <a:blip r:embed="rId9">
            <a:alphaModFix/>
          </a:blip>
          <a:srcRect b="0" l="0" r="0" t="0"/>
          <a:stretch/>
        </p:blipFill>
        <p:spPr>
          <a:xfrm>
            <a:off x="4979194" y="538164"/>
            <a:ext cx="2164556" cy="4336256"/>
          </a:xfrm>
          <a:prstGeom prst="rect">
            <a:avLst/>
          </a:prstGeom>
          <a:noFill/>
          <a:ln>
            <a:noFill/>
          </a:ln>
        </p:spPr>
      </p:pic>
      <p:pic>
        <p:nvPicPr>
          <p:cNvPr descr="fig13_4_ppt_2" id="2099" name="Google Shape;2099;p228"/>
          <p:cNvPicPr preferRelativeResize="0"/>
          <p:nvPr/>
        </p:nvPicPr>
        <p:blipFill rotWithShape="1">
          <a:blip r:embed="rId10">
            <a:alphaModFix/>
          </a:blip>
          <a:srcRect b="0" l="0" r="0" t="0"/>
          <a:stretch/>
        </p:blipFill>
        <p:spPr>
          <a:xfrm>
            <a:off x="4979194" y="538164"/>
            <a:ext cx="2164556" cy="4336256"/>
          </a:xfrm>
          <a:prstGeom prst="rect">
            <a:avLst/>
          </a:prstGeom>
          <a:noFill/>
          <a:ln>
            <a:noFill/>
          </a:ln>
        </p:spPr>
      </p:pic>
      <p:pic>
        <p:nvPicPr>
          <p:cNvPr descr="fig13_4_ppt_4" id="2100" name="Google Shape;2100;p228"/>
          <p:cNvPicPr preferRelativeResize="0"/>
          <p:nvPr/>
        </p:nvPicPr>
        <p:blipFill rotWithShape="1">
          <a:blip r:embed="rId11">
            <a:alphaModFix/>
          </a:blip>
          <a:srcRect b="0" l="0" r="0" t="0"/>
          <a:stretch/>
        </p:blipFill>
        <p:spPr>
          <a:xfrm>
            <a:off x="4979194" y="538164"/>
            <a:ext cx="2164556" cy="4336256"/>
          </a:xfrm>
          <a:prstGeom prst="rect">
            <a:avLst/>
          </a:prstGeom>
          <a:noFill/>
          <a:ln>
            <a:noFill/>
          </a:ln>
        </p:spPr>
      </p:pic>
      <p:pic>
        <p:nvPicPr>
          <p:cNvPr descr="fig13_4_ppt_12" id="2101" name="Google Shape;2101;p228"/>
          <p:cNvPicPr preferRelativeResize="0"/>
          <p:nvPr/>
        </p:nvPicPr>
        <p:blipFill rotWithShape="1">
          <a:blip r:embed="rId12">
            <a:alphaModFix/>
          </a:blip>
          <a:srcRect b="0" l="0" r="0" t="0"/>
          <a:stretch/>
        </p:blipFill>
        <p:spPr>
          <a:xfrm>
            <a:off x="4979194" y="538164"/>
            <a:ext cx="2164556" cy="4336256"/>
          </a:xfrm>
          <a:prstGeom prst="rect">
            <a:avLst/>
          </a:prstGeom>
          <a:noFill/>
          <a:ln>
            <a:noFill/>
          </a:ln>
        </p:spPr>
      </p:pic>
      <p:pic>
        <p:nvPicPr>
          <p:cNvPr descr="fig13_4_ppt_6" id="2102" name="Google Shape;2102;p228"/>
          <p:cNvPicPr preferRelativeResize="0"/>
          <p:nvPr/>
        </p:nvPicPr>
        <p:blipFill rotWithShape="1">
          <a:blip r:embed="rId13">
            <a:alphaModFix/>
          </a:blip>
          <a:srcRect b="0" l="0" r="0" t="0"/>
          <a:stretch/>
        </p:blipFill>
        <p:spPr>
          <a:xfrm>
            <a:off x="4979194" y="538164"/>
            <a:ext cx="2164556" cy="4336256"/>
          </a:xfrm>
          <a:prstGeom prst="rect">
            <a:avLst/>
          </a:prstGeom>
          <a:noFill/>
          <a:ln>
            <a:noFill/>
          </a:ln>
        </p:spPr>
      </p:pic>
      <p:pic>
        <p:nvPicPr>
          <p:cNvPr descr="fig13_4_ppt_8" id="2103" name="Google Shape;2103;p228"/>
          <p:cNvPicPr preferRelativeResize="0"/>
          <p:nvPr/>
        </p:nvPicPr>
        <p:blipFill rotWithShape="1">
          <a:blip r:embed="rId14">
            <a:alphaModFix/>
          </a:blip>
          <a:srcRect b="0" l="0" r="0" t="0"/>
          <a:stretch/>
        </p:blipFill>
        <p:spPr>
          <a:xfrm>
            <a:off x="4979194" y="538164"/>
            <a:ext cx="2164556" cy="4336256"/>
          </a:xfrm>
          <a:prstGeom prst="rect">
            <a:avLst/>
          </a:prstGeom>
          <a:noFill/>
          <a:ln>
            <a:noFill/>
          </a:ln>
        </p:spPr>
      </p:pic>
      <p:pic>
        <p:nvPicPr>
          <p:cNvPr descr="fig13_4_ppt_9" id="2104" name="Google Shape;2104;p228"/>
          <p:cNvPicPr preferRelativeResize="0"/>
          <p:nvPr/>
        </p:nvPicPr>
        <p:blipFill rotWithShape="1">
          <a:blip r:embed="rId15">
            <a:alphaModFix/>
          </a:blip>
          <a:srcRect b="0" l="0" r="0" t="0"/>
          <a:stretch/>
        </p:blipFill>
        <p:spPr>
          <a:xfrm>
            <a:off x="4979194" y="538164"/>
            <a:ext cx="2164556" cy="43362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96"/>
                                        </p:tgtEl>
                                        <p:attrNameLst>
                                          <p:attrName>style.visibility</p:attrName>
                                        </p:attrNameLst>
                                      </p:cBhvr>
                                      <p:to>
                                        <p:strVal val="visible"/>
                                      </p:to>
                                    </p:set>
                                    <p:animEffect filter="fade" transition="in">
                                      <p:cBhvr>
                                        <p:cTn dur="500"/>
                                        <p:tgtEl>
                                          <p:spTgt spid="209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90"/>
                                        </p:tgtEl>
                                        <p:attrNameLst>
                                          <p:attrName>style.visibility</p:attrName>
                                        </p:attrNameLst>
                                      </p:cBhvr>
                                      <p:to>
                                        <p:strVal val="visible"/>
                                      </p:to>
                                    </p:set>
                                    <p:animEffect filter="fade" transition="in">
                                      <p:cBhvr>
                                        <p:cTn dur="500"/>
                                        <p:tgtEl>
                                          <p:spTgt spid="20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99"/>
                                        </p:tgtEl>
                                        <p:attrNameLst>
                                          <p:attrName>style.visibility</p:attrName>
                                        </p:attrNameLst>
                                      </p:cBhvr>
                                      <p:to>
                                        <p:strVal val="visible"/>
                                      </p:to>
                                    </p:set>
                                    <p:animEffect filter="fade" transition="in">
                                      <p:cBhvr>
                                        <p:cTn dur="1000"/>
                                        <p:tgtEl>
                                          <p:spTgt spid="2099"/>
                                        </p:tgtEl>
                                      </p:cBhvr>
                                    </p:animEffect>
                                  </p:childTnLst>
                                </p:cTn>
                              </p:par>
                              <p:par>
                                <p:cTn fill="hold" nodeType="withEffect" presetClass="entr" presetID="10" presetSubtype="0">
                                  <p:stCondLst>
                                    <p:cond delay="0"/>
                                  </p:stCondLst>
                                  <p:childTnLst>
                                    <p:set>
                                      <p:cBhvr>
                                        <p:cTn dur="1" fill="hold">
                                          <p:stCondLst>
                                            <p:cond delay="0"/>
                                          </p:stCondLst>
                                        </p:cTn>
                                        <p:tgtEl>
                                          <p:spTgt spid="2095"/>
                                        </p:tgtEl>
                                        <p:attrNameLst>
                                          <p:attrName>style.visibility</p:attrName>
                                        </p:attrNameLst>
                                      </p:cBhvr>
                                      <p:to>
                                        <p:strVal val="visible"/>
                                      </p:to>
                                    </p:set>
                                    <p:animEffect filter="fade" transition="in">
                                      <p:cBhvr>
                                        <p:cTn dur="1000"/>
                                        <p:tgtEl>
                                          <p:spTgt spid="209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98"/>
                                        </p:tgtEl>
                                        <p:attrNameLst>
                                          <p:attrName>style.visibility</p:attrName>
                                        </p:attrNameLst>
                                      </p:cBhvr>
                                      <p:to>
                                        <p:strVal val="visible"/>
                                      </p:to>
                                    </p:set>
                                    <p:animEffect filter="fade" transition="in">
                                      <p:cBhvr>
                                        <p:cTn dur="1000"/>
                                        <p:tgtEl>
                                          <p:spTgt spid="2098"/>
                                        </p:tgtEl>
                                      </p:cBhvr>
                                    </p:animEffect>
                                  </p:childTnLst>
                                </p:cTn>
                              </p:par>
                              <p:par>
                                <p:cTn fill="hold" nodeType="withEffect" presetClass="entr" presetID="10" presetSubtype="0">
                                  <p:stCondLst>
                                    <p:cond delay="0"/>
                                  </p:stCondLst>
                                  <p:childTnLst>
                                    <p:set>
                                      <p:cBhvr>
                                        <p:cTn dur="1" fill="hold">
                                          <p:stCondLst>
                                            <p:cond delay="0"/>
                                          </p:stCondLst>
                                        </p:cTn>
                                        <p:tgtEl>
                                          <p:spTgt spid="2093"/>
                                        </p:tgtEl>
                                        <p:attrNameLst>
                                          <p:attrName>style.visibility</p:attrName>
                                        </p:attrNameLst>
                                      </p:cBhvr>
                                      <p:to>
                                        <p:strVal val="visible"/>
                                      </p:to>
                                    </p:set>
                                    <p:animEffect filter="fade" transition="in">
                                      <p:cBhvr>
                                        <p:cTn dur="1000"/>
                                        <p:tgtEl>
                                          <p:spTgt spid="209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94"/>
                                        </p:tgtEl>
                                        <p:attrNameLst>
                                          <p:attrName>style.visibility</p:attrName>
                                        </p:attrNameLst>
                                      </p:cBhvr>
                                      <p:to>
                                        <p:strVal val="visible"/>
                                      </p:to>
                                    </p:set>
                                    <p:animEffect filter="fade" transition="in">
                                      <p:cBhvr>
                                        <p:cTn dur="1000"/>
                                        <p:tgtEl>
                                          <p:spTgt spid="2094"/>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104"/>
                                        </p:tgtEl>
                                        <p:attrNameLst>
                                          <p:attrName>style.visibility</p:attrName>
                                        </p:attrNameLst>
                                      </p:cBhvr>
                                      <p:to>
                                        <p:strVal val="visible"/>
                                      </p:to>
                                    </p:set>
                                    <p:animEffect filter="fade" transition="in">
                                      <p:cBhvr>
                                        <p:cTn dur="1000"/>
                                        <p:tgtEl>
                                          <p:spTgt spid="2104"/>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091"/>
                                        </p:tgtEl>
                                        <p:attrNameLst>
                                          <p:attrName>style.visibility</p:attrName>
                                        </p:attrNameLst>
                                      </p:cBhvr>
                                      <p:to>
                                        <p:strVal val="visible"/>
                                      </p:to>
                                    </p:set>
                                    <p:animEffect filter="fade" transition="in">
                                      <p:cBhvr>
                                        <p:cTn dur="1000"/>
                                        <p:tgtEl>
                                          <p:spTgt spid="2091"/>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092"/>
                                        </p:tgtEl>
                                        <p:attrNameLst>
                                          <p:attrName>style.visibility</p:attrName>
                                        </p:attrNameLst>
                                      </p:cBhvr>
                                      <p:to>
                                        <p:strVal val="visible"/>
                                      </p:to>
                                    </p:set>
                                    <p:animEffect filter="fade" transition="in">
                                      <p:cBhvr>
                                        <p:cTn dur="1000"/>
                                        <p:tgtEl>
                                          <p:spTgt spid="2092"/>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097">
                                            <p:txEl>
                                              <p:pRg end="0" st="0"/>
                                            </p:txEl>
                                          </p:spTgt>
                                        </p:tgtEl>
                                        <p:attrNameLst>
                                          <p:attrName>style.visibility</p:attrName>
                                        </p:attrNameLst>
                                      </p:cBhvr>
                                      <p:to>
                                        <p:strVal val="visible"/>
                                      </p:to>
                                    </p:set>
                                    <p:animEffect filter="fade" transition="in">
                                      <p:cBhvr>
                                        <p:cTn dur="500"/>
                                        <p:tgtEl>
                                          <p:spTgt spid="2097">
                                            <p:txEl>
                                              <p:pRg end="0" st="0"/>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097">
                                            <p:txEl>
                                              <p:pRg end="1" st="1"/>
                                            </p:txEl>
                                          </p:spTgt>
                                        </p:tgtEl>
                                        <p:attrNameLst>
                                          <p:attrName>style.visibility</p:attrName>
                                        </p:attrNameLst>
                                      </p:cBhvr>
                                      <p:to>
                                        <p:strVal val="visible"/>
                                      </p:to>
                                    </p:set>
                                    <p:animEffect filter="fade" transition="in">
                                      <p:cBhvr>
                                        <p:cTn dur="500"/>
                                        <p:tgtEl>
                                          <p:spTgt spid="2097">
                                            <p:txEl>
                                              <p:pRg end="1" st="1"/>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100"/>
                                        </p:tgtEl>
                                        <p:attrNameLst>
                                          <p:attrName>style.visibility</p:attrName>
                                        </p:attrNameLst>
                                      </p:cBhvr>
                                      <p:to>
                                        <p:strVal val="visible"/>
                                      </p:to>
                                    </p:set>
                                    <p:animEffect filter="fade" transition="in">
                                      <p:cBhvr>
                                        <p:cTn dur="500"/>
                                        <p:tgtEl>
                                          <p:spTgt spid="2100"/>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2101"/>
                                        </p:tgtEl>
                                        <p:attrNameLst>
                                          <p:attrName>style.visibility</p:attrName>
                                        </p:attrNameLst>
                                      </p:cBhvr>
                                      <p:to>
                                        <p:strVal val="visible"/>
                                      </p:to>
                                    </p:set>
                                    <p:animEffect filter="fade" transition="in">
                                      <p:cBhvr>
                                        <p:cTn dur="1000"/>
                                        <p:tgtEl>
                                          <p:spTgt spid="2101"/>
                                        </p:tgtEl>
                                      </p:cBhvr>
                                    </p:animEffect>
                                  </p:childTnLst>
                                </p:cTn>
                              </p:par>
                              <p:par>
                                <p:cTn fill="hold" nodeType="withEffect" presetClass="entr" presetID="10" presetSubtype="0">
                                  <p:stCondLst>
                                    <p:cond delay="0"/>
                                  </p:stCondLst>
                                  <p:childTnLst>
                                    <p:set>
                                      <p:cBhvr>
                                        <p:cTn dur="1" fill="hold">
                                          <p:stCondLst>
                                            <p:cond delay="0"/>
                                          </p:stCondLst>
                                        </p:cTn>
                                        <p:tgtEl>
                                          <p:spTgt spid="2102"/>
                                        </p:tgtEl>
                                        <p:attrNameLst>
                                          <p:attrName>style.visibility</p:attrName>
                                        </p:attrNameLst>
                                      </p:cBhvr>
                                      <p:to>
                                        <p:strVal val="visible"/>
                                      </p:to>
                                    </p:set>
                                    <p:animEffect filter="fade" transition="in">
                                      <p:cBhvr>
                                        <p:cTn dur="1000"/>
                                        <p:tgtEl>
                                          <p:spTgt spid="2102"/>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2103"/>
                                        </p:tgtEl>
                                        <p:attrNameLst>
                                          <p:attrName>style.visibility</p:attrName>
                                        </p:attrNameLst>
                                      </p:cBhvr>
                                      <p:to>
                                        <p:strVal val="visible"/>
                                      </p:to>
                                    </p:set>
                                    <p:animEffect filter="fade" transition="in">
                                      <p:cBhvr>
                                        <p:cTn dur="1000"/>
                                        <p:tgtEl>
                                          <p:spTgt spid="2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8" name="Shape 2108"/>
        <p:cNvGrpSpPr/>
        <p:nvPr/>
      </p:nvGrpSpPr>
      <p:grpSpPr>
        <a:xfrm>
          <a:off x="0" y="0"/>
          <a:ext cx="0" cy="0"/>
          <a:chOff x="0" y="0"/>
          <a:chExt cx="0" cy="0"/>
        </a:xfrm>
      </p:grpSpPr>
      <p:pic>
        <p:nvPicPr>
          <p:cNvPr descr="fig13.4ppt11.gif" id="2109" name="Google Shape;2109;p229"/>
          <p:cNvPicPr preferRelativeResize="0"/>
          <p:nvPr/>
        </p:nvPicPr>
        <p:blipFill rotWithShape="1">
          <a:blip r:embed="rId3">
            <a:alphaModFix/>
          </a:blip>
          <a:srcRect b="0" l="0" r="0" t="0"/>
          <a:stretch/>
        </p:blipFill>
        <p:spPr>
          <a:xfrm>
            <a:off x="3657600" y="1828800"/>
            <a:ext cx="4014788" cy="3071813"/>
          </a:xfrm>
          <a:prstGeom prst="rect">
            <a:avLst/>
          </a:prstGeom>
          <a:noFill/>
          <a:ln>
            <a:noFill/>
          </a:ln>
        </p:spPr>
      </p:pic>
      <p:pic>
        <p:nvPicPr>
          <p:cNvPr descr="fig13_5_ppt_10" id="2110" name="Google Shape;2110;p229"/>
          <p:cNvPicPr preferRelativeResize="0"/>
          <p:nvPr/>
        </p:nvPicPr>
        <p:blipFill rotWithShape="1">
          <a:blip r:embed="rId4">
            <a:alphaModFix/>
          </a:blip>
          <a:srcRect b="0" l="0" r="0" t="0"/>
          <a:stretch/>
        </p:blipFill>
        <p:spPr>
          <a:xfrm>
            <a:off x="3657600" y="1828800"/>
            <a:ext cx="4014788" cy="3071813"/>
          </a:xfrm>
          <a:prstGeom prst="rect">
            <a:avLst/>
          </a:prstGeom>
          <a:noFill/>
          <a:ln>
            <a:noFill/>
          </a:ln>
        </p:spPr>
      </p:pic>
      <p:pic>
        <p:nvPicPr>
          <p:cNvPr descr="fig13_5_ppt_1" id="2111" name="Google Shape;2111;p229"/>
          <p:cNvPicPr preferRelativeResize="0"/>
          <p:nvPr/>
        </p:nvPicPr>
        <p:blipFill rotWithShape="1">
          <a:blip r:embed="rId5">
            <a:alphaModFix/>
          </a:blip>
          <a:srcRect b="0" l="0" r="0" t="0"/>
          <a:stretch/>
        </p:blipFill>
        <p:spPr>
          <a:xfrm>
            <a:off x="3657600" y="1828800"/>
            <a:ext cx="4014788" cy="3071813"/>
          </a:xfrm>
          <a:prstGeom prst="rect">
            <a:avLst/>
          </a:prstGeom>
          <a:noFill/>
          <a:ln>
            <a:noFill/>
          </a:ln>
        </p:spPr>
      </p:pic>
      <p:pic>
        <p:nvPicPr>
          <p:cNvPr descr="fig13.4ppt8.gif" id="2112" name="Google Shape;2112;p229"/>
          <p:cNvPicPr preferRelativeResize="0"/>
          <p:nvPr/>
        </p:nvPicPr>
        <p:blipFill rotWithShape="1">
          <a:blip r:embed="rId6">
            <a:alphaModFix/>
          </a:blip>
          <a:srcRect b="0" l="0" r="0" t="0"/>
          <a:stretch/>
        </p:blipFill>
        <p:spPr>
          <a:xfrm>
            <a:off x="3657600" y="1828800"/>
            <a:ext cx="4014788" cy="3071813"/>
          </a:xfrm>
          <a:prstGeom prst="rect">
            <a:avLst/>
          </a:prstGeom>
          <a:noFill/>
          <a:ln>
            <a:noFill/>
          </a:ln>
        </p:spPr>
      </p:pic>
      <p:sp>
        <p:nvSpPr>
          <p:cNvPr id="2113" name="Google Shape;2113;p229"/>
          <p:cNvSpPr/>
          <p:nvPr/>
        </p:nvSpPr>
        <p:spPr>
          <a:xfrm>
            <a:off x="1483519" y="914400"/>
            <a:ext cx="2059800" cy="6222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i="0" lang="en-US" sz="1400" u="none" cap="none" strike="noStrike">
                <a:solidFill>
                  <a:srgbClr val="00723F"/>
                </a:solidFill>
                <a:latin typeface="Arial"/>
                <a:ea typeface="Arial"/>
                <a:cs typeface="Arial"/>
                <a:sym typeface="Arial"/>
              </a:rPr>
              <a:t>▶  FIGURE 13.4</a:t>
            </a:r>
            <a:r>
              <a:rPr b="1" i="0" lang="en-US" sz="1400" u="none" cap="none" strike="noStrike">
                <a:solidFill>
                  <a:srgbClr val="7D0013"/>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Price and Output Choice for a Profit-Maximizing Monopolist</a:t>
            </a:r>
            <a:endParaRPr/>
          </a:p>
        </p:txBody>
      </p:sp>
      <p:sp>
        <p:nvSpPr>
          <p:cNvPr id="2114" name="Google Shape;2114;p229"/>
          <p:cNvSpPr txBox="1"/>
          <p:nvPr/>
        </p:nvSpPr>
        <p:spPr>
          <a:xfrm>
            <a:off x="1483519" y="1711325"/>
            <a:ext cx="2059800" cy="39513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A profit-maximizing monopolist will raise output as long as marginal revenue exceeds marginal cost. </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Maximum profit is at an output of 5 units per period and a price of $6. </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Above 5 units of output, marginal cost is greater than marginal revenue; </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increasing output beyond 5 units would reduce profit. </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At 5 units, </a:t>
            </a:r>
            <a:r>
              <a:rPr b="0" i="1" lang="en-US" sz="1600" u="none" cap="none" strike="noStrike">
                <a:solidFill>
                  <a:schemeClr val="dk1"/>
                </a:solidFill>
                <a:latin typeface="Arial"/>
                <a:ea typeface="Arial"/>
                <a:cs typeface="Arial"/>
                <a:sym typeface="Arial"/>
              </a:rPr>
              <a:t>TR</a:t>
            </a:r>
            <a:r>
              <a:rPr b="0" i="0" lang="en-US" sz="1600" u="none" cap="none" strike="noStrike">
                <a:solidFill>
                  <a:schemeClr val="dk1"/>
                </a:solidFill>
                <a:latin typeface="Arial"/>
                <a:ea typeface="Arial"/>
                <a:cs typeface="Arial"/>
                <a:sym typeface="Arial"/>
              </a:rPr>
              <a:t> = </a:t>
            </a:r>
            <a:r>
              <a:rPr b="0" i="1" lang="en-US" sz="1600" u="none" cap="none" strike="noStrike">
                <a:solidFill>
                  <a:schemeClr val="dk1"/>
                </a:solidFill>
                <a:latin typeface="Arial"/>
                <a:ea typeface="Arial"/>
                <a:cs typeface="Arial"/>
                <a:sym typeface="Arial"/>
              </a:rPr>
              <a:t>P</a:t>
            </a:r>
            <a:r>
              <a:rPr b="0" baseline="-25000" i="1" lang="en-US" sz="1600" u="none" cap="none" strike="noStrike">
                <a:solidFill>
                  <a:schemeClr val="dk1"/>
                </a:solidFill>
                <a:latin typeface="Arial"/>
                <a:ea typeface="Arial"/>
                <a:cs typeface="Arial"/>
                <a:sym typeface="Arial"/>
              </a:rPr>
              <a:t>m</a:t>
            </a:r>
            <a:r>
              <a:rPr b="0" i="1" lang="en-US" sz="1600" u="none" cap="none" strike="noStrike">
                <a:solidFill>
                  <a:schemeClr val="dk1"/>
                </a:solidFill>
                <a:latin typeface="Arial"/>
                <a:ea typeface="Arial"/>
                <a:cs typeface="Arial"/>
                <a:sym typeface="Arial"/>
              </a:rPr>
              <a:t>AQ</a:t>
            </a:r>
            <a:r>
              <a:rPr b="0" baseline="-25000" i="1" lang="en-US" sz="1600" u="none" cap="none" strike="noStrike">
                <a:solidFill>
                  <a:schemeClr val="dk1"/>
                </a:solidFill>
                <a:latin typeface="Arial"/>
                <a:ea typeface="Arial"/>
                <a:cs typeface="Arial"/>
                <a:sym typeface="Arial"/>
              </a:rPr>
              <a:t>m</a:t>
            </a:r>
            <a:r>
              <a:rPr b="0" i="0" lang="en-US" sz="1600" u="none" cap="none" strike="noStrike">
                <a:solidFill>
                  <a:schemeClr val="dk1"/>
                </a:solidFill>
                <a:latin typeface="Arial"/>
                <a:ea typeface="Arial"/>
                <a:cs typeface="Arial"/>
                <a:sym typeface="Arial"/>
              </a:rPr>
              <a:t>0, </a:t>
            </a:r>
            <a:r>
              <a:rPr b="0" i="1" lang="en-US" sz="1600" u="none" cap="none" strike="noStrike">
                <a:solidFill>
                  <a:schemeClr val="dk1"/>
                </a:solidFill>
                <a:latin typeface="Arial"/>
                <a:ea typeface="Arial"/>
                <a:cs typeface="Arial"/>
                <a:sym typeface="Arial"/>
              </a:rPr>
              <a:t>TC</a:t>
            </a:r>
            <a:r>
              <a:rPr b="0" i="0" lang="en-US" sz="1600" u="none" cap="none" strike="noStrike">
                <a:solidFill>
                  <a:schemeClr val="dk1"/>
                </a:solidFill>
                <a:latin typeface="Arial"/>
                <a:ea typeface="Arial"/>
                <a:cs typeface="Arial"/>
                <a:sym typeface="Arial"/>
              </a:rPr>
              <a:t> = </a:t>
            </a:r>
            <a:r>
              <a:rPr b="0" i="1" lang="en-US" sz="1600" u="none" cap="none" strike="noStrike">
                <a:solidFill>
                  <a:schemeClr val="dk1"/>
                </a:solidFill>
                <a:latin typeface="Arial"/>
                <a:ea typeface="Arial"/>
                <a:cs typeface="Arial"/>
                <a:sym typeface="Arial"/>
              </a:rPr>
              <a:t>CBQ</a:t>
            </a:r>
            <a:r>
              <a:rPr b="0" baseline="-25000" i="1" lang="en-US" sz="1600" u="none" cap="none" strike="noStrike">
                <a:solidFill>
                  <a:schemeClr val="dk1"/>
                </a:solidFill>
                <a:latin typeface="Arial"/>
                <a:ea typeface="Arial"/>
                <a:cs typeface="Arial"/>
                <a:sym typeface="Arial"/>
              </a:rPr>
              <a:t>m</a:t>
            </a:r>
            <a:r>
              <a:rPr b="0" i="0" lang="en-US" sz="1600" u="none" cap="none" strike="noStrike">
                <a:solidFill>
                  <a:schemeClr val="dk1"/>
                </a:solidFill>
                <a:latin typeface="Arial"/>
                <a:ea typeface="Arial"/>
                <a:cs typeface="Arial"/>
                <a:sym typeface="Arial"/>
              </a:rPr>
              <a:t>0, and profit = </a:t>
            </a:r>
            <a:r>
              <a:rPr b="0" i="1" lang="en-US" sz="1600" u="none" cap="none" strike="noStrike">
                <a:solidFill>
                  <a:schemeClr val="dk1"/>
                </a:solidFill>
                <a:latin typeface="Arial"/>
                <a:ea typeface="Arial"/>
                <a:cs typeface="Arial"/>
                <a:sym typeface="Arial"/>
              </a:rPr>
              <a:t>P</a:t>
            </a:r>
            <a:r>
              <a:rPr b="0" baseline="-25000" i="1" lang="en-US" sz="1600" u="none" cap="none" strike="noStrike">
                <a:solidFill>
                  <a:schemeClr val="dk1"/>
                </a:solidFill>
                <a:latin typeface="Arial"/>
                <a:ea typeface="Arial"/>
                <a:cs typeface="Arial"/>
                <a:sym typeface="Arial"/>
              </a:rPr>
              <a:t>m</a:t>
            </a:r>
            <a:r>
              <a:rPr b="0" i="1" lang="en-US" sz="1600" u="none" cap="none" strike="noStrike">
                <a:solidFill>
                  <a:schemeClr val="dk1"/>
                </a:solidFill>
                <a:latin typeface="Arial"/>
                <a:ea typeface="Arial"/>
                <a:cs typeface="Arial"/>
                <a:sym typeface="Arial"/>
              </a:rPr>
              <a:t>ABC</a:t>
            </a:r>
            <a:r>
              <a:rPr b="0" i="0" lang="en-US" sz="1600" u="none" cap="none" strike="noStrike">
                <a:solidFill>
                  <a:schemeClr val="dk1"/>
                </a:solidFill>
                <a:latin typeface="Arial"/>
                <a:ea typeface="Arial"/>
                <a:cs typeface="Arial"/>
                <a:sym typeface="Arial"/>
              </a:rPr>
              <a:t>.</a:t>
            </a:r>
            <a:endParaRPr/>
          </a:p>
        </p:txBody>
      </p:sp>
      <p:pic>
        <p:nvPicPr>
          <p:cNvPr descr="fig13_5_ppt_3" id="2115" name="Google Shape;2115;p229"/>
          <p:cNvPicPr preferRelativeResize="0"/>
          <p:nvPr/>
        </p:nvPicPr>
        <p:blipFill rotWithShape="1">
          <a:blip r:embed="rId7">
            <a:alphaModFix/>
          </a:blip>
          <a:srcRect b="0" l="0" r="0" t="0"/>
          <a:stretch/>
        </p:blipFill>
        <p:spPr>
          <a:xfrm>
            <a:off x="3657600" y="1828800"/>
            <a:ext cx="4014788" cy="3071813"/>
          </a:xfrm>
          <a:prstGeom prst="rect">
            <a:avLst/>
          </a:prstGeom>
          <a:noFill/>
          <a:ln>
            <a:noFill/>
          </a:ln>
        </p:spPr>
      </p:pic>
      <p:pic>
        <p:nvPicPr>
          <p:cNvPr descr="fig13_5_ppt_2" id="2116" name="Google Shape;2116;p229"/>
          <p:cNvPicPr preferRelativeResize="0"/>
          <p:nvPr/>
        </p:nvPicPr>
        <p:blipFill rotWithShape="1">
          <a:blip r:embed="rId8">
            <a:alphaModFix/>
          </a:blip>
          <a:srcRect b="0" l="0" r="0" t="0"/>
          <a:stretch/>
        </p:blipFill>
        <p:spPr>
          <a:xfrm>
            <a:off x="3657600" y="1828800"/>
            <a:ext cx="4014788" cy="3071813"/>
          </a:xfrm>
          <a:prstGeom prst="rect">
            <a:avLst/>
          </a:prstGeom>
          <a:noFill/>
          <a:ln>
            <a:noFill/>
          </a:ln>
        </p:spPr>
      </p:pic>
      <p:pic>
        <p:nvPicPr>
          <p:cNvPr descr="fig13_5_ppt_5" id="2117" name="Google Shape;2117;p229"/>
          <p:cNvPicPr preferRelativeResize="0"/>
          <p:nvPr/>
        </p:nvPicPr>
        <p:blipFill rotWithShape="1">
          <a:blip r:embed="rId9">
            <a:alphaModFix/>
          </a:blip>
          <a:srcRect b="0" l="0" r="0" t="0"/>
          <a:stretch/>
        </p:blipFill>
        <p:spPr>
          <a:xfrm>
            <a:off x="3657600" y="1828800"/>
            <a:ext cx="4014788" cy="3071813"/>
          </a:xfrm>
          <a:prstGeom prst="rect">
            <a:avLst/>
          </a:prstGeom>
          <a:noFill/>
          <a:ln>
            <a:noFill/>
          </a:ln>
        </p:spPr>
      </p:pic>
      <p:pic>
        <p:nvPicPr>
          <p:cNvPr descr="fig13_5_ppt_7" id="2118" name="Google Shape;2118;p229"/>
          <p:cNvPicPr preferRelativeResize="0"/>
          <p:nvPr/>
        </p:nvPicPr>
        <p:blipFill rotWithShape="1">
          <a:blip r:embed="rId10">
            <a:alphaModFix/>
          </a:blip>
          <a:srcRect b="0" l="0" r="0" t="0"/>
          <a:stretch/>
        </p:blipFill>
        <p:spPr>
          <a:xfrm>
            <a:off x="3657600" y="1828800"/>
            <a:ext cx="4014788" cy="3071813"/>
          </a:xfrm>
          <a:prstGeom prst="rect">
            <a:avLst/>
          </a:prstGeom>
          <a:noFill/>
          <a:ln>
            <a:noFill/>
          </a:ln>
        </p:spPr>
      </p:pic>
      <p:sp>
        <p:nvSpPr>
          <p:cNvPr id="2119" name="Google Shape;2119;p229"/>
          <p:cNvSpPr/>
          <p:nvPr/>
        </p:nvSpPr>
        <p:spPr>
          <a:xfrm>
            <a:off x="1483519" y="295275"/>
            <a:ext cx="43434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1800" u="none" cap="none" strike="noStrike">
                <a:solidFill>
                  <a:srgbClr val="593000"/>
                </a:solidFill>
                <a:latin typeface="Arial"/>
                <a:ea typeface="Arial"/>
                <a:cs typeface="Arial"/>
                <a:sym typeface="Arial"/>
              </a:rPr>
              <a:t>The Monopolist’s Profit-Maximizing Price and Output</a:t>
            </a:r>
            <a:endParaRPr/>
          </a:p>
        </p:txBody>
      </p:sp>
      <p:pic>
        <p:nvPicPr>
          <p:cNvPr descr="fig13_5_ppt_4" id="2120" name="Google Shape;2120;p229"/>
          <p:cNvPicPr preferRelativeResize="0"/>
          <p:nvPr/>
        </p:nvPicPr>
        <p:blipFill rotWithShape="1">
          <a:blip r:embed="rId11">
            <a:alphaModFix/>
          </a:blip>
          <a:srcRect b="0" l="0" r="0" t="0"/>
          <a:stretch/>
        </p:blipFill>
        <p:spPr>
          <a:xfrm>
            <a:off x="3657600" y="1828800"/>
            <a:ext cx="4014788" cy="3071813"/>
          </a:xfrm>
          <a:prstGeom prst="rect">
            <a:avLst/>
          </a:prstGeom>
          <a:noFill/>
          <a:ln>
            <a:noFill/>
          </a:ln>
        </p:spPr>
      </p:pic>
      <p:pic>
        <p:nvPicPr>
          <p:cNvPr descr="fig13.4ppt6.gif" id="2121" name="Google Shape;2121;p229"/>
          <p:cNvPicPr preferRelativeResize="0"/>
          <p:nvPr/>
        </p:nvPicPr>
        <p:blipFill rotWithShape="1">
          <a:blip r:embed="rId12">
            <a:alphaModFix/>
          </a:blip>
          <a:srcRect b="0" l="0" r="0" t="0"/>
          <a:stretch/>
        </p:blipFill>
        <p:spPr>
          <a:xfrm>
            <a:off x="3657600" y="1828800"/>
            <a:ext cx="4014788" cy="3071813"/>
          </a:xfrm>
          <a:prstGeom prst="rect">
            <a:avLst/>
          </a:prstGeom>
          <a:noFill/>
          <a:ln>
            <a:noFill/>
          </a:ln>
        </p:spPr>
      </p:pic>
      <p:pic>
        <p:nvPicPr>
          <p:cNvPr descr="fig13.4ppt9.gif" id="2122" name="Google Shape;2122;p229"/>
          <p:cNvPicPr preferRelativeResize="0"/>
          <p:nvPr/>
        </p:nvPicPr>
        <p:blipFill rotWithShape="1">
          <a:blip r:embed="rId13">
            <a:alphaModFix/>
          </a:blip>
          <a:srcRect b="0" l="0" r="0" t="0"/>
          <a:stretch/>
        </p:blipFill>
        <p:spPr>
          <a:xfrm>
            <a:off x="3657600" y="1828800"/>
            <a:ext cx="4014788" cy="30718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19"/>
                                        </p:tgtEl>
                                        <p:attrNameLst>
                                          <p:attrName>style.visibility</p:attrName>
                                        </p:attrNameLst>
                                      </p:cBhvr>
                                      <p:to>
                                        <p:strVal val="visible"/>
                                      </p:to>
                                    </p:set>
                                    <p:animEffect filter="fade" transition="in">
                                      <p:cBhvr>
                                        <p:cTn dur="500"/>
                                        <p:tgtEl>
                                          <p:spTgt spid="211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13"/>
                                        </p:tgtEl>
                                        <p:attrNameLst>
                                          <p:attrName>style.visibility</p:attrName>
                                        </p:attrNameLst>
                                      </p:cBhvr>
                                      <p:to>
                                        <p:strVal val="visible"/>
                                      </p:to>
                                    </p:set>
                                    <p:animEffect filter="fade" transition="in">
                                      <p:cBhvr>
                                        <p:cTn dur="500"/>
                                        <p:tgtEl>
                                          <p:spTgt spid="211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11"/>
                                        </p:tgtEl>
                                        <p:attrNameLst>
                                          <p:attrName>style.visibility</p:attrName>
                                        </p:attrNameLst>
                                      </p:cBhvr>
                                      <p:to>
                                        <p:strVal val="visible"/>
                                      </p:to>
                                    </p:set>
                                    <p:animEffect filter="fade" transition="in">
                                      <p:cBhvr>
                                        <p:cTn dur="500"/>
                                        <p:tgtEl>
                                          <p:spTgt spid="211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16"/>
                                        </p:tgtEl>
                                        <p:attrNameLst>
                                          <p:attrName>style.visibility</p:attrName>
                                        </p:attrNameLst>
                                      </p:cBhvr>
                                      <p:to>
                                        <p:strVal val="visible"/>
                                      </p:to>
                                    </p:set>
                                    <p:animEffect filter="fade" transition="in">
                                      <p:cBhvr>
                                        <p:cTn dur="1000"/>
                                        <p:tgtEl>
                                          <p:spTgt spid="211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15"/>
                                        </p:tgtEl>
                                        <p:attrNameLst>
                                          <p:attrName>style.visibility</p:attrName>
                                        </p:attrNameLst>
                                      </p:cBhvr>
                                      <p:to>
                                        <p:strVal val="visible"/>
                                      </p:to>
                                    </p:set>
                                    <p:animEffect filter="fade" transition="in">
                                      <p:cBhvr>
                                        <p:cTn dur="1000"/>
                                        <p:tgtEl>
                                          <p:spTgt spid="211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120"/>
                                        </p:tgtEl>
                                        <p:attrNameLst>
                                          <p:attrName>style.visibility</p:attrName>
                                        </p:attrNameLst>
                                      </p:cBhvr>
                                      <p:to>
                                        <p:strVal val="visible"/>
                                      </p:to>
                                    </p:set>
                                    <p:animEffect filter="fade" transition="in">
                                      <p:cBhvr>
                                        <p:cTn dur="1000"/>
                                        <p:tgtEl>
                                          <p:spTgt spid="2120"/>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117"/>
                                        </p:tgtEl>
                                        <p:attrNameLst>
                                          <p:attrName>style.visibility</p:attrName>
                                        </p:attrNameLst>
                                      </p:cBhvr>
                                      <p:to>
                                        <p:strVal val="visible"/>
                                      </p:to>
                                    </p:set>
                                    <p:animEffect filter="fade" transition="in">
                                      <p:cBhvr>
                                        <p:cTn dur="1000"/>
                                        <p:tgtEl>
                                          <p:spTgt spid="2117"/>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114">
                                            <p:txEl>
                                              <p:pRg end="0" st="0"/>
                                            </p:txEl>
                                          </p:spTgt>
                                        </p:tgtEl>
                                        <p:attrNameLst>
                                          <p:attrName>style.visibility</p:attrName>
                                        </p:attrNameLst>
                                      </p:cBhvr>
                                      <p:to>
                                        <p:strVal val="visible"/>
                                      </p:to>
                                    </p:set>
                                    <p:animEffect filter="fade" transition="in">
                                      <p:cBhvr>
                                        <p:cTn dur="500"/>
                                        <p:tgtEl>
                                          <p:spTgt spid="2114">
                                            <p:txEl>
                                              <p:pRg end="0" st="0"/>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114">
                                            <p:txEl>
                                              <p:pRg end="1" st="1"/>
                                            </p:txEl>
                                          </p:spTgt>
                                        </p:tgtEl>
                                        <p:attrNameLst>
                                          <p:attrName>style.visibility</p:attrName>
                                        </p:attrNameLst>
                                      </p:cBhvr>
                                      <p:to>
                                        <p:strVal val="visible"/>
                                      </p:to>
                                    </p:set>
                                    <p:animEffect filter="fade" transition="in">
                                      <p:cBhvr>
                                        <p:cTn dur="500"/>
                                        <p:tgtEl>
                                          <p:spTgt spid="2114">
                                            <p:txEl>
                                              <p:pRg end="1" st="1"/>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2114">
                                            <p:txEl>
                                              <p:pRg end="2" st="2"/>
                                            </p:txEl>
                                          </p:spTgt>
                                        </p:tgtEl>
                                        <p:attrNameLst>
                                          <p:attrName>style.visibility</p:attrName>
                                        </p:attrNameLst>
                                      </p:cBhvr>
                                      <p:to>
                                        <p:strVal val="visible"/>
                                      </p:to>
                                    </p:set>
                                    <p:animEffect filter="fade" transition="in">
                                      <p:cBhvr>
                                        <p:cTn dur="500"/>
                                        <p:tgtEl>
                                          <p:spTgt spid="2114">
                                            <p:txEl>
                                              <p:pRg end="2" st="2"/>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114">
                                            <p:txEl>
                                              <p:pRg end="3" st="3"/>
                                            </p:txEl>
                                          </p:spTgt>
                                        </p:tgtEl>
                                        <p:attrNameLst>
                                          <p:attrName>style.visibility</p:attrName>
                                        </p:attrNameLst>
                                      </p:cBhvr>
                                      <p:to>
                                        <p:strVal val="visible"/>
                                      </p:to>
                                    </p:set>
                                    <p:animEffect filter="fade" transition="in">
                                      <p:cBhvr>
                                        <p:cTn dur="500"/>
                                        <p:tgtEl>
                                          <p:spTgt spid="2114">
                                            <p:txEl>
                                              <p:pRg end="3" st="3"/>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114">
                                            <p:txEl>
                                              <p:pRg end="4" st="4"/>
                                            </p:txEl>
                                          </p:spTgt>
                                        </p:tgtEl>
                                        <p:attrNameLst>
                                          <p:attrName>style.visibility</p:attrName>
                                        </p:attrNameLst>
                                      </p:cBhvr>
                                      <p:to>
                                        <p:strVal val="visible"/>
                                      </p:to>
                                    </p:set>
                                    <p:animEffect filter="fade" transition="in">
                                      <p:cBhvr>
                                        <p:cTn dur="500"/>
                                        <p:tgtEl>
                                          <p:spTgt spid="2114">
                                            <p:txEl>
                                              <p:pRg end="4" st="4"/>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112"/>
                                        </p:tgtEl>
                                        <p:attrNameLst>
                                          <p:attrName>style.visibility</p:attrName>
                                        </p:attrNameLst>
                                      </p:cBhvr>
                                      <p:to>
                                        <p:strVal val="visible"/>
                                      </p:to>
                                    </p:set>
                                    <p:animEffect filter="fade" transition="in">
                                      <p:cBhvr>
                                        <p:cTn dur="1000"/>
                                        <p:tgtEl>
                                          <p:spTgt spid="2112"/>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118"/>
                                        </p:tgtEl>
                                        <p:attrNameLst>
                                          <p:attrName>style.visibility</p:attrName>
                                        </p:attrNameLst>
                                      </p:cBhvr>
                                      <p:to>
                                        <p:strVal val="visible"/>
                                      </p:to>
                                    </p:set>
                                    <p:animEffect filter="fade" transition="in">
                                      <p:cBhvr>
                                        <p:cTn dur="1000"/>
                                        <p:tgtEl>
                                          <p:spTgt spid="2118"/>
                                        </p:tgtEl>
                                      </p:cBhvr>
                                    </p:animEffect>
                                  </p:childTnLst>
                                </p:cTn>
                              </p:par>
                              <p:par>
                                <p:cTn fill="hold" nodeType="withEffect" presetClass="entr" presetID="10" presetSubtype="0">
                                  <p:stCondLst>
                                    <p:cond delay="0"/>
                                  </p:stCondLst>
                                  <p:childTnLst>
                                    <p:set>
                                      <p:cBhvr>
                                        <p:cTn dur="1" fill="hold">
                                          <p:stCondLst>
                                            <p:cond delay="0"/>
                                          </p:stCondLst>
                                        </p:cTn>
                                        <p:tgtEl>
                                          <p:spTgt spid="2121"/>
                                        </p:tgtEl>
                                        <p:attrNameLst>
                                          <p:attrName>style.visibility</p:attrName>
                                        </p:attrNameLst>
                                      </p:cBhvr>
                                      <p:to>
                                        <p:strVal val="visible"/>
                                      </p:to>
                                    </p:set>
                                    <p:animEffect filter="fade" transition="in">
                                      <p:cBhvr>
                                        <p:cTn dur="1000"/>
                                        <p:tgtEl>
                                          <p:spTgt spid="2121"/>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109"/>
                                        </p:tgtEl>
                                        <p:attrNameLst>
                                          <p:attrName>style.visibility</p:attrName>
                                        </p:attrNameLst>
                                      </p:cBhvr>
                                      <p:to>
                                        <p:strVal val="visible"/>
                                      </p:to>
                                    </p:set>
                                    <p:animEffect filter="fade" transition="in">
                                      <p:cBhvr>
                                        <p:cTn dur="1000"/>
                                        <p:tgtEl>
                                          <p:spTgt spid="2109"/>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2122"/>
                                        </p:tgtEl>
                                        <p:attrNameLst>
                                          <p:attrName>style.visibility</p:attrName>
                                        </p:attrNameLst>
                                      </p:cBhvr>
                                      <p:to>
                                        <p:strVal val="visible"/>
                                      </p:to>
                                    </p:set>
                                    <p:animEffect filter="fade" transition="in">
                                      <p:cBhvr>
                                        <p:cTn dur="1000"/>
                                        <p:tgtEl>
                                          <p:spTgt spid="2122"/>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110"/>
                                        </p:tgtEl>
                                        <p:attrNameLst>
                                          <p:attrName>style.visibility</p:attrName>
                                        </p:attrNameLst>
                                      </p:cBhvr>
                                      <p:to>
                                        <p:strVal val="visible"/>
                                      </p:to>
                                    </p:set>
                                    <p:animEffect filter="fade" transition="in">
                                      <p:cBhvr>
                                        <p:cTn dur="1000"/>
                                        <p:tgtEl>
                                          <p:spTgt spid="2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sp>
        <p:nvSpPr>
          <p:cNvPr id="2127" name="Google Shape;2127;p230"/>
          <p:cNvSpPr txBox="1"/>
          <p:nvPr/>
        </p:nvSpPr>
        <p:spPr>
          <a:xfrm>
            <a:off x="1485900" y="1905000"/>
            <a:ext cx="6172200" cy="24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A monopoly firm has no supply curve that is independent of the demand curve for its product.</a:t>
            </a:r>
            <a:endParaRPr/>
          </a:p>
          <a:p>
            <a:pPr indent="0" lvl="0" marL="0" marR="0" rtl="0" algn="l">
              <a:spcBef>
                <a:spcPts val="0"/>
              </a:spcBef>
              <a:spcAft>
                <a:spcPts val="0"/>
              </a:spcAft>
              <a:buNone/>
            </a:pPr>
            <a:r>
              <a:t/>
            </a:r>
            <a:endParaRPr b="0" i="0" sz="6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A monopolist sets both price and quantity, and the amount of output that it supplies depends on its marginal cost curve and the demand curve that it faces.</a:t>
            </a:r>
            <a:endParaRPr/>
          </a:p>
        </p:txBody>
      </p:sp>
      <p:sp>
        <p:nvSpPr>
          <p:cNvPr id="2128" name="Google Shape;2128;p230"/>
          <p:cNvSpPr/>
          <p:nvPr/>
        </p:nvSpPr>
        <p:spPr>
          <a:xfrm>
            <a:off x="1485900" y="295275"/>
            <a:ext cx="43434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1800" u="none" cap="none" strike="noStrike">
                <a:solidFill>
                  <a:srgbClr val="593000"/>
                </a:solidFill>
                <a:latin typeface="Arial"/>
                <a:ea typeface="Arial"/>
                <a:cs typeface="Arial"/>
                <a:sym typeface="Arial"/>
              </a:rPr>
              <a:t>The Absence of a Supply Curve in Monopoly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28"/>
                                        </p:tgtEl>
                                        <p:attrNameLst>
                                          <p:attrName>style.visibility</p:attrName>
                                        </p:attrNameLst>
                                      </p:cBhvr>
                                      <p:to>
                                        <p:strVal val="visible"/>
                                      </p:to>
                                    </p:set>
                                    <p:animEffect filter="fade" transition="in">
                                      <p:cBhvr>
                                        <p:cTn dur="500"/>
                                        <p:tgtEl>
                                          <p:spTgt spid="212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27">
                                            <p:txEl>
                                              <p:pRg end="0" st="0"/>
                                            </p:txEl>
                                          </p:spTgt>
                                        </p:tgtEl>
                                        <p:attrNameLst>
                                          <p:attrName>style.visibility</p:attrName>
                                        </p:attrNameLst>
                                      </p:cBhvr>
                                      <p:to>
                                        <p:strVal val="visible"/>
                                      </p:to>
                                    </p:set>
                                    <p:animEffect filter="fade" transition="in">
                                      <p:cBhvr>
                                        <p:cTn dur="500"/>
                                        <p:tgtEl>
                                          <p:spTgt spid="212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27">
                                            <p:txEl>
                                              <p:pRg end="1" st="1"/>
                                            </p:txEl>
                                          </p:spTgt>
                                        </p:tgtEl>
                                        <p:attrNameLst>
                                          <p:attrName>style.visibility</p:attrName>
                                        </p:attrNameLst>
                                      </p:cBhvr>
                                      <p:to>
                                        <p:strVal val="visible"/>
                                      </p:to>
                                    </p:set>
                                    <p:animEffect filter="fade" transition="in">
                                      <p:cBhvr>
                                        <p:cTn dur="500"/>
                                        <p:tgtEl>
                                          <p:spTgt spid="2127">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27">
                                            <p:txEl>
                                              <p:pRg end="2" st="2"/>
                                            </p:txEl>
                                          </p:spTgt>
                                        </p:tgtEl>
                                        <p:attrNameLst>
                                          <p:attrName>style.visibility</p:attrName>
                                        </p:attrNameLst>
                                      </p:cBhvr>
                                      <p:to>
                                        <p:strVal val="visible"/>
                                      </p:to>
                                    </p:set>
                                    <p:animEffect filter="fade" transition="in">
                                      <p:cBhvr>
                                        <p:cTn dur="500"/>
                                        <p:tgtEl>
                                          <p:spTgt spid="212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2" name="Shape 2132"/>
        <p:cNvGrpSpPr/>
        <p:nvPr/>
      </p:nvGrpSpPr>
      <p:grpSpPr>
        <a:xfrm>
          <a:off x="0" y="0"/>
          <a:ext cx="0" cy="0"/>
          <a:chOff x="0" y="0"/>
          <a:chExt cx="0" cy="0"/>
        </a:xfrm>
      </p:grpSpPr>
      <p:pic>
        <p:nvPicPr>
          <p:cNvPr descr="fig13_7_ppt_8" id="2133" name="Google Shape;2133;p231"/>
          <p:cNvPicPr preferRelativeResize="0"/>
          <p:nvPr/>
        </p:nvPicPr>
        <p:blipFill rotWithShape="1">
          <a:blip r:embed="rId3">
            <a:alphaModFix/>
          </a:blip>
          <a:srcRect b="0" l="0" r="0" t="0"/>
          <a:stretch/>
        </p:blipFill>
        <p:spPr>
          <a:xfrm>
            <a:off x="2225279" y="304800"/>
            <a:ext cx="4693444" cy="2957513"/>
          </a:xfrm>
          <a:prstGeom prst="rect">
            <a:avLst/>
          </a:prstGeom>
          <a:noFill/>
          <a:ln>
            <a:noFill/>
          </a:ln>
        </p:spPr>
      </p:pic>
      <p:pic>
        <p:nvPicPr>
          <p:cNvPr descr="fig13_7_ppt_11" id="2134" name="Google Shape;2134;p231"/>
          <p:cNvPicPr preferRelativeResize="0"/>
          <p:nvPr/>
        </p:nvPicPr>
        <p:blipFill rotWithShape="1">
          <a:blip r:embed="rId4">
            <a:alphaModFix/>
          </a:blip>
          <a:srcRect b="0" l="0" r="0" t="0"/>
          <a:stretch/>
        </p:blipFill>
        <p:spPr>
          <a:xfrm>
            <a:off x="2225279" y="304800"/>
            <a:ext cx="4693444" cy="2957513"/>
          </a:xfrm>
          <a:prstGeom prst="rect">
            <a:avLst/>
          </a:prstGeom>
          <a:noFill/>
          <a:ln>
            <a:noFill/>
          </a:ln>
        </p:spPr>
      </p:pic>
      <p:sp>
        <p:nvSpPr>
          <p:cNvPr id="2135" name="Google Shape;2135;p231"/>
          <p:cNvSpPr/>
          <p:nvPr/>
        </p:nvSpPr>
        <p:spPr>
          <a:xfrm>
            <a:off x="1485901" y="4267200"/>
            <a:ext cx="6107700" cy="5334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i="0" lang="en-US" sz="1400" u="none" cap="none" strike="noStrike">
                <a:solidFill>
                  <a:srgbClr val="00723F"/>
                </a:solidFill>
                <a:latin typeface="Arial"/>
                <a:ea typeface="Arial"/>
                <a:cs typeface="Arial"/>
                <a:sym typeface="Arial"/>
              </a:rPr>
              <a:t>▲  FIGURE 13.6</a:t>
            </a:r>
            <a:r>
              <a:rPr b="1" i="0" lang="en-US" sz="1400" u="none" cap="none" strike="noStrike">
                <a:solidFill>
                  <a:srgbClr val="7D0013"/>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Comparison of Monopoly and Perfectly Competitive Outcomes for a Firm with Constant Returns to Scale</a:t>
            </a:r>
            <a:endParaRPr/>
          </a:p>
        </p:txBody>
      </p:sp>
      <p:sp>
        <p:nvSpPr>
          <p:cNvPr id="2136" name="Google Shape;2136;p231"/>
          <p:cNvSpPr txBox="1"/>
          <p:nvPr/>
        </p:nvSpPr>
        <p:spPr>
          <a:xfrm>
            <a:off x="1450182" y="4724401"/>
            <a:ext cx="6122400" cy="18843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In the newly organized monopoly, the marginal cost curve is the same as the supply curve that represented the behavior of all the independent firms when the industry was organized competitively. </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Quantity produced by the monopoly will be less than the perfectly competitive level of output, and the monopoly price will be higher than the price under perfect competition. </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Under monopoly, </a:t>
            </a:r>
            <a:r>
              <a:rPr b="0" i="1" lang="en-US" sz="1600" u="none" cap="none" strike="noStrike">
                <a:solidFill>
                  <a:schemeClr val="dk1"/>
                </a:solidFill>
                <a:latin typeface="Arial"/>
                <a:ea typeface="Arial"/>
                <a:cs typeface="Arial"/>
                <a:sym typeface="Arial"/>
              </a:rPr>
              <a:t>P</a:t>
            </a:r>
            <a:r>
              <a:rPr b="0" i="0" lang="en-US" sz="1600" u="none" cap="none" strike="noStrike">
                <a:solidFill>
                  <a:schemeClr val="dk1"/>
                </a:solidFill>
                <a:latin typeface="Arial"/>
                <a:ea typeface="Arial"/>
                <a:cs typeface="Arial"/>
                <a:sym typeface="Arial"/>
              </a:rPr>
              <a:t> = </a:t>
            </a:r>
            <a:r>
              <a:rPr b="0" i="1" lang="en-US" sz="1600" u="none" cap="none" strike="noStrike">
                <a:solidFill>
                  <a:schemeClr val="dk1"/>
                </a:solidFill>
                <a:latin typeface="Arial"/>
                <a:ea typeface="Arial"/>
                <a:cs typeface="Arial"/>
                <a:sym typeface="Arial"/>
              </a:rPr>
              <a:t>P</a:t>
            </a:r>
            <a:r>
              <a:rPr b="0" baseline="-25000" i="1" lang="en-US" sz="1600" u="none" cap="none" strike="noStrike">
                <a:solidFill>
                  <a:schemeClr val="dk1"/>
                </a:solidFill>
                <a:latin typeface="Arial"/>
                <a:ea typeface="Arial"/>
                <a:cs typeface="Arial"/>
                <a:sym typeface="Arial"/>
              </a:rPr>
              <a:t>m</a:t>
            </a:r>
            <a:r>
              <a:rPr b="0" i="0" lang="en-US" sz="1600" u="none" cap="none" strike="noStrike">
                <a:solidFill>
                  <a:schemeClr val="dk1"/>
                </a:solidFill>
                <a:latin typeface="Arial"/>
                <a:ea typeface="Arial"/>
                <a:cs typeface="Arial"/>
                <a:sym typeface="Arial"/>
              </a:rPr>
              <a:t> = $4 and </a:t>
            </a:r>
            <a:r>
              <a:rPr b="0" i="1" lang="en-US" sz="1600" u="none" cap="none" strike="noStrike">
                <a:solidFill>
                  <a:schemeClr val="dk1"/>
                </a:solidFill>
                <a:latin typeface="Arial"/>
                <a:ea typeface="Arial"/>
                <a:cs typeface="Arial"/>
                <a:sym typeface="Arial"/>
              </a:rPr>
              <a:t>Q</a:t>
            </a:r>
            <a:r>
              <a:rPr b="0" i="0" lang="en-US" sz="1600" u="none" cap="none" strike="noStrike">
                <a:solidFill>
                  <a:schemeClr val="dk1"/>
                </a:solidFill>
                <a:latin typeface="Arial"/>
                <a:ea typeface="Arial"/>
                <a:cs typeface="Arial"/>
                <a:sym typeface="Arial"/>
              </a:rPr>
              <a:t> = </a:t>
            </a:r>
            <a:r>
              <a:rPr b="0" i="1" lang="en-US" sz="1600" u="none" cap="none" strike="noStrike">
                <a:solidFill>
                  <a:schemeClr val="dk1"/>
                </a:solidFill>
                <a:latin typeface="Arial"/>
                <a:ea typeface="Arial"/>
                <a:cs typeface="Arial"/>
                <a:sym typeface="Arial"/>
              </a:rPr>
              <a:t>Q</a:t>
            </a:r>
            <a:r>
              <a:rPr b="0" baseline="-25000" i="1" lang="en-US" sz="1600" u="none" cap="none" strike="noStrike">
                <a:solidFill>
                  <a:schemeClr val="dk1"/>
                </a:solidFill>
                <a:latin typeface="Arial"/>
                <a:ea typeface="Arial"/>
                <a:cs typeface="Arial"/>
                <a:sym typeface="Arial"/>
              </a:rPr>
              <a:t>m</a:t>
            </a:r>
            <a:r>
              <a:rPr b="0" i="0" lang="en-US" sz="1600" u="none" cap="none" strike="noStrike">
                <a:solidFill>
                  <a:schemeClr val="dk1"/>
                </a:solidFill>
                <a:latin typeface="Arial"/>
                <a:ea typeface="Arial"/>
                <a:cs typeface="Arial"/>
                <a:sym typeface="Arial"/>
              </a:rPr>
              <a:t> = 2,500. </a:t>
            </a:r>
            <a:endParaRPr/>
          </a:p>
          <a:p>
            <a:pPr indent="0" lvl="0" marL="0" marR="0" rtl="0" algn="l">
              <a:lnSpc>
                <a:spcPct val="105000"/>
              </a:lnSpc>
              <a:spcBef>
                <a:spcPts val="0"/>
              </a:spcBef>
              <a:spcAft>
                <a:spcPts val="0"/>
              </a:spcAft>
              <a:buNone/>
            </a:pPr>
            <a:r>
              <a:rPr b="0" i="0" lang="en-US" sz="1600" u="none" cap="none" strike="noStrike">
                <a:solidFill>
                  <a:schemeClr val="dk1"/>
                </a:solidFill>
                <a:latin typeface="Arial"/>
                <a:ea typeface="Arial"/>
                <a:cs typeface="Arial"/>
                <a:sym typeface="Arial"/>
              </a:rPr>
              <a:t>Under perfect competition, </a:t>
            </a:r>
            <a:r>
              <a:rPr b="0" i="1" lang="en-US" sz="1600" u="none" cap="none" strike="noStrike">
                <a:solidFill>
                  <a:schemeClr val="dk1"/>
                </a:solidFill>
                <a:latin typeface="Arial"/>
                <a:ea typeface="Arial"/>
                <a:cs typeface="Arial"/>
                <a:sym typeface="Arial"/>
              </a:rPr>
              <a:t>P</a:t>
            </a:r>
            <a:r>
              <a:rPr b="0" i="0" lang="en-US" sz="1600" u="none" cap="none" strike="noStrike">
                <a:solidFill>
                  <a:schemeClr val="dk1"/>
                </a:solidFill>
                <a:latin typeface="Arial"/>
                <a:ea typeface="Arial"/>
                <a:cs typeface="Arial"/>
                <a:sym typeface="Arial"/>
              </a:rPr>
              <a:t> = </a:t>
            </a:r>
            <a:r>
              <a:rPr b="0" i="1" lang="en-US" sz="1600" u="none" cap="none" strike="noStrike">
                <a:solidFill>
                  <a:schemeClr val="dk1"/>
                </a:solidFill>
                <a:latin typeface="Arial"/>
                <a:ea typeface="Arial"/>
                <a:cs typeface="Arial"/>
                <a:sym typeface="Arial"/>
              </a:rPr>
              <a:t>P</a:t>
            </a:r>
            <a:r>
              <a:rPr b="0" baseline="-25000" i="1" lang="en-US" sz="1600" u="none" cap="none" strike="noStrike">
                <a:solidFill>
                  <a:schemeClr val="dk1"/>
                </a:solidFill>
                <a:latin typeface="Arial"/>
                <a:ea typeface="Arial"/>
                <a:cs typeface="Arial"/>
                <a:sym typeface="Arial"/>
              </a:rPr>
              <a:t>c</a:t>
            </a:r>
            <a:r>
              <a:rPr b="0" i="0" lang="en-US" sz="1600" u="none" cap="none" strike="noStrike">
                <a:solidFill>
                  <a:schemeClr val="dk1"/>
                </a:solidFill>
                <a:latin typeface="Arial"/>
                <a:ea typeface="Arial"/>
                <a:cs typeface="Arial"/>
                <a:sym typeface="Arial"/>
              </a:rPr>
              <a:t> = $3 and </a:t>
            </a:r>
            <a:r>
              <a:rPr b="0" i="1" lang="en-US" sz="1600" u="none" cap="none" strike="noStrike">
                <a:solidFill>
                  <a:schemeClr val="dk1"/>
                </a:solidFill>
                <a:latin typeface="Arial"/>
                <a:ea typeface="Arial"/>
                <a:cs typeface="Arial"/>
                <a:sym typeface="Arial"/>
              </a:rPr>
              <a:t>Q</a:t>
            </a:r>
            <a:r>
              <a:rPr b="0" i="0" lang="en-US" sz="1600" u="none" cap="none" strike="noStrike">
                <a:solidFill>
                  <a:schemeClr val="dk1"/>
                </a:solidFill>
                <a:latin typeface="Arial"/>
                <a:ea typeface="Arial"/>
                <a:cs typeface="Arial"/>
                <a:sym typeface="Arial"/>
              </a:rPr>
              <a:t> = </a:t>
            </a:r>
            <a:r>
              <a:rPr b="0" i="1" lang="en-US" sz="1600" u="none" cap="none" strike="noStrike">
                <a:solidFill>
                  <a:schemeClr val="dk1"/>
                </a:solidFill>
                <a:latin typeface="Arial"/>
                <a:ea typeface="Arial"/>
                <a:cs typeface="Arial"/>
                <a:sym typeface="Arial"/>
              </a:rPr>
              <a:t>Q</a:t>
            </a:r>
            <a:r>
              <a:rPr b="0" baseline="-25000" i="1" lang="en-US" sz="1600" u="none" cap="none" strike="noStrike">
                <a:solidFill>
                  <a:schemeClr val="dk1"/>
                </a:solidFill>
                <a:latin typeface="Arial"/>
                <a:ea typeface="Arial"/>
                <a:cs typeface="Arial"/>
                <a:sym typeface="Arial"/>
              </a:rPr>
              <a:t>c</a:t>
            </a:r>
            <a:r>
              <a:rPr b="0" i="0" lang="en-US" sz="1600" u="none" cap="none" strike="noStrike">
                <a:solidFill>
                  <a:schemeClr val="dk1"/>
                </a:solidFill>
                <a:latin typeface="Arial"/>
                <a:ea typeface="Arial"/>
                <a:cs typeface="Arial"/>
                <a:sym typeface="Arial"/>
              </a:rPr>
              <a:t> = 4,000.</a:t>
            </a:r>
            <a:endParaRPr/>
          </a:p>
        </p:txBody>
      </p:sp>
      <p:pic>
        <p:nvPicPr>
          <p:cNvPr descr="fig13_7_ppt_2" id="2137" name="Google Shape;2137;p231"/>
          <p:cNvPicPr preferRelativeResize="0"/>
          <p:nvPr/>
        </p:nvPicPr>
        <p:blipFill rotWithShape="1">
          <a:blip r:embed="rId5">
            <a:alphaModFix/>
          </a:blip>
          <a:srcRect b="0" l="0" r="0" t="0"/>
          <a:stretch/>
        </p:blipFill>
        <p:spPr>
          <a:xfrm>
            <a:off x="2225279" y="304800"/>
            <a:ext cx="4693444" cy="2957513"/>
          </a:xfrm>
          <a:prstGeom prst="rect">
            <a:avLst/>
          </a:prstGeom>
          <a:noFill/>
          <a:ln>
            <a:noFill/>
          </a:ln>
        </p:spPr>
      </p:pic>
      <p:pic>
        <p:nvPicPr>
          <p:cNvPr descr="fig13_7_ppt_3" id="2138" name="Google Shape;2138;p231"/>
          <p:cNvPicPr preferRelativeResize="0"/>
          <p:nvPr/>
        </p:nvPicPr>
        <p:blipFill rotWithShape="1">
          <a:blip r:embed="rId6">
            <a:alphaModFix/>
          </a:blip>
          <a:srcRect b="0" l="0" r="0" t="0"/>
          <a:stretch/>
        </p:blipFill>
        <p:spPr>
          <a:xfrm>
            <a:off x="2225279" y="304800"/>
            <a:ext cx="4693444" cy="2957513"/>
          </a:xfrm>
          <a:prstGeom prst="rect">
            <a:avLst/>
          </a:prstGeom>
          <a:noFill/>
          <a:ln>
            <a:noFill/>
          </a:ln>
        </p:spPr>
      </p:pic>
      <p:pic>
        <p:nvPicPr>
          <p:cNvPr descr="fig13_7_ppt_4" id="2139" name="Google Shape;2139;p231"/>
          <p:cNvPicPr preferRelativeResize="0"/>
          <p:nvPr/>
        </p:nvPicPr>
        <p:blipFill rotWithShape="1">
          <a:blip r:embed="rId7">
            <a:alphaModFix/>
          </a:blip>
          <a:srcRect b="0" l="0" r="0" t="0"/>
          <a:stretch/>
        </p:blipFill>
        <p:spPr>
          <a:xfrm>
            <a:off x="2225279" y="304800"/>
            <a:ext cx="4693444" cy="2957513"/>
          </a:xfrm>
          <a:prstGeom prst="rect">
            <a:avLst/>
          </a:prstGeom>
          <a:noFill/>
          <a:ln>
            <a:noFill/>
          </a:ln>
        </p:spPr>
      </p:pic>
      <p:pic>
        <p:nvPicPr>
          <p:cNvPr descr="fig13_7_ppt_5" id="2140" name="Google Shape;2140;p231"/>
          <p:cNvPicPr preferRelativeResize="0"/>
          <p:nvPr/>
        </p:nvPicPr>
        <p:blipFill rotWithShape="1">
          <a:blip r:embed="rId8">
            <a:alphaModFix/>
          </a:blip>
          <a:srcRect b="0" l="0" r="0" t="0"/>
          <a:stretch/>
        </p:blipFill>
        <p:spPr>
          <a:xfrm>
            <a:off x="2225279" y="304800"/>
            <a:ext cx="4693444" cy="2957513"/>
          </a:xfrm>
          <a:prstGeom prst="rect">
            <a:avLst/>
          </a:prstGeom>
          <a:noFill/>
          <a:ln>
            <a:noFill/>
          </a:ln>
        </p:spPr>
      </p:pic>
      <p:pic>
        <p:nvPicPr>
          <p:cNvPr descr="fig13_7_ppt_6" id="2141" name="Google Shape;2141;p231"/>
          <p:cNvPicPr preferRelativeResize="0"/>
          <p:nvPr/>
        </p:nvPicPr>
        <p:blipFill rotWithShape="1">
          <a:blip r:embed="rId9">
            <a:alphaModFix/>
          </a:blip>
          <a:srcRect b="0" l="0" r="0" t="0"/>
          <a:stretch/>
        </p:blipFill>
        <p:spPr>
          <a:xfrm>
            <a:off x="2225279" y="304800"/>
            <a:ext cx="4693444" cy="2957513"/>
          </a:xfrm>
          <a:prstGeom prst="rect">
            <a:avLst/>
          </a:prstGeom>
          <a:noFill/>
          <a:ln>
            <a:noFill/>
          </a:ln>
        </p:spPr>
      </p:pic>
      <p:pic>
        <p:nvPicPr>
          <p:cNvPr descr="fig13_7_ppt_7" id="2142" name="Google Shape;2142;p231"/>
          <p:cNvPicPr preferRelativeResize="0"/>
          <p:nvPr/>
        </p:nvPicPr>
        <p:blipFill rotWithShape="1">
          <a:blip r:embed="rId10">
            <a:alphaModFix/>
          </a:blip>
          <a:srcRect b="0" l="0" r="0" t="0"/>
          <a:stretch/>
        </p:blipFill>
        <p:spPr>
          <a:xfrm>
            <a:off x="2225279" y="304800"/>
            <a:ext cx="4693444" cy="2957513"/>
          </a:xfrm>
          <a:prstGeom prst="rect">
            <a:avLst/>
          </a:prstGeom>
          <a:noFill/>
          <a:ln>
            <a:noFill/>
          </a:ln>
        </p:spPr>
      </p:pic>
      <p:pic>
        <p:nvPicPr>
          <p:cNvPr descr="fig13_7_ppt_9" id="2143" name="Google Shape;2143;p231"/>
          <p:cNvPicPr preferRelativeResize="0"/>
          <p:nvPr/>
        </p:nvPicPr>
        <p:blipFill rotWithShape="1">
          <a:blip r:embed="rId11">
            <a:alphaModFix/>
          </a:blip>
          <a:srcRect b="0" l="0" r="0" t="0"/>
          <a:stretch/>
        </p:blipFill>
        <p:spPr>
          <a:xfrm>
            <a:off x="2225279" y="304800"/>
            <a:ext cx="4693444" cy="2957513"/>
          </a:xfrm>
          <a:prstGeom prst="rect">
            <a:avLst/>
          </a:prstGeom>
          <a:noFill/>
          <a:ln>
            <a:noFill/>
          </a:ln>
        </p:spPr>
      </p:pic>
      <p:pic>
        <p:nvPicPr>
          <p:cNvPr descr="fig13_7_ppt_10" id="2144" name="Google Shape;2144;p231"/>
          <p:cNvPicPr preferRelativeResize="0"/>
          <p:nvPr/>
        </p:nvPicPr>
        <p:blipFill rotWithShape="1">
          <a:blip r:embed="rId12">
            <a:alphaModFix/>
          </a:blip>
          <a:srcRect b="0" l="0" r="0" t="0"/>
          <a:stretch/>
        </p:blipFill>
        <p:spPr>
          <a:xfrm>
            <a:off x="2225279" y="304800"/>
            <a:ext cx="4693444" cy="2957513"/>
          </a:xfrm>
          <a:prstGeom prst="rect">
            <a:avLst/>
          </a:prstGeom>
          <a:noFill/>
          <a:ln>
            <a:noFill/>
          </a:ln>
        </p:spPr>
      </p:pic>
      <p:pic>
        <p:nvPicPr>
          <p:cNvPr descr="fig13_7_ppt_1" id="2145" name="Google Shape;2145;p231"/>
          <p:cNvPicPr preferRelativeResize="0"/>
          <p:nvPr/>
        </p:nvPicPr>
        <p:blipFill rotWithShape="1">
          <a:blip r:embed="rId13">
            <a:alphaModFix/>
          </a:blip>
          <a:srcRect b="0" l="0" r="0" t="0"/>
          <a:stretch/>
        </p:blipFill>
        <p:spPr>
          <a:xfrm>
            <a:off x="2225279" y="304800"/>
            <a:ext cx="4693444" cy="29575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35"/>
                                        </p:tgtEl>
                                        <p:attrNameLst>
                                          <p:attrName>style.visibility</p:attrName>
                                        </p:attrNameLst>
                                      </p:cBhvr>
                                      <p:to>
                                        <p:strVal val="visible"/>
                                      </p:to>
                                    </p:set>
                                    <p:animEffect filter="fade" transition="in">
                                      <p:cBhvr>
                                        <p:cTn dur="500"/>
                                        <p:tgtEl>
                                          <p:spTgt spid="21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45"/>
                                        </p:tgtEl>
                                        <p:attrNameLst>
                                          <p:attrName>style.visibility</p:attrName>
                                        </p:attrNameLst>
                                      </p:cBhvr>
                                      <p:to>
                                        <p:strVal val="visible"/>
                                      </p:to>
                                    </p:set>
                                    <p:animEffect filter="fade" transition="in">
                                      <p:cBhvr>
                                        <p:cTn dur="500"/>
                                        <p:tgtEl>
                                          <p:spTgt spid="214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37"/>
                                        </p:tgtEl>
                                        <p:attrNameLst>
                                          <p:attrName>style.visibility</p:attrName>
                                        </p:attrNameLst>
                                      </p:cBhvr>
                                      <p:to>
                                        <p:strVal val="visible"/>
                                      </p:to>
                                    </p:set>
                                    <p:animEffect filter="fade" transition="in">
                                      <p:cBhvr>
                                        <p:cTn dur="1000"/>
                                        <p:tgtEl>
                                          <p:spTgt spid="213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38"/>
                                        </p:tgtEl>
                                        <p:attrNameLst>
                                          <p:attrName>style.visibility</p:attrName>
                                        </p:attrNameLst>
                                      </p:cBhvr>
                                      <p:to>
                                        <p:strVal val="visible"/>
                                      </p:to>
                                    </p:set>
                                    <p:animEffect filter="fade" transition="in">
                                      <p:cBhvr>
                                        <p:cTn dur="1000"/>
                                        <p:tgtEl>
                                          <p:spTgt spid="213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36">
                                            <p:txEl>
                                              <p:pRg end="0" st="0"/>
                                            </p:txEl>
                                          </p:spTgt>
                                        </p:tgtEl>
                                        <p:attrNameLst>
                                          <p:attrName>style.visibility</p:attrName>
                                        </p:attrNameLst>
                                      </p:cBhvr>
                                      <p:to>
                                        <p:strVal val="visible"/>
                                      </p:to>
                                    </p:set>
                                    <p:animEffect filter="fade" transition="in">
                                      <p:cBhvr>
                                        <p:cTn dur="500"/>
                                        <p:tgtEl>
                                          <p:spTgt spid="2136">
                                            <p:txEl>
                                              <p:pRg end="0" st="0"/>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136">
                                            <p:txEl>
                                              <p:pRg end="1" st="1"/>
                                            </p:txEl>
                                          </p:spTgt>
                                        </p:tgtEl>
                                        <p:attrNameLst>
                                          <p:attrName>style.visibility</p:attrName>
                                        </p:attrNameLst>
                                      </p:cBhvr>
                                      <p:to>
                                        <p:strVal val="visible"/>
                                      </p:to>
                                    </p:set>
                                    <p:animEffect filter="fade" transition="in">
                                      <p:cBhvr>
                                        <p:cTn dur="500"/>
                                        <p:tgtEl>
                                          <p:spTgt spid="2136">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136">
                                            <p:txEl>
                                              <p:pRg end="2" st="2"/>
                                            </p:txEl>
                                          </p:spTgt>
                                        </p:tgtEl>
                                        <p:attrNameLst>
                                          <p:attrName>style.visibility</p:attrName>
                                        </p:attrNameLst>
                                      </p:cBhvr>
                                      <p:to>
                                        <p:strVal val="visible"/>
                                      </p:to>
                                    </p:set>
                                    <p:animEffect filter="fade" transition="in">
                                      <p:cBhvr>
                                        <p:cTn dur="500"/>
                                        <p:tgtEl>
                                          <p:spTgt spid="2136">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136">
                                            <p:txEl>
                                              <p:pRg end="3" st="3"/>
                                            </p:txEl>
                                          </p:spTgt>
                                        </p:tgtEl>
                                        <p:attrNameLst>
                                          <p:attrName>style.visibility</p:attrName>
                                        </p:attrNameLst>
                                      </p:cBhvr>
                                      <p:to>
                                        <p:strVal val="visible"/>
                                      </p:to>
                                    </p:set>
                                    <p:animEffect filter="fade" transition="in">
                                      <p:cBhvr>
                                        <p:cTn dur="500"/>
                                        <p:tgtEl>
                                          <p:spTgt spid="2136">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139"/>
                                        </p:tgtEl>
                                        <p:attrNameLst>
                                          <p:attrName>style.visibility</p:attrName>
                                        </p:attrNameLst>
                                      </p:cBhvr>
                                      <p:to>
                                        <p:strVal val="visible"/>
                                      </p:to>
                                    </p:set>
                                    <p:animEffect filter="fade" transition="in">
                                      <p:cBhvr>
                                        <p:cTn dur="1000"/>
                                        <p:tgtEl>
                                          <p:spTgt spid="2139"/>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140"/>
                                        </p:tgtEl>
                                        <p:attrNameLst>
                                          <p:attrName>style.visibility</p:attrName>
                                        </p:attrNameLst>
                                      </p:cBhvr>
                                      <p:to>
                                        <p:strVal val="visible"/>
                                      </p:to>
                                    </p:set>
                                    <p:animEffect filter="fade" transition="in">
                                      <p:cBhvr>
                                        <p:cTn dur="1000"/>
                                        <p:tgtEl>
                                          <p:spTgt spid="2140"/>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133"/>
                                        </p:tgtEl>
                                        <p:attrNameLst>
                                          <p:attrName>style.visibility</p:attrName>
                                        </p:attrNameLst>
                                      </p:cBhvr>
                                      <p:to>
                                        <p:strVal val="visible"/>
                                      </p:to>
                                    </p:set>
                                    <p:animEffect filter="fade" transition="in">
                                      <p:cBhvr>
                                        <p:cTn dur="1000"/>
                                        <p:tgtEl>
                                          <p:spTgt spid="2133"/>
                                        </p:tgtEl>
                                      </p:cBhvr>
                                    </p:animEffect>
                                  </p:childTnLst>
                                </p:cTn>
                              </p:par>
                              <p:par>
                                <p:cTn fill="hold" nodeType="withEffect" presetClass="entr" presetID="10" presetSubtype="0">
                                  <p:stCondLst>
                                    <p:cond delay="0"/>
                                  </p:stCondLst>
                                  <p:childTnLst>
                                    <p:set>
                                      <p:cBhvr>
                                        <p:cTn dur="1" fill="hold">
                                          <p:stCondLst>
                                            <p:cond delay="0"/>
                                          </p:stCondLst>
                                        </p:cTn>
                                        <p:tgtEl>
                                          <p:spTgt spid="2143"/>
                                        </p:tgtEl>
                                        <p:attrNameLst>
                                          <p:attrName>style.visibility</p:attrName>
                                        </p:attrNameLst>
                                      </p:cBhvr>
                                      <p:to>
                                        <p:strVal val="visible"/>
                                      </p:to>
                                    </p:set>
                                    <p:animEffect filter="fade" transition="in">
                                      <p:cBhvr>
                                        <p:cTn dur="1000"/>
                                        <p:tgtEl>
                                          <p:spTgt spid="2143"/>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142"/>
                                        </p:tgtEl>
                                        <p:attrNameLst>
                                          <p:attrName>style.visibility</p:attrName>
                                        </p:attrNameLst>
                                      </p:cBhvr>
                                      <p:to>
                                        <p:strVal val="visible"/>
                                      </p:to>
                                    </p:set>
                                    <p:animEffect filter="fade" transition="in">
                                      <p:cBhvr>
                                        <p:cTn dur="1000"/>
                                        <p:tgtEl>
                                          <p:spTgt spid="2142"/>
                                        </p:tgtEl>
                                      </p:cBhvr>
                                    </p:animEffect>
                                  </p:childTnLst>
                                </p:cTn>
                              </p:par>
                              <p:par>
                                <p:cTn fill="hold" nodeType="withEffect" presetClass="entr" presetID="10" presetSubtype="0">
                                  <p:stCondLst>
                                    <p:cond delay="0"/>
                                  </p:stCondLst>
                                  <p:childTnLst>
                                    <p:set>
                                      <p:cBhvr>
                                        <p:cTn dur="1" fill="hold">
                                          <p:stCondLst>
                                            <p:cond delay="0"/>
                                          </p:stCondLst>
                                        </p:cTn>
                                        <p:tgtEl>
                                          <p:spTgt spid="2141"/>
                                        </p:tgtEl>
                                        <p:attrNameLst>
                                          <p:attrName>style.visibility</p:attrName>
                                        </p:attrNameLst>
                                      </p:cBhvr>
                                      <p:to>
                                        <p:strVal val="visible"/>
                                      </p:to>
                                    </p:set>
                                    <p:animEffect filter="fade" transition="in">
                                      <p:cBhvr>
                                        <p:cTn dur="1000"/>
                                        <p:tgtEl>
                                          <p:spTgt spid="2141"/>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134"/>
                                        </p:tgtEl>
                                        <p:attrNameLst>
                                          <p:attrName>style.visibility</p:attrName>
                                        </p:attrNameLst>
                                      </p:cBhvr>
                                      <p:to>
                                        <p:strVal val="visible"/>
                                      </p:to>
                                    </p:set>
                                    <p:animEffect filter="fade" transition="in">
                                      <p:cBhvr>
                                        <p:cTn dur="1000"/>
                                        <p:tgtEl>
                                          <p:spTgt spid="2134"/>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144"/>
                                        </p:tgtEl>
                                        <p:attrNameLst>
                                          <p:attrName>style.visibility</p:attrName>
                                        </p:attrNameLst>
                                      </p:cBhvr>
                                      <p:to>
                                        <p:strVal val="visible"/>
                                      </p:to>
                                    </p:set>
                                    <p:animEffect filter="fade" transition="in">
                                      <p:cBhvr>
                                        <p:cTn dur="1000"/>
                                        <p:tgtEl>
                                          <p:spTgt spid="2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9" name="Shape 2149"/>
        <p:cNvGrpSpPr/>
        <p:nvPr/>
      </p:nvGrpSpPr>
      <p:grpSpPr>
        <a:xfrm>
          <a:off x="0" y="0"/>
          <a:ext cx="0" cy="0"/>
          <a:chOff x="0" y="0"/>
          <a:chExt cx="0" cy="0"/>
        </a:xfrm>
      </p:grpSpPr>
      <p:sp>
        <p:nvSpPr>
          <p:cNvPr id="2150" name="Google Shape;2150;p232"/>
          <p:cNvSpPr/>
          <p:nvPr/>
        </p:nvSpPr>
        <p:spPr>
          <a:xfrm>
            <a:off x="1485900" y="1631951"/>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barriers to entry</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Factors that prevent new firms from entering and competing in imperfectly competitive industries.</a:t>
            </a:r>
            <a:endParaRPr/>
          </a:p>
        </p:txBody>
      </p:sp>
      <p:sp>
        <p:nvSpPr>
          <p:cNvPr id="2151" name="Google Shape;2151;p232"/>
          <p:cNvSpPr/>
          <p:nvPr/>
        </p:nvSpPr>
        <p:spPr>
          <a:xfrm>
            <a:off x="1485900" y="4573588"/>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natural monopoly</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An industry that realizes such large economies of scale that single-firm production of that good or service is most efficient.</a:t>
            </a:r>
            <a:endParaRPr/>
          </a:p>
        </p:txBody>
      </p:sp>
      <p:sp>
        <p:nvSpPr>
          <p:cNvPr id="2152" name="Google Shape;2152;p232"/>
          <p:cNvSpPr txBox="1"/>
          <p:nvPr/>
        </p:nvSpPr>
        <p:spPr>
          <a:xfrm>
            <a:off x="1485900" y="276225"/>
            <a:ext cx="6172200" cy="3999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2000" u="none" cap="none" strike="noStrike">
                <a:solidFill>
                  <a:srgbClr val="55367D"/>
                </a:solidFill>
                <a:latin typeface="Calibri"/>
                <a:ea typeface="Calibri"/>
                <a:cs typeface="Calibri"/>
                <a:sym typeface="Calibri"/>
              </a:rPr>
              <a:t>Monopoly in the Long Run: Barriers to Entry</a:t>
            </a:r>
            <a:endParaRPr/>
          </a:p>
        </p:txBody>
      </p:sp>
      <p:sp>
        <p:nvSpPr>
          <p:cNvPr id="2153" name="Google Shape;2153;p232"/>
          <p:cNvSpPr/>
          <p:nvPr/>
        </p:nvSpPr>
        <p:spPr>
          <a:xfrm>
            <a:off x="1485900" y="3235325"/>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1800" u="none" cap="none" strike="noStrike">
                <a:solidFill>
                  <a:srgbClr val="593000"/>
                </a:solidFill>
                <a:latin typeface="Arial"/>
                <a:ea typeface="Arial"/>
                <a:cs typeface="Arial"/>
                <a:sym typeface="Arial"/>
              </a:rPr>
              <a:t>Economies of Scale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52"/>
                                        </p:tgtEl>
                                        <p:attrNameLst>
                                          <p:attrName>style.visibility</p:attrName>
                                        </p:attrNameLst>
                                      </p:cBhvr>
                                      <p:to>
                                        <p:strVal val="visible"/>
                                      </p:to>
                                    </p:set>
                                    <p:animEffect filter="fade" transition="in">
                                      <p:cBhvr>
                                        <p:cTn dur="500"/>
                                        <p:tgtEl>
                                          <p:spTgt spid="215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50"/>
                                        </p:tgtEl>
                                        <p:attrNameLst>
                                          <p:attrName>style.visibility</p:attrName>
                                        </p:attrNameLst>
                                      </p:cBhvr>
                                      <p:to>
                                        <p:strVal val="visible"/>
                                      </p:to>
                                    </p:set>
                                    <p:animEffect filter="fade" transition="in">
                                      <p:cBhvr>
                                        <p:cTn dur="500"/>
                                        <p:tgtEl>
                                          <p:spTgt spid="215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53"/>
                                        </p:tgtEl>
                                        <p:attrNameLst>
                                          <p:attrName>style.visibility</p:attrName>
                                        </p:attrNameLst>
                                      </p:cBhvr>
                                      <p:to>
                                        <p:strVal val="visible"/>
                                      </p:to>
                                    </p:set>
                                    <p:animEffect filter="fade" transition="in">
                                      <p:cBhvr>
                                        <p:cTn dur="500"/>
                                        <p:tgtEl>
                                          <p:spTgt spid="215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51"/>
                                        </p:tgtEl>
                                        <p:attrNameLst>
                                          <p:attrName>style.visibility</p:attrName>
                                        </p:attrNameLst>
                                      </p:cBhvr>
                                      <p:to>
                                        <p:strVal val="visible"/>
                                      </p:to>
                                    </p:set>
                                    <p:animEffect filter="fade" transition="in">
                                      <p:cBhvr>
                                        <p:cTn dur="500"/>
                                        <p:tgtEl>
                                          <p:spTgt spid="2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7" name="Shape 2157"/>
        <p:cNvGrpSpPr/>
        <p:nvPr/>
      </p:nvGrpSpPr>
      <p:grpSpPr>
        <a:xfrm>
          <a:off x="0" y="0"/>
          <a:ext cx="0" cy="0"/>
          <a:chOff x="0" y="0"/>
          <a:chExt cx="0" cy="0"/>
        </a:xfrm>
      </p:grpSpPr>
      <p:sp>
        <p:nvSpPr>
          <p:cNvPr id="2158" name="Google Shape;2158;p233"/>
          <p:cNvSpPr/>
          <p:nvPr/>
        </p:nvSpPr>
        <p:spPr>
          <a:xfrm>
            <a:off x="1485900" y="1162050"/>
            <a:ext cx="6172200" cy="91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monopolistic competition</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 common form of industry (market) structure characterized by a large number of firms, no barriers to entry, and product differentiation.</a:t>
            </a:r>
            <a:endParaRPr/>
          </a:p>
        </p:txBody>
      </p:sp>
      <p:graphicFrame>
        <p:nvGraphicFramePr>
          <p:cNvPr id="2159" name="Google Shape;2159;p233"/>
          <p:cNvGraphicFramePr/>
          <p:nvPr/>
        </p:nvGraphicFramePr>
        <p:xfrm>
          <a:off x="1543050" y="2562225"/>
          <a:ext cx="3000000" cy="3000000"/>
        </p:xfrm>
        <a:graphic>
          <a:graphicData uri="http://schemas.openxmlformats.org/drawingml/2006/table">
            <a:tbl>
              <a:tblPr>
                <a:noFill/>
                <a:tableStyleId>{E498032D-39E7-4472-BB72-E89C2498A91A}</a:tableStyleId>
              </a:tblPr>
              <a:tblGrid>
                <a:gridCol w="2025450"/>
                <a:gridCol w="724175"/>
                <a:gridCol w="421975"/>
                <a:gridCol w="509075"/>
                <a:gridCol w="382500"/>
                <a:gridCol w="547200"/>
                <a:gridCol w="343025"/>
                <a:gridCol w="695575"/>
                <a:gridCol w="166075"/>
              </a:tblGrid>
              <a:tr h="533500">
                <a:tc gridSpan="9">
                  <a:txBody>
                    <a:bodyPr/>
                    <a:lstStyle/>
                    <a:p>
                      <a:pPr indent="-1200150" lvl="0" marL="1200150" marR="0" rtl="0" algn="l">
                        <a:lnSpc>
                          <a:spcPct val="10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TABLE 15.1  Percentage of Value of Shipments Accounted for by the Largest Firms in Selected Industries, 2002</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c hMerge="1"/>
                <a:tc hMerge="1"/>
                <a:tc hMerge="1"/>
                <a:tc hMerge="1"/>
                <a:tc hMerge="1"/>
                <a:tc hMerge="1"/>
                <a:tc hMerge="1"/>
              </a:tr>
              <a:tr h="740625">
                <a:tc>
                  <a:txBody>
                    <a:bodyPr/>
                    <a:lstStyle/>
                    <a:p>
                      <a:pPr indent="0" lvl="0" marL="0" marR="0" rtl="0" algn="l">
                        <a:lnSpc>
                          <a:spcPct val="100000"/>
                        </a:lnSpc>
                        <a:spcBef>
                          <a:spcPts val="0"/>
                        </a:spcBef>
                        <a:spcAft>
                          <a:spcPts val="0"/>
                        </a:spcAft>
                        <a:buClr>
                          <a:schemeClr val="dk1"/>
                        </a:buClr>
                        <a:buSzPts val="1600"/>
                        <a:buFont typeface="Calibri"/>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Industry Designation</a:t>
                      </a:r>
                      <a:endParaRPr/>
                    </a:p>
                  </a:txBody>
                  <a:tcPr marT="0" marB="915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Four Largest</a:t>
                      </a:r>
                      <a:br>
                        <a:rPr b="1" i="0" lang="en-US" sz="1600" u="none" cap="none" strike="noStrike">
                          <a:solidFill>
                            <a:schemeClr val="dk1"/>
                          </a:solidFill>
                          <a:latin typeface="Arial"/>
                          <a:ea typeface="Arial"/>
                          <a:cs typeface="Arial"/>
                          <a:sym typeface="Arial"/>
                        </a:rPr>
                      </a:br>
                      <a:r>
                        <a:rPr b="1" i="0" lang="en-US" sz="1600" u="none" cap="none" strike="noStrike">
                          <a:solidFill>
                            <a:schemeClr val="dk1"/>
                          </a:solidFill>
                          <a:latin typeface="Arial"/>
                          <a:ea typeface="Arial"/>
                          <a:cs typeface="Arial"/>
                          <a:sym typeface="Arial"/>
                        </a:rPr>
                        <a:t>Firms</a:t>
                      </a:r>
                      <a:endParaRPr/>
                    </a:p>
                  </a:txBody>
                  <a:tcPr marT="0" marB="915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Eight Largest Firms</a:t>
                      </a:r>
                      <a:endParaRPr/>
                    </a:p>
                  </a:txBody>
                  <a:tcPr marT="0" marB="915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Twenty Largest Firms</a:t>
                      </a:r>
                      <a:endParaRPr/>
                    </a:p>
                  </a:txBody>
                  <a:tcPr marT="0" marB="915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Number of</a:t>
                      </a:r>
                      <a:br>
                        <a:rPr b="1" i="0" lang="en-US" sz="1600" u="none" cap="none" strike="noStrike">
                          <a:solidFill>
                            <a:schemeClr val="dk1"/>
                          </a:solidFill>
                          <a:latin typeface="Arial"/>
                          <a:ea typeface="Arial"/>
                          <a:cs typeface="Arial"/>
                          <a:sym typeface="Arial"/>
                        </a:rPr>
                      </a:br>
                      <a:r>
                        <a:rPr b="1" i="0" lang="en-US" sz="1600" u="none" cap="none" strike="noStrike">
                          <a:solidFill>
                            <a:schemeClr val="dk1"/>
                          </a:solidFill>
                          <a:latin typeface="Arial"/>
                          <a:ea typeface="Arial"/>
                          <a:cs typeface="Arial"/>
                          <a:sym typeface="Arial"/>
                        </a:rPr>
                        <a:t>Firms</a:t>
                      </a:r>
                      <a:endParaRPr/>
                    </a:p>
                  </a:txBody>
                  <a:tcPr marT="0" marB="915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25297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Travel trailers and campers</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38</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45</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58</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733</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297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Games, toys</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39</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48</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63</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732</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297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Wood office furniture</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34</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43</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56</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546</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297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Book printing</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54</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68</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560</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297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Curtains and draperies</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17</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25</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38</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1,778</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297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Fresh or frozen seafood</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14</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24</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48</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529</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297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Women’s dresses</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18</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23</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48</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528</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68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Miscellaneous plastic products</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6</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18</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6,775</a:t>
                      </a:r>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915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r>
            </a:tbl>
          </a:graphicData>
        </a:graphic>
      </p:graphicFrame>
      <p:sp>
        <p:nvSpPr>
          <p:cNvPr id="2160" name="Google Shape;2160;p233"/>
          <p:cNvSpPr txBox="1"/>
          <p:nvPr/>
        </p:nvSpPr>
        <p:spPr>
          <a:xfrm>
            <a:off x="1478756" y="219075"/>
            <a:ext cx="6286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8A1636"/>
                </a:solidFill>
                <a:latin typeface="Calibri"/>
                <a:ea typeface="Calibri"/>
                <a:cs typeface="Calibri"/>
                <a:sym typeface="Calibri"/>
              </a:rPr>
              <a:t>Industry Characteristics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60"/>
                                        </p:tgtEl>
                                        <p:attrNameLst>
                                          <p:attrName>style.visibility</p:attrName>
                                        </p:attrNameLst>
                                      </p:cBhvr>
                                      <p:to>
                                        <p:strVal val="visible"/>
                                      </p:to>
                                    </p:set>
                                    <p:animEffect filter="fade" transition="in">
                                      <p:cBhvr>
                                        <p:cTn dur="500"/>
                                        <p:tgtEl>
                                          <p:spTgt spid="216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58"/>
                                        </p:tgtEl>
                                        <p:attrNameLst>
                                          <p:attrName>style.visibility</p:attrName>
                                        </p:attrNameLst>
                                      </p:cBhvr>
                                      <p:to>
                                        <p:strVal val="visible"/>
                                      </p:to>
                                    </p:set>
                                    <p:animEffect filter="fade" transition="in">
                                      <p:cBhvr>
                                        <p:cTn dur="500"/>
                                        <p:tgtEl>
                                          <p:spTgt spid="215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59"/>
                                        </p:tgtEl>
                                        <p:attrNameLst>
                                          <p:attrName>style.visibility</p:attrName>
                                        </p:attrNameLst>
                                      </p:cBhvr>
                                      <p:to>
                                        <p:strVal val="visible"/>
                                      </p:to>
                                    </p:set>
                                    <p:animEffect filter="fade" transition="in">
                                      <p:cBhvr>
                                        <p:cTn dur="1000"/>
                                        <p:tgtEl>
                                          <p:spTgt spid="2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sp>
        <p:nvSpPr>
          <p:cNvPr id="2165" name="Google Shape;2165;p234"/>
          <p:cNvSpPr/>
          <p:nvPr/>
        </p:nvSpPr>
        <p:spPr>
          <a:xfrm>
            <a:off x="1485900" y="1103313"/>
            <a:ext cx="61722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product differentiation</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 strategy that firms use to achieve market power.</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Accomplished by producing goods that differ from others in the market.</a:t>
            </a:r>
            <a:endParaRPr/>
          </a:p>
        </p:txBody>
      </p:sp>
      <p:sp>
        <p:nvSpPr>
          <p:cNvPr id="2166" name="Google Shape;2166;p234"/>
          <p:cNvSpPr txBox="1"/>
          <p:nvPr/>
        </p:nvSpPr>
        <p:spPr>
          <a:xfrm>
            <a:off x="1478756" y="219075"/>
            <a:ext cx="6286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8A1636"/>
                </a:solidFill>
                <a:latin typeface="Calibri"/>
                <a:ea typeface="Calibri"/>
                <a:cs typeface="Calibri"/>
                <a:sym typeface="Calibri"/>
              </a:rPr>
              <a:t>Product Differentiation and Advertising</a:t>
            </a:r>
            <a:endParaRPr/>
          </a:p>
        </p:txBody>
      </p:sp>
      <p:sp>
        <p:nvSpPr>
          <p:cNvPr id="2167" name="Google Shape;2167;p234"/>
          <p:cNvSpPr txBox="1"/>
          <p:nvPr/>
        </p:nvSpPr>
        <p:spPr>
          <a:xfrm>
            <a:off x="1485900" y="2214563"/>
            <a:ext cx="51351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2000" u="none" cap="none" strike="noStrike">
                <a:solidFill>
                  <a:srgbClr val="55367D"/>
                </a:solidFill>
                <a:latin typeface="Calibri"/>
                <a:ea typeface="Calibri"/>
                <a:cs typeface="Calibri"/>
                <a:sym typeface="Calibri"/>
              </a:rPr>
              <a:t>How Many Varieties?</a:t>
            </a:r>
            <a:endParaRPr/>
          </a:p>
        </p:txBody>
      </p:sp>
      <p:sp>
        <p:nvSpPr>
          <p:cNvPr id="2168" name="Google Shape;2168;p234"/>
          <p:cNvSpPr txBox="1"/>
          <p:nvPr/>
        </p:nvSpPr>
        <p:spPr>
          <a:xfrm>
            <a:off x="1485900" y="3022600"/>
            <a:ext cx="6172200" cy="26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In well-working markets, the level of product variety reflects the underlying heterogeneity of consumers’ tastes in that market, the gains if any from coordination, and cost economies from standardization. </a:t>
            </a:r>
            <a:endParaRPr/>
          </a:p>
          <a:p>
            <a:pPr indent="0" lvl="0" marL="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In industries that are monopolistically competitive, differences in consumer tastes, lack of need for coordination, and modest or no scale economies from standardization give rise to a large number of firms, each of which has a different product. </a:t>
            </a:r>
            <a:endParaRPr/>
          </a:p>
          <a:p>
            <a:pPr indent="0" lvl="0" marL="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66"/>
                                        </p:tgtEl>
                                        <p:attrNameLst>
                                          <p:attrName>style.visibility</p:attrName>
                                        </p:attrNameLst>
                                      </p:cBhvr>
                                      <p:to>
                                        <p:strVal val="visible"/>
                                      </p:to>
                                    </p:set>
                                    <p:animEffect filter="fade" transition="in">
                                      <p:cBhvr>
                                        <p:cTn dur="500"/>
                                        <p:tgtEl>
                                          <p:spTgt spid="216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65">
                                            <p:txEl>
                                              <p:pRg end="0" st="0"/>
                                            </p:txEl>
                                          </p:spTgt>
                                        </p:tgtEl>
                                        <p:attrNameLst>
                                          <p:attrName>style.visibility</p:attrName>
                                        </p:attrNameLst>
                                      </p:cBhvr>
                                      <p:to>
                                        <p:strVal val="visible"/>
                                      </p:to>
                                    </p:set>
                                    <p:animEffect filter="fade" transition="in">
                                      <p:cBhvr>
                                        <p:cTn dur="500"/>
                                        <p:tgtEl>
                                          <p:spTgt spid="216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65">
                                            <p:txEl>
                                              <p:pRg end="1" st="1"/>
                                            </p:txEl>
                                          </p:spTgt>
                                        </p:tgtEl>
                                        <p:attrNameLst>
                                          <p:attrName>style.visibility</p:attrName>
                                        </p:attrNameLst>
                                      </p:cBhvr>
                                      <p:to>
                                        <p:strVal val="visible"/>
                                      </p:to>
                                    </p:set>
                                    <p:animEffect filter="fade" transition="in">
                                      <p:cBhvr>
                                        <p:cTn dur="500"/>
                                        <p:tgtEl>
                                          <p:spTgt spid="2165">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67"/>
                                        </p:tgtEl>
                                        <p:attrNameLst>
                                          <p:attrName>style.visibility</p:attrName>
                                        </p:attrNameLst>
                                      </p:cBhvr>
                                      <p:to>
                                        <p:strVal val="visible"/>
                                      </p:to>
                                    </p:set>
                                    <p:animEffect filter="fade" transition="in">
                                      <p:cBhvr>
                                        <p:cTn dur="500"/>
                                        <p:tgtEl>
                                          <p:spTgt spid="216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68">
                                            <p:txEl>
                                              <p:pRg end="0" st="0"/>
                                            </p:txEl>
                                          </p:spTgt>
                                        </p:tgtEl>
                                        <p:attrNameLst>
                                          <p:attrName>style.visibility</p:attrName>
                                        </p:attrNameLst>
                                      </p:cBhvr>
                                      <p:to>
                                        <p:strVal val="visible"/>
                                      </p:to>
                                    </p:set>
                                    <p:animEffect filter="fade" transition="in">
                                      <p:cBhvr>
                                        <p:cTn dur="500"/>
                                        <p:tgtEl>
                                          <p:spTgt spid="2168">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68">
                                            <p:txEl>
                                              <p:pRg end="1" st="1"/>
                                            </p:txEl>
                                          </p:spTgt>
                                        </p:tgtEl>
                                        <p:attrNameLst>
                                          <p:attrName>style.visibility</p:attrName>
                                        </p:attrNameLst>
                                      </p:cBhvr>
                                      <p:to>
                                        <p:strVal val="visible"/>
                                      </p:to>
                                    </p:set>
                                    <p:animEffect filter="fade" transition="in">
                                      <p:cBhvr>
                                        <p:cTn dur="500"/>
                                        <p:tgtEl>
                                          <p:spTgt spid="2168">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68">
                                            <p:txEl>
                                              <p:pRg end="2" st="2"/>
                                            </p:txEl>
                                          </p:spTgt>
                                        </p:tgtEl>
                                        <p:attrNameLst>
                                          <p:attrName>style.visibility</p:attrName>
                                        </p:attrNameLst>
                                      </p:cBhvr>
                                      <p:to>
                                        <p:strVal val="visible"/>
                                      </p:to>
                                    </p:set>
                                    <p:animEffect filter="fade" transition="in">
                                      <p:cBhvr>
                                        <p:cTn dur="500"/>
                                        <p:tgtEl>
                                          <p:spTgt spid="2168">
                                            <p:txEl>
                                              <p:pRg end="2" st="2"/>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168">
                                            <p:txEl>
                                              <p:pRg end="3" st="3"/>
                                            </p:txEl>
                                          </p:spTgt>
                                        </p:tgtEl>
                                        <p:attrNameLst>
                                          <p:attrName>style.visibility</p:attrName>
                                        </p:attrNameLst>
                                      </p:cBhvr>
                                      <p:to>
                                        <p:strVal val="visible"/>
                                      </p:to>
                                    </p:set>
                                    <p:animEffect filter="fade" transition="in">
                                      <p:cBhvr>
                                        <p:cTn dur="500"/>
                                        <p:tgtEl>
                                          <p:spTgt spid="216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sp>
        <p:nvSpPr>
          <p:cNvPr id="2173" name="Google Shape;2173;p235"/>
          <p:cNvSpPr txBox="1"/>
          <p:nvPr>
            <p:ph type="ctrTitle"/>
          </p:nvPr>
        </p:nvSpPr>
        <p:spPr>
          <a:xfrm>
            <a:off x="857250" y="1122363"/>
            <a:ext cx="51435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Calibri"/>
              <a:buNone/>
            </a:pPr>
            <a:r>
              <a:rPr lang="en-US" sz="3600"/>
              <a:t>Macro Economic Aggregates</a:t>
            </a:r>
            <a:endParaRPr sz="3600"/>
          </a:p>
        </p:txBody>
      </p:sp>
      <p:sp>
        <p:nvSpPr>
          <p:cNvPr id="2174" name="Google Shape;2174;p235"/>
          <p:cNvSpPr txBox="1"/>
          <p:nvPr>
            <p:ph idx="1" type="subTitle"/>
          </p:nvPr>
        </p:nvSpPr>
        <p:spPr>
          <a:xfrm>
            <a:off x="857250" y="3602038"/>
            <a:ext cx="51435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236"/>
          <p:cNvSpPr/>
          <p:nvPr/>
        </p:nvSpPr>
        <p:spPr>
          <a:xfrm rot="-5400000">
            <a:off x="3981375" y="-1961520"/>
            <a:ext cx="151800" cy="5143200"/>
          </a:xfrm>
          <a:prstGeom prst="rect">
            <a:avLst/>
          </a:prstGeom>
          <a:gradFill>
            <a:gsLst>
              <a:gs pos="0">
                <a:srgbClr val="593000"/>
              </a:gs>
              <a:gs pos="5000">
                <a:srgbClr val="593000"/>
              </a:gs>
              <a:gs pos="100000">
                <a:srgbClr val="FFFFFF"/>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36"/>
          <p:cNvSpPr/>
          <p:nvPr/>
        </p:nvSpPr>
        <p:spPr>
          <a:xfrm>
            <a:off x="4857840" y="533520"/>
            <a:ext cx="3143100" cy="5943300"/>
          </a:xfrm>
          <a:prstGeom prst="rect">
            <a:avLst/>
          </a:prstGeom>
          <a:gradFill>
            <a:gsLst>
              <a:gs pos="0">
                <a:srgbClr val="D1B79F"/>
              </a:gs>
              <a:gs pos="100000">
                <a:srgbClr val="FFFF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36"/>
          <p:cNvSpPr/>
          <p:nvPr/>
        </p:nvSpPr>
        <p:spPr>
          <a:xfrm>
            <a:off x="4857840" y="0"/>
            <a:ext cx="3143100" cy="533100"/>
          </a:xfrm>
          <a:prstGeom prst="rect">
            <a:avLst/>
          </a:prstGeom>
          <a:solidFill>
            <a:srgbClr val="0075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36"/>
          <p:cNvSpPr/>
          <p:nvPr/>
        </p:nvSpPr>
        <p:spPr>
          <a:xfrm>
            <a:off x="1314360" y="685800"/>
            <a:ext cx="3542700" cy="1280100"/>
          </a:xfrm>
          <a:prstGeom prst="rect">
            <a:avLst/>
          </a:prstGeom>
          <a:noFill/>
          <a:ln>
            <a:noFill/>
          </a:ln>
        </p:spPr>
        <p:txBody>
          <a:bodyPr anchorCtr="0" anchor="t" bIns="0" lIns="90000" spcFirstLastPara="1" rIns="90000" wrap="square" tIns="0">
            <a:noAutofit/>
          </a:bodyPr>
          <a:lstStyle/>
          <a:p>
            <a:pPr indent="0" lvl="0" marL="0" marR="0" rtl="0" algn="r">
              <a:lnSpc>
                <a:spcPct val="100000"/>
              </a:lnSpc>
              <a:spcBef>
                <a:spcPts val="0"/>
              </a:spcBef>
              <a:spcAft>
                <a:spcPts val="0"/>
              </a:spcAft>
              <a:buNone/>
            </a:pPr>
            <a:r>
              <a:rPr b="1" i="0" lang="en-US" sz="2800" u="none" cap="none" strike="noStrike">
                <a:solidFill>
                  <a:srgbClr val="55367D"/>
                </a:solidFill>
                <a:latin typeface="Arial Rounded"/>
                <a:ea typeface="Arial Rounded"/>
                <a:cs typeface="Arial Rounded"/>
                <a:sym typeface="Arial Rounded"/>
              </a:rPr>
              <a:t>Measuring National Output and National Income</a:t>
            </a:r>
            <a:endParaRPr b="0" i="0" sz="1800" u="none" cap="none" strike="noStrike">
              <a:solidFill>
                <a:schemeClr val="dk1"/>
              </a:solidFill>
              <a:latin typeface="Calibri"/>
              <a:ea typeface="Calibri"/>
              <a:cs typeface="Calibri"/>
              <a:sym typeface="Calibri"/>
            </a:endParaRPr>
          </a:p>
        </p:txBody>
      </p:sp>
      <p:sp>
        <p:nvSpPr>
          <p:cNvPr id="2183" name="Google Shape;2183;p236"/>
          <p:cNvSpPr/>
          <p:nvPr/>
        </p:nvSpPr>
        <p:spPr>
          <a:xfrm>
            <a:off x="4838670" y="813851"/>
            <a:ext cx="3143100" cy="5161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8A1636"/>
                </a:solidFill>
                <a:latin typeface="Times New Roman"/>
                <a:ea typeface="Times New Roman"/>
                <a:cs typeface="Times New Roman"/>
                <a:sym typeface="Times New Roman"/>
              </a:rPr>
              <a:t>Gross Domestic Product</a:t>
            </a:r>
            <a:r>
              <a:rPr b="1" i="0" lang="en-US" sz="1400" u="none" cap="none" strike="noStrike">
                <a:solidFill>
                  <a:srgbClr val="8A1636"/>
                </a:solidFill>
                <a:latin typeface="Times New Roman"/>
                <a:ea typeface="Times New Roman"/>
                <a:cs typeface="Times New Roman"/>
                <a:sym typeface="Times New Roman"/>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8A1636"/>
                </a:solidFill>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Final Goods and Services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	Exclusion of Used Goods and Paper 	Transactions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	Exclusion of Output Produced Abroad by 	Domestically Owned Factors of Production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600" u="none" cap="none" strike="noStrike">
                <a:solidFill>
                  <a:srgbClr val="8A1636"/>
                </a:solidFill>
                <a:latin typeface="Times New Roman"/>
                <a:ea typeface="Times New Roman"/>
                <a:cs typeface="Times New Roman"/>
                <a:sym typeface="Times New Roman"/>
              </a:rPr>
              <a:t>Calculating GDP</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8A1636"/>
                </a:solidFill>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The Expenditure Approach</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	The Income Approach</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600" u="none" cap="none" strike="noStrike">
                <a:solidFill>
                  <a:srgbClr val="8A1636"/>
                </a:solidFill>
                <a:latin typeface="Times New Roman"/>
                <a:ea typeface="Times New Roman"/>
                <a:cs typeface="Times New Roman"/>
                <a:sym typeface="Times New Roman"/>
              </a:rPr>
              <a:t>Nominal versus Real GDP</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8A1636"/>
                </a:solidFill>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Calculating Real GDP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	Calculating the GDP Deflator</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	The Problems of Fixed Weights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600" u="none" cap="none" strike="noStrike">
                <a:solidFill>
                  <a:srgbClr val="8A1636"/>
                </a:solidFill>
                <a:latin typeface="Times New Roman"/>
                <a:ea typeface="Times New Roman"/>
                <a:cs typeface="Times New Roman"/>
                <a:sym typeface="Times New Roman"/>
              </a:rPr>
              <a:t>Limitations of the GDP Concept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8A1636"/>
                </a:solidFill>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GDP and Social Welfare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	The Informal Economy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	Gross National Income per Capita</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2184" name="Google Shape;2184;p236"/>
          <p:cNvCxnSpPr/>
          <p:nvPr/>
        </p:nvCxnSpPr>
        <p:spPr>
          <a:xfrm>
            <a:off x="4857570" y="6553080"/>
            <a:ext cx="3143100" cy="0"/>
          </a:xfrm>
          <a:prstGeom prst="straightConnector1">
            <a:avLst/>
          </a:prstGeom>
          <a:noFill/>
          <a:ln cap="flat" cmpd="sng" w="15825">
            <a:solidFill>
              <a:srgbClr val="593000"/>
            </a:solidFill>
            <a:prstDash val="solid"/>
            <a:round/>
            <a:headEnd len="sm" w="sm" type="none"/>
            <a:tailEnd len="sm" w="sm" type="none"/>
          </a:ln>
        </p:spPr>
      </p:cxnSp>
      <p:cxnSp>
        <p:nvCxnSpPr>
          <p:cNvPr id="2185" name="Google Shape;2185;p236"/>
          <p:cNvCxnSpPr/>
          <p:nvPr/>
        </p:nvCxnSpPr>
        <p:spPr>
          <a:xfrm>
            <a:off x="1485810" y="0"/>
            <a:ext cx="0" cy="533100"/>
          </a:xfrm>
          <a:prstGeom prst="straightConnector1">
            <a:avLst/>
          </a:prstGeom>
          <a:noFill/>
          <a:ln cap="flat" cmpd="sng" w="9525">
            <a:solidFill>
              <a:srgbClr val="C6AE95"/>
            </a:solidFill>
            <a:prstDash val="solid"/>
            <a:round/>
            <a:headEnd len="sm" w="sm" type="none"/>
            <a:tailEnd len="sm" w="sm" type="none"/>
          </a:ln>
        </p:spPr>
      </p:cxnSp>
      <p:pic>
        <p:nvPicPr>
          <p:cNvPr id="2186" name="Google Shape;2186;p236"/>
          <p:cNvPicPr preferRelativeResize="0"/>
          <p:nvPr/>
        </p:nvPicPr>
        <p:blipFill rotWithShape="1">
          <a:blip r:embed="rId3">
            <a:alphaModFix/>
          </a:blip>
          <a:srcRect b="0" l="0" r="0" t="0"/>
          <a:stretch/>
        </p:blipFill>
        <p:spPr>
          <a:xfrm>
            <a:off x="1485810" y="2057400"/>
            <a:ext cx="3298860" cy="22013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5"/>
                                        </p:tgtEl>
                                        <p:attrNameLst>
                                          <p:attrName>style.visibility</p:attrName>
                                        </p:attrNameLst>
                                      </p:cBhvr>
                                      <p:to>
                                        <p:strVal val="visible"/>
                                      </p:to>
                                    </p:set>
                                    <p:animEffect filter="fade" transition="in">
                                      <p:cBhvr>
                                        <p:cTn dur="500"/>
                                        <p:tgtEl>
                                          <p:spTgt spid="218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79"/>
                                        </p:tgtEl>
                                        <p:attrNameLst>
                                          <p:attrName>style.visibility</p:attrName>
                                        </p:attrNameLst>
                                      </p:cBhvr>
                                      <p:to>
                                        <p:strVal val="visible"/>
                                      </p:to>
                                    </p:set>
                                    <p:animEffect filter="fade" transition="in">
                                      <p:cBhvr>
                                        <p:cTn dur="500"/>
                                        <p:tgtEl>
                                          <p:spTgt spid="217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81"/>
                                        </p:tgtEl>
                                        <p:attrNameLst>
                                          <p:attrName>style.visibility</p:attrName>
                                        </p:attrNameLst>
                                      </p:cBhvr>
                                      <p:to>
                                        <p:strVal val="visible"/>
                                      </p:to>
                                    </p:set>
                                    <p:animEffect filter="fade" transition="in">
                                      <p:cBhvr>
                                        <p:cTn dur="500"/>
                                        <p:tgtEl>
                                          <p:spTgt spid="218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80"/>
                                        </p:tgtEl>
                                        <p:attrNameLst>
                                          <p:attrName>style.visibility</p:attrName>
                                        </p:attrNameLst>
                                      </p:cBhvr>
                                      <p:to>
                                        <p:strVal val="visible"/>
                                      </p:to>
                                    </p:set>
                                    <p:animEffect filter="fade" transition="in">
                                      <p:cBhvr>
                                        <p:cTn dur="500"/>
                                        <p:tgtEl>
                                          <p:spTgt spid="218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82"/>
                                        </p:tgtEl>
                                        <p:attrNameLst>
                                          <p:attrName>style.visibility</p:attrName>
                                        </p:attrNameLst>
                                      </p:cBhvr>
                                      <p:to>
                                        <p:strVal val="visible"/>
                                      </p:to>
                                    </p:set>
                                    <p:animEffect filter="fade" transition="in">
                                      <p:cBhvr>
                                        <p:cTn dur="500"/>
                                        <p:tgtEl>
                                          <p:spTgt spid="218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86"/>
                                        </p:tgtEl>
                                        <p:attrNameLst>
                                          <p:attrName>style.visibility</p:attrName>
                                        </p:attrNameLst>
                                      </p:cBhvr>
                                      <p:to>
                                        <p:strVal val="visible"/>
                                      </p:to>
                                    </p:set>
                                    <p:animEffect filter="fade" transition="in">
                                      <p:cBhvr>
                                        <p:cTn dur="1000"/>
                                        <p:tgtEl>
                                          <p:spTgt spid="2186"/>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184"/>
                                        </p:tgtEl>
                                        <p:attrNameLst>
                                          <p:attrName>style.visibility</p:attrName>
                                        </p:attrNameLst>
                                      </p:cBhvr>
                                      <p:to>
                                        <p:strVal val="visible"/>
                                      </p:to>
                                    </p:set>
                                    <p:animEffect filter="fade" transition="in">
                                      <p:cBhvr>
                                        <p:cTn dur="500"/>
                                        <p:tgtEl>
                                          <p:spTgt spid="2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75"/>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92" name="Google Shape;392;p75"/>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t>Engineers may have a tendency to disregard economic environment. But role of an engineer goes much beyond physical environment to economic and managerial as well.</a:t>
            </a:r>
            <a:endParaRPr/>
          </a:p>
          <a:p>
            <a:pPr indent="-342900" lvl="0" marL="342900" rtl="0" algn="just">
              <a:spcBef>
                <a:spcPts val="640"/>
              </a:spcBef>
              <a:spcAft>
                <a:spcPts val="0"/>
              </a:spcAft>
              <a:buClr>
                <a:schemeClr val="dk1"/>
              </a:buClr>
              <a:buSzPts val="3200"/>
              <a:buChar char="•"/>
            </a:pPr>
            <a:r>
              <a:rPr lang="en-US"/>
              <a:t>There is also an argument that engineers must confine to physical factors and economic and humanistic factors should be handled by others.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0" name="Shape 2190"/>
        <p:cNvGrpSpPr/>
        <p:nvPr/>
      </p:nvGrpSpPr>
      <p:grpSpPr>
        <a:xfrm>
          <a:off x="0" y="0"/>
          <a:ext cx="0" cy="0"/>
          <a:chOff x="0" y="0"/>
          <a:chExt cx="0" cy="0"/>
        </a:xfrm>
      </p:grpSpPr>
      <p:sp>
        <p:nvSpPr>
          <p:cNvPr id="2191" name="Google Shape;2191;p237"/>
          <p:cNvSpPr/>
          <p:nvPr/>
        </p:nvSpPr>
        <p:spPr>
          <a:xfrm>
            <a:off x="1485810" y="1763640"/>
            <a:ext cx="6171900" cy="920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national income and product accounts  </a:t>
            </a:r>
            <a:r>
              <a:rPr b="0" i="0" lang="en-US" sz="1800" u="none" cap="none" strike="noStrike">
                <a:solidFill>
                  <a:srgbClr val="000000"/>
                </a:solidFill>
                <a:latin typeface="Arial"/>
                <a:ea typeface="Arial"/>
                <a:cs typeface="Arial"/>
                <a:sym typeface="Arial"/>
              </a:rPr>
              <a:t>Data collected and published by the government describing the various components of national income and output in the economy.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1"/>
                                        </p:tgtEl>
                                        <p:attrNameLst>
                                          <p:attrName>style.visibility</p:attrName>
                                        </p:attrNameLst>
                                      </p:cBhvr>
                                      <p:to>
                                        <p:strVal val="visible"/>
                                      </p:to>
                                    </p:set>
                                    <p:animEffect filter="fade" transition="in">
                                      <p:cBhvr>
                                        <p:cTn dur="500"/>
                                        <p:tgtEl>
                                          <p:spTgt spid="2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5" name="Shape 2195"/>
        <p:cNvGrpSpPr/>
        <p:nvPr/>
      </p:nvGrpSpPr>
      <p:grpSpPr>
        <a:xfrm>
          <a:off x="0" y="0"/>
          <a:ext cx="0" cy="0"/>
          <a:chOff x="0" y="0"/>
          <a:chExt cx="0" cy="0"/>
        </a:xfrm>
      </p:grpSpPr>
      <p:sp>
        <p:nvSpPr>
          <p:cNvPr id="2196" name="Google Shape;2196;p238"/>
          <p:cNvSpPr/>
          <p:nvPr/>
        </p:nvSpPr>
        <p:spPr>
          <a:xfrm>
            <a:off x="1485810" y="988920"/>
            <a:ext cx="6171900" cy="913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gross domestic product (GDP)</a:t>
            </a:r>
            <a:r>
              <a:rPr b="1" i="0" lang="en-US" sz="1800" u="none" cap="none" strike="noStrike">
                <a:solidFill>
                  <a:srgbClr val="006668"/>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The total market value of all final goods and services produced within a given period by factors of production located within a country. </a:t>
            </a:r>
            <a:endParaRPr b="0" i="0" sz="1800" u="none" cap="none" strike="noStrike">
              <a:solidFill>
                <a:schemeClr val="dk1"/>
              </a:solidFill>
              <a:latin typeface="Calibri"/>
              <a:ea typeface="Calibri"/>
              <a:cs typeface="Calibri"/>
              <a:sym typeface="Calibri"/>
            </a:endParaRPr>
          </a:p>
        </p:txBody>
      </p:sp>
      <p:sp>
        <p:nvSpPr>
          <p:cNvPr id="2197" name="Google Shape;2197;p238"/>
          <p:cNvSpPr/>
          <p:nvPr/>
        </p:nvSpPr>
        <p:spPr>
          <a:xfrm>
            <a:off x="1485810" y="2216160"/>
            <a:ext cx="6171900" cy="913200"/>
          </a:xfrm>
          <a:prstGeom prst="rect">
            <a:avLst/>
          </a:prstGeom>
          <a:solidFill>
            <a:srgbClr val="DDECEB"/>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GDP is the total market value of a country’s output. It is the market value of all final goods and services produced within a given period of time by factors of production located within a country. </a:t>
            </a:r>
            <a:endParaRPr b="0" i="0" sz="1800" u="none" cap="none" strike="noStrike">
              <a:solidFill>
                <a:schemeClr val="dk1"/>
              </a:solidFill>
              <a:latin typeface="Calibri"/>
              <a:ea typeface="Calibri"/>
              <a:cs typeface="Calibri"/>
              <a:sym typeface="Calibri"/>
            </a:endParaRPr>
          </a:p>
        </p:txBody>
      </p:sp>
      <p:sp>
        <p:nvSpPr>
          <p:cNvPr id="2198" name="Google Shape;2198;p238"/>
          <p:cNvSpPr/>
          <p:nvPr/>
        </p:nvSpPr>
        <p:spPr>
          <a:xfrm>
            <a:off x="1485810" y="219240"/>
            <a:ext cx="62859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400" u="none" cap="none" strike="noStrike">
                <a:solidFill>
                  <a:srgbClr val="8A1636"/>
                </a:solidFill>
                <a:latin typeface="Calibri"/>
                <a:ea typeface="Calibri"/>
                <a:cs typeface="Calibri"/>
                <a:sym typeface="Calibri"/>
              </a:rPr>
              <a:t>Gross Domestic Product</a:t>
            </a:r>
            <a:endParaRPr b="0" i="0" sz="1800" u="none" cap="none" strike="noStrike">
              <a:solidFill>
                <a:schemeClr val="dk1"/>
              </a:solidFill>
              <a:latin typeface="Calibri"/>
              <a:ea typeface="Calibri"/>
              <a:cs typeface="Calibri"/>
              <a:sym typeface="Calibri"/>
            </a:endParaRPr>
          </a:p>
        </p:txBody>
      </p:sp>
      <p:sp>
        <p:nvSpPr>
          <p:cNvPr id="2199" name="Google Shape;2199;p238"/>
          <p:cNvSpPr/>
          <p:nvPr/>
        </p:nvSpPr>
        <p:spPr>
          <a:xfrm>
            <a:off x="1485810" y="4164120"/>
            <a:ext cx="61719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final goods and services</a:t>
            </a:r>
            <a:r>
              <a:rPr b="1" i="0" lang="en-US" sz="1800" u="none" cap="none" strike="noStrike">
                <a:solidFill>
                  <a:srgbClr val="006668"/>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Goods and services produced for final use.</a:t>
            </a:r>
            <a:endParaRPr b="0" i="0" sz="1800" u="none" cap="none" strike="noStrike">
              <a:solidFill>
                <a:schemeClr val="dk1"/>
              </a:solidFill>
              <a:latin typeface="Calibri"/>
              <a:ea typeface="Calibri"/>
              <a:cs typeface="Calibri"/>
              <a:sym typeface="Calibri"/>
            </a:endParaRPr>
          </a:p>
        </p:txBody>
      </p:sp>
      <p:sp>
        <p:nvSpPr>
          <p:cNvPr id="2200" name="Google Shape;2200;p238"/>
          <p:cNvSpPr/>
          <p:nvPr/>
        </p:nvSpPr>
        <p:spPr>
          <a:xfrm>
            <a:off x="1485810" y="4844880"/>
            <a:ext cx="61719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intermediate goods</a:t>
            </a:r>
            <a:r>
              <a:rPr b="1" i="0" lang="en-US" sz="1800" u="none" cap="none" strike="noStrike">
                <a:solidFill>
                  <a:srgbClr val="006668"/>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Goods that are produced by one firm for use in further processing by another firm.</a:t>
            </a:r>
            <a:endParaRPr b="0" i="0" sz="1800" u="none" cap="none" strike="noStrike">
              <a:solidFill>
                <a:schemeClr val="dk1"/>
              </a:solidFill>
              <a:latin typeface="Calibri"/>
              <a:ea typeface="Calibri"/>
              <a:cs typeface="Calibri"/>
              <a:sym typeface="Calibri"/>
            </a:endParaRPr>
          </a:p>
        </p:txBody>
      </p:sp>
      <p:sp>
        <p:nvSpPr>
          <p:cNvPr id="2201" name="Google Shape;2201;p238"/>
          <p:cNvSpPr/>
          <p:nvPr/>
        </p:nvSpPr>
        <p:spPr>
          <a:xfrm>
            <a:off x="1485810" y="5805360"/>
            <a:ext cx="61719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value added</a:t>
            </a:r>
            <a:r>
              <a:rPr b="1" i="0" lang="en-US" sz="1800" u="none" cap="none" strike="noStrike">
                <a:solidFill>
                  <a:srgbClr val="006668"/>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The difference between the value of goods as they leave a stage of production and the cost of the goods as they entered that stage.</a:t>
            </a:r>
            <a:endParaRPr b="0" i="0" sz="1800" u="none" cap="none" strike="noStrike">
              <a:solidFill>
                <a:schemeClr val="dk1"/>
              </a:solidFill>
              <a:latin typeface="Calibri"/>
              <a:ea typeface="Calibri"/>
              <a:cs typeface="Calibri"/>
              <a:sym typeface="Calibri"/>
            </a:endParaRPr>
          </a:p>
        </p:txBody>
      </p:sp>
      <p:sp>
        <p:nvSpPr>
          <p:cNvPr id="2202" name="Google Shape;2202;p238"/>
          <p:cNvSpPr/>
          <p:nvPr/>
        </p:nvSpPr>
        <p:spPr>
          <a:xfrm>
            <a:off x="1485810" y="3451320"/>
            <a:ext cx="5135100" cy="39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55367D"/>
                </a:solidFill>
                <a:latin typeface="Calibri"/>
                <a:ea typeface="Calibri"/>
                <a:cs typeface="Calibri"/>
                <a:sym typeface="Calibri"/>
              </a:rPr>
              <a:t>Final Goods and Services</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8"/>
                                        </p:tgtEl>
                                        <p:attrNameLst>
                                          <p:attrName>style.visibility</p:attrName>
                                        </p:attrNameLst>
                                      </p:cBhvr>
                                      <p:to>
                                        <p:strVal val="visible"/>
                                      </p:to>
                                    </p:set>
                                    <p:animEffect filter="fade" transition="in">
                                      <p:cBhvr>
                                        <p:cTn dur="500"/>
                                        <p:tgtEl>
                                          <p:spTgt spid="219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96"/>
                                        </p:tgtEl>
                                        <p:attrNameLst>
                                          <p:attrName>style.visibility</p:attrName>
                                        </p:attrNameLst>
                                      </p:cBhvr>
                                      <p:to>
                                        <p:strVal val="visible"/>
                                      </p:to>
                                    </p:set>
                                    <p:animEffect filter="fade" transition="in">
                                      <p:cBhvr>
                                        <p:cTn dur="500"/>
                                        <p:tgtEl>
                                          <p:spTgt spid="219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97"/>
                                        </p:tgtEl>
                                        <p:attrNameLst>
                                          <p:attrName>style.visibility</p:attrName>
                                        </p:attrNameLst>
                                      </p:cBhvr>
                                      <p:to>
                                        <p:strVal val="visible"/>
                                      </p:to>
                                    </p:set>
                                    <p:animEffect filter="fade" transition="in">
                                      <p:cBhvr>
                                        <p:cTn dur="500"/>
                                        <p:tgtEl>
                                          <p:spTgt spid="219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02"/>
                                        </p:tgtEl>
                                        <p:attrNameLst>
                                          <p:attrName>style.visibility</p:attrName>
                                        </p:attrNameLst>
                                      </p:cBhvr>
                                      <p:to>
                                        <p:strVal val="visible"/>
                                      </p:to>
                                    </p:set>
                                    <p:animEffect filter="fade" transition="in">
                                      <p:cBhvr>
                                        <p:cTn dur="500"/>
                                        <p:tgtEl>
                                          <p:spTgt spid="220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99"/>
                                        </p:tgtEl>
                                        <p:attrNameLst>
                                          <p:attrName>style.visibility</p:attrName>
                                        </p:attrNameLst>
                                      </p:cBhvr>
                                      <p:to>
                                        <p:strVal val="visible"/>
                                      </p:to>
                                    </p:set>
                                    <p:animEffect filter="fade" transition="in">
                                      <p:cBhvr>
                                        <p:cTn dur="500"/>
                                        <p:tgtEl>
                                          <p:spTgt spid="219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200"/>
                                        </p:tgtEl>
                                        <p:attrNameLst>
                                          <p:attrName>style.visibility</p:attrName>
                                        </p:attrNameLst>
                                      </p:cBhvr>
                                      <p:to>
                                        <p:strVal val="visible"/>
                                      </p:to>
                                    </p:set>
                                    <p:animEffect filter="fade" transition="in">
                                      <p:cBhvr>
                                        <p:cTn dur="500"/>
                                        <p:tgtEl>
                                          <p:spTgt spid="220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201"/>
                                        </p:tgtEl>
                                        <p:attrNameLst>
                                          <p:attrName>style.visibility</p:attrName>
                                        </p:attrNameLst>
                                      </p:cBhvr>
                                      <p:to>
                                        <p:strVal val="visible"/>
                                      </p:to>
                                    </p:set>
                                    <p:animEffect filter="fade" transition="in">
                                      <p:cBhvr>
                                        <p:cTn dur="500"/>
                                        <p:tgtEl>
                                          <p:spTgt spid="2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6" name="Shape 2206"/>
        <p:cNvGrpSpPr/>
        <p:nvPr/>
      </p:nvGrpSpPr>
      <p:grpSpPr>
        <a:xfrm>
          <a:off x="0" y="0"/>
          <a:ext cx="0" cy="0"/>
          <a:chOff x="0" y="0"/>
          <a:chExt cx="0" cy="0"/>
        </a:xfrm>
      </p:grpSpPr>
      <p:sp>
        <p:nvSpPr>
          <p:cNvPr id="2207" name="Google Shape;2207;p239"/>
          <p:cNvSpPr txBox="1"/>
          <p:nvPr>
            <p:ph idx="1" type="body"/>
          </p:nvPr>
        </p:nvSpPr>
        <p:spPr>
          <a:xfrm>
            <a:off x="628650" y="1825625"/>
            <a:ext cx="7886700" cy="2179800"/>
          </a:xfrm>
          <a:prstGeom prst="rect">
            <a:avLst/>
          </a:prstGeom>
          <a:solidFill>
            <a:srgbClr val="DDECEB"/>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rgbClr val="000000"/>
              </a:buClr>
              <a:buSzPts val="2400"/>
              <a:buNone/>
            </a:pPr>
            <a:r>
              <a:rPr lang="en-US" sz="2400" strike="noStrike">
                <a:solidFill>
                  <a:srgbClr val="000000"/>
                </a:solidFill>
                <a:latin typeface="Arial"/>
                <a:ea typeface="Arial"/>
                <a:cs typeface="Arial"/>
                <a:sym typeface="Arial"/>
              </a:rPr>
              <a:t>In calculating GDP, we can sum up the value added at each stage of production or we can take the value of final sales. We do not use the value of total sales in an economy to measure how much output has been produced.</a:t>
            </a:r>
            <a:r>
              <a:rPr lang="en-US" strike="noStrike">
                <a:solidFill>
                  <a:srgbClr val="000000"/>
                </a:solidFill>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07"/>
                                        </p:tgtEl>
                                        <p:attrNameLst>
                                          <p:attrName>style.visibility</p:attrName>
                                        </p:attrNameLst>
                                      </p:cBhvr>
                                      <p:to>
                                        <p:strVal val="visible"/>
                                      </p:to>
                                    </p:set>
                                    <p:animEffect filter="fade" transition="in">
                                      <p:cBhvr>
                                        <p:cTn dur="500"/>
                                        <p:tgtEl>
                                          <p:spTgt spid="2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1" name="Shape 2211"/>
        <p:cNvGrpSpPr/>
        <p:nvPr/>
      </p:nvGrpSpPr>
      <p:grpSpPr>
        <a:xfrm>
          <a:off x="0" y="0"/>
          <a:ext cx="0" cy="0"/>
          <a:chOff x="0" y="0"/>
          <a:chExt cx="0" cy="0"/>
        </a:xfrm>
      </p:grpSpPr>
      <p:sp>
        <p:nvSpPr>
          <p:cNvPr id="2212" name="Google Shape;2212;p240"/>
          <p:cNvSpPr txBox="1"/>
          <p:nvPr/>
        </p:nvSpPr>
        <p:spPr>
          <a:xfrm>
            <a:off x="1485900" y="1085851"/>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GDP is concerned only with new, or current, production. Old output is not counted in current GDP because it was already counted when it was produced. </a:t>
            </a:r>
            <a:endParaRPr/>
          </a:p>
        </p:txBody>
      </p:sp>
      <p:sp>
        <p:nvSpPr>
          <p:cNvPr id="2213" name="Google Shape;2213;p240"/>
          <p:cNvSpPr txBox="1"/>
          <p:nvPr/>
        </p:nvSpPr>
        <p:spPr>
          <a:xfrm>
            <a:off x="1485900" y="2143126"/>
            <a:ext cx="6172200" cy="6462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GDP does not count transactions in which money or goods changes hands but in which no new goods and services are produced. </a:t>
            </a:r>
            <a:endParaRPr/>
          </a:p>
        </p:txBody>
      </p:sp>
      <p:sp>
        <p:nvSpPr>
          <p:cNvPr id="2214" name="Google Shape;2214;p240"/>
          <p:cNvSpPr txBox="1"/>
          <p:nvPr/>
        </p:nvSpPr>
        <p:spPr>
          <a:xfrm>
            <a:off x="1485900" y="273050"/>
            <a:ext cx="5135100" cy="3999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2000" u="none" cap="none" strike="noStrike">
                <a:solidFill>
                  <a:srgbClr val="55367D"/>
                </a:solidFill>
                <a:latin typeface="Calibri"/>
                <a:ea typeface="Calibri"/>
                <a:cs typeface="Calibri"/>
                <a:sym typeface="Calibri"/>
              </a:rPr>
              <a:t>Exclusion of Used Goods and Paper Transactions</a:t>
            </a:r>
            <a:endParaRPr/>
          </a:p>
        </p:txBody>
      </p:sp>
      <p:sp>
        <p:nvSpPr>
          <p:cNvPr id="2215" name="Google Shape;2215;p240"/>
          <p:cNvSpPr txBox="1"/>
          <p:nvPr/>
        </p:nvSpPr>
        <p:spPr>
          <a:xfrm>
            <a:off x="1485900" y="4322763"/>
            <a:ext cx="6172200" cy="6462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GDP is the value of output produced by factors of production </a:t>
            </a:r>
            <a:r>
              <a:rPr b="0" i="1" lang="en-US" sz="1800" u="none" cap="none" strike="noStrike">
                <a:solidFill>
                  <a:schemeClr val="dk1"/>
                </a:solidFill>
                <a:latin typeface="Arial"/>
                <a:ea typeface="Arial"/>
                <a:cs typeface="Arial"/>
                <a:sym typeface="Arial"/>
              </a:rPr>
              <a:t>located within a country</a:t>
            </a:r>
            <a:r>
              <a:rPr b="0" i="0" lang="en-US" sz="1800" u="none" cap="none" strike="noStrike">
                <a:solidFill>
                  <a:schemeClr val="dk1"/>
                </a:solidFill>
                <a:latin typeface="Arial"/>
                <a:ea typeface="Arial"/>
                <a:cs typeface="Arial"/>
                <a:sym typeface="Arial"/>
              </a:rPr>
              <a:t>.</a:t>
            </a:r>
            <a:endParaRPr/>
          </a:p>
        </p:txBody>
      </p:sp>
      <p:sp>
        <p:nvSpPr>
          <p:cNvPr id="2216" name="Google Shape;2216;p240"/>
          <p:cNvSpPr/>
          <p:nvPr/>
        </p:nvSpPr>
        <p:spPr>
          <a:xfrm>
            <a:off x="1485900" y="5381626"/>
            <a:ext cx="6172200" cy="92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gross national product (GNP) </a:t>
            </a:r>
            <a:r>
              <a:rPr b="0" i="0" lang="en-US" sz="1800" u="none" cap="none" strike="noStrike">
                <a:solidFill>
                  <a:schemeClr val="dk1"/>
                </a:solidFill>
                <a:latin typeface="Arial"/>
                <a:ea typeface="Arial"/>
                <a:cs typeface="Arial"/>
                <a:sym typeface="Arial"/>
              </a:rPr>
              <a:t>The total market value of all final goods and services produced within a given period by factors of production owned by a country’s citizens, regardless of where the output is produced. </a:t>
            </a:r>
            <a:endParaRPr/>
          </a:p>
        </p:txBody>
      </p:sp>
      <p:sp>
        <p:nvSpPr>
          <p:cNvPr id="2217" name="Google Shape;2217;p240"/>
          <p:cNvSpPr txBox="1"/>
          <p:nvPr/>
        </p:nvSpPr>
        <p:spPr>
          <a:xfrm>
            <a:off x="1485900" y="3201989"/>
            <a:ext cx="64008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55367D"/>
                </a:solidFill>
                <a:latin typeface="Calibri"/>
                <a:ea typeface="Calibri"/>
                <a:cs typeface="Calibri"/>
                <a:sym typeface="Calibri"/>
              </a:rPr>
              <a:t>Exclusion of Output Produced Abroad by Domestically Owned Factors </a:t>
            </a:r>
            <a:br>
              <a:rPr b="0" i="0" lang="en-US" sz="2000" u="none" cap="none" strike="noStrike">
                <a:solidFill>
                  <a:srgbClr val="55367D"/>
                </a:solidFill>
                <a:latin typeface="Calibri"/>
                <a:ea typeface="Calibri"/>
                <a:cs typeface="Calibri"/>
                <a:sym typeface="Calibri"/>
              </a:rPr>
            </a:br>
            <a:r>
              <a:rPr b="0" i="0" lang="en-US" sz="2000" u="none" cap="none" strike="noStrike">
                <a:solidFill>
                  <a:srgbClr val="55367D"/>
                </a:solidFill>
                <a:latin typeface="Calibri"/>
                <a:ea typeface="Calibri"/>
                <a:cs typeface="Calibri"/>
                <a:sym typeface="Calibri"/>
              </a:rPr>
              <a:t>of Production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14"/>
                                        </p:tgtEl>
                                        <p:attrNameLst>
                                          <p:attrName>style.visibility</p:attrName>
                                        </p:attrNameLst>
                                      </p:cBhvr>
                                      <p:to>
                                        <p:strVal val="visible"/>
                                      </p:to>
                                    </p:set>
                                    <p:animEffect filter="fade" transition="in">
                                      <p:cBhvr>
                                        <p:cTn dur="500"/>
                                        <p:tgtEl>
                                          <p:spTgt spid="22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12"/>
                                        </p:tgtEl>
                                        <p:attrNameLst>
                                          <p:attrName>style.visibility</p:attrName>
                                        </p:attrNameLst>
                                      </p:cBhvr>
                                      <p:to>
                                        <p:strVal val="visible"/>
                                      </p:to>
                                    </p:set>
                                    <p:animEffect filter="fade" transition="in">
                                      <p:cBhvr>
                                        <p:cTn dur="500"/>
                                        <p:tgtEl>
                                          <p:spTgt spid="221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13"/>
                                        </p:tgtEl>
                                        <p:attrNameLst>
                                          <p:attrName>style.visibility</p:attrName>
                                        </p:attrNameLst>
                                      </p:cBhvr>
                                      <p:to>
                                        <p:strVal val="visible"/>
                                      </p:to>
                                    </p:set>
                                    <p:animEffect filter="fade" transition="in">
                                      <p:cBhvr>
                                        <p:cTn dur="500"/>
                                        <p:tgtEl>
                                          <p:spTgt spid="221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17"/>
                                        </p:tgtEl>
                                        <p:attrNameLst>
                                          <p:attrName>style.visibility</p:attrName>
                                        </p:attrNameLst>
                                      </p:cBhvr>
                                      <p:to>
                                        <p:strVal val="visible"/>
                                      </p:to>
                                    </p:set>
                                    <p:animEffect filter="fade" transition="in">
                                      <p:cBhvr>
                                        <p:cTn dur="500"/>
                                        <p:tgtEl>
                                          <p:spTgt spid="221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15"/>
                                        </p:tgtEl>
                                        <p:attrNameLst>
                                          <p:attrName>style.visibility</p:attrName>
                                        </p:attrNameLst>
                                      </p:cBhvr>
                                      <p:to>
                                        <p:strVal val="visible"/>
                                      </p:to>
                                    </p:set>
                                    <p:animEffect filter="fade" transition="in">
                                      <p:cBhvr>
                                        <p:cTn dur="500"/>
                                        <p:tgtEl>
                                          <p:spTgt spid="221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216"/>
                                        </p:tgtEl>
                                        <p:attrNameLst>
                                          <p:attrName>style.visibility</p:attrName>
                                        </p:attrNameLst>
                                      </p:cBhvr>
                                      <p:to>
                                        <p:strVal val="visible"/>
                                      </p:to>
                                    </p:set>
                                    <p:animEffect filter="fade" transition="in">
                                      <p:cBhvr>
                                        <p:cTn dur="500"/>
                                        <p:tgtEl>
                                          <p:spTgt spid="2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2" name="Shape 2222"/>
        <p:cNvGrpSpPr/>
        <p:nvPr/>
      </p:nvGrpSpPr>
      <p:grpSpPr>
        <a:xfrm>
          <a:off x="0" y="0"/>
          <a:ext cx="0" cy="0"/>
          <a:chOff x="0" y="0"/>
          <a:chExt cx="0" cy="0"/>
        </a:xfrm>
      </p:grpSpPr>
      <p:sp>
        <p:nvSpPr>
          <p:cNvPr id="2223" name="Google Shape;2223;p241"/>
          <p:cNvSpPr/>
          <p:nvPr/>
        </p:nvSpPr>
        <p:spPr>
          <a:xfrm>
            <a:off x="1485900" y="1884363"/>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expenditure approach</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 method of computing GDP that measures the total amount spent on all final goods and services during a given period.</a:t>
            </a:r>
            <a:endParaRPr/>
          </a:p>
        </p:txBody>
      </p:sp>
      <p:sp>
        <p:nvSpPr>
          <p:cNvPr id="2224" name="Google Shape;2224;p241"/>
          <p:cNvSpPr/>
          <p:nvPr/>
        </p:nvSpPr>
        <p:spPr>
          <a:xfrm>
            <a:off x="1485900" y="3738564"/>
            <a:ext cx="6172200" cy="92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income approach</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 method of computing GDP that measures the income—wages, rents, interest, and profits—received by all factors of production in producing final goods and services.  </a:t>
            </a:r>
            <a:endParaRPr/>
          </a:p>
        </p:txBody>
      </p:sp>
      <p:sp>
        <p:nvSpPr>
          <p:cNvPr id="2225" name="Google Shape;2225;p241"/>
          <p:cNvSpPr txBox="1"/>
          <p:nvPr/>
        </p:nvSpPr>
        <p:spPr>
          <a:xfrm>
            <a:off x="1485900" y="219075"/>
            <a:ext cx="6286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8A1636"/>
                </a:solidFill>
                <a:latin typeface="Calibri"/>
                <a:ea typeface="Calibri"/>
                <a:cs typeface="Calibri"/>
                <a:sym typeface="Calibri"/>
              </a:rPr>
              <a:t>Calculating GDP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25"/>
                                        </p:tgtEl>
                                        <p:attrNameLst>
                                          <p:attrName>style.visibility</p:attrName>
                                        </p:attrNameLst>
                                      </p:cBhvr>
                                      <p:to>
                                        <p:strVal val="visible"/>
                                      </p:to>
                                    </p:set>
                                    <p:animEffect filter="fade" transition="in">
                                      <p:cBhvr>
                                        <p:cTn dur="500"/>
                                        <p:tgtEl>
                                          <p:spTgt spid="222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23"/>
                                        </p:tgtEl>
                                        <p:attrNameLst>
                                          <p:attrName>style.visibility</p:attrName>
                                        </p:attrNameLst>
                                      </p:cBhvr>
                                      <p:to>
                                        <p:strVal val="visible"/>
                                      </p:to>
                                    </p:set>
                                    <p:animEffect filter="fade" transition="in">
                                      <p:cBhvr>
                                        <p:cTn dur="500"/>
                                        <p:tgtEl>
                                          <p:spTgt spid="222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24"/>
                                        </p:tgtEl>
                                        <p:attrNameLst>
                                          <p:attrName>style.visibility</p:attrName>
                                        </p:attrNameLst>
                                      </p:cBhvr>
                                      <p:to>
                                        <p:strVal val="visible"/>
                                      </p:to>
                                    </p:set>
                                    <p:animEffect filter="fade" transition="in">
                                      <p:cBhvr>
                                        <p:cTn dur="500"/>
                                        <p:tgtEl>
                                          <p:spTgt spid="2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242"/>
          <p:cNvSpPr/>
          <p:nvPr/>
        </p:nvSpPr>
        <p:spPr>
          <a:xfrm>
            <a:off x="1485900" y="1343025"/>
            <a:ext cx="6172200" cy="342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There are four main categories of expenditure:</a:t>
            </a: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350837" lvl="1" marL="465137" marR="0" rtl="0" algn="l">
              <a:lnSpc>
                <a:spcPct val="90000"/>
              </a:lnSpc>
              <a:spcBef>
                <a:spcPts val="0"/>
              </a:spcBef>
              <a:spcAft>
                <a:spcPts val="0"/>
              </a:spcAft>
              <a:buClr>
                <a:srgbClr val="D8771A"/>
              </a:buClr>
              <a:buSzPts val="1620"/>
              <a:buFont typeface="Arial"/>
              <a:buChar char="•"/>
            </a:pPr>
            <a:r>
              <a:rPr b="0" i="0" lang="en-US" sz="1800" u="none" cap="none" strike="noStrike">
                <a:solidFill>
                  <a:schemeClr val="dk1"/>
                </a:solidFill>
                <a:latin typeface="Arial"/>
                <a:ea typeface="Arial"/>
                <a:cs typeface="Arial"/>
                <a:sym typeface="Arial"/>
              </a:rPr>
              <a:t>Personal consumption expenditures (</a:t>
            </a:r>
            <a:r>
              <a:rPr b="0" i="1" lang="en-US" sz="1800" u="none" cap="none" strike="noStrike">
                <a:solidFill>
                  <a:schemeClr val="dk1"/>
                </a:solidFill>
                <a:latin typeface="Arial"/>
                <a:ea typeface="Arial"/>
                <a:cs typeface="Arial"/>
                <a:sym typeface="Arial"/>
              </a:rPr>
              <a:t>C</a:t>
            </a:r>
            <a:r>
              <a:rPr b="0" i="0" lang="en-US" sz="1800" u="none" cap="none" strike="noStrike">
                <a:solidFill>
                  <a:schemeClr val="dk1"/>
                </a:solidFill>
                <a:latin typeface="Arial"/>
                <a:ea typeface="Arial"/>
                <a:cs typeface="Arial"/>
                <a:sym typeface="Arial"/>
              </a:rPr>
              <a:t>): household spending on consumer goods</a:t>
            </a:r>
            <a:endParaRPr/>
          </a:p>
          <a:p>
            <a:pPr indent="-350837" lvl="1" marL="465137" marR="0" rtl="0" algn="l">
              <a:lnSpc>
                <a:spcPct val="90000"/>
              </a:lnSpc>
              <a:spcBef>
                <a:spcPts val="0"/>
              </a:spcBef>
              <a:spcAft>
                <a:spcPts val="0"/>
              </a:spcAft>
              <a:buClr>
                <a:srgbClr val="D8771A"/>
              </a:buClr>
              <a:buSzPts val="1620"/>
              <a:buFont typeface="Noto Sans Symbols"/>
              <a:buNone/>
            </a:pPr>
            <a:r>
              <a:t/>
            </a:r>
            <a:endParaRPr b="0" i="0" sz="1800" u="none" cap="none" strike="noStrike">
              <a:solidFill>
                <a:schemeClr val="dk1"/>
              </a:solidFill>
              <a:latin typeface="Arial"/>
              <a:ea typeface="Arial"/>
              <a:cs typeface="Arial"/>
              <a:sym typeface="Arial"/>
            </a:endParaRPr>
          </a:p>
          <a:p>
            <a:pPr indent="-350837" lvl="1" marL="465137" marR="0" rtl="0" algn="l">
              <a:lnSpc>
                <a:spcPct val="90000"/>
              </a:lnSpc>
              <a:spcBef>
                <a:spcPts val="0"/>
              </a:spcBef>
              <a:spcAft>
                <a:spcPts val="0"/>
              </a:spcAft>
              <a:buClr>
                <a:srgbClr val="D8771A"/>
              </a:buClr>
              <a:buSzPts val="1620"/>
              <a:buFont typeface="Arial"/>
              <a:buChar char="•"/>
            </a:pPr>
            <a:r>
              <a:rPr b="0" i="0" lang="en-US" sz="1800" u="none" cap="none" strike="noStrike">
                <a:solidFill>
                  <a:schemeClr val="dk1"/>
                </a:solidFill>
                <a:latin typeface="Arial"/>
                <a:ea typeface="Arial"/>
                <a:cs typeface="Arial"/>
                <a:sym typeface="Arial"/>
              </a:rPr>
              <a:t>Gross private domestic investment (</a:t>
            </a:r>
            <a:r>
              <a:rPr b="0" i="1" lang="en-US" sz="1800" u="none" cap="none" strike="noStrike">
                <a:solidFill>
                  <a:schemeClr val="dk1"/>
                </a:solidFill>
                <a:latin typeface="Arial"/>
                <a:ea typeface="Arial"/>
                <a:cs typeface="Arial"/>
                <a:sym typeface="Arial"/>
              </a:rPr>
              <a:t>I</a:t>
            </a:r>
            <a:r>
              <a:rPr b="0" i="0" lang="en-US" sz="1800" u="none" cap="none" strike="noStrike">
                <a:solidFill>
                  <a:schemeClr val="dk1"/>
                </a:solidFill>
                <a:latin typeface="Arial"/>
                <a:ea typeface="Arial"/>
                <a:cs typeface="Arial"/>
                <a:sym typeface="Arial"/>
              </a:rPr>
              <a:t>): spending by firms and households on new capital, that is, plant, equipment, inventory, and new residential structures</a:t>
            </a:r>
            <a:endParaRPr/>
          </a:p>
          <a:p>
            <a:pPr indent="-350837" lvl="1" marL="465137" marR="0" rtl="0" algn="l">
              <a:lnSpc>
                <a:spcPct val="90000"/>
              </a:lnSpc>
              <a:spcBef>
                <a:spcPts val="0"/>
              </a:spcBef>
              <a:spcAft>
                <a:spcPts val="0"/>
              </a:spcAft>
              <a:buClr>
                <a:srgbClr val="D8771A"/>
              </a:buClr>
              <a:buSzPts val="1620"/>
              <a:buFont typeface="Noto Sans Symbols"/>
              <a:buNone/>
            </a:pPr>
            <a:r>
              <a:t/>
            </a:r>
            <a:endParaRPr b="0" i="0" sz="1800" u="none" cap="none" strike="noStrike">
              <a:solidFill>
                <a:schemeClr val="dk1"/>
              </a:solidFill>
              <a:latin typeface="Arial"/>
              <a:ea typeface="Arial"/>
              <a:cs typeface="Arial"/>
              <a:sym typeface="Arial"/>
            </a:endParaRPr>
          </a:p>
          <a:p>
            <a:pPr indent="-350837" lvl="1" marL="465137" marR="0" rtl="0" algn="l">
              <a:lnSpc>
                <a:spcPct val="90000"/>
              </a:lnSpc>
              <a:spcBef>
                <a:spcPts val="0"/>
              </a:spcBef>
              <a:spcAft>
                <a:spcPts val="0"/>
              </a:spcAft>
              <a:buClr>
                <a:srgbClr val="D8771A"/>
              </a:buClr>
              <a:buSzPts val="1620"/>
              <a:buFont typeface="Arial"/>
              <a:buChar char="•"/>
            </a:pPr>
            <a:r>
              <a:rPr b="0" i="0" lang="en-US" sz="1800" u="none" cap="none" strike="noStrike">
                <a:solidFill>
                  <a:schemeClr val="dk1"/>
                </a:solidFill>
                <a:latin typeface="Arial"/>
                <a:ea typeface="Arial"/>
                <a:cs typeface="Arial"/>
                <a:sym typeface="Arial"/>
              </a:rPr>
              <a:t>Government consumption and gross investment (</a:t>
            </a:r>
            <a:r>
              <a:rPr b="0" i="1" lang="en-US" sz="1800" u="none" cap="none" strike="noStrike">
                <a:solidFill>
                  <a:schemeClr val="dk1"/>
                </a:solidFill>
                <a:latin typeface="Arial"/>
                <a:ea typeface="Arial"/>
                <a:cs typeface="Arial"/>
                <a:sym typeface="Arial"/>
              </a:rPr>
              <a:t>G</a:t>
            </a:r>
            <a:r>
              <a:rPr b="0" i="0" lang="en-US" sz="1800" u="none" cap="none" strike="noStrike">
                <a:solidFill>
                  <a:schemeClr val="dk1"/>
                </a:solidFill>
                <a:latin typeface="Arial"/>
                <a:ea typeface="Arial"/>
                <a:cs typeface="Arial"/>
                <a:sym typeface="Arial"/>
              </a:rPr>
              <a:t>)</a:t>
            </a:r>
            <a:endParaRPr/>
          </a:p>
          <a:p>
            <a:pPr indent="-350837" lvl="1" marL="465137" marR="0" rtl="0" algn="l">
              <a:lnSpc>
                <a:spcPct val="90000"/>
              </a:lnSpc>
              <a:spcBef>
                <a:spcPts val="0"/>
              </a:spcBef>
              <a:spcAft>
                <a:spcPts val="0"/>
              </a:spcAft>
              <a:buClr>
                <a:srgbClr val="D8771A"/>
              </a:buClr>
              <a:buSzPts val="1620"/>
              <a:buFont typeface="Noto Sans Symbols"/>
              <a:buNone/>
            </a:pPr>
            <a:r>
              <a:t/>
            </a:r>
            <a:endParaRPr b="0" i="0" sz="1800" u="none" cap="none" strike="noStrike">
              <a:solidFill>
                <a:schemeClr val="dk1"/>
              </a:solidFill>
              <a:latin typeface="Arial"/>
              <a:ea typeface="Arial"/>
              <a:cs typeface="Arial"/>
              <a:sym typeface="Arial"/>
            </a:endParaRPr>
          </a:p>
          <a:p>
            <a:pPr indent="-350837" lvl="1" marL="465137" marR="0" rtl="0" algn="l">
              <a:lnSpc>
                <a:spcPct val="90000"/>
              </a:lnSpc>
              <a:spcBef>
                <a:spcPts val="0"/>
              </a:spcBef>
              <a:spcAft>
                <a:spcPts val="0"/>
              </a:spcAft>
              <a:buClr>
                <a:srgbClr val="D8771A"/>
              </a:buClr>
              <a:buSzPts val="1620"/>
              <a:buFont typeface="Arial"/>
              <a:buChar char="•"/>
            </a:pPr>
            <a:r>
              <a:rPr b="0" i="0" lang="en-US" sz="1800" u="none" cap="none" strike="noStrike">
                <a:solidFill>
                  <a:schemeClr val="dk1"/>
                </a:solidFill>
                <a:latin typeface="Arial"/>
                <a:ea typeface="Arial"/>
                <a:cs typeface="Arial"/>
                <a:sym typeface="Arial"/>
              </a:rPr>
              <a:t>Net exports (</a:t>
            </a:r>
            <a:r>
              <a:rPr b="0" i="1" lang="en-US" sz="1800" u="none" cap="none" strike="noStrike">
                <a:solidFill>
                  <a:schemeClr val="dk1"/>
                </a:solidFill>
                <a:latin typeface="Arial"/>
                <a:ea typeface="Arial"/>
                <a:cs typeface="Arial"/>
                <a:sym typeface="Arial"/>
              </a:rPr>
              <a:t>EX − IM</a:t>
            </a:r>
            <a:r>
              <a:rPr b="0" i="0" lang="en-US" sz="1800" u="none" cap="none" strike="noStrike">
                <a:solidFill>
                  <a:schemeClr val="dk1"/>
                </a:solidFill>
                <a:latin typeface="Arial"/>
                <a:ea typeface="Arial"/>
                <a:cs typeface="Arial"/>
                <a:sym typeface="Arial"/>
              </a:rPr>
              <a:t>):  net spending by the rest of the world, or exports (</a:t>
            </a:r>
            <a:r>
              <a:rPr b="0" i="1" lang="en-US" sz="1800" u="none" cap="none" strike="noStrike">
                <a:solidFill>
                  <a:schemeClr val="dk1"/>
                </a:solidFill>
                <a:latin typeface="Arial"/>
                <a:ea typeface="Arial"/>
                <a:cs typeface="Arial"/>
                <a:sym typeface="Arial"/>
              </a:rPr>
              <a:t>EX</a:t>
            </a:r>
            <a:r>
              <a:rPr b="0" i="0" lang="en-US" sz="1800" u="none" cap="none" strike="noStrike">
                <a:solidFill>
                  <a:schemeClr val="dk1"/>
                </a:solidFill>
                <a:latin typeface="Arial"/>
                <a:ea typeface="Arial"/>
                <a:cs typeface="Arial"/>
                <a:sym typeface="Arial"/>
              </a:rPr>
              <a:t>) minus imports (</a:t>
            </a:r>
            <a:r>
              <a:rPr b="0" i="1" lang="en-US" sz="1800" u="none" cap="none" strike="noStrike">
                <a:solidFill>
                  <a:schemeClr val="dk1"/>
                </a:solidFill>
                <a:latin typeface="Arial"/>
                <a:ea typeface="Arial"/>
                <a:cs typeface="Arial"/>
                <a:sym typeface="Arial"/>
              </a:rPr>
              <a:t>IM</a:t>
            </a:r>
            <a:r>
              <a:rPr b="0" i="0" lang="en-US" sz="1800" u="none" cap="none" strike="noStrike">
                <a:solidFill>
                  <a:schemeClr val="dk1"/>
                </a:solidFill>
                <a:latin typeface="Arial"/>
                <a:ea typeface="Arial"/>
                <a:cs typeface="Arial"/>
                <a:sym typeface="Arial"/>
              </a:rPr>
              <a:t>)</a:t>
            </a:r>
            <a:endParaRPr/>
          </a:p>
        </p:txBody>
      </p:sp>
      <p:sp>
        <p:nvSpPr>
          <p:cNvPr id="2231" name="Google Shape;2231;p242"/>
          <p:cNvSpPr txBox="1"/>
          <p:nvPr/>
        </p:nvSpPr>
        <p:spPr>
          <a:xfrm>
            <a:off x="2343150" y="5438775"/>
            <a:ext cx="4457700" cy="3810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GDP = </a:t>
            </a:r>
            <a:r>
              <a:rPr b="0" i="1" lang="en-US" sz="1800" u="none" cap="none" strike="noStrike">
                <a:solidFill>
                  <a:schemeClr val="dk1"/>
                </a:solidFill>
                <a:latin typeface="Arial"/>
                <a:ea typeface="Arial"/>
                <a:cs typeface="Arial"/>
                <a:sym typeface="Arial"/>
              </a:rPr>
              <a:t>C</a:t>
            </a:r>
            <a:r>
              <a:rPr b="0" i="0" lang="en-US" sz="1800" u="none" cap="none" strike="noStrike">
                <a:solidFill>
                  <a:schemeClr val="dk1"/>
                </a:solidFill>
                <a:latin typeface="Arial"/>
                <a:ea typeface="Arial"/>
                <a:cs typeface="Arial"/>
                <a:sym typeface="Arial"/>
              </a:rPr>
              <a:t> +</a:t>
            </a:r>
            <a:r>
              <a:rPr b="0" i="1" lang="en-US" sz="1800" u="none" cap="none" strike="noStrike">
                <a:solidFill>
                  <a:schemeClr val="dk1"/>
                </a:solidFill>
                <a:latin typeface="Arial"/>
                <a:ea typeface="Arial"/>
                <a:cs typeface="Arial"/>
                <a:sym typeface="Arial"/>
              </a:rPr>
              <a:t> I</a:t>
            </a:r>
            <a:r>
              <a:rPr b="0" i="0" lang="en-US" sz="1800" u="none" cap="none" strike="noStrike">
                <a:solidFill>
                  <a:schemeClr val="dk1"/>
                </a:solidFill>
                <a:latin typeface="Arial"/>
                <a:ea typeface="Arial"/>
                <a:cs typeface="Arial"/>
                <a:sym typeface="Arial"/>
              </a:rPr>
              <a:t> + </a:t>
            </a:r>
            <a:r>
              <a:rPr b="0" i="1" lang="en-US" sz="1800" u="none" cap="none" strike="noStrike">
                <a:solidFill>
                  <a:schemeClr val="dk1"/>
                </a:solidFill>
                <a:latin typeface="Arial"/>
                <a:ea typeface="Arial"/>
                <a:cs typeface="Arial"/>
                <a:sym typeface="Arial"/>
              </a:rPr>
              <a:t>G</a:t>
            </a:r>
            <a:r>
              <a:rPr b="0" i="0" lang="en-US" sz="1800" u="none" cap="none" strike="noStrike">
                <a:solidFill>
                  <a:schemeClr val="dk1"/>
                </a:solidFill>
                <a:latin typeface="Arial"/>
                <a:ea typeface="Arial"/>
                <a:cs typeface="Arial"/>
                <a:sym typeface="Arial"/>
              </a:rPr>
              <a:t> + (</a:t>
            </a:r>
            <a:r>
              <a:rPr b="0" i="1" lang="en-US" sz="1800" u="none" cap="none" strike="noStrike">
                <a:solidFill>
                  <a:schemeClr val="dk1"/>
                </a:solidFill>
                <a:latin typeface="Arial"/>
                <a:ea typeface="Arial"/>
                <a:cs typeface="Arial"/>
                <a:sym typeface="Arial"/>
              </a:rPr>
              <a:t>EX</a:t>
            </a:r>
            <a:r>
              <a:rPr b="0" i="0" lang="en-US" sz="1800" u="none" cap="none" strike="noStrike">
                <a:solidFill>
                  <a:schemeClr val="dk1"/>
                </a:solidFill>
                <a:latin typeface="Arial"/>
                <a:ea typeface="Arial"/>
                <a:cs typeface="Arial"/>
                <a:sym typeface="Arial"/>
              </a:rPr>
              <a:t> − </a:t>
            </a:r>
            <a:r>
              <a:rPr b="0" i="1" lang="en-US" sz="1800" u="none" cap="none" strike="noStrike">
                <a:solidFill>
                  <a:schemeClr val="dk1"/>
                </a:solidFill>
                <a:latin typeface="Arial"/>
                <a:ea typeface="Arial"/>
                <a:cs typeface="Arial"/>
                <a:sym typeface="Arial"/>
              </a:rPr>
              <a:t>IM</a:t>
            </a:r>
            <a:r>
              <a:rPr b="0" i="0" lang="en-US"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
        <p:nvSpPr>
          <p:cNvPr id="2232" name="Google Shape;2232;p242"/>
          <p:cNvSpPr txBox="1"/>
          <p:nvPr/>
        </p:nvSpPr>
        <p:spPr>
          <a:xfrm>
            <a:off x="1485900" y="266700"/>
            <a:ext cx="4800600" cy="3999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2000" u="none" cap="none" strike="noStrike">
                <a:solidFill>
                  <a:srgbClr val="55367D"/>
                </a:solidFill>
                <a:latin typeface="Calibri"/>
                <a:ea typeface="Calibri"/>
                <a:cs typeface="Calibri"/>
                <a:sym typeface="Calibri"/>
              </a:rPr>
              <a:t>The Expenditure Approach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2"/>
                                        </p:tgtEl>
                                        <p:attrNameLst>
                                          <p:attrName>style.visibility</p:attrName>
                                        </p:attrNameLst>
                                      </p:cBhvr>
                                      <p:to>
                                        <p:strVal val="visible"/>
                                      </p:to>
                                    </p:set>
                                    <p:animEffect filter="fade" transition="in">
                                      <p:cBhvr>
                                        <p:cTn dur="500"/>
                                        <p:tgtEl>
                                          <p:spTgt spid="223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30">
                                            <p:txEl>
                                              <p:pRg end="0" st="0"/>
                                            </p:txEl>
                                          </p:spTgt>
                                        </p:tgtEl>
                                        <p:attrNameLst>
                                          <p:attrName>style.visibility</p:attrName>
                                        </p:attrNameLst>
                                      </p:cBhvr>
                                      <p:to>
                                        <p:strVal val="visible"/>
                                      </p:to>
                                    </p:set>
                                    <p:animEffect filter="fade" transition="in">
                                      <p:cBhvr>
                                        <p:cTn dur="500"/>
                                        <p:tgtEl>
                                          <p:spTgt spid="223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30">
                                            <p:txEl>
                                              <p:pRg end="1" st="1"/>
                                            </p:txEl>
                                          </p:spTgt>
                                        </p:tgtEl>
                                        <p:attrNameLst>
                                          <p:attrName>style.visibility</p:attrName>
                                        </p:attrNameLst>
                                      </p:cBhvr>
                                      <p:to>
                                        <p:strVal val="visible"/>
                                      </p:to>
                                    </p:set>
                                    <p:animEffect filter="fade" transition="in">
                                      <p:cBhvr>
                                        <p:cTn dur="500"/>
                                        <p:tgtEl>
                                          <p:spTgt spid="2230">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30">
                                            <p:txEl>
                                              <p:pRg end="2" st="2"/>
                                            </p:txEl>
                                          </p:spTgt>
                                        </p:tgtEl>
                                        <p:attrNameLst>
                                          <p:attrName>style.visibility</p:attrName>
                                        </p:attrNameLst>
                                      </p:cBhvr>
                                      <p:to>
                                        <p:strVal val="visible"/>
                                      </p:to>
                                    </p:set>
                                    <p:animEffect filter="fade" transition="in">
                                      <p:cBhvr>
                                        <p:cTn dur="500"/>
                                        <p:tgtEl>
                                          <p:spTgt spid="2230">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30">
                                            <p:txEl>
                                              <p:pRg end="3" st="3"/>
                                            </p:txEl>
                                          </p:spTgt>
                                        </p:tgtEl>
                                        <p:attrNameLst>
                                          <p:attrName>style.visibility</p:attrName>
                                        </p:attrNameLst>
                                      </p:cBhvr>
                                      <p:to>
                                        <p:strVal val="visible"/>
                                      </p:to>
                                    </p:set>
                                    <p:animEffect filter="fade" transition="in">
                                      <p:cBhvr>
                                        <p:cTn dur="500"/>
                                        <p:tgtEl>
                                          <p:spTgt spid="2230">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230">
                                            <p:txEl>
                                              <p:pRg end="4" st="4"/>
                                            </p:txEl>
                                          </p:spTgt>
                                        </p:tgtEl>
                                        <p:attrNameLst>
                                          <p:attrName>style.visibility</p:attrName>
                                        </p:attrNameLst>
                                      </p:cBhvr>
                                      <p:to>
                                        <p:strVal val="visible"/>
                                      </p:to>
                                    </p:set>
                                    <p:animEffect filter="fade" transition="in">
                                      <p:cBhvr>
                                        <p:cTn dur="500"/>
                                        <p:tgtEl>
                                          <p:spTgt spid="2230">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230">
                                            <p:txEl>
                                              <p:pRg end="5" st="5"/>
                                            </p:txEl>
                                          </p:spTgt>
                                        </p:tgtEl>
                                        <p:attrNameLst>
                                          <p:attrName>style.visibility</p:attrName>
                                        </p:attrNameLst>
                                      </p:cBhvr>
                                      <p:to>
                                        <p:strVal val="visible"/>
                                      </p:to>
                                    </p:set>
                                    <p:animEffect filter="fade" transition="in">
                                      <p:cBhvr>
                                        <p:cTn dur="500"/>
                                        <p:tgtEl>
                                          <p:spTgt spid="2230">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230">
                                            <p:txEl>
                                              <p:pRg end="6" st="6"/>
                                            </p:txEl>
                                          </p:spTgt>
                                        </p:tgtEl>
                                        <p:attrNameLst>
                                          <p:attrName>style.visibility</p:attrName>
                                        </p:attrNameLst>
                                      </p:cBhvr>
                                      <p:to>
                                        <p:strVal val="visible"/>
                                      </p:to>
                                    </p:set>
                                    <p:animEffect filter="fade" transition="in">
                                      <p:cBhvr>
                                        <p:cTn dur="500"/>
                                        <p:tgtEl>
                                          <p:spTgt spid="2230">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230">
                                            <p:txEl>
                                              <p:pRg end="7" st="7"/>
                                            </p:txEl>
                                          </p:spTgt>
                                        </p:tgtEl>
                                        <p:attrNameLst>
                                          <p:attrName>style.visibility</p:attrName>
                                        </p:attrNameLst>
                                      </p:cBhvr>
                                      <p:to>
                                        <p:strVal val="visible"/>
                                      </p:to>
                                    </p:set>
                                    <p:animEffect filter="fade" transition="in">
                                      <p:cBhvr>
                                        <p:cTn dur="500"/>
                                        <p:tgtEl>
                                          <p:spTgt spid="2230">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231"/>
                                        </p:tgtEl>
                                        <p:attrNameLst>
                                          <p:attrName>style.visibility</p:attrName>
                                        </p:attrNameLst>
                                      </p:cBhvr>
                                      <p:to>
                                        <p:strVal val="visible"/>
                                      </p:to>
                                    </p:set>
                                    <p:animEffect filter="fade" transition="in">
                                      <p:cBhvr>
                                        <p:cTn dur="500"/>
                                        <p:tgtEl>
                                          <p:spTgt spid="2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6" name="Shape 2236"/>
        <p:cNvGrpSpPr/>
        <p:nvPr/>
      </p:nvGrpSpPr>
      <p:grpSpPr>
        <a:xfrm>
          <a:off x="0" y="0"/>
          <a:ext cx="0" cy="0"/>
          <a:chOff x="0" y="0"/>
          <a:chExt cx="0" cy="0"/>
        </a:xfrm>
      </p:grpSpPr>
      <p:graphicFrame>
        <p:nvGraphicFramePr>
          <p:cNvPr id="2237" name="Google Shape;2237;p243"/>
          <p:cNvGraphicFramePr/>
          <p:nvPr/>
        </p:nvGraphicFramePr>
        <p:xfrm>
          <a:off x="1485901" y="830264"/>
          <a:ext cx="3000000" cy="3000000"/>
        </p:xfrm>
        <a:graphic>
          <a:graphicData uri="http://schemas.openxmlformats.org/drawingml/2006/table">
            <a:tbl>
              <a:tblPr>
                <a:noFill/>
                <a:tableStyleId>{E498032D-39E7-4472-BB72-E89C2498A91A}</a:tableStyleId>
              </a:tblPr>
              <a:tblGrid>
                <a:gridCol w="190575"/>
                <a:gridCol w="139600"/>
                <a:gridCol w="2698800"/>
                <a:gridCol w="685800"/>
                <a:gridCol w="829750"/>
                <a:gridCol w="369000"/>
                <a:gridCol w="515775"/>
                <a:gridCol w="742950"/>
              </a:tblGrid>
              <a:tr h="339600">
                <a:tc gridSpan="8">
                  <a:txBody>
                    <a:bodyPr/>
                    <a:lstStyle/>
                    <a:p>
                      <a:pPr indent="0" lvl="0" marL="0" marR="0" rtl="0" algn="l">
                        <a:lnSpc>
                          <a:spcPct val="10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TABLE 6.2  Components of GDP: The Expenditure Approach</a:t>
                      </a:r>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c hMerge="1"/>
                <a:tc hMerge="1"/>
                <a:tc hMerge="1"/>
                <a:tc hMerge="1"/>
                <a:tc hMerge="1"/>
                <a:tc hMerge="1"/>
              </a:tr>
              <a:tr h="353875">
                <a:tc gridSpan="2">
                  <a:txBody>
                    <a:bodyPr/>
                    <a:lstStyle/>
                    <a:p>
                      <a:pPr indent="0" lvl="0" marL="0" marR="0" rtl="0" algn="l">
                        <a:lnSpc>
                          <a:spcPct val="100000"/>
                        </a:lnSpc>
                        <a:spcBef>
                          <a:spcPts val="0"/>
                        </a:spcBef>
                        <a:spcAft>
                          <a:spcPts val="0"/>
                        </a:spcAft>
                        <a:buClr>
                          <a:schemeClr val="dk1"/>
                        </a:buClr>
                        <a:buSzPts val="1600"/>
                        <a:buFont typeface="Calibri"/>
                        <a:buNone/>
                      </a:pPr>
                      <a:r>
                        <a:t/>
                      </a:r>
                      <a:endParaRPr b="1" i="0" sz="1600" u="none" cap="none" strike="noStrike">
                        <a:solidFill>
                          <a:srgbClr val="333399"/>
                        </a:solidFill>
                        <a:latin typeface="Arial"/>
                        <a:ea typeface="Arial"/>
                        <a:cs typeface="Arial"/>
                        <a:sym typeface="Arial"/>
                      </a:endParaRPr>
                    </a:p>
                  </a:txBody>
                  <a:tcPr marT="27425"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Clr>
                          <a:schemeClr val="dk1"/>
                        </a:buClr>
                        <a:buSzPts val="1600"/>
                        <a:buFont typeface="Calibri"/>
                        <a:buNone/>
                      </a:pPr>
                      <a:r>
                        <a:t/>
                      </a:r>
                      <a:endParaRPr b="1" i="0" sz="1600" u="none" cap="none" strike="noStrike">
                        <a:solidFill>
                          <a:srgbClr val="333399"/>
                        </a:solidFill>
                        <a:latin typeface="Arial"/>
                        <a:ea typeface="Arial"/>
                        <a:cs typeface="Arial"/>
                        <a:sym typeface="Arial"/>
                      </a:endParaRPr>
                    </a:p>
                  </a:txBody>
                  <a:tcPr marT="27425"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Billions of Dollars</a:t>
                      </a:r>
                      <a:endParaRPr/>
                    </a:p>
                  </a:txBody>
                  <a:tcPr marT="27425"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3">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Percentage of GDP</a:t>
                      </a:r>
                      <a:endParaRPr/>
                    </a:p>
                  </a:txBody>
                  <a:tcPr marT="27425"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311025">
                <a:tc gridSpan="3">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Personal consumption expenditures (C)</a:t>
                      </a:r>
                      <a:endParaRPr/>
                    </a:p>
                  </a:txBody>
                  <a:tcPr marT="4570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11,119.5</a:t>
                      </a:r>
                      <a:endParaRPr/>
                    </a:p>
                  </a:txBody>
                  <a:tcPr marT="4570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4570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70.9</a:t>
                      </a:r>
                      <a:endParaRPr/>
                    </a:p>
                  </a:txBody>
                  <a:tcPr marT="4570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4570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3850">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Durable goods</a:t>
                      </a:r>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1,218.8</a:t>
                      </a:r>
                      <a:endParaRPr/>
                    </a:p>
                  </a:txBody>
                  <a:tcPr marT="0" marB="0" marR="4572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7.8</a:t>
                      </a:r>
                      <a:endParaRPr/>
                    </a:p>
                  </a:txBody>
                  <a:tcPr marT="0" marB="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3850">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Nondurable goods</a:t>
                      </a:r>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2,563.0</a:t>
                      </a:r>
                      <a:endParaRPr/>
                    </a:p>
                  </a:txBody>
                  <a:tcPr marT="0" marB="0" marR="4572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16.3</a:t>
                      </a:r>
                      <a:endParaRPr/>
                    </a:p>
                  </a:txBody>
                  <a:tcPr marT="0" marB="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4375">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Services</a:t>
                      </a:r>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7,337.7</a:t>
                      </a:r>
                      <a:endParaRPr/>
                    </a:p>
                  </a:txBody>
                  <a:tcPr marT="0" marB="0" marR="4572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latin typeface="Arial"/>
                          <a:ea typeface="Arial"/>
                          <a:cs typeface="Arial"/>
                          <a:sym typeface="Arial"/>
                        </a:rPr>
                        <a:t>46.8</a:t>
                      </a:r>
                      <a:endParaRPr b="0" i="0" sz="1600" u="none" cap="none" strike="noStrike">
                        <a:solidFill>
                          <a:schemeClr val="dk1"/>
                        </a:solidFill>
                        <a:latin typeface="Arial"/>
                        <a:ea typeface="Arial"/>
                        <a:cs typeface="Arial"/>
                        <a:sym typeface="Arial"/>
                      </a:endParaRPr>
                    </a:p>
                  </a:txBody>
                  <a:tcPr marT="0" marB="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3850">
                <a:tc gridSpan="3">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Gross private domestic investment (l)</a:t>
                      </a:r>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2,059.5</a:t>
                      </a:r>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4572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13.1</a:t>
                      </a:r>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3850">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Nonresidential</a:t>
                      </a:r>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1,616.6</a:t>
                      </a:r>
                      <a:endParaRPr/>
                    </a:p>
                  </a:txBody>
                  <a:tcPr marT="0" marB="0" marR="4572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10.3</a:t>
                      </a:r>
                      <a:endParaRPr/>
                    </a:p>
                  </a:txBody>
                  <a:tcPr marT="0" marB="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3850">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Residential</a:t>
                      </a:r>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382.4</a:t>
                      </a:r>
                      <a:endParaRPr/>
                    </a:p>
                  </a:txBody>
                  <a:tcPr marT="0" marB="0" marR="4572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2.4</a:t>
                      </a:r>
                      <a:endParaRPr/>
                    </a:p>
                  </a:txBody>
                  <a:tcPr marT="0" marB="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3850">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Change in business inventories</a:t>
                      </a:r>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60.6</a:t>
                      </a:r>
                      <a:endParaRPr b="0" i="0" sz="1600" u="none" cap="none" strike="noStrike">
                        <a:solidFill>
                          <a:schemeClr val="dk1"/>
                        </a:solidFill>
                        <a:latin typeface="Arial"/>
                        <a:ea typeface="Arial"/>
                        <a:cs typeface="Arial"/>
                        <a:sym typeface="Arial"/>
                      </a:endParaRPr>
                    </a:p>
                  </a:txBody>
                  <a:tcPr marT="0" marB="0" marR="4572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0.4</a:t>
                      </a:r>
                      <a:endParaRPr b="0" i="0" sz="1600" u="none" cap="none" strike="noStrike">
                        <a:solidFill>
                          <a:schemeClr val="dk1"/>
                        </a:solidFill>
                        <a:latin typeface="Arial"/>
                        <a:ea typeface="Arial"/>
                        <a:cs typeface="Arial"/>
                        <a:sym typeface="Arial"/>
                      </a:endParaRPr>
                    </a:p>
                  </a:txBody>
                  <a:tcPr marT="0" marB="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87675">
                <a:tc gridSpan="3">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Government consumption and gross investment (G)</a:t>
                      </a:r>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3,063.6</a:t>
                      </a:r>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4572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19.5</a:t>
                      </a:r>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4375">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Federal</a:t>
                      </a:r>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1,214.2</a:t>
                      </a:r>
                      <a:endParaRPr/>
                    </a:p>
                  </a:txBody>
                  <a:tcPr marT="0" marB="0" marR="4572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7.7</a:t>
                      </a:r>
                      <a:endParaRPr/>
                    </a:p>
                  </a:txBody>
                  <a:tcPr marT="0" marB="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3850">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State and local</a:t>
                      </a:r>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1,849.4</a:t>
                      </a:r>
                      <a:endParaRPr/>
                    </a:p>
                  </a:txBody>
                  <a:tcPr marT="0" marB="0" marR="4572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11.8</a:t>
                      </a:r>
                      <a:endParaRPr/>
                    </a:p>
                  </a:txBody>
                  <a:tcPr marT="0" marB="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3850">
                <a:tc gridSpan="3">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Net exports </a:t>
                      </a:r>
                      <a:r>
                        <a:rPr b="0" i="1" lang="en-US" sz="1600" u="none" cap="none" strike="noStrike">
                          <a:solidFill>
                            <a:schemeClr val="dk1"/>
                          </a:solidFill>
                          <a:latin typeface="Arial"/>
                          <a:ea typeface="Arial"/>
                          <a:cs typeface="Arial"/>
                          <a:sym typeface="Arial"/>
                        </a:rPr>
                        <a:t>(EX – IM)</a:t>
                      </a:r>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−566.7</a:t>
                      </a:r>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4572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−3.6</a:t>
                      </a:r>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66600">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Exports (</a:t>
                      </a:r>
                      <a:r>
                        <a:rPr b="0" i="1" lang="en-US" sz="1600" u="none" cap="none" strike="noStrike">
                          <a:solidFill>
                            <a:schemeClr val="dk1"/>
                          </a:solidFill>
                          <a:latin typeface="Arial"/>
                          <a:ea typeface="Arial"/>
                          <a:cs typeface="Arial"/>
                          <a:sym typeface="Arial"/>
                        </a:rPr>
                        <a:t>EX</a:t>
                      </a:r>
                      <a:r>
                        <a:rPr b="0" i="0" lang="en-US" sz="1600" u="none" cap="none" strike="noStrike">
                          <a:solidFill>
                            <a:schemeClr val="dk1"/>
                          </a:solidFill>
                          <a:latin typeface="Arial"/>
                          <a:ea typeface="Arial"/>
                          <a:cs typeface="Arial"/>
                          <a:sym typeface="Arial"/>
                        </a:rPr>
                        <a:t>)</a:t>
                      </a:r>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2,179.7</a:t>
                      </a:r>
                      <a:endParaRPr/>
                    </a:p>
                  </a:txBody>
                  <a:tcPr marT="0" marB="0" marR="4572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13.9</a:t>
                      </a:r>
                      <a:endParaRPr/>
                    </a:p>
                  </a:txBody>
                  <a:tcPr marT="0" marB="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3850">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Imports (</a:t>
                      </a:r>
                      <a:r>
                        <a:rPr b="0" i="1" lang="en-US" sz="1600" u="none" cap="none" strike="noStrike">
                          <a:solidFill>
                            <a:schemeClr val="dk1"/>
                          </a:solidFill>
                          <a:latin typeface="Arial"/>
                          <a:ea typeface="Arial"/>
                          <a:cs typeface="Arial"/>
                          <a:sym typeface="Arial"/>
                        </a:rPr>
                        <a:t>IM</a:t>
                      </a:r>
                      <a:r>
                        <a:rPr b="0" i="0" lang="en-US" sz="1600" u="none" cap="none" strike="noStrike">
                          <a:solidFill>
                            <a:schemeClr val="dk1"/>
                          </a:solidFill>
                          <a:latin typeface="Arial"/>
                          <a:ea typeface="Arial"/>
                          <a:cs typeface="Arial"/>
                          <a:sym typeface="Arial"/>
                        </a:rPr>
                        <a:t>)</a:t>
                      </a:r>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2,746.3</a:t>
                      </a:r>
                      <a:endParaRPr/>
                    </a:p>
                  </a:txBody>
                  <a:tcPr marT="0" marB="0" marR="4572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17.5</a:t>
                      </a:r>
                      <a:endParaRPr/>
                    </a:p>
                  </a:txBody>
                  <a:tcPr marT="0" marB="0"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9600">
                <a:tc gridSpan="3">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Gross domestic product</a:t>
                      </a:r>
                      <a:endParaRPr/>
                    </a:p>
                  </a:txBody>
                  <a:tcPr marT="0" marB="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hMerge="1"/>
                <a:tc hMerge="1"/>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15,676.0</a:t>
                      </a:r>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rgbClr val="00758C"/>
                      </a:solidFill>
                      <a:prstDash val="solid"/>
                      <a:round/>
                      <a:headEnd len="sm" w="sm" type="none"/>
                      <a:tailEnd len="sm" w="sm" type="none"/>
                    </a:lnB>
                  </a:tcPr>
                </a:tc>
                <a:tc gridSpan="2">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hMerge="1"/>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100.0</a:t>
                      </a:r>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Calibri"/>
                        <a:buNone/>
                      </a:pPr>
                      <a:r>
                        <a:t/>
                      </a:r>
                      <a:endParaRPr b="0" i="0" sz="1600" u="sng" cap="none" strike="noStrike">
                        <a:solidFill>
                          <a:schemeClr val="dk1"/>
                        </a:solidFill>
                        <a:latin typeface="Arial"/>
                        <a:ea typeface="Arial"/>
                        <a:cs typeface="Arial"/>
                        <a:sym typeface="Arial"/>
                      </a:endParaRPr>
                    </a:p>
                  </a:txBody>
                  <a:tcPr marT="0" marB="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r>
              <a:tr h="415775">
                <a:tc gridSpan="8">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Note: Numbers may not add exactly because of rounding.</a:t>
                      </a:r>
                      <a:endParaRPr/>
                    </a:p>
                  </a:txBody>
                  <a:tcPr marT="0" marB="0" marR="914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00758C"/>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hMerge="1"/>
                <a:tc hMerge="1"/>
                <a:tc hMerge="1"/>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7"/>
                                        </p:tgtEl>
                                        <p:attrNameLst>
                                          <p:attrName>style.visibility</p:attrName>
                                        </p:attrNameLst>
                                      </p:cBhvr>
                                      <p:to>
                                        <p:strVal val="visible"/>
                                      </p:to>
                                    </p:set>
                                    <p:animEffect filter="fade" transition="in">
                                      <p:cBhvr>
                                        <p:cTn dur="1000"/>
                                        <p:tgtEl>
                                          <p:spTgt spid="2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1" name="Shape 2241"/>
        <p:cNvGrpSpPr/>
        <p:nvPr/>
      </p:nvGrpSpPr>
      <p:grpSpPr>
        <a:xfrm>
          <a:off x="0" y="0"/>
          <a:ext cx="0" cy="0"/>
          <a:chOff x="0" y="0"/>
          <a:chExt cx="0" cy="0"/>
        </a:xfrm>
      </p:grpSpPr>
      <p:sp>
        <p:nvSpPr>
          <p:cNvPr id="2242" name="Google Shape;2242;p244"/>
          <p:cNvSpPr/>
          <p:nvPr/>
        </p:nvSpPr>
        <p:spPr>
          <a:xfrm>
            <a:off x="1485900" y="295275"/>
            <a:ext cx="61722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1800" u="none" cap="none" strike="noStrike">
                <a:solidFill>
                  <a:srgbClr val="593000"/>
                </a:solidFill>
                <a:latin typeface="Arial"/>
                <a:ea typeface="Arial"/>
                <a:cs typeface="Arial"/>
                <a:sym typeface="Arial"/>
              </a:rPr>
              <a:t>Personal Consumption Expenditures (</a:t>
            </a:r>
            <a:r>
              <a:rPr b="0" i="1" lang="en-US" sz="1800" u="none" cap="none" strike="noStrike">
                <a:solidFill>
                  <a:srgbClr val="593000"/>
                </a:solidFill>
                <a:latin typeface="Arial"/>
                <a:ea typeface="Arial"/>
                <a:cs typeface="Arial"/>
                <a:sym typeface="Arial"/>
              </a:rPr>
              <a:t>C</a:t>
            </a:r>
            <a:r>
              <a:rPr b="0" i="0" lang="en-US" sz="1800" u="none" cap="none" strike="noStrike">
                <a:solidFill>
                  <a:srgbClr val="593000"/>
                </a:solidFill>
                <a:latin typeface="Arial"/>
                <a:ea typeface="Arial"/>
                <a:cs typeface="Arial"/>
                <a:sym typeface="Arial"/>
              </a:rPr>
              <a:t>)</a:t>
            </a:r>
            <a:endParaRPr/>
          </a:p>
        </p:txBody>
      </p:sp>
      <p:sp>
        <p:nvSpPr>
          <p:cNvPr id="2243" name="Google Shape;2243;p244"/>
          <p:cNvSpPr/>
          <p:nvPr/>
        </p:nvSpPr>
        <p:spPr>
          <a:xfrm>
            <a:off x="1485900" y="1325563"/>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personal consumption expenditures (</a:t>
            </a:r>
            <a:r>
              <a:rPr b="1" i="1" lang="en-US" sz="1800" u="none" cap="none" strike="noStrike">
                <a:solidFill>
                  <a:schemeClr val="dk1"/>
                </a:solidFill>
                <a:latin typeface="Arial"/>
                <a:ea typeface="Arial"/>
                <a:cs typeface="Arial"/>
                <a:sym typeface="Arial"/>
              </a:rPr>
              <a:t>C</a:t>
            </a:r>
            <a:r>
              <a:rPr b="1" i="0" lang="en-US" sz="1800" u="none" cap="none" strike="noStrike">
                <a:solidFill>
                  <a:schemeClr val="dk1"/>
                </a:solidFill>
                <a:latin typeface="Arial"/>
                <a:ea typeface="Arial"/>
                <a:cs typeface="Arial"/>
                <a:sym typeface="Arial"/>
              </a:rPr>
              <a:t>)</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Expenditures by consumers on goods and services.</a:t>
            </a:r>
            <a:endParaRPr/>
          </a:p>
        </p:txBody>
      </p:sp>
      <p:sp>
        <p:nvSpPr>
          <p:cNvPr id="2244" name="Google Shape;2244;p244"/>
          <p:cNvSpPr/>
          <p:nvPr/>
        </p:nvSpPr>
        <p:spPr>
          <a:xfrm>
            <a:off x="1485900" y="2619376"/>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durable goods</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Goods that last a relatively long time, such as cars and household appliances. </a:t>
            </a:r>
            <a:endParaRPr/>
          </a:p>
        </p:txBody>
      </p:sp>
      <p:sp>
        <p:nvSpPr>
          <p:cNvPr id="2245" name="Google Shape;2245;p244"/>
          <p:cNvSpPr/>
          <p:nvPr/>
        </p:nvSpPr>
        <p:spPr>
          <a:xfrm>
            <a:off x="1485900" y="3914776"/>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nondurable goods</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Goods that are used up fairly quickly, such as food and clothing.</a:t>
            </a:r>
            <a:endParaRPr/>
          </a:p>
        </p:txBody>
      </p:sp>
      <p:sp>
        <p:nvSpPr>
          <p:cNvPr id="2246" name="Google Shape;2246;p244"/>
          <p:cNvSpPr/>
          <p:nvPr/>
        </p:nvSpPr>
        <p:spPr>
          <a:xfrm>
            <a:off x="1485900" y="5210176"/>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services</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The things we buy that do not involve the production of physical things, such as legal and medical services and education.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42"/>
                                        </p:tgtEl>
                                        <p:attrNameLst>
                                          <p:attrName>style.visibility</p:attrName>
                                        </p:attrNameLst>
                                      </p:cBhvr>
                                      <p:to>
                                        <p:strVal val="visible"/>
                                      </p:to>
                                    </p:set>
                                    <p:animEffect filter="fade" transition="in">
                                      <p:cBhvr>
                                        <p:cTn dur="500"/>
                                        <p:tgtEl>
                                          <p:spTgt spid="224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43"/>
                                        </p:tgtEl>
                                        <p:attrNameLst>
                                          <p:attrName>style.visibility</p:attrName>
                                        </p:attrNameLst>
                                      </p:cBhvr>
                                      <p:to>
                                        <p:strVal val="visible"/>
                                      </p:to>
                                    </p:set>
                                    <p:animEffect filter="fade" transition="in">
                                      <p:cBhvr>
                                        <p:cTn dur="500"/>
                                        <p:tgtEl>
                                          <p:spTgt spid="22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44"/>
                                        </p:tgtEl>
                                        <p:attrNameLst>
                                          <p:attrName>style.visibility</p:attrName>
                                        </p:attrNameLst>
                                      </p:cBhvr>
                                      <p:to>
                                        <p:strVal val="visible"/>
                                      </p:to>
                                    </p:set>
                                    <p:animEffect filter="fade" transition="in">
                                      <p:cBhvr>
                                        <p:cTn dur="500"/>
                                        <p:tgtEl>
                                          <p:spTgt spid="22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45"/>
                                        </p:tgtEl>
                                        <p:attrNameLst>
                                          <p:attrName>style.visibility</p:attrName>
                                        </p:attrNameLst>
                                      </p:cBhvr>
                                      <p:to>
                                        <p:strVal val="visible"/>
                                      </p:to>
                                    </p:set>
                                    <p:animEffect filter="fade" transition="in">
                                      <p:cBhvr>
                                        <p:cTn dur="500"/>
                                        <p:tgtEl>
                                          <p:spTgt spid="224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46"/>
                                        </p:tgtEl>
                                        <p:attrNameLst>
                                          <p:attrName>style.visibility</p:attrName>
                                        </p:attrNameLst>
                                      </p:cBhvr>
                                      <p:to>
                                        <p:strVal val="visible"/>
                                      </p:to>
                                    </p:set>
                                    <p:animEffect filter="fade" transition="in">
                                      <p:cBhvr>
                                        <p:cTn dur="500"/>
                                        <p:tgtEl>
                                          <p:spTgt spid="2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0" name="Shape 2250"/>
        <p:cNvGrpSpPr/>
        <p:nvPr/>
      </p:nvGrpSpPr>
      <p:grpSpPr>
        <a:xfrm>
          <a:off x="0" y="0"/>
          <a:ext cx="0" cy="0"/>
          <a:chOff x="0" y="0"/>
          <a:chExt cx="0" cy="0"/>
        </a:xfrm>
      </p:grpSpPr>
      <p:sp>
        <p:nvSpPr>
          <p:cNvPr id="2251" name="Google Shape;2251;p245"/>
          <p:cNvSpPr/>
          <p:nvPr/>
        </p:nvSpPr>
        <p:spPr>
          <a:xfrm>
            <a:off x="1485900" y="998539"/>
            <a:ext cx="6172200" cy="92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gross private domestic investment (</a:t>
            </a:r>
            <a:r>
              <a:rPr b="1" i="1" lang="en-US" sz="1800" u="none" cap="none" strike="noStrike">
                <a:solidFill>
                  <a:schemeClr val="dk1"/>
                </a:solidFill>
                <a:latin typeface="Arial"/>
                <a:ea typeface="Arial"/>
                <a:cs typeface="Arial"/>
                <a:sym typeface="Arial"/>
              </a:rPr>
              <a:t>I</a:t>
            </a:r>
            <a:r>
              <a:rPr b="1" i="0" lang="en-US" sz="1800" u="none" cap="none" strike="noStrike">
                <a:solidFill>
                  <a:schemeClr val="dk1"/>
                </a:solidFill>
                <a:latin typeface="Arial"/>
                <a:ea typeface="Arial"/>
                <a:cs typeface="Arial"/>
                <a:sym typeface="Arial"/>
              </a:rPr>
              <a:t>)</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Total investment in capital—that is, the purchase of new housing, plants, equipment, and inventory by the private (or nongovernment) sector.  </a:t>
            </a:r>
            <a:endParaRPr/>
          </a:p>
        </p:txBody>
      </p:sp>
      <p:sp>
        <p:nvSpPr>
          <p:cNvPr id="2252" name="Google Shape;2252;p245"/>
          <p:cNvSpPr/>
          <p:nvPr/>
        </p:nvSpPr>
        <p:spPr>
          <a:xfrm>
            <a:off x="1485900" y="2244726"/>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nonresidential investment</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Expenditures by firms for machines, tools, plants, and so on. </a:t>
            </a:r>
            <a:endParaRPr/>
          </a:p>
        </p:txBody>
      </p:sp>
      <p:sp>
        <p:nvSpPr>
          <p:cNvPr id="2253" name="Google Shape;2253;p245"/>
          <p:cNvSpPr/>
          <p:nvPr/>
        </p:nvSpPr>
        <p:spPr>
          <a:xfrm>
            <a:off x="1485900" y="3214688"/>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residential investment</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Expenditures by households and firms on new houses and apartment buildings. </a:t>
            </a:r>
            <a:endParaRPr/>
          </a:p>
        </p:txBody>
      </p:sp>
      <p:sp>
        <p:nvSpPr>
          <p:cNvPr id="2254" name="Google Shape;2254;p245"/>
          <p:cNvSpPr/>
          <p:nvPr/>
        </p:nvSpPr>
        <p:spPr>
          <a:xfrm>
            <a:off x="1485900" y="295275"/>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1800" u="none" cap="none" strike="noStrike">
                <a:solidFill>
                  <a:srgbClr val="593000"/>
                </a:solidFill>
                <a:latin typeface="Arial"/>
                <a:ea typeface="Arial"/>
                <a:cs typeface="Arial"/>
                <a:sym typeface="Arial"/>
              </a:rPr>
              <a:t>Gross Private Domestic Investment (</a:t>
            </a:r>
            <a:r>
              <a:rPr b="0" i="1" lang="en-US" sz="1800" u="none" cap="none" strike="noStrike">
                <a:solidFill>
                  <a:srgbClr val="593000"/>
                </a:solidFill>
                <a:latin typeface="Arial"/>
                <a:ea typeface="Arial"/>
                <a:cs typeface="Arial"/>
                <a:sym typeface="Arial"/>
              </a:rPr>
              <a:t>I</a:t>
            </a:r>
            <a:r>
              <a:rPr b="0" i="0" lang="en-US" sz="1800" u="none" cap="none" strike="noStrike">
                <a:solidFill>
                  <a:srgbClr val="593000"/>
                </a:solidFill>
                <a:latin typeface="Arial"/>
                <a:ea typeface="Arial"/>
                <a:cs typeface="Arial"/>
                <a:sym typeface="Arial"/>
              </a:rPr>
              <a:t>)</a:t>
            </a:r>
            <a:endParaRPr/>
          </a:p>
        </p:txBody>
      </p:sp>
      <p:sp>
        <p:nvSpPr>
          <p:cNvPr id="2255" name="Google Shape;2255;p245"/>
          <p:cNvSpPr/>
          <p:nvPr/>
        </p:nvSpPr>
        <p:spPr>
          <a:xfrm>
            <a:off x="1485900" y="4183063"/>
            <a:ext cx="6172200" cy="91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change in business inventories</a:t>
            </a:r>
            <a:r>
              <a:rPr b="1" i="0" lang="en-US" sz="1800" u="none" cap="none" strike="noStrike">
                <a:solidFill>
                  <a:srgbClr val="006668"/>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The amount by which firms’ inventories change during a period. Inventories are the goods that firms produce now but intend to sell later. </a:t>
            </a:r>
            <a:endParaRPr/>
          </a:p>
        </p:txBody>
      </p:sp>
      <p:sp>
        <p:nvSpPr>
          <p:cNvPr id="2256" name="Google Shape;2256;p245"/>
          <p:cNvSpPr/>
          <p:nvPr/>
        </p:nvSpPr>
        <p:spPr>
          <a:xfrm>
            <a:off x="2343150" y="6124575"/>
            <a:ext cx="4457700" cy="381000"/>
          </a:xfrm>
          <a:prstGeom prst="rect">
            <a:avLst/>
          </a:prstGeom>
          <a:solidFill>
            <a:srgbClr val="DDECEB"/>
          </a:solidFill>
          <a:ln>
            <a:noFill/>
          </a:ln>
        </p:spPr>
        <p:txBody>
          <a:bodyPr anchorCtr="0" anchor="t" bIns="45700" lIns="0" spcFirstLastPara="1" rIns="0" wrap="square" tIns="45700">
            <a:noAutofit/>
          </a:bodyPr>
          <a:lstStyle/>
          <a:p>
            <a:pPr indent="-350837" lvl="0" marL="350837" marR="0" rtl="0" algn="ctr">
              <a:spcBef>
                <a:spcPts val="0"/>
              </a:spcBef>
              <a:spcAft>
                <a:spcPts val="0"/>
              </a:spcAft>
              <a:buNone/>
            </a:pPr>
            <a:r>
              <a:rPr b="0" i="0" lang="en-US" sz="1800" u="none" cap="none" strike="noStrike">
                <a:solidFill>
                  <a:schemeClr val="dk1"/>
                </a:solidFill>
                <a:latin typeface="Arial"/>
                <a:ea typeface="Arial"/>
                <a:cs typeface="Arial"/>
                <a:sym typeface="Arial"/>
              </a:rPr>
              <a:t>GDP = Final sales + Change in business inventories</a:t>
            </a:r>
            <a:endParaRPr/>
          </a:p>
        </p:txBody>
      </p:sp>
      <p:sp>
        <p:nvSpPr>
          <p:cNvPr id="2257" name="Google Shape;2257;p245"/>
          <p:cNvSpPr/>
          <p:nvPr/>
        </p:nvSpPr>
        <p:spPr>
          <a:xfrm>
            <a:off x="1485900" y="5421313"/>
            <a:ext cx="52578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u="none" cap="none" strike="noStrike">
                <a:solidFill>
                  <a:schemeClr val="dk1"/>
                </a:solidFill>
                <a:latin typeface="Arial"/>
                <a:ea typeface="Arial"/>
                <a:cs typeface="Arial"/>
                <a:sym typeface="Arial"/>
              </a:rPr>
              <a:t>Change in Business Inventories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54"/>
                                        </p:tgtEl>
                                        <p:attrNameLst>
                                          <p:attrName>style.visibility</p:attrName>
                                        </p:attrNameLst>
                                      </p:cBhvr>
                                      <p:to>
                                        <p:strVal val="visible"/>
                                      </p:to>
                                    </p:set>
                                    <p:animEffect filter="fade" transition="in">
                                      <p:cBhvr>
                                        <p:cTn dur="500"/>
                                        <p:tgtEl>
                                          <p:spTgt spid="225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51"/>
                                        </p:tgtEl>
                                        <p:attrNameLst>
                                          <p:attrName>style.visibility</p:attrName>
                                        </p:attrNameLst>
                                      </p:cBhvr>
                                      <p:to>
                                        <p:strVal val="visible"/>
                                      </p:to>
                                    </p:set>
                                    <p:animEffect filter="fade" transition="in">
                                      <p:cBhvr>
                                        <p:cTn dur="500"/>
                                        <p:tgtEl>
                                          <p:spTgt spid="225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52"/>
                                        </p:tgtEl>
                                        <p:attrNameLst>
                                          <p:attrName>style.visibility</p:attrName>
                                        </p:attrNameLst>
                                      </p:cBhvr>
                                      <p:to>
                                        <p:strVal val="visible"/>
                                      </p:to>
                                    </p:set>
                                    <p:animEffect filter="fade" transition="in">
                                      <p:cBhvr>
                                        <p:cTn dur="500"/>
                                        <p:tgtEl>
                                          <p:spTgt spid="225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53"/>
                                        </p:tgtEl>
                                        <p:attrNameLst>
                                          <p:attrName>style.visibility</p:attrName>
                                        </p:attrNameLst>
                                      </p:cBhvr>
                                      <p:to>
                                        <p:strVal val="visible"/>
                                      </p:to>
                                    </p:set>
                                    <p:animEffect filter="fade" transition="in">
                                      <p:cBhvr>
                                        <p:cTn dur="500"/>
                                        <p:tgtEl>
                                          <p:spTgt spid="225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55"/>
                                        </p:tgtEl>
                                        <p:attrNameLst>
                                          <p:attrName>style.visibility</p:attrName>
                                        </p:attrNameLst>
                                      </p:cBhvr>
                                      <p:to>
                                        <p:strVal val="visible"/>
                                      </p:to>
                                    </p:set>
                                    <p:animEffect filter="fade" transition="in">
                                      <p:cBhvr>
                                        <p:cTn dur="500"/>
                                        <p:tgtEl>
                                          <p:spTgt spid="225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257"/>
                                        </p:tgtEl>
                                        <p:attrNameLst>
                                          <p:attrName>style.visibility</p:attrName>
                                        </p:attrNameLst>
                                      </p:cBhvr>
                                      <p:to>
                                        <p:strVal val="visible"/>
                                      </p:to>
                                    </p:set>
                                    <p:animEffect filter="fade" transition="in">
                                      <p:cBhvr>
                                        <p:cTn dur="500"/>
                                        <p:tgtEl>
                                          <p:spTgt spid="225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256"/>
                                        </p:tgtEl>
                                        <p:attrNameLst>
                                          <p:attrName>style.visibility</p:attrName>
                                        </p:attrNameLst>
                                      </p:cBhvr>
                                      <p:to>
                                        <p:strVal val="visible"/>
                                      </p:to>
                                    </p:set>
                                    <p:animEffect filter="fade" transition="in">
                                      <p:cBhvr>
                                        <p:cTn dur="500"/>
                                        <p:tgtEl>
                                          <p:spTgt spid="2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1" name="Shape 2261"/>
        <p:cNvGrpSpPr/>
        <p:nvPr/>
      </p:nvGrpSpPr>
      <p:grpSpPr>
        <a:xfrm>
          <a:off x="0" y="0"/>
          <a:ext cx="0" cy="0"/>
          <a:chOff x="0" y="0"/>
          <a:chExt cx="0" cy="0"/>
        </a:xfrm>
      </p:grpSpPr>
      <p:sp>
        <p:nvSpPr>
          <p:cNvPr id="2262" name="Google Shape;2262;p246"/>
          <p:cNvSpPr txBox="1"/>
          <p:nvPr>
            <p:ph type="ctrTitle"/>
          </p:nvPr>
        </p:nvSpPr>
        <p:spPr>
          <a:xfrm>
            <a:off x="1143000" y="2653047"/>
            <a:ext cx="6858000" cy="856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lang="en-US" sz="4000"/>
              <a:t>Human Development Index (HDI)</a:t>
            </a:r>
            <a:endParaRPr sz="4000"/>
          </a:p>
        </p:txBody>
      </p:sp>
      <p:sp>
        <p:nvSpPr>
          <p:cNvPr id="2263" name="Google Shape;2263;p246"/>
          <p:cNvSpPr txBox="1"/>
          <p:nvPr>
            <p:ph idx="1" type="subTitle"/>
          </p:nvPr>
        </p:nvSpPr>
        <p:spPr>
          <a:xfrm>
            <a:off x="857250" y="3602038"/>
            <a:ext cx="51435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98" name="Google Shape;398;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960"/>
              <a:buChar char="•"/>
            </a:pPr>
            <a:r>
              <a:rPr lang="en-US" sz="2960"/>
              <a:t>Engineers can readily extend their inherent ability of analysis to become proficient in the analysis of the economic aspects of engineering application.</a:t>
            </a:r>
            <a:endParaRPr/>
          </a:p>
          <a:p>
            <a:pPr indent="-342900" lvl="0" marL="342900" rtl="0" algn="just">
              <a:spcBef>
                <a:spcPts val="592"/>
              </a:spcBef>
              <a:spcAft>
                <a:spcPts val="0"/>
              </a:spcAft>
              <a:buClr>
                <a:schemeClr val="dk1"/>
              </a:buClr>
              <a:buSzPts val="2960"/>
              <a:buChar char="•"/>
            </a:pPr>
            <a:r>
              <a:rPr lang="en-US" sz="2960"/>
              <a:t>Engineers who will be eventually engaged in managerial activities will find such proficiency is necessary.</a:t>
            </a:r>
            <a:endParaRPr/>
          </a:p>
          <a:p>
            <a:pPr indent="-342900" lvl="0" marL="342900" rtl="0" algn="just">
              <a:spcBef>
                <a:spcPts val="592"/>
              </a:spcBef>
              <a:spcAft>
                <a:spcPts val="0"/>
              </a:spcAft>
              <a:buClr>
                <a:schemeClr val="dk1"/>
              </a:buClr>
              <a:buSzPts val="2960"/>
              <a:buChar char="•"/>
            </a:pPr>
            <a:r>
              <a:rPr lang="en-US" sz="2960"/>
              <a:t>It is the objective of engineering economy to prepare engineers to cope with bi- environmental nature of engineering.</a:t>
            </a:r>
            <a:endParaRPr sz="2960"/>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8" name="Shape 2268"/>
        <p:cNvGrpSpPr/>
        <p:nvPr/>
      </p:nvGrpSpPr>
      <p:grpSpPr>
        <a:xfrm>
          <a:off x="0" y="0"/>
          <a:ext cx="0" cy="0"/>
          <a:chOff x="0" y="0"/>
          <a:chExt cx="0" cy="0"/>
        </a:xfrm>
      </p:grpSpPr>
      <p:sp>
        <p:nvSpPr>
          <p:cNvPr id="2269" name="Google Shape;2269;p247"/>
          <p:cNvSpPr txBox="1"/>
          <p:nvPr>
            <p:ph idx="10" type="dt"/>
          </p:nvPr>
        </p:nvSpPr>
        <p:spPr>
          <a:xfrm>
            <a:off x="471488" y="6356350"/>
            <a:ext cx="154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70" name="Google Shape;2270;p247"/>
          <p:cNvSpPr txBox="1"/>
          <p:nvPr>
            <p:ph idx="11" type="ftr"/>
          </p:nvPr>
        </p:nvSpPr>
        <p:spPr>
          <a:xfrm>
            <a:off x="2271713" y="6356350"/>
            <a:ext cx="2314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271" name="Google Shape;2271;p247"/>
          <p:cNvSpPr txBox="1"/>
          <p:nvPr>
            <p:ph type="title"/>
          </p:nvPr>
        </p:nvSpPr>
        <p:spPr>
          <a:xfrm>
            <a:off x="1657350" y="533400"/>
            <a:ext cx="58293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t>Understanding Indexes</a:t>
            </a:r>
            <a:endParaRPr/>
          </a:p>
        </p:txBody>
      </p:sp>
      <p:sp>
        <p:nvSpPr>
          <p:cNvPr id="2272" name="Google Shape;2272;p247"/>
          <p:cNvSpPr txBox="1"/>
          <p:nvPr>
            <p:ph idx="1" type="body"/>
          </p:nvPr>
        </p:nvSpPr>
        <p:spPr>
          <a:xfrm>
            <a:off x="1485900" y="2514600"/>
            <a:ext cx="6172200" cy="14478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en-US"/>
              <a:t>What is an index?</a:t>
            </a:r>
            <a:endParaRPr/>
          </a:p>
          <a:p>
            <a:pPr indent="-228600" lvl="0" marL="228600" rtl="0" algn="l">
              <a:lnSpc>
                <a:spcPct val="90000"/>
              </a:lnSpc>
              <a:spcBef>
                <a:spcPts val="1000"/>
              </a:spcBef>
              <a:spcAft>
                <a:spcPts val="0"/>
              </a:spcAft>
              <a:buClr>
                <a:schemeClr val="dk1"/>
              </a:buClr>
              <a:buSzPts val="2800"/>
              <a:buChar char="•"/>
            </a:pPr>
            <a:r>
              <a:rPr lang="en-US"/>
              <a:t>An index is a composite of indicators that produces a single calculation which can then be ranked.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2">
                                            <p:txEl>
                                              <p:pRg end="0" st="0"/>
                                            </p:txEl>
                                          </p:spTgt>
                                        </p:tgtEl>
                                        <p:attrNameLst>
                                          <p:attrName>style.visibility</p:attrName>
                                        </p:attrNameLst>
                                      </p:cBhvr>
                                      <p:to>
                                        <p:strVal val="visible"/>
                                      </p:to>
                                    </p:set>
                                    <p:animEffect filter="fade" transition="in">
                                      <p:cBhvr>
                                        <p:cTn dur="500"/>
                                        <p:tgtEl>
                                          <p:spTgt spid="2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2">
                                            <p:txEl>
                                              <p:pRg end="1" st="1"/>
                                            </p:txEl>
                                          </p:spTgt>
                                        </p:tgtEl>
                                        <p:attrNameLst>
                                          <p:attrName>style.visibility</p:attrName>
                                        </p:attrNameLst>
                                      </p:cBhvr>
                                      <p:to>
                                        <p:strVal val="visible"/>
                                      </p:to>
                                    </p:set>
                                    <p:animEffect filter="fade" transition="in">
                                      <p:cBhvr>
                                        <p:cTn dur="500"/>
                                        <p:tgtEl>
                                          <p:spTgt spid="227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7" name="Shape 2277"/>
        <p:cNvGrpSpPr/>
        <p:nvPr/>
      </p:nvGrpSpPr>
      <p:grpSpPr>
        <a:xfrm>
          <a:off x="0" y="0"/>
          <a:ext cx="0" cy="0"/>
          <a:chOff x="0" y="0"/>
          <a:chExt cx="0" cy="0"/>
        </a:xfrm>
      </p:grpSpPr>
      <p:sp>
        <p:nvSpPr>
          <p:cNvPr id="2278" name="Google Shape;2278;p248"/>
          <p:cNvSpPr txBox="1"/>
          <p:nvPr>
            <p:ph idx="10" type="dt"/>
          </p:nvPr>
        </p:nvSpPr>
        <p:spPr>
          <a:xfrm>
            <a:off x="471488" y="6356350"/>
            <a:ext cx="154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79" name="Google Shape;2279;p248"/>
          <p:cNvSpPr txBox="1"/>
          <p:nvPr>
            <p:ph idx="11" type="ftr"/>
          </p:nvPr>
        </p:nvSpPr>
        <p:spPr>
          <a:xfrm>
            <a:off x="2271713" y="6356350"/>
            <a:ext cx="2314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280" name="Google Shape;2280;p248"/>
          <p:cNvSpPr/>
          <p:nvPr/>
        </p:nvSpPr>
        <p:spPr>
          <a:xfrm>
            <a:off x="1657350" y="2286000"/>
            <a:ext cx="58293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Arial"/>
                <a:ea typeface="Arial"/>
                <a:cs typeface="Arial"/>
                <a:sym typeface="Arial"/>
              </a:rPr>
              <a:t>The Human Development Index (HDI)</a:t>
            </a:r>
            <a:endParaRPr b="0" i="0" sz="2400" u="none" cap="none" strike="noStrike">
              <a:solidFill>
                <a:schemeClr val="dk1"/>
              </a:solidFill>
              <a:latin typeface="Arial"/>
              <a:ea typeface="Arial"/>
              <a:cs typeface="Arial"/>
              <a:sym typeface="Arial"/>
            </a:endParaRPr>
          </a:p>
        </p:txBody>
      </p:sp>
      <p:sp>
        <p:nvSpPr>
          <p:cNvPr id="2281" name="Google Shape;2281;p248"/>
          <p:cNvSpPr/>
          <p:nvPr/>
        </p:nvSpPr>
        <p:spPr>
          <a:xfrm>
            <a:off x="2171700" y="3886200"/>
            <a:ext cx="4800600" cy="1752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0" i="0" lang="en-US" sz="3000" u="none" cap="none" strike="noStrike">
                <a:solidFill>
                  <a:schemeClr val="dk1"/>
                </a:solidFill>
                <a:latin typeface="Arial"/>
                <a:ea typeface="Arial"/>
                <a:cs typeface="Arial"/>
                <a:sym typeface="Arial"/>
              </a:rPr>
              <a:t>…is the best known composite index of social and economic well-being…</a:t>
            </a:r>
            <a:endParaRPr/>
          </a:p>
        </p:txBody>
      </p:sp>
      <p:pic>
        <p:nvPicPr>
          <p:cNvPr id="2282" name="Google Shape;2282;p248"/>
          <p:cNvPicPr preferRelativeResize="0"/>
          <p:nvPr/>
        </p:nvPicPr>
        <p:blipFill rotWithShape="1">
          <a:blip r:embed="rId3">
            <a:alphaModFix/>
          </a:blip>
          <a:srcRect b="0" l="0" r="0" t="0"/>
          <a:stretch/>
        </p:blipFill>
        <p:spPr>
          <a:xfrm>
            <a:off x="7475936" y="5449888"/>
            <a:ext cx="521494" cy="1056084"/>
          </a:xfrm>
          <a:prstGeom prst="rect">
            <a:avLst/>
          </a:prstGeom>
          <a:noFill/>
          <a:ln>
            <a:noFill/>
          </a:ln>
        </p:spPr>
      </p:pic>
      <p:pic>
        <p:nvPicPr>
          <p:cNvPr id="2283" name="Google Shape;2283;p248"/>
          <p:cNvPicPr preferRelativeResize="0"/>
          <p:nvPr/>
        </p:nvPicPr>
        <p:blipFill rotWithShape="1">
          <a:blip r:embed="rId3">
            <a:alphaModFix/>
          </a:blip>
          <a:srcRect b="0" l="0" r="0" t="0"/>
          <a:stretch/>
        </p:blipFill>
        <p:spPr>
          <a:xfrm>
            <a:off x="1143001" y="5449888"/>
            <a:ext cx="521494" cy="1056084"/>
          </a:xfrm>
          <a:prstGeom prst="rect">
            <a:avLst/>
          </a:prstGeom>
          <a:noFill/>
          <a:ln>
            <a:noFill/>
          </a:ln>
        </p:spPr>
      </p:pic>
      <p:pic>
        <p:nvPicPr>
          <p:cNvPr id="2284" name="Google Shape;2284;p248"/>
          <p:cNvPicPr preferRelativeResize="0"/>
          <p:nvPr/>
        </p:nvPicPr>
        <p:blipFill rotWithShape="1">
          <a:blip r:embed="rId3">
            <a:alphaModFix/>
          </a:blip>
          <a:srcRect b="0" l="0" r="0" t="0"/>
          <a:stretch/>
        </p:blipFill>
        <p:spPr>
          <a:xfrm>
            <a:off x="1143001" y="1"/>
            <a:ext cx="521494" cy="1056085"/>
          </a:xfrm>
          <a:prstGeom prst="rect">
            <a:avLst/>
          </a:prstGeom>
          <a:noFill/>
          <a:ln>
            <a:noFill/>
          </a:ln>
        </p:spPr>
      </p:pic>
      <p:pic>
        <p:nvPicPr>
          <p:cNvPr id="2285" name="Google Shape;2285;p248"/>
          <p:cNvPicPr preferRelativeResize="0"/>
          <p:nvPr/>
        </p:nvPicPr>
        <p:blipFill rotWithShape="1">
          <a:blip r:embed="rId3">
            <a:alphaModFix/>
          </a:blip>
          <a:srcRect b="0" l="0" r="0" t="0"/>
          <a:stretch/>
        </p:blipFill>
        <p:spPr>
          <a:xfrm>
            <a:off x="7479507" y="1"/>
            <a:ext cx="521494" cy="1056085"/>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0" name="Shape 2290"/>
        <p:cNvGrpSpPr/>
        <p:nvPr/>
      </p:nvGrpSpPr>
      <p:grpSpPr>
        <a:xfrm>
          <a:off x="0" y="0"/>
          <a:ext cx="0" cy="0"/>
          <a:chOff x="0" y="0"/>
          <a:chExt cx="0" cy="0"/>
        </a:xfrm>
      </p:grpSpPr>
      <p:sp>
        <p:nvSpPr>
          <p:cNvPr id="2291" name="Google Shape;2291;p249"/>
          <p:cNvSpPr txBox="1"/>
          <p:nvPr>
            <p:ph idx="10" type="dt"/>
          </p:nvPr>
        </p:nvSpPr>
        <p:spPr>
          <a:xfrm>
            <a:off x="471488" y="6356350"/>
            <a:ext cx="154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92" name="Google Shape;2292;p249"/>
          <p:cNvSpPr txBox="1"/>
          <p:nvPr>
            <p:ph idx="11" type="ftr"/>
          </p:nvPr>
        </p:nvSpPr>
        <p:spPr>
          <a:xfrm>
            <a:off x="2271713" y="6356350"/>
            <a:ext cx="2314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293" name="Google Shape;2293;p249"/>
          <p:cNvSpPr txBox="1"/>
          <p:nvPr>
            <p:ph type="title"/>
          </p:nvPr>
        </p:nvSpPr>
        <p:spPr>
          <a:xfrm>
            <a:off x="1143000" y="304800"/>
            <a:ext cx="68580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959"/>
              <a:buFont typeface="Calibri"/>
              <a:buNone/>
            </a:pPr>
            <a:r>
              <a:rPr b="1" lang="en-US" sz="3959"/>
              <a:t>The Concept of </a:t>
            </a:r>
            <a:br>
              <a:rPr b="1" lang="en-US" sz="3959"/>
            </a:br>
            <a:r>
              <a:rPr b="1" lang="en-US" sz="3959"/>
              <a:t>Human Development</a:t>
            </a:r>
            <a:endParaRPr sz="3959"/>
          </a:p>
        </p:txBody>
      </p:sp>
      <p:pic>
        <p:nvPicPr>
          <p:cNvPr id="2294" name="Google Shape;2294;p249"/>
          <p:cNvPicPr preferRelativeResize="0"/>
          <p:nvPr/>
        </p:nvPicPr>
        <p:blipFill rotWithShape="1">
          <a:blip r:embed="rId3">
            <a:alphaModFix/>
          </a:blip>
          <a:srcRect b="0" l="0" r="0" t="0"/>
          <a:stretch/>
        </p:blipFill>
        <p:spPr>
          <a:xfrm>
            <a:off x="1257300" y="5410200"/>
            <a:ext cx="771525" cy="952500"/>
          </a:xfrm>
          <a:prstGeom prst="rect">
            <a:avLst/>
          </a:prstGeom>
          <a:noFill/>
          <a:ln>
            <a:noFill/>
          </a:ln>
        </p:spPr>
      </p:pic>
      <p:sp>
        <p:nvSpPr>
          <p:cNvPr id="2295" name="Google Shape;2295;p249"/>
          <p:cNvSpPr/>
          <p:nvPr/>
        </p:nvSpPr>
        <p:spPr>
          <a:xfrm>
            <a:off x="1600200" y="1752600"/>
            <a:ext cx="5886600" cy="4114800"/>
          </a:xfrm>
          <a:prstGeom prst="wedgeEllipseCallout">
            <a:avLst>
              <a:gd fmla="val -45569" name="adj1"/>
              <a:gd fmla="val 43366"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296" name="Google Shape;2296;p249"/>
          <p:cNvSpPr txBox="1"/>
          <p:nvPr/>
        </p:nvSpPr>
        <p:spPr>
          <a:xfrm>
            <a:off x="2114550" y="2343150"/>
            <a:ext cx="4914900" cy="3113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"The basic purpose of development is to enlarge people's choices. In principle, these choices can be infinite and can change over time. People often value achievements that do not show up at all, or not immediately, in income or growth figures: greater access to knowledge, better nutrition and health services, more secure livelihoods, security against crime and physical violence, satisfying leisure hours, political and cultural freedoms and sense of participation in community activities. The objective of development is to create an enabling environment for people to enjoy long, healthy and creative lives."</a:t>
            </a:r>
            <a:endParaRPr b="0" i="0" sz="2400" u="none" cap="none" strike="noStrike">
              <a:solidFill>
                <a:schemeClr val="dk1"/>
              </a:solidFill>
              <a:latin typeface="Arial"/>
              <a:ea typeface="Arial"/>
              <a:cs typeface="Arial"/>
              <a:sym typeface="Arial"/>
            </a:endParaRPr>
          </a:p>
        </p:txBody>
      </p:sp>
      <p:sp>
        <p:nvSpPr>
          <p:cNvPr id="2297" name="Google Shape;2297;p249"/>
          <p:cNvSpPr txBox="1"/>
          <p:nvPr/>
        </p:nvSpPr>
        <p:spPr>
          <a:xfrm>
            <a:off x="2057400" y="6146801"/>
            <a:ext cx="5257800" cy="366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Mahbub ul Haq -- Founder of the Human Development Report</a:t>
            </a:r>
            <a:endParaRPr b="1" i="0" sz="2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5"/>
                                        </p:tgtEl>
                                        <p:attrNameLst>
                                          <p:attrName>style.visibility</p:attrName>
                                        </p:attrNameLst>
                                      </p:cBhvr>
                                      <p:to>
                                        <p:strVal val="visible"/>
                                      </p:to>
                                    </p:set>
                                    <p:animEffect filter="fade" transition="in">
                                      <p:cBhvr>
                                        <p:cTn dur="1000"/>
                                        <p:tgtEl>
                                          <p:spTgt spid="2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6"/>
                                        </p:tgtEl>
                                        <p:attrNameLst>
                                          <p:attrName>style.visibility</p:attrName>
                                        </p:attrNameLst>
                                      </p:cBhvr>
                                      <p:to>
                                        <p:strVal val="visible"/>
                                      </p:to>
                                    </p:set>
                                    <p:animEffect filter="fade" transition="in">
                                      <p:cBhvr>
                                        <p:cTn dur="600"/>
                                        <p:tgtEl>
                                          <p:spTgt spid="2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1" name="Shape 2301"/>
        <p:cNvGrpSpPr/>
        <p:nvPr/>
      </p:nvGrpSpPr>
      <p:grpSpPr>
        <a:xfrm>
          <a:off x="0" y="0"/>
          <a:ext cx="0" cy="0"/>
          <a:chOff x="0" y="0"/>
          <a:chExt cx="0" cy="0"/>
        </a:xfrm>
      </p:grpSpPr>
      <p:sp>
        <p:nvSpPr>
          <p:cNvPr id="2302" name="Google Shape;2302;p250"/>
          <p:cNvSpPr txBox="1"/>
          <p:nvPr>
            <p:ph type="title"/>
          </p:nvPr>
        </p:nvSpPr>
        <p:spPr>
          <a:xfrm>
            <a:off x="457200" y="512064"/>
            <a:ext cx="8610600" cy="91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Calculating HDI: New Method</a:t>
            </a:r>
            <a:endParaRPr/>
          </a:p>
        </p:txBody>
      </p:sp>
      <p:sp>
        <p:nvSpPr>
          <p:cNvPr id="2303" name="Google Shape;2303;p250"/>
          <p:cNvSpPr txBox="1"/>
          <p:nvPr>
            <p:ph idx="1" type="body"/>
          </p:nvPr>
        </p:nvSpPr>
        <p:spPr>
          <a:xfrm>
            <a:off x="838200" y="1371600"/>
            <a:ext cx="7772400" cy="4572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Indicator that measures the overall development of a nation; Life expectancy at birth, longevity, Education, Income</a:t>
            </a:r>
            <a:endParaRPr/>
          </a:p>
          <a:p>
            <a:pPr indent="-228600" lvl="0" marL="228600" rtl="0" algn="l">
              <a:lnSpc>
                <a:spcPct val="90000"/>
              </a:lnSpc>
              <a:spcBef>
                <a:spcPts val="1000"/>
              </a:spcBef>
              <a:spcAft>
                <a:spcPts val="0"/>
              </a:spcAft>
              <a:buClr>
                <a:schemeClr val="dk1"/>
              </a:buClr>
              <a:buSzPts val="2800"/>
              <a:buChar char="•"/>
            </a:pPr>
            <a:r>
              <a:rPr lang="en-US"/>
              <a:t>It is the statistic used to rank countries by level of standard of living and quality of life.</a:t>
            </a:r>
            <a:endParaRPr/>
          </a:p>
          <a:p>
            <a:pPr indent="-228600" lvl="0" marL="228600" rtl="0" algn="l">
              <a:lnSpc>
                <a:spcPct val="90000"/>
              </a:lnSpc>
              <a:spcBef>
                <a:spcPts val="1000"/>
              </a:spcBef>
              <a:spcAft>
                <a:spcPts val="0"/>
              </a:spcAft>
              <a:buClr>
                <a:schemeClr val="dk1"/>
              </a:buClr>
              <a:buSzPts val="2800"/>
              <a:buChar char="•"/>
            </a:pPr>
            <a:r>
              <a:rPr lang="en-US"/>
              <a:t>It goes from </a:t>
            </a:r>
            <a:r>
              <a:rPr lang="en-US" sz="4000"/>
              <a:t>0 </a:t>
            </a:r>
            <a:r>
              <a:rPr lang="en-US"/>
              <a:t>to </a:t>
            </a:r>
            <a:r>
              <a:rPr lang="en-US" sz="4000"/>
              <a:t>1</a:t>
            </a:r>
            <a:r>
              <a:rPr lang="en-US" sz="3200"/>
              <a:t> ( 1 –most ; 0- worst)</a:t>
            </a:r>
            <a:endParaRPr sz="4000"/>
          </a:p>
        </p:txBody>
      </p:sp>
      <p:pic>
        <p:nvPicPr>
          <p:cNvPr descr="https://encrypted-tbn1.google.com/images?q=tbn:ANd9GcQBLCr2BYibi82XFox92eFgnP1L00n3WkppsGij8CkU6NuFaozjIg" id="2304" name="Google Shape;2304;p250"/>
          <p:cNvPicPr preferRelativeResize="0"/>
          <p:nvPr/>
        </p:nvPicPr>
        <p:blipFill rotWithShape="1">
          <a:blip r:embed="rId3">
            <a:alphaModFix/>
          </a:blip>
          <a:srcRect b="0" l="0" r="0" t="0"/>
          <a:stretch/>
        </p:blipFill>
        <p:spPr>
          <a:xfrm>
            <a:off x="5410201" y="4822228"/>
            <a:ext cx="2714625" cy="1685926"/>
          </a:xfrm>
          <a:prstGeom prst="rect">
            <a:avLst/>
          </a:prstGeom>
          <a:noFill/>
          <a:ln>
            <a:noFill/>
          </a:ln>
        </p:spPr>
      </p:pic>
      <p:sp>
        <p:nvSpPr>
          <p:cNvPr descr="data:image/jpeg;base64,/9j/4AAQSkZJRgABAQAAAQABAAD/2wCEAAkGBhQSERQSEhMWFRUVGBcWGBQWFxYWFRcXFRgVGh4XExcXGyYgFx0jGRUXIS8gIycqLCwsGx4xNTAqNScrLCkBCQoKDgwOGg8PGiolHyQpLC8pKS8sLCwsLCwsLCwsLS0sLSwsKSwsLCksLC8sLCwqKSwsLCwsLCwsLCwsLCwsL//AABEIAMEBBQMBIgACEQEDEQH/xAAcAAEAAgMBAQEAAAAAAAAAAAAABQYDBAcCAQj/xABPEAACAQIDBgMEBwMEDwkBAAABAgMAEQQSIQUGEyIxQVFhcQcygZEUI0JSYpKhcrHBFlOy0RUkM0NEVGNzdIKDorPC0iU1lKPD4ePw8Rf/xAAZAQEAAwEBAAAAAAAAAAAAAAAAAgMEAQX/xAAqEQEBAAIBAwIFAwUAAAAAAAAAAQIRAxIhMQRBEyJRYfAycbEUQoHB0f/aAAwDAQACEQMRAD8A7fSlKBSlKBSlKBSlKBSlKBSlKBSlKBSlKBSlKBSlKBSlKBSlKBSlKBSlKBSlKBSlKBSlKBSlfGF9KAHF7XF+tu9j/wDlae2cY8UDyRqHZBfKSQLAjMTYE6Lc2AJNrVEbobonBGcmQScRxwzYgpAgskTG/MRc83e/wqyEUELujvC2Ow4xPD4aOTwhmDMyAAZntoDnziwJGgN9amqwkxxJ9mNFHkiKP3CoTaG9icGV8OGkCggTqA0KPqDnINyEOrECwsQTcGwbuK28quUjjkmZTZuHkCqfAvIyqT+EEkXGlfcJt1WcRyI8LtfKsmXntc8jIzKTYE5b3trbQ1q4OERoqL0A69yTqWY9ySSSe5JrBt1iYGA98lRF48W44ZHo4U+gN9L1T8Tu0Xh1NrJSlY8RiVjUu7BVHVmIAHqTVzOyUqv4vedj/cY9P5yW6L39yO2d+3XKNdCajRtSeQgHEMv+bjiUH1Egcj4Gs+fqePH3XY8GeXsuVac+14klWEuokYXVTf8AU2st+wOp7XqB4T/4xN+Yfuy2rRx2zXYs+YSuUKjiARsVsbJxYVVsubWzhx5VXPW8duu6V9NnEfPvLinmaQuYVjVEkjQq6KxaQiW7J6KdPA6Wqb2dveym2IsyfzyC2XzkS5uPxL07gC5qr7KwLYdWu5YZk4iZFDKsQzPlSNby5iWzDVrFW1VtNaBur4e5juQqZkaTKADmRVYmROo+8LfaFjUOTlzxz3PHt9EsMMcsdXy66rAgEG4OoI6EeVfaoO7m8XCA1vAfeUa8M/fj/D4r8RrcNfUcEAg3BFwR0IPcVr4+Sck3FGeFxuq+0pSrEClKUClKUClKUClKUClKUClKUClKUCoza28EeHZFkD2YMxZVzKiqUBLa36uo0B8egvUnWjtnYcOLj4WIjEiZlbKb9VN+3yI7gkHQmgz4HGLNGkqXyuoZbgqbEXF1YXHxrFtXaqYeNpHPugm3jYE9unStsC2gqpbd2eZceg6xqscknb3DNw0OuoMhD6dDFro1ct1Nu4zd0941y4bETnLYHgxlS3DvorFBq8rEjQC4uEHctE7GiachSCqIDFJr74U3KOrASXYjMeIBys1r57jd2nKryyI8scRRFMfFVnjIbMXfKHW7ZVZV1uLMbEHXc2RhWVc7li7Kgu3v5UFlD2+0blj5sR2FZ7b5apJvUY8VtOa5EOHLZTlzSHIDbugAJYeuW/bxqJxuDxEjJJNYZJI8iqLKHMiANYkkm56k6C+gub2m9R42lEZZWLXXBLnkUasZHVsot3sub1ZhbVaYzulydomtq7XWGygZ5HvkjB1NrXZvuoLi7eYGpIBq+NxBZ80jcRxqPuR+US9jqeY3bztoPbuwDSyW40ts1jcKB0RfwqDYeJJPUmvmAw1+Y/D1rDz+oufaeP5WcXDMe98vEeEZ9Tp5mt2HCKuvfxrNVP3r35eGYYLBQ/SMWwvl+xGLAgyG47EG1x2udRfLjjlndRfllMZurhXxnA1JAHidK5vtDBbXSJ8TidpQ4ZEXMyxxhgAPDluSelrnWqvLLtVmwjSOMVK+aWLBSCxVBqs86IVUai4zE2PxFXY+n6v7oqvNr2rtGLwAfUEq2nMO+U3GYd7HUHQjsQahjI+GWQnJHbM2YgcFibsWNyixkk6863NzlOrHR9nW3+NE8E0kpxcbFp0nFnUub/V/5MHoOwt0FquX0fMpBsQbgg6gg9jSZZYX4eU3Pp/wuOOc652rUXcgTIJGmkidwrM0CpG1yB1zK2a3TmBNWbZ2BWGJIkJKooUZjc2Hiait38SVdsMxuFAeInrkvYoSTrka2vgyjtcztetxdFxmWMefn1b1kUpSrUClKUClKUClKUClKUClKUClKUClKUClKUCqXsXaokONxLN9WJ5FBuLBcOojJ080Y+f77PtvHcHDTzfzcUj/AJFJ/hXMPZujNs7Dwv1lld3X7scZVzfsc7ZL/wCdN9b1XyeFvF+pdNm4TkzyqOJI3FYHXK32VH7C2W47gnvW8TX01GbZ2/Hhhqc0hF1jB1PXmb7iaasdPU2FUtkns87w7Y4EdlsZXuEB7W6uw8Fv8TYXF6p2zsMTiIFBNmYtJr74QNLzi3MeMsbX8SfEgxeL3jeWQyZA5bTMWKAKOixjKTlFz1te5PepDdfagfGRKVKkpKPFSbI2jDyQ6Gx61XyWzG6+jVjjjMLvzV1xWDzkG9q2ESwsO1fajdv7wQ4KHjTkqmZVuFLG7eQ9DXlSW9ojbJ3qSrn+82wMbhsa+0tn5ZOIqifDta7BABdCe1hfQggj7QNqv6OCARqCLg+Rqjb+bwBy+DWXhxoufGzjrFEbZYk7cWToB4djereHfVqf5Q5ddPdV5N/U2lIhdDaEoYsApJbE4lr5S72A4SEX/f4V0Tdbd5oA82IYSYqbmlkA0UdoovBF6Dx6+lJb2fS4jD/To74bFLlbDQryiKGMckT9y7DUk9zY6Xq57i70fTsKJGGWVDw5ksRaRQL2B6A3B+Y7Vdza6fk8e/5+fwq4t9XzefZmO7f/AGkMdxNBBwOHl1vnzZi99fC1vjVhw7dqxVkw/Ws+OVuU2uskla+Ik4eIgk0H1gjY/hmGUD4y8L9KtFVHboFo7/z+Gt+0MRFl/wB61W6vU9Jfls+7B6ifNL9itVdrQmThCaMya/Vh1z6deW96rPtEw2LaLNA7cJBeSGKOR8ROSbCNSjKVXW5sQevbQ1/2cTCR40zuDEXzQ4fACDBxuoYMjSyRZ8wa/wBpSTfzrYzuoUpVZ3u3jbDyYWJJsPEZ5MhM3M2oOUrGJEJUvZSwva40tcgLNSobZu1ZuMcPiYgr5S6SxFmhkVSAdWAMTgkHIb6HRmsbTNApSlApSlApSlApSlApSlApSlBA7/8A/deP/wBFn/4bVR90dqDC4aJpxI0jpZEVLgWCyOobRV5pgvM2uSr/AL0TLwDC4DfSc0ABuF5o3LFyBoBGjnztbvVRw2739oRYYSpJLEC8Ug0EmUm7G9wM2cqbE2zA+FVclX8EnVu+GLH73Sup4aiFbasxDSAa3sByIfO7fxqm4naIkDplIEvJxWJZiW5Q0gOpBuBqb2Pbtt7YlvA1ri7IrA9ReRVZWHYjUGoxkBFj3qp7HTjj2xepI2RsjgXtcEG4INx31HTpWTBYwQzwznpG4La2ARgUYnyCOzfCsIXW5JJ0FySTYdB/986+stxauWbmizc068Kht793xjcHLhybFhdCegddVJ8rjXyJrT3I2vxIuAxJeEAAkklo/stc9SPdPfQE9asteTZePL7xTZuarm2zvaQ6Yf6I8ZG0oyuHWJgcrtawlJ6ZbDMf00IpuTu6MRJxnbiwRSFhIf8ADMT9ueQdCiMMsY7Wv41H7w7nzY3EgYmJhPiJGCupvFhcJATa5U2eR79D49ulSeH3C2nh1EWF2naFfdV4xdR1sLhv0IrZeiY/LZLfzt+f6ZZ1W95uRetr7Xiw0TTTOERRck9/JR3J7AVS/ZCGkjxeKKlVxOJd0B8NSSPixH+qa84X2UNLKJdpYyTF21EfMiA/m6eShav2HwyxoqIoVVACqoAUAdAAOlZrccMbjjd2+66TLLLqvbTLWXDjrUVtvaRgjzKAzFlVU1u1zqEA1ZsuYhR1t1HWojZ2Jl6GZ5GLMSwjKPGCWsJcJKFcoLZc0ZudD4tXeHiyy+aGecnZY504k0Edr3kDnyWHnv8AnEY+NS8G3Y3xD4aMM7RreR1A4cbG1o3a/vkG+UXsOtri9cWeaLCY3GZAcRFHMkaLdwOGLi3ds7BGI8Mq9Rc0SDbGPwLCThOIosL9IMTsIo+LOxHExsvWWZzdigAALKNApavV9PhcMO/lg5surLs7cy3BB6HSuXYfZH0DbMECvIuHlBbDxmTEtEmVWDxxxLIVvdg5Z+RQQAt9Rfd2dvR4vDrLHIsluRnRXWNnTRjFn1ZM1wCLg26162nsGOabD4h9HwzOyHlIs6FSGzA27G4sRbrqb6FKTrm+OwQ2ltaeBnbJhAg1XCsvMoLxSIwMjxSBl1vbMh0UqpN6w23IJH4cc0bvryqyk6dbWOtqxbC2CuFV1VmcySPKzNluXkOZrBQAAWJNvM0EhDEFUKvRQABcnQaDU617pSgUpSgUpSgUpSgUpSgUpSgUpSg1do7OSZMr30N1YaMrC/Mp8bEjwIJBBBIqvw7NMOJVHkzDhHgjKECgOOILA6nWHyFtAL1aqjNv4NmRXjF5Im4ir94WKsnUasjMBfTNlPao5TcTwy1VG362Ackk8Q0ZfrBbUMoGWX4WAbyAPY1RoZQyhh0IBHxrtMMyuodTdWFwfEGucb17o/RSZoFH0c3LIABwD1JFv71/RP4fdzvU4+TXa+EBSl6Vxpe8PiGjdZYzldOh8QbXVvFTaxH8QCOibE3kixIsDlkA5om94dLlfvrr7w+NjpXOK+Ml/EEaggkEHxUjUHzGtVcvFORC477uvV9rnWB3wxMZAZllUdQ4s/wdf4qb/rUvgvaXhnzBw0RU2IZojc2B5csl7WI1IFYcvT54+20L2W6vlVpd+oma0cUj/iDQZT/5ub/drxiN55m0jjSP8TEyH8oCj45j6GuTgzvslMbfEbm9GzBKilnUKv8Ae5LmJySLXUEEsCNADWrsbGSRTxR4qIKJL5CWlJiYj6vMkrtw2kCy2ANwFW9s1hGRbUxEZuHWSU3VH4YbEXa/LEXYxpfyQDS7X1NSUmyjHg8RK15jh0d5Gb6zj4hmUyAltWVI4xDmvdVZl6rXpcHF046tYvUTLC7sW7dHaEbxuitd1klLA6MQ8jMsgB1KMpGVuhHSpySMMLMAR4EXHyNcV9n+87LtTiYiQE4peEzdF4l1MYX7q6Mir4uB1OvbK2sFVrC7vYXA4kzxuIBKuRohYJI4YsJGJ1uudu9ufXtWvi9sR4hjmb6hblU6iXLrxH8VFuVeh943uLet6482IiKsORHMwZ8qLC9tXsDe5RhlNgQrG4y6wOEw8rEHCryZ+AOIjO+sRYO9mHCUHKDmBbrop0qrO5XtGnhnHJcs7+37vO3Nr4iKYPeJoisTx4fiRrNDKDeNpCSMscoV0Ns1gSel6tOwN6leBHxMsSSNcsouiJzEZFdzaTLa2cGzWuNCKq2ysFhFDu0Mck8R4FwBaS7iNRDnJKKX0CEnKfHQm14bErfh2yMo1iawYDxAGhX8QuPOnV0+Ij0dXmp6OQMAykEHUEG4I8QR1r1UBu7EOLM0QAhNhZdEaXM5dkA0HVQxHVr9wbz9WS7imzV0Vq43aAjsLF3a+WNbFmt1tcgADS7EgC411FbLG2tRmxVzKcS3WbmUn7MPVFHhy8x/EzeVuuPOIacI0kkiRIoLMscZlcAC5sx94+ifOoDZG3RiZhFHiscCQWBfDQohC2uTmguvUdbVj29vWOFJNLI0OFQfYH1kgblBY6kBrgqq2PS51sNDct2yGSATwtoMuIczK6pmULnu1gCrjlYEHUg31zZeoxl+31XThuvuurNiIteWde4A4coGvTUo56acn8K3MFjUlQOhuDp0III6qynVWB0IOoNRmJ26/wBGSeNAS2hRmsc+q8NbDmYyDJ2HU9qzFOHiEcCwnBWRR04iLmVvXKrqT3ATwFaVKUpSlApSlApSlApSlBXsVF9Hl8IZm0PaOVj7p8BIxuPxEj7Sis5HY9KlsRh1dWR1DKwIZTqCD1BFQE6PhtJLvAPdl1Z4x4TjqQP5zw961ixpzw9408XJ7VT94txCt5MILjUmC4B/2RY2A/AbAdj2qnsbMUYFXX3kYFWHqp1Hr3rtKm4BBuDqCNQQe48a1dobKhnGWaJXA6XGo/ZYaqfMEVW2Y8ljkNeZJAoJJAAFyToAB3Jq9Y32bIbmCZ08EcCRR8bh/mxqKbcHFpIjAQSKroxu7qTlYEjLkt0GnN1ot+NNI3Y2ynaQPJhZJIst1uYlUsSNWSSRSQBfqLa+Qq3RY0KOeF4h+yrAevBLAfGt1sLifswx3/HMR/RjakeBxJHMsKf7R5P04aV1zrxnfbFNg45V5kVwdQSAfiD29RUBi9mFJBHhy0zaXh6ugY2DGQ9F6+/qbGxNrVPJhM0yxSSu+YMSsQESWFtWa5k6kC6sOvSpPCKLnD4NFXKedwv1UZPW5GkknfLe/diLi7z2Qy9RMe8RWydhGNwoYPinGrD3MNG1+YA+lgTq7DoFDZbvhsEiRiJRyKuWx1uLW1v1v3v1rHs3ZqwrlW5JOZ3bV3Y9Wc+OgFhoAAAAABW3V+OOnm8nJeS7r8+b4btnAYswjSM/WQNfXID0HnG1hfwyHqa6zuFvmuOgs5AxEQAlXpcdpVH3WsfQgjtc7G/W6ox2GKLYSpzxMdBnA91jY8rDQ6G2h6gVwzD4mbDTZkvFPHnQhhqL8rJIv2lPrY2BB6GpK3Ytl46OfFBHa5f68pYnMbAxq1r5VSIRtrYFmW3QirZDHGhcLlUls7C+uZ9Ln1t+lc62e646B2wswiMqLHIjFhLEyKAcmVgRmCx3I6hBY66Sm0N31LST4ieQ55IpCqBUXPCwMSotmZiDay5jc62vVcykW3C39ljk3ahbELiCDnS2QBiqL73RFsDcuSb31seoFb2LwEcoAljRwDcBlDWPlcVj2SsghQTG8luY6X+OUAXAsCQACb2ArbqxU+IgAAAAA0AGgAHYCvtKUGDHYfiRSIDYujLfwzAi/wCtYNnSibDrpa65GUdVYDKyeqsCPhW9WliNmXYyRuYnPUixV7Cw4iHRu2os2lr2oKRtvZTmB8M5kR8rIHWJpIZRbKGbKjAAgC63BBvbsabp7JfDIyxLLMzEX+qOGhQgWJRZLZQTdmIzEkmwPSrl9MmjZFlWNlZsnERmU5jci8bAgCw++fSvEO0ppBnhijMZPIzyspZemfKIm0OpGuosdL1l/pcfG7r6L/j1m2dszhxRoxuyEuSALF2zE2BuQMzm1temvW+MS8XEjKbrAGzEajivYBPVUzE/tLR9nyy6TSBU7xxZlLDweQnNbyUL620rfw+HWNQiKFVRYKoAUAdgB0rTJpQyUpSuhSlKBSlKBSlKBWjtva6YaB5nuQo0UWzOx6ItyBcnTU1vVzb2jbSMmJSEe5CoY+cj3/VU/wCIaCDw+38RG7yRuqcRixhy5oFJt7iAgr06gi5JJ1NWjYm+fHZkeCRXVQxMYMqEEkcoUcTS2vJYXFzqL0qsmGxTxSJNEbSRm6nWxuCCrgdVIJBHxGoBELhKnjyZYukxbWhYhRKgY65GIV7fsNZv0rajcEXUgjxBuPmKh5YBtnCSsQYo2R44w6histiryMt9cpugtbTOQeZSKT7MdjRSRzmIxNMrH6qRfqGgIsssYBOubmvYG3IRqGqPw1s577xcdvbWMJzDF4ZA2gjnkEev4WFye+mUnzqEG3pJ5UgE4zSXUcFGC3sSPr51CDp2R7ntVXwOERFIS1izsDYAkMzEE28iKzyx5hbUeYJBBHQqRqCDqCNQa7OOIXltdN2TuWEF5XYk+8iM1m7gSSn6yQC5sLqup5KlzjIMMYsOAIwQFRFQhFAKqByjKgLMqi9rkgVRv5eytFECSrKck7BepYgRMGFymez3GW11bnWwzYzMJQJJJTlDAXEjFcjOBIplaV4zoAcoIItewIBHbZi5JcnTaVyPbvtAxmGkUQzxyxtmCF4wwKoIiCWUqWJEoFwbHLfvWOH2x4oe/DA3pnT/AJmqau9nU9sbXiwsLzzNlRBc+JPZVH2mJsAB1JFcVbDzbXkxePZkhWKPlDaIbFikTEX5shJL6kllsLWA09899JtoGMOojRdBGjFhmN80hJAuctwNNPjW7gWJwuHw0NvrCsxtcZ557CJXA6hIjCdfEHqooKth3s6ShRnjYGzqD0IJSRT9k2sR4HSrpsbe18TtPCFIUw8YlsI0uSQyOhzm+Ug3uLKttL3rX9oO0YGeHC4ZVIwgETTgDM7IMpjv3VTcn8XS1jfX9neD4m08MPuF5T6IjD+k6/MUHe6UpQKUpQKwnGIH4Zdc5FwmYZra65b3toflXzH4xYYnlb3UUsbWvZRfvp89Ko229urJdvosfF0dXI4pES3yP0GZ2ZXygEgABr6gNy3TslvaLhtrZq4hBEXKcyvykBiqkZl9GW6kjsa3wLaVxSLa3EEZkMYKysHxDPJnt7p4q6lMrZSWFvgCSZeDGSrPKoldHTKcySsysHB5wrEqwJVgCy9j2sTG5pzjt7Oq0qC3V282IR0lAEsRAYjRXVhdZFFzYGzAjsVPaxM7U53Qs12KUpRwpSlApSlApSlAJrieOxfGmlm68SRmB8VvZP8AcVB8K65vBjeDhZ5R1SN2HqFNv1tXGoYgqqo6KAB6AWoPMs1mVQLk3J8lA6/MqPjWWtePWVj91VX4m5P6FflWxQTe5+2vo0siEgJOD6CYLZCf2gMnwQVzzdra7YUxTRtY8IxXt7wliKgG/QcTht/q1ZpIwwKkXBFiD3BqryYAxyJCdRnTIfFAy9b/AGlA1+B76BaIkyqFHQAAeg0r1SlB7w2JEUgdlzxnklQk2eFiM407gAMPNQNLmurNh4YVVoVBkcARuxaQ5TbmLsSQig5jrb51yauk+zjaHEwQi74djBa1gFUKyAeIEboPgaDFtbdLC7SdJmLoy3JCEAyI9gpe4NrqgItY2tfwrXPsd2f92b/xE3/VV1CAXsOvXz7a/CsG0ccsMMkzmyxozsTpooJOp9KDgG/GzsPh8VLDhEYCFchLSSSFpCMxsZGNrXVdLag14/sw8LKq/wB1VDdx0jd1K8niQhYAdrqewqKedpbyO3O54jMuozscxte+ma9egP11J7knuaABaujexfAXmxM5GiKkSn8TEsw+Sx/MVzqu3+y3Zhh2dGWADTFpj25XPJe/fhBL0FtpSlApXiYNlOQgNY2JFwD2JFxcX7Xrne9u1pBxMMuIfNoHcHLmKi6xRgdLqbuw6lrDQZRy3Tsm3Rga5Hv9CqYyZnVXdjEUY6MqMtgAw1GUpIdLfreprDo+E2UcXBEsM8gjMl+JlSPiAMxWQnIRGSSSLA6nQVXces2PzytbiKVXKEIa6KQFKFuQcx5y1iTcAi14Z3s1+lmsrWtu7tATZ0ddbKQxsSy/dJ6nIxtc+I73ra2biERZPcVQcyhbDlaNH6dWYFiD+IEdq0MBg3jxio4swRiQCCMjZbG48WA/KamP7GNIRFEvElc5mPfKupYm4sB0AJA1A1vrV57LOSdNWjcLD3lxE2uW0cIuCLlM7m1+tuKBp3BHUGrnVd3K3ffCROr2GdswjU8q9SWPYMxNzbTQdTerFWjGajDld0pSldRKUpQKUpQKUqO2xt6PDZA+ZnkJCRopd2t1Nh7qjuxsNQL3IoNffKJmwOICAseGTlHU5bEgeoBrlkWClb3YZW9I3J/QVedrb+o8ciYc5XVbs0i8gzlFQK1mR8zSrcrnyi9xewNVwu9WCSGOH6IzZI8peSAImZEa+pU5szhRp1z36K1o26SxkvugMC1zKbEfWEagqeVVB0IvowI+FbVYJGihCsssZhkDOp9zhsG54WBY2KEjv0PlWUP00IuLi6stwO63Go1HTxrsu3LNPVfGjBtcA21HkfEeHWvtK64UpSgVc/ZhiPrMTH5RSfFuKv7kFUcYpS2Rbu9ickYaR7C1yEQFja47VefZns+VZJ5XidEdIlUyK0bFlaUtyOAwABXUjufCgv1CKUoOKe13BRLjY1SNEtCGORQhJZ31JW1zy1H7J3VjbZWKxjlxJHJlhIa65csI5g1787v56Vu+1hr7TbyhiH6yH+NbEbkbsadWxJHqBjCP6KUFM2bsafFSrhoWXPKJArNoFKxyPckX7qB071+k8HDkjRLAZVVbA3AsALA2F/lXFPZWgO04/wAMUrj4BU/9Wu40ClK09svIIJTCbSBGK2TiHMBcAJcZielr0G2Gve3bT0qjbG2gMFi8VHitDK5lWW1wVLyFb2uQoV1W/QFXva4vubu4aaGZjIMQqmNpWDcN1eVioZiYwTmsBZRbvp0tLYt8JjBwXZX9CVZWtrlcWKOBrYEMBUMb1TetJeLpJQzpKmZGV0YdQQykH00Nc/3v3YiwyiSGTJzC0JzFwCSWGHdXV41Chjl5gALAAWFTcns2wzNdi5HgeGT+bh5j86qW1MAmGxskUC/UpGpdmzM3E52Kg2t7jRGw18taZeEsP1dqndm7hO2WRsQv1iqWKqzykWJAEskjCwLG3KRqbAXq27K2LFh1KxLYnVmJzOx8XY6m3YdANBYVUvZxtQtJNDfkCK4TtG92zBTfoQ0eg0uD0uavddxk8xzO3eqUpSpIFKUoFKUoFKUoFfmz237WkTa8qo5AEcIsOnu3/wCc/Ov0nX5i9u0ZG2ZT4xwkfkA/gaCowby4lAoWUgLqospCnxUEaVvJv9jQf7vfyKR/wWq9SgsH8uMRe/1d75r5NQS2a4N+Xm10trU1snESYtYXnYvaQ5Bc2S7ZnKg9CxU3todKotXjdA/VwD/KP+iyGgtjYBT3YejuP+asOKwwRGbNISAbDiPqew69zW9UZtjHBTGnUk58vdgmoA/1ynjpfTuA2ItnCwzM5NhcmR9T46GkmBiAJZQQNSXJYWHc5ia2ElGW509dP31rw7wQxyhiyNw7NzG8fEJsglII0DAta490a20IdP3A3X+jx8eRAssgsFtrHH1C+THQt8B9mrdVf2Pv1g8QQi4rDlybKizKzN8NNfIX9asFApSsWJxKxozubKoJJsTYDvYa0HEfacR/ZKa33Y7+uRf4Wrfmitu3H/pDH82Il/i1RvtCxAmxpmjDGN44yGym3um9yOhGU3H4TUniUI3aRWDKTiTowIOmKkYaHsQvyoPHshw98ez/AHIHH53i/wCmuzVyH2NN/bc48YRb4OL/ALxXXqBUPtXeERSoioZBf60qGYxKQcvKisSxa2htpc36XmKhtobpYed5WlUsJUEbx3tGbZ+cqBzPZ7Zje2VbWtUcurXyuzXukcPtBHRJA3K+qluW9/I+laOP2hhXvFJll5heMRmYll191Va5W3hpbtW8MAhjWJwJFChbOA1wBa7XFifhXvC4RIlCRoqIL2VAFUXJJsBoLkk/GpOK3vNtIYXBoYmMSyOqBpCVaNXDNZRLqp5coB92/TSqZs7ECVXNibvICXJYyWYjOSb5g3j4Vc/aJG30ZJVQuIZM7KCAcpSRbjMR0LD51z/bmBGH4YkzEy4WB8+UHLIxkEuSREFgoyHXyrlwmU8u48lwv6Vv9muEu2ImHS4jXUnoSTqeoycI/Or1VD9k28MU8EkMalDEVYoRZlEmYWc9yHjcemXyq+Ux8O5XdKUpXUSlRG8u2vo8WhtJJmWMm1s4UsL39PPx6AmtXduZ2mmMrASFYWMeY5lzLfmQ6JYm1h6nrQWGlKUClKUCua+0j2eYLGYgTzzTpLkVQsWQghSbEhl8z3rpVamL2VFKbyIGNrX1Bt8KDh3/APINn/4xi/yw17X2PbPP+FYoH9iI/ursT7qwH7JHox/jXj+SUH4vzf8AtQfm3ez2cSYeW2F4uJhK5s/DCspuRkKhiWsApzWF79NK8bvbBx7tHEqvh0USESPGRY5WPNfXU8ug73sbV+k/5IQ+L/mH9VZo914APdJ8yx/hag/Ms6bUikyvHO1iCciZlIv2dFI1+daO3eNOysMJPG63BJ4r3BOgUFRlA18b3Nfqk7r4f7h/M39dfP5Lwfdb8xoPyEdnTWsY5beGV/6quW6e4uJ2lGyyy4hQrZhGyM2a499S7DUXt0Nr+Zr9F/yXg+635jWfBbEiibOinNa1ySdPjQcFf2Bzdpn+MH/yV03cnZmOwODeElsU6teMzHhhQR7oJLEqLX699KvlKDlm2J947O6thIUW55FDHL55wxJt4dap8ftD3gRjdOKvQZoIwPWyZT86/QZFeOAv3R8hQflx8NtCWNlaGePUsoiIRcznnaQZhn0LKBoAGPnewNicW6Qp9GmlKRJGwxAiyPIl7PKxYlkF75bX6jMK/QfAX7o+QpwF+6PkKDhHs7mx2E2leaKMYdy6SSBFFkGYqYwpzAFguljpbwuO8q1wCOh1rzwF+6PkK90ClKUHidyFYgXIBIHiQOlc4xG2drlkd0yWJ5IUDKw09/jEE+ViLeBrpVK47LpxXF76YqdGSUuRmKPHngSxVhyNaLNe+l720941M7P3vVpcLLikWMQxGKW7xMvMpBeysTlGVL36XPW1XmXdDCtJxTCuc35uh5uuvnXpt1cMesQPxb+uuaS6okcPh0UciqoOvKAL+enWsteIIQihVFgBYDyr3UkCvLSAXJIFhc37DxNeqrm1d0OO7hpTwpCWkjIQ5zdQFblBZAmcAMTYkG2goNDF7/xlpkROIEyALqJMzAuXKONFCDMO5sPvCo72YYhpGZkJMSKyO7sJZXkJRl4kpF2ypcjKbZZBe5ta1bu7sphF5ZJHZlUOzkc5Uuc5UABW5yNLXAW97CphUA6AD0oPtKUoFKUoFKUoFKUoFKUoFKUoFKUoFKUoFKUoFKUoFKUoFKUoFKUoFKUoFKUoFKUoFKUoFKUoP//Z" id="2305" name="Google Shape;2305;p25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rawa.org/temp/runews/data/upimages/cartoon_peter_brookes.jpg" id="2306" name="Google Shape;2306;p250">
            <a:hlinkClick action="ppaction://hlinksldjump" r:id="rId4"/>
          </p:cNvPr>
          <p:cNvPicPr preferRelativeResize="0"/>
          <p:nvPr/>
        </p:nvPicPr>
        <p:blipFill rotWithShape="1">
          <a:blip r:embed="rId5">
            <a:alphaModFix/>
          </a:blip>
          <a:srcRect b="0" l="0" r="0" t="0"/>
          <a:stretch/>
        </p:blipFill>
        <p:spPr>
          <a:xfrm>
            <a:off x="1295400" y="4495800"/>
            <a:ext cx="2444619" cy="2041710"/>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0" name="Shape 2310"/>
        <p:cNvGrpSpPr/>
        <p:nvPr/>
      </p:nvGrpSpPr>
      <p:grpSpPr>
        <a:xfrm>
          <a:off x="0" y="0"/>
          <a:ext cx="0" cy="0"/>
          <a:chOff x="0" y="0"/>
          <a:chExt cx="0" cy="0"/>
        </a:xfrm>
      </p:grpSpPr>
      <p:sp>
        <p:nvSpPr>
          <p:cNvPr id="2311" name="Google Shape;2311;p251"/>
          <p:cNvSpPr txBox="1"/>
          <p:nvPr>
            <p:ph type="title"/>
          </p:nvPr>
        </p:nvSpPr>
        <p:spPr>
          <a:xfrm>
            <a:off x="471488" y="365125"/>
            <a:ext cx="5915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Components of HDI</a:t>
            </a:r>
            <a:endParaRPr/>
          </a:p>
        </p:txBody>
      </p:sp>
      <p:sp>
        <p:nvSpPr>
          <p:cNvPr id="2312" name="Google Shape;2312;p251"/>
          <p:cNvSpPr txBox="1"/>
          <p:nvPr>
            <p:ph idx="1" type="body"/>
          </p:nvPr>
        </p:nvSpPr>
        <p:spPr>
          <a:xfrm>
            <a:off x="471488" y="1825625"/>
            <a:ext cx="5915100" cy="43512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b="1" lang="en-US"/>
              <a:t>Life expectancy at birth:</a:t>
            </a:r>
            <a:r>
              <a:rPr lang="en-US"/>
              <a:t> Number of years a newborn infant could expect to live if prevailing patterns of age-specific mortality rates at the time of birth stay the same throughout the infant’s life.</a:t>
            </a:r>
            <a:endParaRPr/>
          </a:p>
          <a:p>
            <a:pPr indent="-228600" lvl="0" marL="228600" rtl="0" algn="just">
              <a:lnSpc>
                <a:spcPct val="90000"/>
              </a:lnSpc>
              <a:spcBef>
                <a:spcPts val="1000"/>
              </a:spcBef>
              <a:spcAft>
                <a:spcPts val="0"/>
              </a:spcAft>
              <a:buClr>
                <a:schemeClr val="dk1"/>
              </a:buClr>
              <a:buSzPts val="2800"/>
              <a:buChar char="•"/>
            </a:pPr>
            <a:r>
              <a:rPr b="1" lang="en-US"/>
              <a:t>Mean years of schooling</a:t>
            </a:r>
            <a:r>
              <a:rPr lang="en-US"/>
              <a:t>: Average number of years of education received by people aged 25 and older, converted from education attainment levels using official durations of each level.</a:t>
            </a:r>
            <a:endParaRPr/>
          </a:p>
          <a:p>
            <a:pPr indent="-228600" lvl="0" marL="228600" rtl="0" algn="just">
              <a:lnSpc>
                <a:spcPct val="90000"/>
              </a:lnSpc>
              <a:spcBef>
                <a:spcPts val="1000"/>
              </a:spcBef>
              <a:spcAft>
                <a:spcPts val="0"/>
              </a:spcAft>
              <a:buClr>
                <a:schemeClr val="dk1"/>
              </a:buClr>
              <a:buSzPts val="2800"/>
              <a:buChar char="•"/>
            </a:pPr>
            <a:r>
              <a:rPr b="1" lang="en-US"/>
              <a:t>Expected years of schooling</a:t>
            </a:r>
            <a:r>
              <a:rPr lang="en-US"/>
              <a:t>: Number of years of schooling that a child of school entrance age can expect to receive if prevailing patterns of age-specific enrolment rates persist throughout the child’s life.</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6" name="Shape 2316"/>
        <p:cNvGrpSpPr/>
        <p:nvPr/>
      </p:nvGrpSpPr>
      <p:grpSpPr>
        <a:xfrm>
          <a:off x="0" y="0"/>
          <a:ext cx="0" cy="0"/>
          <a:chOff x="0" y="0"/>
          <a:chExt cx="0" cy="0"/>
        </a:xfrm>
      </p:grpSpPr>
      <p:sp>
        <p:nvSpPr>
          <p:cNvPr id="2317" name="Google Shape;2317;p252"/>
          <p:cNvSpPr txBox="1"/>
          <p:nvPr>
            <p:ph type="title"/>
          </p:nvPr>
        </p:nvSpPr>
        <p:spPr>
          <a:xfrm>
            <a:off x="471488" y="365125"/>
            <a:ext cx="5915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Contd..</a:t>
            </a:r>
            <a:endParaRPr/>
          </a:p>
        </p:txBody>
      </p:sp>
      <p:sp>
        <p:nvSpPr>
          <p:cNvPr id="2318" name="Google Shape;2318;p252"/>
          <p:cNvSpPr txBox="1"/>
          <p:nvPr>
            <p:ph idx="1" type="body"/>
          </p:nvPr>
        </p:nvSpPr>
        <p:spPr>
          <a:xfrm>
            <a:off x="471488" y="1825625"/>
            <a:ext cx="5915100" cy="43512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b="1" lang="en-US"/>
              <a:t>Gross national income (GNI) per capita</a:t>
            </a:r>
            <a:r>
              <a:rPr lang="en-US"/>
              <a:t>: Aggregate income of an economy generated by its production and its ownership of factors of production, less the incomes paid for the use of factors of production owned by the rest of the world, converted to international dollars using purchasing power parity (PPP) rates, divided by midyear population.</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2" name="Shape 2322"/>
        <p:cNvGrpSpPr/>
        <p:nvPr/>
      </p:nvGrpSpPr>
      <p:grpSpPr>
        <a:xfrm>
          <a:off x="0" y="0"/>
          <a:ext cx="0" cy="0"/>
          <a:chOff x="0" y="0"/>
          <a:chExt cx="0" cy="0"/>
        </a:xfrm>
      </p:grpSpPr>
      <p:sp>
        <p:nvSpPr>
          <p:cNvPr id="2323" name="Google Shape;2323;p253"/>
          <p:cNvSpPr txBox="1"/>
          <p:nvPr>
            <p:ph type="title"/>
          </p:nvPr>
        </p:nvSpPr>
        <p:spPr>
          <a:xfrm>
            <a:off x="471488" y="365125"/>
            <a:ext cx="5915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Contd..</a:t>
            </a:r>
            <a:endParaRPr/>
          </a:p>
        </p:txBody>
      </p:sp>
      <p:sp>
        <p:nvSpPr>
          <p:cNvPr id="2324" name="Google Shape;2324;p253"/>
          <p:cNvSpPr txBox="1"/>
          <p:nvPr>
            <p:ph idx="1" type="body"/>
          </p:nvPr>
        </p:nvSpPr>
        <p:spPr>
          <a:xfrm>
            <a:off x="471488" y="1825625"/>
            <a:ext cx="5915100" cy="43512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b="1" lang="en-US"/>
              <a:t>Human Development Index (HDI)</a:t>
            </a:r>
            <a:r>
              <a:rPr lang="en-US"/>
              <a:t>: A composite index measuring average achievement in three basic dimensions of human development—a long and healthy life, knowledge and a decent standard of living.</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8" name="Shape 2328"/>
        <p:cNvGrpSpPr/>
        <p:nvPr/>
      </p:nvGrpSpPr>
      <p:grpSpPr>
        <a:xfrm>
          <a:off x="0" y="0"/>
          <a:ext cx="0" cy="0"/>
          <a:chOff x="0" y="0"/>
          <a:chExt cx="0" cy="0"/>
        </a:xfrm>
      </p:grpSpPr>
      <p:sp>
        <p:nvSpPr>
          <p:cNvPr id="2329" name="Google Shape;2329;p254"/>
          <p:cNvSpPr txBox="1"/>
          <p:nvPr>
            <p:ph type="title"/>
          </p:nvPr>
        </p:nvSpPr>
        <p:spPr>
          <a:xfrm>
            <a:off x="471488" y="365125"/>
            <a:ext cx="5915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Calculating Human Development Index</a:t>
            </a:r>
            <a:endParaRPr/>
          </a:p>
        </p:txBody>
      </p:sp>
      <p:sp>
        <p:nvSpPr>
          <p:cNvPr id="2330" name="Google Shape;2330;p254"/>
          <p:cNvSpPr txBox="1"/>
          <p:nvPr>
            <p:ph idx="1" type="body"/>
          </p:nvPr>
        </p:nvSpPr>
        <p:spPr>
          <a:xfrm>
            <a:off x="471488" y="1825625"/>
            <a:ext cx="5915100" cy="43512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The Human Development Index (HDI) is a summary measure of human development. </a:t>
            </a:r>
            <a:endParaRPr/>
          </a:p>
          <a:p>
            <a:pPr indent="-228600" lvl="0" marL="228600" rtl="0" algn="just">
              <a:lnSpc>
                <a:spcPct val="90000"/>
              </a:lnSpc>
              <a:spcBef>
                <a:spcPts val="1000"/>
              </a:spcBef>
              <a:spcAft>
                <a:spcPts val="0"/>
              </a:spcAft>
              <a:buClr>
                <a:schemeClr val="dk1"/>
              </a:buClr>
              <a:buSzPts val="2800"/>
              <a:buChar char="•"/>
            </a:pPr>
            <a:r>
              <a:rPr lang="en-US"/>
              <a:t>It measures the average achievements in a country in three basic dimensions of human development: a long and healthy life, access to knowledge and a decent standard of living. </a:t>
            </a:r>
            <a:endParaRPr/>
          </a:p>
          <a:p>
            <a:pPr indent="-228600" lvl="0" marL="228600" rtl="0" algn="just">
              <a:lnSpc>
                <a:spcPct val="90000"/>
              </a:lnSpc>
              <a:spcBef>
                <a:spcPts val="1000"/>
              </a:spcBef>
              <a:spcAft>
                <a:spcPts val="0"/>
              </a:spcAft>
              <a:buClr>
                <a:schemeClr val="dk1"/>
              </a:buClr>
              <a:buSzPts val="2800"/>
              <a:buChar char="•"/>
            </a:pPr>
            <a:r>
              <a:rPr lang="en-US"/>
              <a:t>The HDI is the geometric mean of normalized indices measuring achievements in each dimension.</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4" name="Shape 2334"/>
        <p:cNvGrpSpPr/>
        <p:nvPr/>
      </p:nvGrpSpPr>
      <p:grpSpPr>
        <a:xfrm>
          <a:off x="0" y="0"/>
          <a:ext cx="0" cy="0"/>
          <a:chOff x="0" y="0"/>
          <a:chExt cx="0" cy="0"/>
        </a:xfrm>
      </p:grpSpPr>
      <p:sp>
        <p:nvSpPr>
          <p:cNvPr id="2335" name="Google Shape;2335;p255"/>
          <p:cNvSpPr txBox="1"/>
          <p:nvPr>
            <p:ph type="title"/>
          </p:nvPr>
        </p:nvSpPr>
        <p:spPr>
          <a:xfrm>
            <a:off x="471488" y="365125"/>
            <a:ext cx="5915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Steps to estimate the Human Development Index</a:t>
            </a:r>
            <a:endParaRPr/>
          </a:p>
        </p:txBody>
      </p:sp>
      <p:sp>
        <p:nvSpPr>
          <p:cNvPr id="2336" name="Google Shape;2336;p255"/>
          <p:cNvSpPr txBox="1"/>
          <p:nvPr>
            <p:ph idx="1" type="body"/>
          </p:nvPr>
        </p:nvSpPr>
        <p:spPr>
          <a:xfrm>
            <a:off x="457200" y="1524000"/>
            <a:ext cx="8229600" cy="5029200"/>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chemeClr val="dk1"/>
              </a:buClr>
              <a:buSzPts val="2800"/>
              <a:buChar char="•"/>
            </a:pPr>
            <a:r>
              <a:rPr b="1" lang="en-US"/>
              <a:t>Step 1. Creating the dimension indices</a:t>
            </a:r>
            <a:endParaRPr/>
          </a:p>
          <a:p>
            <a:pPr indent="-228600" lvl="0" marL="228600" rtl="0" algn="just">
              <a:lnSpc>
                <a:spcPct val="150000"/>
              </a:lnSpc>
              <a:spcBef>
                <a:spcPts val="1000"/>
              </a:spcBef>
              <a:spcAft>
                <a:spcPts val="0"/>
              </a:spcAft>
              <a:buClr>
                <a:schemeClr val="dk1"/>
              </a:buClr>
              <a:buSzPts val="2800"/>
              <a:buChar char="•"/>
            </a:pPr>
            <a:r>
              <a:rPr lang="en-US"/>
              <a:t>Minimum and maximum values (goalposts) are set in order to transform the indicators into indices between 0 and 1. </a:t>
            </a:r>
            <a:endParaRPr/>
          </a:p>
          <a:p>
            <a:pPr indent="-228600" lvl="0" marL="228600" rtl="0" algn="just">
              <a:lnSpc>
                <a:spcPct val="150000"/>
              </a:lnSpc>
              <a:spcBef>
                <a:spcPts val="1000"/>
              </a:spcBef>
              <a:spcAft>
                <a:spcPts val="0"/>
              </a:spcAft>
              <a:buClr>
                <a:schemeClr val="dk1"/>
              </a:buClr>
              <a:buSzPts val="2800"/>
              <a:buChar char="•"/>
            </a:pPr>
            <a:r>
              <a:rPr lang="en-US"/>
              <a:t>These goalposts act as the ‘natural zeroes’ and ‘aspirational goals’, respectively, from which component indicators are standardized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9"/>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Course Outline</a:t>
            </a:r>
            <a:endParaRPr sz="3600"/>
          </a:p>
        </p:txBody>
      </p:sp>
      <p:graphicFrame>
        <p:nvGraphicFramePr>
          <p:cNvPr id="297" name="Google Shape;297;p59"/>
          <p:cNvGraphicFramePr/>
          <p:nvPr/>
        </p:nvGraphicFramePr>
        <p:xfrm>
          <a:off x="1447800" y="1295400"/>
          <a:ext cx="3000000" cy="3000000"/>
        </p:xfrm>
        <a:graphic>
          <a:graphicData uri="http://schemas.openxmlformats.org/drawingml/2006/table">
            <a:tbl>
              <a:tblPr>
                <a:noFill/>
                <a:tableStyleId>{E498032D-39E7-4472-BB72-E89C2498A91A}</a:tableStyleId>
              </a:tblPr>
              <a:tblGrid>
                <a:gridCol w="1975825"/>
                <a:gridCol w="3358175"/>
              </a:tblGrid>
              <a:tr h="514350">
                <a:tc>
                  <a:txBody>
                    <a:bodyPr/>
                    <a:lstStyle/>
                    <a:p>
                      <a:pPr indent="0" lvl="0" marL="0" marR="0" rtl="0" algn="just">
                        <a:spcBef>
                          <a:spcPts val="0"/>
                        </a:spcBef>
                        <a:spcAft>
                          <a:spcPts val="0"/>
                        </a:spcAft>
                        <a:buNone/>
                      </a:pPr>
                      <a:r>
                        <a:rPr b="0" lang="en-US" sz="2000" u="none" cap="none" strike="noStrike">
                          <a:latin typeface="Times New Roman"/>
                          <a:ea typeface="Times New Roman"/>
                          <a:cs typeface="Times New Roman"/>
                          <a:sym typeface="Times New Roman"/>
                        </a:rPr>
                        <a:t>Course Title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lang="en-US" sz="2000" u="none" cap="none" strike="noStrike">
                          <a:latin typeface="Times New Roman"/>
                          <a:ea typeface="Times New Roman"/>
                          <a:cs typeface="Times New Roman"/>
                          <a:sym typeface="Times New Roman"/>
                        </a:rPr>
                        <a:t>Engineering Economics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350">
                <a:tc>
                  <a:txBody>
                    <a:bodyPr/>
                    <a:lstStyle/>
                    <a:p>
                      <a:pPr indent="0" lvl="0" marL="0" marR="0" rtl="0" algn="just">
                        <a:spcBef>
                          <a:spcPts val="0"/>
                        </a:spcBef>
                        <a:spcAft>
                          <a:spcPts val="0"/>
                        </a:spcAft>
                        <a:buNone/>
                      </a:pPr>
                      <a:r>
                        <a:rPr b="0" lang="en-US" sz="2000" u="none" cap="none" strike="noStrike">
                          <a:latin typeface="Times New Roman"/>
                          <a:ea typeface="Times New Roman"/>
                          <a:cs typeface="Times New Roman"/>
                          <a:sym typeface="Times New Roman"/>
                        </a:rPr>
                        <a:t>Semester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lang="en-US" sz="2000" u="none" cap="none" strike="noStrike">
                          <a:latin typeface="Times New Roman"/>
                          <a:ea typeface="Times New Roman"/>
                          <a:cs typeface="Times New Roman"/>
                          <a:sym typeface="Times New Roman"/>
                        </a:rPr>
                        <a:t>V Semester B.Tech</a:t>
                      </a:r>
                      <a:endParaRPr b="0" sz="20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350">
                <a:tc>
                  <a:txBody>
                    <a:bodyPr/>
                    <a:lstStyle/>
                    <a:p>
                      <a:pPr indent="0" lvl="0" marL="0" marR="0" rtl="0" algn="just">
                        <a:spcBef>
                          <a:spcPts val="0"/>
                        </a:spcBef>
                        <a:spcAft>
                          <a:spcPts val="0"/>
                        </a:spcAft>
                        <a:buNone/>
                      </a:pPr>
                      <a:r>
                        <a:rPr b="0" lang="en-US" sz="2000" u="none" cap="none" strike="noStrike">
                          <a:latin typeface="Times New Roman"/>
                          <a:ea typeface="Times New Roman"/>
                          <a:cs typeface="Times New Roman"/>
                          <a:sym typeface="Times New Roman"/>
                        </a:rPr>
                        <a:t>Course Code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lang="en-US" sz="2000" u="none" cap="none" strike="noStrike">
                          <a:latin typeface="Times New Roman"/>
                          <a:ea typeface="Times New Roman"/>
                          <a:cs typeface="Times New Roman"/>
                          <a:sym typeface="Times New Roman"/>
                        </a:rPr>
                        <a:t>HU 300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350">
                <a:tc>
                  <a:txBody>
                    <a:bodyPr/>
                    <a:lstStyle/>
                    <a:p>
                      <a:pPr indent="0" lvl="0" marL="0" marR="0" rtl="0" algn="just">
                        <a:spcBef>
                          <a:spcPts val="0"/>
                        </a:spcBef>
                        <a:spcAft>
                          <a:spcPts val="0"/>
                        </a:spcAft>
                        <a:buNone/>
                      </a:pPr>
                      <a:r>
                        <a:rPr b="0" lang="en-US" sz="2000" u="none" cap="none" strike="noStrike">
                          <a:latin typeface="Times New Roman"/>
                          <a:ea typeface="Times New Roman"/>
                          <a:cs typeface="Times New Roman"/>
                          <a:sym typeface="Times New Roman"/>
                        </a:rPr>
                        <a:t>Instructor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lang="en-US" sz="2000" u="none" cap="none" strike="noStrike">
                          <a:latin typeface="Times New Roman"/>
                          <a:ea typeface="Times New Roman"/>
                          <a:cs typeface="Times New Roman"/>
                          <a:sym typeface="Times New Roman"/>
                        </a:rPr>
                        <a:t>Dr. Pradyot Ranjan Jena</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98" name="Google Shape;298;p59"/>
          <p:cNvSpPr txBox="1"/>
          <p:nvPr/>
        </p:nvSpPr>
        <p:spPr>
          <a:xfrm>
            <a:off x="762000" y="3810000"/>
            <a:ext cx="7467600" cy="25237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COURSE DESCRIPTION</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The purpose of this course is to help students gain an understanding of the economic factors inherent in engineering design and decision-making. Any engineering project must be not only physically realizable but also economically feasible. The principal aim of this subject is to provide students with some basic techniques of economic analysis to understand the economic process.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Physical and Economic Efficiency</a:t>
            </a:r>
            <a:endParaRPr/>
          </a:p>
        </p:txBody>
      </p:sp>
      <p:sp>
        <p:nvSpPr>
          <p:cNvPr id="404" name="Google Shape;404;p7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t>There is limited resources and as a result it is necessary to produce greatest output with limited input.</a:t>
            </a:r>
            <a:endParaRPr/>
          </a:p>
          <a:p>
            <a:pPr indent="-342900" lvl="0" marL="342900" rtl="0" algn="just">
              <a:spcBef>
                <a:spcPts val="640"/>
              </a:spcBef>
              <a:spcAft>
                <a:spcPts val="0"/>
              </a:spcAft>
              <a:buClr>
                <a:schemeClr val="dk1"/>
              </a:buClr>
              <a:buSzPts val="3200"/>
              <a:buChar char="•"/>
            </a:pPr>
            <a:r>
              <a:rPr lang="en-US"/>
              <a:t>Opportunity cost:</a:t>
            </a:r>
            <a:endParaRPr/>
          </a:p>
          <a:p>
            <a:pPr indent="-342900" lvl="0" marL="342900" rtl="0" algn="just">
              <a:spcBef>
                <a:spcPts val="640"/>
              </a:spcBef>
              <a:spcAft>
                <a:spcPts val="0"/>
              </a:spcAft>
              <a:buClr>
                <a:schemeClr val="dk1"/>
              </a:buClr>
              <a:buSzPts val="3200"/>
              <a:buChar char="•"/>
            </a:pPr>
            <a:r>
              <a:rPr lang="en-US"/>
              <a:t>Engineering is concerned with physical efficiency: i.e. </a:t>
            </a:r>
            <a:r>
              <a:rPr b="1" lang="en-US"/>
              <a:t>output/input</a:t>
            </a:r>
            <a:r>
              <a:rPr lang="en-US"/>
              <a:t>.</a:t>
            </a:r>
            <a:endParaRPr/>
          </a:p>
          <a:p>
            <a:pPr indent="-342900" lvl="0" marL="342900" rtl="0" algn="just">
              <a:spcBef>
                <a:spcPts val="640"/>
              </a:spcBef>
              <a:spcAft>
                <a:spcPts val="0"/>
              </a:spcAft>
              <a:buClr>
                <a:schemeClr val="dk1"/>
              </a:buClr>
              <a:buSzPts val="3200"/>
              <a:buChar char="•"/>
            </a:pPr>
            <a:r>
              <a:rPr lang="en-US"/>
              <a:t>Physical efficiency is always less than 100%</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Contd..</a:t>
            </a:r>
            <a:endParaRPr/>
          </a:p>
        </p:txBody>
      </p:sp>
      <p:sp>
        <p:nvSpPr>
          <p:cNvPr id="410" name="Google Shape;410;p7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960"/>
              <a:buChar char="•"/>
            </a:pPr>
            <a:r>
              <a:rPr lang="en-US" sz="2960"/>
              <a:t>At second level there is economic efficiency i.e. </a:t>
            </a:r>
            <a:r>
              <a:rPr b="1" lang="en-US" sz="2960"/>
              <a:t>worth/cost</a:t>
            </a:r>
            <a:r>
              <a:rPr lang="en-US" sz="2960"/>
              <a:t>.</a:t>
            </a:r>
            <a:endParaRPr/>
          </a:p>
          <a:p>
            <a:pPr indent="-342900" lvl="0" marL="342900" rtl="0" algn="just">
              <a:lnSpc>
                <a:spcPct val="90000"/>
              </a:lnSpc>
              <a:spcBef>
                <a:spcPts val="592"/>
              </a:spcBef>
              <a:spcAft>
                <a:spcPts val="0"/>
              </a:spcAft>
              <a:buClr>
                <a:schemeClr val="dk1"/>
              </a:buClr>
              <a:buSzPts val="2960"/>
              <a:buChar char="•"/>
            </a:pPr>
            <a:r>
              <a:rPr lang="en-US" sz="2960"/>
              <a:t>Economic efficiency must be over 100% to consider a project.</a:t>
            </a:r>
            <a:endParaRPr/>
          </a:p>
          <a:p>
            <a:pPr indent="-342900" lvl="0" marL="342900" rtl="0" algn="just">
              <a:lnSpc>
                <a:spcPct val="90000"/>
              </a:lnSpc>
              <a:spcBef>
                <a:spcPts val="592"/>
              </a:spcBef>
              <a:spcAft>
                <a:spcPts val="0"/>
              </a:spcAft>
              <a:buClr>
                <a:schemeClr val="dk1"/>
              </a:buClr>
              <a:buSzPts val="2960"/>
              <a:buChar char="•"/>
            </a:pPr>
            <a:r>
              <a:rPr lang="en-US" sz="2960"/>
              <a:t>In final evaluation of ventures, even though engineering plays a major role, economic efficiency must take precedence over physical efficiency.</a:t>
            </a:r>
            <a:endParaRPr/>
          </a:p>
          <a:p>
            <a:pPr indent="-342900" lvl="0" marL="342900" rtl="0" algn="just">
              <a:lnSpc>
                <a:spcPct val="90000"/>
              </a:lnSpc>
              <a:spcBef>
                <a:spcPts val="592"/>
              </a:spcBef>
              <a:spcAft>
                <a:spcPts val="0"/>
              </a:spcAft>
              <a:buClr>
                <a:schemeClr val="dk1"/>
              </a:buClr>
              <a:buSzPts val="2960"/>
              <a:buChar char="•"/>
            </a:pPr>
            <a:r>
              <a:rPr lang="en-US" sz="2960"/>
              <a:t>Economic efficiency concept brings to the fore all complexities of economic environment.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Engineering for Economic Competitiveness </a:t>
            </a:r>
            <a:endParaRPr sz="3959"/>
          </a:p>
        </p:txBody>
      </p:sp>
      <p:sp>
        <p:nvSpPr>
          <p:cNvPr id="416" name="Google Shape;416;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200"/>
              <a:buChar char="•"/>
            </a:pPr>
            <a:r>
              <a:rPr lang="en-US"/>
              <a:t>Producers strive for sustainable competitive advantage in the market place. (Bajaj Chetak)</a:t>
            </a:r>
            <a:endParaRPr/>
          </a:p>
          <a:p>
            <a:pPr indent="-342900" lvl="0" marL="342900" rtl="0" algn="just">
              <a:lnSpc>
                <a:spcPct val="90000"/>
              </a:lnSpc>
              <a:spcBef>
                <a:spcPts val="640"/>
              </a:spcBef>
              <a:spcAft>
                <a:spcPts val="0"/>
              </a:spcAft>
              <a:buClr>
                <a:schemeClr val="dk1"/>
              </a:buClr>
              <a:buSzPts val="3200"/>
              <a:buChar char="•"/>
            </a:pPr>
            <a:r>
              <a:rPr lang="en-US"/>
              <a:t>Through the life cycle approach to engineering, economic competitiveness can be enhanced. </a:t>
            </a:r>
            <a:endParaRPr/>
          </a:p>
          <a:p>
            <a:pPr indent="-342900" lvl="0" marL="342900" rtl="0" algn="just">
              <a:lnSpc>
                <a:spcPct val="90000"/>
              </a:lnSpc>
              <a:spcBef>
                <a:spcPts val="640"/>
              </a:spcBef>
              <a:spcAft>
                <a:spcPts val="0"/>
              </a:spcAft>
              <a:buClr>
                <a:schemeClr val="dk1"/>
              </a:buClr>
              <a:buSzPts val="3200"/>
              <a:buChar char="•"/>
            </a:pPr>
            <a:r>
              <a:rPr lang="en-US"/>
              <a:t>Identification of need, conceptual/preliminary design, detailed design and development, production/construction, utilization and finally phase out and disposal.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22" name="Google Shape;422;p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200"/>
              <a:buChar char="•"/>
            </a:pPr>
            <a:r>
              <a:rPr lang="en-US"/>
              <a:t>Generally, engineers have focused mainly on the acquisition phase i.e. up to production/construction.</a:t>
            </a:r>
            <a:endParaRPr/>
          </a:p>
          <a:p>
            <a:pPr indent="-342900" lvl="0" marL="342900" rtl="0" algn="just">
              <a:lnSpc>
                <a:spcPct val="90000"/>
              </a:lnSpc>
              <a:spcBef>
                <a:spcPts val="640"/>
              </a:spcBef>
              <a:spcAft>
                <a:spcPts val="0"/>
              </a:spcAft>
              <a:buClr>
                <a:schemeClr val="dk1"/>
              </a:buClr>
              <a:buSzPts val="3200"/>
              <a:buChar char="•"/>
            </a:pPr>
            <a:r>
              <a:rPr lang="en-US"/>
              <a:t>However, recent experience shows that product competitiveness cannot be achieved through efforts applied largely after product comes in to market place. </a:t>
            </a:r>
            <a:endParaRPr/>
          </a:p>
          <a:p>
            <a:pPr indent="-342900" lvl="0" marL="342900" rtl="0" algn="just">
              <a:lnSpc>
                <a:spcPct val="90000"/>
              </a:lnSpc>
              <a:spcBef>
                <a:spcPts val="640"/>
              </a:spcBef>
              <a:spcAft>
                <a:spcPts val="0"/>
              </a:spcAft>
              <a:buClr>
                <a:schemeClr val="dk1"/>
              </a:buClr>
              <a:buSzPts val="3200"/>
              <a:buChar char="•"/>
            </a:pPr>
            <a:r>
              <a:rPr lang="en-US"/>
              <a:t>As a result, it is essential that engineers need to be sensitive in the early stages of life cycle.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81"/>
          <p:cNvSpPr txBox="1"/>
          <p:nvPr>
            <p:ph type="ctrTitle"/>
          </p:nvPr>
        </p:nvSpPr>
        <p:spPr>
          <a:xfrm>
            <a:off x="685800" y="990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Engineering Economics</a:t>
            </a:r>
            <a:endParaRPr/>
          </a:p>
        </p:txBody>
      </p:sp>
      <p:sp>
        <p:nvSpPr>
          <p:cNvPr id="428" name="Google Shape;428;p81"/>
          <p:cNvSpPr txBox="1"/>
          <p:nvPr>
            <p:ph idx="1" type="subTitle"/>
          </p:nvPr>
        </p:nvSpPr>
        <p:spPr>
          <a:xfrm>
            <a:off x="1371600" y="32766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n-US">
                <a:solidFill>
                  <a:schemeClr val="dk1"/>
                </a:solidFill>
              </a:rPr>
              <a:t>Dr. Pradyot Ranjan Jena</a:t>
            </a:r>
            <a:endParaRPr/>
          </a:p>
          <a:p>
            <a:pPr indent="0" lvl="0" marL="0" rtl="0" algn="ctr">
              <a:lnSpc>
                <a:spcPct val="90000"/>
              </a:lnSpc>
              <a:spcBef>
                <a:spcPts val="560"/>
              </a:spcBef>
              <a:spcAft>
                <a:spcPts val="0"/>
              </a:spcAft>
              <a:buClr>
                <a:schemeClr val="dk1"/>
              </a:buClr>
              <a:buSzPts val="2800"/>
              <a:buNone/>
            </a:pPr>
            <a:r>
              <a:rPr lang="en-US" sz="2800">
                <a:solidFill>
                  <a:schemeClr val="dk1"/>
                </a:solidFill>
              </a:rPr>
              <a:t>School of Management</a:t>
            </a:r>
            <a:endParaRPr/>
          </a:p>
          <a:p>
            <a:pPr indent="0" lvl="0" marL="0" rtl="0" algn="ctr">
              <a:lnSpc>
                <a:spcPct val="90000"/>
              </a:lnSpc>
              <a:spcBef>
                <a:spcPts val="400"/>
              </a:spcBef>
              <a:spcAft>
                <a:spcPts val="0"/>
              </a:spcAft>
              <a:buClr>
                <a:srgbClr val="888888"/>
              </a:buClr>
              <a:buSzPts val="2000"/>
              <a:buNone/>
            </a:pPr>
            <a:r>
              <a:rPr b="1" lang="en-US" sz="2000"/>
              <a:t>NATIONAL INSTITUTE OF TECHNOLOGY KARNATAKA, SURATHKAL</a:t>
            </a:r>
            <a:endParaRPr/>
          </a:p>
          <a:p>
            <a:pPr indent="0" lvl="0" marL="0" rtl="0" algn="ctr">
              <a:lnSpc>
                <a:spcPct val="90000"/>
              </a:lnSpc>
              <a:spcBef>
                <a:spcPts val="640"/>
              </a:spcBef>
              <a:spcAft>
                <a:spcPts val="0"/>
              </a:spcAft>
              <a:buClr>
                <a:srgbClr val="888888"/>
              </a:buClr>
              <a:buSzPts val="3200"/>
              <a:buNone/>
            </a:pPr>
            <a:r>
              <a:t/>
            </a:r>
            <a:endParaRPr/>
          </a:p>
        </p:txBody>
      </p:sp>
      <p:pic>
        <p:nvPicPr>
          <p:cNvPr descr="https://encrypted-tbn0.gstatic.com/images?q=tbn:ANd9GcRys75t-o9NWT_sLBMijRdCdpgWGv2WILYAZLUit5Q51Ew3Qg4s" id="429" name="Google Shape;429;p81"/>
          <p:cNvPicPr preferRelativeResize="0"/>
          <p:nvPr/>
        </p:nvPicPr>
        <p:blipFill rotWithShape="1">
          <a:blip r:embed="rId3">
            <a:alphaModFix/>
          </a:blip>
          <a:srcRect b="0" l="0" r="0" t="0"/>
          <a:stretch/>
        </p:blipFill>
        <p:spPr>
          <a:xfrm>
            <a:off x="533400" y="5943600"/>
            <a:ext cx="914400" cy="685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Course Content</a:t>
            </a:r>
            <a:endParaRPr sz="3600"/>
          </a:p>
        </p:txBody>
      </p:sp>
      <p:sp>
        <p:nvSpPr>
          <p:cNvPr id="435" name="Google Shape;435;p82"/>
          <p:cNvSpPr txBox="1"/>
          <p:nvPr>
            <p:ph idx="1" type="body"/>
          </p:nvPr>
        </p:nvSpPr>
        <p:spPr>
          <a:xfrm>
            <a:off x="533400" y="1371600"/>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590"/>
              <a:buNone/>
            </a:pPr>
            <a:r>
              <a:rPr b="1" lang="en-US" sz="2590"/>
              <a:t>Basic economic concepts and problems </a:t>
            </a:r>
            <a:endParaRPr sz="2590"/>
          </a:p>
          <a:p>
            <a:pPr indent="-342900" lvl="0" marL="342900" rtl="0" algn="l">
              <a:lnSpc>
                <a:spcPct val="90000"/>
              </a:lnSpc>
              <a:spcBef>
                <a:spcPts val="444"/>
              </a:spcBef>
              <a:spcAft>
                <a:spcPts val="0"/>
              </a:spcAft>
              <a:buClr>
                <a:schemeClr val="dk1"/>
              </a:buClr>
              <a:buSzPts val="2220"/>
              <a:buChar char="•"/>
            </a:pPr>
            <a:r>
              <a:rPr lang="en-US" sz="2220"/>
              <a:t>Introduction to Engineering Economics- Physical and economic efficiency </a:t>
            </a:r>
            <a:endParaRPr/>
          </a:p>
          <a:p>
            <a:pPr indent="-201930" lvl="0" marL="342900" rtl="0" algn="l">
              <a:lnSpc>
                <a:spcPct val="90000"/>
              </a:lnSpc>
              <a:spcBef>
                <a:spcPts val="444"/>
              </a:spcBef>
              <a:spcAft>
                <a:spcPts val="0"/>
              </a:spcAft>
              <a:buClr>
                <a:schemeClr val="dk1"/>
              </a:buClr>
              <a:buSzPts val="2220"/>
              <a:buNone/>
            </a:pPr>
            <a:r>
              <a:t/>
            </a:r>
            <a:endParaRPr sz="2220"/>
          </a:p>
          <a:p>
            <a:pPr indent="-342900" lvl="0" marL="342900" rtl="0" algn="l">
              <a:lnSpc>
                <a:spcPct val="90000"/>
              </a:lnSpc>
              <a:spcBef>
                <a:spcPts val="444"/>
              </a:spcBef>
              <a:spcAft>
                <a:spcPts val="0"/>
              </a:spcAft>
              <a:buClr>
                <a:schemeClr val="dk1"/>
              </a:buClr>
              <a:buSzPts val="2220"/>
              <a:buChar char="•"/>
            </a:pPr>
            <a:r>
              <a:rPr lang="en-US" sz="2220"/>
              <a:t>Micro Economic Concepts:</a:t>
            </a:r>
            <a:endParaRPr/>
          </a:p>
          <a:p>
            <a:pPr indent="-342900" lvl="0" marL="342900" rtl="0" algn="l">
              <a:lnSpc>
                <a:spcPct val="90000"/>
              </a:lnSpc>
              <a:spcBef>
                <a:spcPts val="444"/>
              </a:spcBef>
              <a:spcAft>
                <a:spcPts val="0"/>
              </a:spcAft>
              <a:buClr>
                <a:schemeClr val="dk1"/>
              </a:buClr>
              <a:buSzPts val="2220"/>
              <a:buNone/>
            </a:pPr>
            <a:r>
              <a:rPr lang="en-US" sz="2220"/>
              <a:t>	Demand and Supply, Elasticity and applications, </a:t>
            </a:r>
            <a:endParaRPr/>
          </a:p>
          <a:p>
            <a:pPr indent="-342900" lvl="0" marL="342900" rtl="0" algn="l">
              <a:lnSpc>
                <a:spcPct val="90000"/>
              </a:lnSpc>
              <a:spcBef>
                <a:spcPts val="444"/>
              </a:spcBef>
              <a:spcAft>
                <a:spcPts val="0"/>
              </a:spcAft>
              <a:buClr>
                <a:schemeClr val="dk1"/>
              </a:buClr>
              <a:buSzPts val="2220"/>
              <a:buNone/>
            </a:pPr>
            <a:r>
              <a:rPr lang="en-US" sz="2220"/>
              <a:t>	Value and Utility, Law of Diminishing Marginal Utility, Indifference Curves, Cost Concepts, Market Equilibrium, Demand forecasting</a:t>
            </a:r>
            <a:endParaRPr/>
          </a:p>
          <a:p>
            <a:pPr indent="-342900" lvl="0" marL="342900" rtl="0" algn="l">
              <a:lnSpc>
                <a:spcPct val="90000"/>
              </a:lnSpc>
              <a:spcBef>
                <a:spcPts val="444"/>
              </a:spcBef>
              <a:spcAft>
                <a:spcPts val="0"/>
              </a:spcAft>
              <a:buClr>
                <a:schemeClr val="dk1"/>
              </a:buClr>
              <a:buSzPts val="2220"/>
              <a:buNone/>
            </a:pPr>
            <a:r>
              <a:t/>
            </a:r>
            <a:endParaRPr sz="2220"/>
          </a:p>
          <a:p>
            <a:pPr indent="-342900" lvl="0" marL="342900" rtl="0" algn="l">
              <a:lnSpc>
                <a:spcPct val="90000"/>
              </a:lnSpc>
              <a:spcBef>
                <a:spcPts val="444"/>
              </a:spcBef>
              <a:spcAft>
                <a:spcPts val="0"/>
              </a:spcAft>
              <a:buClr>
                <a:schemeClr val="dk1"/>
              </a:buClr>
              <a:buSzPts val="2220"/>
              <a:buChar char="•"/>
            </a:pPr>
            <a:r>
              <a:rPr lang="en-US" sz="2220"/>
              <a:t>Macro Economic Concepts:</a:t>
            </a:r>
            <a:endParaRPr/>
          </a:p>
          <a:p>
            <a:pPr indent="-342900" lvl="0" marL="342900" rtl="0" algn="l">
              <a:lnSpc>
                <a:spcPct val="90000"/>
              </a:lnSpc>
              <a:spcBef>
                <a:spcPts val="444"/>
              </a:spcBef>
              <a:spcAft>
                <a:spcPts val="0"/>
              </a:spcAft>
              <a:buClr>
                <a:schemeClr val="dk1"/>
              </a:buClr>
              <a:buSzPts val="2220"/>
              <a:buNone/>
            </a:pPr>
            <a:r>
              <a:rPr lang="en-US" sz="2220"/>
              <a:t>	Macroeconomic Aggregates, Growth and Development , Environment and Development, Human Development Index, Growth and Science &amp;Technology, </a:t>
            </a:r>
            <a:endParaRPr sz="2220"/>
          </a:p>
          <a:p>
            <a:pPr indent="-201930" lvl="0" marL="342900" rtl="0" algn="l">
              <a:lnSpc>
                <a:spcPct val="90000"/>
              </a:lnSpc>
              <a:spcBef>
                <a:spcPts val="444"/>
              </a:spcBef>
              <a:spcAft>
                <a:spcPts val="0"/>
              </a:spcAft>
              <a:buClr>
                <a:schemeClr val="dk1"/>
              </a:buClr>
              <a:buSzPts val="2220"/>
              <a:buNone/>
            </a:pPr>
            <a:r>
              <a:t/>
            </a:r>
            <a:endParaRPr sz="2220"/>
          </a:p>
          <a:p>
            <a:pPr indent="-225425" lvl="0" marL="342900" rtl="0" algn="l">
              <a:lnSpc>
                <a:spcPct val="90000"/>
              </a:lnSpc>
              <a:spcBef>
                <a:spcPts val="370"/>
              </a:spcBef>
              <a:spcAft>
                <a:spcPts val="0"/>
              </a:spcAft>
              <a:buClr>
                <a:schemeClr val="dk1"/>
              </a:buClr>
              <a:buSzPts val="1850"/>
              <a:buNone/>
            </a:pPr>
            <a:r>
              <a:t/>
            </a:r>
            <a:endParaRPr sz="185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8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Course Content</a:t>
            </a:r>
            <a:endParaRPr sz="3600"/>
          </a:p>
        </p:txBody>
      </p:sp>
      <p:sp>
        <p:nvSpPr>
          <p:cNvPr id="441" name="Google Shape;441;p83"/>
          <p:cNvSpPr txBox="1"/>
          <p:nvPr>
            <p:ph idx="1" type="body"/>
          </p:nvPr>
        </p:nvSpPr>
        <p:spPr>
          <a:xfrm>
            <a:off x="457200" y="1524000"/>
            <a:ext cx="82296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None/>
            </a:pPr>
            <a:r>
              <a:rPr b="1" lang="en-US" sz="2400"/>
              <a:t>Methods of economic analysis in Engineering </a:t>
            </a:r>
            <a:endParaRPr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Time value of money, Interest rate calculations. </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Present worth, Annual equivalent, Future worth, Internal rate of return, Capitalized equivalent, Capital recovery with return. Selection among alternatives, Break-even analysis.</a:t>
            </a:r>
            <a:endParaRPr/>
          </a:p>
          <a:p>
            <a:pPr indent="-3429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84"/>
          <p:cNvSpPr txBox="1"/>
          <p:nvPr>
            <p:ph type="title"/>
          </p:nvPr>
        </p:nvSpPr>
        <p:spPr>
          <a:xfrm>
            <a:off x="457200" y="274638"/>
            <a:ext cx="8229600" cy="868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Course Content</a:t>
            </a:r>
            <a:endParaRPr sz="3600"/>
          </a:p>
        </p:txBody>
      </p:sp>
      <p:sp>
        <p:nvSpPr>
          <p:cNvPr id="447" name="Google Shape;447;p84"/>
          <p:cNvSpPr txBox="1"/>
          <p:nvPr>
            <p:ph idx="1" type="body"/>
          </p:nvPr>
        </p:nvSpPr>
        <p:spPr>
          <a:xfrm>
            <a:off x="457200" y="1143000"/>
            <a:ext cx="8229600" cy="51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600"/>
              <a:buNone/>
            </a:pPr>
            <a:r>
              <a:rPr b="1" lang="en-US" sz="2600"/>
              <a:t>Evaluating replacement alternatives </a:t>
            </a:r>
            <a:endParaRPr sz="2600"/>
          </a:p>
          <a:p>
            <a:pPr indent="-342900" lvl="0" marL="342900" rtl="0" algn="l">
              <a:spcBef>
                <a:spcPts val="480"/>
              </a:spcBef>
              <a:spcAft>
                <a:spcPts val="0"/>
              </a:spcAft>
              <a:buClr>
                <a:schemeClr val="dk1"/>
              </a:buClr>
              <a:buSzPts val="2400"/>
              <a:buChar char="•"/>
            </a:pPr>
            <a:r>
              <a:rPr lang="en-US" sz="2400"/>
              <a:t>Replacement analysis, the economic life of an asset, Retirement or abandonment decisions. </a:t>
            </a:r>
            <a:endParaRPr/>
          </a:p>
          <a:p>
            <a:pPr indent="-342900" lvl="0" marL="342900" rtl="0" algn="l">
              <a:spcBef>
                <a:spcPts val="480"/>
              </a:spcBef>
              <a:spcAft>
                <a:spcPts val="0"/>
              </a:spcAft>
              <a:buClr>
                <a:schemeClr val="dk1"/>
              </a:buClr>
              <a:buSzPts val="2400"/>
              <a:buChar char="•"/>
            </a:pPr>
            <a:r>
              <a:rPr lang="en-US" sz="2400"/>
              <a:t>Evaluating public activities: The nature of public activities, Benefit-cost analysis, Cost-effectiveness analysis</a:t>
            </a:r>
            <a:endParaRPr/>
          </a:p>
          <a:p>
            <a:pPr indent="-190500" lvl="0" marL="342900" rtl="0" algn="l">
              <a:spcBef>
                <a:spcPts val="480"/>
              </a:spcBef>
              <a:spcAft>
                <a:spcPts val="0"/>
              </a:spcAft>
              <a:buClr>
                <a:schemeClr val="dk1"/>
              </a:buClr>
              <a:buSzPts val="2400"/>
              <a:buNone/>
            </a:pPr>
            <a:r>
              <a:t/>
            </a:r>
            <a:endParaRPr b="1" sz="2400"/>
          </a:p>
          <a:p>
            <a:pPr indent="-342900" lvl="0" marL="342900" rtl="0" algn="l">
              <a:spcBef>
                <a:spcPts val="480"/>
              </a:spcBef>
              <a:spcAft>
                <a:spcPts val="0"/>
              </a:spcAft>
              <a:buClr>
                <a:schemeClr val="dk1"/>
              </a:buClr>
              <a:buSzPts val="2400"/>
              <a:buNone/>
            </a:pPr>
            <a:r>
              <a:rPr b="1" lang="en-US" sz="2400"/>
              <a:t>Depreciation accounting </a:t>
            </a:r>
            <a:endParaRPr sz="2400"/>
          </a:p>
          <a:p>
            <a:pPr indent="-342900" lvl="0" marL="342900" rtl="0" algn="l">
              <a:spcBef>
                <a:spcPts val="480"/>
              </a:spcBef>
              <a:spcAft>
                <a:spcPts val="0"/>
              </a:spcAft>
              <a:buClr>
                <a:schemeClr val="dk1"/>
              </a:buClr>
              <a:buSzPts val="2400"/>
              <a:buChar char="•"/>
            </a:pPr>
            <a:r>
              <a:rPr lang="en-US" sz="2400"/>
              <a:t>Basic depreciation methods. Basic terminology for Income taxes, Depreciation and Income taxes.</a:t>
            </a:r>
            <a:endParaRPr/>
          </a:p>
          <a:p>
            <a:pPr indent="-342900" lvl="0" marL="342900" rtl="0" algn="l">
              <a:spcBef>
                <a:spcPts val="480"/>
              </a:spcBef>
              <a:spcAft>
                <a:spcPts val="0"/>
              </a:spcAft>
              <a:buClr>
                <a:schemeClr val="dk1"/>
              </a:buClr>
              <a:buSzPts val="2400"/>
              <a:buNone/>
            </a:pPr>
            <a:r>
              <a:t/>
            </a:r>
            <a:endParaRPr b="1" sz="2400"/>
          </a:p>
          <a:p>
            <a:pPr indent="-342900" lvl="0" marL="342900" rtl="0" algn="l">
              <a:spcBef>
                <a:spcPts val="480"/>
              </a:spcBef>
              <a:spcAft>
                <a:spcPts val="0"/>
              </a:spcAft>
              <a:buClr>
                <a:schemeClr val="dk1"/>
              </a:buClr>
              <a:buSzPts val="2400"/>
              <a:buNone/>
            </a:pPr>
            <a:r>
              <a:rPr b="1" lang="en-US" sz="2400"/>
              <a:t>Estimating economic elements </a:t>
            </a:r>
            <a:endParaRPr sz="2400"/>
          </a:p>
          <a:p>
            <a:pPr indent="-342900" lvl="0" marL="342900" rtl="0" algn="l">
              <a:spcBef>
                <a:spcPts val="480"/>
              </a:spcBef>
              <a:spcAft>
                <a:spcPts val="0"/>
              </a:spcAft>
              <a:buClr>
                <a:schemeClr val="dk1"/>
              </a:buClr>
              <a:buSzPts val="2400"/>
              <a:buChar char="•"/>
            </a:pPr>
            <a:r>
              <a:rPr lang="en-US" sz="2400"/>
              <a:t>Cost Estimation, Location Decisions</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8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Engineering and Engineering Economy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Introduction</a:t>
            </a:r>
            <a:endParaRPr/>
          </a:p>
        </p:txBody>
      </p:sp>
      <p:sp>
        <p:nvSpPr>
          <p:cNvPr id="458" name="Google Shape;458;p8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just">
              <a:lnSpc>
                <a:spcPct val="140000"/>
              </a:lnSpc>
              <a:spcBef>
                <a:spcPts val="0"/>
              </a:spcBef>
              <a:spcAft>
                <a:spcPts val="0"/>
              </a:spcAft>
              <a:buClr>
                <a:schemeClr val="dk1"/>
              </a:buClr>
              <a:buSzPts val="2240"/>
              <a:buChar char="•"/>
            </a:pPr>
            <a:r>
              <a:rPr lang="en-US" sz="2240"/>
              <a:t>Engineering activities are not an end in themselves. They are a means for satisfying human wants.</a:t>
            </a:r>
            <a:endParaRPr/>
          </a:p>
          <a:p>
            <a:pPr indent="-342900" lvl="0" marL="342900" rtl="0" algn="just">
              <a:lnSpc>
                <a:spcPct val="140000"/>
              </a:lnSpc>
              <a:spcBef>
                <a:spcPts val="448"/>
              </a:spcBef>
              <a:spcAft>
                <a:spcPts val="0"/>
              </a:spcAft>
              <a:buClr>
                <a:schemeClr val="dk1"/>
              </a:buClr>
              <a:buSzPts val="2240"/>
              <a:buChar char="•"/>
            </a:pPr>
            <a:r>
              <a:rPr lang="en-US" sz="2240"/>
              <a:t>Engineers have two concerns: 1) Materials and Forces of Nature, and 2) Needs of People</a:t>
            </a:r>
            <a:endParaRPr/>
          </a:p>
          <a:p>
            <a:pPr indent="-342900" lvl="0" marL="342900" rtl="0" algn="just">
              <a:lnSpc>
                <a:spcPct val="140000"/>
              </a:lnSpc>
              <a:spcBef>
                <a:spcPts val="448"/>
              </a:spcBef>
              <a:spcAft>
                <a:spcPts val="0"/>
              </a:spcAft>
              <a:buClr>
                <a:schemeClr val="dk1"/>
              </a:buClr>
              <a:buSzPts val="2240"/>
              <a:buChar char="•"/>
            </a:pPr>
            <a:r>
              <a:rPr lang="en-US" sz="2240"/>
              <a:t>Resource constraints is responsible for closely associating Engineering with Economics.</a:t>
            </a:r>
            <a:endParaRPr/>
          </a:p>
          <a:p>
            <a:pPr indent="-342900" lvl="0" marL="342900" rtl="0" algn="just">
              <a:lnSpc>
                <a:spcPct val="140000"/>
              </a:lnSpc>
              <a:spcBef>
                <a:spcPts val="448"/>
              </a:spcBef>
              <a:spcAft>
                <a:spcPts val="0"/>
              </a:spcAft>
              <a:buClr>
                <a:schemeClr val="dk1"/>
              </a:buClr>
              <a:buSzPts val="2240"/>
              <a:buChar char="•"/>
            </a:pPr>
            <a:r>
              <a:rPr lang="en-US" sz="2240"/>
              <a:t>Engineering projects need to be not just physically feasible but economically also.</a:t>
            </a:r>
            <a:endParaRPr sz="22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Meeting Time</a:t>
            </a:r>
            <a:endParaRPr/>
          </a:p>
        </p:txBody>
      </p:sp>
      <p:sp>
        <p:nvSpPr>
          <p:cNvPr id="304" name="Google Shape;304;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You can email me at </a:t>
            </a:r>
            <a:r>
              <a:rPr lang="en-US" sz="2800" u="sng">
                <a:solidFill>
                  <a:schemeClr val="hlink"/>
                </a:solidFill>
                <a:hlinkClick r:id="rId3"/>
              </a:rPr>
              <a:t>jpradyot@gmail.com</a:t>
            </a:r>
            <a:endParaRPr sz="2800"/>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a:p>
            <a:pPr indent="-342900" lvl="0" marL="342900" rtl="0" algn="l">
              <a:spcBef>
                <a:spcPts val="560"/>
              </a:spcBef>
              <a:spcAft>
                <a:spcPts val="0"/>
              </a:spcAft>
              <a:buClr>
                <a:schemeClr val="dk1"/>
              </a:buClr>
              <a:buSzPts val="2800"/>
              <a:buChar char="•"/>
            </a:pPr>
            <a:r>
              <a:rPr lang="en-US" sz="2800"/>
              <a:t>If you have any queries and any doubts meet me in my office at School of Management.</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Engineering and Science</a:t>
            </a:r>
            <a:endParaRPr/>
          </a:p>
        </p:txBody>
      </p:sp>
      <p:sp>
        <p:nvSpPr>
          <p:cNvPr id="464" name="Google Shape;464;p8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960"/>
              <a:buChar char="•"/>
            </a:pPr>
            <a:r>
              <a:rPr lang="en-US" sz="2960"/>
              <a:t>Engineering is not a science but an application of science. It is an art of adopting skill and knowledge  of science.</a:t>
            </a:r>
            <a:endParaRPr/>
          </a:p>
          <a:p>
            <a:pPr indent="-342900" lvl="0" marL="342900" rtl="0" algn="just">
              <a:lnSpc>
                <a:spcPct val="80000"/>
              </a:lnSpc>
              <a:spcBef>
                <a:spcPts val="592"/>
              </a:spcBef>
              <a:spcAft>
                <a:spcPts val="0"/>
              </a:spcAft>
              <a:buClr>
                <a:schemeClr val="dk1"/>
              </a:buClr>
              <a:buSzPts val="2960"/>
              <a:buChar char="•"/>
            </a:pPr>
            <a:r>
              <a:rPr lang="en-US" sz="2960"/>
              <a:t>Accreditation Board for Engineering and Technology defines Engineering as, “Engineering is a profession in which knowledge of the mathematical and natural sciences are gained by study, experience, and practice is applied with judgment to develop ways to utilize economically the materials and forces of nature for the benefit of mankind”.</a:t>
            </a:r>
            <a:endParaRPr sz="296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Contd.. </a:t>
            </a:r>
            <a:endParaRPr/>
          </a:p>
        </p:txBody>
      </p:sp>
      <p:sp>
        <p:nvSpPr>
          <p:cNvPr id="470" name="Google Shape;470;p8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200"/>
              <a:buChar char="•"/>
            </a:pPr>
            <a:r>
              <a:rPr lang="en-US"/>
              <a:t>Role of a scientist is to add to humankind’s accumulated body of knowledge and discover universal laws of behavior.</a:t>
            </a:r>
            <a:endParaRPr/>
          </a:p>
          <a:p>
            <a:pPr indent="-342900" lvl="0" marL="342900" rtl="0" algn="just">
              <a:lnSpc>
                <a:spcPct val="90000"/>
              </a:lnSpc>
              <a:spcBef>
                <a:spcPts val="640"/>
              </a:spcBef>
              <a:spcAft>
                <a:spcPts val="0"/>
              </a:spcAft>
              <a:buClr>
                <a:schemeClr val="dk1"/>
              </a:buClr>
              <a:buSzPts val="3200"/>
              <a:buChar char="•"/>
            </a:pPr>
            <a:r>
              <a:rPr lang="en-US"/>
              <a:t>Role of engineer is to apply this to particular situations to produce products and services.</a:t>
            </a:r>
            <a:endParaRPr/>
          </a:p>
          <a:p>
            <a:pPr indent="-342900" lvl="0" marL="342900" rtl="0" algn="just">
              <a:lnSpc>
                <a:spcPct val="90000"/>
              </a:lnSpc>
              <a:spcBef>
                <a:spcPts val="640"/>
              </a:spcBef>
              <a:spcAft>
                <a:spcPts val="0"/>
              </a:spcAft>
              <a:buClr>
                <a:schemeClr val="dk1"/>
              </a:buClr>
              <a:buSzPts val="3200"/>
              <a:buChar char="•"/>
            </a:pPr>
            <a:r>
              <a:rPr lang="en-US"/>
              <a:t>Engineering activities rarely are carried out for the satisfaction that may be derived from them directly. Instead, their use is confined to satisfying human wants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Contd..</a:t>
            </a:r>
            <a:endParaRPr/>
          </a:p>
        </p:txBody>
      </p:sp>
      <p:sp>
        <p:nvSpPr>
          <p:cNvPr id="476" name="Google Shape;476;p8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t>Modern civilization depends to a large degree on engineering. For e.g. transportation, communication, national defense and other goods and services used to facilitate work.</a:t>
            </a:r>
            <a:endParaRPr/>
          </a:p>
          <a:p>
            <a:pPr indent="-342900" lvl="0" marL="342900" rtl="0" algn="just">
              <a:spcBef>
                <a:spcPts val="640"/>
              </a:spcBef>
              <a:spcAft>
                <a:spcPts val="0"/>
              </a:spcAft>
              <a:buClr>
                <a:schemeClr val="dk1"/>
              </a:buClr>
              <a:buSzPts val="3200"/>
              <a:buChar char="•"/>
            </a:pPr>
            <a:r>
              <a:rPr lang="en-US"/>
              <a:t>Science is the foundation upon which engineer builds. </a:t>
            </a:r>
            <a:endParaRPr/>
          </a:p>
          <a:p>
            <a:pPr indent="-342900" lvl="0" marL="342900" rtl="0" algn="just">
              <a:spcBef>
                <a:spcPts val="640"/>
              </a:spcBef>
              <a:spcAft>
                <a:spcPts val="0"/>
              </a:spcAft>
              <a:buClr>
                <a:schemeClr val="dk1"/>
              </a:buClr>
              <a:buSzPts val="3200"/>
              <a:buChar char="•"/>
            </a:pPr>
            <a:r>
              <a:rPr lang="en-US"/>
              <a:t>Engineering activity is responsible for improvement in general standard of living.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Bi-Environmental Nature of Engineering</a:t>
            </a:r>
            <a:endParaRPr sz="3959"/>
          </a:p>
        </p:txBody>
      </p:sp>
      <p:sp>
        <p:nvSpPr>
          <p:cNvPr id="482" name="Google Shape;482;p9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200"/>
              <a:buChar char="•"/>
            </a:pPr>
            <a:r>
              <a:rPr lang="en-US"/>
              <a:t>Engineers are confronted with two environments:</a:t>
            </a:r>
            <a:endParaRPr/>
          </a:p>
          <a:p>
            <a:pPr indent="-342900" lvl="0" marL="342900" rtl="0" algn="just">
              <a:lnSpc>
                <a:spcPct val="90000"/>
              </a:lnSpc>
              <a:spcBef>
                <a:spcPts val="640"/>
              </a:spcBef>
              <a:spcAft>
                <a:spcPts val="0"/>
              </a:spcAft>
              <a:buClr>
                <a:schemeClr val="dk1"/>
              </a:buClr>
              <a:buSzPts val="3200"/>
              <a:buChar char="•"/>
            </a:pPr>
            <a:r>
              <a:rPr lang="en-US"/>
              <a:t>1) Physical Environment.</a:t>
            </a:r>
            <a:endParaRPr/>
          </a:p>
          <a:p>
            <a:pPr indent="-342900" lvl="0" marL="342900" rtl="0" algn="just">
              <a:lnSpc>
                <a:spcPct val="90000"/>
              </a:lnSpc>
              <a:spcBef>
                <a:spcPts val="640"/>
              </a:spcBef>
              <a:spcAft>
                <a:spcPts val="0"/>
              </a:spcAft>
              <a:buClr>
                <a:schemeClr val="dk1"/>
              </a:buClr>
              <a:buSzPts val="3200"/>
              <a:buChar char="•"/>
            </a:pPr>
            <a:r>
              <a:rPr lang="en-US"/>
              <a:t>2) Economic Environment.</a:t>
            </a:r>
            <a:endParaRPr/>
          </a:p>
          <a:p>
            <a:pPr indent="-342900" lvl="0" marL="342900" rtl="0" algn="just">
              <a:lnSpc>
                <a:spcPct val="90000"/>
              </a:lnSpc>
              <a:spcBef>
                <a:spcPts val="640"/>
              </a:spcBef>
              <a:spcAft>
                <a:spcPts val="0"/>
              </a:spcAft>
              <a:buClr>
                <a:schemeClr val="dk1"/>
              </a:buClr>
              <a:buSzPts val="3200"/>
              <a:buChar char="•"/>
            </a:pPr>
            <a:r>
              <a:rPr lang="en-US"/>
              <a:t>The success of engineering is to create products and services with the knowledge of physical laws. However, the worth these products and services lies in their utility measured in economic terms.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Contd..</a:t>
            </a:r>
            <a:endParaRPr/>
          </a:p>
        </p:txBody>
      </p:sp>
      <p:sp>
        <p:nvSpPr>
          <p:cNvPr id="488" name="Google Shape;488;p9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960"/>
              <a:buChar char="•"/>
            </a:pPr>
            <a:r>
              <a:rPr lang="en-US" sz="2960"/>
              <a:t>Physical environment is governed by physical laws which are more exact and much is known with certainty.</a:t>
            </a:r>
            <a:endParaRPr/>
          </a:p>
          <a:p>
            <a:pPr indent="-342900" lvl="0" marL="342900" rtl="0" algn="just">
              <a:lnSpc>
                <a:spcPct val="80000"/>
              </a:lnSpc>
              <a:spcBef>
                <a:spcPts val="592"/>
              </a:spcBef>
              <a:spcAft>
                <a:spcPts val="0"/>
              </a:spcAft>
              <a:buClr>
                <a:schemeClr val="dk1"/>
              </a:buClr>
              <a:buSzPts val="2960"/>
              <a:buChar char="•"/>
            </a:pPr>
            <a:r>
              <a:rPr lang="en-US" sz="2960"/>
              <a:t>Economic environment is governed by economic laws which are influenced by human behavior. These laws are less exact compared to physical laws. </a:t>
            </a:r>
            <a:endParaRPr/>
          </a:p>
          <a:p>
            <a:pPr indent="-342900" lvl="0" marL="342900" rtl="0" algn="just">
              <a:lnSpc>
                <a:spcPct val="80000"/>
              </a:lnSpc>
              <a:spcBef>
                <a:spcPts val="592"/>
              </a:spcBef>
              <a:spcAft>
                <a:spcPts val="0"/>
              </a:spcAft>
              <a:buClr>
                <a:schemeClr val="dk1"/>
              </a:buClr>
              <a:buSzPts val="2960"/>
              <a:buChar char="•"/>
            </a:pPr>
            <a:r>
              <a:rPr lang="en-US" sz="2960"/>
              <a:t>Quantification is possible to a large extent in economic environment due to similar reaction of human beings over space and across time to similar events.</a:t>
            </a:r>
            <a:endParaRPr sz="296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92"/>
          <p:cNvSpPr txBox="1"/>
          <p:nvPr>
            <p:ph type="title"/>
          </p:nvPr>
        </p:nvSpPr>
        <p:spPr>
          <a:xfrm>
            <a:off x="457200" y="274638"/>
            <a:ext cx="8229600" cy="792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94" name="Google Shape;494;p92"/>
          <p:cNvSpPr txBox="1"/>
          <p:nvPr>
            <p:ph idx="1" type="body"/>
          </p:nvPr>
        </p:nvSpPr>
        <p:spPr>
          <a:xfrm>
            <a:off x="457200" y="1295400"/>
            <a:ext cx="8229600" cy="48309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t>Engineers may have a tendency to disregard economic environment. But role of an engineer goes much beyond physical environment to economic and managerial as well.</a:t>
            </a:r>
            <a:endParaRPr/>
          </a:p>
          <a:p>
            <a:pPr indent="-342900" lvl="0" marL="342900" rtl="0" algn="just">
              <a:spcBef>
                <a:spcPts val="640"/>
              </a:spcBef>
              <a:spcAft>
                <a:spcPts val="0"/>
              </a:spcAft>
              <a:buClr>
                <a:schemeClr val="dk1"/>
              </a:buClr>
              <a:buSzPts val="3200"/>
              <a:buChar char="•"/>
            </a:pPr>
            <a:r>
              <a:rPr lang="en-US"/>
              <a:t>There is also an argument that engineers must confine to physical factors and economic and humanistic factors should be handled by others.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00" name="Google Shape;500;p9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960"/>
              <a:buChar char="•"/>
            </a:pPr>
            <a:r>
              <a:rPr lang="en-US" sz="2960"/>
              <a:t>Engineers can readily extend their inherent ability of analysis to become proficient in the analysis of the economic aspects of engineering application.</a:t>
            </a:r>
            <a:endParaRPr/>
          </a:p>
          <a:p>
            <a:pPr indent="-342900" lvl="0" marL="342900" rtl="0" algn="just">
              <a:spcBef>
                <a:spcPts val="592"/>
              </a:spcBef>
              <a:spcAft>
                <a:spcPts val="0"/>
              </a:spcAft>
              <a:buClr>
                <a:schemeClr val="dk1"/>
              </a:buClr>
              <a:buSzPts val="2960"/>
              <a:buChar char="•"/>
            </a:pPr>
            <a:r>
              <a:rPr lang="en-US" sz="2960"/>
              <a:t>Engineers who will be eventually engaged in managerial activities will find such proficiency is necessary.</a:t>
            </a:r>
            <a:endParaRPr/>
          </a:p>
          <a:p>
            <a:pPr indent="-342900" lvl="0" marL="342900" rtl="0" algn="just">
              <a:spcBef>
                <a:spcPts val="592"/>
              </a:spcBef>
              <a:spcAft>
                <a:spcPts val="0"/>
              </a:spcAft>
              <a:buClr>
                <a:schemeClr val="dk1"/>
              </a:buClr>
              <a:buSzPts val="2960"/>
              <a:buChar char="•"/>
            </a:pPr>
            <a:r>
              <a:rPr lang="en-US" sz="2960"/>
              <a:t>It is the objective of engineering economy to prepare engineers to cope with bi- environmental nature of engineering.</a:t>
            </a:r>
            <a:endParaRPr sz="296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Physical and Economic Efficiency</a:t>
            </a:r>
            <a:endParaRPr/>
          </a:p>
        </p:txBody>
      </p:sp>
      <p:sp>
        <p:nvSpPr>
          <p:cNvPr id="506" name="Google Shape;506;p9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t>There is limited resources and as a result it is necessary to produce greatest output with limited input.</a:t>
            </a:r>
            <a:endParaRPr/>
          </a:p>
          <a:p>
            <a:pPr indent="-342900" lvl="0" marL="342900" rtl="0" algn="just">
              <a:spcBef>
                <a:spcPts val="640"/>
              </a:spcBef>
              <a:spcAft>
                <a:spcPts val="0"/>
              </a:spcAft>
              <a:buClr>
                <a:schemeClr val="dk1"/>
              </a:buClr>
              <a:buSzPts val="3200"/>
              <a:buChar char="•"/>
            </a:pPr>
            <a:r>
              <a:rPr lang="en-US"/>
              <a:t>Opportunity cost:</a:t>
            </a:r>
            <a:endParaRPr/>
          </a:p>
          <a:p>
            <a:pPr indent="-342900" lvl="0" marL="342900" rtl="0" algn="just">
              <a:spcBef>
                <a:spcPts val="640"/>
              </a:spcBef>
              <a:spcAft>
                <a:spcPts val="0"/>
              </a:spcAft>
              <a:buClr>
                <a:schemeClr val="dk1"/>
              </a:buClr>
              <a:buSzPts val="3200"/>
              <a:buChar char="•"/>
            </a:pPr>
            <a:r>
              <a:rPr lang="en-US"/>
              <a:t>Engineering is concerned with physical efficiency: i.e. </a:t>
            </a:r>
            <a:r>
              <a:rPr b="1" lang="en-US"/>
              <a:t>output/input</a:t>
            </a:r>
            <a:r>
              <a:rPr lang="en-US"/>
              <a:t>.</a:t>
            </a:r>
            <a:endParaRPr/>
          </a:p>
          <a:p>
            <a:pPr indent="-342900" lvl="0" marL="342900" rtl="0" algn="just">
              <a:spcBef>
                <a:spcPts val="640"/>
              </a:spcBef>
              <a:spcAft>
                <a:spcPts val="0"/>
              </a:spcAft>
              <a:buClr>
                <a:schemeClr val="dk1"/>
              </a:buClr>
              <a:buSzPts val="3200"/>
              <a:buChar char="•"/>
            </a:pPr>
            <a:r>
              <a:rPr lang="en-US"/>
              <a:t>Physical efficiency is always less than 100%</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Contd..</a:t>
            </a:r>
            <a:endParaRPr/>
          </a:p>
        </p:txBody>
      </p:sp>
      <p:sp>
        <p:nvSpPr>
          <p:cNvPr id="512" name="Google Shape;512;p9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960"/>
              <a:buChar char="•"/>
            </a:pPr>
            <a:r>
              <a:rPr lang="en-US" sz="2960"/>
              <a:t>At second level there is economic efficiency i.e. </a:t>
            </a:r>
            <a:r>
              <a:rPr b="1" lang="en-US" sz="2960"/>
              <a:t>worth/cost</a:t>
            </a:r>
            <a:r>
              <a:rPr lang="en-US" sz="2960"/>
              <a:t>.</a:t>
            </a:r>
            <a:endParaRPr/>
          </a:p>
          <a:p>
            <a:pPr indent="-342900" lvl="0" marL="342900" rtl="0" algn="just">
              <a:lnSpc>
                <a:spcPct val="90000"/>
              </a:lnSpc>
              <a:spcBef>
                <a:spcPts val="592"/>
              </a:spcBef>
              <a:spcAft>
                <a:spcPts val="0"/>
              </a:spcAft>
              <a:buClr>
                <a:schemeClr val="dk1"/>
              </a:buClr>
              <a:buSzPts val="2960"/>
              <a:buChar char="•"/>
            </a:pPr>
            <a:r>
              <a:rPr lang="en-US" sz="2960"/>
              <a:t>Economic efficiency must be over 100% to consider a project.</a:t>
            </a:r>
            <a:endParaRPr/>
          </a:p>
          <a:p>
            <a:pPr indent="-342900" lvl="0" marL="342900" rtl="0" algn="just">
              <a:lnSpc>
                <a:spcPct val="90000"/>
              </a:lnSpc>
              <a:spcBef>
                <a:spcPts val="592"/>
              </a:spcBef>
              <a:spcAft>
                <a:spcPts val="0"/>
              </a:spcAft>
              <a:buClr>
                <a:schemeClr val="dk1"/>
              </a:buClr>
              <a:buSzPts val="2960"/>
              <a:buChar char="•"/>
            </a:pPr>
            <a:r>
              <a:rPr lang="en-US" sz="2960"/>
              <a:t>In final evaluation of ventures, even though engineering plays a major role, economic efficiency must take precedence over physical efficiency.</a:t>
            </a:r>
            <a:endParaRPr/>
          </a:p>
          <a:p>
            <a:pPr indent="-342900" lvl="0" marL="342900" rtl="0" algn="just">
              <a:lnSpc>
                <a:spcPct val="90000"/>
              </a:lnSpc>
              <a:spcBef>
                <a:spcPts val="592"/>
              </a:spcBef>
              <a:spcAft>
                <a:spcPts val="0"/>
              </a:spcAft>
              <a:buClr>
                <a:schemeClr val="dk1"/>
              </a:buClr>
              <a:buSzPts val="2960"/>
              <a:buChar char="•"/>
            </a:pPr>
            <a:r>
              <a:rPr lang="en-US" sz="2960"/>
              <a:t>Economic efficiency concept brings to the fore all complexities of economic environment.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Engineering for Economic Competitiveness </a:t>
            </a:r>
            <a:endParaRPr sz="3959"/>
          </a:p>
        </p:txBody>
      </p:sp>
      <p:sp>
        <p:nvSpPr>
          <p:cNvPr id="518" name="Google Shape;518;p9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200"/>
              <a:buChar char="•"/>
            </a:pPr>
            <a:r>
              <a:rPr lang="en-US"/>
              <a:t>Producers strive for sustainable competitive advantage in the market place. (Bajaj Chetak)</a:t>
            </a:r>
            <a:endParaRPr/>
          </a:p>
          <a:p>
            <a:pPr indent="-342900" lvl="0" marL="342900" rtl="0" algn="just">
              <a:lnSpc>
                <a:spcPct val="90000"/>
              </a:lnSpc>
              <a:spcBef>
                <a:spcPts val="640"/>
              </a:spcBef>
              <a:spcAft>
                <a:spcPts val="0"/>
              </a:spcAft>
              <a:buClr>
                <a:schemeClr val="dk1"/>
              </a:buClr>
              <a:buSzPts val="3200"/>
              <a:buChar char="•"/>
            </a:pPr>
            <a:r>
              <a:rPr lang="en-US"/>
              <a:t>Through the life cycle approach to engineering, economic competitiveness can be enhanced. </a:t>
            </a:r>
            <a:endParaRPr/>
          </a:p>
          <a:p>
            <a:pPr indent="-342900" lvl="0" marL="342900" rtl="0" algn="just">
              <a:lnSpc>
                <a:spcPct val="90000"/>
              </a:lnSpc>
              <a:spcBef>
                <a:spcPts val="640"/>
              </a:spcBef>
              <a:spcAft>
                <a:spcPts val="0"/>
              </a:spcAft>
              <a:buClr>
                <a:schemeClr val="dk1"/>
              </a:buClr>
              <a:buSzPts val="3200"/>
              <a:buChar char="•"/>
            </a:pPr>
            <a:r>
              <a:rPr lang="en-US"/>
              <a:t>Identification of need, conceptual/preliminary design, detailed design and development, production/construction, utilization and finally phase out and disposal.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1"/>
          <p:cNvSpPr txBox="1"/>
          <p:nvPr>
            <p:ph type="title"/>
          </p:nvPr>
        </p:nvSpPr>
        <p:spPr>
          <a:xfrm>
            <a:off x="457200" y="304800"/>
            <a:ext cx="82296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Course Objectives</a:t>
            </a:r>
            <a:endParaRPr sz="3600"/>
          </a:p>
        </p:txBody>
      </p:sp>
      <p:sp>
        <p:nvSpPr>
          <p:cNvPr id="310" name="Google Shape;310;p61"/>
          <p:cNvSpPr txBox="1"/>
          <p:nvPr>
            <p:ph idx="1" type="body"/>
          </p:nvPr>
        </p:nvSpPr>
        <p:spPr>
          <a:xfrm>
            <a:off x="457200" y="13716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t>Become acquainted with basic economic concepts such as demand and supply, price, competition, interest rate, profit, inflation, GDP, GNP etc.</a:t>
            </a:r>
            <a:endParaRPr/>
          </a:p>
          <a:p>
            <a:pPr indent="-342900" lvl="0" marL="342900" rtl="0" algn="l">
              <a:spcBef>
                <a:spcPts val="400"/>
              </a:spcBef>
              <a:spcAft>
                <a:spcPts val="0"/>
              </a:spcAft>
              <a:buClr>
                <a:schemeClr val="dk1"/>
              </a:buClr>
              <a:buSzPts val="2000"/>
              <a:buChar char="•"/>
            </a:pPr>
            <a:r>
              <a:rPr lang="en-US" sz="2000"/>
              <a:t>Develop a significant understanding of the </a:t>
            </a:r>
            <a:r>
              <a:rPr b="1" lang="en-US" sz="2000"/>
              <a:t>time value of money</a:t>
            </a:r>
            <a:r>
              <a:rPr lang="en-US" sz="2000"/>
              <a:t>.</a:t>
            </a:r>
            <a:endParaRPr/>
          </a:p>
          <a:p>
            <a:pPr indent="-342900" lvl="0" marL="342900" rtl="0" algn="l">
              <a:spcBef>
                <a:spcPts val="400"/>
              </a:spcBef>
              <a:spcAft>
                <a:spcPts val="0"/>
              </a:spcAft>
              <a:buClr>
                <a:schemeClr val="dk1"/>
              </a:buClr>
              <a:buSzPts val="2000"/>
              <a:buChar char="•"/>
            </a:pPr>
            <a:r>
              <a:rPr lang="en-US" sz="2000"/>
              <a:t>Develop the ability to apply various methods for economic analysis of </a:t>
            </a:r>
            <a:r>
              <a:rPr b="1" lang="en-US" sz="2000"/>
              <a:t>alternatives</a:t>
            </a:r>
            <a:r>
              <a:rPr lang="en-US" sz="2000"/>
              <a:t>.</a:t>
            </a:r>
            <a:endParaRPr b="1" sz="2000"/>
          </a:p>
          <a:p>
            <a:pPr indent="-342900" lvl="0" marL="342900" rtl="0" algn="l">
              <a:spcBef>
                <a:spcPts val="400"/>
              </a:spcBef>
              <a:spcAft>
                <a:spcPts val="0"/>
              </a:spcAft>
              <a:buClr>
                <a:schemeClr val="dk1"/>
              </a:buClr>
              <a:buSzPts val="2000"/>
              <a:buChar char="•"/>
            </a:pPr>
            <a:r>
              <a:rPr lang="en-US" sz="2000"/>
              <a:t>Increase student’s knowledge of the impact that interest rate, taxes, inflation have on economic and engineering decisions.</a:t>
            </a:r>
            <a:endParaRPr/>
          </a:p>
          <a:p>
            <a:pPr indent="-342900" lvl="0" marL="342900" rtl="0" algn="l">
              <a:spcBef>
                <a:spcPts val="400"/>
              </a:spcBef>
              <a:spcAft>
                <a:spcPts val="0"/>
              </a:spcAft>
              <a:buClr>
                <a:schemeClr val="dk1"/>
              </a:buClr>
              <a:buSzPts val="2000"/>
              <a:buChar char="•"/>
            </a:pPr>
            <a:r>
              <a:rPr lang="en-US" sz="2000"/>
              <a:t>Develop the ability to estimate project </a:t>
            </a:r>
            <a:r>
              <a:rPr b="1" lang="en-US" sz="2000"/>
              <a:t>cash flows </a:t>
            </a:r>
            <a:r>
              <a:rPr lang="en-US" sz="2000"/>
              <a:t>for design alternatives including tax implications.</a:t>
            </a:r>
            <a:endParaRPr/>
          </a:p>
          <a:p>
            <a:pPr indent="-342900" lvl="0" marL="342900" rtl="0" algn="l">
              <a:spcBef>
                <a:spcPts val="400"/>
              </a:spcBef>
              <a:spcAft>
                <a:spcPts val="0"/>
              </a:spcAft>
              <a:buClr>
                <a:schemeClr val="dk1"/>
              </a:buClr>
              <a:buSzPts val="2000"/>
              <a:buChar char="•"/>
            </a:pPr>
            <a:r>
              <a:rPr lang="en-US" sz="2000"/>
              <a:t>Understand the fundamentals of profit and loss analysis and </a:t>
            </a:r>
            <a:r>
              <a:rPr b="1" lang="en-US" sz="2000"/>
              <a:t>benefit –cost </a:t>
            </a:r>
            <a:r>
              <a:rPr lang="en-US" sz="2000"/>
              <a:t>analysis.</a:t>
            </a:r>
            <a:endParaRPr/>
          </a:p>
          <a:p>
            <a:pPr indent="-342900" lvl="0" marL="342900" rtl="0" algn="l">
              <a:spcBef>
                <a:spcPts val="400"/>
              </a:spcBef>
              <a:spcAft>
                <a:spcPts val="0"/>
              </a:spcAft>
              <a:buClr>
                <a:schemeClr val="dk1"/>
              </a:buClr>
              <a:buSzPts val="2000"/>
              <a:buChar char="•"/>
            </a:pPr>
            <a:r>
              <a:rPr lang="en-US" sz="2000"/>
              <a:t>Develop the ability to make </a:t>
            </a:r>
            <a:r>
              <a:rPr b="1" lang="en-US" sz="2000"/>
              <a:t>replacement</a:t>
            </a:r>
            <a:r>
              <a:rPr lang="en-US" sz="2000"/>
              <a:t> decisions.</a:t>
            </a:r>
            <a:endParaRPr/>
          </a:p>
          <a:p>
            <a:pPr indent="-342900" lvl="0" marL="342900" rtl="0" algn="l">
              <a:spcBef>
                <a:spcPts val="400"/>
              </a:spcBef>
              <a:spcAft>
                <a:spcPts val="0"/>
              </a:spcAft>
              <a:buClr>
                <a:schemeClr val="dk1"/>
              </a:buClr>
              <a:buSzPts val="2000"/>
              <a:buChar char="•"/>
            </a:pPr>
            <a:r>
              <a:rPr lang="en-US" sz="2000"/>
              <a:t>Basic understanding of </a:t>
            </a:r>
            <a:r>
              <a:rPr b="1" lang="en-US" sz="2000"/>
              <a:t>depreciation</a:t>
            </a:r>
            <a:r>
              <a:rPr lang="en-US" sz="2000"/>
              <a:t> methods.</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24" name="Google Shape;524;p9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200"/>
              <a:buChar char="•"/>
            </a:pPr>
            <a:r>
              <a:rPr lang="en-US"/>
              <a:t>Generally, engineers have focused mainly on the acquisition phase i.e. up to production/construction.</a:t>
            </a:r>
            <a:endParaRPr/>
          </a:p>
          <a:p>
            <a:pPr indent="-342900" lvl="0" marL="342900" rtl="0" algn="just">
              <a:lnSpc>
                <a:spcPct val="90000"/>
              </a:lnSpc>
              <a:spcBef>
                <a:spcPts val="640"/>
              </a:spcBef>
              <a:spcAft>
                <a:spcPts val="0"/>
              </a:spcAft>
              <a:buClr>
                <a:schemeClr val="dk1"/>
              </a:buClr>
              <a:buSzPts val="3200"/>
              <a:buChar char="•"/>
            </a:pPr>
            <a:r>
              <a:rPr lang="en-US"/>
              <a:t>However, recent experience shows that product competitiveness cannot be achieved through efforts applied largely after product comes in to market place. </a:t>
            </a:r>
            <a:endParaRPr/>
          </a:p>
          <a:p>
            <a:pPr indent="-342900" lvl="0" marL="342900" rtl="0" algn="just">
              <a:lnSpc>
                <a:spcPct val="90000"/>
              </a:lnSpc>
              <a:spcBef>
                <a:spcPts val="640"/>
              </a:spcBef>
              <a:spcAft>
                <a:spcPts val="0"/>
              </a:spcAft>
              <a:buClr>
                <a:schemeClr val="dk1"/>
              </a:buClr>
              <a:buSzPts val="3200"/>
              <a:buChar char="•"/>
            </a:pPr>
            <a:r>
              <a:rPr lang="en-US"/>
              <a:t>As a result, it is essential that engineers need to be sensitive in the early stages of life cycle.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98"/>
          <p:cNvSpPr/>
          <p:nvPr/>
        </p:nvSpPr>
        <p:spPr>
          <a:xfrm rot="-5400000">
            <a:off x="3795750" y="-2805075"/>
            <a:ext cx="180900" cy="6858000"/>
          </a:xfrm>
          <a:prstGeom prst="rect">
            <a:avLst/>
          </a:prstGeom>
          <a:gradFill>
            <a:gsLst>
              <a:gs pos="0">
                <a:srgbClr val="593000"/>
              </a:gs>
              <a:gs pos="5000">
                <a:srgbClr val="593000"/>
              </a:gs>
              <a:gs pos="100000">
                <a:srgbClr val="FFFF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98"/>
          <p:cNvSpPr txBox="1"/>
          <p:nvPr/>
        </p:nvSpPr>
        <p:spPr>
          <a:xfrm>
            <a:off x="457188" y="533413"/>
            <a:ext cx="6858000" cy="180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p98"/>
          <p:cNvSpPr/>
          <p:nvPr/>
        </p:nvSpPr>
        <p:spPr>
          <a:xfrm>
            <a:off x="4724400" y="533400"/>
            <a:ext cx="4419600" cy="5486400"/>
          </a:xfrm>
          <a:prstGeom prst="rect">
            <a:avLst/>
          </a:prstGeom>
          <a:gradFill>
            <a:gsLst>
              <a:gs pos="0">
                <a:srgbClr val="D1B79F"/>
              </a:gs>
              <a:gs pos="100000">
                <a:srgbClr val="FFFFFF"/>
              </a:gs>
            </a:gsLst>
            <a:lin ang="5400012" scaled="0"/>
          </a:gra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98"/>
          <p:cNvSpPr/>
          <p:nvPr/>
        </p:nvSpPr>
        <p:spPr>
          <a:xfrm>
            <a:off x="4724400" y="0"/>
            <a:ext cx="4419600" cy="557100"/>
          </a:xfrm>
          <a:prstGeom prst="rect">
            <a:avLst/>
          </a:prstGeom>
          <a:solidFill>
            <a:srgbClr val="00758C"/>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98"/>
          <p:cNvSpPr txBox="1"/>
          <p:nvPr/>
        </p:nvSpPr>
        <p:spPr>
          <a:xfrm>
            <a:off x="0" y="685800"/>
            <a:ext cx="4724400" cy="861900"/>
          </a:xfrm>
          <a:prstGeom prst="rect">
            <a:avLst/>
          </a:prstGeom>
          <a:noFill/>
          <a:ln>
            <a:noFill/>
          </a:ln>
        </p:spPr>
        <p:txBody>
          <a:bodyPr anchorCtr="0" anchor="t" bIns="0" lIns="91425" spcFirstLastPara="1" rIns="91425" wrap="square" tIns="0">
            <a:noAutofit/>
          </a:bodyPr>
          <a:lstStyle/>
          <a:p>
            <a:pPr indent="0" lvl="0" marL="0" marR="0" rtl="0" algn="r">
              <a:spcBef>
                <a:spcPts val="0"/>
              </a:spcBef>
              <a:spcAft>
                <a:spcPts val="0"/>
              </a:spcAft>
              <a:buNone/>
            </a:pPr>
            <a:r>
              <a:rPr b="1" lang="en-US" sz="2800">
                <a:solidFill>
                  <a:srgbClr val="55367D"/>
                </a:solidFill>
                <a:latin typeface="Arial Rounded"/>
                <a:ea typeface="Arial Rounded"/>
                <a:cs typeface="Arial Rounded"/>
                <a:sym typeface="Arial Rounded"/>
              </a:rPr>
              <a:t>Demand, Supply, and</a:t>
            </a:r>
            <a:br>
              <a:rPr b="1" lang="en-US" sz="2800">
                <a:solidFill>
                  <a:srgbClr val="55367D"/>
                </a:solidFill>
                <a:latin typeface="Arial Rounded"/>
                <a:ea typeface="Arial Rounded"/>
                <a:cs typeface="Arial Rounded"/>
                <a:sym typeface="Arial Rounded"/>
              </a:rPr>
            </a:br>
            <a:r>
              <a:rPr b="1" lang="en-US" sz="2800">
                <a:solidFill>
                  <a:srgbClr val="55367D"/>
                </a:solidFill>
                <a:latin typeface="Arial Rounded"/>
                <a:ea typeface="Arial Rounded"/>
                <a:cs typeface="Arial Rounded"/>
                <a:sym typeface="Arial Rounded"/>
              </a:rPr>
              <a:t>Market Equilibrium</a:t>
            </a:r>
            <a:endParaRPr/>
          </a:p>
        </p:txBody>
      </p:sp>
      <p:cxnSp>
        <p:nvCxnSpPr>
          <p:cNvPr id="534" name="Google Shape;534;p98"/>
          <p:cNvCxnSpPr/>
          <p:nvPr/>
        </p:nvCxnSpPr>
        <p:spPr>
          <a:xfrm>
            <a:off x="457200" y="0"/>
            <a:ext cx="0" cy="533400"/>
          </a:xfrm>
          <a:prstGeom prst="straightConnector1">
            <a:avLst/>
          </a:prstGeom>
          <a:noFill/>
          <a:ln cap="flat" cmpd="sng" w="9525">
            <a:solidFill>
              <a:srgbClr val="C6AE95"/>
            </a:solidFill>
            <a:prstDash val="solid"/>
            <a:round/>
            <a:headEnd len="med" w="med" type="none"/>
            <a:tailEnd len="med" w="med" type="none"/>
          </a:ln>
        </p:spPr>
      </p:cxnSp>
      <p:sp>
        <p:nvSpPr>
          <p:cNvPr id="535" name="Google Shape;535;p98"/>
          <p:cNvSpPr txBox="1"/>
          <p:nvPr/>
        </p:nvSpPr>
        <p:spPr>
          <a:xfrm rot="5400000">
            <a:off x="190500" y="266700"/>
            <a:ext cx="5334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36" name="Google Shape;536;p98"/>
          <p:cNvCxnSpPr/>
          <p:nvPr/>
        </p:nvCxnSpPr>
        <p:spPr>
          <a:xfrm>
            <a:off x="4724400" y="6324600"/>
            <a:ext cx="4419600" cy="0"/>
          </a:xfrm>
          <a:prstGeom prst="straightConnector1">
            <a:avLst/>
          </a:prstGeom>
          <a:noFill/>
          <a:ln cap="flat" cmpd="sng" w="15875">
            <a:solidFill>
              <a:srgbClr val="593000"/>
            </a:solidFill>
            <a:prstDash val="solid"/>
            <a:round/>
            <a:headEnd len="med" w="med" type="none"/>
            <a:tailEnd len="med" w="med" type="none"/>
          </a:ln>
        </p:spPr>
      </p:cxnSp>
      <p:sp>
        <p:nvSpPr>
          <p:cNvPr id="537" name="Google Shape;537;p98"/>
          <p:cNvSpPr txBox="1"/>
          <p:nvPr/>
        </p:nvSpPr>
        <p:spPr>
          <a:xfrm>
            <a:off x="6934200" y="4114800"/>
            <a:ext cx="0" cy="441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38" name="Google Shape;538;p98"/>
          <p:cNvPicPr preferRelativeResize="0"/>
          <p:nvPr/>
        </p:nvPicPr>
        <p:blipFill rotWithShape="1">
          <a:blip r:embed="rId3">
            <a:alphaModFix/>
          </a:blip>
          <a:srcRect b="0" l="0" r="0" t="0"/>
          <a:stretch/>
        </p:blipFill>
        <p:spPr>
          <a:xfrm>
            <a:off x="457200" y="1866900"/>
            <a:ext cx="4167189" cy="2781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500"/>
                                        <p:tgtEl>
                                          <p:spTgt spid="5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500"/>
                                        <p:tgtEl>
                                          <p:spTgt spid="52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500"/>
                                        <p:tgtEl>
                                          <p:spTgt spid="53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500"/>
                                        <p:tgtEl>
                                          <p:spTgt spid="53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500"/>
                                        <p:tgtEl>
                                          <p:spTgt spid="533"/>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5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9"/>
          <p:cNvSpPr/>
          <p:nvPr/>
        </p:nvSpPr>
        <p:spPr>
          <a:xfrm>
            <a:off x="457200" y="1577975"/>
            <a:ext cx="8301000" cy="63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firm</a:t>
            </a:r>
            <a:r>
              <a:rPr b="0" lang="en-US" sz="2400">
                <a:solidFill>
                  <a:schemeClr val="dk1"/>
                </a:solidFill>
                <a:latin typeface="Calibri"/>
                <a:ea typeface="Calibri"/>
                <a:cs typeface="Calibri"/>
                <a:sym typeface="Calibri"/>
              </a:rPr>
              <a:t>  An organization that transforms resources (inputs) into products (outputs). Firms are the primary producing units in a market economy.</a:t>
            </a:r>
            <a:endParaRPr/>
          </a:p>
        </p:txBody>
      </p:sp>
      <p:sp>
        <p:nvSpPr>
          <p:cNvPr id="544" name="Google Shape;544;p99"/>
          <p:cNvSpPr/>
          <p:nvPr/>
        </p:nvSpPr>
        <p:spPr>
          <a:xfrm>
            <a:off x="461963" y="3113088"/>
            <a:ext cx="8291400" cy="8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entrepreneur </a:t>
            </a:r>
            <a:r>
              <a:rPr b="0" lang="en-US" sz="2400">
                <a:solidFill>
                  <a:schemeClr val="dk1"/>
                </a:solidFill>
                <a:latin typeface="Calibri"/>
                <a:ea typeface="Calibri"/>
                <a:cs typeface="Calibri"/>
                <a:sym typeface="Calibri"/>
              </a:rPr>
              <a:t> A person who organizes, manages, and assumes the risks of a firm, taking a new idea or a new product and turning it into a successful business.</a:t>
            </a:r>
            <a:endParaRPr/>
          </a:p>
        </p:txBody>
      </p:sp>
      <p:sp>
        <p:nvSpPr>
          <p:cNvPr id="545" name="Google Shape;545;p99"/>
          <p:cNvSpPr/>
          <p:nvPr/>
        </p:nvSpPr>
        <p:spPr>
          <a:xfrm>
            <a:off x="461963" y="4892675"/>
            <a:ext cx="82914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households</a:t>
            </a:r>
            <a:r>
              <a:rPr b="0" lang="en-US" sz="2400">
                <a:solidFill>
                  <a:schemeClr val="dk1"/>
                </a:solidFill>
                <a:latin typeface="Calibri"/>
                <a:ea typeface="Calibri"/>
                <a:cs typeface="Calibri"/>
                <a:sym typeface="Calibri"/>
              </a:rPr>
              <a:t>  The consuming units in an economy.</a:t>
            </a:r>
            <a:endParaRPr/>
          </a:p>
        </p:txBody>
      </p:sp>
      <p:sp>
        <p:nvSpPr>
          <p:cNvPr id="546" name="Google Shape;546;p99"/>
          <p:cNvSpPr txBox="1"/>
          <p:nvPr/>
        </p:nvSpPr>
        <p:spPr>
          <a:xfrm>
            <a:off x="457200" y="219075"/>
            <a:ext cx="8382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3600">
                <a:solidFill>
                  <a:srgbClr val="8A1636"/>
                </a:solidFill>
                <a:latin typeface="Calibri"/>
                <a:ea typeface="Calibri"/>
                <a:cs typeface="Calibri"/>
                <a:sym typeface="Calibri"/>
              </a:rPr>
              <a:t>Firms and Households: The Basic Decision-Making Units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43">
                                            <p:txEl>
                                              <p:pRg end="0" st="0"/>
                                            </p:txEl>
                                          </p:spTgt>
                                        </p:tgtEl>
                                        <p:attrNameLst>
                                          <p:attrName>style.visibility</p:attrName>
                                        </p:attrNameLst>
                                      </p:cBhvr>
                                      <p:to>
                                        <p:strVal val="visible"/>
                                      </p:to>
                                    </p:set>
                                    <p:animEffect filter="fade" transition="in">
                                      <p:cBhvr>
                                        <p:cTn dur="500"/>
                                        <p:tgtEl>
                                          <p:spTgt spid="543">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500"/>
                                        <p:tgtEl>
                                          <p:spTgt spid="5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500"/>
                                        <p:tgtEl>
                                          <p:spTgt spid="5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100"/>
          <p:cNvSpPr/>
          <p:nvPr/>
        </p:nvSpPr>
        <p:spPr>
          <a:xfrm>
            <a:off x="457200" y="1933575"/>
            <a:ext cx="8229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product </a:t>
            </a:r>
            <a:r>
              <a:rPr b="1" i="1" lang="en-US" sz="2400">
                <a:solidFill>
                  <a:schemeClr val="dk1"/>
                </a:solidFill>
                <a:latin typeface="Calibri"/>
                <a:ea typeface="Calibri"/>
                <a:cs typeface="Calibri"/>
                <a:sym typeface="Calibri"/>
              </a:rPr>
              <a:t>or</a:t>
            </a:r>
            <a:r>
              <a:rPr b="1" lang="en-US" sz="2400">
                <a:solidFill>
                  <a:schemeClr val="dk1"/>
                </a:solidFill>
                <a:latin typeface="Calibri"/>
                <a:ea typeface="Calibri"/>
                <a:cs typeface="Calibri"/>
                <a:sym typeface="Calibri"/>
              </a:rPr>
              <a:t> output markets</a:t>
            </a:r>
            <a:r>
              <a:rPr b="1" lang="en-US" sz="2400">
                <a:solidFill>
                  <a:srgbClr val="006668"/>
                </a:solidFill>
                <a:latin typeface="Calibri"/>
                <a:ea typeface="Calibri"/>
                <a:cs typeface="Calibri"/>
                <a:sym typeface="Calibri"/>
              </a:rPr>
              <a:t>  </a:t>
            </a:r>
            <a:r>
              <a:rPr b="0" lang="en-US" sz="2400">
                <a:solidFill>
                  <a:schemeClr val="dk1"/>
                </a:solidFill>
                <a:latin typeface="Calibri"/>
                <a:ea typeface="Calibri"/>
                <a:cs typeface="Calibri"/>
                <a:sym typeface="Calibri"/>
              </a:rPr>
              <a:t>The markets in which goods and services are exchanged.</a:t>
            </a:r>
            <a:endParaRPr/>
          </a:p>
        </p:txBody>
      </p:sp>
      <p:sp>
        <p:nvSpPr>
          <p:cNvPr id="552" name="Google Shape;552;p100"/>
          <p:cNvSpPr/>
          <p:nvPr/>
        </p:nvSpPr>
        <p:spPr>
          <a:xfrm>
            <a:off x="457200" y="3886200"/>
            <a:ext cx="82200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input </a:t>
            </a:r>
            <a:r>
              <a:rPr b="1" i="1" lang="en-US" sz="2400">
                <a:solidFill>
                  <a:schemeClr val="dk1"/>
                </a:solidFill>
                <a:latin typeface="Calibri"/>
                <a:ea typeface="Calibri"/>
                <a:cs typeface="Calibri"/>
                <a:sym typeface="Calibri"/>
              </a:rPr>
              <a:t>or</a:t>
            </a:r>
            <a:r>
              <a:rPr b="1" lang="en-US" sz="2400">
                <a:solidFill>
                  <a:schemeClr val="dk1"/>
                </a:solidFill>
                <a:latin typeface="Calibri"/>
                <a:ea typeface="Calibri"/>
                <a:cs typeface="Calibri"/>
                <a:sym typeface="Calibri"/>
              </a:rPr>
              <a:t> factor markets</a:t>
            </a:r>
            <a:r>
              <a:rPr b="1" lang="en-US" sz="2400">
                <a:solidFill>
                  <a:srgbClr val="006668"/>
                </a:solidFill>
                <a:latin typeface="Calibri"/>
                <a:ea typeface="Calibri"/>
                <a:cs typeface="Calibri"/>
                <a:sym typeface="Calibri"/>
              </a:rPr>
              <a:t>  </a:t>
            </a:r>
            <a:r>
              <a:rPr b="0" lang="en-US" sz="2400">
                <a:solidFill>
                  <a:schemeClr val="dk1"/>
                </a:solidFill>
                <a:latin typeface="Calibri"/>
                <a:ea typeface="Calibri"/>
                <a:cs typeface="Calibri"/>
                <a:sym typeface="Calibri"/>
              </a:rPr>
              <a:t>The markets in which the resources used to produce goods and services are exchanged.</a:t>
            </a:r>
            <a:endParaRPr/>
          </a:p>
        </p:txBody>
      </p:sp>
      <p:sp>
        <p:nvSpPr>
          <p:cNvPr id="553" name="Google Shape;553;p100"/>
          <p:cNvSpPr txBox="1"/>
          <p:nvPr/>
        </p:nvSpPr>
        <p:spPr>
          <a:xfrm>
            <a:off x="457200" y="219075"/>
            <a:ext cx="8382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3600">
                <a:solidFill>
                  <a:srgbClr val="8A1636"/>
                </a:solidFill>
                <a:latin typeface="Calibri"/>
                <a:ea typeface="Calibri"/>
                <a:cs typeface="Calibri"/>
                <a:sym typeface="Calibri"/>
              </a:rPr>
              <a:t>Input Markets and Output Markets: The Circular Flow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500"/>
                                        <p:tgtEl>
                                          <p:spTgt spid="55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51">
                                            <p:txEl>
                                              <p:pRg end="0" st="0"/>
                                            </p:txEl>
                                          </p:spTgt>
                                        </p:tgtEl>
                                        <p:attrNameLst>
                                          <p:attrName>style.visibility</p:attrName>
                                        </p:attrNameLst>
                                      </p:cBhvr>
                                      <p:to>
                                        <p:strVal val="visible"/>
                                      </p:to>
                                    </p:set>
                                    <p:animEffect filter="fade" transition="in">
                                      <p:cBhvr>
                                        <p:cTn dur="500"/>
                                        <p:tgtEl>
                                          <p:spTgt spid="55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5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101"/>
          <p:cNvPicPr preferRelativeResize="0"/>
          <p:nvPr/>
        </p:nvPicPr>
        <p:blipFill rotWithShape="1">
          <a:blip r:embed="rId3">
            <a:alphaModFix/>
          </a:blip>
          <a:srcRect b="0" l="0" r="0" t="0"/>
          <a:stretch/>
        </p:blipFill>
        <p:spPr>
          <a:xfrm>
            <a:off x="3886200" y="838200"/>
            <a:ext cx="5000625" cy="4943475"/>
          </a:xfrm>
          <a:prstGeom prst="rect">
            <a:avLst/>
          </a:prstGeom>
          <a:noFill/>
          <a:ln>
            <a:noFill/>
          </a:ln>
        </p:spPr>
      </p:pic>
      <p:pic>
        <p:nvPicPr>
          <p:cNvPr id="559" name="Google Shape;559;p101"/>
          <p:cNvPicPr preferRelativeResize="0"/>
          <p:nvPr/>
        </p:nvPicPr>
        <p:blipFill rotWithShape="1">
          <a:blip r:embed="rId4">
            <a:alphaModFix/>
          </a:blip>
          <a:srcRect b="0" l="0" r="0" t="0"/>
          <a:stretch/>
        </p:blipFill>
        <p:spPr>
          <a:xfrm>
            <a:off x="3886200" y="838200"/>
            <a:ext cx="5000625" cy="4943475"/>
          </a:xfrm>
          <a:prstGeom prst="rect">
            <a:avLst/>
          </a:prstGeom>
          <a:noFill/>
          <a:ln>
            <a:noFill/>
          </a:ln>
        </p:spPr>
      </p:pic>
      <p:pic>
        <p:nvPicPr>
          <p:cNvPr id="560" name="Google Shape;560;p101"/>
          <p:cNvPicPr preferRelativeResize="0"/>
          <p:nvPr/>
        </p:nvPicPr>
        <p:blipFill rotWithShape="1">
          <a:blip r:embed="rId5">
            <a:alphaModFix/>
          </a:blip>
          <a:srcRect b="0" l="0" r="0" t="0"/>
          <a:stretch/>
        </p:blipFill>
        <p:spPr>
          <a:xfrm>
            <a:off x="3886200" y="838200"/>
            <a:ext cx="5000625" cy="4943475"/>
          </a:xfrm>
          <a:prstGeom prst="rect">
            <a:avLst/>
          </a:prstGeom>
          <a:noFill/>
          <a:ln>
            <a:noFill/>
          </a:ln>
        </p:spPr>
      </p:pic>
      <p:sp>
        <p:nvSpPr>
          <p:cNvPr id="561" name="Google Shape;561;p101"/>
          <p:cNvSpPr/>
          <p:nvPr/>
        </p:nvSpPr>
        <p:spPr>
          <a:xfrm>
            <a:off x="463550" y="152400"/>
            <a:ext cx="3422700" cy="9906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2400">
                <a:solidFill>
                  <a:srgbClr val="00723F"/>
                </a:solidFill>
                <a:latin typeface="Calibri"/>
                <a:ea typeface="Calibri"/>
                <a:cs typeface="Calibri"/>
                <a:sym typeface="Calibri"/>
              </a:rPr>
              <a:t>FIGURE 1</a:t>
            </a:r>
            <a:r>
              <a:rPr lang="en-US" sz="2400">
                <a:solidFill>
                  <a:schemeClr val="dk1"/>
                </a:solidFill>
                <a:latin typeface="Calibri"/>
                <a:ea typeface="Calibri"/>
                <a:cs typeface="Calibri"/>
                <a:sym typeface="Calibri"/>
              </a:rPr>
              <a:t>  The Circular Flow of Economic Activity</a:t>
            </a:r>
            <a:endParaRPr/>
          </a:p>
        </p:txBody>
      </p:sp>
      <p:sp>
        <p:nvSpPr>
          <p:cNvPr id="562" name="Google Shape;562;p101"/>
          <p:cNvSpPr txBox="1"/>
          <p:nvPr/>
        </p:nvSpPr>
        <p:spPr>
          <a:xfrm>
            <a:off x="381000" y="1171385"/>
            <a:ext cx="3352800" cy="49266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lang="en-US" sz="2000">
                <a:solidFill>
                  <a:schemeClr val="dk1"/>
                </a:solidFill>
                <a:latin typeface="Calibri"/>
                <a:ea typeface="Calibri"/>
                <a:cs typeface="Calibri"/>
                <a:sym typeface="Calibri"/>
              </a:rPr>
              <a:t>Here goods and services flow clockwise: Labor services supplied by households flow to firms, and goods and services produced by firms flow to households.</a:t>
            </a:r>
            <a:endParaRPr/>
          </a:p>
          <a:p>
            <a:pPr indent="0" lvl="0" marL="0" marR="0" rtl="0" algn="l">
              <a:lnSpc>
                <a:spcPct val="105000"/>
              </a:lnSpc>
              <a:spcBef>
                <a:spcPts val="0"/>
              </a:spcBef>
              <a:spcAft>
                <a:spcPts val="0"/>
              </a:spcAft>
              <a:buNone/>
            </a:pPr>
            <a:r>
              <a:rPr b="0" lang="en-US" sz="2000">
                <a:solidFill>
                  <a:schemeClr val="dk1"/>
                </a:solidFill>
                <a:latin typeface="Calibri"/>
                <a:ea typeface="Calibri"/>
                <a:cs typeface="Calibri"/>
                <a:sym typeface="Calibri"/>
              </a:rPr>
              <a:t>Payment (usually money) flows in the opposite (counterclockwise) direction: Payment for goods and services flows from households to firms, and payment for labor services flows from firms to households.</a:t>
            </a:r>
            <a:endParaRPr b="0" sz="2000">
              <a:solidFill>
                <a:schemeClr val="dk1"/>
              </a:solidFill>
              <a:latin typeface="Calibri"/>
              <a:ea typeface="Calibri"/>
              <a:cs typeface="Calibri"/>
              <a:sym typeface="Calibri"/>
            </a:endParaRPr>
          </a:p>
        </p:txBody>
      </p:sp>
      <p:pic>
        <p:nvPicPr>
          <p:cNvPr id="563" name="Google Shape;563;p101"/>
          <p:cNvPicPr preferRelativeResize="0"/>
          <p:nvPr/>
        </p:nvPicPr>
        <p:blipFill rotWithShape="1">
          <a:blip r:embed="rId6">
            <a:alphaModFix/>
          </a:blip>
          <a:srcRect b="0" l="0" r="0" t="0"/>
          <a:stretch/>
        </p:blipFill>
        <p:spPr>
          <a:xfrm>
            <a:off x="3886200" y="838200"/>
            <a:ext cx="5000625" cy="4943475"/>
          </a:xfrm>
          <a:prstGeom prst="rect">
            <a:avLst/>
          </a:prstGeom>
          <a:noFill/>
          <a:ln>
            <a:noFill/>
          </a:ln>
        </p:spPr>
      </p:pic>
      <p:pic>
        <p:nvPicPr>
          <p:cNvPr id="564" name="Google Shape;564;p101"/>
          <p:cNvPicPr preferRelativeResize="0"/>
          <p:nvPr/>
        </p:nvPicPr>
        <p:blipFill rotWithShape="1">
          <a:blip r:embed="rId7">
            <a:alphaModFix/>
          </a:blip>
          <a:srcRect b="0" l="0" r="0" t="0"/>
          <a:stretch/>
        </p:blipFill>
        <p:spPr>
          <a:xfrm>
            <a:off x="3886200" y="838200"/>
            <a:ext cx="5000625" cy="4943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500"/>
                                        <p:tgtEl>
                                          <p:spTgt spid="5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500"/>
                                        <p:tgtEl>
                                          <p:spTgt spid="55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62">
                                            <p:txEl>
                                              <p:pRg end="0" st="0"/>
                                            </p:txEl>
                                          </p:spTgt>
                                        </p:tgtEl>
                                        <p:attrNameLst>
                                          <p:attrName>style.visibility</p:attrName>
                                        </p:attrNameLst>
                                      </p:cBhvr>
                                      <p:to>
                                        <p:strVal val="visible"/>
                                      </p:to>
                                    </p:set>
                                    <p:animEffect filter="fade" transition="in">
                                      <p:cBhvr>
                                        <p:cTn dur="500"/>
                                        <p:tgtEl>
                                          <p:spTgt spid="562">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62">
                                            <p:txEl>
                                              <p:pRg end="1" st="1"/>
                                            </p:txEl>
                                          </p:spTgt>
                                        </p:tgtEl>
                                        <p:attrNameLst>
                                          <p:attrName>style.visibility</p:attrName>
                                        </p:attrNameLst>
                                      </p:cBhvr>
                                      <p:to>
                                        <p:strVal val="visible"/>
                                      </p:to>
                                    </p:set>
                                    <p:animEffect filter="fade" transition="in">
                                      <p:cBhvr>
                                        <p:cTn dur="500"/>
                                        <p:tgtEl>
                                          <p:spTgt spid="562">
                                            <p:txEl>
                                              <p:pRg end="1" st="1"/>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750"/>
                                        <p:tgtEl>
                                          <p:spTgt spid="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102"/>
          <p:cNvSpPr/>
          <p:nvPr/>
        </p:nvSpPr>
        <p:spPr>
          <a:xfrm>
            <a:off x="457200" y="1752600"/>
            <a:ext cx="8229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labor market  </a:t>
            </a:r>
            <a:r>
              <a:rPr b="0" lang="en-US" sz="2400">
                <a:solidFill>
                  <a:schemeClr val="dk1"/>
                </a:solidFill>
                <a:latin typeface="Calibri"/>
                <a:ea typeface="Calibri"/>
                <a:cs typeface="Calibri"/>
                <a:sym typeface="Calibri"/>
              </a:rPr>
              <a:t>The input/factor market in which households supply work for wages to firms that demand labor.</a:t>
            </a:r>
            <a:endParaRPr/>
          </a:p>
        </p:txBody>
      </p:sp>
      <p:sp>
        <p:nvSpPr>
          <p:cNvPr id="570" name="Google Shape;570;p102"/>
          <p:cNvSpPr/>
          <p:nvPr/>
        </p:nvSpPr>
        <p:spPr>
          <a:xfrm>
            <a:off x="461963" y="4191000"/>
            <a:ext cx="8221800" cy="91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capital market  </a:t>
            </a:r>
            <a:r>
              <a:rPr b="0" lang="en-US" sz="2400">
                <a:solidFill>
                  <a:schemeClr val="dk1"/>
                </a:solidFill>
                <a:latin typeface="Calibri"/>
                <a:ea typeface="Calibri"/>
                <a:cs typeface="Calibri"/>
                <a:sym typeface="Calibri"/>
              </a:rPr>
              <a:t>The input/factor market in which households supply their savings, for interest or for claims to future profits, to firms that demand funds to buy capital goods.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9">
                                            <p:txEl>
                                              <p:pRg end="0" st="0"/>
                                            </p:txEl>
                                          </p:spTgt>
                                        </p:tgtEl>
                                        <p:attrNameLst>
                                          <p:attrName>style.visibility</p:attrName>
                                        </p:attrNameLst>
                                      </p:cBhvr>
                                      <p:to>
                                        <p:strVal val="visible"/>
                                      </p:to>
                                    </p:set>
                                    <p:animEffect filter="fade" transition="in">
                                      <p:cBhvr>
                                        <p:cTn dur="500"/>
                                        <p:tgtEl>
                                          <p:spTgt spid="569">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103"/>
          <p:cNvSpPr/>
          <p:nvPr/>
        </p:nvSpPr>
        <p:spPr>
          <a:xfrm>
            <a:off x="457200" y="990600"/>
            <a:ext cx="8229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land market  </a:t>
            </a:r>
            <a:r>
              <a:rPr b="0" lang="en-US" sz="2400">
                <a:solidFill>
                  <a:schemeClr val="dk1"/>
                </a:solidFill>
                <a:latin typeface="Calibri"/>
                <a:ea typeface="Calibri"/>
                <a:cs typeface="Calibri"/>
                <a:sym typeface="Calibri"/>
              </a:rPr>
              <a:t>The input/factor market in which households supply land or other real property in exchange for rent.</a:t>
            </a:r>
            <a:endParaRPr/>
          </a:p>
        </p:txBody>
      </p:sp>
      <p:sp>
        <p:nvSpPr>
          <p:cNvPr id="576" name="Google Shape;576;p103"/>
          <p:cNvSpPr/>
          <p:nvPr/>
        </p:nvSpPr>
        <p:spPr>
          <a:xfrm>
            <a:off x="461963" y="2667000"/>
            <a:ext cx="82200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factors of production  </a:t>
            </a:r>
            <a:r>
              <a:rPr b="0" lang="en-US" sz="2400">
                <a:solidFill>
                  <a:schemeClr val="dk1"/>
                </a:solidFill>
                <a:latin typeface="Calibri"/>
                <a:ea typeface="Calibri"/>
                <a:cs typeface="Calibri"/>
                <a:sym typeface="Calibri"/>
              </a:rPr>
              <a:t>The inputs into the production process. Land, labor, and capital are the three key factors of production.</a:t>
            </a:r>
            <a:endParaRPr/>
          </a:p>
        </p:txBody>
      </p:sp>
      <p:sp>
        <p:nvSpPr>
          <p:cNvPr id="577" name="Google Shape;577;p103"/>
          <p:cNvSpPr txBox="1"/>
          <p:nvPr/>
        </p:nvSpPr>
        <p:spPr>
          <a:xfrm>
            <a:off x="461963" y="3962400"/>
            <a:ext cx="8224800" cy="25146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Calibri"/>
                <a:ea typeface="Calibri"/>
                <a:cs typeface="Calibri"/>
                <a:sym typeface="Calibri"/>
              </a:rPr>
              <a:t>Input and output markets are connected through the behavior of both firms and households. Firms determine the quantities and character of outputs produced and the types and quantities of inputs demanded. Households determine the types and quantities of products demanded and the quantities and types of inputs supplied.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animEffect filter="fade" transition="in">
                                      <p:cBhvr>
                                        <p:cTn dur="500"/>
                                        <p:tgtEl>
                                          <p:spTgt spid="575">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500"/>
                                        <p:tgtEl>
                                          <p:spTgt spid="5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500"/>
                                        <p:tgtEl>
                                          <p:spTgt spid="5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104"/>
          <p:cNvSpPr txBox="1"/>
          <p:nvPr/>
        </p:nvSpPr>
        <p:spPr>
          <a:xfrm>
            <a:off x="457200" y="1219200"/>
            <a:ext cx="8229600" cy="48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000">
                <a:solidFill>
                  <a:schemeClr val="dk1"/>
                </a:solidFill>
                <a:latin typeface="Calibri"/>
                <a:ea typeface="Calibri"/>
                <a:cs typeface="Calibri"/>
                <a:sym typeface="Calibri"/>
              </a:rPr>
              <a:t>A household’s decision about what quantity of a particular output, or product, to demand depends on a number of factors, including:</a:t>
            </a:r>
            <a:endParaRPr/>
          </a:p>
          <a:p>
            <a:pPr indent="0" lvl="0" marL="0" marR="0" rtl="0" algn="l">
              <a:spcBef>
                <a:spcPts val="0"/>
              </a:spcBef>
              <a:spcAft>
                <a:spcPts val="0"/>
              </a:spcAft>
              <a:buNone/>
            </a:pPr>
            <a:r>
              <a:t/>
            </a:r>
            <a:endParaRPr b="0" sz="2000">
              <a:solidFill>
                <a:schemeClr val="dk1"/>
              </a:solidFill>
              <a:latin typeface="Calibri"/>
              <a:ea typeface="Calibri"/>
              <a:cs typeface="Calibri"/>
              <a:sym typeface="Calibri"/>
            </a:endParaRPr>
          </a:p>
          <a:p>
            <a:pPr indent="-342900" lvl="1" marL="457200" marR="0" rtl="0" algn="l">
              <a:lnSpc>
                <a:spcPct val="150000"/>
              </a:lnSpc>
              <a:spcBef>
                <a:spcPts val="0"/>
              </a:spcBef>
              <a:spcAft>
                <a:spcPts val="0"/>
              </a:spcAft>
              <a:buClr>
                <a:srgbClr val="8A1636"/>
              </a:buClr>
              <a:buSzPts val="2000"/>
              <a:buFont typeface="Noto Sans Symbols"/>
              <a:buChar char="▪"/>
            </a:pPr>
            <a:r>
              <a:rPr b="0" i="0" lang="en-US" sz="2000" u="none" cap="none" strike="noStrike">
                <a:solidFill>
                  <a:schemeClr val="dk1"/>
                </a:solidFill>
                <a:latin typeface="Calibri"/>
                <a:ea typeface="Calibri"/>
                <a:cs typeface="Calibri"/>
                <a:sym typeface="Calibri"/>
              </a:rPr>
              <a:t>The </a:t>
            </a:r>
            <a:r>
              <a:rPr b="0" i="1" lang="en-US" sz="2000" u="none" cap="none" strike="noStrike">
                <a:solidFill>
                  <a:schemeClr val="dk1"/>
                </a:solidFill>
                <a:latin typeface="Calibri"/>
                <a:ea typeface="Calibri"/>
                <a:cs typeface="Calibri"/>
                <a:sym typeface="Calibri"/>
              </a:rPr>
              <a:t>price of the product</a:t>
            </a:r>
            <a:r>
              <a:rPr b="0" i="0" lang="en-US" sz="2000" u="none" cap="none" strike="noStrike">
                <a:solidFill>
                  <a:schemeClr val="dk1"/>
                </a:solidFill>
                <a:latin typeface="Calibri"/>
                <a:ea typeface="Calibri"/>
                <a:cs typeface="Calibri"/>
                <a:sym typeface="Calibri"/>
              </a:rPr>
              <a:t> in question.</a:t>
            </a:r>
            <a:endParaRPr/>
          </a:p>
          <a:p>
            <a:pPr indent="-342900" lvl="1" marL="457200" marR="0" rtl="0" algn="l">
              <a:lnSpc>
                <a:spcPct val="150000"/>
              </a:lnSpc>
              <a:spcBef>
                <a:spcPts val="0"/>
              </a:spcBef>
              <a:spcAft>
                <a:spcPts val="0"/>
              </a:spcAft>
              <a:buClr>
                <a:srgbClr val="8A1636"/>
              </a:buClr>
              <a:buSzPts val="2000"/>
              <a:buFont typeface="Noto Sans Symbols"/>
              <a:buChar char="▪"/>
            </a:pPr>
            <a:r>
              <a:rPr b="0" i="0" lang="en-US" sz="2000" u="none" cap="none" strike="noStrike">
                <a:solidFill>
                  <a:schemeClr val="dk1"/>
                </a:solidFill>
                <a:latin typeface="Calibri"/>
                <a:ea typeface="Calibri"/>
                <a:cs typeface="Calibri"/>
                <a:sym typeface="Calibri"/>
              </a:rPr>
              <a:t>The </a:t>
            </a:r>
            <a:r>
              <a:rPr b="0" i="1" lang="en-US" sz="2000" u="none" cap="none" strike="noStrike">
                <a:solidFill>
                  <a:schemeClr val="dk1"/>
                </a:solidFill>
                <a:latin typeface="Calibri"/>
                <a:ea typeface="Calibri"/>
                <a:cs typeface="Calibri"/>
                <a:sym typeface="Calibri"/>
              </a:rPr>
              <a:t>income available</a:t>
            </a:r>
            <a:r>
              <a:rPr b="0" i="0" lang="en-US" sz="2000" u="none" cap="none" strike="noStrike">
                <a:solidFill>
                  <a:schemeClr val="dk1"/>
                </a:solidFill>
                <a:latin typeface="Calibri"/>
                <a:ea typeface="Calibri"/>
                <a:cs typeface="Calibri"/>
                <a:sym typeface="Calibri"/>
              </a:rPr>
              <a:t> to the household.</a:t>
            </a:r>
            <a:endParaRPr/>
          </a:p>
          <a:p>
            <a:pPr indent="-342900" lvl="1" marL="457200" marR="0" rtl="0" algn="l">
              <a:lnSpc>
                <a:spcPct val="150000"/>
              </a:lnSpc>
              <a:spcBef>
                <a:spcPts val="0"/>
              </a:spcBef>
              <a:spcAft>
                <a:spcPts val="0"/>
              </a:spcAft>
              <a:buClr>
                <a:srgbClr val="8A1636"/>
              </a:buClr>
              <a:buSzPts val="2000"/>
              <a:buFont typeface="Noto Sans Symbols"/>
              <a:buChar char="▪"/>
            </a:pPr>
            <a:r>
              <a:rPr b="0" i="0" lang="en-US" sz="2000" u="none" cap="none" strike="noStrike">
                <a:solidFill>
                  <a:schemeClr val="dk1"/>
                </a:solidFill>
                <a:latin typeface="Calibri"/>
                <a:ea typeface="Calibri"/>
                <a:cs typeface="Calibri"/>
                <a:sym typeface="Calibri"/>
              </a:rPr>
              <a:t>The household’s </a:t>
            </a:r>
            <a:r>
              <a:rPr b="0" i="1" lang="en-US" sz="2000" u="none" cap="none" strike="noStrike">
                <a:solidFill>
                  <a:schemeClr val="dk1"/>
                </a:solidFill>
                <a:latin typeface="Calibri"/>
                <a:ea typeface="Calibri"/>
                <a:cs typeface="Calibri"/>
                <a:sym typeface="Calibri"/>
              </a:rPr>
              <a:t>amount of accumulated wealth</a:t>
            </a:r>
            <a:r>
              <a:rPr b="0" i="0" lang="en-US" sz="2000" u="none" cap="none" strike="noStrike">
                <a:solidFill>
                  <a:schemeClr val="dk1"/>
                </a:solidFill>
                <a:latin typeface="Calibri"/>
                <a:ea typeface="Calibri"/>
                <a:cs typeface="Calibri"/>
                <a:sym typeface="Calibri"/>
              </a:rPr>
              <a:t>.</a:t>
            </a:r>
            <a:endParaRPr/>
          </a:p>
          <a:p>
            <a:pPr indent="-342900" lvl="1" marL="457200" marR="0" rtl="0" algn="l">
              <a:lnSpc>
                <a:spcPct val="150000"/>
              </a:lnSpc>
              <a:spcBef>
                <a:spcPts val="0"/>
              </a:spcBef>
              <a:spcAft>
                <a:spcPts val="0"/>
              </a:spcAft>
              <a:buClr>
                <a:srgbClr val="8A1636"/>
              </a:buClr>
              <a:buSzPts val="2000"/>
              <a:buFont typeface="Noto Sans Symbols"/>
              <a:buChar char="▪"/>
            </a:pPr>
            <a:r>
              <a:rPr b="0" i="0" lang="en-US" sz="2000" u="none" cap="none" strike="noStrike">
                <a:solidFill>
                  <a:schemeClr val="dk1"/>
                </a:solidFill>
                <a:latin typeface="Calibri"/>
                <a:ea typeface="Calibri"/>
                <a:cs typeface="Calibri"/>
                <a:sym typeface="Calibri"/>
              </a:rPr>
              <a:t>The </a:t>
            </a:r>
            <a:r>
              <a:rPr b="0" i="1" lang="en-US" sz="2000" u="none" cap="none" strike="noStrike">
                <a:solidFill>
                  <a:schemeClr val="dk1"/>
                </a:solidFill>
                <a:latin typeface="Calibri"/>
                <a:ea typeface="Calibri"/>
                <a:cs typeface="Calibri"/>
                <a:sym typeface="Calibri"/>
              </a:rPr>
              <a:t>prices of other products</a:t>
            </a:r>
            <a:r>
              <a:rPr b="0" i="0" lang="en-US" sz="2000" u="none" cap="none" strike="noStrike">
                <a:solidFill>
                  <a:schemeClr val="dk1"/>
                </a:solidFill>
                <a:latin typeface="Calibri"/>
                <a:ea typeface="Calibri"/>
                <a:cs typeface="Calibri"/>
                <a:sym typeface="Calibri"/>
              </a:rPr>
              <a:t> available to the household.</a:t>
            </a:r>
            <a:endParaRPr/>
          </a:p>
          <a:p>
            <a:pPr indent="-342900" lvl="1" marL="457200" marR="0" rtl="0" algn="l">
              <a:lnSpc>
                <a:spcPct val="150000"/>
              </a:lnSpc>
              <a:spcBef>
                <a:spcPts val="0"/>
              </a:spcBef>
              <a:spcAft>
                <a:spcPts val="0"/>
              </a:spcAft>
              <a:buClr>
                <a:srgbClr val="8A1636"/>
              </a:buClr>
              <a:buSzPts val="2000"/>
              <a:buFont typeface="Noto Sans Symbols"/>
              <a:buChar char="▪"/>
            </a:pPr>
            <a:r>
              <a:rPr b="0" i="0" lang="en-US" sz="2000" u="none" cap="none" strike="noStrike">
                <a:solidFill>
                  <a:schemeClr val="dk1"/>
                </a:solidFill>
                <a:latin typeface="Calibri"/>
                <a:ea typeface="Calibri"/>
                <a:cs typeface="Calibri"/>
                <a:sym typeface="Calibri"/>
              </a:rPr>
              <a:t>The household’s </a:t>
            </a:r>
            <a:r>
              <a:rPr b="0" i="1" lang="en-US" sz="2000" u="none" cap="none" strike="noStrike">
                <a:solidFill>
                  <a:schemeClr val="dk1"/>
                </a:solidFill>
                <a:latin typeface="Calibri"/>
                <a:ea typeface="Calibri"/>
                <a:cs typeface="Calibri"/>
                <a:sym typeface="Calibri"/>
              </a:rPr>
              <a:t>tastes and preferences</a:t>
            </a:r>
            <a:r>
              <a:rPr b="0" i="0" lang="en-US" sz="2000" u="none" cap="none" strike="noStrike">
                <a:solidFill>
                  <a:schemeClr val="dk1"/>
                </a:solidFill>
                <a:latin typeface="Calibri"/>
                <a:ea typeface="Calibri"/>
                <a:cs typeface="Calibri"/>
                <a:sym typeface="Calibri"/>
              </a:rPr>
              <a:t>.</a:t>
            </a:r>
            <a:endParaRPr/>
          </a:p>
          <a:p>
            <a:pPr indent="-342900" lvl="1" marL="457200" marR="0" rtl="0" algn="l">
              <a:lnSpc>
                <a:spcPct val="150000"/>
              </a:lnSpc>
              <a:spcBef>
                <a:spcPts val="0"/>
              </a:spcBef>
              <a:spcAft>
                <a:spcPts val="0"/>
              </a:spcAft>
              <a:buClr>
                <a:srgbClr val="8A1636"/>
              </a:buClr>
              <a:buSzPts val="2000"/>
              <a:buFont typeface="Noto Sans Symbols"/>
              <a:buChar char="▪"/>
            </a:pPr>
            <a:r>
              <a:rPr b="0" i="0" lang="en-US" sz="2000" u="none" cap="none" strike="noStrike">
                <a:solidFill>
                  <a:schemeClr val="dk1"/>
                </a:solidFill>
                <a:latin typeface="Calibri"/>
                <a:ea typeface="Calibri"/>
                <a:cs typeface="Calibri"/>
                <a:sym typeface="Calibri"/>
              </a:rPr>
              <a:t>The household’s </a:t>
            </a:r>
            <a:r>
              <a:rPr b="0" i="1" lang="en-US" sz="2000" u="none" cap="none" strike="noStrike">
                <a:solidFill>
                  <a:schemeClr val="dk1"/>
                </a:solidFill>
                <a:latin typeface="Calibri"/>
                <a:ea typeface="Calibri"/>
                <a:cs typeface="Calibri"/>
                <a:sym typeface="Calibri"/>
              </a:rPr>
              <a:t>expectations </a:t>
            </a:r>
            <a:r>
              <a:rPr b="0" i="0" lang="en-US" sz="2000" u="none" cap="none" strike="noStrike">
                <a:solidFill>
                  <a:schemeClr val="dk1"/>
                </a:solidFill>
                <a:latin typeface="Calibri"/>
                <a:ea typeface="Calibri"/>
                <a:cs typeface="Calibri"/>
                <a:sym typeface="Calibri"/>
              </a:rPr>
              <a:t>about future income, wealth, and prices.</a:t>
            </a:r>
            <a:endParaRPr/>
          </a:p>
        </p:txBody>
      </p:sp>
      <p:sp>
        <p:nvSpPr>
          <p:cNvPr id="583" name="Google Shape;583;p104"/>
          <p:cNvSpPr txBox="1"/>
          <p:nvPr/>
        </p:nvSpPr>
        <p:spPr>
          <a:xfrm>
            <a:off x="457200" y="219075"/>
            <a:ext cx="8382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3600">
                <a:solidFill>
                  <a:srgbClr val="8A1636"/>
                </a:solidFill>
                <a:latin typeface="Calibri"/>
                <a:ea typeface="Calibri"/>
                <a:cs typeface="Calibri"/>
                <a:sym typeface="Calibri"/>
              </a:rPr>
              <a:t>Demand in Product/Output Markets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500"/>
                                        <p:tgtEl>
                                          <p:spTgt spid="58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82">
                                            <p:txEl>
                                              <p:pRg end="0" st="0"/>
                                            </p:txEl>
                                          </p:spTgt>
                                        </p:tgtEl>
                                        <p:attrNameLst>
                                          <p:attrName>style.visibility</p:attrName>
                                        </p:attrNameLst>
                                      </p:cBhvr>
                                      <p:to>
                                        <p:strVal val="visible"/>
                                      </p:to>
                                    </p:set>
                                    <p:animEffect filter="fade" transition="in">
                                      <p:cBhvr>
                                        <p:cTn dur="500"/>
                                        <p:tgtEl>
                                          <p:spTgt spid="58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82">
                                            <p:txEl>
                                              <p:pRg end="1" st="1"/>
                                            </p:txEl>
                                          </p:spTgt>
                                        </p:tgtEl>
                                        <p:attrNameLst>
                                          <p:attrName>style.visibility</p:attrName>
                                        </p:attrNameLst>
                                      </p:cBhvr>
                                      <p:to>
                                        <p:strVal val="visible"/>
                                      </p:to>
                                    </p:set>
                                    <p:animEffect filter="fade" transition="in">
                                      <p:cBhvr>
                                        <p:cTn dur="500"/>
                                        <p:tgtEl>
                                          <p:spTgt spid="582">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82">
                                            <p:txEl>
                                              <p:pRg end="2" st="2"/>
                                            </p:txEl>
                                          </p:spTgt>
                                        </p:tgtEl>
                                        <p:attrNameLst>
                                          <p:attrName>style.visibility</p:attrName>
                                        </p:attrNameLst>
                                      </p:cBhvr>
                                      <p:to>
                                        <p:strVal val="visible"/>
                                      </p:to>
                                    </p:set>
                                    <p:animEffect filter="fade" transition="in">
                                      <p:cBhvr>
                                        <p:cTn dur="500"/>
                                        <p:tgtEl>
                                          <p:spTgt spid="582">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82">
                                            <p:txEl>
                                              <p:pRg end="3" st="3"/>
                                            </p:txEl>
                                          </p:spTgt>
                                        </p:tgtEl>
                                        <p:attrNameLst>
                                          <p:attrName>style.visibility</p:attrName>
                                        </p:attrNameLst>
                                      </p:cBhvr>
                                      <p:to>
                                        <p:strVal val="visible"/>
                                      </p:to>
                                    </p:set>
                                    <p:animEffect filter="fade" transition="in">
                                      <p:cBhvr>
                                        <p:cTn dur="500"/>
                                        <p:tgtEl>
                                          <p:spTgt spid="582">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82">
                                            <p:txEl>
                                              <p:pRg end="4" st="4"/>
                                            </p:txEl>
                                          </p:spTgt>
                                        </p:tgtEl>
                                        <p:attrNameLst>
                                          <p:attrName>style.visibility</p:attrName>
                                        </p:attrNameLst>
                                      </p:cBhvr>
                                      <p:to>
                                        <p:strVal val="visible"/>
                                      </p:to>
                                    </p:set>
                                    <p:animEffect filter="fade" transition="in">
                                      <p:cBhvr>
                                        <p:cTn dur="500"/>
                                        <p:tgtEl>
                                          <p:spTgt spid="582">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82">
                                            <p:txEl>
                                              <p:pRg end="5" st="5"/>
                                            </p:txEl>
                                          </p:spTgt>
                                        </p:tgtEl>
                                        <p:attrNameLst>
                                          <p:attrName>style.visibility</p:attrName>
                                        </p:attrNameLst>
                                      </p:cBhvr>
                                      <p:to>
                                        <p:strVal val="visible"/>
                                      </p:to>
                                    </p:set>
                                    <p:animEffect filter="fade" transition="in">
                                      <p:cBhvr>
                                        <p:cTn dur="500"/>
                                        <p:tgtEl>
                                          <p:spTgt spid="582">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82">
                                            <p:txEl>
                                              <p:pRg end="6" st="6"/>
                                            </p:txEl>
                                          </p:spTgt>
                                        </p:tgtEl>
                                        <p:attrNameLst>
                                          <p:attrName>style.visibility</p:attrName>
                                        </p:attrNameLst>
                                      </p:cBhvr>
                                      <p:to>
                                        <p:strVal val="visible"/>
                                      </p:to>
                                    </p:set>
                                    <p:animEffect filter="fade" transition="in">
                                      <p:cBhvr>
                                        <p:cTn dur="500"/>
                                        <p:tgtEl>
                                          <p:spTgt spid="582">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82">
                                            <p:txEl>
                                              <p:pRg end="7" st="7"/>
                                            </p:txEl>
                                          </p:spTgt>
                                        </p:tgtEl>
                                        <p:attrNameLst>
                                          <p:attrName>style.visibility</p:attrName>
                                        </p:attrNameLst>
                                      </p:cBhvr>
                                      <p:to>
                                        <p:strVal val="visible"/>
                                      </p:to>
                                    </p:set>
                                    <p:animEffect filter="fade" transition="in">
                                      <p:cBhvr>
                                        <p:cTn dur="500"/>
                                        <p:tgtEl>
                                          <p:spTgt spid="58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105"/>
          <p:cNvSpPr/>
          <p:nvPr/>
        </p:nvSpPr>
        <p:spPr>
          <a:xfrm>
            <a:off x="457200" y="2971800"/>
            <a:ext cx="8001000" cy="91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quantity demanded  </a:t>
            </a:r>
            <a:r>
              <a:rPr b="0" lang="en-US" sz="2400">
                <a:solidFill>
                  <a:schemeClr val="dk1"/>
                </a:solidFill>
                <a:latin typeface="Calibri"/>
                <a:ea typeface="Calibri"/>
                <a:cs typeface="Calibri"/>
                <a:sym typeface="Calibri"/>
              </a:rPr>
              <a:t>The amount (number of units) of a product that a household would buy in a given period if it could buy all it wanted at the current market price.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500"/>
                                        <p:tgtEl>
                                          <p:spTgt spid="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06"/>
          <p:cNvSpPr/>
          <p:nvPr/>
        </p:nvSpPr>
        <p:spPr>
          <a:xfrm>
            <a:off x="457200" y="1751012"/>
            <a:ext cx="8239200" cy="10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Calibri"/>
                <a:ea typeface="Calibri"/>
                <a:cs typeface="Calibri"/>
                <a:sym typeface="Calibri"/>
              </a:rPr>
              <a:t>The most important relationship in individual markets is that between market price and quantity demanded.</a:t>
            </a:r>
            <a:endParaRPr/>
          </a:p>
        </p:txBody>
      </p:sp>
      <p:sp>
        <p:nvSpPr>
          <p:cNvPr id="594" name="Google Shape;594;p106"/>
          <p:cNvSpPr txBox="1"/>
          <p:nvPr/>
        </p:nvSpPr>
        <p:spPr>
          <a:xfrm>
            <a:off x="457200" y="3429000"/>
            <a:ext cx="8239200" cy="28146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Calibri"/>
                <a:ea typeface="Calibri"/>
                <a:cs typeface="Calibri"/>
                <a:sym typeface="Calibri"/>
              </a:rPr>
              <a:t>Changes in the price of a product affect the </a:t>
            </a:r>
            <a:r>
              <a:rPr b="0" i="1" lang="en-US" sz="2400">
                <a:solidFill>
                  <a:schemeClr val="dk1"/>
                </a:solidFill>
                <a:latin typeface="Calibri"/>
                <a:ea typeface="Calibri"/>
                <a:cs typeface="Calibri"/>
                <a:sym typeface="Calibri"/>
              </a:rPr>
              <a:t>quantity demanded</a:t>
            </a:r>
            <a:r>
              <a:rPr b="0" lang="en-US" sz="2400">
                <a:solidFill>
                  <a:schemeClr val="dk1"/>
                </a:solidFill>
                <a:latin typeface="Calibri"/>
                <a:ea typeface="Calibri"/>
                <a:cs typeface="Calibri"/>
                <a:sym typeface="Calibri"/>
              </a:rPr>
              <a:t> per period. Changes in any other factor, such as income or preferences, affect </a:t>
            </a:r>
            <a:r>
              <a:rPr b="0" i="1" lang="en-US" sz="2400">
                <a:solidFill>
                  <a:schemeClr val="dk1"/>
                </a:solidFill>
                <a:latin typeface="Calibri"/>
                <a:ea typeface="Calibri"/>
                <a:cs typeface="Calibri"/>
                <a:sym typeface="Calibri"/>
              </a:rPr>
              <a:t>demand</a:t>
            </a:r>
            <a:r>
              <a:rPr b="0" lang="en-US" sz="2400">
                <a:solidFill>
                  <a:schemeClr val="dk1"/>
                </a:solidFill>
                <a:latin typeface="Calibri"/>
                <a:ea typeface="Calibri"/>
                <a:cs typeface="Calibri"/>
                <a:sym typeface="Calibri"/>
              </a:rPr>
              <a:t>. Thus, we say that an increase in the price of Coca-Cola is likely to cause a decrease in the </a:t>
            </a:r>
            <a:r>
              <a:rPr b="0" i="1" lang="en-US" sz="2400">
                <a:solidFill>
                  <a:schemeClr val="dk1"/>
                </a:solidFill>
                <a:latin typeface="Calibri"/>
                <a:ea typeface="Calibri"/>
                <a:cs typeface="Calibri"/>
                <a:sym typeface="Calibri"/>
              </a:rPr>
              <a:t>quantity of Coca-Cola</a:t>
            </a:r>
            <a:r>
              <a:rPr b="0" lang="en-US" sz="2400">
                <a:solidFill>
                  <a:schemeClr val="dk1"/>
                </a:solidFill>
                <a:latin typeface="Calibri"/>
                <a:ea typeface="Calibri"/>
                <a:cs typeface="Calibri"/>
                <a:sym typeface="Calibri"/>
              </a:rPr>
              <a:t> </a:t>
            </a:r>
            <a:r>
              <a:rPr b="0" i="1" lang="en-US" sz="2400">
                <a:solidFill>
                  <a:schemeClr val="dk1"/>
                </a:solidFill>
                <a:latin typeface="Calibri"/>
                <a:ea typeface="Calibri"/>
                <a:cs typeface="Calibri"/>
                <a:sym typeface="Calibri"/>
              </a:rPr>
              <a:t>demanded</a:t>
            </a:r>
            <a:r>
              <a:rPr b="0" lang="en-US" sz="2400">
                <a:solidFill>
                  <a:schemeClr val="dk1"/>
                </a:solidFill>
                <a:latin typeface="Calibri"/>
                <a:ea typeface="Calibri"/>
                <a:cs typeface="Calibri"/>
                <a:sym typeface="Calibri"/>
              </a:rPr>
              <a:t>. However, we say that an increase in income is likely to cause an increase in the </a:t>
            </a:r>
            <a:r>
              <a:rPr b="0" i="1" lang="en-US" sz="2400">
                <a:solidFill>
                  <a:schemeClr val="dk1"/>
                </a:solidFill>
                <a:latin typeface="Calibri"/>
                <a:ea typeface="Calibri"/>
                <a:cs typeface="Calibri"/>
                <a:sym typeface="Calibri"/>
              </a:rPr>
              <a:t>demand</a:t>
            </a:r>
            <a:r>
              <a:rPr b="0" lang="en-US" sz="2400">
                <a:solidFill>
                  <a:schemeClr val="dk1"/>
                </a:solidFill>
                <a:latin typeface="Calibri"/>
                <a:ea typeface="Calibri"/>
                <a:cs typeface="Calibri"/>
                <a:sym typeface="Calibri"/>
              </a:rPr>
              <a:t> for most goods.</a:t>
            </a:r>
            <a:endParaRPr/>
          </a:p>
        </p:txBody>
      </p:sp>
      <p:sp>
        <p:nvSpPr>
          <p:cNvPr id="595" name="Google Shape;595;p106"/>
          <p:cNvSpPr txBox="1"/>
          <p:nvPr/>
        </p:nvSpPr>
        <p:spPr>
          <a:xfrm>
            <a:off x="990600" y="219075"/>
            <a:ext cx="7269300" cy="1305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3600">
                <a:solidFill>
                  <a:srgbClr val="55367D"/>
                </a:solidFill>
                <a:latin typeface="Calibri"/>
                <a:ea typeface="Calibri"/>
                <a:cs typeface="Calibri"/>
                <a:sym typeface="Calibri"/>
              </a:rPr>
              <a:t>Changes in Quantity Demanded versus Changes in Demand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500"/>
                                        <p:tgtEl>
                                          <p:spTgt spid="5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500"/>
                                        <p:tgtEl>
                                          <p:spTgt spid="59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500"/>
                                        <p:tgtEl>
                                          <p:spTgt spid="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Course Content</a:t>
            </a:r>
            <a:endParaRPr sz="3600"/>
          </a:p>
        </p:txBody>
      </p:sp>
      <p:sp>
        <p:nvSpPr>
          <p:cNvPr id="316" name="Google Shape;316;p62"/>
          <p:cNvSpPr txBox="1"/>
          <p:nvPr>
            <p:ph idx="1" type="body"/>
          </p:nvPr>
        </p:nvSpPr>
        <p:spPr>
          <a:xfrm>
            <a:off x="533400" y="1371600"/>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590"/>
              <a:buNone/>
            </a:pPr>
            <a:r>
              <a:rPr b="1" lang="en-US" sz="2590"/>
              <a:t>Basic economic concepts and problems </a:t>
            </a:r>
            <a:endParaRPr sz="2590"/>
          </a:p>
          <a:p>
            <a:pPr indent="-342900" lvl="0" marL="342900" rtl="0" algn="l">
              <a:lnSpc>
                <a:spcPct val="90000"/>
              </a:lnSpc>
              <a:spcBef>
                <a:spcPts val="444"/>
              </a:spcBef>
              <a:spcAft>
                <a:spcPts val="0"/>
              </a:spcAft>
              <a:buClr>
                <a:schemeClr val="dk1"/>
              </a:buClr>
              <a:buSzPts val="2220"/>
              <a:buChar char="•"/>
            </a:pPr>
            <a:r>
              <a:rPr lang="en-US" sz="2220"/>
              <a:t>Introduction to Engineering Economics- Physical and economic efficiency </a:t>
            </a:r>
            <a:endParaRPr/>
          </a:p>
          <a:p>
            <a:pPr indent="-201930" lvl="0" marL="342900" rtl="0" algn="l">
              <a:lnSpc>
                <a:spcPct val="90000"/>
              </a:lnSpc>
              <a:spcBef>
                <a:spcPts val="444"/>
              </a:spcBef>
              <a:spcAft>
                <a:spcPts val="0"/>
              </a:spcAft>
              <a:buClr>
                <a:schemeClr val="dk1"/>
              </a:buClr>
              <a:buSzPts val="2220"/>
              <a:buNone/>
            </a:pPr>
            <a:r>
              <a:t/>
            </a:r>
            <a:endParaRPr sz="2220"/>
          </a:p>
          <a:p>
            <a:pPr indent="-342900" lvl="0" marL="342900" rtl="0" algn="l">
              <a:lnSpc>
                <a:spcPct val="90000"/>
              </a:lnSpc>
              <a:spcBef>
                <a:spcPts val="444"/>
              </a:spcBef>
              <a:spcAft>
                <a:spcPts val="0"/>
              </a:spcAft>
              <a:buClr>
                <a:schemeClr val="dk1"/>
              </a:buClr>
              <a:buSzPts val="2220"/>
              <a:buChar char="•"/>
            </a:pPr>
            <a:r>
              <a:rPr lang="en-US" sz="2220"/>
              <a:t>Micro Economic Concepts:</a:t>
            </a:r>
            <a:endParaRPr/>
          </a:p>
          <a:p>
            <a:pPr indent="-342900" lvl="0" marL="342900" rtl="0" algn="l">
              <a:lnSpc>
                <a:spcPct val="90000"/>
              </a:lnSpc>
              <a:spcBef>
                <a:spcPts val="444"/>
              </a:spcBef>
              <a:spcAft>
                <a:spcPts val="0"/>
              </a:spcAft>
              <a:buClr>
                <a:schemeClr val="dk1"/>
              </a:buClr>
              <a:buSzPts val="2220"/>
              <a:buNone/>
            </a:pPr>
            <a:r>
              <a:rPr lang="en-US" sz="2220"/>
              <a:t>	Demand and Supply, Elasticity and applications, </a:t>
            </a:r>
            <a:endParaRPr/>
          </a:p>
          <a:p>
            <a:pPr indent="-342900" lvl="0" marL="342900" rtl="0" algn="l">
              <a:lnSpc>
                <a:spcPct val="90000"/>
              </a:lnSpc>
              <a:spcBef>
                <a:spcPts val="444"/>
              </a:spcBef>
              <a:spcAft>
                <a:spcPts val="0"/>
              </a:spcAft>
              <a:buClr>
                <a:schemeClr val="dk1"/>
              </a:buClr>
              <a:buSzPts val="2220"/>
              <a:buNone/>
            </a:pPr>
            <a:r>
              <a:rPr lang="en-US" sz="2220"/>
              <a:t>	Value and Utility, Law of Diminishing Marginal Utility, Indifference Curves, Cost Concepts, Market Equilibrium, Demand forecasting</a:t>
            </a:r>
            <a:endParaRPr/>
          </a:p>
          <a:p>
            <a:pPr indent="-342900" lvl="0" marL="342900" rtl="0" algn="l">
              <a:lnSpc>
                <a:spcPct val="90000"/>
              </a:lnSpc>
              <a:spcBef>
                <a:spcPts val="444"/>
              </a:spcBef>
              <a:spcAft>
                <a:spcPts val="0"/>
              </a:spcAft>
              <a:buClr>
                <a:schemeClr val="dk1"/>
              </a:buClr>
              <a:buSzPts val="2220"/>
              <a:buNone/>
            </a:pPr>
            <a:r>
              <a:t/>
            </a:r>
            <a:endParaRPr sz="2220"/>
          </a:p>
          <a:p>
            <a:pPr indent="-342900" lvl="0" marL="342900" rtl="0" algn="l">
              <a:lnSpc>
                <a:spcPct val="90000"/>
              </a:lnSpc>
              <a:spcBef>
                <a:spcPts val="444"/>
              </a:spcBef>
              <a:spcAft>
                <a:spcPts val="0"/>
              </a:spcAft>
              <a:buClr>
                <a:schemeClr val="dk1"/>
              </a:buClr>
              <a:buSzPts val="2220"/>
              <a:buChar char="•"/>
            </a:pPr>
            <a:r>
              <a:rPr lang="en-US" sz="2220"/>
              <a:t>Macro Economic Concepts:</a:t>
            </a:r>
            <a:endParaRPr/>
          </a:p>
          <a:p>
            <a:pPr indent="-342900" lvl="0" marL="342900" rtl="0" algn="l">
              <a:lnSpc>
                <a:spcPct val="90000"/>
              </a:lnSpc>
              <a:spcBef>
                <a:spcPts val="444"/>
              </a:spcBef>
              <a:spcAft>
                <a:spcPts val="0"/>
              </a:spcAft>
              <a:buClr>
                <a:schemeClr val="dk1"/>
              </a:buClr>
              <a:buSzPts val="2220"/>
              <a:buNone/>
            </a:pPr>
            <a:r>
              <a:rPr lang="en-US" sz="2220"/>
              <a:t>	Macroeconomic Aggregates, Growth and Development , Environment and Development, Human Development Index, Growth and Science &amp;Technology, </a:t>
            </a:r>
            <a:endParaRPr sz="2220"/>
          </a:p>
          <a:p>
            <a:pPr indent="-201930" lvl="0" marL="342900" rtl="0" algn="l">
              <a:lnSpc>
                <a:spcPct val="90000"/>
              </a:lnSpc>
              <a:spcBef>
                <a:spcPts val="444"/>
              </a:spcBef>
              <a:spcAft>
                <a:spcPts val="0"/>
              </a:spcAft>
              <a:buClr>
                <a:schemeClr val="dk1"/>
              </a:buClr>
              <a:buSzPts val="2220"/>
              <a:buNone/>
            </a:pPr>
            <a:r>
              <a:t/>
            </a:r>
            <a:endParaRPr sz="2220"/>
          </a:p>
          <a:p>
            <a:pPr indent="-225425" lvl="0" marL="342900" rtl="0" algn="l">
              <a:lnSpc>
                <a:spcPct val="90000"/>
              </a:lnSpc>
              <a:spcBef>
                <a:spcPts val="370"/>
              </a:spcBef>
              <a:spcAft>
                <a:spcPts val="0"/>
              </a:spcAft>
              <a:buClr>
                <a:schemeClr val="dk1"/>
              </a:buClr>
              <a:buSzPts val="1850"/>
              <a:buNone/>
            </a:pPr>
            <a:r>
              <a:t/>
            </a:r>
            <a:endParaRPr sz="185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7"/>
          <p:cNvSpPr/>
          <p:nvPr/>
        </p:nvSpPr>
        <p:spPr>
          <a:xfrm>
            <a:off x="444500" y="1965325"/>
            <a:ext cx="8242200" cy="66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demand schedule   </a:t>
            </a:r>
            <a:r>
              <a:rPr b="0" lang="en-US" sz="2400">
                <a:solidFill>
                  <a:schemeClr val="dk1"/>
                </a:solidFill>
                <a:latin typeface="Calibri"/>
                <a:ea typeface="Calibri"/>
                <a:cs typeface="Calibri"/>
                <a:sym typeface="Calibri"/>
              </a:rPr>
              <a:t>Shows how much of a given product a household would be willing to buy at different prices for a given time period.</a:t>
            </a:r>
            <a:endParaRPr/>
          </a:p>
        </p:txBody>
      </p:sp>
      <p:sp>
        <p:nvSpPr>
          <p:cNvPr id="601" name="Google Shape;601;p107"/>
          <p:cNvSpPr/>
          <p:nvPr/>
        </p:nvSpPr>
        <p:spPr>
          <a:xfrm>
            <a:off x="447675" y="3914775"/>
            <a:ext cx="8235900" cy="66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demand curve  </a:t>
            </a:r>
            <a:r>
              <a:rPr b="0" lang="en-US" sz="2400">
                <a:solidFill>
                  <a:schemeClr val="dk1"/>
                </a:solidFill>
                <a:latin typeface="Calibri"/>
                <a:ea typeface="Calibri"/>
                <a:cs typeface="Calibri"/>
                <a:sym typeface="Calibri"/>
              </a:rPr>
              <a:t>A graph illustrating how much of a given product a household would be willing to buy at different prices.</a:t>
            </a:r>
            <a:endParaRPr/>
          </a:p>
        </p:txBody>
      </p:sp>
      <p:sp>
        <p:nvSpPr>
          <p:cNvPr id="602" name="Google Shape;602;p107"/>
          <p:cNvSpPr txBox="1"/>
          <p:nvPr/>
        </p:nvSpPr>
        <p:spPr>
          <a:xfrm>
            <a:off x="447675" y="295275"/>
            <a:ext cx="72693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3600">
                <a:solidFill>
                  <a:srgbClr val="55367D"/>
                </a:solidFill>
                <a:latin typeface="Calibri"/>
                <a:ea typeface="Calibri"/>
                <a:cs typeface="Calibri"/>
                <a:sym typeface="Calibri"/>
              </a:rPr>
              <a:t>Price and Quantity Demanded: The Law of Demand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500"/>
                                        <p:tgtEl>
                                          <p:spTgt spid="6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500"/>
                                        <p:tgtEl>
                                          <p:spTgt spid="6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pic>
        <p:nvPicPr>
          <p:cNvPr descr="fig3-2ppt8.gif" id="607" name="Google Shape;607;p108"/>
          <p:cNvPicPr preferRelativeResize="0"/>
          <p:nvPr/>
        </p:nvPicPr>
        <p:blipFill rotWithShape="1">
          <a:blip r:embed="rId3">
            <a:alphaModFix/>
          </a:blip>
          <a:srcRect b="0" l="0" r="0" t="0"/>
          <a:stretch/>
        </p:blipFill>
        <p:spPr>
          <a:xfrm>
            <a:off x="4791075" y="1276350"/>
            <a:ext cx="3819525" cy="5276850"/>
          </a:xfrm>
          <a:prstGeom prst="rect">
            <a:avLst/>
          </a:prstGeom>
          <a:noFill/>
          <a:ln>
            <a:noFill/>
          </a:ln>
        </p:spPr>
      </p:pic>
      <p:graphicFrame>
        <p:nvGraphicFramePr>
          <p:cNvPr id="608" name="Google Shape;608;p108"/>
          <p:cNvGraphicFramePr/>
          <p:nvPr/>
        </p:nvGraphicFramePr>
        <p:xfrm>
          <a:off x="457200" y="457200"/>
          <a:ext cx="3000000" cy="3000000"/>
        </p:xfrm>
        <a:graphic>
          <a:graphicData uri="http://schemas.openxmlformats.org/drawingml/2006/table">
            <a:tbl>
              <a:tblPr>
                <a:noFill/>
                <a:tableStyleId>{E498032D-39E7-4472-BB72-E89C2498A91A}</a:tableStyleId>
              </a:tblPr>
              <a:tblGrid>
                <a:gridCol w="1143000"/>
                <a:gridCol w="2286000"/>
              </a:tblGrid>
              <a:tr h="518250">
                <a:tc gridSpan="2">
                  <a:txBody>
                    <a:bodyPr/>
                    <a:lstStyle/>
                    <a:p>
                      <a:pPr indent="-1028700" lvl="0" marL="1028700" marR="0" rtl="0" algn="l">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TABLE 3.1   Alex’s Demand Schedule</a:t>
                      </a:r>
                      <a:br>
                        <a:rPr b="1" i="0" lang="en-US" sz="1400" u="none" cap="none" strike="noStrike">
                          <a:solidFill>
                            <a:schemeClr val="lt1"/>
                          </a:solidFill>
                          <a:latin typeface="Arial"/>
                          <a:ea typeface="Arial"/>
                          <a:cs typeface="Arial"/>
                          <a:sym typeface="Arial"/>
                        </a:rPr>
                      </a:br>
                      <a:r>
                        <a:rPr b="1" i="0" lang="en-US" sz="1400" u="none" cap="none" strike="noStrike">
                          <a:solidFill>
                            <a:schemeClr val="lt1"/>
                          </a:solidFill>
                          <a:latin typeface="Arial"/>
                          <a:ea typeface="Arial"/>
                          <a:cs typeface="Arial"/>
                          <a:sym typeface="Arial"/>
                        </a:rPr>
                        <a:t>for Gasoline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r>
              <a:tr h="518250">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Price</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(per Gallon)</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Quantity Demanded</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(Gallons per Week)</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59125">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$ 8.00</a:t>
                      </a:r>
                      <a:endParaRPr/>
                    </a:p>
                  </a:txBody>
                  <a:tcPr marT="0" marB="45725" marR="2286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a:t>
                      </a:r>
                      <a:endParaRPr/>
                    </a:p>
                  </a:txBody>
                  <a:tcPr marT="0"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9125">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7.00</a:t>
                      </a:r>
                      <a:endParaRPr/>
                    </a:p>
                  </a:txBody>
                  <a:tcPr marT="0" marB="45725" marR="2286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a:t>
                      </a:r>
                      <a:endParaRPr/>
                    </a:p>
                  </a:txBody>
                  <a:tcPr marT="0"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9125">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6.00</a:t>
                      </a:r>
                      <a:endParaRPr/>
                    </a:p>
                  </a:txBody>
                  <a:tcPr marT="0" marB="45725" marR="2286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a:t>
                      </a:r>
                      <a:endParaRPr/>
                    </a:p>
                  </a:txBody>
                  <a:tcPr marT="0"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9125">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5.00</a:t>
                      </a:r>
                      <a:endParaRPr/>
                    </a:p>
                  </a:txBody>
                  <a:tcPr marT="0" marB="45725" marR="2286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5</a:t>
                      </a:r>
                      <a:endParaRPr/>
                    </a:p>
                  </a:txBody>
                  <a:tcPr marT="0"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9125">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4.00</a:t>
                      </a:r>
                      <a:endParaRPr/>
                    </a:p>
                  </a:txBody>
                  <a:tcPr marT="0" marB="45725" marR="2286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7</a:t>
                      </a:r>
                      <a:endParaRPr/>
                    </a:p>
                  </a:txBody>
                  <a:tcPr marT="0"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9125">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3.00</a:t>
                      </a:r>
                      <a:endParaRPr/>
                    </a:p>
                  </a:txBody>
                  <a:tcPr marT="0" marB="45725" marR="2286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a:t>
                      </a:r>
                      <a:endParaRPr/>
                    </a:p>
                  </a:txBody>
                  <a:tcPr marT="0"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9125">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2.00</a:t>
                      </a:r>
                      <a:endParaRPr/>
                    </a:p>
                  </a:txBody>
                  <a:tcPr marT="0" marB="45725" marR="2286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14</a:t>
                      </a:r>
                      <a:endParaRPr/>
                    </a:p>
                  </a:txBody>
                  <a:tcPr marT="0"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9125">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a:t>
                      </a:r>
                      <a:endParaRPr/>
                    </a:p>
                  </a:txBody>
                  <a:tcPr marT="0" marB="45725" marR="2286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a:t>
                      </a:r>
                      <a:endParaRPr/>
                    </a:p>
                  </a:txBody>
                  <a:tcPr marT="0"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9125">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0.00</a:t>
                      </a:r>
                      <a:endParaRPr/>
                    </a:p>
                  </a:txBody>
                  <a:tcPr marT="0" marB="45725" marR="22860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26</a:t>
                      </a:r>
                      <a:endParaRPr/>
                    </a:p>
                  </a:txBody>
                  <a:tcPr marT="0"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r>
            </a:tbl>
          </a:graphicData>
        </a:graphic>
      </p:graphicFrame>
      <p:sp>
        <p:nvSpPr>
          <p:cNvPr id="609" name="Google Shape;609;p108"/>
          <p:cNvSpPr/>
          <p:nvPr/>
        </p:nvSpPr>
        <p:spPr>
          <a:xfrm>
            <a:off x="457200" y="4057650"/>
            <a:ext cx="3895800" cy="3621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400">
                <a:solidFill>
                  <a:srgbClr val="00723F"/>
                </a:solidFill>
                <a:latin typeface="Calibri"/>
                <a:ea typeface="Calibri"/>
                <a:cs typeface="Calibri"/>
                <a:sym typeface="Calibri"/>
              </a:rPr>
              <a:t>  FIGURE 3.2</a:t>
            </a:r>
            <a:r>
              <a:rPr lang="en-US" sz="1400">
                <a:solidFill>
                  <a:schemeClr val="dk1"/>
                </a:solidFill>
                <a:latin typeface="Calibri"/>
                <a:ea typeface="Calibri"/>
                <a:cs typeface="Calibri"/>
                <a:sym typeface="Calibri"/>
              </a:rPr>
              <a:t>  Alex’s Demand Curve</a:t>
            </a:r>
            <a:endParaRPr/>
          </a:p>
        </p:txBody>
      </p:sp>
      <p:sp>
        <p:nvSpPr>
          <p:cNvPr id="610" name="Google Shape;610;p108"/>
          <p:cNvSpPr txBox="1"/>
          <p:nvPr/>
        </p:nvSpPr>
        <p:spPr>
          <a:xfrm>
            <a:off x="457200" y="4306888"/>
            <a:ext cx="3895800" cy="23226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lang="en-US" sz="1600">
                <a:solidFill>
                  <a:schemeClr val="dk1"/>
                </a:solidFill>
                <a:latin typeface="Calibri"/>
                <a:ea typeface="Calibri"/>
                <a:cs typeface="Calibri"/>
                <a:sym typeface="Calibri"/>
              </a:rPr>
              <a:t>The relationship between price (</a:t>
            </a:r>
            <a:r>
              <a:rPr b="0" i="1" lang="en-US" sz="1600">
                <a:solidFill>
                  <a:schemeClr val="dk1"/>
                </a:solidFill>
                <a:latin typeface="Calibri"/>
                <a:ea typeface="Calibri"/>
                <a:cs typeface="Calibri"/>
                <a:sym typeface="Calibri"/>
              </a:rPr>
              <a:t>P</a:t>
            </a:r>
            <a:r>
              <a:rPr b="0" lang="en-US" sz="1600">
                <a:solidFill>
                  <a:schemeClr val="dk1"/>
                </a:solidFill>
                <a:latin typeface="Calibri"/>
                <a:ea typeface="Calibri"/>
                <a:cs typeface="Calibri"/>
                <a:sym typeface="Calibri"/>
              </a:rPr>
              <a:t>) and quantity demanded (</a:t>
            </a:r>
            <a:r>
              <a:rPr b="0" i="1" lang="en-US" sz="1600">
                <a:solidFill>
                  <a:schemeClr val="dk1"/>
                </a:solidFill>
                <a:latin typeface="Calibri"/>
                <a:ea typeface="Calibri"/>
                <a:cs typeface="Calibri"/>
                <a:sym typeface="Calibri"/>
              </a:rPr>
              <a:t>q</a:t>
            </a:r>
            <a:r>
              <a:rPr b="0" lang="en-US" sz="1600">
                <a:solidFill>
                  <a:schemeClr val="dk1"/>
                </a:solidFill>
                <a:latin typeface="Calibri"/>
                <a:ea typeface="Calibri"/>
                <a:cs typeface="Calibri"/>
                <a:sym typeface="Calibri"/>
              </a:rPr>
              <a:t>) presented graphically is called a demand curve. </a:t>
            </a:r>
            <a:endParaRPr/>
          </a:p>
          <a:p>
            <a:pPr indent="0" lvl="0" marL="0" marR="0" rtl="0" algn="l">
              <a:lnSpc>
                <a:spcPct val="105000"/>
              </a:lnSpc>
              <a:spcBef>
                <a:spcPts val="0"/>
              </a:spcBef>
              <a:spcAft>
                <a:spcPts val="0"/>
              </a:spcAft>
              <a:buNone/>
            </a:pPr>
            <a:r>
              <a:rPr b="0" lang="en-US" sz="1600">
                <a:solidFill>
                  <a:schemeClr val="dk1"/>
                </a:solidFill>
                <a:latin typeface="Calibri"/>
                <a:ea typeface="Calibri"/>
                <a:cs typeface="Calibri"/>
                <a:sym typeface="Calibri"/>
              </a:rPr>
              <a:t>Demand curves have a negative slope, indicating that lower prices cause quantity demanded to increase. </a:t>
            </a:r>
            <a:endParaRPr/>
          </a:p>
          <a:p>
            <a:pPr indent="0" lvl="0" marL="0" marR="0" rtl="0" algn="l">
              <a:lnSpc>
                <a:spcPct val="105000"/>
              </a:lnSpc>
              <a:spcBef>
                <a:spcPts val="0"/>
              </a:spcBef>
              <a:spcAft>
                <a:spcPts val="0"/>
              </a:spcAft>
              <a:buNone/>
            </a:pPr>
            <a:r>
              <a:rPr b="0" lang="en-US" sz="1400">
                <a:solidFill>
                  <a:schemeClr val="dk1"/>
                </a:solidFill>
                <a:latin typeface="Calibri"/>
                <a:ea typeface="Calibri"/>
                <a:cs typeface="Calibri"/>
                <a:sym typeface="Calibri"/>
              </a:rPr>
              <a:t>Note that Alex’s demand curve is blue; demand in product markets is determined by household choice.</a:t>
            </a:r>
            <a:endParaRPr/>
          </a:p>
        </p:txBody>
      </p:sp>
      <p:pic>
        <p:nvPicPr>
          <p:cNvPr descr="fig3-2ppt1.gif" id="611" name="Google Shape;611;p108"/>
          <p:cNvPicPr preferRelativeResize="0"/>
          <p:nvPr/>
        </p:nvPicPr>
        <p:blipFill rotWithShape="1">
          <a:blip r:embed="rId4">
            <a:alphaModFix/>
          </a:blip>
          <a:srcRect b="0" l="0" r="0" t="0"/>
          <a:stretch/>
        </p:blipFill>
        <p:spPr>
          <a:xfrm>
            <a:off x="4791075" y="1276350"/>
            <a:ext cx="3819525" cy="5276850"/>
          </a:xfrm>
          <a:prstGeom prst="rect">
            <a:avLst/>
          </a:prstGeom>
          <a:noFill/>
          <a:ln>
            <a:noFill/>
          </a:ln>
        </p:spPr>
      </p:pic>
      <p:pic>
        <p:nvPicPr>
          <p:cNvPr descr="fig3-2ppt2.gif" id="612" name="Google Shape;612;p108"/>
          <p:cNvPicPr preferRelativeResize="0"/>
          <p:nvPr/>
        </p:nvPicPr>
        <p:blipFill rotWithShape="1">
          <a:blip r:embed="rId5">
            <a:alphaModFix/>
          </a:blip>
          <a:srcRect b="0" l="0" r="0" t="0"/>
          <a:stretch/>
        </p:blipFill>
        <p:spPr>
          <a:xfrm>
            <a:off x="4791075" y="1276350"/>
            <a:ext cx="3819525" cy="5276850"/>
          </a:xfrm>
          <a:prstGeom prst="rect">
            <a:avLst/>
          </a:prstGeom>
          <a:noFill/>
          <a:ln>
            <a:noFill/>
          </a:ln>
        </p:spPr>
      </p:pic>
      <p:pic>
        <p:nvPicPr>
          <p:cNvPr descr="fig3-2ppt3.gif" id="613" name="Google Shape;613;p108"/>
          <p:cNvPicPr preferRelativeResize="0"/>
          <p:nvPr/>
        </p:nvPicPr>
        <p:blipFill rotWithShape="1">
          <a:blip r:embed="rId6">
            <a:alphaModFix/>
          </a:blip>
          <a:srcRect b="0" l="0" r="0" t="0"/>
          <a:stretch/>
        </p:blipFill>
        <p:spPr>
          <a:xfrm>
            <a:off x="4791075" y="1276350"/>
            <a:ext cx="3819525" cy="5276850"/>
          </a:xfrm>
          <a:prstGeom prst="rect">
            <a:avLst/>
          </a:prstGeom>
          <a:noFill/>
          <a:ln>
            <a:noFill/>
          </a:ln>
        </p:spPr>
      </p:pic>
      <p:pic>
        <p:nvPicPr>
          <p:cNvPr descr="fig3-2ppt4.gif" id="614" name="Google Shape;614;p108"/>
          <p:cNvPicPr preferRelativeResize="0"/>
          <p:nvPr/>
        </p:nvPicPr>
        <p:blipFill rotWithShape="1">
          <a:blip r:embed="rId7">
            <a:alphaModFix/>
          </a:blip>
          <a:srcRect b="0" l="0" r="0" t="0"/>
          <a:stretch/>
        </p:blipFill>
        <p:spPr>
          <a:xfrm>
            <a:off x="4791075" y="1276350"/>
            <a:ext cx="3819525" cy="5276850"/>
          </a:xfrm>
          <a:prstGeom prst="rect">
            <a:avLst/>
          </a:prstGeom>
          <a:noFill/>
          <a:ln>
            <a:noFill/>
          </a:ln>
        </p:spPr>
      </p:pic>
      <p:pic>
        <p:nvPicPr>
          <p:cNvPr descr="fig3-2ppt5.gif" id="615" name="Google Shape;615;p108"/>
          <p:cNvPicPr preferRelativeResize="0"/>
          <p:nvPr/>
        </p:nvPicPr>
        <p:blipFill rotWithShape="1">
          <a:blip r:embed="rId8">
            <a:alphaModFix/>
          </a:blip>
          <a:srcRect b="0" l="0" r="0" t="0"/>
          <a:stretch/>
        </p:blipFill>
        <p:spPr>
          <a:xfrm>
            <a:off x="4791075" y="1276350"/>
            <a:ext cx="3819525" cy="5276850"/>
          </a:xfrm>
          <a:prstGeom prst="rect">
            <a:avLst/>
          </a:prstGeom>
          <a:noFill/>
          <a:ln>
            <a:noFill/>
          </a:ln>
        </p:spPr>
      </p:pic>
      <p:pic>
        <p:nvPicPr>
          <p:cNvPr descr="fig3-2ppt6.gif" id="616" name="Google Shape;616;p108"/>
          <p:cNvPicPr preferRelativeResize="0"/>
          <p:nvPr/>
        </p:nvPicPr>
        <p:blipFill rotWithShape="1">
          <a:blip r:embed="rId9">
            <a:alphaModFix/>
          </a:blip>
          <a:srcRect b="0" l="0" r="0" t="0"/>
          <a:stretch/>
        </p:blipFill>
        <p:spPr>
          <a:xfrm>
            <a:off x="4791075" y="1276350"/>
            <a:ext cx="3819525" cy="5276850"/>
          </a:xfrm>
          <a:prstGeom prst="rect">
            <a:avLst/>
          </a:prstGeom>
          <a:noFill/>
          <a:ln>
            <a:noFill/>
          </a:ln>
        </p:spPr>
      </p:pic>
      <p:pic>
        <p:nvPicPr>
          <p:cNvPr descr="fig3-2ppt7.gif" id="617" name="Google Shape;617;p108"/>
          <p:cNvPicPr preferRelativeResize="0"/>
          <p:nvPr/>
        </p:nvPicPr>
        <p:blipFill rotWithShape="1">
          <a:blip r:embed="rId10">
            <a:alphaModFix/>
          </a:blip>
          <a:srcRect b="0" l="0" r="0" t="0"/>
          <a:stretch/>
        </p:blipFill>
        <p:spPr>
          <a:xfrm>
            <a:off x="4791075" y="1276350"/>
            <a:ext cx="3819525" cy="5276850"/>
          </a:xfrm>
          <a:prstGeom prst="rect">
            <a:avLst/>
          </a:prstGeom>
          <a:noFill/>
          <a:ln>
            <a:noFill/>
          </a:ln>
        </p:spPr>
      </p:pic>
      <p:pic>
        <p:nvPicPr>
          <p:cNvPr id="618" name="Google Shape;618;p108"/>
          <p:cNvPicPr preferRelativeResize="0"/>
          <p:nvPr/>
        </p:nvPicPr>
        <p:blipFill rotWithShape="1">
          <a:blip r:embed="rId11">
            <a:alphaModFix/>
          </a:blip>
          <a:srcRect b="0" l="0" r="0" t="0"/>
          <a:stretch/>
        </p:blipFill>
        <p:spPr>
          <a:xfrm>
            <a:off x="4791075" y="1276350"/>
            <a:ext cx="3819525" cy="5276850"/>
          </a:xfrm>
          <a:prstGeom prst="rect">
            <a:avLst/>
          </a:prstGeom>
          <a:noFill/>
          <a:ln>
            <a:noFill/>
          </a:ln>
        </p:spPr>
      </p:pic>
      <p:pic>
        <p:nvPicPr>
          <p:cNvPr id="619" name="Google Shape;619;p108"/>
          <p:cNvPicPr preferRelativeResize="0"/>
          <p:nvPr/>
        </p:nvPicPr>
        <p:blipFill rotWithShape="1">
          <a:blip r:embed="rId12">
            <a:alphaModFix/>
          </a:blip>
          <a:srcRect b="0" l="0" r="0" t="0"/>
          <a:stretch/>
        </p:blipFill>
        <p:spPr>
          <a:xfrm>
            <a:off x="4791075" y="1276350"/>
            <a:ext cx="3819525" cy="5276850"/>
          </a:xfrm>
          <a:prstGeom prst="rect">
            <a:avLst/>
          </a:prstGeom>
          <a:noFill/>
          <a:ln>
            <a:noFill/>
          </a:ln>
        </p:spPr>
      </p:pic>
      <p:pic>
        <p:nvPicPr>
          <p:cNvPr id="620" name="Google Shape;620;p108"/>
          <p:cNvPicPr preferRelativeResize="0"/>
          <p:nvPr/>
        </p:nvPicPr>
        <p:blipFill rotWithShape="1">
          <a:blip r:embed="rId13">
            <a:alphaModFix/>
          </a:blip>
          <a:srcRect b="0" l="0" r="0" t="0"/>
          <a:stretch/>
        </p:blipFill>
        <p:spPr>
          <a:xfrm>
            <a:off x="4791075" y="1276350"/>
            <a:ext cx="3819525" cy="5276850"/>
          </a:xfrm>
          <a:prstGeom prst="rect">
            <a:avLst/>
          </a:prstGeom>
          <a:noFill/>
          <a:ln>
            <a:noFill/>
          </a:ln>
        </p:spPr>
      </p:pic>
      <p:pic>
        <p:nvPicPr>
          <p:cNvPr id="621" name="Google Shape;621;p108"/>
          <p:cNvPicPr preferRelativeResize="0"/>
          <p:nvPr/>
        </p:nvPicPr>
        <p:blipFill rotWithShape="1">
          <a:blip r:embed="rId14">
            <a:alphaModFix/>
          </a:blip>
          <a:srcRect b="0" l="0" r="0" t="0"/>
          <a:stretch/>
        </p:blipFill>
        <p:spPr>
          <a:xfrm>
            <a:off x="4791075" y="1276350"/>
            <a:ext cx="3819525" cy="5276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500"/>
                                        <p:tgtEl>
                                          <p:spTgt spid="60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500"/>
                                        <p:tgtEl>
                                          <p:spTgt spid="61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500"/>
                                        <p:tgtEl>
                                          <p:spTgt spid="6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500"/>
                                        <p:tgtEl>
                                          <p:spTgt spid="61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500"/>
                                        <p:tgtEl>
                                          <p:spTgt spid="61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500"/>
                                        <p:tgtEl>
                                          <p:spTgt spid="619"/>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500"/>
                                        <p:tgtEl>
                                          <p:spTgt spid="614"/>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500"/>
                                        <p:tgtEl>
                                          <p:spTgt spid="620"/>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500"/>
                                        <p:tgtEl>
                                          <p:spTgt spid="61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500"/>
                                        <p:tgtEl>
                                          <p:spTgt spid="621"/>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500"/>
                                        <p:tgtEl>
                                          <p:spTgt spid="61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500"/>
                                        <p:tgtEl>
                                          <p:spTgt spid="617"/>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610">
                                            <p:txEl>
                                              <p:pRg end="0" st="0"/>
                                            </p:txEl>
                                          </p:spTgt>
                                        </p:tgtEl>
                                        <p:attrNameLst>
                                          <p:attrName>style.visibility</p:attrName>
                                        </p:attrNameLst>
                                      </p:cBhvr>
                                      <p:to>
                                        <p:strVal val="visible"/>
                                      </p:to>
                                    </p:set>
                                    <p:animEffect filter="fade" transition="in">
                                      <p:cBhvr>
                                        <p:cTn dur="500"/>
                                        <p:tgtEl>
                                          <p:spTgt spid="610">
                                            <p:txEl>
                                              <p:pRg end="0" st="0"/>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610">
                                            <p:txEl>
                                              <p:pRg end="1" st="1"/>
                                            </p:txEl>
                                          </p:spTgt>
                                        </p:tgtEl>
                                        <p:attrNameLst>
                                          <p:attrName>style.visibility</p:attrName>
                                        </p:attrNameLst>
                                      </p:cBhvr>
                                      <p:to>
                                        <p:strVal val="visible"/>
                                      </p:to>
                                    </p:set>
                                    <p:animEffect filter="fade" transition="in">
                                      <p:cBhvr>
                                        <p:cTn dur="500"/>
                                        <p:tgtEl>
                                          <p:spTgt spid="610">
                                            <p:txEl>
                                              <p:pRg end="1" st="1"/>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610">
                                            <p:txEl>
                                              <p:pRg end="2" st="2"/>
                                            </p:txEl>
                                          </p:spTgt>
                                        </p:tgtEl>
                                        <p:attrNameLst>
                                          <p:attrName>style.visibility</p:attrName>
                                        </p:attrNameLst>
                                      </p:cBhvr>
                                      <p:to>
                                        <p:strVal val="visible"/>
                                      </p:to>
                                    </p:set>
                                    <p:animEffect filter="fade" transition="in">
                                      <p:cBhvr>
                                        <p:cTn dur="500"/>
                                        <p:tgtEl>
                                          <p:spTgt spid="610">
                                            <p:txEl>
                                              <p:pRg end="2" st="2"/>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000"/>
                                        <p:tgtEl>
                                          <p:spTgt spid="6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09"/>
          <p:cNvSpPr/>
          <p:nvPr/>
        </p:nvSpPr>
        <p:spPr>
          <a:xfrm>
            <a:off x="447675" y="1838324"/>
            <a:ext cx="7789800" cy="12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law of demand  </a:t>
            </a:r>
            <a:r>
              <a:rPr b="0" i="0" lang="en-US" sz="2400" u="none" cap="none" strike="noStrike">
                <a:solidFill>
                  <a:schemeClr val="dk1"/>
                </a:solidFill>
                <a:latin typeface="Calibri"/>
                <a:ea typeface="Calibri"/>
                <a:cs typeface="Calibri"/>
                <a:sym typeface="Calibri"/>
              </a:rPr>
              <a:t>The negative relationship between price and quantity demanded: As price rises, quantity demanded decreases; as price falls, quantity demanded increases.</a:t>
            </a:r>
            <a:endParaRPr/>
          </a:p>
        </p:txBody>
      </p:sp>
      <p:sp>
        <p:nvSpPr>
          <p:cNvPr id="627" name="Google Shape;627;p109"/>
          <p:cNvSpPr txBox="1"/>
          <p:nvPr/>
        </p:nvSpPr>
        <p:spPr>
          <a:xfrm>
            <a:off x="447675" y="3914774"/>
            <a:ext cx="7789800" cy="18003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It is reasonable to expect quantity demanded to fall when price rises, </a:t>
            </a:r>
            <a:r>
              <a:rPr b="0" i="1" lang="en-US" sz="2400" u="none" cap="none" strike="noStrike">
                <a:solidFill>
                  <a:schemeClr val="dk1"/>
                </a:solidFill>
                <a:latin typeface="Calibri"/>
                <a:ea typeface="Calibri"/>
                <a:cs typeface="Calibri"/>
                <a:sym typeface="Calibri"/>
              </a:rPr>
              <a:t>ceteris paribus</a:t>
            </a:r>
            <a:r>
              <a:rPr b="0" i="0" lang="en-US" sz="2400" u="none" cap="none" strike="noStrike">
                <a:solidFill>
                  <a:schemeClr val="dk1"/>
                </a:solidFill>
                <a:latin typeface="Calibri"/>
                <a:ea typeface="Calibri"/>
                <a:cs typeface="Calibri"/>
                <a:sym typeface="Calibri"/>
              </a:rPr>
              <a:t>, and to expect quantity demanded to rise when price falls, </a:t>
            </a:r>
            <a:r>
              <a:rPr b="0" i="1" lang="en-US" sz="2400" u="none" cap="none" strike="noStrike">
                <a:solidFill>
                  <a:schemeClr val="dk1"/>
                </a:solidFill>
                <a:latin typeface="Calibri"/>
                <a:ea typeface="Calibri"/>
                <a:cs typeface="Calibri"/>
                <a:sym typeface="Calibri"/>
              </a:rPr>
              <a:t>ceteris paribus</a:t>
            </a:r>
            <a:r>
              <a:rPr b="0" i="0" lang="en-US" sz="2400" u="none" cap="none" strike="noStrike">
                <a:solidFill>
                  <a:schemeClr val="dk1"/>
                </a:solidFill>
                <a:latin typeface="Calibri"/>
                <a:ea typeface="Calibri"/>
                <a:cs typeface="Calibri"/>
                <a:sym typeface="Calibri"/>
              </a:rPr>
              <a:t>. Demand curves have a negative slope.</a:t>
            </a:r>
            <a:endParaRPr/>
          </a:p>
        </p:txBody>
      </p:sp>
      <p:sp>
        <p:nvSpPr>
          <p:cNvPr id="628" name="Google Shape;628;p109"/>
          <p:cNvSpPr/>
          <p:nvPr/>
        </p:nvSpPr>
        <p:spPr>
          <a:xfrm>
            <a:off x="447675" y="295274"/>
            <a:ext cx="7315200" cy="6954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3600" u="none" cap="none" strike="noStrike">
                <a:solidFill>
                  <a:srgbClr val="593000"/>
                </a:solidFill>
                <a:latin typeface="Calibri"/>
                <a:ea typeface="Calibri"/>
                <a:cs typeface="Calibri"/>
                <a:sym typeface="Calibri"/>
              </a:rPr>
              <a:t>Demand Curves Slope Downward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500"/>
                                        <p:tgtEl>
                                          <p:spTgt spid="62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500"/>
                                        <p:tgtEl>
                                          <p:spTgt spid="62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500"/>
                                        <p:tgtEl>
                                          <p:spTgt spid="6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10"/>
          <p:cNvSpPr/>
          <p:nvPr/>
        </p:nvSpPr>
        <p:spPr>
          <a:xfrm>
            <a:off x="419100" y="1684338"/>
            <a:ext cx="8267700" cy="2278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They have a negative slope.</a:t>
            </a:r>
            <a:endParaRPr/>
          </a:p>
          <a:p>
            <a:pPr indent="-215900" lvl="0" marL="342900" marR="0" rtl="0" algn="l">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They intersect the quantity (</a:t>
            </a:r>
            <a:r>
              <a:rPr b="0" i="1" lang="en-US" sz="2000" u="none" cap="none" strike="noStrike">
                <a:solidFill>
                  <a:schemeClr val="dk1"/>
                </a:solidFill>
                <a:latin typeface="Calibri"/>
                <a:ea typeface="Calibri"/>
                <a:cs typeface="Calibri"/>
                <a:sym typeface="Calibri"/>
              </a:rPr>
              <a:t>X</a:t>
            </a:r>
            <a:r>
              <a:rPr b="0" i="0" lang="en-US" sz="2000" u="none" cap="none" strike="noStrike">
                <a:solidFill>
                  <a:schemeClr val="dk1"/>
                </a:solidFill>
                <a:latin typeface="Calibri"/>
                <a:ea typeface="Calibri"/>
                <a:cs typeface="Calibri"/>
                <a:sym typeface="Calibri"/>
              </a:rPr>
              <a:t>) axis a result of time limitations and diminishing marginal utility.</a:t>
            </a:r>
            <a:endParaRPr/>
          </a:p>
          <a:p>
            <a:pPr indent="-215900" lvl="0" marL="342900" marR="0" rtl="0" algn="l">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They intersect the price (</a:t>
            </a:r>
            <a:r>
              <a:rPr b="0" i="1" lang="en-US" sz="2000" u="none" cap="none" strike="noStrike">
                <a:solidFill>
                  <a:schemeClr val="dk1"/>
                </a:solidFill>
                <a:latin typeface="Calibri"/>
                <a:ea typeface="Calibri"/>
                <a:cs typeface="Calibri"/>
                <a:sym typeface="Calibri"/>
              </a:rPr>
              <a:t>Y</a:t>
            </a:r>
            <a:r>
              <a:rPr b="0" i="0" lang="en-US" sz="2000" u="none" cap="none" strike="noStrike">
                <a:solidFill>
                  <a:schemeClr val="dk1"/>
                </a:solidFill>
                <a:latin typeface="Calibri"/>
                <a:ea typeface="Calibri"/>
                <a:cs typeface="Calibri"/>
                <a:sym typeface="Calibri"/>
              </a:rPr>
              <a:t>) axis, a result of limited income and wealth.</a:t>
            </a:r>
            <a:endParaRPr/>
          </a:p>
        </p:txBody>
      </p:sp>
      <p:sp>
        <p:nvSpPr>
          <p:cNvPr id="634" name="Google Shape;634;p110"/>
          <p:cNvSpPr/>
          <p:nvPr/>
        </p:nvSpPr>
        <p:spPr>
          <a:xfrm>
            <a:off x="381000" y="381000"/>
            <a:ext cx="7751700" cy="6858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i="0" lang="en-US" sz="3600" u="none" cap="none" strike="noStrike">
                <a:solidFill>
                  <a:srgbClr val="593000"/>
                </a:solidFill>
                <a:latin typeface="Calibri"/>
                <a:ea typeface="Calibri"/>
                <a:cs typeface="Calibri"/>
                <a:sym typeface="Calibri"/>
              </a:rPr>
              <a:t>Other Properties of Demand Curves</a:t>
            </a:r>
            <a:endParaRPr/>
          </a:p>
        </p:txBody>
      </p:sp>
      <p:sp>
        <p:nvSpPr>
          <p:cNvPr id="635" name="Google Shape;635;p110"/>
          <p:cNvSpPr txBox="1"/>
          <p:nvPr/>
        </p:nvSpPr>
        <p:spPr>
          <a:xfrm>
            <a:off x="447675" y="4214813"/>
            <a:ext cx="8239200" cy="10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The actual shape of an individual household demand curve—whether it is steep or flat, whether it is bowed in or bowed out—depends on the unique tastes and preferences of the household and other factors.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500"/>
                                        <p:tgtEl>
                                          <p:spTgt spid="6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33">
                                            <p:txEl>
                                              <p:pRg end="0" st="0"/>
                                            </p:txEl>
                                          </p:spTgt>
                                        </p:tgtEl>
                                        <p:attrNameLst>
                                          <p:attrName>style.visibility</p:attrName>
                                        </p:attrNameLst>
                                      </p:cBhvr>
                                      <p:to>
                                        <p:strVal val="visible"/>
                                      </p:to>
                                    </p:set>
                                    <p:animEffect filter="fade" transition="in">
                                      <p:cBhvr>
                                        <p:cTn dur="500"/>
                                        <p:tgtEl>
                                          <p:spTgt spid="633">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3">
                                            <p:txEl>
                                              <p:pRg end="1" st="1"/>
                                            </p:txEl>
                                          </p:spTgt>
                                        </p:tgtEl>
                                        <p:attrNameLst>
                                          <p:attrName>style.visibility</p:attrName>
                                        </p:attrNameLst>
                                      </p:cBhvr>
                                      <p:to>
                                        <p:strVal val="visible"/>
                                      </p:to>
                                    </p:set>
                                    <p:animEffect filter="fade" transition="in">
                                      <p:cBhvr>
                                        <p:cTn dur="500"/>
                                        <p:tgtEl>
                                          <p:spTgt spid="633">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33">
                                            <p:txEl>
                                              <p:pRg end="2" st="2"/>
                                            </p:txEl>
                                          </p:spTgt>
                                        </p:tgtEl>
                                        <p:attrNameLst>
                                          <p:attrName>style.visibility</p:attrName>
                                        </p:attrNameLst>
                                      </p:cBhvr>
                                      <p:to>
                                        <p:strVal val="visible"/>
                                      </p:to>
                                    </p:set>
                                    <p:animEffect filter="fade" transition="in">
                                      <p:cBhvr>
                                        <p:cTn dur="500"/>
                                        <p:tgtEl>
                                          <p:spTgt spid="633">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33">
                                            <p:txEl>
                                              <p:pRg end="3" st="3"/>
                                            </p:txEl>
                                          </p:spTgt>
                                        </p:tgtEl>
                                        <p:attrNameLst>
                                          <p:attrName>style.visibility</p:attrName>
                                        </p:attrNameLst>
                                      </p:cBhvr>
                                      <p:to>
                                        <p:strVal val="visible"/>
                                      </p:to>
                                    </p:set>
                                    <p:animEffect filter="fade" transition="in">
                                      <p:cBhvr>
                                        <p:cTn dur="500"/>
                                        <p:tgtEl>
                                          <p:spTgt spid="633">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33">
                                            <p:txEl>
                                              <p:pRg end="4" st="4"/>
                                            </p:txEl>
                                          </p:spTgt>
                                        </p:tgtEl>
                                        <p:attrNameLst>
                                          <p:attrName>style.visibility</p:attrName>
                                        </p:attrNameLst>
                                      </p:cBhvr>
                                      <p:to>
                                        <p:strVal val="visible"/>
                                      </p:to>
                                    </p:set>
                                    <p:animEffect filter="fade" transition="in">
                                      <p:cBhvr>
                                        <p:cTn dur="500"/>
                                        <p:tgtEl>
                                          <p:spTgt spid="633">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500"/>
                                        <p:tgtEl>
                                          <p:spTgt spid="6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11"/>
          <p:cNvSpPr/>
          <p:nvPr/>
        </p:nvSpPr>
        <p:spPr>
          <a:xfrm>
            <a:off x="457200" y="2368550"/>
            <a:ext cx="8010600" cy="136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income</a:t>
            </a:r>
            <a:r>
              <a:rPr b="0" lang="en-US" sz="2400">
                <a:solidFill>
                  <a:schemeClr val="dk1"/>
                </a:solidFill>
                <a:latin typeface="Calibri"/>
                <a:ea typeface="Calibri"/>
                <a:cs typeface="Calibri"/>
                <a:sym typeface="Calibri"/>
              </a:rPr>
              <a:t>  The sum of all a household’s wages, salaries, profits, interest payments, rents, and other forms of earnings in a given period of time.  It is a flow measure.</a:t>
            </a:r>
            <a:endParaRPr/>
          </a:p>
        </p:txBody>
      </p:sp>
      <p:sp>
        <p:nvSpPr>
          <p:cNvPr id="642" name="Google Shape;642;p111"/>
          <p:cNvSpPr/>
          <p:nvPr/>
        </p:nvSpPr>
        <p:spPr>
          <a:xfrm>
            <a:off x="457200" y="4181474"/>
            <a:ext cx="8010600" cy="11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wealth </a:t>
            </a:r>
            <a:r>
              <a:rPr b="1" i="1" lang="en-US" sz="2400">
                <a:solidFill>
                  <a:schemeClr val="dk1"/>
                </a:solidFill>
                <a:latin typeface="Calibri"/>
                <a:ea typeface="Calibri"/>
                <a:cs typeface="Calibri"/>
                <a:sym typeface="Calibri"/>
              </a:rPr>
              <a:t>or</a:t>
            </a:r>
            <a:r>
              <a:rPr b="1" lang="en-US" sz="2400">
                <a:solidFill>
                  <a:schemeClr val="dk1"/>
                </a:solidFill>
                <a:latin typeface="Calibri"/>
                <a:ea typeface="Calibri"/>
                <a:cs typeface="Calibri"/>
                <a:sym typeface="Calibri"/>
              </a:rPr>
              <a:t> net worth  </a:t>
            </a:r>
            <a:r>
              <a:rPr b="0" lang="en-US" sz="2400">
                <a:solidFill>
                  <a:schemeClr val="dk1"/>
                </a:solidFill>
                <a:latin typeface="Calibri"/>
                <a:ea typeface="Calibri"/>
                <a:cs typeface="Calibri"/>
                <a:sym typeface="Calibri"/>
              </a:rPr>
              <a:t>The total value of what a household owns minus what it owes. It is a stock measure.</a:t>
            </a:r>
            <a:endParaRPr/>
          </a:p>
        </p:txBody>
      </p:sp>
      <p:sp>
        <p:nvSpPr>
          <p:cNvPr id="643" name="Google Shape;643;p111"/>
          <p:cNvSpPr/>
          <p:nvPr/>
        </p:nvSpPr>
        <p:spPr>
          <a:xfrm>
            <a:off x="457200" y="1524000"/>
            <a:ext cx="75390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2400">
                <a:solidFill>
                  <a:srgbClr val="593000"/>
                </a:solidFill>
                <a:latin typeface="Calibri"/>
                <a:ea typeface="Calibri"/>
                <a:cs typeface="Calibri"/>
                <a:sym typeface="Calibri"/>
              </a:rPr>
              <a:t>Income and Wealth</a:t>
            </a:r>
            <a:endParaRPr/>
          </a:p>
        </p:txBody>
      </p:sp>
      <p:sp>
        <p:nvSpPr>
          <p:cNvPr id="644" name="Google Shape;644;p111"/>
          <p:cNvSpPr txBox="1"/>
          <p:nvPr/>
        </p:nvSpPr>
        <p:spPr>
          <a:xfrm>
            <a:off x="457200" y="295274"/>
            <a:ext cx="7772400" cy="6954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3200">
                <a:solidFill>
                  <a:srgbClr val="55367D"/>
                </a:solidFill>
                <a:latin typeface="Calibri"/>
                <a:ea typeface="Calibri"/>
                <a:cs typeface="Calibri"/>
                <a:sym typeface="Calibri"/>
              </a:rPr>
              <a:t>Other Determinants of Household Demand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500"/>
                                        <p:tgtEl>
                                          <p:spTgt spid="64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500"/>
                                        <p:tgtEl>
                                          <p:spTgt spid="6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41">
                                            <p:txEl>
                                              <p:pRg end="0" st="0"/>
                                            </p:txEl>
                                          </p:spTgt>
                                        </p:tgtEl>
                                        <p:attrNameLst>
                                          <p:attrName>style.visibility</p:attrName>
                                        </p:attrNameLst>
                                      </p:cBhvr>
                                      <p:to>
                                        <p:strVal val="visible"/>
                                      </p:to>
                                    </p:set>
                                    <p:animEffect filter="fade" transition="in">
                                      <p:cBhvr>
                                        <p:cTn dur="500"/>
                                        <p:tgtEl>
                                          <p:spTgt spid="641">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500"/>
                                        <p:tgtEl>
                                          <p:spTgt spid="6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12"/>
          <p:cNvSpPr/>
          <p:nvPr/>
        </p:nvSpPr>
        <p:spPr>
          <a:xfrm>
            <a:off x="457200" y="1922463"/>
            <a:ext cx="8229600" cy="711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normal goods  </a:t>
            </a:r>
            <a:r>
              <a:rPr b="0" lang="en-US" sz="2400">
                <a:solidFill>
                  <a:schemeClr val="dk1"/>
                </a:solidFill>
                <a:latin typeface="Calibri"/>
                <a:ea typeface="Calibri"/>
                <a:cs typeface="Calibri"/>
                <a:sym typeface="Calibri"/>
              </a:rPr>
              <a:t>Goods for which demand goes up when income is higher and for which demand goes down when income is lower.</a:t>
            </a:r>
            <a:endParaRPr/>
          </a:p>
        </p:txBody>
      </p:sp>
      <p:sp>
        <p:nvSpPr>
          <p:cNvPr id="651" name="Google Shape;651;p112"/>
          <p:cNvSpPr/>
          <p:nvPr/>
        </p:nvSpPr>
        <p:spPr>
          <a:xfrm>
            <a:off x="457200" y="4114800"/>
            <a:ext cx="8229600" cy="8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inferior goods</a:t>
            </a:r>
            <a:r>
              <a:rPr lang="en-US" sz="2400">
                <a:solidFill>
                  <a:schemeClr val="dk1"/>
                </a:solidFill>
                <a:latin typeface="Calibri"/>
                <a:ea typeface="Calibri"/>
                <a:cs typeface="Calibri"/>
                <a:sym typeface="Calibri"/>
              </a:rPr>
              <a:t> </a:t>
            </a:r>
            <a:r>
              <a:rPr b="0" lang="en-US" sz="2400">
                <a:solidFill>
                  <a:schemeClr val="dk1"/>
                </a:solidFill>
                <a:latin typeface="Calibri"/>
                <a:ea typeface="Calibri"/>
                <a:cs typeface="Calibri"/>
                <a:sym typeface="Calibri"/>
              </a:rPr>
              <a:t> Goods for which demand tends to fall when income rises.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500"/>
                                        <p:tgtEl>
                                          <p:spTgt spid="6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13"/>
          <p:cNvSpPr/>
          <p:nvPr/>
        </p:nvSpPr>
        <p:spPr>
          <a:xfrm>
            <a:off x="444500" y="1574800"/>
            <a:ext cx="8013600" cy="147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substitutes</a:t>
            </a:r>
            <a:r>
              <a:rPr b="0" lang="en-US" sz="2400">
                <a:solidFill>
                  <a:schemeClr val="dk1"/>
                </a:solidFill>
                <a:latin typeface="Calibri"/>
                <a:ea typeface="Calibri"/>
                <a:cs typeface="Calibri"/>
                <a:sym typeface="Calibri"/>
              </a:rPr>
              <a:t>  Goods that can serve as replacements for one another; when the price of one increases, demand for the other increases.</a:t>
            </a:r>
            <a:endParaRPr/>
          </a:p>
        </p:txBody>
      </p:sp>
      <p:sp>
        <p:nvSpPr>
          <p:cNvPr id="657" name="Google Shape;657;p113"/>
          <p:cNvSpPr/>
          <p:nvPr/>
        </p:nvSpPr>
        <p:spPr>
          <a:xfrm>
            <a:off x="444500" y="4038600"/>
            <a:ext cx="8013600" cy="1371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complements, complementary goods</a:t>
            </a:r>
            <a:r>
              <a:rPr b="0" lang="en-US" sz="2400">
                <a:solidFill>
                  <a:schemeClr val="dk1"/>
                </a:solidFill>
                <a:latin typeface="Calibri"/>
                <a:ea typeface="Calibri"/>
                <a:cs typeface="Calibri"/>
                <a:sym typeface="Calibri"/>
              </a:rPr>
              <a:t> Goods that “go together”; a decrease in the price of one results in an increase in demand for the other and vice versa.</a:t>
            </a:r>
            <a:endParaRPr/>
          </a:p>
        </p:txBody>
      </p:sp>
      <p:sp>
        <p:nvSpPr>
          <p:cNvPr id="658" name="Google Shape;658;p113"/>
          <p:cNvSpPr/>
          <p:nvPr/>
        </p:nvSpPr>
        <p:spPr>
          <a:xfrm>
            <a:off x="457200" y="295274"/>
            <a:ext cx="7786800" cy="7716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3600">
                <a:solidFill>
                  <a:srgbClr val="593000"/>
                </a:solidFill>
                <a:latin typeface="Calibri"/>
                <a:ea typeface="Calibri"/>
                <a:cs typeface="Calibri"/>
                <a:sym typeface="Calibri"/>
              </a:rPr>
              <a:t>Prices of Other Goods and Services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500"/>
                                        <p:tgtEl>
                                          <p:spTgt spid="6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500"/>
                                        <p:tgtEl>
                                          <p:spTgt spid="6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500"/>
                                        <p:tgtEl>
                                          <p:spTgt spid="6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14"/>
          <p:cNvSpPr/>
          <p:nvPr/>
        </p:nvSpPr>
        <p:spPr>
          <a:xfrm>
            <a:off x="457200" y="1438274"/>
            <a:ext cx="8001000" cy="5038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Calibri"/>
                <a:ea typeface="Calibri"/>
                <a:cs typeface="Calibri"/>
                <a:sym typeface="Calibri"/>
              </a:rPr>
              <a:t>Income, wealth, and prices of goods available are the three factors that determine the combinations of goods and services that a household is </a:t>
            </a:r>
            <a:r>
              <a:rPr b="0" i="1" lang="en-US" sz="2400">
                <a:solidFill>
                  <a:schemeClr val="dk1"/>
                </a:solidFill>
                <a:latin typeface="Calibri"/>
                <a:ea typeface="Calibri"/>
                <a:cs typeface="Calibri"/>
                <a:sym typeface="Calibri"/>
              </a:rPr>
              <a:t>able</a:t>
            </a:r>
            <a:r>
              <a:rPr b="0" lang="en-US" sz="2400">
                <a:solidFill>
                  <a:schemeClr val="dk1"/>
                </a:solidFill>
                <a:latin typeface="Calibri"/>
                <a:ea typeface="Calibri"/>
                <a:cs typeface="Calibri"/>
                <a:sym typeface="Calibri"/>
              </a:rPr>
              <a:t> to buy.</a:t>
            </a:r>
            <a:endParaRPr/>
          </a:p>
          <a:p>
            <a:pPr indent="0" lvl="0" marL="0" marR="0" rtl="0" algn="l">
              <a:spcBef>
                <a:spcPts val="0"/>
              </a:spcBef>
              <a:spcAft>
                <a:spcPts val="0"/>
              </a:spcAft>
              <a:buNone/>
            </a:pPr>
            <a:r>
              <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r>
              <a:rPr b="0" lang="en-US" sz="2400">
                <a:solidFill>
                  <a:schemeClr val="dk1"/>
                </a:solidFill>
                <a:latin typeface="Calibri"/>
                <a:ea typeface="Calibri"/>
                <a:cs typeface="Calibri"/>
                <a:sym typeface="Calibri"/>
              </a:rPr>
              <a:t>Changes in preferences can and do manifest themselves in market behavior.</a:t>
            </a:r>
            <a:endParaRPr/>
          </a:p>
          <a:p>
            <a:pPr indent="0" lvl="0" marL="0" marR="0" rtl="0" algn="l">
              <a:spcBef>
                <a:spcPts val="0"/>
              </a:spcBef>
              <a:spcAft>
                <a:spcPts val="0"/>
              </a:spcAft>
              <a:buNone/>
            </a:pPr>
            <a:r>
              <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r>
              <a:rPr b="0" lang="en-US" sz="2400">
                <a:solidFill>
                  <a:schemeClr val="dk1"/>
                </a:solidFill>
                <a:latin typeface="Calibri"/>
                <a:ea typeface="Calibri"/>
                <a:cs typeface="Calibri"/>
                <a:sym typeface="Calibri"/>
              </a:rPr>
              <a:t>Within the constraints of prices and incomes, preference shapes the demand curve, but it is difficult to generalize about tastes and preferences. First, they are volatile. Second, tastes are idiosyncratic.</a:t>
            </a:r>
            <a:endParaRPr/>
          </a:p>
        </p:txBody>
      </p:sp>
      <p:sp>
        <p:nvSpPr>
          <p:cNvPr id="664" name="Google Shape;664;p114"/>
          <p:cNvSpPr/>
          <p:nvPr/>
        </p:nvSpPr>
        <p:spPr>
          <a:xfrm>
            <a:off x="454025" y="295274"/>
            <a:ext cx="8058000" cy="6192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1" lang="en-US" sz="3600">
                <a:solidFill>
                  <a:srgbClr val="593000"/>
                </a:solidFill>
                <a:latin typeface="Calibri"/>
                <a:ea typeface="Calibri"/>
                <a:cs typeface="Calibri"/>
                <a:sym typeface="Calibri"/>
              </a:rPr>
              <a:t>Tastes and Preferences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500"/>
                                        <p:tgtEl>
                                          <p:spTgt spid="66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63">
                                            <p:txEl>
                                              <p:pRg end="0" st="0"/>
                                            </p:txEl>
                                          </p:spTgt>
                                        </p:tgtEl>
                                        <p:attrNameLst>
                                          <p:attrName>style.visibility</p:attrName>
                                        </p:attrNameLst>
                                      </p:cBhvr>
                                      <p:to>
                                        <p:strVal val="visible"/>
                                      </p:to>
                                    </p:set>
                                    <p:animEffect filter="fade" transition="in">
                                      <p:cBhvr>
                                        <p:cTn dur="500"/>
                                        <p:tgtEl>
                                          <p:spTgt spid="663">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63">
                                            <p:txEl>
                                              <p:pRg end="1" st="1"/>
                                            </p:txEl>
                                          </p:spTgt>
                                        </p:tgtEl>
                                        <p:attrNameLst>
                                          <p:attrName>style.visibility</p:attrName>
                                        </p:attrNameLst>
                                      </p:cBhvr>
                                      <p:to>
                                        <p:strVal val="visible"/>
                                      </p:to>
                                    </p:set>
                                    <p:animEffect filter="fade" transition="in">
                                      <p:cBhvr>
                                        <p:cTn dur="500"/>
                                        <p:tgtEl>
                                          <p:spTgt spid="663">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63">
                                            <p:txEl>
                                              <p:pRg end="2" st="2"/>
                                            </p:txEl>
                                          </p:spTgt>
                                        </p:tgtEl>
                                        <p:attrNameLst>
                                          <p:attrName>style.visibility</p:attrName>
                                        </p:attrNameLst>
                                      </p:cBhvr>
                                      <p:to>
                                        <p:strVal val="visible"/>
                                      </p:to>
                                    </p:set>
                                    <p:animEffect filter="fade" transition="in">
                                      <p:cBhvr>
                                        <p:cTn dur="500"/>
                                        <p:tgtEl>
                                          <p:spTgt spid="663">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63">
                                            <p:txEl>
                                              <p:pRg end="3" st="3"/>
                                            </p:txEl>
                                          </p:spTgt>
                                        </p:tgtEl>
                                        <p:attrNameLst>
                                          <p:attrName>style.visibility</p:attrName>
                                        </p:attrNameLst>
                                      </p:cBhvr>
                                      <p:to>
                                        <p:strVal val="visible"/>
                                      </p:to>
                                    </p:set>
                                    <p:animEffect filter="fade" transition="in">
                                      <p:cBhvr>
                                        <p:cTn dur="500"/>
                                        <p:tgtEl>
                                          <p:spTgt spid="663">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63">
                                            <p:txEl>
                                              <p:pRg end="4" st="4"/>
                                            </p:txEl>
                                          </p:spTgt>
                                        </p:tgtEl>
                                        <p:attrNameLst>
                                          <p:attrName>style.visibility</p:attrName>
                                        </p:attrNameLst>
                                      </p:cBhvr>
                                      <p:to>
                                        <p:strVal val="visible"/>
                                      </p:to>
                                    </p:set>
                                    <p:animEffect filter="fade" transition="in">
                                      <p:cBhvr>
                                        <p:cTn dur="500"/>
                                        <p:tgtEl>
                                          <p:spTgt spid="663">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63">
                                            <p:txEl>
                                              <p:pRg end="5" st="5"/>
                                            </p:txEl>
                                          </p:spTgt>
                                        </p:tgtEl>
                                        <p:attrNameLst>
                                          <p:attrName>style.visibility</p:attrName>
                                        </p:attrNameLst>
                                      </p:cBhvr>
                                      <p:to>
                                        <p:strVal val="visible"/>
                                      </p:to>
                                    </p:set>
                                    <p:animEffect filter="fade" transition="in">
                                      <p:cBhvr>
                                        <p:cTn dur="500"/>
                                        <p:tgtEl>
                                          <p:spTgt spid="663">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63">
                                            <p:txEl>
                                              <p:pRg end="6" st="6"/>
                                            </p:txEl>
                                          </p:spTgt>
                                        </p:tgtEl>
                                        <p:attrNameLst>
                                          <p:attrName>style.visibility</p:attrName>
                                        </p:attrNameLst>
                                      </p:cBhvr>
                                      <p:to>
                                        <p:strVal val="visible"/>
                                      </p:to>
                                    </p:set>
                                    <p:animEffect filter="fade" transition="in">
                                      <p:cBhvr>
                                        <p:cTn dur="500"/>
                                        <p:tgtEl>
                                          <p:spTgt spid="66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5"/>
          <p:cNvSpPr/>
          <p:nvPr/>
        </p:nvSpPr>
        <p:spPr>
          <a:xfrm>
            <a:off x="457200" y="1336674"/>
            <a:ext cx="8229600" cy="491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Calibri"/>
                <a:ea typeface="Calibri"/>
                <a:cs typeface="Calibri"/>
                <a:sym typeface="Calibri"/>
              </a:rPr>
              <a:t>What you decide to buy today certainly depends on today’s prices and your current income and wealth.</a:t>
            </a:r>
            <a:endParaRPr/>
          </a:p>
          <a:p>
            <a:pPr indent="0" lvl="0" marL="0" marR="0" rtl="0" algn="l">
              <a:spcBef>
                <a:spcPts val="0"/>
              </a:spcBef>
              <a:spcAft>
                <a:spcPts val="0"/>
              </a:spcAft>
              <a:buNone/>
            </a:pPr>
            <a:r>
              <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r>
              <a:rPr b="0" lang="en-US" sz="2400">
                <a:solidFill>
                  <a:schemeClr val="dk1"/>
                </a:solidFill>
                <a:latin typeface="Calibri"/>
                <a:ea typeface="Calibri"/>
                <a:cs typeface="Calibri"/>
                <a:sym typeface="Calibri"/>
              </a:rPr>
              <a:t>There are many examples of the ways expectations affect demand.</a:t>
            </a:r>
            <a:endParaRPr/>
          </a:p>
          <a:p>
            <a:pPr indent="0" lvl="0" marL="0" marR="0" rtl="0" algn="l">
              <a:spcBef>
                <a:spcPts val="0"/>
              </a:spcBef>
              <a:spcAft>
                <a:spcPts val="0"/>
              </a:spcAft>
              <a:buNone/>
            </a:pPr>
            <a:r>
              <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r>
              <a:rPr b="0" lang="en-US" sz="2400">
                <a:solidFill>
                  <a:schemeClr val="dk1"/>
                </a:solidFill>
                <a:latin typeface="Calibri"/>
                <a:ea typeface="Calibri"/>
                <a:cs typeface="Calibri"/>
                <a:sym typeface="Calibri"/>
              </a:rPr>
              <a:t>Increasingly, economic theory has come to recognize the importance of expectations.</a:t>
            </a:r>
            <a:endParaRPr/>
          </a:p>
          <a:p>
            <a:pPr indent="0" lvl="0" marL="0" marR="0" rtl="0" algn="l">
              <a:spcBef>
                <a:spcPts val="0"/>
              </a:spcBef>
              <a:spcAft>
                <a:spcPts val="0"/>
              </a:spcAft>
              <a:buNone/>
            </a:pPr>
            <a:r>
              <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r>
              <a:rPr b="0" lang="en-US" sz="2400">
                <a:solidFill>
                  <a:schemeClr val="dk1"/>
                </a:solidFill>
                <a:latin typeface="Calibri"/>
                <a:ea typeface="Calibri"/>
                <a:cs typeface="Calibri"/>
                <a:sym typeface="Calibri"/>
              </a:rPr>
              <a:t>It is important to understand that demand depends on more than just </a:t>
            </a:r>
            <a:r>
              <a:rPr b="0" i="1" lang="en-US" sz="2400">
                <a:solidFill>
                  <a:schemeClr val="dk1"/>
                </a:solidFill>
                <a:latin typeface="Calibri"/>
                <a:ea typeface="Calibri"/>
                <a:cs typeface="Calibri"/>
                <a:sym typeface="Calibri"/>
              </a:rPr>
              <a:t>current</a:t>
            </a:r>
            <a:r>
              <a:rPr b="0" lang="en-US" sz="2400">
                <a:solidFill>
                  <a:schemeClr val="dk1"/>
                </a:solidFill>
                <a:latin typeface="Calibri"/>
                <a:ea typeface="Calibri"/>
                <a:cs typeface="Calibri"/>
                <a:sym typeface="Calibri"/>
              </a:rPr>
              <a:t> incomes, prices, and tastes.</a:t>
            </a:r>
            <a:endParaRPr/>
          </a:p>
        </p:txBody>
      </p:sp>
      <p:sp>
        <p:nvSpPr>
          <p:cNvPr id="670" name="Google Shape;670;p115"/>
          <p:cNvSpPr/>
          <p:nvPr/>
        </p:nvSpPr>
        <p:spPr>
          <a:xfrm>
            <a:off x="454025" y="295274"/>
            <a:ext cx="8288400" cy="6954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1" lang="en-US" sz="3600">
                <a:solidFill>
                  <a:srgbClr val="593000"/>
                </a:solidFill>
                <a:latin typeface="Calibri"/>
                <a:ea typeface="Calibri"/>
                <a:cs typeface="Calibri"/>
                <a:sym typeface="Calibri"/>
              </a:rPr>
              <a:t>Expectations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69">
                                            <p:txEl>
                                              <p:pRg end="0" st="0"/>
                                            </p:txEl>
                                          </p:spTgt>
                                        </p:tgtEl>
                                        <p:attrNameLst>
                                          <p:attrName>style.visibility</p:attrName>
                                        </p:attrNameLst>
                                      </p:cBhvr>
                                      <p:to>
                                        <p:strVal val="visible"/>
                                      </p:to>
                                    </p:set>
                                    <p:animEffect filter="fade" transition="in">
                                      <p:cBhvr>
                                        <p:cTn dur="500"/>
                                        <p:tgtEl>
                                          <p:spTgt spid="66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69">
                                            <p:txEl>
                                              <p:pRg end="1" st="1"/>
                                            </p:txEl>
                                          </p:spTgt>
                                        </p:tgtEl>
                                        <p:attrNameLst>
                                          <p:attrName>style.visibility</p:attrName>
                                        </p:attrNameLst>
                                      </p:cBhvr>
                                      <p:to>
                                        <p:strVal val="visible"/>
                                      </p:to>
                                    </p:set>
                                    <p:animEffect filter="fade" transition="in">
                                      <p:cBhvr>
                                        <p:cTn dur="500"/>
                                        <p:tgtEl>
                                          <p:spTgt spid="669">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69">
                                            <p:txEl>
                                              <p:pRg end="2" st="2"/>
                                            </p:txEl>
                                          </p:spTgt>
                                        </p:tgtEl>
                                        <p:attrNameLst>
                                          <p:attrName>style.visibility</p:attrName>
                                        </p:attrNameLst>
                                      </p:cBhvr>
                                      <p:to>
                                        <p:strVal val="visible"/>
                                      </p:to>
                                    </p:set>
                                    <p:animEffect filter="fade" transition="in">
                                      <p:cBhvr>
                                        <p:cTn dur="500"/>
                                        <p:tgtEl>
                                          <p:spTgt spid="669">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69">
                                            <p:txEl>
                                              <p:pRg end="3" st="3"/>
                                            </p:txEl>
                                          </p:spTgt>
                                        </p:tgtEl>
                                        <p:attrNameLst>
                                          <p:attrName>style.visibility</p:attrName>
                                        </p:attrNameLst>
                                      </p:cBhvr>
                                      <p:to>
                                        <p:strVal val="visible"/>
                                      </p:to>
                                    </p:set>
                                    <p:animEffect filter="fade" transition="in">
                                      <p:cBhvr>
                                        <p:cTn dur="500"/>
                                        <p:tgtEl>
                                          <p:spTgt spid="669">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69">
                                            <p:txEl>
                                              <p:pRg end="4" st="4"/>
                                            </p:txEl>
                                          </p:spTgt>
                                        </p:tgtEl>
                                        <p:attrNameLst>
                                          <p:attrName>style.visibility</p:attrName>
                                        </p:attrNameLst>
                                      </p:cBhvr>
                                      <p:to>
                                        <p:strVal val="visible"/>
                                      </p:to>
                                    </p:set>
                                    <p:animEffect filter="fade" transition="in">
                                      <p:cBhvr>
                                        <p:cTn dur="500"/>
                                        <p:tgtEl>
                                          <p:spTgt spid="669">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69">
                                            <p:txEl>
                                              <p:pRg end="5" st="5"/>
                                            </p:txEl>
                                          </p:spTgt>
                                        </p:tgtEl>
                                        <p:attrNameLst>
                                          <p:attrName>style.visibility</p:attrName>
                                        </p:attrNameLst>
                                      </p:cBhvr>
                                      <p:to>
                                        <p:strVal val="visible"/>
                                      </p:to>
                                    </p:set>
                                    <p:animEffect filter="fade" transition="in">
                                      <p:cBhvr>
                                        <p:cTn dur="500"/>
                                        <p:tgtEl>
                                          <p:spTgt spid="669">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69">
                                            <p:txEl>
                                              <p:pRg end="6" st="6"/>
                                            </p:txEl>
                                          </p:spTgt>
                                        </p:tgtEl>
                                        <p:attrNameLst>
                                          <p:attrName>style.visibility</p:attrName>
                                        </p:attrNameLst>
                                      </p:cBhvr>
                                      <p:to>
                                        <p:strVal val="visible"/>
                                      </p:to>
                                    </p:set>
                                    <p:animEffect filter="fade" transition="in">
                                      <p:cBhvr>
                                        <p:cTn dur="500"/>
                                        <p:tgtEl>
                                          <p:spTgt spid="66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pic>
        <p:nvPicPr>
          <p:cNvPr descr="fig3-3ppt1.gif" id="675" name="Google Shape;675;p116"/>
          <p:cNvPicPr preferRelativeResize="0"/>
          <p:nvPr/>
        </p:nvPicPr>
        <p:blipFill rotWithShape="1">
          <a:blip r:embed="rId3">
            <a:alphaModFix/>
          </a:blip>
          <a:srcRect b="0" l="0" r="0" t="0"/>
          <a:stretch/>
        </p:blipFill>
        <p:spPr>
          <a:xfrm>
            <a:off x="5305425" y="1114425"/>
            <a:ext cx="3686175" cy="5362575"/>
          </a:xfrm>
          <a:prstGeom prst="rect">
            <a:avLst/>
          </a:prstGeom>
          <a:noFill/>
          <a:ln>
            <a:noFill/>
          </a:ln>
        </p:spPr>
      </p:pic>
      <p:pic>
        <p:nvPicPr>
          <p:cNvPr descr="fig3-3ppt5.gif" id="676" name="Google Shape;676;p116"/>
          <p:cNvPicPr preferRelativeResize="0"/>
          <p:nvPr/>
        </p:nvPicPr>
        <p:blipFill rotWithShape="1">
          <a:blip r:embed="rId4">
            <a:alphaModFix/>
          </a:blip>
          <a:srcRect b="0" l="0" r="0" t="0"/>
          <a:stretch/>
        </p:blipFill>
        <p:spPr>
          <a:xfrm>
            <a:off x="5305425" y="1114425"/>
            <a:ext cx="3686175" cy="5362575"/>
          </a:xfrm>
          <a:prstGeom prst="rect">
            <a:avLst/>
          </a:prstGeom>
          <a:noFill/>
          <a:ln>
            <a:noFill/>
          </a:ln>
        </p:spPr>
      </p:pic>
      <p:pic>
        <p:nvPicPr>
          <p:cNvPr descr="fig3-3ppt4.gif" id="677" name="Google Shape;677;p116"/>
          <p:cNvPicPr preferRelativeResize="0"/>
          <p:nvPr/>
        </p:nvPicPr>
        <p:blipFill rotWithShape="1">
          <a:blip r:embed="rId5">
            <a:alphaModFix/>
          </a:blip>
          <a:srcRect b="0" l="0" r="0" t="0"/>
          <a:stretch/>
        </p:blipFill>
        <p:spPr>
          <a:xfrm>
            <a:off x="5305425" y="1114425"/>
            <a:ext cx="3686175" cy="5362575"/>
          </a:xfrm>
          <a:prstGeom prst="rect">
            <a:avLst/>
          </a:prstGeom>
          <a:noFill/>
          <a:ln>
            <a:noFill/>
          </a:ln>
        </p:spPr>
      </p:pic>
      <p:pic>
        <p:nvPicPr>
          <p:cNvPr descr="fig3-3ppt3.gif" id="678" name="Google Shape;678;p116"/>
          <p:cNvPicPr preferRelativeResize="0"/>
          <p:nvPr/>
        </p:nvPicPr>
        <p:blipFill rotWithShape="1">
          <a:blip r:embed="rId6">
            <a:alphaModFix/>
          </a:blip>
          <a:srcRect b="0" l="0" r="0" t="0"/>
          <a:stretch/>
        </p:blipFill>
        <p:spPr>
          <a:xfrm>
            <a:off x="5305425" y="1114425"/>
            <a:ext cx="3686175" cy="5362575"/>
          </a:xfrm>
          <a:prstGeom prst="rect">
            <a:avLst/>
          </a:prstGeom>
          <a:noFill/>
          <a:ln>
            <a:noFill/>
          </a:ln>
        </p:spPr>
      </p:pic>
      <p:pic>
        <p:nvPicPr>
          <p:cNvPr descr="fig3-3ppt2.gif" id="679" name="Google Shape;679;p116"/>
          <p:cNvPicPr preferRelativeResize="0"/>
          <p:nvPr/>
        </p:nvPicPr>
        <p:blipFill rotWithShape="1">
          <a:blip r:embed="rId7">
            <a:alphaModFix/>
          </a:blip>
          <a:srcRect b="0" l="0" r="0" t="0"/>
          <a:stretch/>
        </p:blipFill>
        <p:spPr>
          <a:xfrm>
            <a:off x="5305425" y="1114425"/>
            <a:ext cx="3686175" cy="5362575"/>
          </a:xfrm>
          <a:prstGeom prst="rect">
            <a:avLst/>
          </a:prstGeom>
          <a:noFill/>
          <a:ln>
            <a:noFill/>
          </a:ln>
        </p:spPr>
      </p:pic>
      <p:graphicFrame>
        <p:nvGraphicFramePr>
          <p:cNvPr id="680" name="Google Shape;680;p116"/>
          <p:cNvGraphicFramePr/>
          <p:nvPr/>
        </p:nvGraphicFramePr>
        <p:xfrm>
          <a:off x="457200" y="833438"/>
          <a:ext cx="3000000" cy="3000000"/>
        </p:xfrm>
        <a:graphic>
          <a:graphicData uri="http://schemas.openxmlformats.org/drawingml/2006/table">
            <a:tbl>
              <a:tblPr>
                <a:noFill/>
                <a:tableStyleId>{E498032D-39E7-4472-BB72-E89C2498A91A}</a:tableStyleId>
              </a:tblPr>
              <a:tblGrid>
                <a:gridCol w="868675"/>
                <a:gridCol w="1824225"/>
                <a:gridCol w="1650500"/>
              </a:tblGrid>
              <a:tr h="457200">
                <a:tc gridSpan="3">
                  <a:txBody>
                    <a:bodyPr/>
                    <a:lstStyle/>
                    <a:p>
                      <a:pPr indent="-914400" lvl="0" marL="914400" marR="0" rtl="0" algn="l">
                        <a:lnSpc>
                          <a:spcPct val="100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TABLE 3.2   Shift of Alex’s Demand Schedule Due to Increase in Income</a:t>
                      </a:r>
                      <a:endParaRPr/>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c hMerge="1"/>
              </a:tr>
              <a:tr h="274300">
                <a:tc>
                  <a:txBody>
                    <a:bodyPr/>
                    <a:lstStyle/>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Arial"/>
                        <a:ea typeface="Arial"/>
                        <a:cs typeface="Arial"/>
                        <a:sym typeface="Arial"/>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Schedule </a:t>
                      </a:r>
                      <a:r>
                        <a:rPr b="0" i="1" lang="en-US" sz="1200" u="none" cap="none" strike="noStrike">
                          <a:solidFill>
                            <a:schemeClr val="dk1"/>
                          </a:solidFill>
                          <a:latin typeface="Arial"/>
                          <a:ea typeface="Arial"/>
                          <a:cs typeface="Arial"/>
                          <a:sym typeface="Arial"/>
                        </a:rPr>
                        <a:t>D</a:t>
                      </a:r>
                      <a:r>
                        <a:rPr b="0" baseline="-25000" i="0" lang="en-US" sz="1200" u="none" cap="none" strike="noStrike">
                          <a:solidFill>
                            <a:schemeClr val="dk1"/>
                          </a:solidFill>
                          <a:latin typeface="Arial"/>
                          <a:ea typeface="Arial"/>
                          <a:cs typeface="Arial"/>
                          <a:sym typeface="Arial"/>
                        </a:rPr>
                        <a:t>0</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Schedule </a:t>
                      </a:r>
                      <a:r>
                        <a:rPr b="0" i="1" lang="en-US" sz="1200" u="none" cap="none" strike="noStrike">
                          <a:solidFill>
                            <a:schemeClr val="dk1"/>
                          </a:solidFill>
                          <a:latin typeface="Arial"/>
                          <a:ea typeface="Arial"/>
                          <a:cs typeface="Arial"/>
                          <a:sym typeface="Arial"/>
                        </a:rPr>
                        <a:t>D</a:t>
                      </a:r>
                      <a:r>
                        <a:rPr b="0" baseline="-25000" i="0" lang="en-US" sz="1200" u="none" cap="none" strike="noStrike">
                          <a:solidFill>
                            <a:schemeClr val="dk1"/>
                          </a:solidFill>
                          <a:latin typeface="Arial"/>
                          <a:ea typeface="Arial"/>
                          <a:cs typeface="Arial"/>
                          <a:sym typeface="Arial"/>
                        </a:rPr>
                        <a:t>1</a:t>
                      </a:r>
                      <a:endParaRPr b="0" i="0" sz="1200" u="none" cap="none" strike="noStrike">
                        <a:solidFill>
                          <a:schemeClr val="dk1"/>
                        </a:solidFill>
                        <a:latin typeface="Arial"/>
                        <a:ea typeface="Arial"/>
                        <a:cs typeface="Arial"/>
                        <a:sym typeface="Arial"/>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822950">
                <a:tc>
                  <a:txBody>
                    <a:bodyPr/>
                    <a:lstStyle/>
                    <a:p>
                      <a:pPr indent="0" lvl="0" marL="0" marR="0" rtl="0" algn="ctr">
                        <a:lnSpc>
                          <a:spcPct val="100000"/>
                        </a:lnSpc>
                        <a:spcBef>
                          <a:spcPts val="0"/>
                        </a:spcBef>
                        <a:spcAft>
                          <a:spcPts val="0"/>
                        </a:spcAft>
                        <a:buClr>
                          <a:schemeClr val="dk1"/>
                        </a:buClr>
                        <a:buSzPts val="1200"/>
                        <a:buFont typeface="Arial"/>
                        <a:buNone/>
                      </a:pP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Price</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(per Gallon)</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Quantity Demanded</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(Gallons per Week at an Income of $500 per Week)</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Quantity Demanded</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(Gallons per Week at an Income of $700 per Week)</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7750">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$ 8.00</a:t>
                      </a:r>
                      <a:endParaRPr/>
                    </a:p>
                  </a:txBody>
                  <a:tcPr marT="27425" marB="274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3</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7750">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7.00</a:t>
                      </a:r>
                      <a:endParaRPr/>
                    </a:p>
                  </a:txBody>
                  <a:tcPr marT="27425" marB="274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5</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7750">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6.00</a:t>
                      </a:r>
                      <a:endParaRPr/>
                    </a:p>
                  </a:txBody>
                  <a:tcPr marT="27425" marB="274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3</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7</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7750">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5.00</a:t>
                      </a:r>
                      <a:endParaRPr/>
                    </a:p>
                  </a:txBody>
                  <a:tcPr marT="27425" marB="274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5</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7750">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4.00</a:t>
                      </a:r>
                      <a:endParaRPr/>
                    </a:p>
                  </a:txBody>
                  <a:tcPr marT="27425" marB="274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7</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12</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7750">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3.00</a:t>
                      </a:r>
                      <a:endParaRPr/>
                    </a:p>
                  </a:txBody>
                  <a:tcPr marT="27425" marB="274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15</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7750">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2.00</a:t>
                      </a:r>
                      <a:endParaRPr/>
                    </a:p>
                  </a:txBody>
                  <a:tcPr marT="27425" marB="274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14</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19</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7750">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1.00</a:t>
                      </a:r>
                      <a:endParaRPr/>
                    </a:p>
                  </a:txBody>
                  <a:tcPr marT="27425" marB="274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24</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7750">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0.00</a:t>
                      </a:r>
                      <a:endParaRPr/>
                    </a:p>
                  </a:txBody>
                  <a:tcPr marT="27425" marB="274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26</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30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r>
            </a:tbl>
          </a:graphicData>
        </a:graphic>
      </p:graphicFrame>
      <p:sp>
        <p:nvSpPr>
          <p:cNvPr id="681" name="Google Shape;681;p116"/>
          <p:cNvSpPr/>
          <p:nvPr/>
        </p:nvSpPr>
        <p:spPr>
          <a:xfrm>
            <a:off x="457200" y="4572000"/>
            <a:ext cx="4495800" cy="4572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400">
                <a:solidFill>
                  <a:srgbClr val="00723F"/>
                </a:solidFill>
                <a:latin typeface="Calibri"/>
                <a:ea typeface="Calibri"/>
                <a:cs typeface="Calibri"/>
                <a:sym typeface="Calibri"/>
              </a:rPr>
              <a:t>  FIGURE 3.3</a:t>
            </a:r>
            <a:r>
              <a:rPr lang="en-US" sz="1400">
                <a:solidFill>
                  <a:schemeClr val="dk1"/>
                </a:solidFill>
                <a:latin typeface="Calibri"/>
                <a:ea typeface="Calibri"/>
                <a:cs typeface="Calibri"/>
                <a:sym typeface="Calibri"/>
              </a:rPr>
              <a:t>  Shift of a Demand  Curve following a Rise in Income</a:t>
            </a:r>
            <a:endParaRPr/>
          </a:p>
        </p:txBody>
      </p:sp>
      <p:sp>
        <p:nvSpPr>
          <p:cNvPr id="682" name="Google Shape;682;p116"/>
          <p:cNvSpPr txBox="1"/>
          <p:nvPr/>
        </p:nvSpPr>
        <p:spPr>
          <a:xfrm>
            <a:off x="447675" y="5029200"/>
            <a:ext cx="4857900" cy="163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chemeClr val="dk1"/>
                </a:solidFill>
                <a:latin typeface="Calibri"/>
                <a:ea typeface="Calibri"/>
                <a:cs typeface="Calibri"/>
                <a:sym typeface="Calibri"/>
              </a:rPr>
              <a:t>When the price of a good changes, we move</a:t>
            </a:r>
            <a:br>
              <a:rPr b="0" lang="en-US" sz="1400">
                <a:solidFill>
                  <a:schemeClr val="dk1"/>
                </a:solidFill>
                <a:latin typeface="Calibri"/>
                <a:ea typeface="Calibri"/>
                <a:cs typeface="Calibri"/>
                <a:sym typeface="Calibri"/>
              </a:rPr>
            </a:br>
            <a:r>
              <a:rPr b="0" i="1" lang="en-US" sz="1400">
                <a:solidFill>
                  <a:schemeClr val="dk1"/>
                </a:solidFill>
                <a:latin typeface="Calibri"/>
                <a:ea typeface="Calibri"/>
                <a:cs typeface="Calibri"/>
                <a:sym typeface="Calibri"/>
              </a:rPr>
              <a:t>along</a:t>
            </a:r>
            <a:r>
              <a:rPr b="0" lang="en-US" sz="1400">
                <a:solidFill>
                  <a:schemeClr val="dk1"/>
                </a:solidFill>
                <a:latin typeface="Calibri"/>
                <a:ea typeface="Calibri"/>
                <a:cs typeface="Calibri"/>
                <a:sym typeface="Calibri"/>
              </a:rPr>
              <a:t> the demand curve for that good. </a:t>
            </a:r>
            <a:endParaRPr/>
          </a:p>
          <a:p>
            <a:pPr indent="0" lvl="0" marL="0" marR="0" rtl="0" algn="l">
              <a:lnSpc>
                <a:spcPct val="105000"/>
              </a:lnSpc>
              <a:spcBef>
                <a:spcPts val="0"/>
              </a:spcBef>
              <a:spcAft>
                <a:spcPts val="0"/>
              </a:spcAft>
              <a:buNone/>
            </a:pPr>
            <a:r>
              <a:rPr b="0" lang="en-US" sz="1400">
                <a:solidFill>
                  <a:schemeClr val="dk1"/>
                </a:solidFill>
                <a:latin typeface="Calibri"/>
                <a:ea typeface="Calibri"/>
                <a:cs typeface="Calibri"/>
                <a:sym typeface="Calibri"/>
              </a:rPr>
              <a:t>When any other factor that influences demand</a:t>
            </a:r>
            <a:br>
              <a:rPr b="0" lang="en-US" sz="1400">
                <a:solidFill>
                  <a:schemeClr val="dk1"/>
                </a:solidFill>
                <a:latin typeface="Calibri"/>
                <a:ea typeface="Calibri"/>
                <a:cs typeface="Calibri"/>
                <a:sym typeface="Calibri"/>
              </a:rPr>
            </a:br>
            <a:r>
              <a:rPr b="0" lang="en-US" sz="1400">
                <a:solidFill>
                  <a:schemeClr val="dk1"/>
                </a:solidFill>
                <a:latin typeface="Calibri"/>
                <a:ea typeface="Calibri"/>
                <a:cs typeface="Calibri"/>
                <a:sym typeface="Calibri"/>
              </a:rPr>
              <a:t>changes (income, tastes, and so on), the relationship between price and quantity is different; there is a </a:t>
            </a:r>
            <a:r>
              <a:rPr b="0" i="1" lang="en-US" sz="1400">
                <a:solidFill>
                  <a:schemeClr val="dk1"/>
                </a:solidFill>
                <a:latin typeface="Calibri"/>
                <a:ea typeface="Calibri"/>
                <a:cs typeface="Calibri"/>
                <a:sym typeface="Calibri"/>
              </a:rPr>
              <a:t>shift</a:t>
            </a:r>
            <a:r>
              <a:rPr b="0" lang="en-US" sz="1400">
                <a:solidFill>
                  <a:schemeClr val="dk1"/>
                </a:solidFill>
                <a:latin typeface="Calibri"/>
                <a:ea typeface="Calibri"/>
                <a:cs typeface="Calibri"/>
                <a:sym typeface="Calibri"/>
              </a:rPr>
              <a:t> of the demand curve, in this case from </a:t>
            </a:r>
            <a:r>
              <a:rPr b="0" i="1" lang="en-US" sz="1400">
                <a:solidFill>
                  <a:schemeClr val="dk1"/>
                </a:solidFill>
                <a:latin typeface="Calibri"/>
                <a:ea typeface="Calibri"/>
                <a:cs typeface="Calibri"/>
                <a:sym typeface="Calibri"/>
              </a:rPr>
              <a:t>D</a:t>
            </a:r>
            <a:r>
              <a:rPr b="0" baseline="-25000" lang="en-US" sz="1400">
                <a:solidFill>
                  <a:schemeClr val="dk1"/>
                </a:solidFill>
                <a:latin typeface="Calibri"/>
                <a:ea typeface="Calibri"/>
                <a:cs typeface="Calibri"/>
                <a:sym typeface="Calibri"/>
              </a:rPr>
              <a:t>0</a:t>
            </a:r>
            <a:r>
              <a:rPr b="0" lang="en-US" sz="1400">
                <a:solidFill>
                  <a:schemeClr val="dk1"/>
                </a:solidFill>
                <a:latin typeface="Calibri"/>
                <a:ea typeface="Calibri"/>
                <a:cs typeface="Calibri"/>
                <a:sym typeface="Calibri"/>
              </a:rPr>
              <a:t> to </a:t>
            </a:r>
            <a:r>
              <a:rPr b="0" i="1" lang="en-US" sz="1400">
                <a:solidFill>
                  <a:schemeClr val="dk1"/>
                </a:solidFill>
                <a:latin typeface="Calibri"/>
                <a:ea typeface="Calibri"/>
                <a:cs typeface="Calibri"/>
                <a:sym typeface="Calibri"/>
              </a:rPr>
              <a:t>D</a:t>
            </a:r>
            <a:r>
              <a:rPr b="0" baseline="-25000" lang="en-US" sz="1400">
                <a:solidFill>
                  <a:schemeClr val="dk1"/>
                </a:solidFill>
                <a:latin typeface="Calibri"/>
                <a:ea typeface="Calibri"/>
                <a:cs typeface="Calibri"/>
                <a:sym typeface="Calibri"/>
              </a:rPr>
              <a:t>1</a:t>
            </a:r>
            <a:r>
              <a:rPr b="0" lang="en-US" sz="1400">
                <a:solidFill>
                  <a:schemeClr val="dk1"/>
                </a:solidFill>
                <a:latin typeface="Calibri"/>
                <a:ea typeface="Calibri"/>
                <a:cs typeface="Calibri"/>
                <a:sym typeface="Calibri"/>
              </a:rPr>
              <a:t>. </a:t>
            </a:r>
            <a:endParaRPr/>
          </a:p>
          <a:p>
            <a:pPr indent="0" lvl="0" marL="0" marR="0" rtl="0" algn="l">
              <a:lnSpc>
                <a:spcPct val="105000"/>
              </a:lnSpc>
              <a:spcBef>
                <a:spcPts val="0"/>
              </a:spcBef>
              <a:spcAft>
                <a:spcPts val="0"/>
              </a:spcAft>
              <a:buNone/>
            </a:pPr>
            <a:r>
              <a:rPr b="0" lang="en-US" sz="1400">
                <a:solidFill>
                  <a:schemeClr val="dk1"/>
                </a:solidFill>
                <a:latin typeface="Calibri"/>
                <a:ea typeface="Calibri"/>
                <a:cs typeface="Calibri"/>
                <a:sym typeface="Calibri"/>
              </a:rPr>
              <a:t>Gasoline is a normal good.  </a:t>
            </a:r>
            <a:endParaRPr/>
          </a:p>
        </p:txBody>
      </p:sp>
      <p:sp>
        <p:nvSpPr>
          <p:cNvPr id="683" name="Google Shape;683;p116"/>
          <p:cNvSpPr txBox="1"/>
          <p:nvPr/>
        </p:nvSpPr>
        <p:spPr>
          <a:xfrm>
            <a:off x="447675" y="295275"/>
            <a:ext cx="83154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2000">
                <a:solidFill>
                  <a:srgbClr val="55367D"/>
                </a:solidFill>
                <a:latin typeface="Calibri"/>
                <a:ea typeface="Calibri"/>
                <a:cs typeface="Calibri"/>
                <a:sym typeface="Calibri"/>
              </a:rPr>
              <a:t>Shift of Demand versus Movement Along a Demand Curve</a:t>
            </a:r>
            <a:endParaRPr/>
          </a:p>
        </p:txBody>
      </p:sp>
      <p:pic>
        <p:nvPicPr>
          <p:cNvPr id="684" name="Google Shape;684;p116"/>
          <p:cNvPicPr preferRelativeResize="0"/>
          <p:nvPr/>
        </p:nvPicPr>
        <p:blipFill rotWithShape="1">
          <a:blip r:embed="rId8">
            <a:alphaModFix/>
          </a:blip>
          <a:srcRect b="0" l="0" r="0" t="0"/>
          <a:stretch/>
        </p:blipFill>
        <p:spPr>
          <a:xfrm>
            <a:off x="5305425" y="1114425"/>
            <a:ext cx="3686175" cy="5362575"/>
          </a:xfrm>
          <a:prstGeom prst="rect">
            <a:avLst/>
          </a:prstGeom>
          <a:noFill/>
          <a:ln>
            <a:noFill/>
          </a:ln>
        </p:spPr>
      </p:pic>
      <p:pic>
        <p:nvPicPr>
          <p:cNvPr id="685" name="Google Shape;685;p116"/>
          <p:cNvPicPr preferRelativeResize="0"/>
          <p:nvPr/>
        </p:nvPicPr>
        <p:blipFill rotWithShape="1">
          <a:blip r:embed="rId9">
            <a:alphaModFix/>
          </a:blip>
          <a:srcRect b="0" l="0" r="0" t="0"/>
          <a:stretch/>
        </p:blipFill>
        <p:spPr>
          <a:xfrm>
            <a:off x="5305425" y="1114425"/>
            <a:ext cx="3686175" cy="5362575"/>
          </a:xfrm>
          <a:prstGeom prst="rect">
            <a:avLst/>
          </a:prstGeom>
          <a:noFill/>
          <a:ln>
            <a:noFill/>
          </a:ln>
        </p:spPr>
      </p:pic>
      <p:pic>
        <p:nvPicPr>
          <p:cNvPr id="686" name="Google Shape;686;p116"/>
          <p:cNvPicPr preferRelativeResize="0"/>
          <p:nvPr/>
        </p:nvPicPr>
        <p:blipFill rotWithShape="1">
          <a:blip r:embed="rId10">
            <a:alphaModFix/>
          </a:blip>
          <a:srcRect b="0" l="0" r="0" t="0"/>
          <a:stretch/>
        </p:blipFill>
        <p:spPr>
          <a:xfrm>
            <a:off x="5305425" y="1114425"/>
            <a:ext cx="3686175" cy="5362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500"/>
                                        <p:tgtEl>
                                          <p:spTgt spid="68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500"/>
                                        <p:tgtEl>
                                          <p:spTgt spid="68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500"/>
                                        <p:tgtEl>
                                          <p:spTgt spid="68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500"/>
                                        <p:tgtEl>
                                          <p:spTgt spid="67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500"/>
                                        <p:tgtEl>
                                          <p:spTgt spid="679"/>
                                        </p:tgtEl>
                                      </p:cBhvr>
                                    </p:animEffect>
                                  </p:childTnLst>
                                </p:cTn>
                              </p:par>
                              <p:par>
                                <p:cTn fill="hold" nodeType="with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750"/>
                                        <p:tgtEl>
                                          <p:spTgt spid="684"/>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750"/>
                                        <p:tgtEl>
                                          <p:spTgt spid="685"/>
                                        </p:tgtEl>
                                      </p:cBhvr>
                                    </p:animEffect>
                                  </p:childTnLst>
                                </p:cTn>
                              </p:par>
                              <p:par>
                                <p:cTn fill="hold" nodeType="with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750"/>
                                        <p:tgtEl>
                                          <p:spTgt spid="686"/>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750"/>
                                        <p:tgtEl>
                                          <p:spTgt spid="678"/>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82">
                                            <p:txEl>
                                              <p:pRg end="0" st="0"/>
                                            </p:txEl>
                                          </p:spTgt>
                                        </p:tgtEl>
                                        <p:attrNameLst>
                                          <p:attrName>style.visibility</p:attrName>
                                        </p:attrNameLst>
                                      </p:cBhvr>
                                      <p:to>
                                        <p:strVal val="visible"/>
                                      </p:to>
                                    </p:set>
                                    <p:animEffect filter="fade" transition="in">
                                      <p:cBhvr>
                                        <p:cTn dur="500"/>
                                        <p:tgtEl>
                                          <p:spTgt spid="682">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82">
                                            <p:txEl>
                                              <p:pRg end="1" st="1"/>
                                            </p:txEl>
                                          </p:spTgt>
                                        </p:tgtEl>
                                        <p:attrNameLst>
                                          <p:attrName>style.visibility</p:attrName>
                                        </p:attrNameLst>
                                      </p:cBhvr>
                                      <p:to>
                                        <p:strVal val="visible"/>
                                      </p:to>
                                    </p:set>
                                    <p:animEffect filter="fade" transition="in">
                                      <p:cBhvr>
                                        <p:cTn dur="500"/>
                                        <p:tgtEl>
                                          <p:spTgt spid="682">
                                            <p:txEl>
                                              <p:pRg end="1" st="1"/>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682">
                                            <p:txEl>
                                              <p:pRg end="2" st="2"/>
                                            </p:txEl>
                                          </p:spTgt>
                                        </p:tgtEl>
                                        <p:attrNameLst>
                                          <p:attrName>style.visibility</p:attrName>
                                        </p:attrNameLst>
                                      </p:cBhvr>
                                      <p:to>
                                        <p:strVal val="visible"/>
                                      </p:to>
                                    </p:set>
                                    <p:animEffect filter="fade" transition="in">
                                      <p:cBhvr>
                                        <p:cTn dur="500"/>
                                        <p:tgtEl>
                                          <p:spTgt spid="682">
                                            <p:txEl>
                                              <p:pRg end="2" st="2"/>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000"/>
                                        <p:tgtEl>
                                          <p:spTgt spid="677"/>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000"/>
                                        <p:tgtEl>
                                          <p:spTgt spid="6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Course Content</a:t>
            </a:r>
            <a:endParaRPr sz="3600"/>
          </a:p>
        </p:txBody>
      </p:sp>
      <p:sp>
        <p:nvSpPr>
          <p:cNvPr id="322" name="Google Shape;322;p63"/>
          <p:cNvSpPr txBox="1"/>
          <p:nvPr>
            <p:ph idx="1" type="body"/>
          </p:nvPr>
        </p:nvSpPr>
        <p:spPr>
          <a:xfrm>
            <a:off x="457200" y="1524000"/>
            <a:ext cx="82296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None/>
            </a:pPr>
            <a:r>
              <a:rPr b="1" lang="en-US" sz="2400"/>
              <a:t>Methods of economic analysis in Engineering </a:t>
            </a:r>
            <a:endParaRPr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Time value of money, Interest rate calculations. </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Present worth, Annual equivalent, Future worth, Internal rate of return, Capitalized equivalent, Capital recovery with return. Selection among alternatives, Break-even analysis.</a:t>
            </a:r>
            <a:endParaRPr/>
          </a:p>
          <a:p>
            <a:pPr indent="-3429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17"/>
          <p:cNvSpPr/>
          <p:nvPr/>
        </p:nvSpPr>
        <p:spPr>
          <a:xfrm>
            <a:off x="457200" y="685800"/>
            <a:ext cx="8229600" cy="129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shift of a demand curve</a:t>
            </a:r>
            <a:r>
              <a:rPr b="0" lang="en-US" sz="2400">
                <a:solidFill>
                  <a:schemeClr val="dk1"/>
                </a:solidFill>
                <a:latin typeface="Calibri"/>
                <a:ea typeface="Calibri"/>
                <a:cs typeface="Calibri"/>
                <a:sym typeface="Calibri"/>
              </a:rPr>
              <a:t>  The change that takes place in a demand curve corresponding to a new relationship between quantity demanded of a good and price of that good. The shift is brought about by a change in the original conditions.</a:t>
            </a:r>
            <a:endParaRPr/>
          </a:p>
        </p:txBody>
      </p:sp>
      <p:sp>
        <p:nvSpPr>
          <p:cNvPr id="692" name="Google Shape;692;p117"/>
          <p:cNvSpPr/>
          <p:nvPr/>
        </p:nvSpPr>
        <p:spPr>
          <a:xfrm>
            <a:off x="452438" y="2667000"/>
            <a:ext cx="82692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movement along a demand curve</a:t>
            </a:r>
            <a:r>
              <a:rPr b="0" lang="en-US" sz="2400">
                <a:solidFill>
                  <a:schemeClr val="dk1"/>
                </a:solidFill>
                <a:latin typeface="Calibri"/>
                <a:ea typeface="Calibri"/>
                <a:cs typeface="Calibri"/>
                <a:sym typeface="Calibri"/>
              </a:rPr>
              <a:t>  The change in quantity demanded brought about by a change in price.</a:t>
            </a:r>
            <a:endParaRPr/>
          </a:p>
        </p:txBody>
      </p:sp>
      <p:grpSp>
        <p:nvGrpSpPr>
          <p:cNvPr id="693" name="Google Shape;693;p117"/>
          <p:cNvGrpSpPr/>
          <p:nvPr/>
        </p:nvGrpSpPr>
        <p:grpSpPr>
          <a:xfrm>
            <a:off x="430951" y="3810000"/>
            <a:ext cx="8050235" cy="1905000"/>
            <a:chOff x="1520" y="2064"/>
            <a:chExt cx="4816" cy="1800"/>
          </a:xfrm>
        </p:grpSpPr>
        <p:sp>
          <p:nvSpPr>
            <p:cNvPr id="694" name="Google Shape;694;p117"/>
            <p:cNvSpPr txBox="1"/>
            <p:nvPr/>
          </p:nvSpPr>
          <p:spPr>
            <a:xfrm>
              <a:off x="1536" y="2064"/>
              <a:ext cx="4800" cy="1800"/>
            </a:xfrm>
            <a:prstGeom prst="rect">
              <a:avLst/>
            </a:prstGeom>
            <a:noFill/>
            <a:ln>
              <a:noFill/>
            </a:ln>
          </p:spPr>
          <p:txBody>
            <a:bodyPr anchorCtr="0" anchor="t" bIns="59435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Calibri"/>
                  <a:ea typeface="Calibri"/>
                  <a:cs typeface="Calibri"/>
                  <a:sym typeface="Calibri"/>
                </a:rPr>
                <a:t>Change in price of a good or service leads to</a:t>
              </a:r>
              <a:endParaRPr/>
            </a:p>
            <a:p>
              <a:pPr indent="0" lvl="0" marL="0" marR="0" rtl="0" algn="l">
                <a:spcBef>
                  <a:spcPts val="0"/>
                </a:spcBef>
                <a:spcAft>
                  <a:spcPts val="0"/>
                </a:spcAft>
                <a:buNone/>
              </a:pPr>
              <a:r>
                <a:rPr b="0" lang="en-US" sz="2000">
                  <a:solidFill>
                    <a:schemeClr val="dk1"/>
                  </a:solidFill>
                  <a:latin typeface="Calibri"/>
                  <a:ea typeface="Calibri"/>
                  <a:cs typeface="Calibri"/>
                  <a:sym typeface="Calibri"/>
                </a:rPr>
                <a:t>		 Change in </a:t>
              </a:r>
              <a:r>
                <a:rPr b="0" i="1" lang="en-US" sz="2000">
                  <a:solidFill>
                    <a:schemeClr val="dk1"/>
                  </a:solidFill>
                  <a:latin typeface="Calibri"/>
                  <a:ea typeface="Calibri"/>
                  <a:cs typeface="Calibri"/>
                  <a:sym typeface="Calibri"/>
                </a:rPr>
                <a:t>quantity demanded</a:t>
              </a:r>
              <a:r>
                <a:rPr b="0"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movement along a demand curve</a:t>
              </a:r>
              <a:r>
                <a:rPr b="0"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0" lang="en-US" sz="2000">
                  <a:solidFill>
                    <a:schemeClr val="dk1"/>
                  </a:solidFill>
                  <a:latin typeface="Calibri"/>
                  <a:ea typeface="Calibri"/>
                  <a:cs typeface="Calibri"/>
                  <a:sym typeface="Calibri"/>
                </a:rPr>
                <a:t>Change in income, preferences, or prices of other goods or services 		leads to Change in </a:t>
              </a:r>
              <a:r>
                <a:rPr b="0" i="1" lang="en-US" sz="2000">
                  <a:solidFill>
                    <a:schemeClr val="dk1"/>
                  </a:solidFill>
                  <a:latin typeface="Calibri"/>
                  <a:ea typeface="Calibri"/>
                  <a:cs typeface="Calibri"/>
                  <a:sym typeface="Calibri"/>
                </a:rPr>
                <a:t>demand </a:t>
              </a:r>
              <a:r>
                <a:rPr b="0" lang="en-US" sz="2000">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shift of a demand curve</a:t>
              </a:r>
              <a:r>
                <a:rPr b="0" lang="en-US" sz="2000">
                  <a:solidFill>
                    <a:schemeClr val="dk1"/>
                  </a:solidFill>
                  <a:latin typeface="Calibri"/>
                  <a:ea typeface="Calibri"/>
                  <a:cs typeface="Calibri"/>
                  <a:sym typeface="Calibri"/>
                </a:rPr>
                <a:t>).</a:t>
              </a:r>
              <a:endParaRPr/>
            </a:p>
          </p:txBody>
        </p:sp>
        <p:cxnSp>
          <p:nvCxnSpPr>
            <p:cNvPr id="695" name="Google Shape;695;p117"/>
            <p:cNvCxnSpPr/>
            <p:nvPr/>
          </p:nvCxnSpPr>
          <p:spPr>
            <a:xfrm>
              <a:off x="1635" y="2568"/>
              <a:ext cx="300" cy="0"/>
            </a:xfrm>
            <a:prstGeom prst="straightConnector1">
              <a:avLst/>
            </a:prstGeom>
            <a:noFill/>
            <a:ln cap="flat" cmpd="sng" w="9525">
              <a:solidFill>
                <a:schemeClr val="dk1"/>
              </a:solidFill>
              <a:prstDash val="solid"/>
              <a:round/>
              <a:headEnd len="med" w="med" type="none"/>
              <a:tailEnd len="med" w="med" type="triangle"/>
            </a:ln>
          </p:spPr>
        </p:cxnSp>
        <p:sp>
          <p:nvSpPr>
            <p:cNvPr id="696" name="Google Shape;696;p117"/>
            <p:cNvSpPr txBox="1"/>
            <p:nvPr/>
          </p:nvSpPr>
          <p:spPr>
            <a:xfrm>
              <a:off x="1867" y="2400"/>
              <a:ext cx="0" cy="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97" name="Google Shape;697;p117"/>
            <p:cNvGrpSpPr/>
            <p:nvPr/>
          </p:nvGrpSpPr>
          <p:grpSpPr>
            <a:xfrm>
              <a:off x="1520" y="2852"/>
              <a:ext cx="610" cy="126"/>
              <a:chOff x="250" y="3300"/>
              <a:chExt cx="739" cy="189"/>
            </a:xfrm>
          </p:grpSpPr>
          <p:cxnSp>
            <p:nvCxnSpPr>
              <p:cNvPr id="698" name="Google Shape;698;p117"/>
              <p:cNvCxnSpPr/>
              <p:nvPr/>
            </p:nvCxnSpPr>
            <p:spPr>
              <a:xfrm>
                <a:off x="389" y="3489"/>
                <a:ext cx="0" cy="0"/>
              </a:xfrm>
              <a:prstGeom prst="straightConnector1">
                <a:avLst/>
              </a:prstGeom>
              <a:noFill/>
              <a:ln cap="flat" cmpd="sng" w="9525">
                <a:solidFill>
                  <a:schemeClr val="dk1"/>
                </a:solidFill>
                <a:prstDash val="solid"/>
                <a:round/>
                <a:headEnd len="med" w="med" type="none"/>
                <a:tailEnd len="med" w="med" type="none"/>
              </a:ln>
            </p:spPr>
          </p:cxnSp>
          <p:sp>
            <p:nvSpPr>
              <p:cNvPr id="699" name="Google Shape;699;p117"/>
              <p:cNvSpPr txBox="1"/>
              <p:nvPr/>
            </p:nvSpPr>
            <p:spPr>
              <a:xfrm>
                <a:off x="375" y="3475"/>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00" name="Google Shape;700;p117"/>
              <p:cNvCxnSpPr/>
              <p:nvPr/>
            </p:nvCxnSpPr>
            <p:spPr>
              <a:xfrm>
                <a:off x="389" y="3306"/>
                <a:ext cx="600" cy="0"/>
              </a:xfrm>
              <a:prstGeom prst="straightConnector1">
                <a:avLst/>
              </a:prstGeom>
              <a:noFill/>
              <a:ln cap="flat" cmpd="sng" w="9525">
                <a:solidFill>
                  <a:schemeClr val="dk1"/>
                </a:solidFill>
                <a:prstDash val="solid"/>
                <a:round/>
                <a:headEnd len="med" w="med" type="none"/>
                <a:tailEnd len="med" w="med" type="triangle"/>
              </a:ln>
            </p:spPr>
          </p:cxnSp>
          <p:sp>
            <p:nvSpPr>
              <p:cNvPr id="701" name="Google Shape;701;p117"/>
              <p:cNvSpPr txBox="1"/>
              <p:nvPr/>
            </p:nvSpPr>
            <p:spPr>
              <a:xfrm>
                <a:off x="550" y="3000"/>
                <a:ext cx="0" cy="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500"/>
                                        <p:tgtEl>
                                          <p:spTgt spid="69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500"/>
                                        <p:tgtEl>
                                          <p:spTgt spid="6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500"/>
                                        <p:tgtEl>
                                          <p:spTgt spid="6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18"/>
          <p:cNvSpPr/>
          <p:nvPr/>
        </p:nvSpPr>
        <p:spPr>
          <a:xfrm>
            <a:off x="457200" y="4191000"/>
            <a:ext cx="8229600" cy="4572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400">
                <a:solidFill>
                  <a:srgbClr val="00723F"/>
                </a:solidFill>
                <a:latin typeface="Calibri"/>
                <a:ea typeface="Calibri"/>
                <a:cs typeface="Calibri"/>
                <a:sym typeface="Calibri"/>
              </a:rPr>
              <a:t>  </a:t>
            </a:r>
            <a:r>
              <a:rPr lang="en-US" sz="2000">
                <a:solidFill>
                  <a:srgbClr val="00723F"/>
                </a:solidFill>
                <a:latin typeface="Calibri"/>
                <a:ea typeface="Calibri"/>
                <a:cs typeface="Calibri"/>
                <a:sym typeface="Calibri"/>
              </a:rPr>
              <a:t>FIGURE 3.4</a:t>
            </a:r>
            <a:r>
              <a:rPr lang="en-US" sz="2000">
                <a:solidFill>
                  <a:schemeClr val="dk1"/>
                </a:solidFill>
                <a:latin typeface="Calibri"/>
                <a:ea typeface="Calibri"/>
                <a:cs typeface="Calibri"/>
                <a:sym typeface="Calibri"/>
              </a:rPr>
              <a:t>  Shifts versus Movement Along a Demand Curve</a:t>
            </a:r>
            <a:endParaRPr/>
          </a:p>
        </p:txBody>
      </p:sp>
      <p:sp>
        <p:nvSpPr>
          <p:cNvPr id="707" name="Google Shape;707;p118"/>
          <p:cNvSpPr txBox="1"/>
          <p:nvPr/>
        </p:nvSpPr>
        <p:spPr>
          <a:xfrm>
            <a:off x="457200" y="5022761"/>
            <a:ext cx="82296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a:t>
            </a:r>
            <a:r>
              <a:rPr b="0" lang="en-US" sz="2400">
                <a:solidFill>
                  <a:schemeClr val="dk1"/>
                </a:solidFill>
                <a:latin typeface="Calibri"/>
                <a:ea typeface="Calibri"/>
                <a:cs typeface="Calibri"/>
                <a:sym typeface="Calibri"/>
              </a:rPr>
              <a:t> When income increases, the demand for inferior goods </a:t>
            </a:r>
            <a:r>
              <a:rPr b="0" i="1" lang="en-US" sz="2400">
                <a:solidFill>
                  <a:schemeClr val="dk1"/>
                </a:solidFill>
                <a:latin typeface="Calibri"/>
                <a:ea typeface="Calibri"/>
                <a:cs typeface="Calibri"/>
                <a:sym typeface="Calibri"/>
              </a:rPr>
              <a:t>shifts to the left</a:t>
            </a:r>
            <a:endParaRPr/>
          </a:p>
          <a:p>
            <a:pPr indent="0" lvl="0" marL="0" marR="0" rtl="0" algn="l">
              <a:spcBef>
                <a:spcPts val="0"/>
              </a:spcBef>
              <a:spcAft>
                <a:spcPts val="0"/>
              </a:spcAft>
              <a:buNone/>
            </a:pPr>
            <a:r>
              <a:rPr b="0" lang="en-US" sz="2400">
                <a:solidFill>
                  <a:schemeClr val="dk1"/>
                </a:solidFill>
                <a:latin typeface="Calibri"/>
                <a:ea typeface="Calibri"/>
                <a:cs typeface="Calibri"/>
                <a:sym typeface="Calibri"/>
              </a:rPr>
              <a:t>and the demand for normal goods </a:t>
            </a:r>
            <a:r>
              <a:rPr b="0" i="1" lang="en-US" sz="2400">
                <a:solidFill>
                  <a:schemeClr val="dk1"/>
                </a:solidFill>
                <a:latin typeface="Calibri"/>
                <a:ea typeface="Calibri"/>
                <a:cs typeface="Calibri"/>
                <a:sym typeface="Calibri"/>
              </a:rPr>
              <a:t>shifts to the right</a:t>
            </a:r>
            <a:r>
              <a:rPr b="0" lang="en-US" sz="2400">
                <a:solidFill>
                  <a:schemeClr val="dk1"/>
                </a:solidFill>
                <a:latin typeface="Calibri"/>
                <a:ea typeface="Calibri"/>
                <a:cs typeface="Calibri"/>
                <a:sym typeface="Calibri"/>
              </a:rPr>
              <a:t>.</a:t>
            </a:r>
            <a:endParaRPr/>
          </a:p>
        </p:txBody>
      </p:sp>
      <p:pic>
        <p:nvPicPr>
          <p:cNvPr descr="Fig3_4a_ppt_1" id="708" name="Google Shape;708;p118"/>
          <p:cNvPicPr preferRelativeResize="0"/>
          <p:nvPr/>
        </p:nvPicPr>
        <p:blipFill rotWithShape="1">
          <a:blip r:embed="rId3">
            <a:alphaModFix/>
          </a:blip>
          <a:srcRect b="0" l="0" r="0" t="0"/>
          <a:stretch/>
        </p:blipFill>
        <p:spPr>
          <a:xfrm>
            <a:off x="457200" y="609600"/>
            <a:ext cx="7553325" cy="2857500"/>
          </a:xfrm>
          <a:prstGeom prst="rect">
            <a:avLst/>
          </a:prstGeom>
          <a:noFill/>
          <a:ln>
            <a:noFill/>
          </a:ln>
        </p:spPr>
      </p:pic>
      <p:pic>
        <p:nvPicPr>
          <p:cNvPr descr="Fig3_4a_ppt_2" id="709" name="Google Shape;709;p118"/>
          <p:cNvPicPr preferRelativeResize="0"/>
          <p:nvPr/>
        </p:nvPicPr>
        <p:blipFill rotWithShape="1">
          <a:blip r:embed="rId4">
            <a:alphaModFix/>
          </a:blip>
          <a:srcRect b="0" l="0" r="0" t="0"/>
          <a:stretch/>
        </p:blipFill>
        <p:spPr>
          <a:xfrm>
            <a:off x="457200" y="609600"/>
            <a:ext cx="7553325" cy="2857500"/>
          </a:xfrm>
          <a:prstGeom prst="rect">
            <a:avLst/>
          </a:prstGeom>
          <a:noFill/>
          <a:ln>
            <a:noFill/>
          </a:ln>
        </p:spPr>
      </p:pic>
      <p:pic>
        <p:nvPicPr>
          <p:cNvPr descr="Fig3_4a_ppt_3" id="710" name="Google Shape;710;p118"/>
          <p:cNvPicPr preferRelativeResize="0"/>
          <p:nvPr/>
        </p:nvPicPr>
        <p:blipFill rotWithShape="1">
          <a:blip r:embed="rId5">
            <a:alphaModFix/>
          </a:blip>
          <a:srcRect b="0" l="0" r="0" t="0"/>
          <a:stretch/>
        </p:blipFill>
        <p:spPr>
          <a:xfrm>
            <a:off x="457200" y="609600"/>
            <a:ext cx="7553325" cy="2857500"/>
          </a:xfrm>
          <a:prstGeom prst="rect">
            <a:avLst/>
          </a:prstGeom>
          <a:noFill/>
          <a:ln>
            <a:noFill/>
          </a:ln>
        </p:spPr>
      </p:pic>
      <p:pic>
        <p:nvPicPr>
          <p:cNvPr descr="Fig3_4a_ppt_4" id="711" name="Google Shape;711;p118"/>
          <p:cNvPicPr preferRelativeResize="0"/>
          <p:nvPr/>
        </p:nvPicPr>
        <p:blipFill rotWithShape="1">
          <a:blip r:embed="rId6">
            <a:alphaModFix/>
          </a:blip>
          <a:srcRect b="0" l="0" r="0" t="0"/>
          <a:stretch/>
        </p:blipFill>
        <p:spPr>
          <a:xfrm>
            <a:off x="457200" y="609600"/>
            <a:ext cx="7553325" cy="2857500"/>
          </a:xfrm>
          <a:prstGeom prst="rect">
            <a:avLst/>
          </a:prstGeom>
          <a:noFill/>
          <a:ln>
            <a:noFill/>
          </a:ln>
        </p:spPr>
      </p:pic>
      <p:pic>
        <p:nvPicPr>
          <p:cNvPr descr="Fig3_4a_ppt_5" id="712" name="Google Shape;712;p118"/>
          <p:cNvPicPr preferRelativeResize="0"/>
          <p:nvPr/>
        </p:nvPicPr>
        <p:blipFill rotWithShape="1">
          <a:blip r:embed="rId7">
            <a:alphaModFix/>
          </a:blip>
          <a:srcRect b="0" l="0" r="0" t="0"/>
          <a:stretch/>
        </p:blipFill>
        <p:spPr>
          <a:xfrm>
            <a:off x="457200" y="609600"/>
            <a:ext cx="7553325" cy="2857500"/>
          </a:xfrm>
          <a:prstGeom prst="rect">
            <a:avLst/>
          </a:prstGeom>
          <a:noFill/>
          <a:ln>
            <a:noFill/>
          </a:ln>
        </p:spPr>
      </p:pic>
      <p:pic>
        <p:nvPicPr>
          <p:cNvPr descr="Fig3_4a_ppt_6" id="713" name="Google Shape;713;p118"/>
          <p:cNvPicPr preferRelativeResize="0"/>
          <p:nvPr/>
        </p:nvPicPr>
        <p:blipFill rotWithShape="1">
          <a:blip r:embed="rId8">
            <a:alphaModFix/>
          </a:blip>
          <a:srcRect b="0" l="0" r="0" t="0"/>
          <a:stretch/>
        </p:blipFill>
        <p:spPr>
          <a:xfrm>
            <a:off x="457200" y="609600"/>
            <a:ext cx="7553325" cy="2857500"/>
          </a:xfrm>
          <a:prstGeom prst="rect">
            <a:avLst/>
          </a:prstGeom>
          <a:noFill/>
          <a:ln>
            <a:noFill/>
          </a:ln>
        </p:spPr>
      </p:pic>
      <p:pic>
        <p:nvPicPr>
          <p:cNvPr descr="Fig3_4a_ppt_7" id="714" name="Google Shape;714;p118"/>
          <p:cNvPicPr preferRelativeResize="0"/>
          <p:nvPr/>
        </p:nvPicPr>
        <p:blipFill rotWithShape="1">
          <a:blip r:embed="rId9">
            <a:alphaModFix/>
          </a:blip>
          <a:srcRect b="0" l="0" r="0" t="0"/>
          <a:stretch/>
        </p:blipFill>
        <p:spPr>
          <a:xfrm>
            <a:off x="457200" y="609600"/>
            <a:ext cx="7553325" cy="2857500"/>
          </a:xfrm>
          <a:prstGeom prst="rect">
            <a:avLst/>
          </a:prstGeom>
          <a:noFill/>
          <a:ln>
            <a:noFill/>
          </a:ln>
        </p:spPr>
      </p:pic>
      <p:pic>
        <p:nvPicPr>
          <p:cNvPr descr="Fig3_4a_ppt_8" id="715" name="Google Shape;715;p118"/>
          <p:cNvPicPr preferRelativeResize="0"/>
          <p:nvPr/>
        </p:nvPicPr>
        <p:blipFill rotWithShape="1">
          <a:blip r:embed="rId10">
            <a:alphaModFix/>
          </a:blip>
          <a:srcRect b="0" l="0" r="0" t="0"/>
          <a:stretch/>
        </p:blipFill>
        <p:spPr>
          <a:xfrm>
            <a:off x="457200" y="609600"/>
            <a:ext cx="7553325" cy="2857500"/>
          </a:xfrm>
          <a:prstGeom prst="rect">
            <a:avLst/>
          </a:prstGeom>
          <a:noFill/>
          <a:ln>
            <a:noFill/>
          </a:ln>
        </p:spPr>
      </p:pic>
      <p:pic>
        <p:nvPicPr>
          <p:cNvPr descr="Fig3_4a_ppt_9" id="716" name="Google Shape;716;p118"/>
          <p:cNvPicPr preferRelativeResize="0"/>
          <p:nvPr/>
        </p:nvPicPr>
        <p:blipFill rotWithShape="1">
          <a:blip r:embed="rId11">
            <a:alphaModFix/>
          </a:blip>
          <a:srcRect b="0" l="0" r="0" t="0"/>
          <a:stretch/>
        </p:blipFill>
        <p:spPr>
          <a:xfrm>
            <a:off x="457200" y="609600"/>
            <a:ext cx="7553325" cy="285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500"/>
                                        <p:tgtEl>
                                          <p:spTgt spid="70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500"/>
                                        <p:tgtEl>
                                          <p:spTgt spid="70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750"/>
                                        <p:tgtEl>
                                          <p:spTgt spid="709"/>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750"/>
                                        <p:tgtEl>
                                          <p:spTgt spid="71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750"/>
                                        <p:tgtEl>
                                          <p:spTgt spid="711"/>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750"/>
                                        <p:tgtEl>
                                          <p:spTgt spid="71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07">
                                            <p:txEl>
                                              <p:pRg end="0" st="0"/>
                                            </p:txEl>
                                          </p:spTgt>
                                        </p:tgtEl>
                                        <p:attrNameLst>
                                          <p:attrName>style.visibility</p:attrName>
                                        </p:attrNameLst>
                                      </p:cBhvr>
                                      <p:to>
                                        <p:strVal val="visible"/>
                                      </p:to>
                                    </p:set>
                                    <p:animEffect filter="fade" transition="in">
                                      <p:cBhvr>
                                        <p:cTn dur="500"/>
                                        <p:tgtEl>
                                          <p:spTgt spid="707">
                                            <p:txEl>
                                              <p:pRg end="0" st="0"/>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707">
                                            <p:txEl>
                                              <p:pRg end="1" st="1"/>
                                            </p:txEl>
                                          </p:spTgt>
                                        </p:tgtEl>
                                        <p:attrNameLst>
                                          <p:attrName>style.visibility</p:attrName>
                                        </p:attrNameLst>
                                      </p:cBhvr>
                                      <p:to>
                                        <p:strVal val="visible"/>
                                      </p:to>
                                    </p:set>
                                    <p:animEffect filter="fade" transition="in">
                                      <p:cBhvr>
                                        <p:cTn dur="500"/>
                                        <p:tgtEl>
                                          <p:spTgt spid="707">
                                            <p:txEl>
                                              <p:pRg end="1" st="1"/>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13"/>
                                        </p:tgtEl>
                                        <p:attrNameLst>
                                          <p:attrName>style.visibility</p:attrName>
                                        </p:attrNameLst>
                                      </p:cBhvr>
                                      <p:to>
                                        <p:strVal val="visible"/>
                                      </p:to>
                                    </p:set>
                                    <p:animEffect filter="fade" transition="in">
                                      <p:cBhvr>
                                        <p:cTn dur="500"/>
                                        <p:tgtEl>
                                          <p:spTgt spid="713"/>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750"/>
                                        <p:tgtEl>
                                          <p:spTgt spid="714"/>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750"/>
                                        <p:tgtEl>
                                          <p:spTgt spid="715"/>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750"/>
                                        <p:tgtEl>
                                          <p:spTgt spid="7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19"/>
          <p:cNvSpPr txBox="1"/>
          <p:nvPr/>
        </p:nvSpPr>
        <p:spPr>
          <a:xfrm>
            <a:off x="457200" y="4985117"/>
            <a:ext cx="8001000" cy="16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a:t>
            </a:r>
            <a:r>
              <a:rPr b="0" lang="en-US" sz="2000">
                <a:solidFill>
                  <a:schemeClr val="dk1"/>
                </a:solidFill>
                <a:latin typeface="Calibri"/>
                <a:ea typeface="Calibri"/>
                <a:cs typeface="Calibri"/>
                <a:sym typeface="Calibri"/>
              </a:rPr>
              <a:t> If the price of hamburger rises, the quantity of hamburger demanded declines— this is a movement along the demand curve. </a:t>
            </a:r>
            <a:endParaRPr/>
          </a:p>
          <a:p>
            <a:pPr indent="0" lvl="0" marL="0" marR="0" rtl="0" algn="l">
              <a:spcBef>
                <a:spcPts val="0"/>
              </a:spcBef>
              <a:spcAft>
                <a:spcPts val="0"/>
              </a:spcAft>
              <a:buNone/>
            </a:pPr>
            <a:r>
              <a:rPr b="0" lang="en-US" sz="2000">
                <a:solidFill>
                  <a:schemeClr val="dk1"/>
                </a:solidFill>
                <a:latin typeface="Calibri"/>
                <a:ea typeface="Calibri"/>
                <a:cs typeface="Calibri"/>
                <a:sym typeface="Calibri"/>
              </a:rPr>
              <a:t>The same price rise for hamburger would shift the demand for chicken (a substitute for hamburger) to the right and the demand for ketchup (a complement to hamburger) to the left.  </a:t>
            </a:r>
            <a:endParaRPr/>
          </a:p>
        </p:txBody>
      </p:sp>
      <p:pic>
        <p:nvPicPr>
          <p:cNvPr descr="Fig3_4_b_ppt_1" id="722" name="Google Shape;722;p119"/>
          <p:cNvPicPr preferRelativeResize="0"/>
          <p:nvPr/>
        </p:nvPicPr>
        <p:blipFill rotWithShape="1">
          <a:blip r:embed="rId3">
            <a:alphaModFix/>
          </a:blip>
          <a:srcRect b="0" l="0" r="0" t="0"/>
          <a:stretch/>
        </p:blipFill>
        <p:spPr>
          <a:xfrm>
            <a:off x="1866900" y="609600"/>
            <a:ext cx="5410200" cy="3895725"/>
          </a:xfrm>
          <a:prstGeom prst="rect">
            <a:avLst/>
          </a:prstGeom>
          <a:noFill/>
          <a:ln>
            <a:noFill/>
          </a:ln>
        </p:spPr>
      </p:pic>
      <p:pic>
        <p:nvPicPr>
          <p:cNvPr descr="Fig3_4_b_ppt_2" id="723" name="Google Shape;723;p119"/>
          <p:cNvPicPr preferRelativeResize="0"/>
          <p:nvPr/>
        </p:nvPicPr>
        <p:blipFill rotWithShape="1">
          <a:blip r:embed="rId4">
            <a:alphaModFix/>
          </a:blip>
          <a:srcRect b="0" l="0" r="0" t="0"/>
          <a:stretch/>
        </p:blipFill>
        <p:spPr>
          <a:xfrm>
            <a:off x="1866900" y="609600"/>
            <a:ext cx="5410200" cy="3895725"/>
          </a:xfrm>
          <a:prstGeom prst="rect">
            <a:avLst/>
          </a:prstGeom>
          <a:noFill/>
          <a:ln>
            <a:noFill/>
          </a:ln>
        </p:spPr>
      </p:pic>
      <p:pic>
        <p:nvPicPr>
          <p:cNvPr descr="Fig3_4_b_ppt_3" id="724" name="Google Shape;724;p119"/>
          <p:cNvPicPr preferRelativeResize="0"/>
          <p:nvPr/>
        </p:nvPicPr>
        <p:blipFill rotWithShape="1">
          <a:blip r:embed="rId5">
            <a:alphaModFix/>
          </a:blip>
          <a:srcRect b="0" l="0" r="0" t="0"/>
          <a:stretch/>
        </p:blipFill>
        <p:spPr>
          <a:xfrm>
            <a:off x="1866900" y="609600"/>
            <a:ext cx="5410200" cy="3895725"/>
          </a:xfrm>
          <a:prstGeom prst="rect">
            <a:avLst/>
          </a:prstGeom>
          <a:noFill/>
          <a:ln>
            <a:noFill/>
          </a:ln>
        </p:spPr>
      </p:pic>
      <p:pic>
        <p:nvPicPr>
          <p:cNvPr descr="Fig3_4_b_ppt_4" id="725" name="Google Shape;725;p119"/>
          <p:cNvPicPr preferRelativeResize="0"/>
          <p:nvPr/>
        </p:nvPicPr>
        <p:blipFill rotWithShape="1">
          <a:blip r:embed="rId6">
            <a:alphaModFix/>
          </a:blip>
          <a:srcRect b="0" l="0" r="0" t="0"/>
          <a:stretch/>
        </p:blipFill>
        <p:spPr>
          <a:xfrm>
            <a:off x="1866900" y="609600"/>
            <a:ext cx="5410200" cy="3895725"/>
          </a:xfrm>
          <a:prstGeom prst="rect">
            <a:avLst/>
          </a:prstGeom>
          <a:noFill/>
          <a:ln>
            <a:noFill/>
          </a:ln>
        </p:spPr>
      </p:pic>
      <p:pic>
        <p:nvPicPr>
          <p:cNvPr descr="Fig3_4_b_ppt_5" id="726" name="Google Shape;726;p119"/>
          <p:cNvPicPr preferRelativeResize="0"/>
          <p:nvPr/>
        </p:nvPicPr>
        <p:blipFill rotWithShape="1">
          <a:blip r:embed="rId7">
            <a:alphaModFix/>
          </a:blip>
          <a:srcRect b="0" l="0" r="0" t="0"/>
          <a:stretch/>
        </p:blipFill>
        <p:spPr>
          <a:xfrm>
            <a:off x="1866900" y="609600"/>
            <a:ext cx="5410200" cy="3895725"/>
          </a:xfrm>
          <a:prstGeom prst="rect">
            <a:avLst/>
          </a:prstGeom>
          <a:noFill/>
          <a:ln>
            <a:noFill/>
          </a:ln>
        </p:spPr>
      </p:pic>
      <p:pic>
        <p:nvPicPr>
          <p:cNvPr descr="Fig3_4_b_ppt_6" id="727" name="Google Shape;727;p119"/>
          <p:cNvPicPr preferRelativeResize="0"/>
          <p:nvPr/>
        </p:nvPicPr>
        <p:blipFill rotWithShape="1">
          <a:blip r:embed="rId8">
            <a:alphaModFix/>
          </a:blip>
          <a:srcRect b="0" l="0" r="0" t="0"/>
          <a:stretch/>
        </p:blipFill>
        <p:spPr>
          <a:xfrm>
            <a:off x="1866900" y="609600"/>
            <a:ext cx="5410200" cy="3895725"/>
          </a:xfrm>
          <a:prstGeom prst="rect">
            <a:avLst/>
          </a:prstGeom>
          <a:noFill/>
          <a:ln>
            <a:noFill/>
          </a:ln>
        </p:spPr>
      </p:pic>
      <p:pic>
        <p:nvPicPr>
          <p:cNvPr descr="Fig3_4_b_ppt_7" id="728" name="Google Shape;728;p119"/>
          <p:cNvPicPr preferRelativeResize="0"/>
          <p:nvPr/>
        </p:nvPicPr>
        <p:blipFill rotWithShape="1">
          <a:blip r:embed="rId9">
            <a:alphaModFix/>
          </a:blip>
          <a:srcRect b="0" l="0" r="0" t="0"/>
          <a:stretch/>
        </p:blipFill>
        <p:spPr>
          <a:xfrm>
            <a:off x="1866900" y="609600"/>
            <a:ext cx="5410200" cy="3895725"/>
          </a:xfrm>
          <a:prstGeom prst="rect">
            <a:avLst/>
          </a:prstGeom>
          <a:noFill/>
          <a:ln>
            <a:noFill/>
          </a:ln>
        </p:spPr>
      </p:pic>
      <p:pic>
        <p:nvPicPr>
          <p:cNvPr descr="Fig3_4_b_ppt_8" id="729" name="Google Shape;729;p119"/>
          <p:cNvPicPr preferRelativeResize="0"/>
          <p:nvPr/>
        </p:nvPicPr>
        <p:blipFill rotWithShape="1">
          <a:blip r:embed="rId10">
            <a:alphaModFix/>
          </a:blip>
          <a:srcRect b="0" l="0" r="0" t="0"/>
          <a:stretch/>
        </p:blipFill>
        <p:spPr>
          <a:xfrm>
            <a:off x="1866900" y="609600"/>
            <a:ext cx="5410200" cy="3895725"/>
          </a:xfrm>
          <a:prstGeom prst="rect">
            <a:avLst/>
          </a:prstGeom>
          <a:noFill/>
          <a:ln>
            <a:noFill/>
          </a:ln>
        </p:spPr>
      </p:pic>
      <p:pic>
        <p:nvPicPr>
          <p:cNvPr descr="Fig3_4_b_ppt_9" id="730" name="Google Shape;730;p119"/>
          <p:cNvPicPr preferRelativeResize="0"/>
          <p:nvPr/>
        </p:nvPicPr>
        <p:blipFill rotWithShape="1">
          <a:blip r:embed="rId11">
            <a:alphaModFix/>
          </a:blip>
          <a:srcRect b="0" l="0" r="0" t="0"/>
          <a:stretch/>
        </p:blipFill>
        <p:spPr>
          <a:xfrm>
            <a:off x="1866900" y="609600"/>
            <a:ext cx="5410200" cy="3895725"/>
          </a:xfrm>
          <a:prstGeom prst="rect">
            <a:avLst/>
          </a:prstGeom>
          <a:noFill/>
          <a:ln>
            <a:noFill/>
          </a:ln>
        </p:spPr>
      </p:pic>
      <p:pic>
        <p:nvPicPr>
          <p:cNvPr descr="Fig3_4_b_ppt_10" id="731" name="Google Shape;731;p119"/>
          <p:cNvPicPr preferRelativeResize="0"/>
          <p:nvPr/>
        </p:nvPicPr>
        <p:blipFill rotWithShape="1">
          <a:blip r:embed="rId12">
            <a:alphaModFix/>
          </a:blip>
          <a:srcRect b="0" l="0" r="0" t="0"/>
          <a:stretch/>
        </p:blipFill>
        <p:spPr>
          <a:xfrm>
            <a:off x="1866900" y="609600"/>
            <a:ext cx="5410200" cy="3895725"/>
          </a:xfrm>
          <a:prstGeom prst="rect">
            <a:avLst/>
          </a:prstGeom>
          <a:noFill/>
          <a:ln>
            <a:noFill/>
          </a:ln>
        </p:spPr>
      </p:pic>
      <p:pic>
        <p:nvPicPr>
          <p:cNvPr descr="Fig3_4_b_ppt_11" id="732" name="Google Shape;732;p119"/>
          <p:cNvPicPr preferRelativeResize="0"/>
          <p:nvPr/>
        </p:nvPicPr>
        <p:blipFill rotWithShape="1">
          <a:blip r:embed="rId13">
            <a:alphaModFix/>
          </a:blip>
          <a:srcRect b="0" l="0" r="0" t="0"/>
          <a:stretch/>
        </p:blipFill>
        <p:spPr>
          <a:xfrm>
            <a:off x="1866900" y="609600"/>
            <a:ext cx="5410200" cy="3895725"/>
          </a:xfrm>
          <a:prstGeom prst="rect">
            <a:avLst/>
          </a:prstGeom>
          <a:noFill/>
          <a:ln>
            <a:noFill/>
          </a:ln>
        </p:spPr>
      </p:pic>
      <p:pic>
        <p:nvPicPr>
          <p:cNvPr descr="Fig3_4_b_ppt_12" id="733" name="Google Shape;733;p119"/>
          <p:cNvPicPr preferRelativeResize="0"/>
          <p:nvPr/>
        </p:nvPicPr>
        <p:blipFill rotWithShape="1">
          <a:blip r:embed="rId14">
            <a:alphaModFix/>
          </a:blip>
          <a:srcRect b="0" l="0" r="0" t="0"/>
          <a:stretch/>
        </p:blipFill>
        <p:spPr>
          <a:xfrm>
            <a:off x="1866900" y="609600"/>
            <a:ext cx="5410200" cy="3895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500"/>
                                        <p:tgtEl>
                                          <p:spTgt spid="72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750"/>
                                        <p:tgtEl>
                                          <p:spTgt spid="723"/>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750"/>
                                        <p:tgtEl>
                                          <p:spTgt spid="72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750"/>
                                        <p:tgtEl>
                                          <p:spTgt spid="725"/>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726"/>
                                        </p:tgtEl>
                                        <p:attrNameLst>
                                          <p:attrName>style.visibility</p:attrName>
                                        </p:attrNameLst>
                                      </p:cBhvr>
                                      <p:to>
                                        <p:strVal val="visible"/>
                                      </p:to>
                                    </p:set>
                                    <p:animEffect filter="fade" transition="in">
                                      <p:cBhvr>
                                        <p:cTn dur="750"/>
                                        <p:tgtEl>
                                          <p:spTgt spid="726"/>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750"/>
                                        <p:tgtEl>
                                          <p:spTgt spid="727"/>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721">
                                            <p:txEl>
                                              <p:pRg end="0" st="0"/>
                                            </p:txEl>
                                          </p:spTgt>
                                        </p:tgtEl>
                                        <p:attrNameLst>
                                          <p:attrName>style.visibility</p:attrName>
                                        </p:attrNameLst>
                                      </p:cBhvr>
                                      <p:to>
                                        <p:strVal val="visible"/>
                                      </p:to>
                                    </p:set>
                                    <p:animEffect filter="fade" transition="in">
                                      <p:cBhvr>
                                        <p:cTn dur="500"/>
                                        <p:tgtEl>
                                          <p:spTgt spid="721">
                                            <p:txEl>
                                              <p:pRg end="0" st="0"/>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721">
                                            <p:txEl>
                                              <p:pRg end="1" st="1"/>
                                            </p:txEl>
                                          </p:spTgt>
                                        </p:tgtEl>
                                        <p:attrNameLst>
                                          <p:attrName>style.visibility</p:attrName>
                                        </p:attrNameLst>
                                      </p:cBhvr>
                                      <p:to>
                                        <p:strVal val="visible"/>
                                      </p:to>
                                    </p:set>
                                    <p:animEffect filter="fade" transition="in">
                                      <p:cBhvr>
                                        <p:cTn dur="500"/>
                                        <p:tgtEl>
                                          <p:spTgt spid="721">
                                            <p:txEl>
                                              <p:pRg end="1" st="1"/>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500"/>
                                        <p:tgtEl>
                                          <p:spTgt spid="728"/>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750"/>
                                        <p:tgtEl>
                                          <p:spTgt spid="729"/>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750"/>
                                        <p:tgtEl>
                                          <p:spTgt spid="730"/>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750"/>
                                        <p:tgtEl>
                                          <p:spTgt spid="731"/>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750"/>
                                        <p:tgtEl>
                                          <p:spTgt spid="732"/>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750"/>
                                        <p:tgtEl>
                                          <p:spTgt spid="7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20"/>
          <p:cNvSpPr/>
          <p:nvPr/>
        </p:nvSpPr>
        <p:spPr>
          <a:xfrm>
            <a:off x="447675" y="3114675"/>
            <a:ext cx="8229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profit</a:t>
            </a:r>
            <a:r>
              <a:rPr b="0" lang="en-US" sz="2400">
                <a:solidFill>
                  <a:schemeClr val="dk1"/>
                </a:solidFill>
                <a:latin typeface="Calibri"/>
                <a:ea typeface="Calibri"/>
                <a:cs typeface="Calibri"/>
                <a:sym typeface="Calibri"/>
              </a:rPr>
              <a:t>  The difference between revenues and costs.</a:t>
            </a:r>
            <a:endParaRPr/>
          </a:p>
        </p:txBody>
      </p:sp>
      <p:sp>
        <p:nvSpPr>
          <p:cNvPr id="739" name="Google Shape;739;p120"/>
          <p:cNvSpPr/>
          <p:nvPr/>
        </p:nvSpPr>
        <p:spPr>
          <a:xfrm>
            <a:off x="447675" y="1438275"/>
            <a:ext cx="8229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Calibri"/>
                <a:ea typeface="Calibri"/>
                <a:cs typeface="Calibri"/>
                <a:sym typeface="Calibri"/>
              </a:rPr>
              <a:t>Firms build factories, hire workers, and buy raw materials because they believe they can sell the products they make for more than it costs to produce them.</a:t>
            </a:r>
            <a:endParaRPr/>
          </a:p>
        </p:txBody>
      </p:sp>
      <p:sp>
        <p:nvSpPr>
          <p:cNvPr id="740" name="Google Shape;740;p120"/>
          <p:cNvSpPr txBox="1"/>
          <p:nvPr/>
        </p:nvSpPr>
        <p:spPr>
          <a:xfrm>
            <a:off x="447675" y="219075"/>
            <a:ext cx="8382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3200">
                <a:solidFill>
                  <a:srgbClr val="8A1636"/>
                </a:solidFill>
                <a:latin typeface="Calibri"/>
                <a:ea typeface="Calibri"/>
                <a:cs typeface="Calibri"/>
                <a:sym typeface="Calibri"/>
              </a:rPr>
              <a:t>Supply in Product/Output Markets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500"/>
                                        <p:tgtEl>
                                          <p:spTgt spid="74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500"/>
                                        <p:tgtEl>
                                          <p:spTgt spid="7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500"/>
                                        <p:tgtEl>
                                          <p:spTgt spid="7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21"/>
          <p:cNvSpPr/>
          <p:nvPr/>
        </p:nvSpPr>
        <p:spPr>
          <a:xfrm>
            <a:off x="457200" y="1600200"/>
            <a:ext cx="8001000" cy="121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law of supply</a:t>
            </a:r>
            <a:r>
              <a:rPr b="0" lang="en-US" sz="2400">
                <a:solidFill>
                  <a:schemeClr val="dk1"/>
                </a:solidFill>
                <a:latin typeface="Calibri"/>
                <a:ea typeface="Calibri"/>
                <a:cs typeface="Calibri"/>
                <a:sym typeface="Calibri"/>
              </a:rPr>
              <a:t>  The positive relationship between price and quantity of a good supplied: An increase in market price will lead to an increase in quantity supplied, and a decrease in market price will lead to a decrease in quantity supplied.</a:t>
            </a:r>
            <a:endParaRPr/>
          </a:p>
        </p:txBody>
      </p:sp>
      <p:sp>
        <p:nvSpPr>
          <p:cNvPr id="746" name="Google Shape;746;p121"/>
          <p:cNvSpPr/>
          <p:nvPr/>
        </p:nvSpPr>
        <p:spPr>
          <a:xfrm>
            <a:off x="457200" y="4521200"/>
            <a:ext cx="80010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supply curve</a:t>
            </a:r>
            <a:r>
              <a:rPr b="0" lang="en-US" sz="2400">
                <a:solidFill>
                  <a:schemeClr val="dk1"/>
                </a:solidFill>
                <a:latin typeface="Calibri"/>
                <a:ea typeface="Calibri"/>
                <a:cs typeface="Calibri"/>
                <a:sym typeface="Calibri"/>
              </a:rPr>
              <a:t>  A graph illustrating how much of a product a firm will sell at different prices.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500"/>
                                        <p:tgtEl>
                                          <p:spTgt spid="74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46"/>
                                        </p:tgtEl>
                                        <p:attrNameLst>
                                          <p:attrName>style.visibility</p:attrName>
                                        </p:attrNameLst>
                                      </p:cBhvr>
                                      <p:to>
                                        <p:strVal val="visible"/>
                                      </p:to>
                                    </p:set>
                                    <p:animEffect filter="fade" transition="in">
                                      <p:cBhvr>
                                        <p:cTn dur="500"/>
                                        <p:tgtEl>
                                          <p:spTgt spid="7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pic>
        <p:nvPicPr>
          <p:cNvPr descr="fig3_6_ppt_8" id="751" name="Google Shape;751;p122"/>
          <p:cNvPicPr preferRelativeResize="0"/>
          <p:nvPr/>
        </p:nvPicPr>
        <p:blipFill rotWithShape="1">
          <a:blip r:embed="rId3">
            <a:alphaModFix/>
          </a:blip>
          <a:srcRect b="0" l="0" r="0" t="0"/>
          <a:stretch/>
        </p:blipFill>
        <p:spPr>
          <a:xfrm>
            <a:off x="4838700" y="1876425"/>
            <a:ext cx="3543300" cy="4143375"/>
          </a:xfrm>
          <a:prstGeom prst="rect">
            <a:avLst/>
          </a:prstGeom>
          <a:noFill/>
          <a:ln>
            <a:noFill/>
          </a:ln>
        </p:spPr>
      </p:pic>
      <p:graphicFrame>
        <p:nvGraphicFramePr>
          <p:cNvPr id="752" name="Google Shape;752;p122"/>
          <p:cNvGraphicFramePr/>
          <p:nvPr/>
        </p:nvGraphicFramePr>
        <p:xfrm>
          <a:off x="457200" y="685800"/>
          <a:ext cx="3000000" cy="3000000"/>
        </p:xfrm>
        <a:graphic>
          <a:graphicData uri="http://schemas.openxmlformats.org/drawingml/2006/table">
            <a:tbl>
              <a:tblPr>
                <a:noFill/>
                <a:tableStyleId>{E498032D-39E7-4472-BB72-E89C2498A91A}</a:tableStyleId>
              </a:tblPr>
              <a:tblGrid>
                <a:gridCol w="1724025"/>
                <a:gridCol w="1857375"/>
              </a:tblGrid>
              <a:tr h="518300">
                <a:tc gridSpan="2">
                  <a:txBody>
                    <a:bodyPr/>
                    <a:lstStyle/>
                    <a:p>
                      <a:pPr indent="-1028700" lvl="0" marL="1028700" marR="0" rtl="0" algn="l">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TABLE 3.3   Clarence Brown’s Supply Schedule for Soybeans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r>
              <a:tr h="518300">
                <a:tc>
                  <a:txBody>
                    <a:bodyPr/>
                    <a:lstStyle/>
                    <a:p>
                      <a:pPr indent="0" lvl="0" marL="0" marR="0" rtl="0" algn="ctr">
                        <a:lnSpc>
                          <a:spcPct val="100000"/>
                        </a:lnSpc>
                        <a:spcBef>
                          <a:spcPts val="0"/>
                        </a:spcBef>
                        <a:spcAft>
                          <a:spcPts val="0"/>
                        </a:spcAft>
                        <a:buClr>
                          <a:schemeClr val="dk1"/>
                        </a:buClr>
                        <a:buSzPts val="1400"/>
                        <a:buFont typeface="Arial"/>
                        <a:buNone/>
                      </a:pP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Price (per Bushel)</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Quantity Supplied</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(Bushels per Year)</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683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$1.50</a:t>
                      </a:r>
                      <a:endParaRPr/>
                    </a:p>
                  </a:txBody>
                  <a:tcPr marT="27450" marB="274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a:t>
                      </a:r>
                      <a:endParaRPr/>
                    </a:p>
                  </a:txBody>
                  <a:tcPr marT="27450" marB="27450" marR="7772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683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1.75</a:t>
                      </a:r>
                      <a:endParaRPr/>
                    </a:p>
                  </a:txBody>
                  <a:tcPr marT="27450" marB="274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10,000</a:t>
                      </a:r>
                      <a:endParaRPr/>
                    </a:p>
                  </a:txBody>
                  <a:tcPr marT="27450" marB="27450" marR="7772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683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2.25</a:t>
                      </a:r>
                      <a:endParaRPr/>
                    </a:p>
                  </a:txBody>
                  <a:tcPr marT="27450" marB="274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20,000</a:t>
                      </a:r>
                      <a:endParaRPr/>
                    </a:p>
                  </a:txBody>
                  <a:tcPr marT="27450" marB="27450" marR="7772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683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3.00</a:t>
                      </a:r>
                      <a:endParaRPr/>
                    </a:p>
                  </a:txBody>
                  <a:tcPr marT="27450" marB="274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30,000</a:t>
                      </a:r>
                      <a:endParaRPr/>
                    </a:p>
                  </a:txBody>
                  <a:tcPr marT="27450" marB="27450" marR="7772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683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4.00</a:t>
                      </a:r>
                      <a:endParaRPr/>
                    </a:p>
                  </a:txBody>
                  <a:tcPr marT="27450" marB="274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45,000</a:t>
                      </a:r>
                      <a:endParaRPr/>
                    </a:p>
                  </a:txBody>
                  <a:tcPr marT="27450" marB="27450" marR="7772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68300">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5.00</a:t>
                      </a:r>
                      <a:endParaRPr/>
                    </a:p>
                  </a:txBody>
                  <a:tcPr marT="27450" marB="274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45,000</a:t>
                      </a:r>
                      <a:endParaRPr/>
                    </a:p>
                  </a:txBody>
                  <a:tcPr marT="27450" marB="27450" marR="7772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r>
            </a:tbl>
          </a:graphicData>
        </a:graphic>
      </p:graphicFrame>
      <p:sp>
        <p:nvSpPr>
          <p:cNvPr id="753" name="Google Shape;753;p122"/>
          <p:cNvSpPr/>
          <p:nvPr/>
        </p:nvSpPr>
        <p:spPr>
          <a:xfrm>
            <a:off x="457200" y="4094163"/>
            <a:ext cx="4038600" cy="4572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400">
                <a:solidFill>
                  <a:srgbClr val="00723F"/>
                </a:solidFill>
                <a:latin typeface="Calibri"/>
                <a:ea typeface="Calibri"/>
                <a:cs typeface="Calibri"/>
                <a:sym typeface="Calibri"/>
              </a:rPr>
              <a:t>  FIGURE 3.6</a:t>
            </a:r>
            <a:r>
              <a:rPr lang="en-US" sz="1400">
                <a:solidFill>
                  <a:schemeClr val="dk1"/>
                </a:solidFill>
                <a:latin typeface="Calibri"/>
                <a:ea typeface="Calibri"/>
                <a:cs typeface="Calibri"/>
                <a:sym typeface="Calibri"/>
              </a:rPr>
              <a:t> Clarence Brown’s Individual Supply Curve</a:t>
            </a:r>
            <a:endParaRPr/>
          </a:p>
        </p:txBody>
      </p:sp>
      <p:sp>
        <p:nvSpPr>
          <p:cNvPr id="754" name="Google Shape;754;p122"/>
          <p:cNvSpPr txBox="1"/>
          <p:nvPr/>
        </p:nvSpPr>
        <p:spPr>
          <a:xfrm>
            <a:off x="457200" y="4866114"/>
            <a:ext cx="4038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600">
                <a:solidFill>
                  <a:schemeClr val="dk1"/>
                </a:solidFill>
                <a:latin typeface="Calibri"/>
                <a:ea typeface="Calibri"/>
                <a:cs typeface="Calibri"/>
                <a:sym typeface="Calibri"/>
              </a:rPr>
              <a:t>A producer will supply more when the price of output is higher. The slope of a supply curve is positive. </a:t>
            </a:r>
            <a:endParaRPr/>
          </a:p>
        </p:txBody>
      </p:sp>
      <p:pic>
        <p:nvPicPr>
          <p:cNvPr descr="fig3_6_ppt_1" id="755" name="Google Shape;755;p122"/>
          <p:cNvPicPr preferRelativeResize="0"/>
          <p:nvPr/>
        </p:nvPicPr>
        <p:blipFill rotWithShape="1">
          <a:blip r:embed="rId4">
            <a:alphaModFix/>
          </a:blip>
          <a:srcRect b="0" l="0" r="0" t="0"/>
          <a:stretch/>
        </p:blipFill>
        <p:spPr>
          <a:xfrm>
            <a:off x="4838700" y="1876425"/>
            <a:ext cx="3543300" cy="4143375"/>
          </a:xfrm>
          <a:prstGeom prst="rect">
            <a:avLst/>
          </a:prstGeom>
          <a:noFill/>
          <a:ln>
            <a:noFill/>
          </a:ln>
        </p:spPr>
      </p:pic>
      <p:pic>
        <p:nvPicPr>
          <p:cNvPr descr="fig3_6_ppt_2" id="756" name="Google Shape;756;p122"/>
          <p:cNvPicPr preferRelativeResize="0"/>
          <p:nvPr/>
        </p:nvPicPr>
        <p:blipFill rotWithShape="1">
          <a:blip r:embed="rId5">
            <a:alphaModFix/>
          </a:blip>
          <a:srcRect b="0" l="0" r="0" t="0"/>
          <a:stretch/>
        </p:blipFill>
        <p:spPr>
          <a:xfrm>
            <a:off x="4838700" y="1876425"/>
            <a:ext cx="3543300" cy="4143375"/>
          </a:xfrm>
          <a:prstGeom prst="rect">
            <a:avLst/>
          </a:prstGeom>
          <a:noFill/>
          <a:ln>
            <a:noFill/>
          </a:ln>
        </p:spPr>
      </p:pic>
      <p:pic>
        <p:nvPicPr>
          <p:cNvPr descr="fig3_6_ppt_3" id="757" name="Google Shape;757;p122"/>
          <p:cNvPicPr preferRelativeResize="0"/>
          <p:nvPr/>
        </p:nvPicPr>
        <p:blipFill rotWithShape="1">
          <a:blip r:embed="rId6">
            <a:alphaModFix/>
          </a:blip>
          <a:srcRect b="0" l="0" r="0" t="0"/>
          <a:stretch/>
        </p:blipFill>
        <p:spPr>
          <a:xfrm>
            <a:off x="4838700" y="1876425"/>
            <a:ext cx="3543300" cy="4143375"/>
          </a:xfrm>
          <a:prstGeom prst="rect">
            <a:avLst/>
          </a:prstGeom>
          <a:noFill/>
          <a:ln>
            <a:noFill/>
          </a:ln>
        </p:spPr>
      </p:pic>
      <p:pic>
        <p:nvPicPr>
          <p:cNvPr descr="fig3_6_ppt_4" id="758" name="Google Shape;758;p122"/>
          <p:cNvPicPr preferRelativeResize="0"/>
          <p:nvPr/>
        </p:nvPicPr>
        <p:blipFill rotWithShape="1">
          <a:blip r:embed="rId7">
            <a:alphaModFix/>
          </a:blip>
          <a:srcRect b="0" l="0" r="0" t="0"/>
          <a:stretch/>
        </p:blipFill>
        <p:spPr>
          <a:xfrm>
            <a:off x="4838700" y="1876425"/>
            <a:ext cx="3543300" cy="4143375"/>
          </a:xfrm>
          <a:prstGeom prst="rect">
            <a:avLst/>
          </a:prstGeom>
          <a:noFill/>
          <a:ln>
            <a:noFill/>
          </a:ln>
        </p:spPr>
      </p:pic>
      <p:pic>
        <p:nvPicPr>
          <p:cNvPr descr="fig3_6_ppt_5" id="759" name="Google Shape;759;p122"/>
          <p:cNvPicPr preferRelativeResize="0"/>
          <p:nvPr/>
        </p:nvPicPr>
        <p:blipFill rotWithShape="1">
          <a:blip r:embed="rId8">
            <a:alphaModFix/>
          </a:blip>
          <a:srcRect b="0" l="0" r="0" t="0"/>
          <a:stretch/>
        </p:blipFill>
        <p:spPr>
          <a:xfrm>
            <a:off x="4838700" y="1876425"/>
            <a:ext cx="3543300" cy="4143375"/>
          </a:xfrm>
          <a:prstGeom prst="rect">
            <a:avLst/>
          </a:prstGeom>
          <a:noFill/>
          <a:ln>
            <a:noFill/>
          </a:ln>
        </p:spPr>
      </p:pic>
      <p:pic>
        <p:nvPicPr>
          <p:cNvPr descr="fig3_6_ppt_6" id="760" name="Google Shape;760;p122"/>
          <p:cNvPicPr preferRelativeResize="0"/>
          <p:nvPr/>
        </p:nvPicPr>
        <p:blipFill rotWithShape="1">
          <a:blip r:embed="rId9">
            <a:alphaModFix/>
          </a:blip>
          <a:srcRect b="0" l="0" r="0" t="0"/>
          <a:stretch/>
        </p:blipFill>
        <p:spPr>
          <a:xfrm>
            <a:off x="4838700" y="1876425"/>
            <a:ext cx="3543300" cy="4143375"/>
          </a:xfrm>
          <a:prstGeom prst="rect">
            <a:avLst/>
          </a:prstGeom>
          <a:noFill/>
          <a:ln>
            <a:noFill/>
          </a:ln>
        </p:spPr>
      </p:pic>
      <p:pic>
        <p:nvPicPr>
          <p:cNvPr descr="fig3_6_ppt_7" id="761" name="Google Shape;761;p122"/>
          <p:cNvPicPr preferRelativeResize="0"/>
          <p:nvPr/>
        </p:nvPicPr>
        <p:blipFill rotWithShape="1">
          <a:blip r:embed="rId10">
            <a:alphaModFix/>
          </a:blip>
          <a:srcRect b="0" l="0" r="0" t="0"/>
          <a:stretch/>
        </p:blipFill>
        <p:spPr>
          <a:xfrm>
            <a:off x="4838700" y="1876425"/>
            <a:ext cx="3543300" cy="4143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500"/>
                                        <p:tgtEl>
                                          <p:spTgt spid="75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500"/>
                                        <p:tgtEl>
                                          <p:spTgt spid="75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500"/>
                                        <p:tgtEl>
                                          <p:spTgt spid="75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500"/>
                                        <p:tgtEl>
                                          <p:spTgt spid="75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000"/>
                                        <p:tgtEl>
                                          <p:spTgt spid="75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000"/>
                                        <p:tgtEl>
                                          <p:spTgt spid="75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1000"/>
                                        <p:tgtEl>
                                          <p:spTgt spid="759"/>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000"/>
                                        <p:tgtEl>
                                          <p:spTgt spid="760"/>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750"/>
                                        <p:tgtEl>
                                          <p:spTgt spid="761"/>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754">
                                            <p:txEl>
                                              <p:pRg end="0" st="0"/>
                                            </p:txEl>
                                          </p:spTgt>
                                        </p:tgtEl>
                                        <p:attrNameLst>
                                          <p:attrName>style.visibility</p:attrName>
                                        </p:attrNameLst>
                                      </p:cBhvr>
                                      <p:to>
                                        <p:strVal val="visible"/>
                                      </p:to>
                                    </p:set>
                                    <p:animEffect filter="fade" transition="in">
                                      <p:cBhvr>
                                        <p:cTn dur="500"/>
                                        <p:tgtEl>
                                          <p:spTgt spid="754">
                                            <p:txEl>
                                              <p:pRg end="0" st="0"/>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750"/>
                                        <p:tgtEl>
                                          <p:spTgt spid="7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23"/>
          <p:cNvSpPr/>
          <p:nvPr/>
        </p:nvSpPr>
        <p:spPr>
          <a:xfrm>
            <a:off x="457200" y="2124075"/>
            <a:ext cx="8229600" cy="282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Calibri"/>
                <a:ea typeface="Calibri"/>
                <a:cs typeface="Calibri"/>
                <a:sym typeface="Calibri"/>
              </a:rPr>
              <a:t>For a firm to make a profit, its revenue must exceed its costs.</a:t>
            </a:r>
            <a:endParaRPr/>
          </a:p>
          <a:p>
            <a:pPr indent="0" lvl="0" marL="0" marR="0" rtl="0" algn="l">
              <a:spcBef>
                <a:spcPts val="0"/>
              </a:spcBef>
              <a:spcAft>
                <a:spcPts val="0"/>
              </a:spcAft>
              <a:buNone/>
            </a:pPr>
            <a:r>
              <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r>
              <a:rPr b="0" lang="en-US" sz="2400">
                <a:solidFill>
                  <a:schemeClr val="dk1"/>
                </a:solidFill>
                <a:latin typeface="Calibri"/>
                <a:ea typeface="Calibri"/>
                <a:cs typeface="Calibri"/>
                <a:sym typeface="Calibri"/>
              </a:rPr>
              <a:t>Cost of production depends on a number of factors, including the available technologies and the prices and quantities of the inputs needed by the firm (labor, land, capital, energy, and so on).</a:t>
            </a:r>
            <a:endParaRPr/>
          </a:p>
        </p:txBody>
      </p:sp>
      <p:sp>
        <p:nvSpPr>
          <p:cNvPr id="767" name="Google Shape;767;p123"/>
          <p:cNvSpPr txBox="1"/>
          <p:nvPr/>
        </p:nvSpPr>
        <p:spPr>
          <a:xfrm>
            <a:off x="457200" y="295275"/>
            <a:ext cx="73152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3200">
                <a:solidFill>
                  <a:srgbClr val="55367D"/>
                </a:solidFill>
                <a:latin typeface="Calibri"/>
                <a:ea typeface="Calibri"/>
                <a:cs typeface="Calibri"/>
                <a:sym typeface="Calibri"/>
              </a:rPr>
              <a:t>Other Determinants of Supply</a:t>
            </a:r>
            <a:endParaRPr/>
          </a:p>
        </p:txBody>
      </p:sp>
      <p:sp>
        <p:nvSpPr>
          <p:cNvPr id="768" name="Google Shape;768;p123"/>
          <p:cNvSpPr/>
          <p:nvPr/>
        </p:nvSpPr>
        <p:spPr>
          <a:xfrm>
            <a:off x="457200" y="1371600"/>
            <a:ext cx="77724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2400">
                <a:solidFill>
                  <a:srgbClr val="593000"/>
                </a:solidFill>
                <a:latin typeface="Calibri"/>
                <a:ea typeface="Calibri"/>
                <a:cs typeface="Calibri"/>
                <a:sym typeface="Calibri"/>
              </a:rPr>
              <a:t>The Cost of Production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500"/>
                                        <p:tgtEl>
                                          <p:spTgt spid="76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500"/>
                                        <p:tgtEl>
                                          <p:spTgt spid="7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66">
                                            <p:txEl>
                                              <p:pRg end="0" st="0"/>
                                            </p:txEl>
                                          </p:spTgt>
                                        </p:tgtEl>
                                        <p:attrNameLst>
                                          <p:attrName>style.visibility</p:attrName>
                                        </p:attrNameLst>
                                      </p:cBhvr>
                                      <p:to>
                                        <p:strVal val="visible"/>
                                      </p:to>
                                    </p:set>
                                    <p:animEffect filter="fade" transition="in">
                                      <p:cBhvr>
                                        <p:cTn dur="500"/>
                                        <p:tgtEl>
                                          <p:spTgt spid="766">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66">
                                            <p:txEl>
                                              <p:pRg end="1" st="1"/>
                                            </p:txEl>
                                          </p:spTgt>
                                        </p:tgtEl>
                                        <p:attrNameLst>
                                          <p:attrName>style.visibility</p:attrName>
                                        </p:attrNameLst>
                                      </p:cBhvr>
                                      <p:to>
                                        <p:strVal val="visible"/>
                                      </p:to>
                                    </p:set>
                                    <p:animEffect filter="fade" transition="in">
                                      <p:cBhvr>
                                        <p:cTn dur="500"/>
                                        <p:tgtEl>
                                          <p:spTgt spid="766">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66">
                                            <p:txEl>
                                              <p:pRg end="2" st="2"/>
                                            </p:txEl>
                                          </p:spTgt>
                                        </p:tgtEl>
                                        <p:attrNameLst>
                                          <p:attrName>style.visibility</p:attrName>
                                        </p:attrNameLst>
                                      </p:cBhvr>
                                      <p:to>
                                        <p:strVal val="visible"/>
                                      </p:to>
                                    </p:set>
                                    <p:animEffect filter="fade" transition="in">
                                      <p:cBhvr>
                                        <p:cTn dur="500"/>
                                        <p:tgtEl>
                                          <p:spTgt spid="76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24"/>
          <p:cNvSpPr txBox="1"/>
          <p:nvPr/>
        </p:nvSpPr>
        <p:spPr>
          <a:xfrm>
            <a:off x="447675" y="1133475"/>
            <a:ext cx="8239200" cy="25146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Calibri"/>
                <a:ea typeface="Calibri"/>
                <a:cs typeface="Calibri"/>
                <a:sym typeface="Calibri"/>
              </a:rPr>
              <a:t>Assuming that its objective is to maximize profits, a firm’s decision about what quantity of output, or product, to supply depends on:</a:t>
            </a:r>
            <a:endParaRPr/>
          </a:p>
          <a:p>
            <a:pPr indent="0" lvl="0" marL="0" marR="0" rtl="0" algn="l">
              <a:spcBef>
                <a:spcPts val="0"/>
              </a:spcBef>
              <a:spcAft>
                <a:spcPts val="0"/>
              </a:spcAft>
              <a:buNone/>
            </a:pPr>
            <a:r>
              <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r>
              <a:rPr b="0" lang="en-US" sz="2400">
                <a:solidFill>
                  <a:schemeClr val="dk1"/>
                </a:solidFill>
                <a:latin typeface="Calibri"/>
                <a:ea typeface="Calibri"/>
                <a:cs typeface="Calibri"/>
                <a:sym typeface="Calibri"/>
              </a:rPr>
              <a:t>	1.	The price of the good or service.</a:t>
            </a:r>
            <a:endParaRPr/>
          </a:p>
          <a:p>
            <a:pPr indent="0" lvl="0" marL="0" marR="0" rtl="0" algn="l">
              <a:spcBef>
                <a:spcPts val="0"/>
              </a:spcBef>
              <a:spcAft>
                <a:spcPts val="0"/>
              </a:spcAft>
              <a:buNone/>
            </a:pPr>
            <a:r>
              <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r>
              <a:rPr b="0" lang="en-US" sz="2400">
                <a:solidFill>
                  <a:schemeClr val="dk1"/>
                </a:solidFill>
                <a:latin typeface="Calibri"/>
                <a:ea typeface="Calibri"/>
                <a:cs typeface="Calibri"/>
                <a:sym typeface="Calibri"/>
              </a:rPr>
              <a:t>	2.	The cost of producing the product, which in turn depends on:</a:t>
            </a:r>
            <a:endParaRPr/>
          </a:p>
          <a:p>
            <a:pPr indent="0" lvl="0" marL="0" marR="0" rtl="0" algn="l">
              <a:spcBef>
                <a:spcPts val="0"/>
              </a:spcBef>
              <a:spcAft>
                <a:spcPts val="0"/>
              </a:spcAft>
              <a:buNone/>
            </a:pPr>
            <a:r>
              <a:rPr b="0" lang="en-US" sz="2400">
                <a:solidFill>
                  <a:schemeClr val="dk1"/>
                </a:solidFill>
                <a:latin typeface="Calibri"/>
                <a:ea typeface="Calibri"/>
                <a:cs typeface="Calibri"/>
                <a:sym typeface="Calibri"/>
              </a:rPr>
              <a:t>		</a:t>
            </a:r>
            <a:r>
              <a:rPr b="0" lang="en-US" sz="2400">
                <a:solidFill>
                  <a:srgbClr val="891635"/>
                </a:solidFill>
                <a:latin typeface="Calibri"/>
                <a:ea typeface="Calibri"/>
                <a:cs typeface="Calibri"/>
                <a:sym typeface="Calibri"/>
              </a:rPr>
              <a:t>■</a:t>
            </a:r>
            <a:r>
              <a:rPr b="0" lang="en-US" sz="2400">
                <a:solidFill>
                  <a:schemeClr val="dk1"/>
                </a:solidFill>
                <a:latin typeface="Calibri"/>
                <a:ea typeface="Calibri"/>
                <a:cs typeface="Calibri"/>
                <a:sym typeface="Calibri"/>
              </a:rPr>
              <a:t>	The price of required inputs (labor, capital, and land).</a:t>
            </a:r>
            <a:endParaRPr/>
          </a:p>
          <a:p>
            <a:pPr indent="0" lvl="0" marL="0" marR="0" rtl="0" algn="l">
              <a:spcBef>
                <a:spcPts val="0"/>
              </a:spcBef>
              <a:spcAft>
                <a:spcPts val="0"/>
              </a:spcAft>
              <a:buNone/>
            </a:pPr>
            <a:r>
              <a:rPr b="0" lang="en-US" sz="2400">
                <a:solidFill>
                  <a:schemeClr val="dk1"/>
                </a:solidFill>
                <a:latin typeface="Calibri"/>
                <a:ea typeface="Calibri"/>
                <a:cs typeface="Calibri"/>
                <a:sym typeface="Calibri"/>
              </a:rPr>
              <a:t>		</a:t>
            </a:r>
            <a:r>
              <a:rPr b="0" lang="en-US" sz="2400">
                <a:solidFill>
                  <a:srgbClr val="891635"/>
                </a:solidFill>
                <a:latin typeface="Calibri"/>
                <a:ea typeface="Calibri"/>
                <a:cs typeface="Calibri"/>
                <a:sym typeface="Calibri"/>
              </a:rPr>
              <a:t>■</a:t>
            </a:r>
            <a:r>
              <a:rPr b="0" lang="en-US" sz="2400">
                <a:solidFill>
                  <a:schemeClr val="dk1"/>
                </a:solidFill>
                <a:latin typeface="Calibri"/>
                <a:ea typeface="Calibri"/>
                <a:cs typeface="Calibri"/>
                <a:sym typeface="Calibri"/>
              </a:rPr>
              <a:t>	The technologies that can be used to produce the product.</a:t>
            </a:r>
            <a:endParaRPr/>
          </a:p>
          <a:p>
            <a:pPr indent="0" lvl="0" marL="0" marR="0" rtl="0" algn="l">
              <a:spcBef>
                <a:spcPts val="0"/>
              </a:spcBef>
              <a:spcAft>
                <a:spcPts val="0"/>
              </a:spcAft>
              <a:buNone/>
            </a:pPr>
            <a:r>
              <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r>
              <a:rPr b="0" lang="en-US" sz="2400">
                <a:solidFill>
                  <a:schemeClr val="dk1"/>
                </a:solidFill>
                <a:latin typeface="Calibri"/>
                <a:ea typeface="Calibri"/>
                <a:cs typeface="Calibri"/>
                <a:sym typeface="Calibri"/>
              </a:rPr>
              <a:t>	3.	The prices of related products.</a:t>
            </a:r>
            <a:endParaRPr/>
          </a:p>
        </p:txBody>
      </p:sp>
      <p:sp>
        <p:nvSpPr>
          <p:cNvPr id="774" name="Google Shape;774;p124"/>
          <p:cNvSpPr/>
          <p:nvPr/>
        </p:nvSpPr>
        <p:spPr>
          <a:xfrm>
            <a:off x="447675" y="295275"/>
            <a:ext cx="72009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3200">
                <a:solidFill>
                  <a:srgbClr val="593000"/>
                </a:solidFill>
                <a:latin typeface="Calibri"/>
                <a:ea typeface="Calibri"/>
                <a:cs typeface="Calibri"/>
                <a:sym typeface="Calibri"/>
              </a:rPr>
              <a:t>The Prices of Related Products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500"/>
                                        <p:tgtEl>
                                          <p:spTgt spid="77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73">
                                            <p:txEl>
                                              <p:pRg end="0" st="0"/>
                                            </p:txEl>
                                          </p:spTgt>
                                        </p:tgtEl>
                                        <p:attrNameLst>
                                          <p:attrName>style.visibility</p:attrName>
                                        </p:attrNameLst>
                                      </p:cBhvr>
                                      <p:to>
                                        <p:strVal val="visible"/>
                                      </p:to>
                                    </p:set>
                                    <p:animEffect filter="fade" transition="in">
                                      <p:cBhvr>
                                        <p:cTn dur="500"/>
                                        <p:tgtEl>
                                          <p:spTgt spid="773">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73">
                                            <p:txEl>
                                              <p:pRg end="1" st="1"/>
                                            </p:txEl>
                                          </p:spTgt>
                                        </p:tgtEl>
                                        <p:attrNameLst>
                                          <p:attrName>style.visibility</p:attrName>
                                        </p:attrNameLst>
                                      </p:cBhvr>
                                      <p:to>
                                        <p:strVal val="visible"/>
                                      </p:to>
                                    </p:set>
                                    <p:animEffect filter="fade" transition="in">
                                      <p:cBhvr>
                                        <p:cTn dur="500"/>
                                        <p:tgtEl>
                                          <p:spTgt spid="773">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73">
                                            <p:txEl>
                                              <p:pRg end="2" st="2"/>
                                            </p:txEl>
                                          </p:spTgt>
                                        </p:tgtEl>
                                        <p:attrNameLst>
                                          <p:attrName>style.visibility</p:attrName>
                                        </p:attrNameLst>
                                      </p:cBhvr>
                                      <p:to>
                                        <p:strVal val="visible"/>
                                      </p:to>
                                    </p:set>
                                    <p:animEffect filter="fade" transition="in">
                                      <p:cBhvr>
                                        <p:cTn dur="500"/>
                                        <p:tgtEl>
                                          <p:spTgt spid="773">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73">
                                            <p:txEl>
                                              <p:pRg end="3" st="3"/>
                                            </p:txEl>
                                          </p:spTgt>
                                        </p:tgtEl>
                                        <p:attrNameLst>
                                          <p:attrName>style.visibility</p:attrName>
                                        </p:attrNameLst>
                                      </p:cBhvr>
                                      <p:to>
                                        <p:strVal val="visible"/>
                                      </p:to>
                                    </p:set>
                                    <p:animEffect filter="fade" transition="in">
                                      <p:cBhvr>
                                        <p:cTn dur="500"/>
                                        <p:tgtEl>
                                          <p:spTgt spid="773">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73">
                                            <p:txEl>
                                              <p:pRg end="4" st="4"/>
                                            </p:txEl>
                                          </p:spTgt>
                                        </p:tgtEl>
                                        <p:attrNameLst>
                                          <p:attrName>style.visibility</p:attrName>
                                        </p:attrNameLst>
                                      </p:cBhvr>
                                      <p:to>
                                        <p:strVal val="visible"/>
                                      </p:to>
                                    </p:set>
                                    <p:animEffect filter="fade" transition="in">
                                      <p:cBhvr>
                                        <p:cTn dur="500"/>
                                        <p:tgtEl>
                                          <p:spTgt spid="773">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73">
                                            <p:txEl>
                                              <p:pRg end="5" st="5"/>
                                            </p:txEl>
                                          </p:spTgt>
                                        </p:tgtEl>
                                        <p:attrNameLst>
                                          <p:attrName>style.visibility</p:attrName>
                                        </p:attrNameLst>
                                      </p:cBhvr>
                                      <p:to>
                                        <p:strVal val="visible"/>
                                      </p:to>
                                    </p:set>
                                    <p:animEffect filter="fade" transition="in">
                                      <p:cBhvr>
                                        <p:cTn dur="500"/>
                                        <p:tgtEl>
                                          <p:spTgt spid="773">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773">
                                            <p:txEl>
                                              <p:pRg end="6" st="6"/>
                                            </p:txEl>
                                          </p:spTgt>
                                        </p:tgtEl>
                                        <p:attrNameLst>
                                          <p:attrName>style.visibility</p:attrName>
                                        </p:attrNameLst>
                                      </p:cBhvr>
                                      <p:to>
                                        <p:strVal val="visible"/>
                                      </p:to>
                                    </p:set>
                                    <p:animEffect filter="fade" transition="in">
                                      <p:cBhvr>
                                        <p:cTn dur="500"/>
                                        <p:tgtEl>
                                          <p:spTgt spid="773">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73">
                                            <p:txEl>
                                              <p:pRg end="7" st="7"/>
                                            </p:txEl>
                                          </p:spTgt>
                                        </p:tgtEl>
                                        <p:attrNameLst>
                                          <p:attrName>style.visibility</p:attrName>
                                        </p:attrNameLst>
                                      </p:cBhvr>
                                      <p:to>
                                        <p:strVal val="visible"/>
                                      </p:to>
                                    </p:set>
                                    <p:animEffect filter="fade" transition="in">
                                      <p:cBhvr>
                                        <p:cTn dur="500"/>
                                        <p:tgtEl>
                                          <p:spTgt spid="773">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773">
                                            <p:txEl>
                                              <p:pRg end="8" st="8"/>
                                            </p:txEl>
                                          </p:spTgt>
                                        </p:tgtEl>
                                        <p:attrNameLst>
                                          <p:attrName>style.visibility</p:attrName>
                                        </p:attrNameLst>
                                      </p:cBhvr>
                                      <p:to>
                                        <p:strVal val="visible"/>
                                      </p:to>
                                    </p:set>
                                    <p:animEffect filter="fade" transition="in">
                                      <p:cBhvr>
                                        <p:cTn dur="500"/>
                                        <p:tgtEl>
                                          <p:spTgt spid="77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25"/>
          <p:cNvSpPr/>
          <p:nvPr/>
        </p:nvSpPr>
        <p:spPr>
          <a:xfrm>
            <a:off x="457200" y="685800"/>
            <a:ext cx="8229600" cy="91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As with demand, it is very important to distinguish between </a:t>
            </a:r>
            <a:r>
              <a:rPr b="0" i="1" lang="en-US" sz="1800">
                <a:solidFill>
                  <a:schemeClr val="dk1"/>
                </a:solidFill>
                <a:latin typeface="Calibri"/>
                <a:ea typeface="Calibri"/>
                <a:cs typeface="Calibri"/>
                <a:sym typeface="Calibri"/>
              </a:rPr>
              <a:t>movements along</a:t>
            </a:r>
            <a:r>
              <a:rPr b="0" lang="en-US" sz="1800">
                <a:solidFill>
                  <a:schemeClr val="dk1"/>
                </a:solidFill>
                <a:latin typeface="Calibri"/>
                <a:ea typeface="Calibri"/>
                <a:cs typeface="Calibri"/>
                <a:sym typeface="Calibri"/>
              </a:rPr>
              <a:t> supply curves (changes in quantity supplied) and </a:t>
            </a:r>
            <a:r>
              <a:rPr b="0" i="1" lang="en-US" sz="1800">
                <a:solidFill>
                  <a:schemeClr val="dk1"/>
                </a:solidFill>
                <a:latin typeface="Calibri"/>
                <a:ea typeface="Calibri"/>
                <a:cs typeface="Calibri"/>
                <a:sym typeface="Calibri"/>
              </a:rPr>
              <a:t>shifts in</a:t>
            </a:r>
            <a:r>
              <a:rPr b="0" lang="en-US" sz="1800">
                <a:solidFill>
                  <a:schemeClr val="dk1"/>
                </a:solidFill>
                <a:latin typeface="Calibri"/>
                <a:ea typeface="Calibri"/>
                <a:cs typeface="Calibri"/>
                <a:sym typeface="Calibri"/>
              </a:rPr>
              <a:t> supply curves (changes in supply):</a:t>
            </a:r>
            <a:endParaRPr/>
          </a:p>
        </p:txBody>
      </p:sp>
      <p:grpSp>
        <p:nvGrpSpPr>
          <p:cNvPr id="780" name="Google Shape;780;p125"/>
          <p:cNvGrpSpPr/>
          <p:nvPr/>
        </p:nvGrpSpPr>
        <p:grpSpPr>
          <a:xfrm>
            <a:off x="430263" y="2400300"/>
            <a:ext cx="8256537" cy="685800"/>
            <a:chOff x="430263" y="2438400"/>
            <a:chExt cx="8256537" cy="685800"/>
          </a:xfrm>
        </p:grpSpPr>
        <p:sp>
          <p:nvSpPr>
            <p:cNvPr id="781" name="Google Shape;781;p125"/>
            <p:cNvSpPr txBox="1"/>
            <p:nvPr/>
          </p:nvSpPr>
          <p:spPr>
            <a:xfrm>
              <a:off x="457200" y="2438400"/>
              <a:ext cx="8229600" cy="685800"/>
            </a:xfrm>
            <a:prstGeom prst="rect">
              <a:avLst/>
            </a:prstGeom>
            <a:noFill/>
            <a:ln>
              <a:noFill/>
            </a:ln>
          </p:spPr>
          <p:txBody>
            <a:bodyPr anchorCtr="0" anchor="t" bIns="59435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Change in price of a good or service leads to</a:t>
              </a:r>
              <a:endParaRPr/>
            </a:p>
            <a:p>
              <a:pPr indent="0" lvl="0" marL="0" marR="0" rtl="0" algn="l">
                <a:spcBef>
                  <a:spcPts val="0"/>
                </a:spcBef>
                <a:spcAft>
                  <a:spcPts val="0"/>
                </a:spcAft>
                <a:buNone/>
              </a:pPr>
              <a:r>
                <a:rPr b="0" lang="en-US" sz="1800">
                  <a:solidFill>
                    <a:schemeClr val="dk1"/>
                  </a:solidFill>
                  <a:latin typeface="Calibri"/>
                  <a:ea typeface="Calibri"/>
                  <a:cs typeface="Calibri"/>
                  <a:sym typeface="Calibri"/>
                </a:rPr>
                <a:t>		Change in </a:t>
              </a:r>
              <a:r>
                <a:rPr b="0" i="1" lang="en-US" sz="1800">
                  <a:solidFill>
                    <a:schemeClr val="dk1"/>
                  </a:solidFill>
                  <a:latin typeface="Calibri"/>
                  <a:ea typeface="Calibri"/>
                  <a:cs typeface="Calibri"/>
                  <a:sym typeface="Calibri"/>
                </a:rPr>
                <a:t>quantity supplied</a:t>
              </a:r>
              <a:r>
                <a:rPr b="0"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movement along a supply curve</a:t>
              </a:r>
              <a:r>
                <a:rPr b="0"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0" sz="1000">
                <a:solidFill>
                  <a:schemeClr val="dk1"/>
                </a:solidFill>
                <a:latin typeface="Calibri"/>
                <a:ea typeface="Calibri"/>
                <a:cs typeface="Calibri"/>
                <a:sym typeface="Calibri"/>
              </a:endParaRPr>
            </a:p>
          </p:txBody>
        </p:sp>
        <p:grpSp>
          <p:nvGrpSpPr>
            <p:cNvPr id="782" name="Google Shape;782;p125"/>
            <p:cNvGrpSpPr/>
            <p:nvPr/>
          </p:nvGrpSpPr>
          <p:grpSpPr>
            <a:xfrm>
              <a:off x="430263" y="2722034"/>
              <a:ext cx="1045621" cy="173567"/>
              <a:chOff x="250" y="3250"/>
              <a:chExt cx="739" cy="164"/>
            </a:xfrm>
          </p:grpSpPr>
          <p:cxnSp>
            <p:nvCxnSpPr>
              <p:cNvPr id="783" name="Google Shape;783;p125"/>
              <p:cNvCxnSpPr/>
              <p:nvPr/>
            </p:nvCxnSpPr>
            <p:spPr>
              <a:xfrm>
                <a:off x="389" y="3270"/>
                <a:ext cx="0" cy="0"/>
              </a:xfrm>
              <a:prstGeom prst="straightConnector1">
                <a:avLst/>
              </a:prstGeom>
              <a:noFill/>
              <a:ln cap="flat" cmpd="sng" w="9525">
                <a:solidFill>
                  <a:schemeClr val="dk1"/>
                </a:solidFill>
                <a:prstDash val="solid"/>
                <a:round/>
                <a:headEnd len="med" w="med" type="none"/>
                <a:tailEnd len="med" w="med" type="none"/>
              </a:ln>
            </p:spPr>
          </p:cxnSp>
          <p:sp>
            <p:nvSpPr>
              <p:cNvPr id="784" name="Google Shape;784;p125"/>
              <p:cNvSpPr txBox="1"/>
              <p:nvPr/>
            </p:nvSpPr>
            <p:spPr>
              <a:xfrm>
                <a:off x="375" y="3250"/>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85" name="Google Shape;785;p125"/>
              <p:cNvCxnSpPr/>
              <p:nvPr/>
            </p:nvCxnSpPr>
            <p:spPr>
              <a:xfrm>
                <a:off x="389" y="3414"/>
                <a:ext cx="600" cy="0"/>
              </a:xfrm>
              <a:prstGeom prst="straightConnector1">
                <a:avLst/>
              </a:prstGeom>
              <a:noFill/>
              <a:ln cap="flat" cmpd="sng" w="9525">
                <a:solidFill>
                  <a:schemeClr val="dk1"/>
                </a:solidFill>
                <a:prstDash val="solid"/>
                <a:round/>
                <a:headEnd len="med" w="med" type="none"/>
                <a:tailEnd len="med" w="med" type="triangle"/>
              </a:ln>
            </p:spPr>
          </p:cxnSp>
          <p:sp>
            <p:nvSpPr>
              <p:cNvPr id="786" name="Google Shape;786;p125"/>
              <p:cNvSpPr txBox="1"/>
              <p:nvPr/>
            </p:nvSpPr>
            <p:spPr>
              <a:xfrm>
                <a:off x="550" y="3100"/>
                <a:ext cx="0" cy="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787" name="Google Shape;787;p125"/>
          <p:cNvGrpSpPr/>
          <p:nvPr/>
        </p:nvGrpSpPr>
        <p:grpSpPr>
          <a:xfrm>
            <a:off x="430263" y="3657600"/>
            <a:ext cx="8256537" cy="990600"/>
            <a:chOff x="430263" y="3657600"/>
            <a:chExt cx="8256537" cy="990600"/>
          </a:xfrm>
        </p:grpSpPr>
        <p:sp>
          <p:nvSpPr>
            <p:cNvPr id="788" name="Google Shape;788;p125"/>
            <p:cNvSpPr txBox="1"/>
            <p:nvPr/>
          </p:nvSpPr>
          <p:spPr>
            <a:xfrm>
              <a:off x="457200" y="3657600"/>
              <a:ext cx="8229600" cy="990600"/>
            </a:xfrm>
            <a:prstGeom prst="rect">
              <a:avLst/>
            </a:prstGeom>
            <a:noFill/>
            <a:ln>
              <a:noFill/>
            </a:ln>
          </p:spPr>
          <p:txBody>
            <a:bodyPr anchorCtr="0" anchor="t" bIns="594350" lIns="91425" spcFirstLastPara="1" rIns="91425" wrap="square" tIns="45700">
              <a:noAutofit/>
            </a:bodyPr>
            <a:lstStyle/>
            <a:p>
              <a:pPr indent="-400050" lvl="0" marL="400050" marR="0" rtl="0" algn="l">
                <a:spcBef>
                  <a:spcPts val="0"/>
                </a:spcBef>
                <a:spcAft>
                  <a:spcPts val="0"/>
                </a:spcAft>
                <a:buNone/>
              </a:pPr>
              <a:r>
                <a:rPr b="0" lang="en-US" sz="1800">
                  <a:solidFill>
                    <a:schemeClr val="dk1"/>
                  </a:solidFill>
                  <a:latin typeface="Arial"/>
                  <a:ea typeface="Arial"/>
                  <a:cs typeface="Arial"/>
                  <a:sym typeface="Arial"/>
                </a:rPr>
                <a:t>Change in costs, input prices, technology, or prices of related goods and services leads to</a:t>
              </a:r>
              <a:endParaRPr/>
            </a:p>
            <a:p>
              <a:pPr indent="0" lvl="0" marL="0" marR="0" rtl="0" algn="l">
                <a:spcBef>
                  <a:spcPts val="0"/>
                </a:spcBef>
                <a:spcAft>
                  <a:spcPts val="0"/>
                </a:spcAft>
                <a:buNone/>
              </a:pPr>
              <a:r>
                <a:rPr b="0" lang="en-US" sz="1800">
                  <a:solidFill>
                    <a:schemeClr val="dk1"/>
                  </a:solidFill>
                  <a:latin typeface="Arial"/>
                  <a:ea typeface="Arial"/>
                  <a:cs typeface="Arial"/>
                  <a:sym typeface="Arial"/>
                </a:rPr>
                <a:t>		Change in </a:t>
              </a:r>
              <a:r>
                <a:rPr b="0" i="1" lang="en-US" sz="1800">
                  <a:solidFill>
                    <a:schemeClr val="dk1"/>
                  </a:solidFill>
                  <a:latin typeface="Arial"/>
                  <a:ea typeface="Arial"/>
                  <a:cs typeface="Arial"/>
                  <a:sym typeface="Arial"/>
                </a:rPr>
                <a:t>supply </a:t>
              </a:r>
              <a:r>
                <a:rPr b="0" lang="en-US" sz="1800">
                  <a:solidFill>
                    <a:schemeClr val="dk1"/>
                  </a:solidFill>
                  <a:latin typeface="Arial"/>
                  <a:ea typeface="Arial"/>
                  <a:cs typeface="Arial"/>
                  <a:sym typeface="Arial"/>
                </a:rPr>
                <a:t>(</a:t>
              </a:r>
              <a:r>
                <a:rPr b="1" lang="en-US" sz="1800">
                  <a:solidFill>
                    <a:schemeClr val="dk1"/>
                  </a:solidFill>
                  <a:latin typeface="Arial"/>
                  <a:ea typeface="Arial"/>
                  <a:cs typeface="Arial"/>
                  <a:sym typeface="Arial"/>
                </a:rPr>
                <a:t>shift of a supply curve</a:t>
              </a:r>
              <a:r>
                <a:rPr b="0" lang="en-US" sz="1800">
                  <a:solidFill>
                    <a:schemeClr val="dk1"/>
                  </a:solidFill>
                  <a:latin typeface="Arial"/>
                  <a:ea typeface="Arial"/>
                  <a:cs typeface="Arial"/>
                  <a:sym typeface="Arial"/>
                </a:rPr>
                <a:t>).</a:t>
              </a:r>
              <a:endParaRPr/>
            </a:p>
          </p:txBody>
        </p:sp>
        <p:grpSp>
          <p:nvGrpSpPr>
            <p:cNvPr id="789" name="Google Shape;789;p125"/>
            <p:cNvGrpSpPr/>
            <p:nvPr/>
          </p:nvGrpSpPr>
          <p:grpSpPr>
            <a:xfrm>
              <a:off x="430263" y="4226984"/>
              <a:ext cx="1045621" cy="173567"/>
              <a:chOff x="250" y="3250"/>
              <a:chExt cx="739" cy="164"/>
            </a:xfrm>
          </p:grpSpPr>
          <p:cxnSp>
            <p:nvCxnSpPr>
              <p:cNvPr id="790" name="Google Shape;790;p125"/>
              <p:cNvCxnSpPr/>
              <p:nvPr/>
            </p:nvCxnSpPr>
            <p:spPr>
              <a:xfrm>
                <a:off x="389" y="3270"/>
                <a:ext cx="0" cy="0"/>
              </a:xfrm>
              <a:prstGeom prst="straightConnector1">
                <a:avLst/>
              </a:prstGeom>
              <a:noFill/>
              <a:ln cap="flat" cmpd="sng" w="9525">
                <a:solidFill>
                  <a:schemeClr val="dk1"/>
                </a:solidFill>
                <a:prstDash val="solid"/>
                <a:round/>
                <a:headEnd len="med" w="med" type="none"/>
                <a:tailEnd len="med" w="med" type="none"/>
              </a:ln>
            </p:spPr>
          </p:cxnSp>
          <p:sp>
            <p:nvSpPr>
              <p:cNvPr id="791" name="Google Shape;791;p125"/>
              <p:cNvSpPr txBox="1"/>
              <p:nvPr/>
            </p:nvSpPr>
            <p:spPr>
              <a:xfrm>
                <a:off x="375" y="3250"/>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92" name="Google Shape;792;p125"/>
              <p:cNvCxnSpPr/>
              <p:nvPr/>
            </p:nvCxnSpPr>
            <p:spPr>
              <a:xfrm>
                <a:off x="389" y="3414"/>
                <a:ext cx="600" cy="0"/>
              </a:xfrm>
              <a:prstGeom prst="straightConnector1">
                <a:avLst/>
              </a:prstGeom>
              <a:noFill/>
              <a:ln cap="flat" cmpd="sng" w="9525">
                <a:solidFill>
                  <a:schemeClr val="dk1"/>
                </a:solidFill>
                <a:prstDash val="solid"/>
                <a:round/>
                <a:headEnd len="med" w="med" type="none"/>
                <a:tailEnd len="med" w="med" type="triangle"/>
              </a:ln>
            </p:spPr>
          </p:cxnSp>
          <p:sp>
            <p:nvSpPr>
              <p:cNvPr id="793" name="Google Shape;793;p125"/>
              <p:cNvSpPr txBox="1"/>
              <p:nvPr/>
            </p:nvSpPr>
            <p:spPr>
              <a:xfrm>
                <a:off x="550" y="3100"/>
                <a:ext cx="0" cy="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500"/>
                                        <p:tgtEl>
                                          <p:spTgt spid="77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500"/>
                                        <p:tgtEl>
                                          <p:spTgt spid="78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500"/>
                                        <p:tgtEl>
                                          <p:spTgt spid="7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pic>
        <p:nvPicPr>
          <p:cNvPr descr="fig3_7_ppt-4" id="798" name="Google Shape;798;p126"/>
          <p:cNvPicPr preferRelativeResize="0"/>
          <p:nvPr/>
        </p:nvPicPr>
        <p:blipFill rotWithShape="1">
          <a:blip r:embed="rId3">
            <a:alphaModFix/>
          </a:blip>
          <a:srcRect b="0" l="0" r="0" t="0"/>
          <a:stretch/>
        </p:blipFill>
        <p:spPr>
          <a:xfrm>
            <a:off x="4572000" y="2400300"/>
            <a:ext cx="4238625" cy="3848100"/>
          </a:xfrm>
          <a:prstGeom prst="rect">
            <a:avLst/>
          </a:prstGeom>
          <a:noFill/>
          <a:ln>
            <a:noFill/>
          </a:ln>
        </p:spPr>
      </p:pic>
      <p:pic>
        <p:nvPicPr>
          <p:cNvPr descr="fig3_7_ppt-5" id="799" name="Google Shape;799;p126"/>
          <p:cNvPicPr preferRelativeResize="0"/>
          <p:nvPr/>
        </p:nvPicPr>
        <p:blipFill rotWithShape="1">
          <a:blip r:embed="rId4">
            <a:alphaModFix/>
          </a:blip>
          <a:srcRect b="0" l="0" r="0" t="0"/>
          <a:stretch/>
        </p:blipFill>
        <p:spPr>
          <a:xfrm>
            <a:off x="4572000" y="2400300"/>
            <a:ext cx="4238625" cy="3848100"/>
          </a:xfrm>
          <a:prstGeom prst="rect">
            <a:avLst/>
          </a:prstGeom>
          <a:noFill/>
          <a:ln>
            <a:noFill/>
          </a:ln>
        </p:spPr>
      </p:pic>
      <p:graphicFrame>
        <p:nvGraphicFramePr>
          <p:cNvPr id="800" name="Google Shape;800;p126"/>
          <p:cNvGraphicFramePr/>
          <p:nvPr/>
        </p:nvGraphicFramePr>
        <p:xfrm>
          <a:off x="457200" y="685800"/>
          <a:ext cx="3000000" cy="3000000"/>
        </p:xfrm>
        <a:graphic>
          <a:graphicData uri="http://schemas.openxmlformats.org/drawingml/2006/table">
            <a:tbl>
              <a:tblPr>
                <a:noFill/>
                <a:tableStyleId>{E498032D-39E7-4472-BB72-E89C2498A91A}</a:tableStyleId>
              </a:tblPr>
              <a:tblGrid>
                <a:gridCol w="1011250"/>
                <a:gridCol w="1474775"/>
                <a:gridCol w="1400175"/>
              </a:tblGrid>
              <a:tr h="883800">
                <a:tc gridSpan="3">
                  <a:txBody>
                    <a:bodyPr/>
                    <a:lstStyle/>
                    <a:p>
                      <a:pPr indent="-857250" lvl="0" marL="857250" marR="0" rtl="0" algn="l">
                        <a:lnSpc>
                          <a:spcPct val="100000"/>
                        </a:lnSpc>
                        <a:spcBef>
                          <a:spcPts val="0"/>
                        </a:spcBef>
                        <a:spcAft>
                          <a:spcPts val="0"/>
                        </a:spcAft>
                        <a:buClr>
                          <a:schemeClr val="lt1"/>
                        </a:buClr>
                        <a:buSzPts val="1300"/>
                        <a:buFont typeface="Arial"/>
                        <a:buNone/>
                      </a:pPr>
                      <a:r>
                        <a:rPr b="1" i="0" lang="en-US" sz="1300" u="none" cap="none" strike="noStrike">
                          <a:solidFill>
                            <a:schemeClr val="lt1"/>
                          </a:solidFill>
                          <a:latin typeface="Arial"/>
                          <a:ea typeface="Arial"/>
                          <a:cs typeface="Arial"/>
                          <a:sym typeface="Arial"/>
                        </a:rPr>
                        <a:t>TABLE 3.4 Shift of Supply Schedule for Soybeans following Development of a New Disease-Resistant Seed Strain </a:t>
                      </a:r>
                      <a:endParaRPr/>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c hMerge="1"/>
              </a:tr>
              <a:tr h="289475">
                <a:tc>
                  <a:txBody>
                    <a:bodyPr/>
                    <a:lstStyle/>
                    <a:p>
                      <a:pPr indent="0" lvl="0" marL="0" marR="0" rtl="0" algn="ctr">
                        <a:lnSpc>
                          <a:spcPct val="100000"/>
                        </a:lnSpc>
                        <a:spcBef>
                          <a:spcPts val="0"/>
                        </a:spcBef>
                        <a:spcAft>
                          <a:spcPts val="0"/>
                        </a:spcAft>
                        <a:buClr>
                          <a:schemeClr val="dk1"/>
                        </a:buClr>
                        <a:buSzPts val="1300"/>
                        <a:buFont typeface="Calibri"/>
                        <a:buNone/>
                      </a:pPr>
                      <a:r>
                        <a:t/>
                      </a:r>
                      <a:endParaRPr b="0" i="0" sz="1300" u="none" cap="none" strike="noStrike">
                        <a:solidFill>
                          <a:schemeClr val="dk1"/>
                        </a:solidFill>
                        <a:latin typeface="Arial"/>
                        <a:ea typeface="Arial"/>
                        <a:cs typeface="Arial"/>
                        <a:sym typeface="Arial"/>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Schedule </a:t>
                      </a:r>
                      <a:r>
                        <a:rPr b="0" i="1" lang="en-US" sz="1300" u="none" cap="none" strike="noStrike">
                          <a:solidFill>
                            <a:schemeClr val="dk1"/>
                          </a:solidFill>
                          <a:latin typeface="Arial"/>
                          <a:ea typeface="Arial"/>
                          <a:cs typeface="Arial"/>
                          <a:sym typeface="Arial"/>
                        </a:rPr>
                        <a:t>S</a:t>
                      </a:r>
                      <a:r>
                        <a:rPr b="0" baseline="-25000" i="0" lang="en-US" sz="1300" u="none" cap="none" strike="noStrike">
                          <a:solidFill>
                            <a:schemeClr val="dk1"/>
                          </a:solidFill>
                          <a:latin typeface="Arial"/>
                          <a:ea typeface="Arial"/>
                          <a:cs typeface="Arial"/>
                          <a:sym typeface="Arial"/>
                        </a:rPr>
                        <a:t>0</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Schedule </a:t>
                      </a:r>
                      <a:r>
                        <a:rPr b="0" i="1" lang="en-US" sz="1300" u="none" cap="none" strike="noStrike">
                          <a:solidFill>
                            <a:schemeClr val="dk1"/>
                          </a:solidFill>
                          <a:latin typeface="Arial"/>
                          <a:ea typeface="Arial"/>
                          <a:cs typeface="Arial"/>
                          <a:sym typeface="Arial"/>
                        </a:rPr>
                        <a:t>S</a:t>
                      </a:r>
                      <a:r>
                        <a:rPr b="0" baseline="-25000" i="0" lang="en-US" sz="1300" u="none" cap="none" strike="noStrike">
                          <a:solidFill>
                            <a:schemeClr val="dk1"/>
                          </a:solidFill>
                          <a:latin typeface="Arial"/>
                          <a:ea typeface="Arial"/>
                          <a:cs typeface="Arial"/>
                          <a:sym typeface="Arial"/>
                        </a:rPr>
                        <a:t>1</a:t>
                      </a:r>
                      <a:endParaRPr b="0" i="0" sz="1300" u="none" cap="none" strike="noStrike">
                        <a:solidFill>
                          <a:schemeClr val="dk1"/>
                        </a:solidFill>
                        <a:latin typeface="Arial"/>
                        <a:ea typeface="Arial"/>
                        <a:cs typeface="Arial"/>
                        <a:sym typeface="Arial"/>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685700">
                <a:tc>
                  <a:txBody>
                    <a:bodyPr/>
                    <a:lstStyle/>
                    <a:p>
                      <a:pPr indent="0" lvl="0" marL="0" marR="0" rtl="0" algn="ctr">
                        <a:lnSpc>
                          <a:spcPct val="100000"/>
                        </a:lnSpc>
                        <a:spcBef>
                          <a:spcPts val="0"/>
                        </a:spcBef>
                        <a:spcAft>
                          <a:spcPts val="0"/>
                        </a:spcAft>
                        <a:buClr>
                          <a:schemeClr val="dk1"/>
                        </a:buClr>
                        <a:buSzPts val="1300"/>
                        <a:buFont typeface="Arial"/>
                        <a:buNone/>
                      </a:pPr>
                      <a:br>
                        <a:rPr b="0" i="0" lang="en-US" sz="1300" u="none" cap="none" strike="noStrike">
                          <a:solidFill>
                            <a:schemeClr val="dk1"/>
                          </a:solidFill>
                          <a:latin typeface="Arial"/>
                          <a:ea typeface="Arial"/>
                          <a:cs typeface="Arial"/>
                          <a:sym typeface="Arial"/>
                        </a:rPr>
                      </a:br>
                      <a:r>
                        <a:rPr b="0" i="0" lang="en-US" sz="1300" u="none" cap="none" strike="noStrike">
                          <a:solidFill>
                            <a:schemeClr val="dk1"/>
                          </a:solidFill>
                          <a:latin typeface="Arial"/>
                          <a:ea typeface="Arial"/>
                          <a:cs typeface="Arial"/>
                          <a:sym typeface="Arial"/>
                        </a:rPr>
                        <a:t>Price</a:t>
                      </a:r>
                      <a:br>
                        <a:rPr b="0" i="0" lang="en-US" sz="1300" u="none" cap="none" strike="noStrike">
                          <a:solidFill>
                            <a:schemeClr val="dk1"/>
                          </a:solidFill>
                          <a:latin typeface="Arial"/>
                          <a:ea typeface="Arial"/>
                          <a:cs typeface="Arial"/>
                          <a:sym typeface="Arial"/>
                        </a:rPr>
                      </a:br>
                      <a:r>
                        <a:rPr b="0" i="0" lang="en-US" sz="1300" u="none" cap="none" strike="noStrike">
                          <a:solidFill>
                            <a:schemeClr val="dk1"/>
                          </a:solidFill>
                          <a:latin typeface="Arial"/>
                          <a:ea typeface="Arial"/>
                          <a:cs typeface="Arial"/>
                          <a:sym typeface="Arial"/>
                        </a:rPr>
                        <a:t>(per Bushel)</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Quantity Supplied</a:t>
                      </a:r>
                      <a:br>
                        <a:rPr b="0" i="0" lang="en-US" sz="1300" u="none" cap="none" strike="noStrike">
                          <a:solidFill>
                            <a:schemeClr val="dk1"/>
                          </a:solidFill>
                          <a:latin typeface="Arial"/>
                          <a:ea typeface="Arial"/>
                          <a:cs typeface="Arial"/>
                          <a:sym typeface="Arial"/>
                        </a:rPr>
                      </a:br>
                      <a:r>
                        <a:rPr b="0" i="0" lang="en-US" sz="1300" u="none" cap="none" strike="noStrike">
                          <a:solidFill>
                            <a:schemeClr val="dk1"/>
                          </a:solidFill>
                          <a:latin typeface="Arial"/>
                          <a:ea typeface="Arial"/>
                          <a:cs typeface="Arial"/>
                          <a:sym typeface="Arial"/>
                        </a:rPr>
                        <a:t>(Bushels per Year Using Old Seed)</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Quantity Supplied</a:t>
                      </a:r>
                      <a:br>
                        <a:rPr b="0" i="0" lang="en-US" sz="1300" u="none" cap="none" strike="noStrike">
                          <a:solidFill>
                            <a:schemeClr val="dk1"/>
                          </a:solidFill>
                          <a:latin typeface="Arial"/>
                          <a:ea typeface="Arial"/>
                          <a:cs typeface="Arial"/>
                          <a:sym typeface="Arial"/>
                        </a:rPr>
                      </a:br>
                      <a:r>
                        <a:rPr b="0" i="0" lang="en-US" sz="1300" u="none" cap="none" strike="noStrike">
                          <a:solidFill>
                            <a:schemeClr val="dk1"/>
                          </a:solidFill>
                          <a:latin typeface="Arial"/>
                          <a:ea typeface="Arial"/>
                          <a:cs typeface="Arial"/>
                          <a:sym typeface="Arial"/>
                        </a:rPr>
                        <a:t>(Bushels per Year Using New Seed)</a:t>
                      </a:r>
                      <a:endParaRPr/>
                    </a:p>
                  </a:txBody>
                  <a:tcPr marT="45700" marB="45700"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2925">
                <a:tc>
                  <a:txBody>
                    <a:bodyPr/>
                    <a:lstStyle/>
                    <a:p>
                      <a:pPr indent="0" lvl="0" marL="0" marR="0" rtl="0" algn="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$1.50</a:t>
                      </a:r>
                      <a:endParaRPr/>
                    </a:p>
                  </a:txBody>
                  <a:tcPr marT="27425" marB="27425" marR="3657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          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  5,000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2925">
                <a:tc>
                  <a:txBody>
                    <a:bodyPr/>
                    <a:lstStyle/>
                    <a:p>
                      <a:pPr indent="0" lvl="0" marL="0" marR="0" rtl="0" algn="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1.75</a:t>
                      </a:r>
                      <a:endParaRPr/>
                    </a:p>
                  </a:txBody>
                  <a:tcPr marT="27425" marB="27425" marR="3657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10,000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23,000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2925">
                <a:tc>
                  <a:txBody>
                    <a:bodyPr/>
                    <a:lstStyle/>
                    <a:p>
                      <a:pPr indent="0" lvl="0" marL="0" marR="0" rtl="0" algn="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2.25</a:t>
                      </a:r>
                      <a:endParaRPr/>
                    </a:p>
                  </a:txBody>
                  <a:tcPr marT="27425" marB="27425" marR="3657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20,000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33,000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2925">
                <a:tc>
                  <a:txBody>
                    <a:bodyPr/>
                    <a:lstStyle/>
                    <a:p>
                      <a:pPr indent="0" lvl="0" marL="0" marR="0" rtl="0" algn="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3.00</a:t>
                      </a:r>
                      <a:endParaRPr/>
                    </a:p>
                  </a:txBody>
                  <a:tcPr marT="27425" marB="27425" marR="3657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30,000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40,000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2925">
                <a:tc>
                  <a:txBody>
                    <a:bodyPr/>
                    <a:lstStyle/>
                    <a:p>
                      <a:pPr indent="0" lvl="0" marL="0" marR="0" rtl="0" algn="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4.00</a:t>
                      </a:r>
                      <a:endParaRPr/>
                    </a:p>
                  </a:txBody>
                  <a:tcPr marT="27425" marB="27425" marR="3657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45,000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54,000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2925">
                <a:tc>
                  <a:txBody>
                    <a:bodyPr/>
                    <a:lstStyle/>
                    <a:p>
                      <a:pPr indent="0" lvl="0" marL="0" marR="0" rtl="0" algn="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5.00</a:t>
                      </a:r>
                      <a:endParaRPr/>
                    </a:p>
                  </a:txBody>
                  <a:tcPr marT="27425" marB="27425" marR="3657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45,000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54,000</a:t>
                      </a:r>
                      <a:endParaRPr/>
                    </a:p>
                  </a:txBody>
                  <a:tcPr marT="27425" marB="274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00758C"/>
                      </a:solidFill>
                      <a:prstDash val="solid"/>
                      <a:round/>
                      <a:headEnd len="sm" w="sm" type="none"/>
                      <a:tailEnd len="sm" w="sm" type="none"/>
                    </a:lnB>
                  </a:tcPr>
                </a:tc>
              </a:tr>
            </a:tbl>
          </a:graphicData>
        </a:graphic>
      </p:graphicFrame>
      <p:sp>
        <p:nvSpPr>
          <p:cNvPr id="801" name="Google Shape;801;p126"/>
          <p:cNvSpPr/>
          <p:nvPr/>
        </p:nvSpPr>
        <p:spPr>
          <a:xfrm>
            <a:off x="457200" y="4267200"/>
            <a:ext cx="3962400" cy="4572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400">
                <a:solidFill>
                  <a:srgbClr val="00723F"/>
                </a:solidFill>
                <a:latin typeface="Calibri"/>
                <a:ea typeface="Calibri"/>
                <a:cs typeface="Calibri"/>
                <a:sym typeface="Calibri"/>
              </a:rPr>
              <a:t>  FIGURE 3.7</a:t>
            </a:r>
            <a:r>
              <a:rPr lang="en-US" sz="1400">
                <a:solidFill>
                  <a:schemeClr val="dk1"/>
                </a:solidFill>
                <a:latin typeface="Calibri"/>
                <a:ea typeface="Calibri"/>
                <a:cs typeface="Calibri"/>
                <a:sym typeface="Calibri"/>
              </a:rPr>
              <a:t> Shift of the Supply Curve for Soybeans following Development of a New Seed Strain </a:t>
            </a:r>
            <a:endParaRPr/>
          </a:p>
        </p:txBody>
      </p:sp>
      <p:sp>
        <p:nvSpPr>
          <p:cNvPr id="802" name="Google Shape;802;p126"/>
          <p:cNvSpPr txBox="1"/>
          <p:nvPr/>
        </p:nvSpPr>
        <p:spPr>
          <a:xfrm>
            <a:off x="457200" y="5029200"/>
            <a:ext cx="3962400" cy="15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600">
                <a:solidFill>
                  <a:schemeClr val="dk1"/>
                </a:solidFill>
                <a:latin typeface="Calibri"/>
                <a:ea typeface="Calibri"/>
                <a:cs typeface="Calibri"/>
                <a:sym typeface="Calibri"/>
              </a:rPr>
              <a:t>When the price of a product changes, we move </a:t>
            </a:r>
            <a:r>
              <a:rPr b="0" i="1" lang="en-US" sz="1600">
                <a:solidFill>
                  <a:schemeClr val="dk1"/>
                </a:solidFill>
                <a:latin typeface="Calibri"/>
                <a:ea typeface="Calibri"/>
                <a:cs typeface="Calibri"/>
                <a:sym typeface="Calibri"/>
              </a:rPr>
              <a:t>along</a:t>
            </a:r>
            <a:r>
              <a:rPr b="0" lang="en-US" sz="1600">
                <a:solidFill>
                  <a:schemeClr val="dk1"/>
                </a:solidFill>
                <a:latin typeface="Calibri"/>
                <a:ea typeface="Calibri"/>
                <a:cs typeface="Calibri"/>
                <a:sym typeface="Calibri"/>
              </a:rPr>
              <a:t> the supply curve for that product; the quantity supplied rises or falls.</a:t>
            </a:r>
            <a:endParaRPr/>
          </a:p>
          <a:p>
            <a:pPr indent="0" lvl="0" marL="0" marR="0" rtl="0" algn="l">
              <a:spcBef>
                <a:spcPts val="0"/>
              </a:spcBef>
              <a:spcAft>
                <a:spcPts val="0"/>
              </a:spcAft>
              <a:buNone/>
            </a:pPr>
            <a:r>
              <a:rPr b="0" lang="en-US" sz="1600">
                <a:solidFill>
                  <a:schemeClr val="dk1"/>
                </a:solidFill>
                <a:latin typeface="Calibri"/>
                <a:ea typeface="Calibri"/>
                <a:cs typeface="Calibri"/>
                <a:sym typeface="Calibri"/>
              </a:rPr>
              <a:t>When any other factor affecting supply changes, the supply curve </a:t>
            </a:r>
            <a:r>
              <a:rPr b="0" i="1" lang="en-US" sz="1600">
                <a:solidFill>
                  <a:schemeClr val="dk1"/>
                </a:solidFill>
                <a:latin typeface="Calibri"/>
                <a:ea typeface="Calibri"/>
                <a:cs typeface="Calibri"/>
                <a:sym typeface="Calibri"/>
              </a:rPr>
              <a:t>shifts</a:t>
            </a:r>
            <a:r>
              <a:rPr b="0" lang="en-US" sz="1600">
                <a:solidFill>
                  <a:schemeClr val="dk1"/>
                </a:solidFill>
                <a:latin typeface="Calibri"/>
                <a:ea typeface="Calibri"/>
                <a:cs typeface="Calibri"/>
                <a:sym typeface="Calibri"/>
              </a:rPr>
              <a:t>.  </a:t>
            </a:r>
            <a:endParaRPr/>
          </a:p>
        </p:txBody>
      </p:sp>
      <p:pic>
        <p:nvPicPr>
          <p:cNvPr descr="fig3_7_ppt-1" id="803" name="Google Shape;803;p126"/>
          <p:cNvPicPr preferRelativeResize="0"/>
          <p:nvPr/>
        </p:nvPicPr>
        <p:blipFill rotWithShape="1">
          <a:blip r:embed="rId5">
            <a:alphaModFix/>
          </a:blip>
          <a:srcRect b="0" l="0" r="0" t="0"/>
          <a:stretch/>
        </p:blipFill>
        <p:spPr>
          <a:xfrm>
            <a:off x="4572000" y="2400300"/>
            <a:ext cx="4238625" cy="3848100"/>
          </a:xfrm>
          <a:prstGeom prst="rect">
            <a:avLst/>
          </a:prstGeom>
          <a:noFill/>
          <a:ln>
            <a:noFill/>
          </a:ln>
        </p:spPr>
      </p:pic>
      <p:pic>
        <p:nvPicPr>
          <p:cNvPr descr="fig3_7_ppt-2" id="804" name="Google Shape;804;p126"/>
          <p:cNvPicPr preferRelativeResize="0"/>
          <p:nvPr/>
        </p:nvPicPr>
        <p:blipFill rotWithShape="1">
          <a:blip r:embed="rId6">
            <a:alphaModFix/>
          </a:blip>
          <a:srcRect b="0" l="0" r="0" t="0"/>
          <a:stretch/>
        </p:blipFill>
        <p:spPr>
          <a:xfrm>
            <a:off x="4572000" y="2400300"/>
            <a:ext cx="4238625" cy="3848100"/>
          </a:xfrm>
          <a:prstGeom prst="rect">
            <a:avLst/>
          </a:prstGeom>
          <a:noFill/>
          <a:ln>
            <a:noFill/>
          </a:ln>
        </p:spPr>
      </p:pic>
      <p:pic>
        <p:nvPicPr>
          <p:cNvPr descr="fig3_7_ppt-3" id="805" name="Google Shape;805;p126"/>
          <p:cNvPicPr preferRelativeResize="0"/>
          <p:nvPr/>
        </p:nvPicPr>
        <p:blipFill rotWithShape="1">
          <a:blip r:embed="rId7">
            <a:alphaModFix/>
          </a:blip>
          <a:srcRect b="0" l="0" r="0" t="0"/>
          <a:stretch/>
        </p:blipFill>
        <p:spPr>
          <a:xfrm>
            <a:off x="4572000" y="2400300"/>
            <a:ext cx="4238625" cy="3848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500"/>
                                        <p:tgtEl>
                                          <p:spTgt spid="80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500"/>
                                        <p:tgtEl>
                                          <p:spTgt spid="8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500"/>
                                        <p:tgtEl>
                                          <p:spTgt spid="80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05"/>
                                        </p:tgtEl>
                                        <p:attrNameLst>
                                          <p:attrName>style.visibility</p:attrName>
                                        </p:attrNameLst>
                                      </p:cBhvr>
                                      <p:to>
                                        <p:strVal val="visible"/>
                                      </p:to>
                                    </p:set>
                                    <p:animEffect filter="fade" transition="in">
                                      <p:cBhvr>
                                        <p:cTn dur="750"/>
                                        <p:tgtEl>
                                          <p:spTgt spid="805"/>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750"/>
                                        <p:tgtEl>
                                          <p:spTgt spid="80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02">
                                            <p:txEl>
                                              <p:pRg end="0" st="0"/>
                                            </p:txEl>
                                          </p:spTgt>
                                        </p:tgtEl>
                                        <p:attrNameLst>
                                          <p:attrName>style.visibility</p:attrName>
                                        </p:attrNameLst>
                                      </p:cBhvr>
                                      <p:to>
                                        <p:strVal val="visible"/>
                                      </p:to>
                                    </p:set>
                                    <p:animEffect filter="fade" transition="in">
                                      <p:cBhvr>
                                        <p:cTn dur="500"/>
                                        <p:tgtEl>
                                          <p:spTgt spid="802">
                                            <p:txEl>
                                              <p:pRg end="0" st="0"/>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802">
                                            <p:txEl>
                                              <p:pRg end="1" st="1"/>
                                            </p:txEl>
                                          </p:spTgt>
                                        </p:tgtEl>
                                        <p:attrNameLst>
                                          <p:attrName>style.visibility</p:attrName>
                                        </p:attrNameLst>
                                      </p:cBhvr>
                                      <p:to>
                                        <p:strVal val="visible"/>
                                      </p:to>
                                    </p:set>
                                    <p:animEffect filter="fade" transition="in">
                                      <p:cBhvr>
                                        <p:cTn dur="500"/>
                                        <p:tgtEl>
                                          <p:spTgt spid="802">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750"/>
                                        <p:tgtEl>
                                          <p:spTgt spid="799"/>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750"/>
                                        <p:tgtEl>
                                          <p:spTgt spid="7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4"/>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Course Content</a:t>
            </a:r>
            <a:endParaRPr sz="3600"/>
          </a:p>
        </p:txBody>
      </p:sp>
      <p:sp>
        <p:nvSpPr>
          <p:cNvPr id="328" name="Google Shape;328;p64"/>
          <p:cNvSpPr txBox="1"/>
          <p:nvPr>
            <p:ph idx="1" type="body"/>
          </p:nvPr>
        </p:nvSpPr>
        <p:spPr>
          <a:xfrm>
            <a:off x="457200" y="1143000"/>
            <a:ext cx="8229600" cy="51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600"/>
              <a:buNone/>
            </a:pPr>
            <a:r>
              <a:rPr b="1" lang="en-US" sz="2600"/>
              <a:t>Evaluating replacement alternatives </a:t>
            </a:r>
            <a:endParaRPr sz="2600"/>
          </a:p>
          <a:p>
            <a:pPr indent="-342900" lvl="0" marL="342900" rtl="0" algn="l">
              <a:spcBef>
                <a:spcPts val="480"/>
              </a:spcBef>
              <a:spcAft>
                <a:spcPts val="0"/>
              </a:spcAft>
              <a:buClr>
                <a:schemeClr val="dk1"/>
              </a:buClr>
              <a:buSzPts val="2400"/>
              <a:buChar char="•"/>
            </a:pPr>
            <a:r>
              <a:rPr lang="en-US" sz="2400"/>
              <a:t>Replacement analysis, the economic life of an asset, Retirement or abandonment decisions. </a:t>
            </a:r>
            <a:endParaRPr/>
          </a:p>
          <a:p>
            <a:pPr indent="-342900" lvl="0" marL="342900" rtl="0" algn="l">
              <a:spcBef>
                <a:spcPts val="480"/>
              </a:spcBef>
              <a:spcAft>
                <a:spcPts val="0"/>
              </a:spcAft>
              <a:buClr>
                <a:schemeClr val="dk1"/>
              </a:buClr>
              <a:buSzPts val="2400"/>
              <a:buChar char="•"/>
            </a:pPr>
            <a:r>
              <a:rPr lang="en-US" sz="2400"/>
              <a:t>Evaluating public activities: The nature of public activities, Benefit-cost analysis, Cost-effectiveness analysis</a:t>
            </a:r>
            <a:endParaRPr/>
          </a:p>
          <a:p>
            <a:pPr indent="-190500" lvl="0" marL="342900" rtl="0" algn="l">
              <a:spcBef>
                <a:spcPts val="480"/>
              </a:spcBef>
              <a:spcAft>
                <a:spcPts val="0"/>
              </a:spcAft>
              <a:buClr>
                <a:schemeClr val="dk1"/>
              </a:buClr>
              <a:buSzPts val="2400"/>
              <a:buNone/>
            </a:pPr>
            <a:r>
              <a:t/>
            </a:r>
            <a:endParaRPr b="1" sz="2400"/>
          </a:p>
          <a:p>
            <a:pPr indent="-342900" lvl="0" marL="342900" rtl="0" algn="l">
              <a:spcBef>
                <a:spcPts val="480"/>
              </a:spcBef>
              <a:spcAft>
                <a:spcPts val="0"/>
              </a:spcAft>
              <a:buClr>
                <a:schemeClr val="dk1"/>
              </a:buClr>
              <a:buSzPts val="2400"/>
              <a:buNone/>
            </a:pPr>
            <a:r>
              <a:rPr b="1" lang="en-US" sz="2400"/>
              <a:t>Depreciation accounting </a:t>
            </a:r>
            <a:endParaRPr sz="2400"/>
          </a:p>
          <a:p>
            <a:pPr indent="-342900" lvl="0" marL="342900" rtl="0" algn="l">
              <a:spcBef>
                <a:spcPts val="480"/>
              </a:spcBef>
              <a:spcAft>
                <a:spcPts val="0"/>
              </a:spcAft>
              <a:buClr>
                <a:schemeClr val="dk1"/>
              </a:buClr>
              <a:buSzPts val="2400"/>
              <a:buChar char="•"/>
            </a:pPr>
            <a:r>
              <a:rPr lang="en-US" sz="2400"/>
              <a:t>Basic depreciation methods. Basic terminology for Income taxes, Depreciation and Income taxes.</a:t>
            </a:r>
            <a:endParaRPr/>
          </a:p>
          <a:p>
            <a:pPr indent="-342900" lvl="0" marL="342900" rtl="0" algn="l">
              <a:spcBef>
                <a:spcPts val="480"/>
              </a:spcBef>
              <a:spcAft>
                <a:spcPts val="0"/>
              </a:spcAft>
              <a:buClr>
                <a:schemeClr val="dk1"/>
              </a:buClr>
              <a:buSzPts val="2400"/>
              <a:buNone/>
            </a:pPr>
            <a:r>
              <a:t/>
            </a:r>
            <a:endParaRPr b="1" sz="2400"/>
          </a:p>
          <a:p>
            <a:pPr indent="-342900" lvl="0" marL="342900" rtl="0" algn="l">
              <a:spcBef>
                <a:spcPts val="480"/>
              </a:spcBef>
              <a:spcAft>
                <a:spcPts val="0"/>
              </a:spcAft>
              <a:buClr>
                <a:schemeClr val="dk1"/>
              </a:buClr>
              <a:buSzPts val="2400"/>
              <a:buNone/>
            </a:pPr>
            <a:r>
              <a:rPr b="1" lang="en-US" sz="2400"/>
              <a:t>Estimating economic elements </a:t>
            </a:r>
            <a:endParaRPr sz="2400"/>
          </a:p>
          <a:p>
            <a:pPr indent="-342900" lvl="0" marL="342900" rtl="0" algn="l">
              <a:spcBef>
                <a:spcPts val="480"/>
              </a:spcBef>
              <a:spcAft>
                <a:spcPts val="0"/>
              </a:spcAft>
              <a:buClr>
                <a:schemeClr val="dk1"/>
              </a:buClr>
              <a:buSzPts val="2400"/>
              <a:buChar char="•"/>
            </a:pPr>
            <a:r>
              <a:rPr lang="en-US" sz="2400"/>
              <a:t>Cost Estimation, Location Decisions</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pic>
        <p:nvPicPr>
          <p:cNvPr descr="fig3_8_ppt_17" id="810" name="Google Shape;810;p127"/>
          <p:cNvPicPr preferRelativeResize="0"/>
          <p:nvPr/>
        </p:nvPicPr>
        <p:blipFill rotWithShape="1">
          <a:blip r:embed="rId3">
            <a:alphaModFix/>
          </a:blip>
          <a:srcRect b="0" l="0" r="0" t="0"/>
          <a:stretch/>
        </p:blipFill>
        <p:spPr>
          <a:xfrm>
            <a:off x="457200" y="457200"/>
            <a:ext cx="6896100" cy="5305425"/>
          </a:xfrm>
          <a:prstGeom prst="rect">
            <a:avLst/>
          </a:prstGeom>
          <a:noFill/>
          <a:ln>
            <a:noFill/>
          </a:ln>
        </p:spPr>
      </p:pic>
      <p:pic>
        <p:nvPicPr>
          <p:cNvPr descr="fig3_8_ppt_16" id="811" name="Google Shape;811;p127"/>
          <p:cNvPicPr preferRelativeResize="0"/>
          <p:nvPr/>
        </p:nvPicPr>
        <p:blipFill rotWithShape="1">
          <a:blip r:embed="rId4">
            <a:alphaModFix/>
          </a:blip>
          <a:srcRect b="0" l="0" r="0" t="0"/>
          <a:stretch/>
        </p:blipFill>
        <p:spPr>
          <a:xfrm>
            <a:off x="457200" y="457200"/>
            <a:ext cx="6896100" cy="5305425"/>
          </a:xfrm>
          <a:prstGeom prst="rect">
            <a:avLst/>
          </a:prstGeom>
          <a:noFill/>
          <a:ln>
            <a:noFill/>
          </a:ln>
        </p:spPr>
      </p:pic>
      <p:pic>
        <p:nvPicPr>
          <p:cNvPr descr="fig3_8_ppt_15" id="812" name="Google Shape;812;p127"/>
          <p:cNvPicPr preferRelativeResize="0"/>
          <p:nvPr/>
        </p:nvPicPr>
        <p:blipFill rotWithShape="1">
          <a:blip r:embed="rId5">
            <a:alphaModFix/>
          </a:blip>
          <a:srcRect b="0" l="0" r="0" t="0"/>
          <a:stretch/>
        </p:blipFill>
        <p:spPr>
          <a:xfrm>
            <a:off x="457200" y="457200"/>
            <a:ext cx="6896100" cy="5305425"/>
          </a:xfrm>
          <a:prstGeom prst="rect">
            <a:avLst/>
          </a:prstGeom>
          <a:noFill/>
          <a:ln>
            <a:noFill/>
          </a:ln>
        </p:spPr>
      </p:pic>
      <p:pic>
        <p:nvPicPr>
          <p:cNvPr descr="fig3_8_ppt_14" id="813" name="Google Shape;813;p127"/>
          <p:cNvPicPr preferRelativeResize="0"/>
          <p:nvPr/>
        </p:nvPicPr>
        <p:blipFill rotWithShape="1">
          <a:blip r:embed="rId6">
            <a:alphaModFix/>
          </a:blip>
          <a:srcRect b="0" l="0" r="0" t="0"/>
          <a:stretch/>
        </p:blipFill>
        <p:spPr>
          <a:xfrm>
            <a:off x="457200" y="457200"/>
            <a:ext cx="6896100" cy="5305425"/>
          </a:xfrm>
          <a:prstGeom prst="rect">
            <a:avLst/>
          </a:prstGeom>
          <a:noFill/>
          <a:ln>
            <a:noFill/>
          </a:ln>
        </p:spPr>
      </p:pic>
      <p:sp>
        <p:nvSpPr>
          <p:cNvPr id="814" name="Google Shape;814;p127"/>
          <p:cNvSpPr/>
          <p:nvPr/>
        </p:nvSpPr>
        <p:spPr>
          <a:xfrm>
            <a:off x="3962400" y="4953000"/>
            <a:ext cx="4724400" cy="4572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400">
                <a:solidFill>
                  <a:srgbClr val="00723F"/>
                </a:solidFill>
                <a:latin typeface="Calibri"/>
                <a:ea typeface="Calibri"/>
                <a:cs typeface="Calibri"/>
                <a:sym typeface="Calibri"/>
              </a:rPr>
              <a:t>  FIGURE 3.8</a:t>
            </a:r>
            <a:r>
              <a:rPr lang="en-US" sz="1400">
                <a:solidFill>
                  <a:schemeClr val="dk1"/>
                </a:solidFill>
                <a:latin typeface="Calibri"/>
                <a:ea typeface="Calibri"/>
                <a:cs typeface="Calibri"/>
                <a:sym typeface="Calibri"/>
              </a:rPr>
              <a:t> Deriving Market Supply from Individual Firm Supply Curves</a:t>
            </a:r>
            <a:endParaRPr/>
          </a:p>
        </p:txBody>
      </p:sp>
      <p:sp>
        <p:nvSpPr>
          <p:cNvPr id="815" name="Google Shape;815;p127"/>
          <p:cNvSpPr txBox="1"/>
          <p:nvPr/>
        </p:nvSpPr>
        <p:spPr>
          <a:xfrm>
            <a:off x="3886200" y="5475288"/>
            <a:ext cx="4824300" cy="1077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600">
                <a:solidFill>
                  <a:schemeClr val="dk1"/>
                </a:solidFill>
                <a:latin typeface="Calibri"/>
                <a:ea typeface="Calibri"/>
                <a:cs typeface="Calibri"/>
                <a:sym typeface="Calibri"/>
              </a:rPr>
              <a:t>Total supply in the marketplace is the sum of all the amounts supplied by all the firms selling in the market. It is the sum of all the individual quantities supplied at each price.</a:t>
            </a:r>
            <a:endParaRPr/>
          </a:p>
        </p:txBody>
      </p:sp>
      <p:pic>
        <p:nvPicPr>
          <p:cNvPr descr="fig3_8_ppt_1" id="816" name="Google Shape;816;p127"/>
          <p:cNvPicPr preferRelativeResize="0"/>
          <p:nvPr/>
        </p:nvPicPr>
        <p:blipFill rotWithShape="1">
          <a:blip r:embed="rId7">
            <a:alphaModFix/>
          </a:blip>
          <a:srcRect b="0" l="0" r="0" t="0"/>
          <a:stretch/>
        </p:blipFill>
        <p:spPr>
          <a:xfrm>
            <a:off x="457200" y="457200"/>
            <a:ext cx="6896100" cy="5305425"/>
          </a:xfrm>
          <a:prstGeom prst="rect">
            <a:avLst/>
          </a:prstGeom>
          <a:noFill/>
          <a:ln>
            <a:noFill/>
          </a:ln>
        </p:spPr>
      </p:pic>
      <p:pic>
        <p:nvPicPr>
          <p:cNvPr descr="fig3_8_ppt_2" id="817" name="Google Shape;817;p127"/>
          <p:cNvPicPr preferRelativeResize="0"/>
          <p:nvPr/>
        </p:nvPicPr>
        <p:blipFill rotWithShape="1">
          <a:blip r:embed="rId8">
            <a:alphaModFix/>
          </a:blip>
          <a:srcRect b="0" l="0" r="0" t="0"/>
          <a:stretch/>
        </p:blipFill>
        <p:spPr>
          <a:xfrm>
            <a:off x="457200" y="457200"/>
            <a:ext cx="6896100" cy="5305425"/>
          </a:xfrm>
          <a:prstGeom prst="rect">
            <a:avLst/>
          </a:prstGeom>
          <a:noFill/>
          <a:ln>
            <a:noFill/>
          </a:ln>
        </p:spPr>
      </p:pic>
      <p:pic>
        <p:nvPicPr>
          <p:cNvPr descr="fig3_8_ppt_3" id="818" name="Google Shape;818;p127"/>
          <p:cNvPicPr preferRelativeResize="0"/>
          <p:nvPr/>
        </p:nvPicPr>
        <p:blipFill rotWithShape="1">
          <a:blip r:embed="rId9">
            <a:alphaModFix/>
          </a:blip>
          <a:srcRect b="0" l="0" r="0" t="0"/>
          <a:stretch/>
        </p:blipFill>
        <p:spPr>
          <a:xfrm>
            <a:off x="457200" y="457200"/>
            <a:ext cx="6896100" cy="5305425"/>
          </a:xfrm>
          <a:prstGeom prst="rect">
            <a:avLst/>
          </a:prstGeom>
          <a:noFill/>
          <a:ln>
            <a:noFill/>
          </a:ln>
        </p:spPr>
      </p:pic>
      <p:pic>
        <p:nvPicPr>
          <p:cNvPr descr="fig3_8_ppt_4" id="819" name="Google Shape;819;p127"/>
          <p:cNvPicPr preferRelativeResize="0"/>
          <p:nvPr/>
        </p:nvPicPr>
        <p:blipFill rotWithShape="1">
          <a:blip r:embed="rId10">
            <a:alphaModFix/>
          </a:blip>
          <a:srcRect b="0" l="0" r="0" t="0"/>
          <a:stretch/>
        </p:blipFill>
        <p:spPr>
          <a:xfrm>
            <a:off x="457200" y="457200"/>
            <a:ext cx="6896100" cy="5305425"/>
          </a:xfrm>
          <a:prstGeom prst="rect">
            <a:avLst/>
          </a:prstGeom>
          <a:noFill/>
          <a:ln>
            <a:noFill/>
          </a:ln>
        </p:spPr>
      </p:pic>
      <p:pic>
        <p:nvPicPr>
          <p:cNvPr descr="fig3_8_ppt_5" id="820" name="Google Shape;820;p127"/>
          <p:cNvPicPr preferRelativeResize="0"/>
          <p:nvPr/>
        </p:nvPicPr>
        <p:blipFill rotWithShape="1">
          <a:blip r:embed="rId11">
            <a:alphaModFix/>
          </a:blip>
          <a:srcRect b="0" l="0" r="0" t="0"/>
          <a:stretch/>
        </p:blipFill>
        <p:spPr>
          <a:xfrm>
            <a:off x="457200" y="457200"/>
            <a:ext cx="6896100" cy="5305425"/>
          </a:xfrm>
          <a:prstGeom prst="rect">
            <a:avLst/>
          </a:prstGeom>
          <a:noFill/>
          <a:ln>
            <a:noFill/>
          </a:ln>
        </p:spPr>
      </p:pic>
      <p:pic>
        <p:nvPicPr>
          <p:cNvPr descr="fig3_8_ppt_6" id="821" name="Google Shape;821;p127"/>
          <p:cNvPicPr preferRelativeResize="0"/>
          <p:nvPr/>
        </p:nvPicPr>
        <p:blipFill rotWithShape="1">
          <a:blip r:embed="rId12">
            <a:alphaModFix/>
          </a:blip>
          <a:srcRect b="0" l="0" r="0" t="0"/>
          <a:stretch/>
        </p:blipFill>
        <p:spPr>
          <a:xfrm>
            <a:off x="457200" y="457200"/>
            <a:ext cx="6896100" cy="5305425"/>
          </a:xfrm>
          <a:prstGeom prst="rect">
            <a:avLst/>
          </a:prstGeom>
          <a:noFill/>
          <a:ln>
            <a:noFill/>
          </a:ln>
        </p:spPr>
      </p:pic>
      <p:pic>
        <p:nvPicPr>
          <p:cNvPr descr="fig3_8_ppt_7" id="822" name="Google Shape;822;p127"/>
          <p:cNvPicPr preferRelativeResize="0"/>
          <p:nvPr/>
        </p:nvPicPr>
        <p:blipFill rotWithShape="1">
          <a:blip r:embed="rId13">
            <a:alphaModFix/>
          </a:blip>
          <a:srcRect b="0" l="0" r="0" t="0"/>
          <a:stretch/>
        </p:blipFill>
        <p:spPr>
          <a:xfrm>
            <a:off x="457200" y="457200"/>
            <a:ext cx="6896100" cy="5305425"/>
          </a:xfrm>
          <a:prstGeom prst="rect">
            <a:avLst/>
          </a:prstGeom>
          <a:noFill/>
          <a:ln>
            <a:noFill/>
          </a:ln>
        </p:spPr>
      </p:pic>
      <p:pic>
        <p:nvPicPr>
          <p:cNvPr descr="fig3_8_ppt_8" id="823" name="Google Shape;823;p127"/>
          <p:cNvPicPr preferRelativeResize="0"/>
          <p:nvPr/>
        </p:nvPicPr>
        <p:blipFill rotWithShape="1">
          <a:blip r:embed="rId14">
            <a:alphaModFix/>
          </a:blip>
          <a:srcRect b="0" l="0" r="0" t="0"/>
          <a:stretch/>
        </p:blipFill>
        <p:spPr>
          <a:xfrm>
            <a:off x="457200" y="457200"/>
            <a:ext cx="6896100" cy="5305425"/>
          </a:xfrm>
          <a:prstGeom prst="rect">
            <a:avLst/>
          </a:prstGeom>
          <a:noFill/>
          <a:ln>
            <a:noFill/>
          </a:ln>
        </p:spPr>
      </p:pic>
      <p:pic>
        <p:nvPicPr>
          <p:cNvPr descr="fig3_8_ppt_9" id="824" name="Google Shape;824;p127"/>
          <p:cNvPicPr preferRelativeResize="0"/>
          <p:nvPr/>
        </p:nvPicPr>
        <p:blipFill rotWithShape="1">
          <a:blip r:embed="rId15">
            <a:alphaModFix/>
          </a:blip>
          <a:srcRect b="0" l="0" r="0" t="0"/>
          <a:stretch/>
        </p:blipFill>
        <p:spPr>
          <a:xfrm>
            <a:off x="457200" y="457200"/>
            <a:ext cx="6896100" cy="5305425"/>
          </a:xfrm>
          <a:prstGeom prst="rect">
            <a:avLst/>
          </a:prstGeom>
          <a:noFill/>
          <a:ln>
            <a:noFill/>
          </a:ln>
        </p:spPr>
      </p:pic>
      <p:pic>
        <p:nvPicPr>
          <p:cNvPr descr="fig3_8_ppt_10" id="825" name="Google Shape;825;p127"/>
          <p:cNvPicPr preferRelativeResize="0"/>
          <p:nvPr/>
        </p:nvPicPr>
        <p:blipFill rotWithShape="1">
          <a:blip r:embed="rId16">
            <a:alphaModFix/>
          </a:blip>
          <a:srcRect b="0" l="0" r="0" t="0"/>
          <a:stretch/>
        </p:blipFill>
        <p:spPr>
          <a:xfrm>
            <a:off x="457200" y="457200"/>
            <a:ext cx="6896100" cy="5305425"/>
          </a:xfrm>
          <a:prstGeom prst="rect">
            <a:avLst/>
          </a:prstGeom>
          <a:noFill/>
          <a:ln>
            <a:noFill/>
          </a:ln>
        </p:spPr>
      </p:pic>
      <p:pic>
        <p:nvPicPr>
          <p:cNvPr descr="fig3_8_ppt_11" id="826" name="Google Shape;826;p127"/>
          <p:cNvPicPr preferRelativeResize="0"/>
          <p:nvPr/>
        </p:nvPicPr>
        <p:blipFill rotWithShape="1">
          <a:blip r:embed="rId17">
            <a:alphaModFix/>
          </a:blip>
          <a:srcRect b="0" l="0" r="0" t="0"/>
          <a:stretch/>
        </p:blipFill>
        <p:spPr>
          <a:xfrm>
            <a:off x="457200" y="457200"/>
            <a:ext cx="6896100" cy="5305425"/>
          </a:xfrm>
          <a:prstGeom prst="rect">
            <a:avLst/>
          </a:prstGeom>
          <a:noFill/>
          <a:ln>
            <a:noFill/>
          </a:ln>
        </p:spPr>
      </p:pic>
      <p:pic>
        <p:nvPicPr>
          <p:cNvPr descr="fig3_8_ppt_12" id="827" name="Google Shape;827;p127"/>
          <p:cNvPicPr preferRelativeResize="0"/>
          <p:nvPr/>
        </p:nvPicPr>
        <p:blipFill rotWithShape="1">
          <a:blip r:embed="rId18">
            <a:alphaModFix/>
          </a:blip>
          <a:srcRect b="0" l="0" r="0" t="0"/>
          <a:stretch/>
        </p:blipFill>
        <p:spPr>
          <a:xfrm>
            <a:off x="457200" y="457200"/>
            <a:ext cx="6896100" cy="5305425"/>
          </a:xfrm>
          <a:prstGeom prst="rect">
            <a:avLst/>
          </a:prstGeom>
          <a:noFill/>
          <a:ln>
            <a:noFill/>
          </a:ln>
        </p:spPr>
      </p:pic>
      <p:pic>
        <p:nvPicPr>
          <p:cNvPr descr="fig3_8_ppt_13" id="828" name="Google Shape;828;p127"/>
          <p:cNvPicPr preferRelativeResize="0"/>
          <p:nvPr/>
        </p:nvPicPr>
        <p:blipFill rotWithShape="1">
          <a:blip r:embed="rId19">
            <a:alphaModFix/>
          </a:blip>
          <a:srcRect b="0" l="0" r="0" t="0"/>
          <a:stretch/>
        </p:blipFill>
        <p:spPr>
          <a:xfrm>
            <a:off x="457200" y="457200"/>
            <a:ext cx="6896100" cy="5305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500"/>
                                        <p:tgtEl>
                                          <p:spTgt spid="8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500"/>
                                        <p:tgtEl>
                                          <p:spTgt spid="8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750"/>
                                        <p:tgtEl>
                                          <p:spTgt spid="820"/>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817"/>
                                        </p:tgtEl>
                                        <p:attrNameLst>
                                          <p:attrName>style.visibility</p:attrName>
                                        </p:attrNameLst>
                                      </p:cBhvr>
                                      <p:to>
                                        <p:strVal val="visible"/>
                                      </p:to>
                                    </p:set>
                                    <p:animEffect filter="fade" transition="in">
                                      <p:cBhvr>
                                        <p:cTn dur="750"/>
                                        <p:tgtEl>
                                          <p:spTgt spid="81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750"/>
                                        <p:tgtEl>
                                          <p:spTgt spid="821"/>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750"/>
                                        <p:tgtEl>
                                          <p:spTgt spid="81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750"/>
                                        <p:tgtEl>
                                          <p:spTgt spid="822"/>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750"/>
                                        <p:tgtEl>
                                          <p:spTgt spid="824"/>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750"/>
                                        <p:tgtEl>
                                          <p:spTgt spid="813"/>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750"/>
                                        <p:tgtEl>
                                          <p:spTgt spid="825"/>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750"/>
                                        <p:tgtEl>
                                          <p:spTgt spid="812"/>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750"/>
                                        <p:tgtEl>
                                          <p:spTgt spid="826"/>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750"/>
                                        <p:tgtEl>
                                          <p:spTgt spid="811"/>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815">
                                            <p:txEl>
                                              <p:pRg end="0" st="0"/>
                                            </p:txEl>
                                          </p:spTgt>
                                        </p:tgtEl>
                                        <p:attrNameLst>
                                          <p:attrName>style.visibility</p:attrName>
                                        </p:attrNameLst>
                                      </p:cBhvr>
                                      <p:to>
                                        <p:strVal val="visible"/>
                                      </p:to>
                                    </p:set>
                                    <p:animEffect filter="fade" transition="in">
                                      <p:cBhvr>
                                        <p:cTn dur="500"/>
                                        <p:tgtEl>
                                          <p:spTgt spid="815">
                                            <p:txEl>
                                              <p:pRg end="0" st="0"/>
                                            </p:txEl>
                                          </p:spTgt>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500"/>
                                        <p:tgtEl>
                                          <p:spTgt spid="819"/>
                                        </p:tgtEl>
                                      </p:cBhvr>
                                    </p:animEffect>
                                  </p:childTnLst>
                                </p:cTn>
                              </p:par>
                            </p:childTnLst>
                          </p:cTn>
                        </p:par>
                        <p:par>
                          <p:cTn fill="hold">
                            <p:stCondLst>
                              <p:cond delay="10250"/>
                            </p:stCondLst>
                            <p:childTnLst>
                              <p:par>
                                <p:cTn fill="hold" nodeType="after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500"/>
                                        <p:tgtEl>
                                          <p:spTgt spid="823"/>
                                        </p:tgtEl>
                                      </p:cBhvr>
                                    </p:animEffect>
                                  </p:childTnLst>
                                </p:cTn>
                              </p:par>
                            </p:childTnLst>
                          </p:cTn>
                        </p:par>
                        <p:par>
                          <p:cTn fill="hold">
                            <p:stCondLst>
                              <p:cond delay="10750"/>
                            </p:stCondLst>
                            <p:childTnLst>
                              <p:par>
                                <p:cTn fill="hold" nodeType="after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750"/>
                                        <p:tgtEl>
                                          <p:spTgt spid="827"/>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750"/>
                                        <p:tgtEl>
                                          <p:spTgt spid="810"/>
                                        </p:tgtEl>
                                      </p:cBhvr>
                                    </p:animEffect>
                                  </p:childTnLst>
                                </p:cTn>
                              </p:par>
                            </p:childTnLst>
                          </p:cTn>
                        </p:par>
                        <p:par>
                          <p:cTn fill="hold">
                            <p:stCondLst>
                              <p:cond delay="12250"/>
                            </p:stCondLst>
                            <p:childTnLst>
                              <p:par>
                                <p:cTn fill="hold" nodeType="after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750"/>
                                        <p:tgtEl>
                                          <p:spTgt spid="8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28"/>
          <p:cNvSpPr/>
          <p:nvPr/>
        </p:nvSpPr>
        <p:spPr>
          <a:xfrm>
            <a:off x="457200" y="1606550"/>
            <a:ext cx="8229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equilibrium</a:t>
            </a:r>
            <a:r>
              <a:rPr b="0" lang="en-US" sz="2400">
                <a:solidFill>
                  <a:schemeClr val="dk1"/>
                </a:solidFill>
                <a:latin typeface="Calibri"/>
                <a:ea typeface="Calibri"/>
                <a:cs typeface="Calibri"/>
                <a:sym typeface="Calibri"/>
              </a:rPr>
              <a:t>  The condition that exists when quantity supplied and quantity demanded are equal. At equilibrium, there is no tendency for price to change.</a:t>
            </a:r>
            <a:endParaRPr/>
          </a:p>
        </p:txBody>
      </p:sp>
      <p:sp>
        <p:nvSpPr>
          <p:cNvPr id="834" name="Google Shape;834;p128"/>
          <p:cNvSpPr/>
          <p:nvPr/>
        </p:nvSpPr>
        <p:spPr>
          <a:xfrm>
            <a:off x="457200" y="4532313"/>
            <a:ext cx="8229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excess demand </a:t>
            </a:r>
            <a:r>
              <a:rPr i="1" lang="en-US" sz="2400">
                <a:solidFill>
                  <a:schemeClr val="dk1"/>
                </a:solidFill>
                <a:latin typeface="Calibri"/>
                <a:ea typeface="Calibri"/>
                <a:cs typeface="Calibri"/>
                <a:sym typeface="Calibri"/>
              </a:rPr>
              <a:t>or</a:t>
            </a:r>
            <a:r>
              <a:rPr lang="en-US" sz="2400">
                <a:solidFill>
                  <a:schemeClr val="dk1"/>
                </a:solidFill>
                <a:latin typeface="Calibri"/>
                <a:ea typeface="Calibri"/>
                <a:cs typeface="Calibri"/>
                <a:sym typeface="Calibri"/>
              </a:rPr>
              <a:t> shortage</a:t>
            </a:r>
            <a:r>
              <a:rPr b="0" lang="en-US" sz="2400">
                <a:solidFill>
                  <a:schemeClr val="dk1"/>
                </a:solidFill>
                <a:latin typeface="Calibri"/>
                <a:ea typeface="Calibri"/>
                <a:cs typeface="Calibri"/>
                <a:sym typeface="Calibri"/>
              </a:rPr>
              <a:t>  The condition that exists when quantity demanded exceeds quantity supplied at the current price.</a:t>
            </a:r>
            <a:endParaRPr/>
          </a:p>
        </p:txBody>
      </p:sp>
      <p:sp>
        <p:nvSpPr>
          <p:cNvPr id="835" name="Google Shape;835;p128"/>
          <p:cNvSpPr txBox="1"/>
          <p:nvPr/>
        </p:nvSpPr>
        <p:spPr>
          <a:xfrm>
            <a:off x="457200" y="219075"/>
            <a:ext cx="8382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3200">
                <a:solidFill>
                  <a:srgbClr val="8A1636"/>
                </a:solidFill>
                <a:latin typeface="Calibri"/>
                <a:ea typeface="Calibri"/>
                <a:cs typeface="Calibri"/>
                <a:sym typeface="Calibri"/>
              </a:rPr>
              <a:t>Market Equilibrium</a:t>
            </a:r>
            <a:endParaRPr/>
          </a:p>
        </p:txBody>
      </p:sp>
      <p:sp>
        <p:nvSpPr>
          <p:cNvPr id="836" name="Google Shape;836;p128"/>
          <p:cNvSpPr txBox="1"/>
          <p:nvPr/>
        </p:nvSpPr>
        <p:spPr>
          <a:xfrm>
            <a:off x="457200" y="3221038"/>
            <a:ext cx="68580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2400">
                <a:solidFill>
                  <a:srgbClr val="55367D"/>
                </a:solidFill>
                <a:latin typeface="Calibri"/>
                <a:ea typeface="Calibri"/>
                <a:cs typeface="Calibri"/>
                <a:sym typeface="Calibri"/>
              </a:rPr>
              <a:t>Excess Demand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500"/>
                                        <p:tgtEl>
                                          <p:spTgt spid="8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500"/>
                                        <p:tgtEl>
                                          <p:spTgt spid="8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500"/>
                                        <p:tgtEl>
                                          <p:spTgt spid="83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500"/>
                                        <p:tgtEl>
                                          <p:spTgt spid="8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29"/>
          <p:cNvSpPr txBox="1"/>
          <p:nvPr/>
        </p:nvSpPr>
        <p:spPr>
          <a:xfrm>
            <a:off x="457200" y="5181600"/>
            <a:ext cx="8229600" cy="12192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When quantity demanded exceeds quantity supplied, price tends to rise. </a:t>
            </a:r>
            <a:endParaRPr/>
          </a:p>
          <a:p>
            <a:pPr indent="0" lvl="0" marL="0" marR="0" rtl="0" algn="l">
              <a:spcBef>
                <a:spcPts val="0"/>
              </a:spcBef>
              <a:spcAft>
                <a:spcPts val="0"/>
              </a:spcAft>
              <a:buNone/>
            </a:pPr>
            <a:r>
              <a:rPr b="0" lang="en-US" sz="1800">
                <a:solidFill>
                  <a:schemeClr val="dk1"/>
                </a:solidFill>
                <a:latin typeface="Calibri"/>
                <a:ea typeface="Calibri"/>
                <a:cs typeface="Calibri"/>
                <a:sym typeface="Calibri"/>
              </a:rPr>
              <a:t>When the price in a market rises, quantity demanded falls and quantity supplied rises until an equilibrium is reached at which quantity demanded and quantity supplied are equal.</a:t>
            </a:r>
            <a:endParaRPr/>
          </a:p>
        </p:txBody>
      </p:sp>
      <p:sp>
        <p:nvSpPr>
          <p:cNvPr id="842" name="Google Shape;842;p129"/>
          <p:cNvSpPr/>
          <p:nvPr/>
        </p:nvSpPr>
        <p:spPr>
          <a:xfrm>
            <a:off x="457200" y="457200"/>
            <a:ext cx="3041700" cy="4572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400">
                <a:solidFill>
                  <a:srgbClr val="00723F"/>
                </a:solidFill>
                <a:latin typeface="Calibri"/>
                <a:ea typeface="Calibri"/>
                <a:cs typeface="Calibri"/>
                <a:sym typeface="Calibri"/>
              </a:rPr>
              <a:t>  FIGURE 3.9</a:t>
            </a:r>
            <a:r>
              <a:rPr lang="en-US" sz="1400">
                <a:solidFill>
                  <a:schemeClr val="dk1"/>
                </a:solidFill>
                <a:latin typeface="Calibri"/>
                <a:ea typeface="Calibri"/>
                <a:cs typeface="Calibri"/>
                <a:sym typeface="Calibri"/>
              </a:rPr>
              <a:t>  Excess Demand, or Shortage</a:t>
            </a:r>
            <a:endParaRPr/>
          </a:p>
        </p:txBody>
      </p:sp>
      <p:sp>
        <p:nvSpPr>
          <p:cNvPr id="843" name="Google Shape;843;p129"/>
          <p:cNvSpPr txBox="1"/>
          <p:nvPr/>
        </p:nvSpPr>
        <p:spPr>
          <a:xfrm>
            <a:off x="457200" y="955675"/>
            <a:ext cx="3048000" cy="354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600">
                <a:solidFill>
                  <a:schemeClr val="dk1"/>
                </a:solidFill>
                <a:latin typeface="Calibri"/>
                <a:ea typeface="Calibri"/>
                <a:cs typeface="Calibri"/>
                <a:sym typeface="Calibri"/>
              </a:rPr>
              <a:t>At a price of $1.75 per bushel, quantity demanded exceeds quantity supplied.</a:t>
            </a:r>
            <a:endParaRPr/>
          </a:p>
          <a:p>
            <a:pPr indent="0" lvl="0" marL="0" marR="0" rtl="0" algn="l">
              <a:spcBef>
                <a:spcPts val="0"/>
              </a:spcBef>
              <a:spcAft>
                <a:spcPts val="0"/>
              </a:spcAft>
              <a:buNone/>
            </a:pPr>
            <a:r>
              <a:rPr b="0" lang="en-US" sz="1600">
                <a:solidFill>
                  <a:schemeClr val="dk1"/>
                </a:solidFill>
                <a:latin typeface="Calibri"/>
                <a:ea typeface="Calibri"/>
                <a:cs typeface="Calibri"/>
                <a:sym typeface="Calibri"/>
              </a:rPr>
              <a:t>When excess </a:t>
            </a:r>
            <a:r>
              <a:rPr b="0" i="1" lang="en-US" sz="1600">
                <a:solidFill>
                  <a:schemeClr val="dk1"/>
                </a:solidFill>
                <a:latin typeface="Calibri"/>
                <a:ea typeface="Calibri"/>
                <a:cs typeface="Calibri"/>
                <a:sym typeface="Calibri"/>
              </a:rPr>
              <a:t>demand</a:t>
            </a:r>
            <a:r>
              <a:rPr b="0" lang="en-US" sz="1600">
                <a:solidFill>
                  <a:schemeClr val="dk1"/>
                </a:solidFill>
                <a:latin typeface="Calibri"/>
                <a:ea typeface="Calibri"/>
                <a:cs typeface="Calibri"/>
                <a:sym typeface="Calibri"/>
              </a:rPr>
              <a:t> exists, there is a tendency for price to rise.</a:t>
            </a:r>
            <a:endParaRPr/>
          </a:p>
          <a:p>
            <a:pPr indent="0" lvl="0" marL="0" marR="0" rtl="0" algn="l">
              <a:spcBef>
                <a:spcPts val="0"/>
              </a:spcBef>
              <a:spcAft>
                <a:spcPts val="0"/>
              </a:spcAft>
              <a:buNone/>
            </a:pPr>
            <a:r>
              <a:rPr b="0" lang="en-US" sz="1600">
                <a:solidFill>
                  <a:schemeClr val="dk1"/>
                </a:solidFill>
                <a:latin typeface="Calibri"/>
                <a:ea typeface="Calibri"/>
                <a:cs typeface="Calibri"/>
                <a:sym typeface="Calibri"/>
              </a:rPr>
              <a:t>When quantity demanded equals quantity supplied, excess demand is eliminated and the market is in equilibrium. Here the equilibrium price is $2.00 and the equilibrium quantity is 40,000 bushels. </a:t>
            </a:r>
            <a:endParaRPr/>
          </a:p>
        </p:txBody>
      </p:sp>
      <p:pic>
        <p:nvPicPr>
          <p:cNvPr id="844" name="Google Shape;844;p129"/>
          <p:cNvPicPr preferRelativeResize="0"/>
          <p:nvPr/>
        </p:nvPicPr>
        <p:blipFill rotWithShape="1">
          <a:blip r:embed="rId3">
            <a:alphaModFix/>
          </a:blip>
          <a:srcRect b="0" l="0" r="0" t="0"/>
          <a:stretch/>
        </p:blipFill>
        <p:spPr>
          <a:xfrm>
            <a:off x="3905250" y="685800"/>
            <a:ext cx="4810125" cy="3771900"/>
          </a:xfrm>
          <a:prstGeom prst="rect">
            <a:avLst/>
          </a:prstGeom>
          <a:noFill/>
          <a:ln>
            <a:noFill/>
          </a:ln>
        </p:spPr>
      </p:pic>
      <p:pic>
        <p:nvPicPr>
          <p:cNvPr id="845" name="Google Shape;845;p129"/>
          <p:cNvPicPr preferRelativeResize="0"/>
          <p:nvPr/>
        </p:nvPicPr>
        <p:blipFill rotWithShape="1">
          <a:blip r:embed="rId4">
            <a:alphaModFix/>
          </a:blip>
          <a:srcRect b="0" l="0" r="0" t="0"/>
          <a:stretch/>
        </p:blipFill>
        <p:spPr>
          <a:xfrm>
            <a:off x="3905250" y="685800"/>
            <a:ext cx="4810125" cy="3771900"/>
          </a:xfrm>
          <a:prstGeom prst="rect">
            <a:avLst/>
          </a:prstGeom>
          <a:noFill/>
          <a:ln>
            <a:noFill/>
          </a:ln>
        </p:spPr>
      </p:pic>
      <p:pic>
        <p:nvPicPr>
          <p:cNvPr id="846" name="Google Shape;846;p129"/>
          <p:cNvPicPr preferRelativeResize="0"/>
          <p:nvPr/>
        </p:nvPicPr>
        <p:blipFill rotWithShape="1">
          <a:blip r:embed="rId5">
            <a:alphaModFix/>
          </a:blip>
          <a:srcRect b="0" l="0" r="0" t="0"/>
          <a:stretch/>
        </p:blipFill>
        <p:spPr>
          <a:xfrm>
            <a:off x="3905250" y="685800"/>
            <a:ext cx="4810125" cy="3771900"/>
          </a:xfrm>
          <a:prstGeom prst="rect">
            <a:avLst/>
          </a:prstGeom>
          <a:noFill/>
          <a:ln>
            <a:noFill/>
          </a:ln>
        </p:spPr>
      </p:pic>
      <p:pic>
        <p:nvPicPr>
          <p:cNvPr id="847" name="Google Shape;847;p129"/>
          <p:cNvPicPr preferRelativeResize="0"/>
          <p:nvPr/>
        </p:nvPicPr>
        <p:blipFill rotWithShape="1">
          <a:blip r:embed="rId6">
            <a:alphaModFix/>
          </a:blip>
          <a:srcRect b="0" l="0" r="0" t="0"/>
          <a:stretch/>
        </p:blipFill>
        <p:spPr>
          <a:xfrm>
            <a:off x="3905250" y="685800"/>
            <a:ext cx="4810125" cy="3771900"/>
          </a:xfrm>
          <a:prstGeom prst="rect">
            <a:avLst/>
          </a:prstGeom>
          <a:noFill/>
          <a:ln>
            <a:noFill/>
          </a:ln>
        </p:spPr>
      </p:pic>
      <p:pic>
        <p:nvPicPr>
          <p:cNvPr id="848" name="Google Shape;848;p129"/>
          <p:cNvPicPr preferRelativeResize="0"/>
          <p:nvPr/>
        </p:nvPicPr>
        <p:blipFill rotWithShape="1">
          <a:blip r:embed="rId7">
            <a:alphaModFix/>
          </a:blip>
          <a:srcRect b="0" l="0" r="0" t="0"/>
          <a:stretch/>
        </p:blipFill>
        <p:spPr>
          <a:xfrm>
            <a:off x="3905250" y="685800"/>
            <a:ext cx="4810125" cy="3771900"/>
          </a:xfrm>
          <a:prstGeom prst="rect">
            <a:avLst/>
          </a:prstGeom>
          <a:noFill/>
          <a:ln>
            <a:noFill/>
          </a:ln>
        </p:spPr>
      </p:pic>
      <p:pic>
        <p:nvPicPr>
          <p:cNvPr id="849" name="Google Shape;849;p129"/>
          <p:cNvPicPr preferRelativeResize="0"/>
          <p:nvPr/>
        </p:nvPicPr>
        <p:blipFill rotWithShape="1">
          <a:blip r:embed="rId8">
            <a:alphaModFix/>
          </a:blip>
          <a:srcRect b="0" l="0" r="0" t="0"/>
          <a:stretch/>
        </p:blipFill>
        <p:spPr>
          <a:xfrm>
            <a:off x="3905250" y="685800"/>
            <a:ext cx="4810125" cy="3771900"/>
          </a:xfrm>
          <a:prstGeom prst="rect">
            <a:avLst/>
          </a:prstGeom>
          <a:noFill/>
          <a:ln>
            <a:noFill/>
          </a:ln>
        </p:spPr>
      </p:pic>
      <p:pic>
        <p:nvPicPr>
          <p:cNvPr id="850" name="Google Shape;850;p129"/>
          <p:cNvPicPr preferRelativeResize="0"/>
          <p:nvPr/>
        </p:nvPicPr>
        <p:blipFill rotWithShape="1">
          <a:blip r:embed="rId9">
            <a:alphaModFix/>
          </a:blip>
          <a:srcRect b="0" l="0" r="0" t="0"/>
          <a:stretch/>
        </p:blipFill>
        <p:spPr>
          <a:xfrm>
            <a:off x="3905250" y="685800"/>
            <a:ext cx="4810125" cy="3771900"/>
          </a:xfrm>
          <a:prstGeom prst="rect">
            <a:avLst/>
          </a:prstGeom>
          <a:noFill/>
          <a:ln>
            <a:noFill/>
          </a:ln>
        </p:spPr>
      </p:pic>
      <p:pic>
        <p:nvPicPr>
          <p:cNvPr id="851" name="Google Shape;851;p129"/>
          <p:cNvPicPr preferRelativeResize="0"/>
          <p:nvPr/>
        </p:nvPicPr>
        <p:blipFill rotWithShape="1">
          <a:blip r:embed="rId10">
            <a:alphaModFix/>
          </a:blip>
          <a:srcRect b="0" l="0" r="0" t="0"/>
          <a:stretch/>
        </p:blipFill>
        <p:spPr>
          <a:xfrm>
            <a:off x="3905250" y="685800"/>
            <a:ext cx="4810125" cy="377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500"/>
                                        <p:tgtEl>
                                          <p:spTgt spid="84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43">
                                            <p:txEl>
                                              <p:pRg end="0" st="0"/>
                                            </p:txEl>
                                          </p:spTgt>
                                        </p:tgtEl>
                                        <p:attrNameLst>
                                          <p:attrName>style.visibility</p:attrName>
                                        </p:attrNameLst>
                                      </p:cBhvr>
                                      <p:to>
                                        <p:strVal val="visible"/>
                                      </p:to>
                                    </p:set>
                                    <p:animEffect filter="fade" transition="in">
                                      <p:cBhvr>
                                        <p:cTn dur="500"/>
                                        <p:tgtEl>
                                          <p:spTgt spid="843">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43">
                                            <p:txEl>
                                              <p:pRg end="1" st="1"/>
                                            </p:txEl>
                                          </p:spTgt>
                                        </p:tgtEl>
                                        <p:attrNameLst>
                                          <p:attrName>style.visibility</p:attrName>
                                        </p:attrNameLst>
                                      </p:cBhvr>
                                      <p:to>
                                        <p:strVal val="visible"/>
                                      </p:to>
                                    </p:set>
                                    <p:animEffect filter="fade" transition="in">
                                      <p:cBhvr>
                                        <p:cTn dur="500"/>
                                        <p:tgtEl>
                                          <p:spTgt spid="843">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43">
                                            <p:txEl>
                                              <p:pRg end="2" st="2"/>
                                            </p:txEl>
                                          </p:spTgt>
                                        </p:tgtEl>
                                        <p:attrNameLst>
                                          <p:attrName>style.visibility</p:attrName>
                                        </p:attrNameLst>
                                      </p:cBhvr>
                                      <p:to>
                                        <p:strVal val="visible"/>
                                      </p:to>
                                    </p:set>
                                    <p:animEffect filter="fade" transition="in">
                                      <p:cBhvr>
                                        <p:cTn dur="500"/>
                                        <p:tgtEl>
                                          <p:spTgt spid="843">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500"/>
                                        <p:tgtEl>
                                          <p:spTgt spid="84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500"/>
                                        <p:tgtEl>
                                          <p:spTgt spid="84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500"/>
                                        <p:tgtEl>
                                          <p:spTgt spid="846"/>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500"/>
                                        <p:tgtEl>
                                          <p:spTgt spid="84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500"/>
                                        <p:tgtEl>
                                          <p:spTgt spid="848"/>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500"/>
                                        <p:tgtEl>
                                          <p:spTgt spid="849"/>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500"/>
                                        <p:tgtEl>
                                          <p:spTgt spid="850"/>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500"/>
                                        <p:tgtEl>
                                          <p:spTgt spid="851"/>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841">
                                            <p:txEl>
                                              <p:pRg end="0" st="0"/>
                                            </p:txEl>
                                          </p:spTgt>
                                        </p:tgtEl>
                                        <p:attrNameLst>
                                          <p:attrName>style.visibility</p:attrName>
                                        </p:attrNameLst>
                                      </p:cBhvr>
                                      <p:to>
                                        <p:strVal val="visible"/>
                                      </p:to>
                                    </p:set>
                                    <p:animEffect filter="fade" transition="in">
                                      <p:cBhvr>
                                        <p:cTn dur="500"/>
                                        <p:tgtEl>
                                          <p:spTgt spid="841">
                                            <p:txEl>
                                              <p:pRg end="0" st="0"/>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841">
                                            <p:txEl>
                                              <p:pRg end="1" st="1"/>
                                            </p:txEl>
                                          </p:spTgt>
                                        </p:tgtEl>
                                        <p:attrNameLst>
                                          <p:attrName>style.visibility</p:attrName>
                                        </p:attrNameLst>
                                      </p:cBhvr>
                                      <p:to>
                                        <p:strVal val="visible"/>
                                      </p:to>
                                    </p:set>
                                    <p:animEffect filter="fade" transition="in">
                                      <p:cBhvr>
                                        <p:cTn dur="500"/>
                                        <p:tgtEl>
                                          <p:spTgt spid="84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30"/>
          <p:cNvSpPr/>
          <p:nvPr/>
        </p:nvSpPr>
        <p:spPr>
          <a:xfrm>
            <a:off x="447675" y="1905000"/>
            <a:ext cx="8229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excess supply </a:t>
            </a:r>
            <a:r>
              <a:rPr i="1" lang="en-US" sz="1800">
                <a:solidFill>
                  <a:schemeClr val="dk1"/>
                </a:solidFill>
                <a:latin typeface="Calibri"/>
                <a:ea typeface="Calibri"/>
                <a:cs typeface="Calibri"/>
                <a:sym typeface="Calibri"/>
              </a:rPr>
              <a:t>or</a:t>
            </a:r>
            <a:r>
              <a:rPr lang="en-US" sz="1800">
                <a:solidFill>
                  <a:schemeClr val="dk1"/>
                </a:solidFill>
                <a:latin typeface="Calibri"/>
                <a:ea typeface="Calibri"/>
                <a:cs typeface="Calibri"/>
                <a:sym typeface="Calibri"/>
              </a:rPr>
              <a:t> surplus</a:t>
            </a:r>
            <a:r>
              <a:rPr b="0" lang="en-US" sz="1800">
                <a:solidFill>
                  <a:schemeClr val="dk1"/>
                </a:solidFill>
                <a:latin typeface="Calibri"/>
                <a:ea typeface="Calibri"/>
                <a:cs typeface="Calibri"/>
                <a:sym typeface="Calibri"/>
              </a:rPr>
              <a:t>  The condition that exists when quantity supplied exceeds quantity demanded at the current price.</a:t>
            </a:r>
            <a:endParaRPr/>
          </a:p>
        </p:txBody>
      </p:sp>
      <p:sp>
        <p:nvSpPr>
          <p:cNvPr id="857" name="Google Shape;857;p130"/>
          <p:cNvSpPr txBox="1"/>
          <p:nvPr/>
        </p:nvSpPr>
        <p:spPr>
          <a:xfrm>
            <a:off x="447675" y="295275"/>
            <a:ext cx="73152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2000">
                <a:solidFill>
                  <a:srgbClr val="55367D"/>
                </a:solidFill>
                <a:latin typeface="Calibri"/>
                <a:ea typeface="Calibri"/>
                <a:cs typeface="Calibri"/>
                <a:sym typeface="Calibri"/>
              </a:rPr>
              <a:t>Excess Supply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7"/>
                                        </p:tgtEl>
                                        <p:attrNameLst>
                                          <p:attrName>style.visibility</p:attrName>
                                        </p:attrNameLst>
                                      </p:cBhvr>
                                      <p:to>
                                        <p:strVal val="visible"/>
                                      </p:to>
                                    </p:set>
                                    <p:animEffect filter="fade" transition="in">
                                      <p:cBhvr>
                                        <p:cTn dur="500"/>
                                        <p:tgtEl>
                                          <p:spTgt spid="85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56"/>
                                        </p:tgtEl>
                                        <p:attrNameLst>
                                          <p:attrName>style.visibility</p:attrName>
                                        </p:attrNameLst>
                                      </p:cBhvr>
                                      <p:to>
                                        <p:strVal val="visible"/>
                                      </p:to>
                                    </p:set>
                                    <p:animEffect filter="fade" transition="in">
                                      <p:cBhvr>
                                        <p:cTn dur="500"/>
                                        <p:tgtEl>
                                          <p:spTgt spid="8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31"/>
          <p:cNvSpPr txBox="1"/>
          <p:nvPr/>
        </p:nvSpPr>
        <p:spPr>
          <a:xfrm>
            <a:off x="457200" y="4953000"/>
            <a:ext cx="8382000" cy="12192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When quantity supplied exceeds quantity demanded at the current price, the price tends to fall. When price falls, quantity supplied is likely to decrease and quantity demanded is likely to increase until an equilibrium price is reached where quantity supplied and quantity demanded are equal.</a:t>
            </a:r>
            <a:endParaRPr/>
          </a:p>
        </p:txBody>
      </p:sp>
      <p:sp>
        <p:nvSpPr>
          <p:cNvPr id="863" name="Google Shape;863;p131"/>
          <p:cNvSpPr/>
          <p:nvPr/>
        </p:nvSpPr>
        <p:spPr>
          <a:xfrm>
            <a:off x="457200" y="457200"/>
            <a:ext cx="2886000" cy="4572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400">
                <a:solidFill>
                  <a:srgbClr val="00723F"/>
                </a:solidFill>
                <a:latin typeface="Calibri"/>
                <a:ea typeface="Calibri"/>
                <a:cs typeface="Calibri"/>
                <a:sym typeface="Calibri"/>
              </a:rPr>
              <a:t>  FIGURE 3.10</a:t>
            </a:r>
            <a:r>
              <a:rPr lang="en-US" sz="1400">
                <a:solidFill>
                  <a:schemeClr val="dk1"/>
                </a:solidFill>
                <a:latin typeface="Calibri"/>
                <a:ea typeface="Calibri"/>
                <a:cs typeface="Calibri"/>
                <a:sym typeface="Calibri"/>
              </a:rPr>
              <a:t>  Excess Supply, or Surplus</a:t>
            </a:r>
            <a:endParaRPr/>
          </a:p>
        </p:txBody>
      </p:sp>
      <p:sp>
        <p:nvSpPr>
          <p:cNvPr id="864" name="Google Shape;864;p131"/>
          <p:cNvSpPr txBox="1"/>
          <p:nvPr/>
        </p:nvSpPr>
        <p:spPr>
          <a:xfrm>
            <a:off x="457200" y="944563"/>
            <a:ext cx="2819400" cy="15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600">
                <a:solidFill>
                  <a:schemeClr val="dk1"/>
                </a:solidFill>
                <a:latin typeface="Calibri"/>
                <a:ea typeface="Calibri"/>
                <a:cs typeface="Calibri"/>
                <a:sym typeface="Calibri"/>
              </a:rPr>
              <a:t>At a price of $3.00, quantity supplied exceeds quantity demanded by 20,000 bushels. </a:t>
            </a:r>
            <a:endParaRPr/>
          </a:p>
          <a:p>
            <a:pPr indent="0" lvl="0" marL="0" marR="0" rtl="0" algn="l">
              <a:spcBef>
                <a:spcPts val="0"/>
              </a:spcBef>
              <a:spcAft>
                <a:spcPts val="0"/>
              </a:spcAft>
              <a:buNone/>
            </a:pPr>
            <a:r>
              <a:rPr b="0" lang="en-US" sz="1600">
                <a:solidFill>
                  <a:schemeClr val="dk1"/>
                </a:solidFill>
                <a:latin typeface="Calibri"/>
                <a:ea typeface="Calibri"/>
                <a:cs typeface="Calibri"/>
                <a:sym typeface="Calibri"/>
              </a:rPr>
              <a:t>This excess supply will cause the price to fall.  </a:t>
            </a:r>
            <a:endParaRPr/>
          </a:p>
        </p:txBody>
      </p:sp>
      <p:pic>
        <p:nvPicPr>
          <p:cNvPr id="865" name="Google Shape;865;p131"/>
          <p:cNvPicPr preferRelativeResize="0"/>
          <p:nvPr/>
        </p:nvPicPr>
        <p:blipFill rotWithShape="1">
          <a:blip r:embed="rId3">
            <a:alphaModFix/>
          </a:blip>
          <a:srcRect b="0" l="0" r="0" t="0"/>
          <a:stretch/>
        </p:blipFill>
        <p:spPr>
          <a:xfrm>
            <a:off x="3657600" y="557213"/>
            <a:ext cx="5076825" cy="3914775"/>
          </a:xfrm>
          <a:prstGeom prst="rect">
            <a:avLst/>
          </a:prstGeom>
          <a:noFill/>
          <a:ln>
            <a:noFill/>
          </a:ln>
        </p:spPr>
      </p:pic>
      <p:pic>
        <p:nvPicPr>
          <p:cNvPr id="866" name="Google Shape;866;p131"/>
          <p:cNvPicPr preferRelativeResize="0"/>
          <p:nvPr/>
        </p:nvPicPr>
        <p:blipFill rotWithShape="1">
          <a:blip r:embed="rId4">
            <a:alphaModFix/>
          </a:blip>
          <a:srcRect b="0" l="0" r="0" t="0"/>
          <a:stretch/>
        </p:blipFill>
        <p:spPr>
          <a:xfrm>
            <a:off x="3657600" y="557213"/>
            <a:ext cx="5076825" cy="3914775"/>
          </a:xfrm>
          <a:prstGeom prst="rect">
            <a:avLst/>
          </a:prstGeom>
          <a:noFill/>
          <a:ln>
            <a:noFill/>
          </a:ln>
        </p:spPr>
      </p:pic>
      <p:pic>
        <p:nvPicPr>
          <p:cNvPr id="867" name="Google Shape;867;p131"/>
          <p:cNvPicPr preferRelativeResize="0"/>
          <p:nvPr/>
        </p:nvPicPr>
        <p:blipFill rotWithShape="1">
          <a:blip r:embed="rId5">
            <a:alphaModFix/>
          </a:blip>
          <a:srcRect b="0" l="0" r="0" t="0"/>
          <a:stretch/>
        </p:blipFill>
        <p:spPr>
          <a:xfrm>
            <a:off x="3657600" y="557213"/>
            <a:ext cx="5076825" cy="3914775"/>
          </a:xfrm>
          <a:prstGeom prst="rect">
            <a:avLst/>
          </a:prstGeom>
          <a:noFill/>
          <a:ln>
            <a:noFill/>
          </a:ln>
        </p:spPr>
      </p:pic>
      <p:pic>
        <p:nvPicPr>
          <p:cNvPr id="868" name="Google Shape;868;p131"/>
          <p:cNvPicPr preferRelativeResize="0"/>
          <p:nvPr/>
        </p:nvPicPr>
        <p:blipFill rotWithShape="1">
          <a:blip r:embed="rId6">
            <a:alphaModFix/>
          </a:blip>
          <a:srcRect b="0" l="0" r="0" t="0"/>
          <a:stretch/>
        </p:blipFill>
        <p:spPr>
          <a:xfrm>
            <a:off x="3657600" y="557213"/>
            <a:ext cx="5076825" cy="3914775"/>
          </a:xfrm>
          <a:prstGeom prst="rect">
            <a:avLst/>
          </a:prstGeom>
          <a:noFill/>
          <a:ln>
            <a:noFill/>
          </a:ln>
        </p:spPr>
      </p:pic>
      <p:pic>
        <p:nvPicPr>
          <p:cNvPr id="869" name="Google Shape;869;p131"/>
          <p:cNvPicPr preferRelativeResize="0"/>
          <p:nvPr/>
        </p:nvPicPr>
        <p:blipFill rotWithShape="1">
          <a:blip r:embed="rId7">
            <a:alphaModFix/>
          </a:blip>
          <a:srcRect b="0" l="0" r="0" t="0"/>
          <a:stretch/>
        </p:blipFill>
        <p:spPr>
          <a:xfrm>
            <a:off x="3657600" y="557213"/>
            <a:ext cx="5076825" cy="3914775"/>
          </a:xfrm>
          <a:prstGeom prst="rect">
            <a:avLst/>
          </a:prstGeom>
          <a:noFill/>
          <a:ln>
            <a:noFill/>
          </a:ln>
        </p:spPr>
      </p:pic>
      <p:pic>
        <p:nvPicPr>
          <p:cNvPr id="870" name="Google Shape;870;p131"/>
          <p:cNvPicPr preferRelativeResize="0"/>
          <p:nvPr/>
        </p:nvPicPr>
        <p:blipFill rotWithShape="1">
          <a:blip r:embed="rId8">
            <a:alphaModFix/>
          </a:blip>
          <a:srcRect b="0" l="0" r="0" t="0"/>
          <a:stretch/>
        </p:blipFill>
        <p:spPr>
          <a:xfrm>
            <a:off x="3657600" y="557213"/>
            <a:ext cx="5076825" cy="3914775"/>
          </a:xfrm>
          <a:prstGeom prst="rect">
            <a:avLst/>
          </a:prstGeom>
          <a:noFill/>
          <a:ln>
            <a:noFill/>
          </a:ln>
        </p:spPr>
      </p:pic>
      <p:pic>
        <p:nvPicPr>
          <p:cNvPr id="871" name="Google Shape;871;p131"/>
          <p:cNvPicPr preferRelativeResize="0"/>
          <p:nvPr/>
        </p:nvPicPr>
        <p:blipFill rotWithShape="1">
          <a:blip r:embed="rId9">
            <a:alphaModFix/>
          </a:blip>
          <a:srcRect b="0" l="0" r="0" t="0"/>
          <a:stretch/>
        </p:blipFill>
        <p:spPr>
          <a:xfrm>
            <a:off x="3657600" y="557213"/>
            <a:ext cx="5076825" cy="3914775"/>
          </a:xfrm>
          <a:prstGeom prst="rect">
            <a:avLst/>
          </a:prstGeom>
          <a:noFill/>
          <a:ln>
            <a:noFill/>
          </a:ln>
        </p:spPr>
      </p:pic>
      <p:pic>
        <p:nvPicPr>
          <p:cNvPr id="872" name="Google Shape;872;p131"/>
          <p:cNvPicPr preferRelativeResize="0"/>
          <p:nvPr/>
        </p:nvPicPr>
        <p:blipFill rotWithShape="1">
          <a:blip r:embed="rId10">
            <a:alphaModFix/>
          </a:blip>
          <a:srcRect b="0" l="0" r="0" t="0"/>
          <a:stretch/>
        </p:blipFill>
        <p:spPr>
          <a:xfrm>
            <a:off x="3657600" y="557213"/>
            <a:ext cx="5076825" cy="3914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500"/>
                                        <p:tgtEl>
                                          <p:spTgt spid="86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65"/>
                                        </p:tgtEl>
                                        <p:attrNameLst>
                                          <p:attrName>style.visibility</p:attrName>
                                        </p:attrNameLst>
                                      </p:cBhvr>
                                      <p:to>
                                        <p:strVal val="visible"/>
                                      </p:to>
                                    </p:set>
                                    <p:animEffect filter="fade" transition="in">
                                      <p:cBhvr>
                                        <p:cTn dur="500"/>
                                        <p:tgtEl>
                                          <p:spTgt spid="86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66"/>
                                        </p:tgtEl>
                                        <p:attrNameLst>
                                          <p:attrName>style.visibility</p:attrName>
                                        </p:attrNameLst>
                                      </p:cBhvr>
                                      <p:to>
                                        <p:strVal val="visible"/>
                                      </p:to>
                                    </p:set>
                                    <p:animEffect filter="fade" transition="in">
                                      <p:cBhvr>
                                        <p:cTn dur="750"/>
                                        <p:tgtEl>
                                          <p:spTgt spid="866"/>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500"/>
                                        <p:tgtEl>
                                          <p:spTgt spid="867"/>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864">
                                            <p:txEl>
                                              <p:pRg end="0" st="0"/>
                                            </p:txEl>
                                          </p:spTgt>
                                        </p:tgtEl>
                                        <p:attrNameLst>
                                          <p:attrName>style.visibility</p:attrName>
                                        </p:attrNameLst>
                                      </p:cBhvr>
                                      <p:to>
                                        <p:strVal val="visible"/>
                                      </p:to>
                                    </p:set>
                                    <p:animEffect filter="fade" transition="in">
                                      <p:cBhvr>
                                        <p:cTn dur="500"/>
                                        <p:tgtEl>
                                          <p:spTgt spid="864">
                                            <p:txEl>
                                              <p:pRg end="0" st="0"/>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864">
                                            <p:txEl>
                                              <p:pRg end="1" st="1"/>
                                            </p:txEl>
                                          </p:spTgt>
                                        </p:tgtEl>
                                        <p:attrNameLst>
                                          <p:attrName>style.visibility</p:attrName>
                                        </p:attrNameLst>
                                      </p:cBhvr>
                                      <p:to>
                                        <p:strVal val="visible"/>
                                      </p:to>
                                    </p:set>
                                    <p:animEffect filter="fade" transition="in">
                                      <p:cBhvr>
                                        <p:cTn dur="500"/>
                                        <p:tgtEl>
                                          <p:spTgt spid="864">
                                            <p:txEl>
                                              <p:pRg end="1" st="1"/>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500"/>
                                        <p:tgtEl>
                                          <p:spTgt spid="869"/>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750"/>
                                        <p:tgtEl>
                                          <p:spTgt spid="870"/>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871"/>
                                        </p:tgtEl>
                                        <p:attrNameLst>
                                          <p:attrName>style.visibility</p:attrName>
                                        </p:attrNameLst>
                                      </p:cBhvr>
                                      <p:to>
                                        <p:strVal val="visible"/>
                                      </p:to>
                                    </p:set>
                                    <p:animEffect filter="fade" transition="in">
                                      <p:cBhvr>
                                        <p:cTn dur="750"/>
                                        <p:tgtEl>
                                          <p:spTgt spid="871"/>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750"/>
                                        <p:tgtEl>
                                          <p:spTgt spid="868"/>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750"/>
                                        <p:tgtEl>
                                          <p:spTgt spid="872"/>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862"/>
                                        </p:tgtEl>
                                        <p:attrNameLst>
                                          <p:attrName>style.visibility</p:attrName>
                                        </p:attrNameLst>
                                      </p:cBhvr>
                                      <p:to>
                                        <p:strVal val="visible"/>
                                      </p:to>
                                    </p:set>
                                    <p:animEffect filter="fade" transition="in">
                                      <p:cBhvr>
                                        <p:cTn dur="500"/>
                                        <p:tgtEl>
                                          <p:spTgt spid="8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pic>
        <p:nvPicPr>
          <p:cNvPr descr="fig3_11_4ppt" id="877" name="Google Shape;877;p132"/>
          <p:cNvPicPr preferRelativeResize="0"/>
          <p:nvPr/>
        </p:nvPicPr>
        <p:blipFill rotWithShape="1">
          <a:blip r:embed="rId3">
            <a:alphaModFix/>
          </a:blip>
          <a:srcRect b="0" l="0" r="0" t="0"/>
          <a:stretch/>
        </p:blipFill>
        <p:spPr>
          <a:xfrm>
            <a:off x="447675" y="1743075"/>
            <a:ext cx="3952875" cy="3962400"/>
          </a:xfrm>
          <a:prstGeom prst="rect">
            <a:avLst/>
          </a:prstGeom>
          <a:noFill/>
          <a:ln>
            <a:noFill/>
          </a:ln>
        </p:spPr>
      </p:pic>
      <p:sp>
        <p:nvSpPr>
          <p:cNvPr id="878" name="Google Shape;878;p132"/>
          <p:cNvSpPr/>
          <p:nvPr/>
        </p:nvSpPr>
        <p:spPr>
          <a:xfrm>
            <a:off x="447675" y="828675"/>
            <a:ext cx="823920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When supply and demand curves shift, the equilibrium price and quantity change.</a:t>
            </a:r>
            <a:endParaRPr/>
          </a:p>
        </p:txBody>
      </p:sp>
      <p:pic>
        <p:nvPicPr>
          <p:cNvPr descr="fig3_11_1ppt" id="879" name="Google Shape;879;p132"/>
          <p:cNvPicPr preferRelativeResize="0"/>
          <p:nvPr/>
        </p:nvPicPr>
        <p:blipFill rotWithShape="1">
          <a:blip r:embed="rId4">
            <a:alphaModFix/>
          </a:blip>
          <a:srcRect b="0" l="0" r="0" t="0"/>
          <a:stretch/>
        </p:blipFill>
        <p:spPr>
          <a:xfrm>
            <a:off x="447675" y="1743075"/>
            <a:ext cx="3952875" cy="3962400"/>
          </a:xfrm>
          <a:prstGeom prst="rect">
            <a:avLst/>
          </a:prstGeom>
          <a:noFill/>
          <a:ln>
            <a:noFill/>
          </a:ln>
        </p:spPr>
      </p:pic>
      <p:pic>
        <p:nvPicPr>
          <p:cNvPr descr="fig3_11_2ppt" id="880" name="Google Shape;880;p132"/>
          <p:cNvPicPr preferRelativeResize="0"/>
          <p:nvPr/>
        </p:nvPicPr>
        <p:blipFill rotWithShape="1">
          <a:blip r:embed="rId5">
            <a:alphaModFix/>
          </a:blip>
          <a:srcRect b="0" l="0" r="0" t="0"/>
          <a:stretch/>
        </p:blipFill>
        <p:spPr>
          <a:xfrm>
            <a:off x="447675" y="1743075"/>
            <a:ext cx="3952875" cy="3962400"/>
          </a:xfrm>
          <a:prstGeom prst="rect">
            <a:avLst/>
          </a:prstGeom>
          <a:noFill/>
          <a:ln>
            <a:noFill/>
          </a:ln>
        </p:spPr>
      </p:pic>
      <p:pic>
        <p:nvPicPr>
          <p:cNvPr descr="fig3_11_3ppt" id="881" name="Google Shape;881;p132"/>
          <p:cNvPicPr preferRelativeResize="0"/>
          <p:nvPr/>
        </p:nvPicPr>
        <p:blipFill rotWithShape="1">
          <a:blip r:embed="rId6">
            <a:alphaModFix/>
          </a:blip>
          <a:srcRect b="0" l="0" r="0" t="0"/>
          <a:stretch/>
        </p:blipFill>
        <p:spPr>
          <a:xfrm>
            <a:off x="447675" y="1743075"/>
            <a:ext cx="3952875" cy="3962400"/>
          </a:xfrm>
          <a:prstGeom prst="rect">
            <a:avLst/>
          </a:prstGeom>
          <a:noFill/>
          <a:ln>
            <a:noFill/>
          </a:ln>
        </p:spPr>
      </p:pic>
      <p:pic>
        <p:nvPicPr>
          <p:cNvPr descr="fig3_11_5ppt" id="882" name="Google Shape;882;p132"/>
          <p:cNvPicPr preferRelativeResize="0"/>
          <p:nvPr/>
        </p:nvPicPr>
        <p:blipFill rotWithShape="1">
          <a:blip r:embed="rId7">
            <a:alphaModFix/>
          </a:blip>
          <a:srcRect b="0" l="0" r="0" t="0"/>
          <a:stretch/>
        </p:blipFill>
        <p:spPr>
          <a:xfrm>
            <a:off x="447675" y="1743075"/>
            <a:ext cx="3952875" cy="3962400"/>
          </a:xfrm>
          <a:prstGeom prst="rect">
            <a:avLst/>
          </a:prstGeom>
          <a:noFill/>
          <a:ln>
            <a:noFill/>
          </a:ln>
        </p:spPr>
      </p:pic>
      <p:pic>
        <p:nvPicPr>
          <p:cNvPr descr="fig3_11_7ppt" id="883" name="Google Shape;883;p132"/>
          <p:cNvPicPr preferRelativeResize="0"/>
          <p:nvPr/>
        </p:nvPicPr>
        <p:blipFill rotWithShape="1">
          <a:blip r:embed="rId8">
            <a:alphaModFix/>
          </a:blip>
          <a:srcRect b="0" l="0" r="0" t="0"/>
          <a:stretch/>
        </p:blipFill>
        <p:spPr>
          <a:xfrm>
            <a:off x="447675" y="1743075"/>
            <a:ext cx="3952875" cy="3962400"/>
          </a:xfrm>
          <a:prstGeom prst="rect">
            <a:avLst/>
          </a:prstGeom>
          <a:noFill/>
          <a:ln>
            <a:noFill/>
          </a:ln>
        </p:spPr>
      </p:pic>
      <p:pic>
        <p:nvPicPr>
          <p:cNvPr descr="fig3_11_6ppt" id="884" name="Google Shape;884;p132"/>
          <p:cNvPicPr preferRelativeResize="0"/>
          <p:nvPr/>
        </p:nvPicPr>
        <p:blipFill rotWithShape="1">
          <a:blip r:embed="rId9">
            <a:alphaModFix/>
          </a:blip>
          <a:srcRect b="0" l="0" r="0" t="0"/>
          <a:stretch/>
        </p:blipFill>
        <p:spPr>
          <a:xfrm>
            <a:off x="447675" y="1743075"/>
            <a:ext cx="3952875" cy="3962400"/>
          </a:xfrm>
          <a:prstGeom prst="rect">
            <a:avLst/>
          </a:prstGeom>
          <a:noFill/>
          <a:ln>
            <a:noFill/>
          </a:ln>
        </p:spPr>
      </p:pic>
      <p:sp>
        <p:nvSpPr>
          <p:cNvPr id="885" name="Google Shape;885;p132"/>
          <p:cNvSpPr/>
          <p:nvPr/>
        </p:nvSpPr>
        <p:spPr>
          <a:xfrm>
            <a:off x="5187950" y="1752600"/>
            <a:ext cx="3498900" cy="7620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400">
                <a:solidFill>
                  <a:srgbClr val="00723F"/>
                </a:solidFill>
                <a:latin typeface="Calibri"/>
                <a:ea typeface="Calibri"/>
                <a:cs typeface="Calibri"/>
                <a:sym typeface="Calibri"/>
              </a:rPr>
              <a:t>  FIGURE 3.11</a:t>
            </a:r>
            <a:r>
              <a:rPr lang="en-US" sz="1400">
                <a:solidFill>
                  <a:schemeClr val="dk1"/>
                </a:solidFill>
                <a:latin typeface="Calibri"/>
                <a:ea typeface="Calibri"/>
                <a:cs typeface="Calibri"/>
                <a:sym typeface="Calibri"/>
              </a:rPr>
              <a:t>  The Coffee Market: A Shift of Supply and Subsequent Price Adjustment </a:t>
            </a:r>
            <a:endParaRPr/>
          </a:p>
        </p:txBody>
      </p:sp>
      <p:sp>
        <p:nvSpPr>
          <p:cNvPr id="886" name="Google Shape;886;p132"/>
          <p:cNvSpPr txBox="1"/>
          <p:nvPr/>
        </p:nvSpPr>
        <p:spPr>
          <a:xfrm>
            <a:off x="5162550" y="2438400"/>
            <a:ext cx="3524100" cy="21432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lang="en-US" sz="1600">
                <a:solidFill>
                  <a:schemeClr val="dk1"/>
                </a:solidFill>
                <a:latin typeface="Calibri"/>
                <a:ea typeface="Calibri"/>
                <a:cs typeface="Calibri"/>
                <a:sym typeface="Calibri"/>
              </a:rPr>
              <a:t>Before the freeze, the coffee market was in equilibrium at a price of $1.20 per pound.</a:t>
            </a:r>
            <a:endParaRPr/>
          </a:p>
          <a:p>
            <a:pPr indent="0" lvl="0" marL="0" marR="0" rtl="0" algn="l">
              <a:lnSpc>
                <a:spcPct val="105000"/>
              </a:lnSpc>
              <a:spcBef>
                <a:spcPts val="0"/>
              </a:spcBef>
              <a:spcAft>
                <a:spcPts val="0"/>
              </a:spcAft>
              <a:buNone/>
            </a:pPr>
            <a:r>
              <a:rPr b="0" lang="en-US" sz="1600">
                <a:solidFill>
                  <a:schemeClr val="dk1"/>
                </a:solidFill>
                <a:latin typeface="Calibri"/>
                <a:ea typeface="Calibri"/>
                <a:cs typeface="Calibri"/>
                <a:sym typeface="Calibri"/>
              </a:rPr>
              <a:t>At that price, quantity demanded equaled quantity supplied. </a:t>
            </a:r>
            <a:endParaRPr/>
          </a:p>
          <a:p>
            <a:pPr indent="0" lvl="0" marL="0" marR="0" rtl="0" algn="l">
              <a:lnSpc>
                <a:spcPct val="105000"/>
              </a:lnSpc>
              <a:spcBef>
                <a:spcPts val="0"/>
              </a:spcBef>
              <a:spcAft>
                <a:spcPts val="0"/>
              </a:spcAft>
              <a:buNone/>
            </a:pPr>
            <a:r>
              <a:rPr b="0" lang="en-US" sz="1600">
                <a:solidFill>
                  <a:schemeClr val="dk1"/>
                </a:solidFill>
                <a:latin typeface="Calibri"/>
                <a:ea typeface="Calibri"/>
                <a:cs typeface="Calibri"/>
                <a:sym typeface="Calibri"/>
              </a:rPr>
              <a:t>The freeze shifted the supply curve to the left (from </a:t>
            </a:r>
            <a:r>
              <a:rPr b="0" i="1" lang="en-US" sz="1600">
                <a:solidFill>
                  <a:schemeClr val="dk1"/>
                </a:solidFill>
                <a:latin typeface="Calibri"/>
                <a:ea typeface="Calibri"/>
                <a:cs typeface="Calibri"/>
                <a:sym typeface="Calibri"/>
              </a:rPr>
              <a:t>S</a:t>
            </a:r>
            <a:r>
              <a:rPr b="0" baseline="-25000" lang="en-US" sz="1600">
                <a:solidFill>
                  <a:schemeClr val="dk1"/>
                </a:solidFill>
                <a:latin typeface="Calibri"/>
                <a:ea typeface="Calibri"/>
                <a:cs typeface="Calibri"/>
                <a:sym typeface="Calibri"/>
              </a:rPr>
              <a:t>0</a:t>
            </a:r>
            <a:r>
              <a:rPr b="0" lang="en-US" sz="1600">
                <a:solidFill>
                  <a:schemeClr val="dk1"/>
                </a:solidFill>
                <a:latin typeface="Calibri"/>
                <a:ea typeface="Calibri"/>
                <a:cs typeface="Calibri"/>
                <a:sym typeface="Calibri"/>
              </a:rPr>
              <a:t> to </a:t>
            </a:r>
            <a:r>
              <a:rPr b="0" i="1" lang="en-US" sz="1600">
                <a:solidFill>
                  <a:schemeClr val="dk1"/>
                </a:solidFill>
                <a:latin typeface="Calibri"/>
                <a:ea typeface="Calibri"/>
                <a:cs typeface="Calibri"/>
                <a:sym typeface="Calibri"/>
              </a:rPr>
              <a:t>S</a:t>
            </a:r>
            <a:r>
              <a:rPr b="0" baseline="-25000" lang="en-US" sz="1600">
                <a:solidFill>
                  <a:schemeClr val="dk1"/>
                </a:solidFill>
                <a:latin typeface="Calibri"/>
                <a:ea typeface="Calibri"/>
                <a:cs typeface="Calibri"/>
                <a:sym typeface="Calibri"/>
              </a:rPr>
              <a:t>1</a:t>
            </a:r>
            <a:r>
              <a:rPr b="0" lang="en-US" sz="1600">
                <a:solidFill>
                  <a:schemeClr val="dk1"/>
                </a:solidFill>
                <a:latin typeface="Calibri"/>
                <a:ea typeface="Calibri"/>
                <a:cs typeface="Calibri"/>
                <a:sym typeface="Calibri"/>
              </a:rPr>
              <a:t>), increasing the equilibrium price to $2.40. </a:t>
            </a:r>
            <a:endParaRPr/>
          </a:p>
        </p:txBody>
      </p:sp>
      <p:sp>
        <p:nvSpPr>
          <p:cNvPr id="887" name="Google Shape;887;p132"/>
          <p:cNvSpPr txBox="1"/>
          <p:nvPr/>
        </p:nvSpPr>
        <p:spPr>
          <a:xfrm>
            <a:off x="447675" y="295275"/>
            <a:ext cx="67818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2000">
                <a:solidFill>
                  <a:srgbClr val="55367D"/>
                </a:solidFill>
                <a:latin typeface="Calibri"/>
                <a:ea typeface="Calibri"/>
                <a:cs typeface="Calibri"/>
                <a:sym typeface="Calibri"/>
              </a:rPr>
              <a:t>Changes In Equilibrium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500"/>
                                        <p:tgtEl>
                                          <p:spTgt spid="88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500"/>
                                        <p:tgtEl>
                                          <p:spTgt spid="8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500"/>
                                        <p:tgtEl>
                                          <p:spTgt spid="88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500"/>
                                        <p:tgtEl>
                                          <p:spTgt spid="87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750"/>
                                        <p:tgtEl>
                                          <p:spTgt spid="881"/>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750"/>
                                        <p:tgtEl>
                                          <p:spTgt spid="880"/>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886">
                                            <p:txEl>
                                              <p:pRg end="0" st="0"/>
                                            </p:txEl>
                                          </p:spTgt>
                                        </p:tgtEl>
                                        <p:attrNameLst>
                                          <p:attrName>style.visibility</p:attrName>
                                        </p:attrNameLst>
                                      </p:cBhvr>
                                      <p:to>
                                        <p:strVal val="visible"/>
                                      </p:to>
                                    </p:set>
                                    <p:animEffect filter="fade" transition="in">
                                      <p:cBhvr>
                                        <p:cTn dur="500"/>
                                        <p:tgtEl>
                                          <p:spTgt spid="886">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86">
                                            <p:txEl>
                                              <p:pRg end="1" st="1"/>
                                            </p:txEl>
                                          </p:spTgt>
                                        </p:tgtEl>
                                        <p:attrNameLst>
                                          <p:attrName>style.visibility</p:attrName>
                                        </p:attrNameLst>
                                      </p:cBhvr>
                                      <p:to>
                                        <p:strVal val="visible"/>
                                      </p:to>
                                    </p:set>
                                    <p:animEffect filter="fade" transition="in">
                                      <p:cBhvr>
                                        <p:cTn dur="500"/>
                                        <p:tgtEl>
                                          <p:spTgt spid="886">
                                            <p:txEl>
                                              <p:pRg end="1" st="1"/>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886">
                                            <p:txEl>
                                              <p:pRg end="2" st="2"/>
                                            </p:txEl>
                                          </p:spTgt>
                                        </p:tgtEl>
                                        <p:attrNameLst>
                                          <p:attrName>style.visibility</p:attrName>
                                        </p:attrNameLst>
                                      </p:cBhvr>
                                      <p:to>
                                        <p:strVal val="visible"/>
                                      </p:to>
                                    </p:set>
                                    <p:animEffect filter="fade" transition="in">
                                      <p:cBhvr>
                                        <p:cTn dur="500"/>
                                        <p:tgtEl>
                                          <p:spTgt spid="886">
                                            <p:txEl>
                                              <p:pRg end="2" st="2"/>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750"/>
                                        <p:tgtEl>
                                          <p:spTgt spid="877"/>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750"/>
                                        <p:tgtEl>
                                          <p:spTgt spid="882"/>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884"/>
                                        </p:tgtEl>
                                        <p:attrNameLst>
                                          <p:attrName>style.visibility</p:attrName>
                                        </p:attrNameLst>
                                      </p:cBhvr>
                                      <p:to>
                                        <p:strVal val="visible"/>
                                      </p:to>
                                    </p:set>
                                    <p:animEffect filter="fade" transition="in">
                                      <p:cBhvr>
                                        <p:cTn dur="750"/>
                                        <p:tgtEl>
                                          <p:spTgt spid="884"/>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883"/>
                                        </p:tgtEl>
                                        <p:attrNameLst>
                                          <p:attrName>style.visibility</p:attrName>
                                        </p:attrNameLst>
                                      </p:cBhvr>
                                      <p:to>
                                        <p:strVal val="visible"/>
                                      </p:to>
                                    </p:set>
                                    <p:animEffect filter="fade" transition="in">
                                      <p:cBhvr>
                                        <p:cTn dur="750"/>
                                        <p:tgtEl>
                                          <p:spTgt spid="8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33"/>
          <p:cNvSpPr txBox="1"/>
          <p:nvPr/>
        </p:nvSpPr>
        <p:spPr>
          <a:xfrm>
            <a:off x="447675" y="990600"/>
            <a:ext cx="45720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000">
                <a:solidFill>
                  <a:schemeClr val="dk1"/>
                </a:solidFill>
                <a:latin typeface="Calibri"/>
                <a:ea typeface="Calibri"/>
                <a:cs typeface="Calibri"/>
                <a:sym typeface="Calibri"/>
              </a:rPr>
              <a:t>Coffee or Tea?</a:t>
            </a:r>
            <a:endParaRPr/>
          </a:p>
        </p:txBody>
      </p:sp>
      <p:sp>
        <p:nvSpPr>
          <p:cNvPr id="893" name="Google Shape;893;p133"/>
          <p:cNvSpPr txBox="1"/>
          <p:nvPr/>
        </p:nvSpPr>
        <p:spPr>
          <a:xfrm rot="-5400000">
            <a:off x="4343400" y="-3657600"/>
            <a:ext cx="457200" cy="8229600"/>
          </a:xfrm>
          <a:prstGeom prst="rect">
            <a:avLst/>
          </a:prstGeom>
          <a:gradFill>
            <a:gsLst>
              <a:gs pos="0">
                <a:srgbClr val="00758C"/>
              </a:gs>
              <a:gs pos="33000">
                <a:srgbClr val="00758C"/>
              </a:gs>
              <a:gs pos="100000">
                <a:srgbClr val="FFFF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33"/>
          <p:cNvSpPr txBox="1"/>
          <p:nvPr/>
        </p:nvSpPr>
        <p:spPr>
          <a:xfrm>
            <a:off x="457200" y="228600"/>
            <a:ext cx="8229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E C O N O M I C S   I N   P R A C T I C E</a:t>
            </a:r>
            <a:endParaRPr/>
          </a:p>
        </p:txBody>
      </p:sp>
      <p:sp>
        <p:nvSpPr>
          <p:cNvPr id="895" name="Google Shape;895;p133"/>
          <p:cNvSpPr txBox="1"/>
          <p:nvPr/>
        </p:nvSpPr>
        <p:spPr>
          <a:xfrm>
            <a:off x="447675" y="4648200"/>
            <a:ext cx="8001000" cy="1285800"/>
          </a:xfrm>
          <a:prstGeom prst="rect">
            <a:avLst/>
          </a:prstGeom>
          <a:gradFill>
            <a:gsLst>
              <a:gs pos="0">
                <a:srgbClr val="DDECEB"/>
              </a:gs>
              <a:gs pos="60000">
                <a:srgbClr val="DDECEB">
                  <a:alpha val="49803"/>
                </a:srgbClr>
              </a:gs>
              <a:gs pos="100000">
                <a:schemeClr val="lt1"/>
              </a:gs>
            </a:gsLst>
            <a:lin ang="5400012" scaled="0"/>
          </a:gradFill>
          <a:ln>
            <a:noFill/>
          </a:ln>
          <a:effectLst>
            <a:outerShdw blurRad="12700" sx="101000" rotWithShape="0" algn="l" sy="101000">
              <a:srgbClr val="333333">
                <a:alpha val="1373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0" lang="en-US" sz="1600">
                <a:solidFill>
                  <a:srgbClr val="008BAE"/>
                </a:solidFill>
                <a:latin typeface="Arial"/>
                <a:ea typeface="Arial"/>
                <a:cs typeface="Arial"/>
                <a:sym typeface="Arial"/>
              </a:rPr>
              <a:t>THINKING PRACTICALLY</a:t>
            </a:r>
            <a:endParaRPr/>
          </a:p>
          <a:p>
            <a:pPr indent="0" lvl="0" marL="0" marR="0" rtl="0" algn="l">
              <a:spcBef>
                <a:spcPts val="0"/>
              </a:spcBef>
              <a:spcAft>
                <a:spcPts val="0"/>
              </a:spcAft>
              <a:buNone/>
            </a:pPr>
            <a:r>
              <a:t/>
            </a:r>
            <a:endParaRPr b="0" sz="600">
              <a:solidFill>
                <a:srgbClr val="008BAE"/>
              </a:solidFill>
              <a:latin typeface="Arial"/>
              <a:ea typeface="Arial"/>
              <a:cs typeface="Arial"/>
              <a:sym typeface="Arial"/>
            </a:endParaRPr>
          </a:p>
          <a:p>
            <a:pPr indent="0" lvl="0" marL="0" marR="0" rtl="0" algn="l">
              <a:spcBef>
                <a:spcPts val="0"/>
              </a:spcBef>
              <a:spcAft>
                <a:spcPts val="0"/>
              </a:spcAft>
              <a:buNone/>
            </a:pPr>
            <a:r>
              <a:rPr b="0" lang="en-US" sz="1600">
                <a:solidFill>
                  <a:schemeClr val="dk1"/>
                </a:solidFill>
                <a:latin typeface="Arial"/>
                <a:ea typeface="Arial"/>
                <a:cs typeface="Arial"/>
                <a:sym typeface="Arial"/>
              </a:rPr>
              <a:t>1. Show in a graph the effect that the growth in China’s interest in coffee will likely have on coffee prices? What features of supply determine how big the price increase will be?</a:t>
            </a:r>
            <a:endParaRPr/>
          </a:p>
        </p:txBody>
      </p:sp>
      <p:sp>
        <p:nvSpPr>
          <p:cNvPr id="896" name="Google Shape;896;p133"/>
          <p:cNvSpPr/>
          <p:nvPr/>
        </p:nvSpPr>
        <p:spPr>
          <a:xfrm>
            <a:off x="457200" y="1536700"/>
            <a:ext cx="8229600" cy="269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China is rapidly changing, and tea-drinking habits are no exception. Chinese consumers have discovered coffee!</a:t>
            </a:r>
            <a:endParaRPr/>
          </a:p>
          <a:p>
            <a:pPr indent="0" lvl="0" marL="0" marR="0" rtl="0" algn="l">
              <a:spcBef>
                <a:spcPts val="0"/>
              </a:spcBef>
              <a:spcAft>
                <a:spcPts val="0"/>
              </a:spcAft>
              <a:buNone/>
            </a:pPr>
            <a:r>
              <a:rPr b="0" lang="en-US" sz="1800">
                <a:solidFill>
                  <a:schemeClr val="dk1"/>
                </a:solidFill>
                <a:latin typeface="Calibri"/>
                <a:ea typeface="Calibri"/>
                <a:cs typeface="Calibri"/>
                <a:sym typeface="Calibri"/>
              </a:rPr>
              <a:t>Some observers suggest that the fast pace of current day China is more compatible with coffee drinking than tea. Perhaps coffee drinking is a complement to economic growth?</a:t>
            </a:r>
            <a:endParaRPr/>
          </a:p>
          <a:p>
            <a:pPr indent="0" lvl="0" marL="0" marR="0" rtl="0" algn="l">
              <a:spcBef>
                <a:spcPts val="0"/>
              </a:spcBef>
              <a:spcAft>
                <a:spcPts val="0"/>
              </a:spcAft>
              <a:buNone/>
            </a:pPr>
            <a:r>
              <a:rPr b="0" lang="en-US" sz="1800">
                <a:solidFill>
                  <a:schemeClr val="dk1"/>
                </a:solidFill>
                <a:latin typeface="Calibri"/>
                <a:ea typeface="Calibri"/>
                <a:cs typeface="Calibri"/>
                <a:sym typeface="Calibri"/>
              </a:rPr>
              <a:t>With new and large populations now interested in coffee, the world demand for coffee shifts rightward. This is good news for coffee growers.  As you already know from this chapter, however, how good that news really is from the point of view of coffee prices depends on the supply side as well!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500"/>
                                        <p:tgtEl>
                                          <p:spTgt spid="89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500"/>
                                        <p:tgtEl>
                                          <p:spTgt spid="8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96">
                                            <p:txEl>
                                              <p:pRg end="0" st="0"/>
                                            </p:txEl>
                                          </p:spTgt>
                                        </p:tgtEl>
                                        <p:attrNameLst>
                                          <p:attrName>style.visibility</p:attrName>
                                        </p:attrNameLst>
                                      </p:cBhvr>
                                      <p:to>
                                        <p:strVal val="visible"/>
                                      </p:to>
                                    </p:set>
                                    <p:animEffect filter="fade" transition="in">
                                      <p:cBhvr>
                                        <p:cTn dur="500"/>
                                        <p:tgtEl>
                                          <p:spTgt spid="896">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96">
                                            <p:txEl>
                                              <p:pRg end="1" st="1"/>
                                            </p:txEl>
                                          </p:spTgt>
                                        </p:tgtEl>
                                        <p:attrNameLst>
                                          <p:attrName>style.visibility</p:attrName>
                                        </p:attrNameLst>
                                      </p:cBhvr>
                                      <p:to>
                                        <p:strVal val="visible"/>
                                      </p:to>
                                    </p:set>
                                    <p:animEffect filter="fade" transition="in">
                                      <p:cBhvr>
                                        <p:cTn dur="500"/>
                                        <p:tgtEl>
                                          <p:spTgt spid="896">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96">
                                            <p:txEl>
                                              <p:pRg end="2" st="2"/>
                                            </p:txEl>
                                          </p:spTgt>
                                        </p:tgtEl>
                                        <p:attrNameLst>
                                          <p:attrName>style.visibility</p:attrName>
                                        </p:attrNameLst>
                                      </p:cBhvr>
                                      <p:to>
                                        <p:strVal val="visible"/>
                                      </p:to>
                                    </p:set>
                                    <p:animEffect filter="fade" transition="in">
                                      <p:cBhvr>
                                        <p:cTn dur="500"/>
                                        <p:tgtEl>
                                          <p:spTgt spid="896">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95">
                                            <p:txEl>
                                              <p:pRg end="0" st="0"/>
                                            </p:txEl>
                                          </p:spTgt>
                                        </p:tgtEl>
                                        <p:attrNameLst>
                                          <p:attrName>style.visibility</p:attrName>
                                        </p:attrNameLst>
                                      </p:cBhvr>
                                      <p:to>
                                        <p:strVal val="visible"/>
                                      </p:to>
                                    </p:set>
                                    <p:animEffect filter="fade" transition="in">
                                      <p:cBhvr>
                                        <p:cTn dur="750"/>
                                        <p:tgtEl>
                                          <p:spTgt spid="895">
                                            <p:txEl>
                                              <p:pRg end="0" st="0"/>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895">
                                            <p:txEl>
                                              <p:pRg end="1" st="1"/>
                                            </p:txEl>
                                          </p:spTgt>
                                        </p:tgtEl>
                                        <p:attrNameLst>
                                          <p:attrName>style.visibility</p:attrName>
                                        </p:attrNameLst>
                                      </p:cBhvr>
                                      <p:to>
                                        <p:strVal val="visible"/>
                                      </p:to>
                                    </p:set>
                                    <p:animEffect filter="fade" transition="in">
                                      <p:cBhvr>
                                        <p:cTn dur="750"/>
                                        <p:tgtEl>
                                          <p:spTgt spid="895">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95">
                                            <p:txEl>
                                              <p:pRg end="2" st="2"/>
                                            </p:txEl>
                                          </p:spTgt>
                                        </p:tgtEl>
                                        <p:attrNameLst>
                                          <p:attrName>style.visibility</p:attrName>
                                        </p:attrNameLst>
                                      </p:cBhvr>
                                      <p:to>
                                        <p:strVal val="visible"/>
                                      </p:to>
                                    </p:set>
                                    <p:animEffect filter="fade" transition="in">
                                      <p:cBhvr>
                                        <p:cTn dur="750"/>
                                        <p:tgtEl>
                                          <p:spTgt spid="89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pic>
        <p:nvPicPr>
          <p:cNvPr descr="fig3_12_1ppt" id="901" name="Google Shape;901;p134"/>
          <p:cNvPicPr preferRelativeResize="0"/>
          <p:nvPr/>
        </p:nvPicPr>
        <p:blipFill rotWithShape="1">
          <a:blip r:embed="rId3">
            <a:alphaModFix/>
          </a:blip>
          <a:srcRect b="0" l="0" r="0" t="0"/>
          <a:stretch/>
        </p:blipFill>
        <p:spPr>
          <a:xfrm>
            <a:off x="3771900" y="533400"/>
            <a:ext cx="4762500" cy="5791200"/>
          </a:xfrm>
          <a:prstGeom prst="rect">
            <a:avLst/>
          </a:prstGeom>
          <a:noFill/>
          <a:ln>
            <a:noFill/>
          </a:ln>
        </p:spPr>
      </p:pic>
      <p:pic>
        <p:nvPicPr>
          <p:cNvPr descr="fig3_12_2ppt" id="902" name="Google Shape;902;p134"/>
          <p:cNvPicPr preferRelativeResize="0"/>
          <p:nvPr/>
        </p:nvPicPr>
        <p:blipFill rotWithShape="1">
          <a:blip r:embed="rId4">
            <a:alphaModFix/>
          </a:blip>
          <a:srcRect b="0" l="0" r="0" t="0"/>
          <a:stretch/>
        </p:blipFill>
        <p:spPr>
          <a:xfrm>
            <a:off x="3771900" y="533400"/>
            <a:ext cx="4762500" cy="5791200"/>
          </a:xfrm>
          <a:prstGeom prst="rect">
            <a:avLst/>
          </a:prstGeom>
          <a:noFill/>
          <a:ln>
            <a:noFill/>
          </a:ln>
        </p:spPr>
      </p:pic>
      <p:pic>
        <p:nvPicPr>
          <p:cNvPr descr="fig3_12_3ppt" id="903" name="Google Shape;903;p134"/>
          <p:cNvPicPr preferRelativeResize="0"/>
          <p:nvPr/>
        </p:nvPicPr>
        <p:blipFill rotWithShape="1">
          <a:blip r:embed="rId5">
            <a:alphaModFix/>
          </a:blip>
          <a:srcRect b="0" l="0" r="0" t="0"/>
          <a:stretch/>
        </p:blipFill>
        <p:spPr>
          <a:xfrm>
            <a:off x="3771900" y="533400"/>
            <a:ext cx="4762500" cy="5791200"/>
          </a:xfrm>
          <a:prstGeom prst="rect">
            <a:avLst/>
          </a:prstGeom>
          <a:noFill/>
          <a:ln>
            <a:noFill/>
          </a:ln>
        </p:spPr>
      </p:pic>
      <p:pic>
        <p:nvPicPr>
          <p:cNvPr descr="fig3_12_4ppt" id="904" name="Google Shape;904;p134"/>
          <p:cNvPicPr preferRelativeResize="0"/>
          <p:nvPr/>
        </p:nvPicPr>
        <p:blipFill rotWithShape="1">
          <a:blip r:embed="rId6">
            <a:alphaModFix/>
          </a:blip>
          <a:srcRect b="0" l="0" r="0" t="0"/>
          <a:stretch/>
        </p:blipFill>
        <p:spPr>
          <a:xfrm>
            <a:off x="3771900" y="533400"/>
            <a:ext cx="4762500" cy="5791200"/>
          </a:xfrm>
          <a:prstGeom prst="rect">
            <a:avLst/>
          </a:prstGeom>
          <a:noFill/>
          <a:ln>
            <a:noFill/>
          </a:ln>
        </p:spPr>
      </p:pic>
      <p:pic>
        <p:nvPicPr>
          <p:cNvPr descr="fig3_12_5ppt" id="905" name="Google Shape;905;p134"/>
          <p:cNvPicPr preferRelativeResize="0"/>
          <p:nvPr/>
        </p:nvPicPr>
        <p:blipFill rotWithShape="1">
          <a:blip r:embed="rId7">
            <a:alphaModFix/>
          </a:blip>
          <a:srcRect b="0" l="0" r="0" t="0"/>
          <a:stretch/>
        </p:blipFill>
        <p:spPr>
          <a:xfrm>
            <a:off x="3771900" y="533400"/>
            <a:ext cx="4762500" cy="5791200"/>
          </a:xfrm>
          <a:prstGeom prst="rect">
            <a:avLst/>
          </a:prstGeom>
          <a:noFill/>
          <a:ln>
            <a:noFill/>
          </a:ln>
        </p:spPr>
      </p:pic>
      <p:pic>
        <p:nvPicPr>
          <p:cNvPr descr="fig3_12_6ppt" id="906" name="Google Shape;906;p134"/>
          <p:cNvPicPr preferRelativeResize="0"/>
          <p:nvPr/>
        </p:nvPicPr>
        <p:blipFill rotWithShape="1">
          <a:blip r:embed="rId8">
            <a:alphaModFix/>
          </a:blip>
          <a:srcRect b="0" l="0" r="0" t="0"/>
          <a:stretch/>
        </p:blipFill>
        <p:spPr>
          <a:xfrm>
            <a:off x="3771900" y="533400"/>
            <a:ext cx="4762500" cy="5791200"/>
          </a:xfrm>
          <a:prstGeom prst="rect">
            <a:avLst/>
          </a:prstGeom>
          <a:noFill/>
          <a:ln>
            <a:noFill/>
          </a:ln>
        </p:spPr>
      </p:pic>
      <p:pic>
        <p:nvPicPr>
          <p:cNvPr descr="fig3_12_7ppt" id="907" name="Google Shape;907;p134"/>
          <p:cNvPicPr preferRelativeResize="0"/>
          <p:nvPr/>
        </p:nvPicPr>
        <p:blipFill rotWithShape="1">
          <a:blip r:embed="rId9">
            <a:alphaModFix/>
          </a:blip>
          <a:srcRect b="0" l="0" r="0" t="0"/>
          <a:stretch/>
        </p:blipFill>
        <p:spPr>
          <a:xfrm>
            <a:off x="3771900" y="533400"/>
            <a:ext cx="4762500" cy="5791200"/>
          </a:xfrm>
          <a:prstGeom prst="rect">
            <a:avLst/>
          </a:prstGeom>
          <a:noFill/>
          <a:ln>
            <a:noFill/>
          </a:ln>
        </p:spPr>
      </p:pic>
      <p:pic>
        <p:nvPicPr>
          <p:cNvPr descr="fig3_12_8ppt" id="908" name="Google Shape;908;p134"/>
          <p:cNvPicPr preferRelativeResize="0"/>
          <p:nvPr/>
        </p:nvPicPr>
        <p:blipFill rotWithShape="1">
          <a:blip r:embed="rId10">
            <a:alphaModFix/>
          </a:blip>
          <a:srcRect b="0" l="0" r="0" t="0"/>
          <a:stretch/>
        </p:blipFill>
        <p:spPr>
          <a:xfrm>
            <a:off x="3771900" y="533400"/>
            <a:ext cx="4762500" cy="5791200"/>
          </a:xfrm>
          <a:prstGeom prst="rect">
            <a:avLst/>
          </a:prstGeom>
          <a:noFill/>
          <a:ln>
            <a:noFill/>
          </a:ln>
        </p:spPr>
      </p:pic>
      <p:pic>
        <p:nvPicPr>
          <p:cNvPr descr="fig3_12_9ppt" id="909" name="Google Shape;909;p134"/>
          <p:cNvPicPr preferRelativeResize="0"/>
          <p:nvPr/>
        </p:nvPicPr>
        <p:blipFill rotWithShape="1">
          <a:blip r:embed="rId11">
            <a:alphaModFix/>
          </a:blip>
          <a:srcRect b="0" l="0" r="0" t="0"/>
          <a:stretch/>
        </p:blipFill>
        <p:spPr>
          <a:xfrm>
            <a:off x="3771900" y="533400"/>
            <a:ext cx="4762500" cy="5791200"/>
          </a:xfrm>
          <a:prstGeom prst="rect">
            <a:avLst/>
          </a:prstGeom>
          <a:noFill/>
          <a:ln>
            <a:noFill/>
          </a:ln>
        </p:spPr>
      </p:pic>
      <p:pic>
        <p:nvPicPr>
          <p:cNvPr descr="fig3_12_10ppt" id="910" name="Google Shape;910;p134"/>
          <p:cNvPicPr preferRelativeResize="0"/>
          <p:nvPr/>
        </p:nvPicPr>
        <p:blipFill rotWithShape="1">
          <a:blip r:embed="rId12">
            <a:alphaModFix/>
          </a:blip>
          <a:srcRect b="0" l="0" r="0" t="0"/>
          <a:stretch/>
        </p:blipFill>
        <p:spPr>
          <a:xfrm>
            <a:off x="3771900" y="533400"/>
            <a:ext cx="4762500" cy="5791200"/>
          </a:xfrm>
          <a:prstGeom prst="rect">
            <a:avLst/>
          </a:prstGeom>
          <a:noFill/>
          <a:ln>
            <a:noFill/>
          </a:ln>
        </p:spPr>
      </p:pic>
      <p:sp>
        <p:nvSpPr>
          <p:cNvPr id="911" name="Google Shape;911;p134"/>
          <p:cNvSpPr/>
          <p:nvPr/>
        </p:nvSpPr>
        <p:spPr>
          <a:xfrm>
            <a:off x="457200" y="457200"/>
            <a:ext cx="3200400" cy="5334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400">
                <a:solidFill>
                  <a:srgbClr val="00723F"/>
                </a:solidFill>
                <a:latin typeface="Calibri"/>
                <a:ea typeface="Calibri"/>
                <a:cs typeface="Calibri"/>
                <a:sym typeface="Calibri"/>
              </a:rPr>
              <a:t>  FIGURE 3.12</a:t>
            </a:r>
            <a:r>
              <a:rPr lang="en-US" sz="1400">
                <a:solidFill>
                  <a:schemeClr val="dk1"/>
                </a:solidFill>
                <a:latin typeface="Calibri"/>
                <a:ea typeface="Calibri"/>
                <a:cs typeface="Calibri"/>
                <a:sym typeface="Calibri"/>
              </a:rPr>
              <a:t>  Examples of Supply and Demand Shifts for Product 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500"/>
                                        <p:tgtEl>
                                          <p:spTgt spid="91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1000"/>
                                        <p:tgtEl>
                                          <p:spTgt spid="90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1000"/>
                                        <p:tgtEl>
                                          <p:spTgt spid="90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000"/>
                                        <p:tgtEl>
                                          <p:spTgt spid="903"/>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04"/>
                                        </p:tgtEl>
                                        <p:attrNameLst>
                                          <p:attrName>style.visibility</p:attrName>
                                        </p:attrNameLst>
                                      </p:cBhvr>
                                      <p:to>
                                        <p:strVal val="visible"/>
                                      </p:to>
                                    </p:set>
                                    <p:animEffect filter="fade" transition="in">
                                      <p:cBhvr>
                                        <p:cTn dur="1000"/>
                                        <p:tgtEl>
                                          <p:spTgt spid="904"/>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1000"/>
                                        <p:tgtEl>
                                          <p:spTgt spid="905"/>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1000"/>
                                        <p:tgtEl>
                                          <p:spTgt spid="906"/>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907"/>
                                        </p:tgtEl>
                                        <p:attrNameLst>
                                          <p:attrName>style.visibility</p:attrName>
                                        </p:attrNameLst>
                                      </p:cBhvr>
                                      <p:to>
                                        <p:strVal val="visible"/>
                                      </p:to>
                                    </p:set>
                                    <p:animEffect filter="fade" transition="in">
                                      <p:cBhvr>
                                        <p:cTn dur="1000"/>
                                        <p:tgtEl>
                                          <p:spTgt spid="907"/>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908"/>
                                        </p:tgtEl>
                                        <p:attrNameLst>
                                          <p:attrName>style.visibility</p:attrName>
                                        </p:attrNameLst>
                                      </p:cBhvr>
                                      <p:to>
                                        <p:strVal val="visible"/>
                                      </p:to>
                                    </p:set>
                                    <p:animEffect filter="fade" transition="in">
                                      <p:cBhvr>
                                        <p:cTn dur="1000"/>
                                        <p:tgtEl>
                                          <p:spTgt spid="908"/>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909"/>
                                        </p:tgtEl>
                                        <p:attrNameLst>
                                          <p:attrName>style.visibility</p:attrName>
                                        </p:attrNameLst>
                                      </p:cBhvr>
                                      <p:to>
                                        <p:strVal val="visible"/>
                                      </p:to>
                                    </p:set>
                                    <p:animEffect filter="fade" transition="in">
                                      <p:cBhvr>
                                        <p:cTn dur="1000"/>
                                        <p:tgtEl>
                                          <p:spTgt spid="909"/>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1000"/>
                                        <p:tgtEl>
                                          <p:spTgt spid="9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35"/>
          <p:cNvSpPr txBox="1"/>
          <p:nvPr/>
        </p:nvSpPr>
        <p:spPr>
          <a:xfrm>
            <a:off x="457200" y="2133600"/>
            <a:ext cx="8229600" cy="32004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1800"/>
              <a:buFont typeface="Calibri"/>
              <a:buAutoNum type="arabicPeriod"/>
            </a:pPr>
            <a:r>
              <a:rPr b="0" lang="en-US" sz="1800">
                <a:solidFill>
                  <a:schemeClr val="dk1"/>
                </a:solidFill>
                <a:latin typeface="Calibri"/>
                <a:ea typeface="Calibri"/>
                <a:cs typeface="Calibri"/>
                <a:sym typeface="Calibri"/>
              </a:rPr>
              <a:t>A demand curve shows how much of a product a household would buy if it could buy all it wanted at the given price. A supply curve shows how much of a product a firm would supply if it could sell all it wanted at the given price.</a:t>
            </a:r>
            <a:endParaRPr/>
          </a:p>
          <a:p>
            <a:pPr indent="-393700" lvl="0" marL="457200" marR="0" rtl="0" algn="l">
              <a:spcBef>
                <a:spcPts val="0"/>
              </a:spcBef>
              <a:spcAft>
                <a:spcPts val="0"/>
              </a:spcAft>
              <a:buClr>
                <a:schemeClr val="dk1"/>
              </a:buClr>
              <a:buSzPts val="1000"/>
              <a:buFont typeface="Calibri"/>
              <a:buNone/>
            </a:pPr>
            <a:r>
              <a:t/>
            </a:r>
            <a:endParaRPr b="0" sz="10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1800"/>
              <a:buFont typeface="Calibri"/>
              <a:buAutoNum type="arabicPeriod"/>
            </a:pPr>
            <a:r>
              <a:rPr b="0" lang="en-US" sz="1800">
                <a:solidFill>
                  <a:schemeClr val="dk1"/>
                </a:solidFill>
                <a:latin typeface="Calibri"/>
                <a:ea typeface="Calibri"/>
                <a:cs typeface="Calibri"/>
                <a:sym typeface="Calibri"/>
              </a:rPr>
              <a:t>Quantity demanded and quantity supplied are always per time period—that is, per day, per month, or per year.</a:t>
            </a:r>
            <a:endParaRPr/>
          </a:p>
          <a:p>
            <a:pPr indent="-393700" lvl="0" marL="457200" marR="0" rtl="0" algn="l">
              <a:spcBef>
                <a:spcPts val="0"/>
              </a:spcBef>
              <a:spcAft>
                <a:spcPts val="0"/>
              </a:spcAft>
              <a:buClr>
                <a:schemeClr val="dk1"/>
              </a:buClr>
              <a:buSzPts val="1000"/>
              <a:buFont typeface="Calibri"/>
              <a:buNone/>
            </a:pPr>
            <a:r>
              <a:t/>
            </a:r>
            <a:endParaRPr b="0" sz="10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1800"/>
              <a:buFont typeface="Calibri"/>
              <a:buAutoNum type="arabicPeriod"/>
            </a:pPr>
            <a:r>
              <a:rPr b="0" lang="en-US" sz="1800">
                <a:solidFill>
                  <a:schemeClr val="dk1"/>
                </a:solidFill>
                <a:latin typeface="Calibri"/>
                <a:ea typeface="Calibri"/>
                <a:cs typeface="Calibri"/>
                <a:sym typeface="Calibri"/>
              </a:rPr>
              <a:t>The demand for a good is determined by price, household income and wealth, prices of other goods and services, tastes and preferences, and expectations.</a:t>
            </a:r>
            <a:endParaRPr/>
          </a:p>
        </p:txBody>
      </p:sp>
      <p:sp>
        <p:nvSpPr>
          <p:cNvPr id="917" name="Google Shape;917;p135"/>
          <p:cNvSpPr/>
          <p:nvPr/>
        </p:nvSpPr>
        <p:spPr>
          <a:xfrm>
            <a:off x="457200" y="1143000"/>
            <a:ext cx="8229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Here are some important points to remember about the mechanics of supply and demand in product markets:</a:t>
            </a:r>
            <a:endParaRPr/>
          </a:p>
        </p:txBody>
      </p:sp>
      <p:sp>
        <p:nvSpPr>
          <p:cNvPr id="918" name="Google Shape;918;p135"/>
          <p:cNvSpPr txBox="1"/>
          <p:nvPr/>
        </p:nvSpPr>
        <p:spPr>
          <a:xfrm>
            <a:off x="457200" y="228600"/>
            <a:ext cx="8382000" cy="44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rgbClr val="8A1636"/>
                </a:solidFill>
                <a:latin typeface="Calibri"/>
                <a:ea typeface="Calibri"/>
                <a:cs typeface="Calibri"/>
                <a:sym typeface="Calibri"/>
              </a:rPr>
              <a:t>Demand and Supply in Product Markets: A Review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500"/>
                                        <p:tgtEl>
                                          <p:spTgt spid="9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500"/>
                                        <p:tgtEl>
                                          <p:spTgt spid="9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16">
                                            <p:txEl>
                                              <p:pRg end="0" st="0"/>
                                            </p:txEl>
                                          </p:spTgt>
                                        </p:tgtEl>
                                        <p:attrNameLst>
                                          <p:attrName>style.visibility</p:attrName>
                                        </p:attrNameLst>
                                      </p:cBhvr>
                                      <p:to>
                                        <p:strVal val="visible"/>
                                      </p:to>
                                    </p:set>
                                    <p:animEffect filter="fade" transition="in">
                                      <p:cBhvr>
                                        <p:cTn dur="500"/>
                                        <p:tgtEl>
                                          <p:spTgt spid="916">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16">
                                            <p:txEl>
                                              <p:pRg end="1" st="1"/>
                                            </p:txEl>
                                          </p:spTgt>
                                        </p:tgtEl>
                                        <p:attrNameLst>
                                          <p:attrName>style.visibility</p:attrName>
                                        </p:attrNameLst>
                                      </p:cBhvr>
                                      <p:to>
                                        <p:strVal val="visible"/>
                                      </p:to>
                                    </p:set>
                                    <p:animEffect filter="fade" transition="in">
                                      <p:cBhvr>
                                        <p:cTn dur="500"/>
                                        <p:tgtEl>
                                          <p:spTgt spid="916">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16">
                                            <p:txEl>
                                              <p:pRg end="2" st="2"/>
                                            </p:txEl>
                                          </p:spTgt>
                                        </p:tgtEl>
                                        <p:attrNameLst>
                                          <p:attrName>style.visibility</p:attrName>
                                        </p:attrNameLst>
                                      </p:cBhvr>
                                      <p:to>
                                        <p:strVal val="visible"/>
                                      </p:to>
                                    </p:set>
                                    <p:animEffect filter="fade" transition="in">
                                      <p:cBhvr>
                                        <p:cTn dur="500"/>
                                        <p:tgtEl>
                                          <p:spTgt spid="916">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16">
                                            <p:txEl>
                                              <p:pRg end="3" st="3"/>
                                            </p:txEl>
                                          </p:spTgt>
                                        </p:tgtEl>
                                        <p:attrNameLst>
                                          <p:attrName>style.visibility</p:attrName>
                                        </p:attrNameLst>
                                      </p:cBhvr>
                                      <p:to>
                                        <p:strVal val="visible"/>
                                      </p:to>
                                    </p:set>
                                    <p:animEffect filter="fade" transition="in">
                                      <p:cBhvr>
                                        <p:cTn dur="500"/>
                                        <p:tgtEl>
                                          <p:spTgt spid="916">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16">
                                            <p:txEl>
                                              <p:pRg end="4" st="4"/>
                                            </p:txEl>
                                          </p:spTgt>
                                        </p:tgtEl>
                                        <p:attrNameLst>
                                          <p:attrName>style.visibility</p:attrName>
                                        </p:attrNameLst>
                                      </p:cBhvr>
                                      <p:to>
                                        <p:strVal val="visible"/>
                                      </p:to>
                                    </p:set>
                                    <p:animEffect filter="fade" transition="in">
                                      <p:cBhvr>
                                        <p:cTn dur="500"/>
                                        <p:tgtEl>
                                          <p:spTgt spid="91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36"/>
          <p:cNvSpPr txBox="1"/>
          <p:nvPr/>
        </p:nvSpPr>
        <p:spPr>
          <a:xfrm>
            <a:off x="457200" y="1600200"/>
            <a:ext cx="8229600" cy="37338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1800"/>
              <a:buFont typeface="Calibri"/>
              <a:buAutoNum type="arabicPeriod" startAt="4"/>
            </a:pPr>
            <a:r>
              <a:rPr b="0" lang="en-US" sz="1800">
                <a:solidFill>
                  <a:schemeClr val="dk1"/>
                </a:solidFill>
                <a:latin typeface="Calibri"/>
                <a:ea typeface="Calibri"/>
                <a:cs typeface="Calibri"/>
                <a:sym typeface="Calibri"/>
              </a:rPr>
              <a:t>The supply of a good is determined by price, costs of production, and prices of related products. Costs of production are determined by available technologies of production and input prices.</a:t>
            </a:r>
            <a:endParaRPr/>
          </a:p>
          <a:p>
            <a:pPr indent="-393700" lvl="0" marL="457200" marR="0" rtl="0" algn="l">
              <a:spcBef>
                <a:spcPts val="0"/>
              </a:spcBef>
              <a:spcAft>
                <a:spcPts val="0"/>
              </a:spcAft>
              <a:buClr>
                <a:schemeClr val="dk1"/>
              </a:buClr>
              <a:buSzPts val="1000"/>
              <a:buFont typeface="Calibri"/>
              <a:buNone/>
            </a:pPr>
            <a:r>
              <a:t/>
            </a:r>
            <a:endParaRPr b="0" sz="10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1800"/>
              <a:buFont typeface="Calibri"/>
              <a:buAutoNum type="arabicPeriod" startAt="4"/>
            </a:pPr>
            <a:r>
              <a:rPr b="0" lang="en-US" sz="1800">
                <a:solidFill>
                  <a:schemeClr val="dk1"/>
                </a:solidFill>
                <a:latin typeface="Calibri"/>
                <a:ea typeface="Calibri"/>
                <a:cs typeface="Calibri"/>
                <a:sym typeface="Calibri"/>
              </a:rPr>
              <a:t>Be careful to distinguish between movements along supply and demand curves and shifts of these curves. When the price of a good changes, the quantity of that good demanded or supplied changes—that is, a movement occurs along the curve. When any other factor changes, the curve shifts, or changes position.</a:t>
            </a:r>
            <a:endParaRPr/>
          </a:p>
          <a:p>
            <a:pPr indent="-393700" lvl="0" marL="457200" marR="0" rtl="0" algn="l">
              <a:spcBef>
                <a:spcPts val="0"/>
              </a:spcBef>
              <a:spcAft>
                <a:spcPts val="0"/>
              </a:spcAft>
              <a:buClr>
                <a:schemeClr val="dk1"/>
              </a:buClr>
              <a:buSzPts val="1000"/>
              <a:buFont typeface="Calibri"/>
              <a:buNone/>
            </a:pPr>
            <a:r>
              <a:t/>
            </a:r>
            <a:endParaRPr b="0" sz="10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1800"/>
              <a:buFont typeface="Calibri"/>
              <a:buAutoNum type="arabicPeriod" startAt="4"/>
            </a:pPr>
            <a:r>
              <a:rPr b="0" lang="en-US" sz="1800">
                <a:solidFill>
                  <a:schemeClr val="dk1"/>
                </a:solidFill>
                <a:latin typeface="Calibri"/>
                <a:ea typeface="Calibri"/>
                <a:cs typeface="Calibri"/>
                <a:sym typeface="Calibri"/>
              </a:rPr>
              <a:t>Market equilibrium exists only when quantity supplied equals quantity demanded at the current price.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23">
                                            <p:txEl>
                                              <p:pRg end="0" st="0"/>
                                            </p:txEl>
                                          </p:spTgt>
                                        </p:tgtEl>
                                        <p:attrNameLst>
                                          <p:attrName>style.visibility</p:attrName>
                                        </p:attrNameLst>
                                      </p:cBhvr>
                                      <p:to>
                                        <p:strVal val="visible"/>
                                      </p:to>
                                    </p:set>
                                    <p:animEffect filter="fade" transition="in">
                                      <p:cBhvr>
                                        <p:cTn dur="500"/>
                                        <p:tgtEl>
                                          <p:spTgt spid="92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3">
                                            <p:txEl>
                                              <p:pRg end="1" st="1"/>
                                            </p:txEl>
                                          </p:spTgt>
                                        </p:tgtEl>
                                        <p:attrNameLst>
                                          <p:attrName>style.visibility</p:attrName>
                                        </p:attrNameLst>
                                      </p:cBhvr>
                                      <p:to>
                                        <p:strVal val="visible"/>
                                      </p:to>
                                    </p:set>
                                    <p:animEffect filter="fade" transition="in">
                                      <p:cBhvr>
                                        <p:cTn dur="500"/>
                                        <p:tgtEl>
                                          <p:spTgt spid="92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3">
                                            <p:txEl>
                                              <p:pRg end="2" st="2"/>
                                            </p:txEl>
                                          </p:spTgt>
                                        </p:tgtEl>
                                        <p:attrNameLst>
                                          <p:attrName>style.visibility</p:attrName>
                                        </p:attrNameLst>
                                      </p:cBhvr>
                                      <p:to>
                                        <p:strVal val="visible"/>
                                      </p:to>
                                    </p:set>
                                    <p:animEffect filter="fade" transition="in">
                                      <p:cBhvr>
                                        <p:cTn dur="500"/>
                                        <p:tgtEl>
                                          <p:spTgt spid="92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3">
                                            <p:txEl>
                                              <p:pRg end="3" st="3"/>
                                            </p:txEl>
                                          </p:spTgt>
                                        </p:tgtEl>
                                        <p:attrNameLst>
                                          <p:attrName>style.visibility</p:attrName>
                                        </p:attrNameLst>
                                      </p:cBhvr>
                                      <p:to>
                                        <p:strVal val="visible"/>
                                      </p:to>
                                    </p:set>
                                    <p:animEffect filter="fade" transition="in">
                                      <p:cBhvr>
                                        <p:cTn dur="500"/>
                                        <p:tgtEl>
                                          <p:spTgt spid="92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3">
                                            <p:txEl>
                                              <p:pRg end="4" st="4"/>
                                            </p:txEl>
                                          </p:spTgt>
                                        </p:tgtEl>
                                        <p:attrNameLst>
                                          <p:attrName>style.visibility</p:attrName>
                                        </p:attrNameLst>
                                      </p:cBhvr>
                                      <p:to>
                                        <p:strVal val="visible"/>
                                      </p:to>
                                    </p:set>
                                    <p:animEffect filter="fade" transition="in">
                                      <p:cBhvr>
                                        <p:cTn dur="500"/>
                                        <p:tgtEl>
                                          <p:spTgt spid="9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5"/>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40"/>
              <a:buFont typeface="Calibri"/>
              <a:buNone/>
            </a:pPr>
            <a:r>
              <a:rPr b="1" lang="en-US" sz="3240"/>
              <a:t>Texts / References:</a:t>
            </a:r>
            <a:endParaRPr sz="3240"/>
          </a:p>
        </p:txBody>
      </p:sp>
      <p:sp>
        <p:nvSpPr>
          <p:cNvPr id="334" name="Google Shape;334;p65"/>
          <p:cNvSpPr txBox="1"/>
          <p:nvPr>
            <p:ph idx="1" type="body"/>
          </p:nvPr>
        </p:nvSpPr>
        <p:spPr>
          <a:xfrm>
            <a:off x="457200" y="914400"/>
            <a:ext cx="8229600" cy="548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Leland Blank P.E. and Anthony Tarquin P.E., “Engineering Economy”, 7</a:t>
            </a:r>
            <a:r>
              <a:rPr baseline="30000" lang="en-US" sz="2400"/>
              <a:t>th</a:t>
            </a:r>
            <a:r>
              <a:rPr lang="en-US" sz="2400"/>
              <a:t> ed., McGraw Hill, 2012.</a:t>
            </a:r>
            <a:endParaRPr/>
          </a:p>
          <a:p>
            <a:pPr indent="-342900" lvl="0" marL="342900" rtl="0" algn="l">
              <a:spcBef>
                <a:spcPts val="480"/>
              </a:spcBef>
              <a:spcAft>
                <a:spcPts val="0"/>
              </a:spcAft>
              <a:buClr>
                <a:schemeClr val="dk1"/>
              </a:buClr>
              <a:buSzPts val="2400"/>
              <a:buChar char="•"/>
            </a:pPr>
            <a:r>
              <a:rPr lang="en-US" sz="2400"/>
              <a:t>Sullivan W.G., Bontadelli J.A. and Wicks E.M., “Engineering Economy “, 14</a:t>
            </a:r>
            <a:r>
              <a:rPr baseline="30000" lang="en-US" sz="2400"/>
              <a:t>th</a:t>
            </a:r>
            <a:r>
              <a:rPr lang="en-US" sz="2400"/>
              <a:t> ed., Pearson Education Asia, New Delhi, </a:t>
            </a:r>
            <a:endParaRPr sz="2400"/>
          </a:p>
          <a:p>
            <a:pPr indent="-342900" lvl="0" marL="342900" rtl="0" algn="l">
              <a:spcBef>
                <a:spcPts val="480"/>
              </a:spcBef>
              <a:spcAft>
                <a:spcPts val="0"/>
              </a:spcAft>
              <a:buClr>
                <a:schemeClr val="dk1"/>
              </a:buClr>
              <a:buSzPts val="2400"/>
              <a:buChar char="•"/>
            </a:pPr>
            <a:r>
              <a:rPr lang="en-US" sz="2400"/>
              <a:t>Thuesen G.J. and Fabrycky W.J., “Engineering Economy “, 9</a:t>
            </a:r>
            <a:r>
              <a:rPr baseline="30000" lang="en-US" sz="2400"/>
              <a:t>th</a:t>
            </a:r>
            <a:r>
              <a:rPr lang="en-US" sz="2400"/>
              <a:t> ed., Prentice Hall of India, New Delhi, 2002.</a:t>
            </a:r>
            <a:endParaRPr/>
          </a:p>
          <a:p>
            <a:pPr indent="-342900" lvl="0" marL="342900" rtl="0" algn="l">
              <a:spcBef>
                <a:spcPts val="480"/>
              </a:spcBef>
              <a:spcAft>
                <a:spcPts val="0"/>
              </a:spcAft>
              <a:buClr>
                <a:schemeClr val="dk1"/>
              </a:buClr>
              <a:buSzPts val="2400"/>
              <a:buChar char="•"/>
            </a:pPr>
            <a:r>
              <a:rPr lang="en-US" sz="2400"/>
              <a:t>Newnan Donald G., Eschenbach Ted G., Lavelle Jerome P., “Engineering Economic Analysis”, Oxford University Press, 2004.</a:t>
            </a:r>
            <a:endParaRPr/>
          </a:p>
          <a:p>
            <a:pPr indent="-342900" lvl="0" marL="342900" rtl="0" algn="l">
              <a:spcBef>
                <a:spcPts val="480"/>
              </a:spcBef>
              <a:spcAft>
                <a:spcPts val="0"/>
              </a:spcAft>
              <a:buClr>
                <a:schemeClr val="dk1"/>
              </a:buClr>
              <a:buSzPts val="2400"/>
              <a:buChar char="•"/>
            </a:pPr>
            <a:r>
              <a:rPr lang="en-US" sz="2400"/>
              <a:t>N.Gregory Mankiw, “Principles of Economics”, Thomson, 2002.</a:t>
            </a:r>
            <a:endParaRPr/>
          </a:p>
          <a:p>
            <a:pPr indent="-342900" lvl="0" marL="342900" rtl="0" algn="l">
              <a:spcBef>
                <a:spcPts val="480"/>
              </a:spcBef>
              <a:spcAft>
                <a:spcPts val="0"/>
              </a:spcAft>
              <a:buClr>
                <a:schemeClr val="dk1"/>
              </a:buClr>
              <a:buSzPts val="2400"/>
              <a:buChar char="•"/>
            </a:pPr>
            <a:r>
              <a:rPr lang="en-US" sz="2400"/>
              <a:t>Karl E Case, Ray C Fair, and Sharon E Oster,  “Principles of Micro Economics”, 11</a:t>
            </a:r>
            <a:r>
              <a:rPr baseline="30000" lang="en-US" sz="2400"/>
              <a:t>th</a:t>
            </a:r>
            <a:r>
              <a:rPr lang="en-US" sz="2400"/>
              <a:t> Edition, Pearson Education, 2014.</a:t>
            </a:r>
            <a:endParaRPr/>
          </a:p>
          <a:p>
            <a:pPr indent="-342900" lvl="0" marL="342900" rtl="0" algn="l">
              <a:spcBef>
                <a:spcPts val="480"/>
              </a:spcBef>
              <a:spcAft>
                <a:spcPts val="0"/>
              </a:spcAft>
              <a:buClr>
                <a:schemeClr val="dk1"/>
              </a:buClr>
              <a:buSzPts val="2400"/>
              <a:buChar char="•"/>
            </a:pPr>
            <a:r>
              <a:rPr lang="en-US" sz="2400"/>
              <a:t>Research articles and case studies.</a:t>
            </a:r>
            <a:endParaRPr/>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37"/>
          <p:cNvSpPr txBox="1"/>
          <p:nvPr/>
        </p:nvSpPr>
        <p:spPr>
          <a:xfrm>
            <a:off x="447675" y="1600200"/>
            <a:ext cx="8239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In 2006, the average price for a daily edition of a Baltimore newspaper was $0.50. In 2007, the average price had risen to $0.75.</a:t>
            </a:r>
            <a:endParaRPr/>
          </a:p>
        </p:txBody>
      </p:sp>
      <p:pic>
        <p:nvPicPr>
          <p:cNvPr descr="EconInPrac2_ppt_1" id="929" name="Google Shape;929;p137"/>
          <p:cNvPicPr preferRelativeResize="0"/>
          <p:nvPr/>
        </p:nvPicPr>
        <p:blipFill rotWithShape="1">
          <a:blip r:embed="rId3">
            <a:alphaModFix/>
          </a:blip>
          <a:srcRect b="0" l="0" r="0" t="0"/>
          <a:stretch/>
        </p:blipFill>
        <p:spPr>
          <a:xfrm>
            <a:off x="1228725" y="2819400"/>
            <a:ext cx="6686550" cy="2524125"/>
          </a:xfrm>
          <a:prstGeom prst="rect">
            <a:avLst/>
          </a:prstGeom>
          <a:noFill/>
          <a:ln>
            <a:noFill/>
          </a:ln>
        </p:spPr>
      </p:pic>
      <p:pic>
        <p:nvPicPr>
          <p:cNvPr descr="EconInPrac2_ppt_2" id="930" name="Google Shape;930;p137"/>
          <p:cNvPicPr preferRelativeResize="0"/>
          <p:nvPr/>
        </p:nvPicPr>
        <p:blipFill rotWithShape="1">
          <a:blip r:embed="rId4">
            <a:alphaModFix/>
          </a:blip>
          <a:srcRect b="0" l="0" r="0" t="0"/>
          <a:stretch/>
        </p:blipFill>
        <p:spPr>
          <a:xfrm>
            <a:off x="1228725" y="2819400"/>
            <a:ext cx="6686550" cy="2524125"/>
          </a:xfrm>
          <a:prstGeom prst="rect">
            <a:avLst/>
          </a:prstGeom>
          <a:noFill/>
          <a:ln>
            <a:noFill/>
          </a:ln>
        </p:spPr>
      </p:pic>
      <p:pic>
        <p:nvPicPr>
          <p:cNvPr descr="EconInPrac2_ppt_3" id="931" name="Google Shape;931;p137"/>
          <p:cNvPicPr preferRelativeResize="0"/>
          <p:nvPr/>
        </p:nvPicPr>
        <p:blipFill rotWithShape="1">
          <a:blip r:embed="rId5">
            <a:alphaModFix/>
          </a:blip>
          <a:srcRect b="0" l="0" r="0" t="0"/>
          <a:stretch/>
        </p:blipFill>
        <p:spPr>
          <a:xfrm>
            <a:off x="1228725" y="2819400"/>
            <a:ext cx="6686550" cy="2524125"/>
          </a:xfrm>
          <a:prstGeom prst="rect">
            <a:avLst/>
          </a:prstGeom>
          <a:noFill/>
          <a:ln>
            <a:noFill/>
          </a:ln>
        </p:spPr>
      </p:pic>
      <p:pic>
        <p:nvPicPr>
          <p:cNvPr descr="EconInPrac2_ppt_4" id="932" name="Google Shape;932;p137"/>
          <p:cNvPicPr preferRelativeResize="0"/>
          <p:nvPr/>
        </p:nvPicPr>
        <p:blipFill rotWithShape="1">
          <a:blip r:embed="rId6">
            <a:alphaModFix/>
          </a:blip>
          <a:srcRect b="0" l="0" r="0" t="0"/>
          <a:stretch/>
        </p:blipFill>
        <p:spPr>
          <a:xfrm>
            <a:off x="1228725" y="2819400"/>
            <a:ext cx="6686550" cy="2524125"/>
          </a:xfrm>
          <a:prstGeom prst="rect">
            <a:avLst/>
          </a:prstGeom>
          <a:noFill/>
          <a:ln>
            <a:noFill/>
          </a:ln>
        </p:spPr>
      </p:pic>
      <p:pic>
        <p:nvPicPr>
          <p:cNvPr descr="EconInPrac2_ppt_5" id="933" name="Google Shape;933;p137"/>
          <p:cNvPicPr preferRelativeResize="0"/>
          <p:nvPr/>
        </p:nvPicPr>
        <p:blipFill rotWithShape="1">
          <a:blip r:embed="rId7">
            <a:alphaModFix/>
          </a:blip>
          <a:srcRect b="0" l="0" r="0" t="0"/>
          <a:stretch/>
        </p:blipFill>
        <p:spPr>
          <a:xfrm>
            <a:off x="1228725" y="2819400"/>
            <a:ext cx="6686550" cy="2524125"/>
          </a:xfrm>
          <a:prstGeom prst="rect">
            <a:avLst/>
          </a:prstGeom>
          <a:noFill/>
          <a:ln>
            <a:noFill/>
          </a:ln>
        </p:spPr>
      </p:pic>
      <p:pic>
        <p:nvPicPr>
          <p:cNvPr descr="EconInPrac2_ppt_6" id="934" name="Google Shape;934;p137"/>
          <p:cNvPicPr preferRelativeResize="0"/>
          <p:nvPr/>
        </p:nvPicPr>
        <p:blipFill rotWithShape="1">
          <a:blip r:embed="rId8">
            <a:alphaModFix/>
          </a:blip>
          <a:srcRect b="0" l="0" r="0" t="0"/>
          <a:stretch/>
        </p:blipFill>
        <p:spPr>
          <a:xfrm>
            <a:off x="1228725" y="2819400"/>
            <a:ext cx="6686550" cy="2524125"/>
          </a:xfrm>
          <a:prstGeom prst="rect">
            <a:avLst/>
          </a:prstGeom>
          <a:noFill/>
          <a:ln>
            <a:noFill/>
          </a:ln>
        </p:spPr>
      </p:pic>
      <p:pic>
        <p:nvPicPr>
          <p:cNvPr descr="EconInPrac2_ppt_7" id="935" name="Google Shape;935;p137"/>
          <p:cNvPicPr preferRelativeResize="0"/>
          <p:nvPr/>
        </p:nvPicPr>
        <p:blipFill rotWithShape="1">
          <a:blip r:embed="rId9">
            <a:alphaModFix/>
          </a:blip>
          <a:srcRect b="0" l="0" r="0" t="0"/>
          <a:stretch/>
        </p:blipFill>
        <p:spPr>
          <a:xfrm>
            <a:off x="1228725" y="2819400"/>
            <a:ext cx="6686550" cy="2524125"/>
          </a:xfrm>
          <a:prstGeom prst="rect">
            <a:avLst/>
          </a:prstGeom>
          <a:noFill/>
          <a:ln>
            <a:noFill/>
          </a:ln>
        </p:spPr>
      </p:pic>
      <p:pic>
        <p:nvPicPr>
          <p:cNvPr descr="EconInPrac2_ppt_8" id="936" name="Google Shape;936;p137"/>
          <p:cNvPicPr preferRelativeResize="0"/>
          <p:nvPr/>
        </p:nvPicPr>
        <p:blipFill rotWithShape="1">
          <a:blip r:embed="rId10">
            <a:alphaModFix/>
          </a:blip>
          <a:srcRect b="0" l="0" r="0" t="0"/>
          <a:stretch/>
        </p:blipFill>
        <p:spPr>
          <a:xfrm>
            <a:off x="1228725" y="2819400"/>
            <a:ext cx="6686550" cy="2524125"/>
          </a:xfrm>
          <a:prstGeom prst="rect">
            <a:avLst/>
          </a:prstGeom>
          <a:noFill/>
          <a:ln>
            <a:noFill/>
          </a:ln>
        </p:spPr>
      </p:pic>
      <p:pic>
        <p:nvPicPr>
          <p:cNvPr descr="EconInPrac2_ppt_9" id="937" name="Google Shape;937;p137"/>
          <p:cNvPicPr preferRelativeResize="0"/>
          <p:nvPr/>
        </p:nvPicPr>
        <p:blipFill rotWithShape="1">
          <a:blip r:embed="rId11">
            <a:alphaModFix/>
          </a:blip>
          <a:srcRect b="0" l="0" r="0" t="0"/>
          <a:stretch/>
        </p:blipFill>
        <p:spPr>
          <a:xfrm>
            <a:off x="1228725" y="2819400"/>
            <a:ext cx="6686550" cy="2524125"/>
          </a:xfrm>
          <a:prstGeom prst="rect">
            <a:avLst/>
          </a:prstGeom>
          <a:noFill/>
          <a:ln>
            <a:noFill/>
          </a:ln>
        </p:spPr>
      </p:pic>
      <p:pic>
        <p:nvPicPr>
          <p:cNvPr descr="EconInPrac2_ppt_10" id="938" name="Google Shape;938;p137"/>
          <p:cNvPicPr preferRelativeResize="0"/>
          <p:nvPr/>
        </p:nvPicPr>
        <p:blipFill rotWithShape="1">
          <a:blip r:embed="rId12">
            <a:alphaModFix/>
          </a:blip>
          <a:srcRect b="0" l="0" r="0" t="0"/>
          <a:stretch/>
        </p:blipFill>
        <p:spPr>
          <a:xfrm>
            <a:off x="1228725" y="2819400"/>
            <a:ext cx="6686550" cy="2524125"/>
          </a:xfrm>
          <a:prstGeom prst="rect">
            <a:avLst/>
          </a:prstGeom>
          <a:noFill/>
          <a:ln>
            <a:noFill/>
          </a:ln>
        </p:spPr>
      </p:pic>
      <p:pic>
        <p:nvPicPr>
          <p:cNvPr descr="EconInPrac2_ppt_11" id="939" name="Google Shape;939;p137"/>
          <p:cNvPicPr preferRelativeResize="0"/>
          <p:nvPr/>
        </p:nvPicPr>
        <p:blipFill rotWithShape="1">
          <a:blip r:embed="rId13">
            <a:alphaModFix/>
          </a:blip>
          <a:srcRect b="0" l="0" r="0" t="0"/>
          <a:stretch/>
        </p:blipFill>
        <p:spPr>
          <a:xfrm>
            <a:off x="1228725" y="2819400"/>
            <a:ext cx="6686550" cy="2524125"/>
          </a:xfrm>
          <a:prstGeom prst="rect">
            <a:avLst/>
          </a:prstGeom>
          <a:noFill/>
          <a:ln>
            <a:noFill/>
          </a:ln>
        </p:spPr>
      </p:pic>
      <p:pic>
        <p:nvPicPr>
          <p:cNvPr descr="EconInPrac2_ppt_12" id="940" name="Google Shape;940;p137"/>
          <p:cNvPicPr preferRelativeResize="0"/>
          <p:nvPr/>
        </p:nvPicPr>
        <p:blipFill rotWithShape="1">
          <a:blip r:embed="rId14">
            <a:alphaModFix/>
          </a:blip>
          <a:srcRect b="0" l="0" r="0" t="0"/>
          <a:stretch/>
        </p:blipFill>
        <p:spPr>
          <a:xfrm>
            <a:off x="1228725" y="2819400"/>
            <a:ext cx="6686550" cy="2524125"/>
          </a:xfrm>
          <a:prstGeom prst="rect">
            <a:avLst/>
          </a:prstGeom>
          <a:noFill/>
          <a:ln>
            <a:noFill/>
          </a:ln>
        </p:spPr>
      </p:pic>
      <p:sp>
        <p:nvSpPr>
          <p:cNvPr id="941" name="Google Shape;941;p137"/>
          <p:cNvSpPr txBox="1"/>
          <p:nvPr/>
        </p:nvSpPr>
        <p:spPr>
          <a:xfrm>
            <a:off x="447675" y="990600"/>
            <a:ext cx="48768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000">
                <a:solidFill>
                  <a:schemeClr val="dk1"/>
                </a:solidFill>
                <a:latin typeface="Calibri"/>
                <a:ea typeface="Calibri"/>
                <a:cs typeface="Calibri"/>
                <a:sym typeface="Calibri"/>
              </a:rPr>
              <a:t>Why Do the Prices of Newspapers Rise?</a:t>
            </a:r>
            <a:endParaRPr/>
          </a:p>
        </p:txBody>
      </p:sp>
      <p:sp>
        <p:nvSpPr>
          <p:cNvPr id="942" name="Google Shape;942;p137"/>
          <p:cNvSpPr txBox="1"/>
          <p:nvPr/>
        </p:nvSpPr>
        <p:spPr>
          <a:xfrm rot="-5400000">
            <a:off x="4343400" y="-3657600"/>
            <a:ext cx="457200" cy="8229600"/>
          </a:xfrm>
          <a:prstGeom prst="rect">
            <a:avLst/>
          </a:prstGeom>
          <a:gradFill>
            <a:gsLst>
              <a:gs pos="0">
                <a:srgbClr val="00758C"/>
              </a:gs>
              <a:gs pos="33000">
                <a:srgbClr val="00758C"/>
              </a:gs>
              <a:gs pos="100000">
                <a:srgbClr val="FFFF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7"/>
          <p:cNvSpPr txBox="1"/>
          <p:nvPr/>
        </p:nvSpPr>
        <p:spPr>
          <a:xfrm>
            <a:off x="457200" y="228600"/>
            <a:ext cx="8229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E C O N O M I C S   I N   P R A C T I C 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500"/>
                                        <p:tgtEl>
                                          <p:spTgt spid="94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41"/>
                                        </p:tgtEl>
                                        <p:attrNameLst>
                                          <p:attrName>style.visibility</p:attrName>
                                        </p:attrNameLst>
                                      </p:cBhvr>
                                      <p:to>
                                        <p:strVal val="visible"/>
                                      </p:to>
                                    </p:set>
                                    <p:animEffect filter="fade" transition="in">
                                      <p:cBhvr>
                                        <p:cTn dur="500"/>
                                        <p:tgtEl>
                                          <p:spTgt spid="9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8"/>
                                        </p:tgtEl>
                                        <p:attrNameLst>
                                          <p:attrName>style.visibility</p:attrName>
                                        </p:attrNameLst>
                                      </p:cBhvr>
                                      <p:to>
                                        <p:strVal val="visible"/>
                                      </p:to>
                                    </p:set>
                                    <p:animEffect filter="fade" transition="in">
                                      <p:cBhvr>
                                        <p:cTn dur="500"/>
                                        <p:tgtEl>
                                          <p:spTgt spid="92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750"/>
                                        <p:tgtEl>
                                          <p:spTgt spid="929"/>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750"/>
                                        <p:tgtEl>
                                          <p:spTgt spid="93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750"/>
                                        <p:tgtEl>
                                          <p:spTgt spid="931"/>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750"/>
                                        <p:tgtEl>
                                          <p:spTgt spid="932"/>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750"/>
                                        <p:tgtEl>
                                          <p:spTgt spid="933"/>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750"/>
                                        <p:tgtEl>
                                          <p:spTgt spid="934"/>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750"/>
                                        <p:tgtEl>
                                          <p:spTgt spid="935"/>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750"/>
                                        <p:tgtEl>
                                          <p:spTgt spid="936"/>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750"/>
                                        <p:tgtEl>
                                          <p:spTgt spid="937"/>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750"/>
                                        <p:tgtEl>
                                          <p:spTgt spid="938"/>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750"/>
                                        <p:tgtEl>
                                          <p:spTgt spid="939"/>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750"/>
                                        <p:tgtEl>
                                          <p:spTgt spid="9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38"/>
          <p:cNvSpPr/>
          <p:nvPr/>
        </p:nvSpPr>
        <p:spPr>
          <a:xfrm>
            <a:off x="457200" y="1447800"/>
            <a:ext cx="8229600" cy="91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000">
                <a:solidFill>
                  <a:schemeClr val="dk1"/>
                </a:solidFill>
                <a:latin typeface="Calibri"/>
                <a:ea typeface="Calibri"/>
                <a:cs typeface="Calibri"/>
                <a:sym typeface="Calibri"/>
              </a:rPr>
              <a:t>You can already begin to see how markets answer the basic economic questions of what is produced, how it is produced, and who gets what is produced.</a:t>
            </a:r>
            <a:endParaRPr/>
          </a:p>
        </p:txBody>
      </p:sp>
      <p:sp>
        <p:nvSpPr>
          <p:cNvPr id="949" name="Google Shape;949;p138"/>
          <p:cNvSpPr/>
          <p:nvPr/>
        </p:nvSpPr>
        <p:spPr>
          <a:xfrm>
            <a:off x="457200" y="2895600"/>
            <a:ext cx="8229600" cy="3048000"/>
          </a:xfrm>
          <a:prstGeom prst="rect">
            <a:avLst/>
          </a:prstGeom>
          <a:noFill/>
          <a:ln>
            <a:noFill/>
          </a:ln>
        </p:spPr>
        <p:txBody>
          <a:bodyPr anchorCtr="0" anchor="t" bIns="45700" lIns="91425" spcFirstLastPara="1" rIns="91425" wrap="square" tIns="45700">
            <a:noAutofit/>
          </a:bodyPr>
          <a:lstStyle/>
          <a:p>
            <a:pPr indent="-285750" lvl="1" marL="400050" marR="0" rtl="0" algn="l">
              <a:lnSpc>
                <a:spcPct val="90000"/>
              </a:lnSpc>
              <a:spcBef>
                <a:spcPts val="0"/>
              </a:spcBef>
              <a:spcAft>
                <a:spcPts val="0"/>
              </a:spcAft>
              <a:buClr>
                <a:srgbClr val="8A1636"/>
              </a:buClr>
              <a:buSzPts val="3000"/>
              <a:buFont typeface="Noto Sans Symbols"/>
              <a:buChar char="▪"/>
            </a:pPr>
            <a:r>
              <a:rPr b="0" i="0" lang="en-US" sz="2000" u="none" cap="none" strike="noStrike">
                <a:solidFill>
                  <a:schemeClr val="dk1"/>
                </a:solidFill>
                <a:latin typeface="Calibri"/>
                <a:ea typeface="Calibri"/>
                <a:cs typeface="Calibri"/>
                <a:sym typeface="Calibri"/>
              </a:rPr>
              <a:t>Demand curves reflect what people are willing and able to pay for products; demand curves are influenced by incomes, wealth, preferences, prices of other goods, and expectations.</a:t>
            </a:r>
            <a:endParaRPr/>
          </a:p>
          <a:p>
            <a:pPr indent="-171450" lvl="1" marL="400050" marR="0" rtl="0" algn="l">
              <a:lnSpc>
                <a:spcPct val="90000"/>
              </a:lnSpc>
              <a:spcBef>
                <a:spcPts val="0"/>
              </a:spcBef>
              <a:spcAft>
                <a:spcPts val="0"/>
              </a:spcAft>
              <a:buClr>
                <a:srgbClr val="D8771A"/>
              </a:buClr>
              <a:buSzPts val="1800"/>
              <a:buFont typeface="Noto Sans Symbols"/>
              <a:buNone/>
            </a:pPr>
            <a:r>
              <a:t/>
            </a:r>
            <a:endParaRPr b="0" i="0" sz="2000" u="none" cap="none" strike="noStrike">
              <a:solidFill>
                <a:schemeClr val="dk1"/>
              </a:solidFill>
              <a:latin typeface="Calibri"/>
              <a:ea typeface="Calibri"/>
              <a:cs typeface="Calibri"/>
              <a:sym typeface="Calibri"/>
            </a:endParaRPr>
          </a:p>
          <a:p>
            <a:pPr indent="-285750" lvl="1" marL="400050" marR="0" rtl="0" algn="l">
              <a:lnSpc>
                <a:spcPct val="90000"/>
              </a:lnSpc>
              <a:spcBef>
                <a:spcPts val="0"/>
              </a:spcBef>
              <a:spcAft>
                <a:spcPts val="0"/>
              </a:spcAft>
              <a:buClr>
                <a:srgbClr val="8A1636"/>
              </a:buClr>
              <a:buSzPts val="3000"/>
              <a:buFont typeface="Noto Sans Symbols"/>
              <a:buChar char="▪"/>
            </a:pPr>
            <a:r>
              <a:rPr b="0" i="0" lang="en-US" sz="2000" u="none" cap="none" strike="noStrike">
                <a:solidFill>
                  <a:schemeClr val="dk1"/>
                </a:solidFill>
                <a:latin typeface="Calibri"/>
                <a:ea typeface="Calibri"/>
                <a:cs typeface="Calibri"/>
                <a:sym typeface="Calibri"/>
              </a:rPr>
              <a:t>Firms in business to make a profit have a good reason to choose the best available technology—lower costs mean higher profits.</a:t>
            </a:r>
            <a:endParaRPr/>
          </a:p>
          <a:p>
            <a:pPr indent="-171450" lvl="1" marL="400050" marR="0" rtl="0" algn="l">
              <a:lnSpc>
                <a:spcPct val="90000"/>
              </a:lnSpc>
              <a:spcBef>
                <a:spcPts val="0"/>
              </a:spcBef>
              <a:spcAft>
                <a:spcPts val="0"/>
              </a:spcAft>
              <a:buClr>
                <a:srgbClr val="D8771A"/>
              </a:buClr>
              <a:buSzPts val="1800"/>
              <a:buFont typeface="Noto Sans Symbols"/>
              <a:buNone/>
            </a:pPr>
            <a:r>
              <a:t/>
            </a:r>
            <a:endParaRPr b="0" i="0" sz="2000" u="none" cap="none" strike="noStrike">
              <a:solidFill>
                <a:schemeClr val="dk1"/>
              </a:solidFill>
              <a:latin typeface="Calibri"/>
              <a:ea typeface="Calibri"/>
              <a:cs typeface="Calibri"/>
              <a:sym typeface="Calibri"/>
            </a:endParaRPr>
          </a:p>
          <a:p>
            <a:pPr indent="-285750" lvl="1" marL="400050" marR="0" rtl="0" algn="l">
              <a:lnSpc>
                <a:spcPct val="90000"/>
              </a:lnSpc>
              <a:spcBef>
                <a:spcPts val="0"/>
              </a:spcBef>
              <a:spcAft>
                <a:spcPts val="0"/>
              </a:spcAft>
              <a:buClr>
                <a:srgbClr val="8A1636"/>
              </a:buClr>
              <a:buSzPts val="3000"/>
              <a:buFont typeface="Noto Sans Symbols"/>
              <a:buChar char="▪"/>
            </a:pPr>
            <a:r>
              <a:rPr b="0" i="0" lang="en-US" sz="2000" u="none" cap="none" strike="noStrike">
                <a:solidFill>
                  <a:schemeClr val="dk1"/>
                </a:solidFill>
                <a:latin typeface="Calibri"/>
                <a:ea typeface="Calibri"/>
                <a:cs typeface="Calibri"/>
                <a:sym typeface="Calibri"/>
              </a:rPr>
              <a:t>When a good is in short supply, price rises. As it does, those who are willing and able to continue buying do so; others stop buying.</a:t>
            </a:r>
            <a:endParaRPr/>
          </a:p>
        </p:txBody>
      </p:sp>
      <p:sp>
        <p:nvSpPr>
          <p:cNvPr id="950" name="Google Shape;950;p138"/>
          <p:cNvSpPr txBox="1"/>
          <p:nvPr/>
        </p:nvSpPr>
        <p:spPr>
          <a:xfrm>
            <a:off x="457200" y="219075"/>
            <a:ext cx="8382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3200">
                <a:solidFill>
                  <a:srgbClr val="8A1636"/>
                </a:solidFill>
                <a:latin typeface="Calibri"/>
                <a:ea typeface="Calibri"/>
                <a:cs typeface="Calibri"/>
                <a:sym typeface="Calibri"/>
              </a:rPr>
              <a:t>Looking Ahead: Markets and the Allocation of Resources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500"/>
                                        <p:tgtEl>
                                          <p:spTgt spid="9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48"/>
                                        </p:tgtEl>
                                        <p:attrNameLst>
                                          <p:attrName>style.visibility</p:attrName>
                                        </p:attrNameLst>
                                      </p:cBhvr>
                                      <p:to>
                                        <p:strVal val="visible"/>
                                      </p:to>
                                    </p:set>
                                    <p:animEffect filter="fade" transition="in">
                                      <p:cBhvr>
                                        <p:cTn dur="500"/>
                                        <p:tgtEl>
                                          <p:spTgt spid="94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49">
                                            <p:txEl>
                                              <p:pRg end="0" st="0"/>
                                            </p:txEl>
                                          </p:spTgt>
                                        </p:tgtEl>
                                        <p:attrNameLst>
                                          <p:attrName>style.visibility</p:attrName>
                                        </p:attrNameLst>
                                      </p:cBhvr>
                                      <p:to>
                                        <p:strVal val="visible"/>
                                      </p:to>
                                    </p:set>
                                    <p:animEffect filter="fade" transition="in">
                                      <p:cBhvr>
                                        <p:cTn dur="500"/>
                                        <p:tgtEl>
                                          <p:spTgt spid="949">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49">
                                            <p:txEl>
                                              <p:pRg end="1" st="1"/>
                                            </p:txEl>
                                          </p:spTgt>
                                        </p:tgtEl>
                                        <p:attrNameLst>
                                          <p:attrName>style.visibility</p:attrName>
                                        </p:attrNameLst>
                                      </p:cBhvr>
                                      <p:to>
                                        <p:strVal val="visible"/>
                                      </p:to>
                                    </p:set>
                                    <p:animEffect filter="fade" transition="in">
                                      <p:cBhvr>
                                        <p:cTn dur="500"/>
                                        <p:tgtEl>
                                          <p:spTgt spid="949">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49">
                                            <p:txEl>
                                              <p:pRg end="2" st="2"/>
                                            </p:txEl>
                                          </p:spTgt>
                                        </p:tgtEl>
                                        <p:attrNameLst>
                                          <p:attrName>style.visibility</p:attrName>
                                        </p:attrNameLst>
                                      </p:cBhvr>
                                      <p:to>
                                        <p:strVal val="visible"/>
                                      </p:to>
                                    </p:set>
                                    <p:animEffect filter="fade" transition="in">
                                      <p:cBhvr>
                                        <p:cTn dur="500"/>
                                        <p:tgtEl>
                                          <p:spTgt spid="949">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49">
                                            <p:txEl>
                                              <p:pRg end="3" st="3"/>
                                            </p:txEl>
                                          </p:spTgt>
                                        </p:tgtEl>
                                        <p:attrNameLst>
                                          <p:attrName>style.visibility</p:attrName>
                                        </p:attrNameLst>
                                      </p:cBhvr>
                                      <p:to>
                                        <p:strVal val="visible"/>
                                      </p:to>
                                    </p:set>
                                    <p:animEffect filter="fade" transition="in">
                                      <p:cBhvr>
                                        <p:cTn dur="500"/>
                                        <p:tgtEl>
                                          <p:spTgt spid="949">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49">
                                            <p:txEl>
                                              <p:pRg end="4" st="4"/>
                                            </p:txEl>
                                          </p:spTgt>
                                        </p:tgtEl>
                                        <p:attrNameLst>
                                          <p:attrName>style.visibility</p:attrName>
                                        </p:attrNameLst>
                                      </p:cBhvr>
                                      <p:to>
                                        <p:strVal val="visible"/>
                                      </p:to>
                                    </p:set>
                                    <p:animEffect filter="fade" transition="in">
                                      <p:cBhvr>
                                        <p:cTn dur="500"/>
                                        <p:tgtEl>
                                          <p:spTgt spid="94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39"/>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Assignment</a:t>
            </a:r>
            <a:endParaRPr/>
          </a:p>
        </p:txBody>
      </p:sp>
      <p:graphicFrame>
        <p:nvGraphicFramePr>
          <p:cNvPr id="956" name="Google Shape;956;p139"/>
          <p:cNvGraphicFramePr/>
          <p:nvPr/>
        </p:nvGraphicFramePr>
        <p:xfrm>
          <a:off x="1295400" y="1371600"/>
          <a:ext cx="3000000" cy="3000000"/>
        </p:xfrm>
        <a:graphic>
          <a:graphicData uri="http://schemas.openxmlformats.org/drawingml/2006/table">
            <a:tbl>
              <a:tblPr>
                <a:noFill/>
                <a:tableStyleId>{E498032D-39E7-4472-BB72-E89C2498A91A}</a:tableStyleId>
              </a:tblPr>
              <a:tblGrid>
                <a:gridCol w="2029450"/>
                <a:gridCol w="2029450"/>
                <a:gridCol w="2029450"/>
              </a:tblGrid>
              <a:tr h="654550">
                <a:tc>
                  <a:txBody>
                    <a:bodyPr/>
                    <a:lstStyle/>
                    <a:p>
                      <a:pPr indent="0" lvl="0" marL="0" marR="0" rtl="0" algn="ctr">
                        <a:spcBef>
                          <a:spcPts val="0"/>
                        </a:spcBef>
                        <a:spcAft>
                          <a:spcPts val="0"/>
                        </a:spcAft>
                        <a:buNone/>
                      </a:pPr>
                      <a:r>
                        <a:rPr b="1" lang="en-US" sz="2400" u="none" cap="none" strike="noStrike">
                          <a:latin typeface="Calibri"/>
                          <a:ea typeface="Calibri"/>
                          <a:cs typeface="Calibri"/>
                          <a:sym typeface="Calibri"/>
                        </a:rPr>
                        <a:t>Name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u="none" cap="none" strike="noStrike">
                          <a:latin typeface="Calibri"/>
                          <a:ea typeface="Calibri"/>
                          <a:cs typeface="Calibri"/>
                          <a:sym typeface="Calibri"/>
                        </a:rPr>
                        <a:t>Quantity</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u="none" cap="none" strike="noStrike">
                          <a:latin typeface="Calibri"/>
                          <a:ea typeface="Calibri"/>
                          <a:cs typeface="Calibri"/>
                          <a:sym typeface="Calibri"/>
                        </a:rPr>
                        <a:t>Maximum price</a:t>
                      </a:r>
                      <a:endParaRPr/>
                    </a:p>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willing to pay</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1500">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Mary</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4</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1500">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Bob</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1500">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Jane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1500">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Ed</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1500">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Alice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957" name="Google Shape;957;p1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958" name="Google Shape;958;p139"/>
          <p:cNvSpPr txBox="1"/>
          <p:nvPr/>
        </p:nvSpPr>
        <p:spPr>
          <a:xfrm>
            <a:off x="421433" y="5257800"/>
            <a:ext cx="8570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Use this data to construct a demand schedule and a demand curve.</a:t>
            </a:r>
            <a:endParaRPr sz="2400">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40"/>
          <p:cNvSpPr/>
          <p:nvPr/>
        </p:nvSpPr>
        <p:spPr>
          <a:xfrm rot="-5400000">
            <a:off x="3873000" y="-1947846"/>
            <a:ext cx="369300" cy="5143500"/>
          </a:xfrm>
          <a:prstGeom prst="rect">
            <a:avLst/>
          </a:prstGeom>
          <a:gradFill>
            <a:gsLst>
              <a:gs pos="0">
                <a:srgbClr val="593000"/>
              </a:gs>
              <a:gs pos="5000">
                <a:srgbClr val="593000"/>
              </a:gs>
              <a:gs pos="100000">
                <a:srgbClr val="FFFF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40"/>
          <p:cNvSpPr txBox="1"/>
          <p:nvPr/>
        </p:nvSpPr>
        <p:spPr>
          <a:xfrm>
            <a:off x="1485893" y="439234"/>
            <a:ext cx="5143500" cy="36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200" u="none" cap="none" strike="noStrike">
              <a:solidFill>
                <a:srgbClr val="7D0013"/>
              </a:solidFill>
              <a:latin typeface="Arial"/>
              <a:ea typeface="Arial"/>
              <a:cs typeface="Arial"/>
              <a:sym typeface="Arial"/>
            </a:endParaRPr>
          </a:p>
        </p:txBody>
      </p:sp>
      <p:sp>
        <p:nvSpPr>
          <p:cNvPr id="965" name="Google Shape;965;p140"/>
          <p:cNvSpPr/>
          <p:nvPr/>
        </p:nvSpPr>
        <p:spPr>
          <a:xfrm>
            <a:off x="5143500" y="533400"/>
            <a:ext cx="2857500" cy="6019800"/>
          </a:xfrm>
          <a:prstGeom prst="rect">
            <a:avLst/>
          </a:prstGeom>
          <a:gradFill>
            <a:gsLst>
              <a:gs pos="0">
                <a:srgbClr val="D1B79F"/>
              </a:gs>
              <a:gs pos="100000">
                <a:srgbClr val="FFFFFF"/>
              </a:gs>
            </a:gsLst>
            <a:lin ang="5400012" scaled="0"/>
          </a:gra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b="1" i="0" sz="1200" u="none" cap="none" strike="noStrike">
              <a:solidFill>
                <a:srgbClr val="7D0013"/>
              </a:solidFill>
              <a:latin typeface="Arial"/>
              <a:ea typeface="Arial"/>
              <a:cs typeface="Arial"/>
              <a:sym typeface="Arial"/>
            </a:endParaRPr>
          </a:p>
        </p:txBody>
      </p:sp>
      <p:sp>
        <p:nvSpPr>
          <p:cNvPr id="966" name="Google Shape;966;p140"/>
          <p:cNvSpPr/>
          <p:nvPr/>
        </p:nvSpPr>
        <p:spPr>
          <a:xfrm>
            <a:off x="5143500" y="0"/>
            <a:ext cx="2857500" cy="533400"/>
          </a:xfrm>
          <a:prstGeom prst="rect">
            <a:avLst/>
          </a:prstGeom>
          <a:solidFill>
            <a:srgbClr val="00758C"/>
          </a:solid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b="1" i="0" sz="1200" u="none" cap="none" strike="noStrike">
              <a:solidFill>
                <a:srgbClr val="7D0013"/>
              </a:solidFill>
              <a:latin typeface="Arial"/>
              <a:ea typeface="Arial"/>
              <a:cs typeface="Arial"/>
              <a:sym typeface="Arial"/>
            </a:endParaRPr>
          </a:p>
        </p:txBody>
      </p:sp>
      <p:sp>
        <p:nvSpPr>
          <p:cNvPr id="967" name="Google Shape;967;p140"/>
          <p:cNvSpPr txBox="1"/>
          <p:nvPr/>
        </p:nvSpPr>
        <p:spPr>
          <a:xfrm>
            <a:off x="1485901" y="738188"/>
            <a:ext cx="3664800" cy="507900"/>
          </a:xfrm>
          <a:prstGeom prst="rect">
            <a:avLst/>
          </a:prstGeom>
          <a:noFill/>
          <a:ln>
            <a:noFill/>
          </a:ln>
        </p:spPr>
        <p:txBody>
          <a:bodyPr anchorCtr="0" anchor="t" bIns="0" lIns="91425" spcFirstLastPara="1" rIns="91425" wrap="square" tIns="0">
            <a:noAutofit/>
          </a:bodyPr>
          <a:lstStyle/>
          <a:p>
            <a:pPr indent="0" lvl="0" marL="0" marR="0" rtl="0" algn="r">
              <a:spcBef>
                <a:spcPts val="0"/>
              </a:spcBef>
              <a:spcAft>
                <a:spcPts val="0"/>
              </a:spcAft>
              <a:buNone/>
            </a:pPr>
            <a:r>
              <a:rPr b="1" i="0" lang="en-US" sz="3300" u="none" cap="none" strike="noStrike">
                <a:solidFill>
                  <a:srgbClr val="55367D"/>
                </a:solidFill>
                <a:latin typeface="Arial Rounded"/>
                <a:ea typeface="Arial Rounded"/>
                <a:cs typeface="Arial Rounded"/>
                <a:sym typeface="Arial Rounded"/>
              </a:rPr>
              <a:t>Elasticity</a:t>
            </a:r>
            <a:endParaRPr/>
          </a:p>
        </p:txBody>
      </p:sp>
      <p:sp>
        <p:nvSpPr>
          <p:cNvPr id="968" name="Google Shape;968;p140"/>
          <p:cNvSpPr txBox="1"/>
          <p:nvPr/>
        </p:nvSpPr>
        <p:spPr>
          <a:xfrm>
            <a:off x="5174296" y="1371570"/>
            <a:ext cx="1855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400" u="none" cap="none" strike="noStrike">
                <a:solidFill>
                  <a:srgbClr val="593000"/>
                </a:solidFill>
                <a:latin typeface="Arial"/>
                <a:ea typeface="Arial"/>
                <a:cs typeface="Arial"/>
                <a:sym typeface="Arial"/>
              </a:rPr>
              <a:t>C H A P T E R   O U T L I N E</a:t>
            </a:r>
            <a:endParaRPr/>
          </a:p>
        </p:txBody>
      </p:sp>
      <p:sp>
        <p:nvSpPr>
          <p:cNvPr id="969" name="Google Shape;969;p140"/>
          <p:cNvSpPr txBox="1"/>
          <p:nvPr/>
        </p:nvSpPr>
        <p:spPr>
          <a:xfrm>
            <a:off x="5143500" y="1676400"/>
            <a:ext cx="2857500" cy="333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600" u="none" cap="none" strike="noStrike">
                <a:solidFill>
                  <a:srgbClr val="8A1636"/>
                </a:solidFill>
                <a:latin typeface="Times New Roman"/>
                <a:ea typeface="Times New Roman"/>
                <a:cs typeface="Times New Roman"/>
                <a:sym typeface="Times New Roman"/>
              </a:rPr>
              <a:t>Price Elasticity of Demand</a:t>
            </a:r>
            <a:endParaRPr b="0" i="0" sz="1600" u="none" cap="none" strike="noStrike">
              <a:solidFill>
                <a:schemeClr val="dk1"/>
              </a:solidFill>
              <a:latin typeface="Times New Roman"/>
              <a:ea typeface="Times New Roman"/>
              <a:cs typeface="Times New Roman"/>
              <a:sym typeface="Times New Roman"/>
            </a:endParaRPr>
          </a:p>
          <a:p>
            <a:pPr indent="0" lvl="0" marL="0" marR="0" rtl="0" algn="l">
              <a:spcBef>
                <a:spcPts val="70"/>
              </a:spcBef>
              <a:spcAft>
                <a:spcPts val="0"/>
              </a:spcAft>
              <a:buNone/>
            </a:pPr>
            <a:r>
              <a:rPr b="0" i="0" lang="en-US" sz="12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dk1"/>
                </a:solidFill>
                <a:latin typeface="Times New Roman"/>
                <a:ea typeface="Times New Roman"/>
                <a:cs typeface="Times New Roman"/>
                <a:sym typeface="Times New Roman"/>
              </a:rPr>
              <a:t>Slope and Elasticity</a:t>
            </a:r>
            <a:endParaRPr/>
          </a:p>
          <a:p>
            <a:pPr indent="0" lvl="0" marL="0" marR="0" rtl="0" algn="l">
              <a:spcBef>
                <a:spcPts val="70"/>
              </a:spcBef>
              <a:spcAft>
                <a:spcPts val="0"/>
              </a:spcAft>
              <a:buNone/>
            </a:pPr>
            <a:r>
              <a:rPr b="0" i="0" lang="en-US" sz="1400" u="none" cap="none" strike="noStrike">
                <a:solidFill>
                  <a:schemeClr val="dk1"/>
                </a:solidFill>
                <a:latin typeface="Times New Roman"/>
                <a:ea typeface="Times New Roman"/>
                <a:cs typeface="Times New Roman"/>
                <a:sym typeface="Times New Roman"/>
              </a:rPr>
              <a:t>	Types of Elasticity</a:t>
            </a:r>
            <a:endParaRPr b="1" i="0" sz="1400" u="none" cap="none" strike="noStrike">
              <a:solidFill>
                <a:srgbClr val="1469B2"/>
              </a:solidFill>
              <a:latin typeface="Arial"/>
              <a:ea typeface="Arial"/>
              <a:cs typeface="Arial"/>
              <a:sym typeface="Arial"/>
            </a:endParaRPr>
          </a:p>
          <a:p>
            <a:pPr indent="0" lvl="0" marL="0" marR="0" rtl="0" algn="l">
              <a:spcBef>
                <a:spcPts val="80"/>
              </a:spcBef>
              <a:spcAft>
                <a:spcPts val="0"/>
              </a:spcAft>
              <a:buNone/>
            </a:pPr>
            <a:r>
              <a:rPr b="1" i="0" lang="en-US" sz="1600" u="none" cap="none" strike="noStrike">
                <a:solidFill>
                  <a:srgbClr val="8A1636"/>
                </a:solidFill>
                <a:latin typeface="Times New Roman"/>
                <a:ea typeface="Times New Roman"/>
                <a:cs typeface="Times New Roman"/>
                <a:sym typeface="Times New Roman"/>
              </a:rPr>
              <a:t>Calculating Elasticities</a:t>
            </a:r>
            <a:endParaRPr b="0" i="0" sz="1600" u="none" cap="none" strike="noStrike">
              <a:solidFill>
                <a:schemeClr val="dk1"/>
              </a:solidFill>
              <a:latin typeface="Times New Roman"/>
              <a:ea typeface="Times New Roman"/>
              <a:cs typeface="Times New Roman"/>
              <a:sym typeface="Times New Roman"/>
            </a:endParaRPr>
          </a:p>
          <a:p>
            <a:pPr indent="0" lvl="0" marL="0" marR="0" rtl="0" algn="l">
              <a:spcBef>
                <a:spcPts val="70"/>
              </a:spcBef>
              <a:spcAft>
                <a:spcPts val="0"/>
              </a:spcAft>
              <a:buNone/>
            </a:pPr>
            <a:r>
              <a:rPr b="0" i="0" lang="en-US" sz="12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dk1"/>
                </a:solidFill>
                <a:latin typeface="Times New Roman"/>
                <a:ea typeface="Times New Roman"/>
                <a:cs typeface="Times New Roman"/>
                <a:sym typeface="Times New Roman"/>
              </a:rPr>
              <a:t>Calculating Percentage Changes</a:t>
            </a:r>
            <a:endParaRPr/>
          </a:p>
          <a:p>
            <a:pPr indent="0" lvl="0" marL="0" marR="0" rtl="0" algn="l">
              <a:spcBef>
                <a:spcPts val="70"/>
              </a:spcBef>
              <a:spcAft>
                <a:spcPts val="0"/>
              </a:spcAft>
              <a:buNone/>
            </a:pPr>
            <a:r>
              <a:rPr b="0" i="0" lang="en-US" sz="1400" u="none" cap="none" strike="noStrike">
                <a:solidFill>
                  <a:schemeClr val="dk1"/>
                </a:solidFill>
                <a:latin typeface="Times New Roman"/>
                <a:ea typeface="Times New Roman"/>
                <a:cs typeface="Times New Roman"/>
                <a:sym typeface="Times New Roman"/>
              </a:rPr>
              <a:t>	Elasticity Is a Ratio of Percentages</a:t>
            </a:r>
            <a:endParaRPr/>
          </a:p>
          <a:p>
            <a:pPr indent="0" lvl="0" marL="0" marR="0" rtl="0" algn="l">
              <a:spcBef>
                <a:spcPts val="70"/>
              </a:spcBef>
              <a:spcAft>
                <a:spcPts val="0"/>
              </a:spcAft>
              <a:buNone/>
            </a:pPr>
            <a:r>
              <a:rPr b="0" i="0" lang="en-US" sz="1400" u="none" cap="none" strike="noStrike">
                <a:solidFill>
                  <a:schemeClr val="dk1"/>
                </a:solidFill>
                <a:latin typeface="Times New Roman"/>
                <a:ea typeface="Times New Roman"/>
                <a:cs typeface="Times New Roman"/>
                <a:sym typeface="Times New Roman"/>
              </a:rPr>
              <a:t>	The Midpoint Formula</a:t>
            </a:r>
            <a:endParaRPr/>
          </a:p>
          <a:p>
            <a:pPr indent="0" lvl="0" marL="0" marR="0" rtl="0" algn="l">
              <a:spcBef>
                <a:spcPts val="70"/>
              </a:spcBef>
              <a:spcAft>
                <a:spcPts val="0"/>
              </a:spcAft>
              <a:buNone/>
            </a:pPr>
            <a:r>
              <a:rPr b="0" i="0" lang="en-US" sz="1400" u="none" cap="none" strike="noStrike">
                <a:solidFill>
                  <a:schemeClr val="dk1"/>
                </a:solidFill>
                <a:latin typeface="Times New Roman"/>
                <a:ea typeface="Times New Roman"/>
                <a:cs typeface="Times New Roman"/>
                <a:sym typeface="Times New Roman"/>
              </a:rPr>
              <a:t>	Elasticity Changes Along a Straight-Line 	     Demand Curve</a:t>
            </a:r>
            <a:endParaRPr/>
          </a:p>
          <a:p>
            <a:pPr indent="0" lvl="0" marL="0" marR="0" rtl="0" algn="l">
              <a:spcBef>
                <a:spcPts val="70"/>
              </a:spcBef>
              <a:spcAft>
                <a:spcPts val="0"/>
              </a:spcAft>
              <a:buNone/>
            </a:pPr>
            <a:r>
              <a:rPr b="0" i="0" lang="en-US" sz="1400" u="none" cap="none" strike="noStrike">
                <a:solidFill>
                  <a:schemeClr val="dk1"/>
                </a:solidFill>
                <a:latin typeface="Times New Roman"/>
                <a:ea typeface="Times New Roman"/>
                <a:cs typeface="Times New Roman"/>
                <a:sym typeface="Times New Roman"/>
              </a:rPr>
              <a:t>	Elasticity and Total Revenue</a:t>
            </a:r>
            <a:endParaRPr b="1" i="0" sz="1400" u="none" cap="none" strike="noStrike">
              <a:solidFill>
                <a:srgbClr val="8A1636"/>
              </a:solidFill>
              <a:latin typeface="Times New Roman"/>
              <a:ea typeface="Times New Roman"/>
              <a:cs typeface="Times New Roman"/>
              <a:sym typeface="Times New Roman"/>
            </a:endParaRPr>
          </a:p>
          <a:p>
            <a:pPr indent="0" lvl="0" marL="0" marR="0" rtl="0" algn="l">
              <a:spcBef>
                <a:spcPts val="80"/>
              </a:spcBef>
              <a:spcAft>
                <a:spcPts val="0"/>
              </a:spcAft>
              <a:buNone/>
            </a:pPr>
            <a:r>
              <a:rPr b="1" i="0" lang="en-US" sz="1600" u="none" cap="none" strike="noStrike">
                <a:solidFill>
                  <a:srgbClr val="8A1636"/>
                </a:solidFill>
                <a:latin typeface="Times New Roman"/>
                <a:ea typeface="Times New Roman"/>
                <a:cs typeface="Times New Roman"/>
                <a:sym typeface="Times New Roman"/>
              </a:rPr>
              <a:t>Other Important Elasticities</a:t>
            </a:r>
            <a:endParaRPr b="1" i="0" sz="1600" u="none" cap="none" strike="noStrike">
              <a:solidFill>
                <a:srgbClr val="8A1636"/>
              </a:solidFill>
              <a:latin typeface="Times New Roman"/>
              <a:ea typeface="Times New Roman"/>
              <a:cs typeface="Times New Roman"/>
              <a:sym typeface="Times New Roman"/>
            </a:endParaRPr>
          </a:p>
          <a:p>
            <a:pPr indent="0" lvl="0" marL="0" marR="0" rtl="0" algn="l">
              <a:spcBef>
                <a:spcPts val="70"/>
              </a:spcBef>
              <a:spcAft>
                <a:spcPts val="0"/>
              </a:spcAft>
              <a:buNone/>
            </a:pPr>
            <a:r>
              <a:rPr b="0" i="0" lang="en-US" sz="12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dk1"/>
                </a:solidFill>
                <a:latin typeface="Times New Roman"/>
                <a:ea typeface="Times New Roman"/>
                <a:cs typeface="Times New Roman"/>
                <a:sym typeface="Times New Roman"/>
              </a:rPr>
              <a:t>Income Elasticity of Demand</a:t>
            </a:r>
            <a:endParaRPr/>
          </a:p>
          <a:p>
            <a:pPr indent="0" lvl="0" marL="0" marR="0" rtl="0" algn="l">
              <a:spcBef>
                <a:spcPts val="70"/>
              </a:spcBef>
              <a:spcAft>
                <a:spcPts val="0"/>
              </a:spcAft>
              <a:buNone/>
            </a:pPr>
            <a:r>
              <a:rPr b="0" i="0" lang="en-US" sz="1400" u="none" cap="none" strike="noStrike">
                <a:solidFill>
                  <a:schemeClr val="dk1"/>
                </a:solidFill>
                <a:latin typeface="Times New Roman"/>
                <a:ea typeface="Times New Roman"/>
                <a:cs typeface="Times New Roman"/>
                <a:sym typeface="Times New Roman"/>
              </a:rPr>
              <a:t>	Cross-Price Elasticity of Demand</a:t>
            </a:r>
            <a:endParaRPr/>
          </a:p>
          <a:p>
            <a:pPr indent="0" lvl="0" marL="0" marR="0" rtl="0" algn="l">
              <a:spcBef>
                <a:spcPts val="70"/>
              </a:spcBef>
              <a:spcAft>
                <a:spcPts val="0"/>
              </a:spcAft>
              <a:buNone/>
            </a:pPr>
            <a:r>
              <a:rPr b="0" i="0" lang="en-US" sz="1400" u="none" cap="none" strike="noStrike">
                <a:solidFill>
                  <a:schemeClr val="dk1"/>
                </a:solidFill>
                <a:latin typeface="Times New Roman"/>
                <a:ea typeface="Times New Roman"/>
                <a:cs typeface="Times New Roman"/>
                <a:sym typeface="Times New Roman"/>
              </a:rPr>
              <a:t>	Elasticity of Supply</a:t>
            </a:r>
            <a:endParaRPr b="0" i="0" sz="1400" u="none" cap="none" strike="noStrike">
              <a:solidFill>
                <a:schemeClr val="dk1"/>
              </a:solidFill>
              <a:latin typeface="Times New Roman"/>
              <a:ea typeface="Times New Roman"/>
              <a:cs typeface="Times New Roman"/>
              <a:sym typeface="Times New Roman"/>
            </a:endParaRPr>
          </a:p>
        </p:txBody>
      </p:sp>
      <p:cxnSp>
        <p:nvCxnSpPr>
          <p:cNvPr id="970" name="Google Shape;970;p140"/>
          <p:cNvCxnSpPr/>
          <p:nvPr/>
        </p:nvCxnSpPr>
        <p:spPr>
          <a:xfrm>
            <a:off x="1485900" y="0"/>
            <a:ext cx="0" cy="533400"/>
          </a:xfrm>
          <a:prstGeom prst="straightConnector1">
            <a:avLst/>
          </a:prstGeom>
          <a:noFill/>
          <a:ln cap="flat" cmpd="sng" w="9525">
            <a:solidFill>
              <a:srgbClr val="C6AE95"/>
            </a:solidFill>
            <a:prstDash val="solid"/>
            <a:round/>
            <a:headEnd len="med" w="med" type="none"/>
            <a:tailEnd len="med" w="med" type="none"/>
          </a:ln>
        </p:spPr>
      </p:cxnSp>
      <p:sp>
        <p:nvSpPr>
          <p:cNvPr id="971" name="Google Shape;971;p140"/>
          <p:cNvSpPr txBox="1"/>
          <p:nvPr/>
        </p:nvSpPr>
        <p:spPr>
          <a:xfrm rot="5400000">
            <a:off x="1219200" y="266700"/>
            <a:ext cx="5334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972" name="Google Shape;972;p140"/>
          <p:cNvCxnSpPr/>
          <p:nvPr/>
        </p:nvCxnSpPr>
        <p:spPr>
          <a:xfrm>
            <a:off x="5143500" y="6629400"/>
            <a:ext cx="2857500" cy="0"/>
          </a:xfrm>
          <a:prstGeom prst="straightConnector1">
            <a:avLst/>
          </a:prstGeom>
          <a:noFill/>
          <a:ln cap="flat" cmpd="sng" w="15875">
            <a:solidFill>
              <a:srgbClr val="593000"/>
            </a:solidFill>
            <a:prstDash val="solid"/>
            <a:round/>
            <a:headEnd len="med" w="med" type="none"/>
            <a:tailEnd len="med" w="med" type="none"/>
          </a:ln>
        </p:spPr>
      </p:cxnSp>
      <p:sp>
        <p:nvSpPr>
          <p:cNvPr id="973" name="Google Shape;973;p140"/>
          <p:cNvSpPr txBox="1"/>
          <p:nvPr/>
        </p:nvSpPr>
        <p:spPr>
          <a:xfrm>
            <a:off x="6572250" y="5200650"/>
            <a:ext cx="0" cy="285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4" name="Google Shape;974;p140"/>
          <p:cNvPicPr preferRelativeResize="0"/>
          <p:nvPr/>
        </p:nvPicPr>
        <p:blipFill rotWithShape="1">
          <a:blip r:embed="rId3">
            <a:alphaModFix/>
          </a:blip>
          <a:srcRect b="0" l="0" r="0" t="0"/>
          <a:stretch/>
        </p:blipFill>
        <p:spPr>
          <a:xfrm>
            <a:off x="1485901" y="1524001"/>
            <a:ext cx="3593306" cy="203596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70"/>
                                        </p:tgtEl>
                                        <p:attrNameLst>
                                          <p:attrName>style.visibility</p:attrName>
                                        </p:attrNameLst>
                                      </p:cBhvr>
                                      <p:to>
                                        <p:strVal val="visible"/>
                                      </p:to>
                                    </p:set>
                                    <p:animEffect filter="fade" transition="in">
                                      <p:cBhvr>
                                        <p:cTn dur="500"/>
                                        <p:tgtEl>
                                          <p:spTgt spid="97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63"/>
                                        </p:tgtEl>
                                        <p:attrNameLst>
                                          <p:attrName>style.visibility</p:attrName>
                                        </p:attrNameLst>
                                      </p:cBhvr>
                                      <p:to>
                                        <p:strVal val="visible"/>
                                      </p:to>
                                    </p:set>
                                    <p:animEffect filter="fade" transition="in">
                                      <p:cBhvr>
                                        <p:cTn dur="500"/>
                                        <p:tgtEl>
                                          <p:spTgt spid="9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66"/>
                                        </p:tgtEl>
                                        <p:attrNameLst>
                                          <p:attrName>style.visibility</p:attrName>
                                        </p:attrNameLst>
                                      </p:cBhvr>
                                      <p:to>
                                        <p:strVal val="visible"/>
                                      </p:to>
                                    </p:set>
                                    <p:animEffect filter="fade" transition="in">
                                      <p:cBhvr>
                                        <p:cTn dur="500"/>
                                        <p:tgtEl>
                                          <p:spTgt spid="96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500"/>
                                        <p:tgtEl>
                                          <p:spTgt spid="96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67"/>
                                        </p:tgtEl>
                                        <p:attrNameLst>
                                          <p:attrName>style.visibility</p:attrName>
                                        </p:attrNameLst>
                                      </p:cBhvr>
                                      <p:to>
                                        <p:strVal val="visible"/>
                                      </p:to>
                                    </p:set>
                                    <p:animEffect filter="fade" transition="in">
                                      <p:cBhvr>
                                        <p:cTn dur="500"/>
                                        <p:tgtEl>
                                          <p:spTgt spid="96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74"/>
                                        </p:tgtEl>
                                        <p:attrNameLst>
                                          <p:attrName>style.visibility</p:attrName>
                                        </p:attrNameLst>
                                      </p:cBhvr>
                                      <p:to>
                                        <p:strVal val="visible"/>
                                      </p:to>
                                    </p:set>
                                    <p:animEffect filter="fade" transition="in">
                                      <p:cBhvr>
                                        <p:cTn dur="1000"/>
                                        <p:tgtEl>
                                          <p:spTgt spid="974"/>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68"/>
                                        </p:tgtEl>
                                        <p:attrNameLst>
                                          <p:attrName>style.visibility</p:attrName>
                                        </p:attrNameLst>
                                      </p:cBhvr>
                                      <p:to>
                                        <p:strVal val="visible"/>
                                      </p:to>
                                    </p:set>
                                    <p:animEffect filter="fade" transition="in">
                                      <p:cBhvr>
                                        <p:cTn dur="500"/>
                                        <p:tgtEl>
                                          <p:spTgt spid="96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69">
                                            <p:txEl>
                                              <p:pRg end="0" st="0"/>
                                            </p:txEl>
                                          </p:spTgt>
                                        </p:tgtEl>
                                        <p:attrNameLst>
                                          <p:attrName>style.visibility</p:attrName>
                                        </p:attrNameLst>
                                      </p:cBhvr>
                                      <p:to>
                                        <p:strVal val="visible"/>
                                      </p:to>
                                    </p:set>
                                    <p:animEffect filter="fade" transition="in">
                                      <p:cBhvr>
                                        <p:cTn dur="500"/>
                                        <p:tgtEl>
                                          <p:spTgt spid="969">
                                            <p:txEl>
                                              <p:pRg end="0" st="0"/>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69">
                                            <p:txEl>
                                              <p:pRg end="1" st="1"/>
                                            </p:txEl>
                                          </p:spTgt>
                                        </p:tgtEl>
                                        <p:attrNameLst>
                                          <p:attrName>style.visibility</p:attrName>
                                        </p:attrNameLst>
                                      </p:cBhvr>
                                      <p:to>
                                        <p:strVal val="visible"/>
                                      </p:to>
                                    </p:set>
                                    <p:animEffect filter="fade" transition="in">
                                      <p:cBhvr>
                                        <p:cTn dur="500"/>
                                        <p:tgtEl>
                                          <p:spTgt spid="969">
                                            <p:txEl>
                                              <p:pRg end="1" st="1"/>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69">
                                            <p:txEl>
                                              <p:pRg end="2" st="2"/>
                                            </p:txEl>
                                          </p:spTgt>
                                        </p:tgtEl>
                                        <p:attrNameLst>
                                          <p:attrName>style.visibility</p:attrName>
                                        </p:attrNameLst>
                                      </p:cBhvr>
                                      <p:to>
                                        <p:strVal val="visible"/>
                                      </p:to>
                                    </p:set>
                                    <p:animEffect filter="fade" transition="in">
                                      <p:cBhvr>
                                        <p:cTn dur="500"/>
                                        <p:tgtEl>
                                          <p:spTgt spid="969">
                                            <p:txEl>
                                              <p:pRg end="2" st="2"/>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969">
                                            <p:txEl>
                                              <p:pRg end="3" st="3"/>
                                            </p:txEl>
                                          </p:spTgt>
                                        </p:tgtEl>
                                        <p:attrNameLst>
                                          <p:attrName>style.visibility</p:attrName>
                                        </p:attrNameLst>
                                      </p:cBhvr>
                                      <p:to>
                                        <p:strVal val="visible"/>
                                      </p:to>
                                    </p:set>
                                    <p:animEffect filter="fade" transition="in">
                                      <p:cBhvr>
                                        <p:cTn dur="500"/>
                                        <p:tgtEl>
                                          <p:spTgt spid="969">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969">
                                            <p:txEl>
                                              <p:pRg end="4" st="4"/>
                                            </p:txEl>
                                          </p:spTgt>
                                        </p:tgtEl>
                                        <p:attrNameLst>
                                          <p:attrName>style.visibility</p:attrName>
                                        </p:attrNameLst>
                                      </p:cBhvr>
                                      <p:to>
                                        <p:strVal val="visible"/>
                                      </p:to>
                                    </p:set>
                                    <p:animEffect filter="fade" transition="in">
                                      <p:cBhvr>
                                        <p:cTn dur="500"/>
                                        <p:tgtEl>
                                          <p:spTgt spid="969">
                                            <p:txEl>
                                              <p:pRg end="4" st="4"/>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969">
                                            <p:txEl>
                                              <p:pRg end="5" st="5"/>
                                            </p:txEl>
                                          </p:spTgt>
                                        </p:tgtEl>
                                        <p:attrNameLst>
                                          <p:attrName>style.visibility</p:attrName>
                                        </p:attrNameLst>
                                      </p:cBhvr>
                                      <p:to>
                                        <p:strVal val="visible"/>
                                      </p:to>
                                    </p:set>
                                    <p:animEffect filter="fade" transition="in">
                                      <p:cBhvr>
                                        <p:cTn dur="500"/>
                                        <p:tgtEl>
                                          <p:spTgt spid="969">
                                            <p:txEl>
                                              <p:pRg end="5" st="5"/>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969">
                                            <p:txEl>
                                              <p:pRg end="6" st="6"/>
                                            </p:txEl>
                                          </p:spTgt>
                                        </p:tgtEl>
                                        <p:attrNameLst>
                                          <p:attrName>style.visibility</p:attrName>
                                        </p:attrNameLst>
                                      </p:cBhvr>
                                      <p:to>
                                        <p:strVal val="visible"/>
                                      </p:to>
                                    </p:set>
                                    <p:animEffect filter="fade" transition="in">
                                      <p:cBhvr>
                                        <p:cTn dur="500"/>
                                        <p:tgtEl>
                                          <p:spTgt spid="969">
                                            <p:txEl>
                                              <p:pRg end="6" st="6"/>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969">
                                            <p:txEl>
                                              <p:pRg end="7" st="7"/>
                                            </p:txEl>
                                          </p:spTgt>
                                        </p:tgtEl>
                                        <p:attrNameLst>
                                          <p:attrName>style.visibility</p:attrName>
                                        </p:attrNameLst>
                                      </p:cBhvr>
                                      <p:to>
                                        <p:strVal val="visible"/>
                                      </p:to>
                                    </p:set>
                                    <p:animEffect filter="fade" transition="in">
                                      <p:cBhvr>
                                        <p:cTn dur="500"/>
                                        <p:tgtEl>
                                          <p:spTgt spid="969">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969">
                                            <p:txEl>
                                              <p:pRg end="8" st="8"/>
                                            </p:txEl>
                                          </p:spTgt>
                                        </p:tgtEl>
                                        <p:attrNameLst>
                                          <p:attrName>style.visibility</p:attrName>
                                        </p:attrNameLst>
                                      </p:cBhvr>
                                      <p:to>
                                        <p:strVal val="visible"/>
                                      </p:to>
                                    </p:set>
                                    <p:animEffect filter="fade" transition="in">
                                      <p:cBhvr>
                                        <p:cTn dur="500"/>
                                        <p:tgtEl>
                                          <p:spTgt spid="969">
                                            <p:txEl>
                                              <p:pRg end="8" st="8"/>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969">
                                            <p:txEl>
                                              <p:pRg end="9" st="9"/>
                                            </p:txEl>
                                          </p:spTgt>
                                        </p:tgtEl>
                                        <p:attrNameLst>
                                          <p:attrName>style.visibility</p:attrName>
                                        </p:attrNameLst>
                                      </p:cBhvr>
                                      <p:to>
                                        <p:strVal val="visible"/>
                                      </p:to>
                                    </p:set>
                                    <p:animEffect filter="fade" transition="in">
                                      <p:cBhvr>
                                        <p:cTn dur="500"/>
                                        <p:tgtEl>
                                          <p:spTgt spid="969">
                                            <p:txEl>
                                              <p:pRg end="9" st="9"/>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969">
                                            <p:txEl>
                                              <p:pRg end="10" st="10"/>
                                            </p:txEl>
                                          </p:spTgt>
                                        </p:tgtEl>
                                        <p:attrNameLst>
                                          <p:attrName>style.visibility</p:attrName>
                                        </p:attrNameLst>
                                      </p:cBhvr>
                                      <p:to>
                                        <p:strVal val="visible"/>
                                      </p:to>
                                    </p:set>
                                    <p:animEffect filter="fade" transition="in">
                                      <p:cBhvr>
                                        <p:cTn dur="500"/>
                                        <p:tgtEl>
                                          <p:spTgt spid="969">
                                            <p:txEl>
                                              <p:pRg end="10" st="10"/>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969">
                                            <p:txEl>
                                              <p:pRg end="11" st="11"/>
                                            </p:txEl>
                                          </p:spTgt>
                                        </p:tgtEl>
                                        <p:attrNameLst>
                                          <p:attrName>style.visibility</p:attrName>
                                        </p:attrNameLst>
                                      </p:cBhvr>
                                      <p:to>
                                        <p:strVal val="visible"/>
                                      </p:to>
                                    </p:set>
                                    <p:animEffect filter="fade" transition="in">
                                      <p:cBhvr>
                                        <p:cTn dur="500"/>
                                        <p:tgtEl>
                                          <p:spTgt spid="969">
                                            <p:txEl>
                                              <p:pRg end="11" st="11"/>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969">
                                            <p:txEl>
                                              <p:pRg end="12" st="12"/>
                                            </p:txEl>
                                          </p:spTgt>
                                        </p:tgtEl>
                                        <p:attrNameLst>
                                          <p:attrName>style.visibility</p:attrName>
                                        </p:attrNameLst>
                                      </p:cBhvr>
                                      <p:to>
                                        <p:strVal val="visible"/>
                                      </p:to>
                                    </p:set>
                                    <p:animEffect filter="fade" transition="in">
                                      <p:cBhvr>
                                        <p:cTn dur="500"/>
                                        <p:tgtEl>
                                          <p:spTgt spid="969">
                                            <p:txEl>
                                              <p:pRg end="12" st="12"/>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500"/>
                                        <p:tgtEl>
                                          <p:spTgt spid="9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41"/>
          <p:cNvSpPr/>
          <p:nvPr/>
        </p:nvSpPr>
        <p:spPr>
          <a:xfrm>
            <a:off x="1485900" y="1752600"/>
            <a:ext cx="61722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elasticity</a:t>
            </a:r>
            <a:r>
              <a:rPr b="0" lang="en-US" sz="1800">
                <a:solidFill>
                  <a:schemeClr val="dk1"/>
                </a:solidFill>
                <a:latin typeface="Arial"/>
                <a:ea typeface="Arial"/>
                <a:cs typeface="Arial"/>
                <a:sym typeface="Arial"/>
              </a:rPr>
              <a:t>  A general concept used to quantify the response in one variable when another variable changes.</a:t>
            </a:r>
            <a:endParaRPr/>
          </a:p>
        </p:txBody>
      </p:sp>
      <p:grpSp>
        <p:nvGrpSpPr>
          <p:cNvPr id="980" name="Google Shape;980;p141"/>
          <p:cNvGrpSpPr/>
          <p:nvPr/>
        </p:nvGrpSpPr>
        <p:grpSpPr>
          <a:xfrm>
            <a:off x="1485900" y="4191000"/>
            <a:ext cx="6072188" cy="952500"/>
            <a:chOff x="408" y="2304"/>
            <a:chExt cx="5100" cy="600"/>
          </a:xfrm>
        </p:grpSpPr>
        <p:sp>
          <p:nvSpPr>
            <p:cNvPr id="981" name="Google Shape;981;p141"/>
            <p:cNvSpPr txBox="1"/>
            <p:nvPr/>
          </p:nvSpPr>
          <p:spPr>
            <a:xfrm>
              <a:off x="408" y="2304"/>
              <a:ext cx="5100" cy="6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chemeClr val="dk1"/>
                </a:solidFill>
                <a:latin typeface="Arial"/>
                <a:ea typeface="Arial"/>
                <a:cs typeface="Arial"/>
                <a:sym typeface="Arial"/>
              </a:endParaRPr>
            </a:p>
          </p:txBody>
        </p:sp>
        <p:pic>
          <p:nvPicPr>
            <p:cNvPr id="982" name="Google Shape;982;p141"/>
            <p:cNvPicPr preferRelativeResize="0"/>
            <p:nvPr/>
          </p:nvPicPr>
          <p:blipFill rotWithShape="1">
            <a:blip r:embed="rId3">
              <a:alphaModFix/>
            </a:blip>
            <a:srcRect b="0" l="0" r="0" t="0"/>
            <a:stretch/>
          </p:blipFill>
          <p:spPr>
            <a:xfrm>
              <a:off x="1392" y="2350"/>
              <a:ext cx="3216" cy="482"/>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79"/>
                                        </p:tgtEl>
                                        <p:attrNameLst>
                                          <p:attrName>style.visibility</p:attrName>
                                        </p:attrNameLst>
                                      </p:cBhvr>
                                      <p:to>
                                        <p:strVal val="visible"/>
                                      </p:to>
                                    </p:set>
                                    <p:animEffect filter="fade" transition="in">
                                      <p:cBhvr>
                                        <p:cTn dur="500"/>
                                        <p:tgtEl>
                                          <p:spTgt spid="97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500"/>
                                        <p:tgtEl>
                                          <p:spTgt spid="9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42"/>
          <p:cNvSpPr/>
          <p:nvPr/>
        </p:nvSpPr>
        <p:spPr>
          <a:xfrm>
            <a:off x="1485901" y="5715000"/>
            <a:ext cx="4436400" cy="2286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400">
                <a:solidFill>
                  <a:srgbClr val="00723F"/>
                </a:solidFill>
                <a:latin typeface="Arial"/>
                <a:ea typeface="Arial"/>
                <a:cs typeface="Arial"/>
                <a:sym typeface="Arial"/>
              </a:rPr>
              <a:t>▲  FIGURE 5.1</a:t>
            </a:r>
            <a:r>
              <a:rPr b="1" lang="en-US" sz="1400">
                <a:solidFill>
                  <a:srgbClr val="7D0013"/>
                </a:solidFill>
                <a:latin typeface="Arial"/>
                <a:ea typeface="Arial"/>
                <a:cs typeface="Arial"/>
                <a:sym typeface="Arial"/>
              </a:rPr>
              <a:t>  </a:t>
            </a:r>
            <a:r>
              <a:rPr b="1" lang="en-US" sz="1400">
                <a:solidFill>
                  <a:schemeClr val="dk1"/>
                </a:solidFill>
                <a:latin typeface="Arial"/>
                <a:ea typeface="Arial"/>
                <a:cs typeface="Arial"/>
                <a:sym typeface="Arial"/>
              </a:rPr>
              <a:t>Slope Is Not a Useful Measure of Responsiveness</a:t>
            </a:r>
            <a:endParaRPr/>
          </a:p>
        </p:txBody>
      </p:sp>
      <p:sp>
        <p:nvSpPr>
          <p:cNvPr id="988" name="Google Shape;988;p142"/>
          <p:cNvSpPr txBox="1"/>
          <p:nvPr/>
        </p:nvSpPr>
        <p:spPr>
          <a:xfrm>
            <a:off x="1428750" y="5991225"/>
            <a:ext cx="6172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Changing the unit of measure from pounds to ounces changes the numerical value of the demand slope dramatically, but the behavior of buyers in the two diagrams is identical.</a:t>
            </a:r>
            <a:endParaRPr/>
          </a:p>
        </p:txBody>
      </p:sp>
      <p:pic>
        <p:nvPicPr>
          <p:cNvPr descr="fig5_1_ppt-1" id="989" name="Google Shape;989;p142"/>
          <p:cNvPicPr preferRelativeResize="0"/>
          <p:nvPr/>
        </p:nvPicPr>
        <p:blipFill rotWithShape="1">
          <a:blip r:embed="rId3">
            <a:alphaModFix/>
          </a:blip>
          <a:srcRect b="0" l="0" r="0" t="0"/>
          <a:stretch/>
        </p:blipFill>
        <p:spPr>
          <a:xfrm>
            <a:off x="1939529" y="1295400"/>
            <a:ext cx="5264944" cy="3214688"/>
          </a:xfrm>
          <a:prstGeom prst="rect">
            <a:avLst/>
          </a:prstGeom>
          <a:noFill/>
          <a:ln>
            <a:noFill/>
          </a:ln>
        </p:spPr>
      </p:pic>
      <p:pic>
        <p:nvPicPr>
          <p:cNvPr descr="fig5_1_ppt-2" id="990" name="Google Shape;990;p142"/>
          <p:cNvPicPr preferRelativeResize="0"/>
          <p:nvPr/>
        </p:nvPicPr>
        <p:blipFill rotWithShape="1">
          <a:blip r:embed="rId4">
            <a:alphaModFix/>
          </a:blip>
          <a:srcRect b="0" l="0" r="0" t="0"/>
          <a:stretch/>
        </p:blipFill>
        <p:spPr>
          <a:xfrm>
            <a:off x="1939529" y="1295400"/>
            <a:ext cx="5264944" cy="3214688"/>
          </a:xfrm>
          <a:prstGeom prst="rect">
            <a:avLst/>
          </a:prstGeom>
          <a:noFill/>
          <a:ln>
            <a:noFill/>
          </a:ln>
        </p:spPr>
      </p:pic>
      <p:pic>
        <p:nvPicPr>
          <p:cNvPr descr="fig5_1_ppt-3" id="991" name="Google Shape;991;p142"/>
          <p:cNvPicPr preferRelativeResize="0"/>
          <p:nvPr/>
        </p:nvPicPr>
        <p:blipFill rotWithShape="1">
          <a:blip r:embed="rId5">
            <a:alphaModFix/>
          </a:blip>
          <a:srcRect b="0" l="0" r="0" t="0"/>
          <a:stretch/>
        </p:blipFill>
        <p:spPr>
          <a:xfrm>
            <a:off x="1939529" y="1295400"/>
            <a:ext cx="5264944" cy="3214688"/>
          </a:xfrm>
          <a:prstGeom prst="rect">
            <a:avLst/>
          </a:prstGeom>
          <a:noFill/>
          <a:ln>
            <a:noFill/>
          </a:ln>
        </p:spPr>
      </p:pic>
      <p:pic>
        <p:nvPicPr>
          <p:cNvPr descr="fig5_1_ppt-4" id="992" name="Google Shape;992;p142"/>
          <p:cNvPicPr preferRelativeResize="0"/>
          <p:nvPr/>
        </p:nvPicPr>
        <p:blipFill rotWithShape="1">
          <a:blip r:embed="rId6">
            <a:alphaModFix/>
          </a:blip>
          <a:srcRect b="0" l="0" r="0" t="0"/>
          <a:stretch/>
        </p:blipFill>
        <p:spPr>
          <a:xfrm>
            <a:off x="1939529" y="1295400"/>
            <a:ext cx="5264944" cy="3214688"/>
          </a:xfrm>
          <a:prstGeom prst="rect">
            <a:avLst/>
          </a:prstGeom>
          <a:noFill/>
          <a:ln>
            <a:noFill/>
          </a:ln>
        </p:spPr>
      </p:pic>
      <p:pic>
        <p:nvPicPr>
          <p:cNvPr descr="fig5_1_ppt-5" id="993" name="Google Shape;993;p142"/>
          <p:cNvPicPr preferRelativeResize="0"/>
          <p:nvPr/>
        </p:nvPicPr>
        <p:blipFill rotWithShape="1">
          <a:blip r:embed="rId7">
            <a:alphaModFix/>
          </a:blip>
          <a:srcRect b="0" l="0" r="0" t="0"/>
          <a:stretch/>
        </p:blipFill>
        <p:spPr>
          <a:xfrm>
            <a:off x="1939529" y="1295400"/>
            <a:ext cx="5264944" cy="3214688"/>
          </a:xfrm>
          <a:prstGeom prst="rect">
            <a:avLst/>
          </a:prstGeom>
          <a:noFill/>
          <a:ln>
            <a:noFill/>
          </a:ln>
        </p:spPr>
      </p:pic>
      <p:pic>
        <p:nvPicPr>
          <p:cNvPr descr="fig5_1_ppt-6" id="994" name="Google Shape;994;p142"/>
          <p:cNvPicPr preferRelativeResize="0"/>
          <p:nvPr/>
        </p:nvPicPr>
        <p:blipFill rotWithShape="1">
          <a:blip r:embed="rId8">
            <a:alphaModFix/>
          </a:blip>
          <a:srcRect b="0" l="0" r="0" t="0"/>
          <a:stretch/>
        </p:blipFill>
        <p:spPr>
          <a:xfrm>
            <a:off x="1939529" y="1295400"/>
            <a:ext cx="5264944" cy="3214688"/>
          </a:xfrm>
          <a:prstGeom prst="rect">
            <a:avLst/>
          </a:prstGeom>
          <a:noFill/>
          <a:ln>
            <a:noFill/>
          </a:ln>
        </p:spPr>
      </p:pic>
      <p:pic>
        <p:nvPicPr>
          <p:cNvPr descr="fig5_1_ppt-7" id="995" name="Google Shape;995;p142"/>
          <p:cNvPicPr preferRelativeResize="0"/>
          <p:nvPr/>
        </p:nvPicPr>
        <p:blipFill rotWithShape="1">
          <a:blip r:embed="rId9">
            <a:alphaModFix/>
          </a:blip>
          <a:srcRect b="0" l="0" r="0" t="0"/>
          <a:stretch/>
        </p:blipFill>
        <p:spPr>
          <a:xfrm>
            <a:off x="1939529" y="1295400"/>
            <a:ext cx="5264944" cy="3214688"/>
          </a:xfrm>
          <a:prstGeom prst="rect">
            <a:avLst/>
          </a:prstGeom>
          <a:noFill/>
          <a:ln>
            <a:noFill/>
          </a:ln>
        </p:spPr>
      </p:pic>
      <p:pic>
        <p:nvPicPr>
          <p:cNvPr descr="fig5_1_ppt-8" id="996" name="Google Shape;996;p142"/>
          <p:cNvPicPr preferRelativeResize="0"/>
          <p:nvPr/>
        </p:nvPicPr>
        <p:blipFill rotWithShape="1">
          <a:blip r:embed="rId10">
            <a:alphaModFix/>
          </a:blip>
          <a:srcRect b="0" l="0" r="0" t="0"/>
          <a:stretch/>
        </p:blipFill>
        <p:spPr>
          <a:xfrm>
            <a:off x="1939529" y="1295400"/>
            <a:ext cx="5264944" cy="3214688"/>
          </a:xfrm>
          <a:prstGeom prst="rect">
            <a:avLst/>
          </a:prstGeom>
          <a:noFill/>
          <a:ln>
            <a:noFill/>
          </a:ln>
        </p:spPr>
      </p:pic>
      <p:pic>
        <p:nvPicPr>
          <p:cNvPr descr="fig5_1_ppt-9" id="997" name="Google Shape;997;p142"/>
          <p:cNvPicPr preferRelativeResize="0"/>
          <p:nvPr/>
        </p:nvPicPr>
        <p:blipFill rotWithShape="1">
          <a:blip r:embed="rId11">
            <a:alphaModFix/>
          </a:blip>
          <a:srcRect b="0" l="0" r="0" t="0"/>
          <a:stretch/>
        </p:blipFill>
        <p:spPr>
          <a:xfrm>
            <a:off x="1939529" y="1295400"/>
            <a:ext cx="5264944" cy="3214688"/>
          </a:xfrm>
          <a:prstGeom prst="rect">
            <a:avLst/>
          </a:prstGeom>
          <a:noFill/>
          <a:ln>
            <a:noFill/>
          </a:ln>
        </p:spPr>
      </p:pic>
      <p:pic>
        <p:nvPicPr>
          <p:cNvPr descr="fig5_1_ppt-10" id="998" name="Google Shape;998;p142"/>
          <p:cNvPicPr preferRelativeResize="0"/>
          <p:nvPr/>
        </p:nvPicPr>
        <p:blipFill rotWithShape="1">
          <a:blip r:embed="rId12">
            <a:alphaModFix/>
          </a:blip>
          <a:srcRect b="0" l="0" r="0" t="0"/>
          <a:stretch/>
        </p:blipFill>
        <p:spPr>
          <a:xfrm>
            <a:off x="1939529" y="1295400"/>
            <a:ext cx="5264944" cy="3214688"/>
          </a:xfrm>
          <a:prstGeom prst="rect">
            <a:avLst/>
          </a:prstGeom>
          <a:noFill/>
          <a:ln>
            <a:noFill/>
          </a:ln>
        </p:spPr>
      </p:pic>
      <p:sp>
        <p:nvSpPr>
          <p:cNvPr id="999" name="Google Shape;999;p142"/>
          <p:cNvSpPr txBox="1"/>
          <p:nvPr/>
        </p:nvSpPr>
        <p:spPr>
          <a:xfrm>
            <a:off x="1485900" y="219075"/>
            <a:ext cx="6286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8A1636"/>
                </a:solidFill>
                <a:latin typeface="Calibri"/>
                <a:ea typeface="Calibri"/>
                <a:cs typeface="Calibri"/>
                <a:sym typeface="Calibri"/>
              </a:rPr>
              <a:t>Price Elasticity of Demand</a:t>
            </a:r>
            <a:endParaRPr/>
          </a:p>
        </p:txBody>
      </p:sp>
      <p:sp>
        <p:nvSpPr>
          <p:cNvPr id="1000" name="Google Shape;1000;p142"/>
          <p:cNvSpPr txBox="1"/>
          <p:nvPr/>
        </p:nvSpPr>
        <p:spPr>
          <a:xfrm>
            <a:off x="1485900" y="762000"/>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000">
                <a:solidFill>
                  <a:srgbClr val="55367D"/>
                </a:solidFill>
                <a:latin typeface="Calibri"/>
                <a:ea typeface="Calibri"/>
                <a:cs typeface="Calibri"/>
                <a:sym typeface="Calibri"/>
              </a:rPr>
              <a:t>Slope and Elasticity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500"/>
                                        <p:tgtEl>
                                          <p:spTgt spid="99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00"/>
                                        </p:tgtEl>
                                        <p:attrNameLst>
                                          <p:attrName>style.visibility</p:attrName>
                                        </p:attrNameLst>
                                      </p:cBhvr>
                                      <p:to>
                                        <p:strVal val="visible"/>
                                      </p:to>
                                    </p:set>
                                    <p:animEffect filter="fade" transition="in">
                                      <p:cBhvr>
                                        <p:cTn dur="500"/>
                                        <p:tgtEl>
                                          <p:spTgt spid="100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7"/>
                                        </p:tgtEl>
                                        <p:attrNameLst>
                                          <p:attrName>style.visibility</p:attrName>
                                        </p:attrNameLst>
                                      </p:cBhvr>
                                      <p:to>
                                        <p:strVal val="visible"/>
                                      </p:to>
                                    </p:set>
                                    <p:animEffect filter="fade" transition="in">
                                      <p:cBhvr>
                                        <p:cTn dur="500"/>
                                        <p:tgtEl>
                                          <p:spTgt spid="98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89"/>
                                        </p:tgtEl>
                                        <p:attrNameLst>
                                          <p:attrName>style.visibility</p:attrName>
                                        </p:attrNameLst>
                                      </p:cBhvr>
                                      <p:to>
                                        <p:strVal val="visible"/>
                                      </p:to>
                                    </p:set>
                                    <p:animEffect filter="fade" transition="in">
                                      <p:cBhvr>
                                        <p:cTn dur="1000"/>
                                        <p:tgtEl>
                                          <p:spTgt spid="989"/>
                                        </p:tgtEl>
                                      </p:cBhvr>
                                    </p:animEffect>
                                  </p:childTnLst>
                                </p:cTn>
                              </p:par>
                              <p:par>
                                <p:cTn fill="hold" nodeType="with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1000"/>
                                        <p:tgtEl>
                                          <p:spTgt spid="99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1000"/>
                                        <p:tgtEl>
                                          <p:spTgt spid="990"/>
                                        </p:tgtEl>
                                      </p:cBhvr>
                                    </p:animEffect>
                                  </p:childTnLst>
                                </p:cTn>
                              </p:par>
                              <p:par>
                                <p:cTn fill="hold" nodeType="with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1000"/>
                                        <p:tgtEl>
                                          <p:spTgt spid="99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91"/>
                                        </p:tgtEl>
                                        <p:attrNameLst>
                                          <p:attrName>style.visibility</p:attrName>
                                        </p:attrNameLst>
                                      </p:cBhvr>
                                      <p:to>
                                        <p:strVal val="visible"/>
                                      </p:to>
                                    </p:set>
                                    <p:animEffect filter="fade" transition="in">
                                      <p:cBhvr>
                                        <p:cTn dur="1000"/>
                                        <p:tgtEl>
                                          <p:spTgt spid="991"/>
                                        </p:tgtEl>
                                      </p:cBhvr>
                                    </p:animEffect>
                                  </p:childTnLst>
                                </p:cTn>
                              </p:par>
                              <p:par>
                                <p:cTn fill="hold" nodeType="with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1000"/>
                                        <p:tgtEl>
                                          <p:spTgt spid="996"/>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1000"/>
                                        <p:tgtEl>
                                          <p:spTgt spid="992"/>
                                        </p:tgtEl>
                                      </p:cBhvr>
                                    </p:animEffect>
                                  </p:childTnLst>
                                </p:cTn>
                              </p:par>
                              <p:par>
                                <p:cTn fill="hold" nodeType="with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1000"/>
                                        <p:tgtEl>
                                          <p:spTgt spid="997"/>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000"/>
                                        <p:tgtEl>
                                          <p:spTgt spid="993"/>
                                        </p:tgtEl>
                                      </p:cBhvr>
                                    </p:animEffect>
                                  </p:childTnLst>
                                </p:cTn>
                              </p:par>
                              <p:par>
                                <p:cTn fill="hold" nodeType="with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1000"/>
                                        <p:tgtEl>
                                          <p:spTgt spid="998"/>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988">
                                            <p:txEl>
                                              <p:pRg end="0" st="0"/>
                                            </p:txEl>
                                          </p:spTgt>
                                        </p:tgtEl>
                                        <p:attrNameLst>
                                          <p:attrName>style.visibility</p:attrName>
                                        </p:attrNameLst>
                                      </p:cBhvr>
                                      <p:to>
                                        <p:strVal val="visible"/>
                                      </p:to>
                                    </p:set>
                                    <p:animEffect filter="fade" transition="in">
                                      <p:cBhvr>
                                        <p:cTn dur="500"/>
                                        <p:tgtEl>
                                          <p:spTgt spid="98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43"/>
          <p:cNvSpPr/>
          <p:nvPr/>
        </p:nvSpPr>
        <p:spPr>
          <a:xfrm>
            <a:off x="1485900" y="1736725"/>
            <a:ext cx="6172200" cy="92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price elasticity of demand</a:t>
            </a:r>
            <a:r>
              <a:rPr b="0" lang="en-US" sz="1800">
                <a:solidFill>
                  <a:schemeClr val="dk1"/>
                </a:solidFill>
                <a:latin typeface="Arial"/>
                <a:ea typeface="Arial"/>
                <a:cs typeface="Arial"/>
                <a:sym typeface="Arial"/>
              </a:rPr>
              <a:t>  The ratio of the percentage of change in quantity demanded to the percentage of change in price; measures the responsiveness of quantity demanded to changes in price.</a:t>
            </a:r>
            <a:endParaRPr/>
          </a:p>
        </p:txBody>
      </p:sp>
      <p:pic>
        <p:nvPicPr>
          <p:cNvPr id="1006" name="Google Shape;1006;p143"/>
          <p:cNvPicPr preferRelativeResize="0"/>
          <p:nvPr/>
        </p:nvPicPr>
        <p:blipFill rotWithShape="1">
          <a:blip r:embed="rId3">
            <a:alphaModFix/>
          </a:blip>
          <a:srcRect b="0" l="0" r="0" t="0"/>
          <a:stretch/>
        </p:blipFill>
        <p:spPr>
          <a:xfrm>
            <a:off x="2171700" y="4395789"/>
            <a:ext cx="4800600" cy="5441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500"/>
                                        <p:tgtEl>
                                          <p:spTgt spid="10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44"/>
          <p:cNvSpPr/>
          <p:nvPr/>
        </p:nvSpPr>
        <p:spPr>
          <a:xfrm>
            <a:off x="1485900" y="1311276"/>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perfectly inelastic demand</a:t>
            </a:r>
            <a:r>
              <a:rPr b="0" lang="en-US" sz="1800">
                <a:solidFill>
                  <a:schemeClr val="dk1"/>
                </a:solidFill>
                <a:latin typeface="Arial"/>
                <a:ea typeface="Arial"/>
                <a:cs typeface="Arial"/>
                <a:sym typeface="Arial"/>
              </a:rPr>
              <a:t>  Demand in which quantity demanded does not respond at all to a change in price.</a:t>
            </a:r>
            <a:endParaRPr/>
          </a:p>
        </p:txBody>
      </p:sp>
      <p:sp>
        <p:nvSpPr>
          <p:cNvPr id="1012" name="Google Shape;1012;p144"/>
          <p:cNvSpPr txBox="1"/>
          <p:nvPr/>
        </p:nvSpPr>
        <p:spPr>
          <a:xfrm>
            <a:off x="1485900" y="295275"/>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000">
                <a:solidFill>
                  <a:srgbClr val="55367D"/>
                </a:solidFill>
                <a:latin typeface="Calibri"/>
                <a:ea typeface="Calibri"/>
                <a:cs typeface="Calibri"/>
                <a:sym typeface="Calibri"/>
              </a:rPr>
              <a:t>Types of Elasticity</a:t>
            </a:r>
            <a:endParaRPr/>
          </a:p>
        </p:txBody>
      </p:sp>
      <p:sp>
        <p:nvSpPr>
          <p:cNvPr id="1013" name="Google Shape;1013;p144"/>
          <p:cNvSpPr/>
          <p:nvPr/>
        </p:nvSpPr>
        <p:spPr>
          <a:xfrm>
            <a:off x="1485900" y="2592388"/>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perfectly elastic demand</a:t>
            </a:r>
            <a:r>
              <a:rPr b="0" lang="en-US" sz="1800">
                <a:solidFill>
                  <a:schemeClr val="dk1"/>
                </a:solidFill>
                <a:latin typeface="Arial"/>
                <a:ea typeface="Arial"/>
                <a:cs typeface="Arial"/>
                <a:sym typeface="Arial"/>
              </a:rPr>
              <a:t>  Demand in which quantity drops to zero at the slightest increase in price.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12"/>
                                        </p:tgtEl>
                                        <p:attrNameLst>
                                          <p:attrName>style.visibility</p:attrName>
                                        </p:attrNameLst>
                                      </p:cBhvr>
                                      <p:to>
                                        <p:strVal val="visible"/>
                                      </p:to>
                                    </p:set>
                                    <p:animEffect filter="fade" transition="in">
                                      <p:cBhvr>
                                        <p:cTn dur="500"/>
                                        <p:tgtEl>
                                          <p:spTgt spid="101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11"/>
                                        </p:tgtEl>
                                        <p:attrNameLst>
                                          <p:attrName>style.visibility</p:attrName>
                                        </p:attrNameLst>
                                      </p:cBhvr>
                                      <p:to>
                                        <p:strVal val="visible"/>
                                      </p:to>
                                    </p:set>
                                    <p:animEffect filter="fade" transition="in">
                                      <p:cBhvr>
                                        <p:cTn dur="500"/>
                                        <p:tgtEl>
                                          <p:spTgt spid="10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3"/>
                                        </p:tgtEl>
                                        <p:attrNameLst>
                                          <p:attrName>style.visibility</p:attrName>
                                        </p:attrNameLst>
                                      </p:cBhvr>
                                      <p:to>
                                        <p:strVal val="visible"/>
                                      </p:to>
                                    </p:set>
                                    <p:animEffect filter="fade" transition="in">
                                      <p:cBhvr>
                                        <p:cTn dur="500"/>
                                        <p:tgtEl>
                                          <p:spTgt spid="10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45"/>
          <p:cNvSpPr/>
          <p:nvPr/>
        </p:nvSpPr>
        <p:spPr>
          <a:xfrm>
            <a:off x="1485900" y="4246564"/>
            <a:ext cx="4772100" cy="3081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400">
                <a:solidFill>
                  <a:srgbClr val="00723F"/>
                </a:solidFill>
                <a:latin typeface="Arial"/>
                <a:ea typeface="Arial"/>
                <a:cs typeface="Arial"/>
                <a:sym typeface="Arial"/>
              </a:rPr>
              <a:t>▲  FIGURE 5.2</a:t>
            </a:r>
            <a:r>
              <a:rPr b="1" lang="en-US" sz="1400">
                <a:solidFill>
                  <a:srgbClr val="7D0013"/>
                </a:solidFill>
                <a:latin typeface="Arial"/>
                <a:ea typeface="Arial"/>
                <a:cs typeface="Arial"/>
                <a:sym typeface="Arial"/>
              </a:rPr>
              <a:t>  </a:t>
            </a:r>
            <a:r>
              <a:rPr b="1" lang="en-US" sz="1400">
                <a:solidFill>
                  <a:schemeClr val="dk1"/>
                </a:solidFill>
                <a:latin typeface="Arial"/>
                <a:ea typeface="Arial"/>
                <a:cs typeface="Arial"/>
                <a:sym typeface="Arial"/>
              </a:rPr>
              <a:t>Perfectly Inelastic and Perfectly Elastic Demand Curves</a:t>
            </a:r>
            <a:endParaRPr/>
          </a:p>
        </p:txBody>
      </p:sp>
      <p:sp>
        <p:nvSpPr>
          <p:cNvPr id="1019" name="Google Shape;1019;p145"/>
          <p:cNvSpPr txBox="1"/>
          <p:nvPr/>
        </p:nvSpPr>
        <p:spPr>
          <a:xfrm>
            <a:off x="1428750" y="4575176"/>
            <a:ext cx="6286500" cy="19017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Figure 5.2(a) shows a perfectly inelastic demand curve for insulin. </a:t>
            </a:r>
            <a:endParaRPr/>
          </a:p>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Price elasticity of demand is zero. </a:t>
            </a:r>
            <a:endParaRPr/>
          </a:p>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Quantity demanded is fixed; it does not change at all when price changes.</a:t>
            </a:r>
            <a:endParaRPr/>
          </a:p>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Figure 5.2(b) shows a perfectly elastic demand curve facing a wheat farmer. </a:t>
            </a:r>
            <a:endParaRPr/>
          </a:p>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A tiny price increase drives the quantity demanded to zero. </a:t>
            </a:r>
            <a:endParaRPr/>
          </a:p>
          <a:p>
            <a:pPr indent="0" lvl="0" marL="0" marR="0" rtl="0" algn="l">
              <a:lnSpc>
                <a:spcPct val="105000"/>
              </a:lnSpc>
              <a:spcBef>
                <a:spcPts val="0"/>
              </a:spcBef>
              <a:spcAft>
                <a:spcPts val="0"/>
              </a:spcAft>
              <a:buNone/>
            </a:pPr>
            <a:r>
              <a:rPr b="0" lang="en-US" sz="1600">
                <a:solidFill>
                  <a:schemeClr val="dk1"/>
                </a:solidFill>
                <a:latin typeface="Arial"/>
                <a:ea typeface="Arial"/>
                <a:cs typeface="Arial"/>
                <a:sym typeface="Arial"/>
              </a:rPr>
              <a:t>In essence, perfectly elastic demand implies that individual producers can sell all they want at the going market price but cannot charge a higher price.  </a:t>
            </a:r>
            <a:endParaRPr/>
          </a:p>
        </p:txBody>
      </p:sp>
      <p:pic>
        <p:nvPicPr>
          <p:cNvPr descr="fig5_2_ppt_1" id="1020" name="Google Shape;1020;p145"/>
          <p:cNvPicPr preferRelativeResize="0"/>
          <p:nvPr/>
        </p:nvPicPr>
        <p:blipFill rotWithShape="1">
          <a:blip r:embed="rId3">
            <a:alphaModFix/>
          </a:blip>
          <a:srcRect b="0" l="0" r="0" t="0"/>
          <a:stretch/>
        </p:blipFill>
        <p:spPr>
          <a:xfrm>
            <a:off x="2486025" y="685801"/>
            <a:ext cx="4171950" cy="2264569"/>
          </a:xfrm>
          <a:prstGeom prst="rect">
            <a:avLst/>
          </a:prstGeom>
          <a:noFill/>
          <a:ln>
            <a:noFill/>
          </a:ln>
        </p:spPr>
      </p:pic>
      <p:pic>
        <p:nvPicPr>
          <p:cNvPr descr="fig5_2_ppt_2" id="1021" name="Google Shape;1021;p145"/>
          <p:cNvPicPr preferRelativeResize="0"/>
          <p:nvPr/>
        </p:nvPicPr>
        <p:blipFill rotWithShape="1">
          <a:blip r:embed="rId4">
            <a:alphaModFix/>
          </a:blip>
          <a:srcRect b="0" l="0" r="0" t="0"/>
          <a:stretch/>
        </p:blipFill>
        <p:spPr>
          <a:xfrm>
            <a:off x="2486025" y="685801"/>
            <a:ext cx="4171950" cy="2264569"/>
          </a:xfrm>
          <a:prstGeom prst="rect">
            <a:avLst/>
          </a:prstGeom>
          <a:noFill/>
          <a:ln>
            <a:noFill/>
          </a:ln>
        </p:spPr>
      </p:pic>
      <p:pic>
        <p:nvPicPr>
          <p:cNvPr descr="fig5_2_ppt_3" id="1022" name="Google Shape;1022;p145"/>
          <p:cNvPicPr preferRelativeResize="0"/>
          <p:nvPr/>
        </p:nvPicPr>
        <p:blipFill rotWithShape="1">
          <a:blip r:embed="rId5">
            <a:alphaModFix/>
          </a:blip>
          <a:srcRect b="0" l="0" r="0" t="0"/>
          <a:stretch/>
        </p:blipFill>
        <p:spPr>
          <a:xfrm>
            <a:off x="2486025" y="685801"/>
            <a:ext cx="4171950" cy="2264569"/>
          </a:xfrm>
          <a:prstGeom prst="rect">
            <a:avLst/>
          </a:prstGeom>
          <a:noFill/>
          <a:ln>
            <a:noFill/>
          </a:ln>
        </p:spPr>
      </p:pic>
      <p:pic>
        <p:nvPicPr>
          <p:cNvPr descr="fig5_2_ppt_4" id="1023" name="Google Shape;1023;p145"/>
          <p:cNvPicPr preferRelativeResize="0"/>
          <p:nvPr/>
        </p:nvPicPr>
        <p:blipFill rotWithShape="1">
          <a:blip r:embed="rId6">
            <a:alphaModFix/>
          </a:blip>
          <a:srcRect b="0" l="0" r="0" t="0"/>
          <a:stretch/>
        </p:blipFill>
        <p:spPr>
          <a:xfrm>
            <a:off x="2486025" y="685801"/>
            <a:ext cx="4171950" cy="226456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500"/>
                                        <p:tgtEl>
                                          <p:spTgt spid="10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20"/>
                                        </p:tgtEl>
                                        <p:attrNameLst>
                                          <p:attrName>style.visibility</p:attrName>
                                        </p:attrNameLst>
                                      </p:cBhvr>
                                      <p:to>
                                        <p:strVal val="visible"/>
                                      </p:to>
                                    </p:set>
                                    <p:animEffect filter="fade" transition="in">
                                      <p:cBhvr>
                                        <p:cTn dur="1000"/>
                                        <p:tgtEl>
                                          <p:spTgt spid="102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21"/>
                                        </p:tgtEl>
                                        <p:attrNameLst>
                                          <p:attrName>style.visibility</p:attrName>
                                        </p:attrNameLst>
                                      </p:cBhvr>
                                      <p:to>
                                        <p:strVal val="visible"/>
                                      </p:to>
                                    </p:set>
                                    <p:animEffect filter="fade" transition="in">
                                      <p:cBhvr>
                                        <p:cTn dur="1000"/>
                                        <p:tgtEl>
                                          <p:spTgt spid="102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19">
                                            <p:txEl>
                                              <p:pRg end="0" st="0"/>
                                            </p:txEl>
                                          </p:spTgt>
                                        </p:tgtEl>
                                        <p:attrNameLst>
                                          <p:attrName>style.visibility</p:attrName>
                                        </p:attrNameLst>
                                      </p:cBhvr>
                                      <p:to>
                                        <p:strVal val="visible"/>
                                      </p:to>
                                    </p:set>
                                    <p:animEffect filter="fade" transition="in">
                                      <p:cBhvr>
                                        <p:cTn dur="500"/>
                                        <p:tgtEl>
                                          <p:spTgt spid="1019">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19">
                                            <p:txEl>
                                              <p:pRg end="1" st="1"/>
                                            </p:txEl>
                                          </p:spTgt>
                                        </p:tgtEl>
                                        <p:attrNameLst>
                                          <p:attrName>style.visibility</p:attrName>
                                        </p:attrNameLst>
                                      </p:cBhvr>
                                      <p:to>
                                        <p:strVal val="visible"/>
                                      </p:to>
                                    </p:set>
                                    <p:animEffect filter="fade" transition="in">
                                      <p:cBhvr>
                                        <p:cTn dur="500"/>
                                        <p:tgtEl>
                                          <p:spTgt spid="1019">
                                            <p:txEl>
                                              <p:pRg end="1" st="1"/>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19">
                                            <p:txEl>
                                              <p:pRg end="2" st="2"/>
                                            </p:txEl>
                                          </p:spTgt>
                                        </p:tgtEl>
                                        <p:attrNameLst>
                                          <p:attrName>style.visibility</p:attrName>
                                        </p:attrNameLst>
                                      </p:cBhvr>
                                      <p:to>
                                        <p:strVal val="visible"/>
                                      </p:to>
                                    </p:set>
                                    <p:animEffect filter="fade" transition="in">
                                      <p:cBhvr>
                                        <p:cTn dur="500"/>
                                        <p:tgtEl>
                                          <p:spTgt spid="1019">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19">
                                            <p:txEl>
                                              <p:pRg end="3" st="3"/>
                                            </p:txEl>
                                          </p:spTgt>
                                        </p:tgtEl>
                                        <p:attrNameLst>
                                          <p:attrName>style.visibility</p:attrName>
                                        </p:attrNameLst>
                                      </p:cBhvr>
                                      <p:to>
                                        <p:strVal val="visible"/>
                                      </p:to>
                                    </p:set>
                                    <p:animEffect filter="fade" transition="in">
                                      <p:cBhvr>
                                        <p:cTn dur="500"/>
                                        <p:tgtEl>
                                          <p:spTgt spid="1019">
                                            <p:txEl>
                                              <p:pRg end="3" st="3"/>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019">
                                            <p:txEl>
                                              <p:pRg end="4" st="4"/>
                                            </p:txEl>
                                          </p:spTgt>
                                        </p:tgtEl>
                                        <p:attrNameLst>
                                          <p:attrName>style.visibility</p:attrName>
                                        </p:attrNameLst>
                                      </p:cBhvr>
                                      <p:to>
                                        <p:strVal val="visible"/>
                                      </p:to>
                                    </p:set>
                                    <p:animEffect filter="fade" transition="in">
                                      <p:cBhvr>
                                        <p:cTn dur="500"/>
                                        <p:tgtEl>
                                          <p:spTgt spid="1019">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019">
                                            <p:txEl>
                                              <p:pRg end="5" st="5"/>
                                            </p:txEl>
                                          </p:spTgt>
                                        </p:tgtEl>
                                        <p:attrNameLst>
                                          <p:attrName>style.visibility</p:attrName>
                                        </p:attrNameLst>
                                      </p:cBhvr>
                                      <p:to>
                                        <p:strVal val="visible"/>
                                      </p:to>
                                    </p:set>
                                    <p:animEffect filter="fade" transition="in">
                                      <p:cBhvr>
                                        <p:cTn dur="500"/>
                                        <p:tgtEl>
                                          <p:spTgt spid="1019">
                                            <p:txEl>
                                              <p:pRg end="5" st="5"/>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022"/>
                                        </p:tgtEl>
                                        <p:attrNameLst>
                                          <p:attrName>style.visibility</p:attrName>
                                        </p:attrNameLst>
                                      </p:cBhvr>
                                      <p:to>
                                        <p:strVal val="visible"/>
                                      </p:to>
                                    </p:set>
                                    <p:animEffect filter="fade" transition="in">
                                      <p:cBhvr>
                                        <p:cTn dur="1000"/>
                                        <p:tgtEl>
                                          <p:spTgt spid="1022"/>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023"/>
                                        </p:tgtEl>
                                        <p:attrNameLst>
                                          <p:attrName>style.visibility</p:attrName>
                                        </p:attrNameLst>
                                      </p:cBhvr>
                                      <p:to>
                                        <p:strVal val="visible"/>
                                      </p:to>
                                    </p:set>
                                    <p:animEffect filter="fade" transition="in">
                                      <p:cBhvr>
                                        <p:cTn dur="1000"/>
                                        <p:tgtEl>
                                          <p:spTgt spid="10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46"/>
          <p:cNvSpPr/>
          <p:nvPr/>
        </p:nvSpPr>
        <p:spPr>
          <a:xfrm>
            <a:off x="1485900" y="1838325"/>
            <a:ext cx="6172200" cy="91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inelastic demand</a:t>
            </a:r>
            <a:r>
              <a:rPr b="0" lang="en-US" sz="1800">
                <a:solidFill>
                  <a:schemeClr val="dk1"/>
                </a:solidFill>
                <a:latin typeface="Arial"/>
                <a:ea typeface="Arial"/>
                <a:cs typeface="Arial"/>
                <a:sym typeface="Arial"/>
              </a:rPr>
              <a:t>  Demand that responds somewhat, but not a great deal, to changes in price. Inelastic demand always has a numerical value between zero and 1.</a:t>
            </a:r>
            <a:endParaRPr/>
          </a:p>
        </p:txBody>
      </p:sp>
      <p:sp>
        <p:nvSpPr>
          <p:cNvPr id="1029" name="Google Shape;1029;p146"/>
          <p:cNvSpPr/>
          <p:nvPr/>
        </p:nvSpPr>
        <p:spPr>
          <a:xfrm>
            <a:off x="1485900" y="3209925"/>
            <a:ext cx="6172200" cy="92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unitary elasticity</a:t>
            </a:r>
            <a:r>
              <a:rPr b="0" lang="en-US" sz="1800">
                <a:solidFill>
                  <a:schemeClr val="dk1"/>
                </a:solidFill>
                <a:latin typeface="Arial"/>
                <a:ea typeface="Arial"/>
                <a:cs typeface="Arial"/>
                <a:sym typeface="Arial"/>
              </a:rPr>
              <a:t>  A demand relationship in which the percentage change in quantity of a product demanded is the same as the percentage change in price in absolute value (a demand elasticity of 1).</a:t>
            </a:r>
            <a:endParaRPr/>
          </a:p>
        </p:txBody>
      </p:sp>
      <p:sp>
        <p:nvSpPr>
          <p:cNvPr id="1030" name="Google Shape;1030;p146"/>
          <p:cNvSpPr/>
          <p:nvPr/>
        </p:nvSpPr>
        <p:spPr>
          <a:xfrm>
            <a:off x="1485900" y="457201"/>
            <a:ext cx="6172200" cy="92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elastic demand</a:t>
            </a:r>
            <a:r>
              <a:rPr b="0" lang="en-US" sz="1800">
                <a:solidFill>
                  <a:schemeClr val="dk1"/>
                </a:solidFill>
                <a:latin typeface="Arial"/>
                <a:ea typeface="Arial"/>
                <a:cs typeface="Arial"/>
                <a:sym typeface="Arial"/>
              </a:rPr>
              <a:t>  A demand relationship in which the percentage change in quantity demanded is larger than the percentage change in price in absolute value (a demand elasticity with an absolute value greater than 1). </a:t>
            </a:r>
            <a:endParaRPr/>
          </a:p>
        </p:txBody>
      </p:sp>
      <p:sp>
        <p:nvSpPr>
          <p:cNvPr id="1031" name="Google Shape;1031;p146"/>
          <p:cNvSpPr txBox="1"/>
          <p:nvPr/>
        </p:nvSpPr>
        <p:spPr>
          <a:xfrm>
            <a:off x="1485900" y="5476876"/>
            <a:ext cx="6172200" cy="92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You must be very careful about signs. Because it is generally understood that demand elasticities are negative (demand curves have a negative slope), they are often reported and discussed without the negative sign. </a:t>
            </a:r>
            <a:endParaRPr/>
          </a:p>
        </p:txBody>
      </p:sp>
      <p:sp>
        <p:nvSpPr>
          <p:cNvPr id="1032" name="Google Shape;1032;p146"/>
          <p:cNvSpPr txBox="1"/>
          <p:nvPr/>
        </p:nvSpPr>
        <p:spPr>
          <a:xfrm>
            <a:off x="4008836" y="4589463"/>
            <a:ext cx="1126500" cy="43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200">
                <a:solidFill>
                  <a:srgbClr val="FF0000"/>
                </a:solidFill>
                <a:latin typeface="Arial"/>
                <a:ea typeface="Arial"/>
                <a:cs typeface="Arial"/>
                <a:sym typeface="Arial"/>
              </a:rPr>
              <a:t>A warning:</a:t>
            </a:r>
            <a:endParaRPr b="1" sz="2200">
              <a:solidFill>
                <a:srgbClr val="FF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30"/>
                                        </p:tgtEl>
                                        <p:attrNameLst>
                                          <p:attrName>style.visibility</p:attrName>
                                        </p:attrNameLst>
                                      </p:cBhvr>
                                      <p:to>
                                        <p:strVal val="visible"/>
                                      </p:to>
                                    </p:set>
                                    <p:animEffect filter="fade" transition="in">
                                      <p:cBhvr>
                                        <p:cTn dur="500"/>
                                        <p:tgtEl>
                                          <p:spTgt spid="10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500"/>
                                        <p:tgtEl>
                                          <p:spTgt spid="10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500"/>
                                        <p:tgtEl>
                                          <p:spTgt spid="1029"/>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032"/>
                                        </p:tgtEl>
                                        <p:attrNameLst>
                                          <p:attrName>style.visibility</p:attrName>
                                        </p:attrNameLst>
                                      </p:cBhvr>
                                      <p:to>
                                        <p:strVal val="visible"/>
                                      </p:to>
                                    </p:set>
                                    <p:anim calcmode="lin" valueType="num">
                                      <p:cBhvr additive="base">
                                        <p:cTn dur="500"/>
                                        <p:tgtEl>
                                          <p:spTgt spid="1032"/>
                                        </p:tgtEl>
                                        <p:attrNameLst>
                                          <p:attrName>ppt_w</p:attrName>
                                        </p:attrNameLst>
                                      </p:cBhvr>
                                      <p:tavLst>
                                        <p:tav fmla="" tm="0">
                                          <p:val>
                                            <p:strVal val="0"/>
                                          </p:val>
                                        </p:tav>
                                        <p:tav fmla="" tm="100000">
                                          <p:val>
                                            <p:strVal val="#ppt_w"/>
                                          </p:val>
                                        </p:tav>
                                      </p:tavLst>
                                    </p:anim>
                                    <p:anim calcmode="lin" valueType="num">
                                      <p:cBhvr additive="base">
                                        <p:cTn dur="500"/>
                                        <p:tgtEl>
                                          <p:spTgt spid="1032"/>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31"/>
                                        </p:tgtEl>
                                        <p:attrNameLst>
                                          <p:attrName>style.visibility</p:attrName>
                                        </p:attrNameLst>
                                      </p:cBhvr>
                                      <p:to>
                                        <p:strVal val="visible"/>
                                      </p:to>
                                    </p:set>
                                    <p:animEffect filter="fade" transition="in">
                                      <p:cBhvr>
                                        <p:cTn dur="500"/>
                                        <p:tgtEl>
                                          <p:spTgt spid="10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6"/>
          <p:cNvSpPr txBox="1"/>
          <p:nvPr>
            <p:ph idx="1" type="body"/>
          </p:nvPr>
        </p:nvSpPr>
        <p:spPr>
          <a:xfrm>
            <a:off x="457200" y="457200"/>
            <a:ext cx="8229600" cy="5668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None/>
            </a:pPr>
            <a:r>
              <a:t/>
            </a:r>
            <a:endParaRPr sz="2400"/>
          </a:p>
          <a:p>
            <a:pPr indent="-342900" lvl="0" marL="342900" rtl="0" algn="l">
              <a:spcBef>
                <a:spcPts val="560"/>
              </a:spcBef>
              <a:spcAft>
                <a:spcPts val="0"/>
              </a:spcAft>
              <a:buClr>
                <a:schemeClr val="dk1"/>
              </a:buClr>
              <a:buSzPts val="2800"/>
              <a:buNone/>
            </a:pPr>
            <a:r>
              <a:rPr b="1" lang="en-US" sz="2800"/>
              <a:t>Weightage for Assessments</a:t>
            </a:r>
            <a:endParaRPr sz="2800"/>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Mid – Semester exams of 1 hour 30 minutes (50 Marks)	25%</a:t>
            </a:r>
            <a:endParaRPr/>
          </a:p>
          <a:p>
            <a:pPr indent="-342900" lvl="0" marL="342900" rtl="0" algn="l">
              <a:spcBef>
                <a:spcPts val="480"/>
              </a:spcBef>
              <a:spcAft>
                <a:spcPts val="0"/>
              </a:spcAft>
              <a:buClr>
                <a:schemeClr val="dk1"/>
              </a:buClr>
              <a:buSzPts val="2400"/>
              <a:buChar char="•"/>
            </a:pPr>
            <a:r>
              <a:rPr lang="en-US" sz="2400"/>
              <a:t>Continuous Assessment 					25%</a:t>
            </a:r>
            <a:endParaRPr/>
          </a:p>
          <a:p>
            <a:pPr indent="-342900" lvl="0" marL="342900" rtl="0" algn="l">
              <a:spcBef>
                <a:spcPts val="480"/>
              </a:spcBef>
              <a:spcAft>
                <a:spcPts val="0"/>
              </a:spcAft>
              <a:buClr>
                <a:schemeClr val="dk1"/>
              </a:buClr>
              <a:buSzPts val="2400"/>
              <a:buChar char="•"/>
            </a:pPr>
            <a:r>
              <a:rPr lang="en-US" sz="2400"/>
              <a:t>End-Semester exams of 3 hours (100 Marks)</a:t>
            </a:r>
            <a:endParaRPr/>
          </a:p>
          <a:p>
            <a:pPr indent="-342900" lvl="0" marL="342900" rtl="0" algn="l">
              <a:spcBef>
                <a:spcPts val="480"/>
              </a:spcBef>
              <a:spcAft>
                <a:spcPts val="0"/>
              </a:spcAft>
              <a:buClr>
                <a:schemeClr val="dk1"/>
              </a:buClr>
              <a:buSzPts val="2400"/>
              <a:buNone/>
            </a:pPr>
            <a:r>
              <a:rPr lang="en-US" sz="2400"/>
              <a:t>(Full syllabus)							50%		</a:t>
            </a:r>
            <a:endParaRPr/>
          </a:p>
          <a:p>
            <a:pPr indent="-342900" lvl="0" marL="342900" rtl="0" algn="l">
              <a:spcBef>
                <a:spcPts val="480"/>
              </a:spcBef>
              <a:spcAft>
                <a:spcPts val="0"/>
              </a:spcAft>
              <a:buClr>
                <a:schemeClr val="dk1"/>
              </a:buClr>
              <a:buSzPts val="2400"/>
              <a:buNone/>
            </a:pPr>
            <a:r>
              <a:rPr lang="en-US" sz="2400"/>
              <a:t>									</a:t>
            </a:r>
            <a:r>
              <a:rPr b="1" lang="en-US" sz="2400"/>
              <a:t>100%</a:t>
            </a:r>
            <a:endParaRPr sz="2400"/>
          </a:p>
          <a:p>
            <a:pPr indent="-342900" lvl="0" marL="342900" rtl="0" algn="l">
              <a:spcBef>
                <a:spcPts val="480"/>
              </a:spcBef>
              <a:spcAft>
                <a:spcPts val="0"/>
              </a:spcAft>
              <a:buClr>
                <a:schemeClr val="dk1"/>
              </a:buClr>
              <a:buSzPts val="2400"/>
              <a:buNone/>
            </a:pPr>
            <a:r>
              <a:t/>
            </a:r>
            <a:endParaRPr b="1"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47"/>
          <p:cNvSpPr txBox="1"/>
          <p:nvPr/>
        </p:nvSpPr>
        <p:spPr>
          <a:xfrm>
            <a:off x="1485900" y="3429000"/>
            <a:ext cx="6172200" cy="16764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chemeClr val="dk1"/>
              </a:solidFill>
              <a:latin typeface="Arial"/>
              <a:ea typeface="Arial"/>
              <a:cs typeface="Arial"/>
              <a:sym typeface="Arial"/>
            </a:endParaRPr>
          </a:p>
        </p:txBody>
      </p:sp>
      <p:sp>
        <p:nvSpPr>
          <p:cNvPr id="1038" name="Google Shape;1038;p147"/>
          <p:cNvSpPr/>
          <p:nvPr/>
        </p:nvSpPr>
        <p:spPr>
          <a:xfrm>
            <a:off x="1485900" y="2116138"/>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To calculate percentage change in quantity demanded using the initial value as the base, the following formula is used:</a:t>
            </a:r>
            <a:endParaRPr/>
          </a:p>
        </p:txBody>
      </p:sp>
      <p:sp>
        <p:nvSpPr>
          <p:cNvPr id="1039" name="Google Shape;1039;p147"/>
          <p:cNvSpPr txBox="1"/>
          <p:nvPr/>
        </p:nvSpPr>
        <p:spPr>
          <a:xfrm>
            <a:off x="1485900" y="219075"/>
            <a:ext cx="62865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8A1636"/>
                </a:solidFill>
                <a:latin typeface="Calibri"/>
                <a:ea typeface="Calibri"/>
                <a:cs typeface="Calibri"/>
                <a:sym typeface="Calibri"/>
              </a:rPr>
              <a:t>Calculating Elasticities</a:t>
            </a:r>
            <a:endParaRPr sz="2400">
              <a:solidFill>
                <a:srgbClr val="8A1636"/>
              </a:solidFill>
              <a:latin typeface="Calibri"/>
              <a:ea typeface="Calibri"/>
              <a:cs typeface="Calibri"/>
              <a:sym typeface="Calibri"/>
            </a:endParaRPr>
          </a:p>
        </p:txBody>
      </p:sp>
      <p:sp>
        <p:nvSpPr>
          <p:cNvPr id="1040" name="Google Shape;1040;p147"/>
          <p:cNvSpPr txBox="1"/>
          <p:nvPr/>
        </p:nvSpPr>
        <p:spPr>
          <a:xfrm>
            <a:off x="1485900" y="1066800"/>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000">
                <a:solidFill>
                  <a:srgbClr val="55367D"/>
                </a:solidFill>
                <a:latin typeface="Calibri"/>
                <a:ea typeface="Calibri"/>
                <a:cs typeface="Calibri"/>
                <a:sym typeface="Calibri"/>
              </a:rPr>
              <a:t>Calculating Percentage Changes</a:t>
            </a:r>
            <a:endParaRPr/>
          </a:p>
        </p:txBody>
      </p:sp>
      <p:pic>
        <p:nvPicPr>
          <p:cNvPr id="1041" name="Google Shape;1041;p147"/>
          <p:cNvPicPr preferRelativeResize="0"/>
          <p:nvPr/>
        </p:nvPicPr>
        <p:blipFill rotWithShape="1">
          <a:blip r:embed="rId3">
            <a:alphaModFix/>
          </a:blip>
          <a:srcRect b="0" l="0" r="0" t="0"/>
          <a:stretch/>
        </p:blipFill>
        <p:spPr>
          <a:xfrm>
            <a:off x="1685925" y="3560763"/>
            <a:ext cx="5772147" cy="571500"/>
          </a:xfrm>
          <a:prstGeom prst="rect">
            <a:avLst/>
          </a:prstGeom>
          <a:noFill/>
          <a:ln>
            <a:noFill/>
          </a:ln>
        </p:spPr>
      </p:pic>
      <p:pic>
        <p:nvPicPr>
          <p:cNvPr id="1042" name="Google Shape;1042;p147"/>
          <p:cNvPicPr preferRelativeResize="0"/>
          <p:nvPr/>
        </p:nvPicPr>
        <p:blipFill rotWithShape="1">
          <a:blip r:embed="rId4">
            <a:alphaModFix/>
          </a:blip>
          <a:srcRect b="0" l="0" r="0" t="0"/>
          <a:stretch/>
        </p:blipFill>
        <p:spPr>
          <a:xfrm>
            <a:off x="4286250" y="4246564"/>
            <a:ext cx="1485899" cy="5869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39"/>
                                        </p:tgtEl>
                                        <p:attrNameLst>
                                          <p:attrName>style.visibility</p:attrName>
                                        </p:attrNameLst>
                                      </p:cBhvr>
                                      <p:to>
                                        <p:strVal val="visible"/>
                                      </p:to>
                                    </p:set>
                                    <p:animEffect filter="fade" transition="in">
                                      <p:cBhvr>
                                        <p:cTn dur="500"/>
                                        <p:tgtEl>
                                          <p:spTgt spid="10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40"/>
                                        </p:tgtEl>
                                        <p:attrNameLst>
                                          <p:attrName>style.visibility</p:attrName>
                                        </p:attrNameLst>
                                      </p:cBhvr>
                                      <p:to>
                                        <p:strVal val="visible"/>
                                      </p:to>
                                    </p:set>
                                    <p:animEffect filter="fade" transition="in">
                                      <p:cBhvr>
                                        <p:cTn dur="500"/>
                                        <p:tgtEl>
                                          <p:spTgt spid="10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8"/>
                                        </p:tgtEl>
                                        <p:attrNameLst>
                                          <p:attrName>style.visibility</p:attrName>
                                        </p:attrNameLst>
                                      </p:cBhvr>
                                      <p:to>
                                        <p:strVal val="visible"/>
                                      </p:to>
                                    </p:set>
                                    <p:animEffect filter="fade" transition="in">
                                      <p:cBhvr>
                                        <p:cTn dur="500"/>
                                        <p:tgtEl>
                                          <p:spTgt spid="103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500"/>
                                        <p:tgtEl>
                                          <p:spTgt spid="10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48"/>
          <p:cNvSpPr/>
          <p:nvPr/>
        </p:nvSpPr>
        <p:spPr>
          <a:xfrm>
            <a:off x="1485900" y="1193800"/>
            <a:ext cx="61722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We can calculate the percentage change in price in a similar way. Once again, let us use the initial value of </a:t>
            </a:r>
            <a:r>
              <a:rPr b="0" i="1" lang="en-US" sz="1800">
                <a:solidFill>
                  <a:schemeClr val="dk1"/>
                </a:solidFill>
                <a:latin typeface="Arial"/>
                <a:ea typeface="Arial"/>
                <a:cs typeface="Arial"/>
                <a:sym typeface="Arial"/>
              </a:rPr>
              <a:t>P</a:t>
            </a:r>
            <a:r>
              <a:rPr b="0" lang="en-US" sz="1800">
                <a:solidFill>
                  <a:schemeClr val="dk1"/>
                </a:solidFill>
                <a:latin typeface="Arial"/>
                <a:ea typeface="Arial"/>
                <a:cs typeface="Arial"/>
                <a:sym typeface="Arial"/>
              </a:rPr>
              <a:t>—that is, </a:t>
            </a:r>
            <a:r>
              <a:rPr b="0" i="1" lang="en-US" sz="1800">
                <a:solidFill>
                  <a:schemeClr val="dk1"/>
                </a:solidFill>
                <a:latin typeface="Arial"/>
                <a:ea typeface="Arial"/>
                <a:cs typeface="Arial"/>
                <a:sym typeface="Arial"/>
              </a:rPr>
              <a:t>P</a:t>
            </a:r>
            <a:r>
              <a:rPr b="0" baseline="-25000" lang="en-US" sz="1800">
                <a:solidFill>
                  <a:schemeClr val="dk1"/>
                </a:solidFill>
                <a:latin typeface="Arial"/>
                <a:ea typeface="Arial"/>
                <a:cs typeface="Arial"/>
                <a:sym typeface="Arial"/>
              </a:rPr>
              <a:t>1</a:t>
            </a:r>
            <a:r>
              <a:rPr b="0" lang="en-US" sz="1800">
                <a:solidFill>
                  <a:schemeClr val="dk1"/>
                </a:solidFill>
                <a:latin typeface="Arial"/>
                <a:ea typeface="Arial"/>
                <a:cs typeface="Arial"/>
                <a:sym typeface="Arial"/>
              </a:rPr>
              <a:t>—as the base for calculating the percentage. By using </a:t>
            </a:r>
            <a:r>
              <a:rPr b="0" i="1" lang="en-US" sz="1800">
                <a:solidFill>
                  <a:schemeClr val="dk1"/>
                </a:solidFill>
                <a:latin typeface="Arial"/>
                <a:ea typeface="Arial"/>
                <a:cs typeface="Arial"/>
                <a:sym typeface="Arial"/>
              </a:rPr>
              <a:t>P</a:t>
            </a:r>
            <a:r>
              <a:rPr b="0" baseline="-25000" lang="en-US" sz="1800">
                <a:solidFill>
                  <a:schemeClr val="dk1"/>
                </a:solidFill>
                <a:latin typeface="Arial"/>
                <a:ea typeface="Arial"/>
                <a:cs typeface="Arial"/>
                <a:sym typeface="Arial"/>
              </a:rPr>
              <a:t>1</a:t>
            </a:r>
            <a:r>
              <a:rPr b="0" lang="en-US" sz="1800">
                <a:solidFill>
                  <a:schemeClr val="dk1"/>
                </a:solidFill>
                <a:latin typeface="Arial"/>
                <a:ea typeface="Arial"/>
                <a:cs typeface="Arial"/>
                <a:sym typeface="Arial"/>
              </a:rPr>
              <a:t> as the base, the formula for calculating the percentage of change in </a:t>
            </a:r>
            <a:r>
              <a:rPr b="0" i="1" lang="en-US" sz="1800">
                <a:solidFill>
                  <a:schemeClr val="dk1"/>
                </a:solidFill>
                <a:latin typeface="Arial"/>
                <a:ea typeface="Arial"/>
                <a:cs typeface="Arial"/>
                <a:sym typeface="Arial"/>
              </a:rPr>
              <a:t>P</a:t>
            </a:r>
            <a:r>
              <a:rPr b="0" lang="en-US" sz="1800">
                <a:solidFill>
                  <a:schemeClr val="dk1"/>
                </a:solidFill>
                <a:latin typeface="Arial"/>
                <a:ea typeface="Arial"/>
                <a:cs typeface="Arial"/>
                <a:sym typeface="Arial"/>
              </a:rPr>
              <a:t> is</a:t>
            </a:r>
            <a:endParaRPr/>
          </a:p>
        </p:txBody>
      </p:sp>
      <p:sp>
        <p:nvSpPr>
          <p:cNvPr id="1048" name="Google Shape;1048;p148"/>
          <p:cNvSpPr txBox="1"/>
          <p:nvPr/>
        </p:nvSpPr>
        <p:spPr>
          <a:xfrm>
            <a:off x="1485900" y="3429000"/>
            <a:ext cx="6172200" cy="16764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chemeClr val="dk1"/>
              </a:solidFill>
              <a:latin typeface="Arial"/>
              <a:ea typeface="Arial"/>
              <a:cs typeface="Arial"/>
              <a:sym typeface="Arial"/>
            </a:endParaRPr>
          </a:p>
        </p:txBody>
      </p:sp>
      <p:pic>
        <p:nvPicPr>
          <p:cNvPr id="1049" name="Google Shape;1049;p148"/>
          <p:cNvPicPr preferRelativeResize="0"/>
          <p:nvPr/>
        </p:nvPicPr>
        <p:blipFill rotWithShape="1">
          <a:blip r:embed="rId3">
            <a:alphaModFix/>
          </a:blip>
          <a:srcRect b="0" l="0" r="0" t="0"/>
          <a:stretch/>
        </p:blipFill>
        <p:spPr>
          <a:xfrm>
            <a:off x="2805113" y="3560763"/>
            <a:ext cx="3533774" cy="571500"/>
          </a:xfrm>
          <a:prstGeom prst="rect">
            <a:avLst/>
          </a:prstGeom>
          <a:noFill/>
          <a:ln>
            <a:noFill/>
          </a:ln>
        </p:spPr>
      </p:pic>
      <p:pic>
        <p:nvPicPr>
          <p:cNvPr id="1050" name="Google Shape;1050;p148"/>
          <p:cNvPicPr preferRelativeResize="0"/>
          <p:nvPr/>
        </p:nvPicPr>
        <p:blipFill rotWithShape="1">
          <a:blip r:embed="rId4">
            <a:alphaModFix/>
          </a:blip>
          <a:srcRect b="0" l="0" r="0" t="0"/>
          <a:stretch/>
        </p:blipFill>
        <p:spPr>
          <a:xfrm>
            <a:off x="4262438" y="4246564"/>
            <a:ext cx="1416844" cy="5869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47"/>
                                        </p:tgtEl>
                                        <p:attrNameLst>
                                          <p:attrName>style.visibility</p:attrName>
                                        </p:attrNameLst>
                                      </p:cBhvr>
                                      <p:to>
                                        <p:strVal val="visible"/>
                                      </p:to>
                                    </p:set>
                                    <p:animEffect filter="fade" transition="in">
                                      <p:cBhvr>
                                        <p:cTn dur="500"/>
                                        <p:tgtEl>
                                          <p:spTgt spid="104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48"/>
                                        </p:tgtEl>
                                        <p:attrNameLst>
                                          <p:attrName>style.visibility</p:attrName>
                                        </p:attrNameLst>
                                      </p:cBhvr>
                                      <p:to>
                                        <p:strVal val="visible"/>
                                      </p:to>
                                    </p:set>
                                    <p:animEffect filter="fade" transition="in">
                                      <p:cBhvr>
                                        <p:cTn dur="500"/>
                                        <p:tgtEl>
                                          <p:spTgt spid="10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49"/>
          <p:cNvSpPr/>
          <p:nvPr/>
        </p:nvSpPr>
        <p:spPr>
          <a:xfrm>
            <a:off x="1485900" y="1219201"/>
            <a:ext cx="6172200" cy="92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Once the changes in quantity demanded and price have been converted to percentages, calculating elasticity is a matter of simple division. Recall the formal definition of elasticity:</a:t>
            </a:r>
            <a:endParaRPr/>
          </a:p>
        </p:txBody>
      </p:sp>
      <p:grpSp>
        <p:nvGrpSpPr>
          <p:cNvPr id="1056" name="Google Shape;1056;p149"/>
          <p:cNvGrpSpPr/>
          <p:nvPr/>
        </p:nvGrpSpPr>
        <p:grpSpPr>
          <a:xfrm>
            <a:off x="1485900" y="3048000"/>
            <a:ext cx="6072188" cy="952500"/>
            <a:chOff x="432" y="2688"/>
            <a:chExt cx="5100" cy="600"/>
          </a:xfrm>
        </p:grpSpPr>
        <p:sp>
          <p:nvSpPr>
            <p:cNvPr id="1057" name="Google Shape;1057;p149"/>
            <p:cNvSpPr txBox="1"/>
            <p:nvPr/>
          </p:nvSpPr>
          <p:spPr>
            <a:xfrm>
              <a:off x="432" y="2688"/>
              <a:ext cx="5100" cy="600"/>
            </a:xfrm>
            <a:prstGeom prst="rect">
              <a:avLst/>
            </a:prstGeom>
            <a:solidFill>
              <a:srgbClr val="DDEC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chemeClr val="dk1"/>
                </a:solidFill>
                <a:latin typeface="Arial"/>
                <a:ea typeface="Arial"/>
                <a:cs typeface="Arial"/>
                <a:sym typeface="Arial"/>
              </a:endParaRPr>
            </a:p>
          </p:txBody>
        </p:sp>
        <p:pic>
          <p:nvPicPr>
            <p:cNvPr id="1058" name="Google Shape;1058;p149"/>
            <p:cNvPicPr preferRelativeResize="0"/>
            <p:nvPr/>
          </p:nvPicPr>
          <p:blipFill rotWithShape="1">
            <a:blip r:embed="rId3">
              <a:alphaModFix/>
            </a:blip>
            <a:srcRect b="0" l="0" r="0" t="0"/>
            <a:stretch/>
          </p:blipFill>
          <p:spPr>
            <a:xfrm>
              <a:off x="963" y="2797"/>
              <a:ext cx="4121" cy="440"/>
            </a:xfrm>
            <a:prstGeom prst="rect">
              <a:avLst/>
            </a:prstGeom>
            <a:noFill/>
            <a:ln>
              <a:noFill/>
            </a:ln>
          </p:spPr>
        </p:pic>
      </p:grpSp>
      <p:sp>
        <p:nvSpPr>
          <p:cNvPr id="1059" name="Google Shape;1059;p149"/>
          <p:cNvSpPr txBox="1"/>
          <p:nvPr/>
        </p:nvSpPr>
        <p:spPr>
          <a:xfrm>
            <a:off x="1485900" y="295275"/>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000">
                <a:solidFill>
                  <a:srgbClr val="55367D"/>
                </a:solidFill>
                <a:latin typeface="Calibri"/>
                <a:ea typeface="Calibri"/>
                <a:cs typeface="Calibri"/>
                <a:sym typeface="Calibri"/>
              </a:rPr>
              <a:t>Elasticity Is a Ratio of Percentages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9"/>
                                        </p:tgtEl>
                                        <p:attrNameLst>
                                          <p:attrName>style.visibility</p:attrName>
                                        </p:attrNameLst>
                                      </p:cBhvr>
                                      <p:to>
                                        <p:strVal val="visible"/>
                                      </p:to>
                                    </p:set>
                                    <p:animEffect filter="fade" transition="in">
                                      <p:cBhvr>
                                        <p:cTn dur="500"/>
                                        <p:tgtEl>
                                          <p:spTgt spid="105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55"/>
                                        </p:tgtEl>
                                        <p:attrNameLst>
                                          <p:attrName>style.visibility</p:attrName>
                                        </p:attrNameLst>
                                      </p:cBhvr>
                                      <p:to>
                                        <p:strVal val="visible"/>
                                      </p:to>
                                    </p:set>
                                    <p:animEffect filter="fade" transition="in">
                                      <p:cBhvr>
                                        <p:cTn dur="500"/>
                                        <p:tgtEl>
                                          <p:spTgt spid="105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56"/>
                                        </p:tgtEl>
                                        <p:attrNameLst>
                                          <p:attrName>style.visibility</p:attrName>
                                        </p:attrNameLst>
                                      </p:cBhvr>
                                      <p:to>
                                        <p:strVal val="visible"/>
                                      </p:to>
                                    </p:set>
                                    <p:animEffect filter="fade" transition="in">
                                      <p:cBhvr>
                                        <p:cTn dur="500"/>
                                        <p:tgtEl>
                                          <p:spTgt spid="10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50"/>
          <p:cNvSpPr/>
          <p:nvPr/>
        </p:nvSpPr>
        <p:spPr>
          <a:xfrm>
            <a:off x="1485900" y="1427163"/>
            <a:ext cx="61722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midpoint formula</a:t>
            </a:r>
            <a:r>
              <a:rPr b="0" lang="en-US" sz="1800">
                <a:solidFill>
                  <a:schemeClr val="dk1"/>
                </a:solidFill>
                <a:latin typeface="Arial"/>
                <a:ea typeface="Arial"/>
                <a:cs typeface="Arial"/>
                <a:sym typeface="Arial"/>
              </a:rPr>
              <a:t>  A more precise way of calculating percentages using the value halfway between </a:t>
            </a:r>
            <a:r>
              <a:rPr b="0" i="1" lang="en-US" sz="1800">
                <a:solidFill>
                  <a:schemeClr val="dk1"/>
                </a:solidFill>
                <a:latin typeface="Arial"/>
                <a:ea typeface="Arial"/>
                <a:cs typeface="Arial"/>
                <a:sym typeface="Arial"/>
              </a:rPr>
              <a:t>P</a:t>
            </a:r>
            <a:r>
              <a:rPr b="0" baseline="-25000" lang="en-US" sz="1800">
                <a:solidFill>
                  <a:schemeClr val="dk1"/>
                </a:solidFill>
                <a:latin typeface="Arial"/>
                <a:ea typeface="Arial"/>
                <a:cs typeface="Arial"/>
                <a:sym typeface="Arial"/>
              </a:rPr>
              <a:t>1</a:t>
            </a:r>
            <a:r>
              <a:rPr b="0" lang="en-US" sz="1800">
                <a:solidFill>
                  <a:schemeClr val="dk1"/>
                </a:solidFill>
                <a:latin typeface="Arial"/>
                <a:ea typeface="Arial"/>
                <a:cs typeface="Arial"/>
                <a:sym typeface="Arial"/>
              </a:rPr>
              <a:t> and </a:t>
            </a:r>
            <a:r>
              <a:rPr b="0" i="1" lang="en-US" sz="1800">
                <a:solidFill>
                  <a:schemeClr val="dk1"/>
                </a:solidFill>
                <a:latin typeface="Arial"/>
                <a:ea typeface="Arial"/>
                <a:cs typeface="Arial"/>
                <a:sym typeface="Arial"/>
              </a:rPr>
              <a:t>P</a:t>
            </a:r>
            <a:r>
              <a:rPr b="0" baseline="-25000" lang="en-US" sz="1800">
                <a:solidFill>
                  <a:schemeClr val="dk1"/>
                </a:solidFill>
                <a:latin typeface="Arial"/>
                <a:ea typeface="Arial"/>
                <a:cs typeface="Arial"/>
                <a:sym typeface="Arial"/>
              </a:rPr>
              <a:t>2</a:t>
            </a:r>
            <a:r>
              <a:rPr b="0" lang="en-US" sz="1800">
                <a:solidFill>
                  <a:schemeClr val="dk1"/>
                </a:solidFill>
                <a:latin typeface="Arial"/>
                <a:ea typeface="Arial"/>
                <a:cs typeface="Arial"/>
                <a:sym typeface="Arial"/>
              </a:rPr>
              <a:t> for the base in calculating the percentage change in price and the value halfway between </a:t>
            </a:r>
            <a:r>
              <a:rPr b="0" i="1" lang="en-US" sz="1800">
                <a:solidFill>
                  <a:schemeClr val="dk1"/>
                </a:solidFill>
                <a:latin typeface="Arial"/>
                <a:ea typeface="Arial"/>
                <a:cs typeface="Arial"/>
                <a:sym typeface="Arial"/>
              </a:rPr>
              <a:t>Q</a:t>
            </a:r>
            <a:r>
              <a:rPr b="0" baseline="-25000" lang="en-US" sz="1800">
                <a:solidFill>
                  <a:schemeClr val="dk1"/>
                </a:solidFill>
                <a:latin typeface="Arial"/>
                <a:ea typeface="Arial"/>
                <a:cs typeface="Arial"/>
                <a:sym typeface="Arial"/>
              </a:rPr>
              <a:t>1</a:t>
            </a:r>
            <a:r>
              <a:rPr b="0" lang="en-US" sz="1800">
                <a:solidFill>
                  <a:schemeClr val="dk1"/>
                </a:solidFill>
                <a:latin typeface="Arial"/>
                <a:ea typeface="Arial"/>
                <a:cs typeface="Arial"/>
                <a:sym typeface="Arial"/>
              </a:rPr>
              <a:t> and </a:t>
            </a:r>
            <a:r>
              <a:rPr b="0" i="1" lang="en-US" sz="1800">
                <a:solidFill>
                  <a:schemeClr val="dk1"/>
                </a:solidFill>
                <a:latin typeface="Arial"/>
                <a:ea typeface="Arial"/>
                <a:cs typeface="Arial"/>
                <a:sym typeface="Arial"/>
              </a:rPr>
              <a:t>Q</a:t>
            </a:r>
            <a:r>
              <a:rPr b="0" baseline="-25000" lang="en-US" sz="1800">
                <a:solidFill>
                  <a:schemeClr val="dk1"/>
                </a:solidFill>
                <a:latin typeface="Arial"/>
                <a:ea typeface="Arial"/>
                <a:cs typeface="Arial"/>
                <a:sym typeface="Arial"/>
              </a:rPr>
              <a:t>2</a:t>
            </a:r>
            <a:r>
              <a:rPr b="0" lang="en-US" sz="1800">
                <a:solidFill>
                  <a:schemeClr val="dk1"/>
                </a:solidFill>
                <a:latin typeface="Arial"/>
                <a:ea typeface="Arial"/>
                <a:cs typeface="Arial"/>
                <a:sym typeface="Arial"/>
              </a:rPr>
              <a:t> as the base for calculating the percentage change in quantity demanded.</a:t>
            </a:r>
            <a:endParaRPr/>
          </a:p>
        </p:txBody>
      </p:sp>
      <p:sp>
        <p:nvSpPr>
          <p:cNvPr id="1065" name="Google Shape;1065;p150"/>
          <p:cNvSpPr txBox="1"/>
          <p:nvPr/>
        </p:nvSpPr>
        <p:spPr>
          <a:xfrm>
            <a:off x="1485900" y="295275"/>
            <a:ext cx="4800600" cy="3810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000">
                <a:solidFill>
                  <a:srgbClr val="55367D"/>
                </a:solidFill>
                <a:latin typeface="Calibri"/>
                <a:ea typeface="Calibri"/>
                <a:cs typeface="Calibri"/>
                <a:sym typeface="Calibri"/>
              </a:rPr>
              <a:t>The Midpoint Formula</a:t>
            </a:r>
            <a:endParaRPr/>
          </a:p>
        </p:txBody>
      </p:sp>
      <p:pic>
        <p:nvPicPr>
          <p:cNvPr id="1066" name="Google Shape;1066;p150"/>
          <p:cNvPicPr preferRelativeResize="0"/>
          <p:nvPr/>
        </p:nvPicPr>
        <p:blipFill rotWithShape="1">
          <a:blip r:embed="rId3">
            <a:alphaModFix/>
          </a:blip>
          <a:srcRect b="0" l="0" r="0" t="0"/>
          <a:stretch/>
        </p:blipFill>
        <p:spPr>
          <a:xfrm>
            <a:off x="1720454" y="3378201"/>
            <a:ext cx="5703091" cy="560785"/>
          </a:xfrm>
          <a:prstGeom prst="rect">
            <a:avLst/>
          </a:prstGeom>
          <a:noFill/>
          <a:ln>
            <a:noFill/>
          </a:ln>
        </p:spPr>
      </p:pic>
      <p:pic>
        <p:nvPicPr>
          <p:cNvPr id="1067" name="Google Shape;1067;p150"/>
          <p:cNvPicPr preferRelativeResize="0"/>
          <p:nvPr/>
        </p:nvPicPr>
        <p:blipFill rotWithShape="1">
          <a:blip r:embed="rId4">
            <a:alphaModFix/>
          </a:blip>
          <a:srcRect b="0" l="0" r="0" t="0"/>
          <a:stretch/>
        </p:blipFill>
        <p:spPr>
          <a:xfrm>
            <a:off x="4080272" y="4941888"/>
            <a:ext cx="1845468" cy="5607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5"/>
                                        </p:tgtEl>
                                        <p:attrNameLst>
                                          <p:attrName>style.visibility</p:attrName>
                                        </p:attrNameLst>
                                      </p:cBhvr>
                                      <p:to>
                                        <p:strVal val="visible"/>
                                      </p:to>
                                    </p:set>
                                    <p:animEffect filter="fade" transition="in">
                                      <p:cBhvr>
                                        <p:cTn dur="500"/>
                                        <p:tgtEl>
                                          <p:spTgt spid="106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64"/>
                                        </p:tgtEl>
                                        <p:attrNameLst>
                                          <p:attrName>style.visibility</p:attrName>
                                        </p:attrNameLst>
                                      </p:cBhvr>
                                      <p:to>
                                        <p:strVal val="visible"/>
                                      </p:to>
                                    </p:set>
                                    <p:animEffect filter="fade" transition="in">
                                      <p:cBhvr>
                                        <p:cTn dur="500"/>
                                        <p:tgtEl>
                                          <p:spTgt spid="10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51"/>
          <p:cNvSpPr/>
          <p:nvPr/>
        </p:nvSpPr>
        <p:spPr>
          <a:xfrm>
            <a:off x="1485900" y="276225"/>
            <a:ext cx="5640000" cy="4017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0" lang="en-US" sz="1800">
                <a:solidFill>
                  <a:srgbClr val="593000"/>
                </a:solidFill>
                <a:latin typeface="Arial"/>
                <a:ea typeface="Arial"/>
                <a:cs typeface="Arial"/>
                <a:sym typeface="Arial"/>
              </a:rPr>
              <a:t>Point Elasticity</a:t>
            </a:r>
            <a:endParaRPr/>
          </a:p>
        </p:txBody>
      </p:sp>
      <p:sp>
        <p:nvSpPr>
          <p:cNvPr id="1073" name="Google Shape;1073;p151"/>
          <p:cNvSpPr/>
          <p:nvPr/>
        </p:nvSpPr>
        <p:spPr>
          <a:xfrm>
            <a:off x="1485900" y="893764"/>
            <a:ext cx="6172200" cy="3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point elasticity</a:t>
            </a:r>
            <a:r>
              <a:rPr b="0" lang="en-US" sz="1800">
                <a:solidFill>
                  <a:schemeClr val="dk1"/>
                </a:solidFill>
                <a:latin typeface="Arial"/>
                <a:ea typeface="Arial"/>
                <a:cs typeface="Arial"/>
                <a:sym typeface="Arial"/>
              </a:rPr>
              <a:t>  A measure of elasticity that uses the slope measurement.</a:t>
            </a:r>
            <a:endParaRPr/>
          </a:p>
        </p:txBody>
      </p:sp>
      <p:sp>
        <p:nvSpPr>
          <p:cNvPr id="1074" name="Google Shape;1074;p151"/>
          <p:cNvSpPr/>
          <p:nvPr/>
        </p:nvSpPr>
        <p:spPr>
          <a:xfrm>
            <a:off x="1485900" y="1477963"/>
            <a:ext cx="617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We have defined elasticity as the percentage change in quantity demanded divided by the percentage change in price. We can write this as</a:t>
            </a:r>
            <a:endParaRPr/>
          </a:p>
        </p:txBody>
      </p:sp>
      <p:sp>
        <p:nvSpPr>
          <p:cNvPr id="1075" name="Google Shape;1075;p151"/>
          <p:cNvSpPr/>
          <p:nvPr/>
        </p:nvSpPr>
        <p:spPr>
          <a:xfrm>
            <a:off x="1485900" y="4005264"/>
            <a:ext cx="6172200" cy="92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Where ∆ denotes a small change and </a:t>
            </a:r>
            <a:r>
              <a:rPr b="0" i="1" lang="en-US" sz="1800">
                <a:solidFill>
                  <a:schemeClr val="dk1"/>
                </a:solidFill>
                <a:latin typeface="Arial"/>
                <a:ea typeface="Arial"/>
                <a:cs typeface="Arial"/>
                <a:sym typeface="Arial"/>
              </a:rPr>
              <a:t>Q</a:t>
            </a:r>
            <a:r>
              <a:rPr b="0" baseline="-25000" lang="en-US" sz="1800">
                <a:solidFill>
                  <a:schemeClr val="dk1"/>
                </a:solidFill>
                <a:latin typeface="Arial"/>
                <a:ea typeface="Arial"/>
                <a:cs typeface="Arial"/>
                <a:sym typeface="Arial"/>
              </a:rPr>
              <a:t>1</a:t>
            </a:r>
            <a:r>
              <a:rPr b="0" lang="en-US" sz="1800">
                <a:solidFill>
                  <a:schemeClr val="dk1"/>
                </a:solidFill>
                <a:latin typeface="Arial"/>
                <a:ea typeface="Arial"/>
                <a:cs typeface="Arial"/>
                <a:sym typeface="Arial"/>
              </a:rPr>
              <a:t> and </a:t>
            </a:r>
            <a:r>
              <a:rPr b="0" i="1" lang="en-US" sz="1800">
                <a:solidFill>
                  <a:schemeClr val="dk1"/>
                </a:solidFill>
                <a:latin typeface="Arial"/>
                <a:ea typeface="Arial"/>
                <a:cs typeface="Arial"/>
                <a:sym typeface="Arial"/>
              </a:rPr>
              <a:t>P</a:t>
            </a:r>
            <a:r>
              <a:rPr b="0" baseline="-25000" lang="en-US" sz="1800">
                <a:solidFill>
                  <a:schemeClr val="dk1"/>
                </a:solidFill>
                <a:latin typeface="Arial"/>
                <a:ea typeface="Arial"/>
                <a:cs typeface="Arial"/>
                <a:sym typeface="Arial"/>
              </a:rPr>
              <a:t>1</a:t>
            </a:r>
            <a:r>
              <a:rPr b="0" lang="en-US" sz="1800">
                <a:solidFill>
                  <a:schemeClr val="dk1"/>
                </a:solidFill>
                <a:latin typeface="Arial"/>
                <a:ea typeface="Arial"/>
                <a:cs typeface="Arial"/>
                <a:sym typeface="Arial"/>
              </a:rPr>
              <a:t> refer to the original price and quantity demanded.</a:t>
            </a:r>
            <a:endParaRPr/>
          </a:p>
          <a:p>
            <a:pPr indent="0" lvl="0" marL="0" marR="0" rtl="0" algn="l">
              <a:spcBef>
                <a:spcPts val="0"/>
              </a:spcBef>
              <a:spcAft>
                <a:spcPts val="0"/>
              </a:spcAft>
              <a:buNone/>
            </a:pPr>
            <a:r>
              <a:rPr b="0" lang="en-US" sz="1800">
                <a:solidFill>
                  <a:schemeClr val="dk1"/>
                </a:solidFill>
                <a:latin typeface="Arial"/>
                <a:ea typeface="Arial"/>
                <a:cs typeface="Arial"/>
                <a:sym typeface="Arial"/>
              </a:rPr>
              <a:t>This can be rearranged and written as</a:t>
            </a:r>
            <a:endParaRPr/>
          </a:p>
        </p:txBody>
      </p:sp>
      <p:sp>
        <p:nvSpPr>
          <p:cNvPr id="1076" name="Google Shape;1076;p151"/>
          <p:cNvSpPr/>
          <p:nvPr/>
        </p:nvSpPr>
        <p:spPr>
          <a:xfrm>
            <a:off x="1485900" y="6107114"/>
            <a:ext cx="6172200" cy="3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Notice that ∆</a:t>
            </a:r>
            <a:r>
              <a:rPr b="0" i="1" lang="en-US" sz="1800">
                <a:solidFill>
                  <a:schemeClr val="dk1"/>
                </a:solidFill>
                <a:latin typeface="Arial"/>
                <a:ea typeface="Arial"/>
                <a:cs typeface="Arial"/>
                <a:sym typeface="Arial"/>
              </a:rPr>
              <a:t>Q</a:t>
            </a:r>
            <a:r>
              <a:rPr b="0" lang="en-US" sz="1800">
                <a:solidFill>
                  <a:schemeClr val="dk1"/>
                </a:solidFill>
                <a:latin typeface="Arial"/>
                <a:ea typeface="Arial"/>
                <a:cs typeface="Arial"/>
                <a:sym typeface="Arial"/>
              </a:rPr>
              <a:t>/∆</a:t>
            </a:r>
            <a:r>
              <a:rPr b="0" i="1" lang="en-US" sz="1800">
                <a:solidFill>
                  <a:schemeClr val="dk1"/>
                </a:solidFill>
                <a:latin typeface="Arial"/>
                <a:ea typeface="Arial"/>
                <a:cs typeface="Arial"/>
                <a:sym typeface="Arial"/>
              </a:rPr>
              <a:t>P </a:t>
            </a:r>
            <a:r>
              <a:rPr b="0" lang="en-US" sz="1800">
                <a:solidFill>
                  <a:schemeClr val="dk1"/>
                </a:solidFill>
                <a:latin typeface="Arial"/>
                <a:ea typeface="Arial"/>
                <a:cs typeface="Arial"/>
                <a:sym typeface="Arial"/>
              </a:rPr>
              <a:t>is the reciprocal of the slope.</a:t>
            </a:r>
            <a:endParaRPr b="0" sz="1800">
              <a:solidFill>
                <a:schemeClr val="dk1"/>
              </a:solidFill>
              <a:latin typeface="Arial"/>
              <a:ea typeface="Arial"/>
              <a:cs typeface="Arial"/>
              <a:sym typeface="Arial"/>
            </a:endParaRPr>
          </a:p>
        </p:txBody>
      </p:sp>
      <p:pic>
        <p:nvPicPr>
          <p:cNvPr id="1077" name="Google Shape;1077;p151"/>
          <p:cNvPicPr preferRelativeResize="0"/>
          <p:nvPr/>
        </p:nvPicPr>
        <p:blipFill rotWithShape="1">
          <a:blip r:embed="rId3">
            <a:alphaModFix/>
          </a:blip>
          <a:srcRect b="0" l="0" r="0" t="0"/>
          <a:stretch/>
        </p:blipFill>
        <p:spPr>
          <a:xfrm>
            <a:off x="4374356" y="2338389"/>
            <a:ext cx="396479" cy="1088228"/>
          </a:xfrm>
          <a:prstGeom prst="rect">
            <a:avLst/>
          </a:prstGeom>
          <a:noFill/>
          <a:ln>
            <a:noFill/>
          </a:ln>
        </p:spPr>
      </p:pic>
      <p:pic>
        <p:nvPicPr>
          <p:cNvPr id="1078" name="Google Shape;1078;p151"/>
          <p:cNvPicPr preferRelativeResize="0"/>
          <p:nvPr/>
        </p:nvPicPr>
        <p:blipFill rotWithShape="1">
          <a:blip r:embed="rId4">
            <a:alphaModFix/>
          </a:blip>
          <a:srcRect b="0" l="0" r="0" t="0"/>
          <a:stretch/>
        </p:blipFill>
        <p:spPr>
          <a:xfrm>
            <a:off x="4231481" y="5143501"/>
            <a:ext cx="681039" cy="5607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2">
                                            <p:txEl>
                                              <p:pRg end="0" st="0"/>
                                            </p:txEl>
                                          </p:spTgt>
                                        </p:tgtEl>
                                        <p:attrNameLst>
                                          <p:attrName>style.visibility</p:attrName>
                                        </p:attrNameLst>
                                      </p:cBhvr>
                                      <p:to>
                                        <p:strVal val="visible"/>
                                      </p:to>
                                    </p:set>
                                    <p:animEffect filter="fade" transition="in">
                                      <p:cBhvr>
                                        <p:cTn dur="500"/>
                                        <p:tgtEl>
                                          <p:spTgt spid="1072">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73"/>
                                        </p:tgtEl>
                                        <p:attrNameLst>
                                          <p:attrName>style.visibility</p:attrName>
                                        </p:attrNameLst>
                                      </p:cBhvr>
                                      <p:to>
                                        <p:strVal val="visible"/>
                                      </p:to>
                                    </p:set>
                                    <p:animEffect filter="fade" transition="in">
                                      <p:cBhvr>
                                        <p:cTn dur="500"/>
                                        <p:tgtEl>
                                          <p:spTgt spid="107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74"/>
                                        </p:tgtEl>
                                        <p:attrNameLst>
                                          <p:attrName>style.visibility</p:attrName>
                                        </p:attrNameLst>
                                      </p:cBhvr>
                                      <p:to>
                                        <p:strVal val="visible"/>
                                      </p:to>
                                    </p:set>
                                    <p:animEffect filter="fade" transition="in">
                                      <p:cBhvr>
                                        <p:cTn dur="500"/>
                                        <p:tgtEl>
                                          <p:spTgt spid="107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75">
                                            <p:txEl>
                                              <p:pRg end="0" st="0"/>
                                            </p:txEl>
                                          </p:spTgt>
                                        </p:tgtEl>
                                        <p:attrNameLst>
                                          <p:attrName>style.visibility</p:attrName>
                                        </p:attrNameLst>
                                      </p:cBhvr>
                                      <p:to>
                                        <p:strVal val="visible"/>
                                      </p:to>
                                    </p:set>
                                    <p:animEffect filter="fade" transition="in">
                                      <p:cBhvr>
                                        <p:cTn dur="500"/>
                                        <p:tgtEl>
                                          <p:spTgt spid="1075">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75">
                                            <p:txEl>
                                              <p:pRg end="1" st="1"/>
                                            </p:txEl>
                                          </p:spTgt>
                                        </p:tgtEl>
                                        <p:attrNameLst>
                                          <p:attrName>style.visibility</p:attrName>
                                        </p:attrNameLst>
                                      </p:cBhvr>
                                      <p:to>
                                        <p:strVal val="visible"/>
                                      </p:to>
                                    </p:set>
                                    <p:animEffect filter="fade" transition="in">
                                      <p:cBhvr>
                                        <p:cTn dur="500"/>
                                        <p:tgtEl>
                                          <p:spTgt spid="1075">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76">
                                            <p:txEl>
                                              <p:pRg end="0" st="0"/>
                                            </p:txEl>
                                          </p:spTgt>
                                        </p:tgtEl>
                                        <p:attrNameLst>
                                          <p:attrName>style.visibility</p:attrName>
                                        </p:attrNameLst>
                                      </p:cBhvr>
                                      <p:to>
                                        <p:strVal val="visible"/>
                                      </p:to>
                                    </p:set>
                                    <p:animEffect filter="fade" transition="in">
                                      <p:cBhvr>
                                        <p:cTn dur="500"/>
                                        <p:tgtEl>
                                          <p:spTgt spid="107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graphicFrame>
        <p:nvGraphicFramePr>
          <p:cNvPr id="1083" name="Google Shape;1083;p152"/>
          <p:cNvGraphicFramePr/>
          <p:nvPr/>
        </p:nvGraphicFramePr>
        <p:xfrm>
          <a:off x="1543050" y="762000"/>
          <a:ext cx="3000000" cy="3000000"/>
        </p:xfrm>
        <a:graphic>
          <a:graphicData uri="http://schemas.openxmlformats.org/drawingml/2006/table">
            <a:tbl>
              <a:tblPr>
                <a:noFill/>
                <a:tableStyleId>{E498032D-39E7-4472-BB72-E89C2498A91A}</a:tableStyleId>
              </a:tblPr>
              <a:tblGrid>
                <a:gridCol w="685800"/>
                <a:gridCol w="1485900"/>
              </a:tblGrid>
              <a:tr h="746075">
                <a:tc gridSpan="2">
                  <a:txBody>
                    <a:bodyPr/>
                    <a:lstStyle/>
                    <a:p>
                      <a:pPr indent="-971550" lvl="0" marL="971550" marR="0" rtl="0" algn="l">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TABLE 5.1  Demand Schedule for Office Dining Room Lunches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r>
              <a:tr h="731525">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Price</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(per</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Lunch)</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Quantity</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 Demanded</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(Lunches per Month)</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886450">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$11</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9</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8</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7</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6</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5</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4</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a:t>
                      </a:r>
                      <a:endParaRPr/>
                    </a:p>
                  </a:txBody>
                  <a:tcPr marT="45725" marB="45725"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4</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6</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8</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12</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14</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16</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18</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22</a:t>
                      </a:r>
                      <a:endParaRPr/>
                    </a:p>
                  </a:txBody>
                  <a:tcPr marT="45725" marB="45725" marR="86867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rgbClr val="00758C"/>
                      </a:solidFill>
                      <a:prstDash val="solid"/>
                      <a:round/>
                      <a:headEnd len="sm" w="sm" type="none"/>
                      <a:tailEnd len="sm" w="sm" type="none"/>
                    </a:lnB>
                  </a:tcPr>
                </a:tc>
              </a:tr>
            </a:tbl>
          </a:graphicData>
        </a:graphic>
      </p:graphicFrame>
      <p:pic>
        <p:nvPicPr>
          <p:cNvPr descr="fig5_3_1ppt" id="1084" name="Google Shape;1084;p152"/>
          <p:cNvPicPr preferRelativeResize="0"/>
          <p:nvPr/>
        </p:nvPicPr>
        <p:blipFill rotWithShape="1">
          <a:blip r:embed="rId3">
            <a:alphaModFix/>
          </a:blip>
          <a:srcRect b="0" l="0" r="0" t="0"/>
          <a:stretch/>
        </p:blipFill>
        <p:spPr>
          <a:xfrm>
            <a:off x="4000500" y="1276350"/>
            <a:ext cx="3243263" cy="3043238"/>
          </a:xfrm>
          <a:prstGeom prst="rect">
            <a:avLst/>
          </a:prstGeom>
          <a:noFill/>
          <a:ln>
            <a:noFill/>
          </a:ln>
        </p:spPr>
      </p:pic>
      <p:pic>
        <p:nvPicPr>
          <p:cNvPr descr="fig5_3_2ppt" id="1085" name="Google Shape;1085;p152"/>
          <p:cNvPicPr preferRelativeResize="0"/>
          <p:nvPr/>
        </p:nvPicPr>
        <p:blipFill rotWithShape="1">
          <a:blip r:embed="rId4">
            <a:alphaModFix/>
          </a:blip>
          <a:srcRect b="0" l="0" r="0" t="0"/>
          <a:stretch/>
        </p:blipFill>
        <p:spPr>
          <a:xfrm>
            <a:off x="4000500" y="1276350"/>
            <a:ext cx="3243263" cy="3043238"/>
          </a:xfrm>
          <a:prstGeom prst="rect">
            <a:avLst/>
          </a:prstGeom>
          <a:noFill/>
          <a:ln>
            <a:noFill/>
          </a:ln>
        </p:spPr>
      </p:pic>
      <p:pic>
        <p:nvPicPr>
          <p:cNvPr descr="fig5_3_3ppt" id="1086" name="Google Shape;1086;p152"/>
          <p:cNvPicPr preferRelativeResize="0"/>
          <p:nvPr/>
        </p:nvPicPr>
        <p:blipFill rotWithShape="1">
          <a:blip r:embed="rId5">
            <a:alphaModFix/>
          </a:blip>
          <a:srcRect b="0" l="0" r="0" t="0"/>
          <a:stretch/>
        </p:blipFill>
        <p:spPr>
          <a:xfrm>
            <a:off x="4000500" y="1276350"/>
            <a:ext cx="3243263" cy="3043238"/>
          </a:xfrm>
          <a:prstGeom prst="rect">
            <a:avLst/>
          </a:prstGeom>
          <a:noFill/>
          <a:ln>
            <a:noFill/>
          </a:ln>
        </p:spPr>
      </p:pic>
      <p:pic>
        <p:nvPicPr>
          <p:cNvPr descr="fig5_3_4ppt" id="1087" name="Google Shape;1087;p152"/>
          <p:cNvPicPr preferRelativeResize="0"/>
          <p:nvPr/>
        </p:nvPicPr>
        <p:blipFill rotWithShape="1">
          <a:blip r:embed="rId6">
            <a:alphaModFix/>
          </a:blip>
          <a:srcRect b="0" l="0" r="0" t="0"/>
          <a:stretch/>
        </p:blipFill>
        <p:spPr>
          <a:xfrm>
            <a:off x="4000500" y="1276350"/>
            <a:ext cx="3243263" cy="3043238"/>
          </a:xfrm>
          <a:prstGeom prst="rect">
            <a:avLst/>
          </a:prstGeom>
          <a:noFill/>
          <a:ln>
            <a:noFill/>
          </a:ln>
        </p:spPr>
      </p:pic>
      <p:sp>
        <p:nvSpPr>
          <p:cNvPr id="1088" name="Google Shape;1088;p152"/>
          <p:cNvSpPr/>
          <p:nvPr/>
        </p:nvSpPr>
        <p:spPr>
          <a:xfrm>
            <a:off x="3943350" y="685801"/>
            <a:ext cx="3773100" cy="523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400">
                <a:solidFill>
                  <a:srgbClr val="00723F"/>
                </a:solidFill>
                <a:latin typeface="Arial"/>
                <a:ea typeface="Arial"/>
                <a:cs typeface="Arial"/>
                <a:sym typeface="Arial"/>
              </a:rPr>
              <a:t>▼  FIGURE 5.3</a:t>
            </a:r>
            <a:r>
              <a:rPr b="1" lang="en-US" sz="1400">
                <a:solidFill>
                  <a:srgbClr val="7D0013"/>
                </a:solidFill>
                <a:latin typeface="Arial"/>
                <a:ea typeface="Arial"/>
                <a:cs typeface="Arial"/>
                <a:sym typeface="Arial"/>
              </a:rPr>
              <a:t>  </a:t>
            </a:r>
            <a:r>
              <a:rPr b="1" lang="en-US" sz="1400">
                <a:solidFill>
                  <a:schemeClr val="dk1"/>
                </a:solidFill>
                <a:latin typeface="Arial"/>
                <a:ea typeface="Arial"/>
                <a:cs typeface="Arial"/>
                <a:sym typeface="Arial"/>
              </a:rPr>
              <a:t>Demand Curve for Lunch at the Office Dining Room</a:t>
            </a:r>
            <a:endParaRPr/>
          </a:p>
        </p:txBody>
      </p:sp>
      <p:sp>
        <p:nvSpPr>
          <p:cNvPr id="1089" name="Google Shape;1089;p152"/>
          <p:cNvSpPr txBox="1"/>
          <p:nvPr/>
        </p:nvSpPr>
        <p:spPr>
          <a:xfrm>
            <a:off x="1485901" y="5343525"/>
            <a:ext cx="6252000" cy="59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600">
                <a:solidFill>
                  <a:schemeClr val="dk1"/>
                </a:solidFill>
                <a:latin typeface="Arial"/>
                <a:ea typeface="Arial"/>
                <a:cs typeface="Arial"/>
                <a:sym typeface="Arial"/>
              </a:rPr>
              <a:t>To calculate price elasticity of demand between points </a:t>
            </a:r>
            <a:r>
              <a:rPr b="0" i="1" lang="en-US" sz="1600">
                <a:solidFill>
                  <a:schemeClr val="dk1"/>
                </a:solidFill>
                <a:latin typeface="Arial"/>
                <a:ea typeface="Arial"/>
                <a:cs typeface="Arial"/>
                <a:sym typeface="Arial"/>
              </a:rPr>
              <a:t>A</a:t>
            </a:r>
            <a:r>
              <a:rPr b="0" lang="en-US" sz="1600">
                <a:solidFill>
                  <a:schemeClr val="dk1"/>
                </a:solidFill>
                <a:latin typeface="Arial"/>
                <a:ea typeface="Arial"/>
                <a:cs typeface="Arial"/>
                <a:sym typeface="Arial"/>
              </a:rPr>
              <a:t> and </a:t>
            </a:r>
            <a:r>
              <a:rPr b="0" i="1" lang="en-US" sz="1600">
                <a:solidFill>
                  <a:schemeClr val="dk1"/>
                </a:solidFill>
                <a:latin typeface="Arial"/>
                <a:ea typeface="Arial"/>
                <a:cs typeface="Arial"/>
                <a:sym typeface="Arial"/>
              </a:rPr>
              <a:t>B</a:t>
            </a:r>
            <a:r>
              <a:rPr b="0" lang="en-US" sz="1600">
                <a:solidFill>
                  <a:schemeClr val="dk1"/>
                </a:solidFill>
                <a:latin typeface="Arial"/>
                <a:ea typeface="Arial"/>
                <a:cs typeface="Arial"/>
                <a:sym typeface="Arial"/>
              </a:rPr>
              <a:t> on the demand curve, first calculate the percentage change in quantity demanded:</a:t>
            </a:r>
            <a:endParaRPr/>
          </a:p>
        </p:txBody>
      </p:sp>
      <p:sp>
        <p:nvSpPr>
          <p:cNvPr id="1090" name="Google Shape;1090;p152"/>
          <p:cNvSpPr txBox="1"/>
          <p:nvPr/>
        </p:nvSpPr>
        <p:spPr>
          <a:xfrm>
            <a:off x="1485900" y="266700"/>
            <a:ext cx="6172200" cy="3999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000">
                <a:solidFill>
                  <a:srgbClr val="55367D"/>
                </a:solidFill>
                <a:latin typeface="Calibri"/>
                <a:ea typeface="Calibri"/>
                <a:cs typeface="Calibri"/>
                <a:sym typeface="Calibri"/>
              </a:rPr>
              <a:t>Elasticity Changes Along a Straight-Line Demand Curve</a:t>
            </a:r>
            <a:endParaRPr/>
          </a:p>
        </p:txBody>
      </p:sp>
      <p:pic>
        <p:nvPicPr>
          <p:cNvPr id="1091" name="Google Shape;1091;p152"/>
          <p:cNvPicPr preferRelativeResize="0"/>
          <p:nvPr/>
        </p:nvPicPr>
        <p:blipFill rotWithShape="1">
          <a:blip r:embed="rId7">
            <a:alphaModFix/>
          </a:blip>
          <a:srcRect b="0" l="0" r="0" t="0"/>
          <a:stretch/>
        </p:blipFill>
        <p:spPr>
          <a:xfrm>
            <a:off x="1859756" y="5943600"/>
            <a:ext cx="5424490" cy="5143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90"/>
                                        </p:tgtEl>
                                        <p:attrNameLst>
                                          <p:attrName>style.visibility</p:attrName>
                                        </p:attrNameLst>
                                      </p:cBhvr>
                                      <p:to>
                                        <p:strVal val="visible"/>
                                      </p:to>
                                    </p:set>
                                    <p:animEffect filter="fade" transition="in">
                                      <p:cBhvr>
                                        <p:cTn dur="500"/>
                                        <p:tgtEl>
                                          <p:spTgt spid="109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1000"/>
                                        <p:tgtEl>
                                          <p:spTgt spid="108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88"/>
                                        </p:tgtEl>
                                        <p:attrNameLst>
                                          <p:attrName>style.visibility</p:attrName>
                                        </p:attrNameLst>
                                      </p:cBhvr>
                                      <p:to>
                                        <p:strVal val="visible"/>
                                      </p:to>
                                    </p:set>
                                    <p:animEffect filter="fade" transition="in">
                                      <p:cBhvr>
                                        <p:cTn dur="500"/>
                                        <p:tgtEl>
                                          <p:spTgt spid="108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1000"/>
                                        <p:tgtEl>
                                          <p:spTgt spid="108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1000"/>
                                        <p:tgtEl>
                                          <p:spTgt spid="1085"/>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1000"/>
                                        <p:tgtEl>
                                          <p:spTgt spid="1086"/>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1000"/>
                                        <p:tgtEl>
                                          <p:spTgt spid="1087"/>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089">
                                            <p:txEl>
                                              <p:pRg end="0" st="0"/>
                                            </p:txEl>
                                          </p:spTgt>
                                        </p:tgtEl>
                                        <p:attrNameLst>
                                          <p:attrName>style.visibility</p:attrName>
                                        </p:attrNameLst>
                                      </p:cBhvr>
                                      <p:to>
                                        <p:strVal val="visible"/>
                                      </p:to>
                                    </p:set>
                                    <p:animEffect filter="fade" transition="in">
                                      <p:cBhvr>
                                        <p:cTn dur="500"/>
                                        <p:tgtEl>
                                          <p:spTgt spid="108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graphicFrame>
        <p:nvGraphicFramePr>
          <p:cNvPr id="1096" name="Google Shape;1096;p153"/>
          <p:cNvGraphicFramePr/>
          <p:nvPr/>
        </p:nvGraphicFramePr>
        <p:xfrm>
          <a:off x="1543050" y="762000"/>
          <a:ext cx="3000000" cy="3000000"/>
        </p:xfrm>
        <a:graphic>
          <a:graphicData uri="http://schemas.openxmlformats.org/drawingml/2006/table">
            <a:tbl>
              <a:tblPr>
                <a:noFill/>
                <a:tableStyleId>{E498032D-39E7-4472-BB72-E89C2498A91A}</a:tableStyleId>
              </a:tblPr>
              <a:tblGrid>
                <a:gridCol w="685800"/>
                <a:gridCol w="1485900"/>
              </a:tblGrid>
              <a:tr h="746075">
                <a:tc gridSpan="2">
                  <a:txBody>
                    <a:bodyPr/>
                    <a:lstStyle/>
                    <a:p>
                      <a:pPr indent="-971550" lvl="0" marL="971550" marR="0" rtl="0" algn="l">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TABLE 5.1  Demand Schedule for Office Dining Room Lunches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r>
              <a:tr h="731525">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Price</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(per</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Lunch)</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Quantity</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 Demanded</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(Lunches per Month)</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886450">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$11</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9</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8</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7</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6</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5</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4</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a:t>
                      </a:r>
                      <a:endParaRPr/>
                    </a:p>
                  </a:txBody>
                  <a:tcPr marT="45725" marB="45725"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4</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6</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8</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12</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14</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16</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18</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22</a:t>
                      </a:r>
                      <a:endParaRPr/>
                    </a:p>
                  </a:txBody>
                  <a:tcPr marT="45725" marB="45725" marR="86867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rgbClr val="00758C"/>
                      </a:solidFill>
                      <a:prstDash val="solid"/>
                      <a:round/>
                      <a:headEnd len="sm" w="sm" type="none"/>
                      <a:tailEnd len="sm" w="sm" type="none"/>
                    </a:lnB>
                  </a:tcPr>
                </a:tc>
              </a:tr>
            </a:tbl>
          </a:graphicData>
        </a:graphic>
      </p:graphicFrame>
      <p:pic>
        <p:nvPicPr>
          <p:cNvPr descr="fig5_3_1ppt" id="1097" name="Google Shape;1097;p153"/>
          <p:cNvPicPr preferRelativeResize="0"/>
          <p:nvPr/>
        </p:nvPicPr>
        <p:blipFill rotWithShape="1">
          <a:blip r:embed="rId3">
            <a:alphaModFix/>
          </a:blip>
          <a:srcRect b="0" l="0" r="0" t="0"/>
          <a:stretch/>
        </p:blipFill>
        <p:spPr>
          <a:xfrm>
            <a:off x="4000500" y="1276350"/>
            <a:ext cx="3243263" cy="3043238"/>
          </a:xfrm>
          <a:prstGeom prst="rect">
            <a:avLst/>
          </a:prstGeom>
          <a:noFill/>
          <a:ln>
            <a:noFill/>
          </a:ln>
        </p:spPr>
      </p:pic>
      <p:pic>
        <p:nvPicPr>
          <p:cNvPr descr="fig5_3_2ppt" id="1098" name="Google Shape;1098;p153"/>
          <p:cNvPicPr preferRelativeResize="0"/>
          <p:nvPr/>
        </p:nvPicPr>
        <p:blipFill rotWithShape="1">
          <a:blip r:embed="rId4">
            <a:alphaModFix/>
          </a:blip>
          <a:srcRect b="0" l="0" r="0" t="0"/>
          <a:stretch/>
        </p:blipFill>
        <p:spPr>
          <a:xfrm>
            <a:off x="4000500" y="1276350"/>
            <a:ext cx="3243263" cy="3043238"/>
          </a:xfrm>
          <a:prstGeom prst="rect">
            <a:avLst/>
          </a:prstGeom>
          <a:noFill/>
          <a:ln>
            <a:noFill/>
          </a:ln>
        </p:spPr>
      </p:pic>
      <p:pic>
        <p:nvPicPr>
          <p:cNvPr descr="fig5_3_3ppt" id="1099" name="Google Shape;1099;p153"/>
          <p:cNvPicPr preferRelativeResize="0"/>
          <p:nvPr/>
        </p:nvPicPr>
        <p:blipFill rotWithShape="1">
          <a:blip r:embed="rId5">
            <a:alphaModFix/>
          </a:blip>
          <a:srcRect b="0" l="0" r="0" t="0"/>
          <a:stretch/>
        </p:blipFill>
        <p:spPr>
          <a:xfrm>
            <a:off x="4000500" y="1276350"/>
            <a:ext cx="3243263" cy="3043238"/>
          </a:xfrm>
          <a:prstGeom prst="rect">
            <a:avLst/>
          </a:prstGeom>
          <a:noFill/>
          <a:ln>
            <a:noFill/>
          </a:ln>
        </p:spPr>
      </p:pic>
      <p:pic>
        <p:nvPicPr>
          <p:cNvPr descr="fig5_3_4ppt" id="1100" name="Google Shape;1100;p153"/>
          <p:cNvPicPr preferRelativeResize="0"/>
          <p:nvPr/>
        </p:nvPicPr>
        <p:blipFill rotWithShape="1">
          <a:blip r:embed="rId6">
            <a:alphaModFix/>
          </a:blip>
          <a:srcRect b="0" l="0" r="0" t="0"/>
          <a:stretch/>
        </p:blipFill>
        <p:spPr>
          <a:xfrm>
            <a:off x="4000500" y="1276350"/>
            <a:ext cx="3243263" cy="3043238"/>
          </a:xfrm>
          <a:prstGeom prst="rect">
            <a:avLst/>
          </a:prstGeom>
          <a:noFill/>
          <a:ln>
            <a:noFill/>
          </a:ln>
        </p:spPr>
      </p:pic>
      <p:sp>
        <p:nvSpPr>
          <p:cNvPr id="1101" name="Google Shape;1101;p153"/>
          <p:cNvSpPr/>
          <p:nvPr/>
        </p:nvSpPr>
        <p:spPr>
          <a:xfrm>
            <a:off x="3943350" y="685801"/>
            <a:ext cx="3773100" cy="523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400">
                <a:solidFill>
                  <a:srgbClr val="00723F"/>
                </a:solidFill>
                <a:latin typeface="Arial"/>
                <a:ea typeface="Arial"/>
                <a:cs typeface="Arial"/>
                <a:sym typeface="Arial"/>
              </a:rPr>
              <a:t>▼  FIGURE 5.3</a:t>
            </a:r>
            <a:r>
              <a:rPr b="1" lang="en-US" sz="1400">
                <a:solidFill>
                  <a:srgbClr val="7D0013"/>
                </a:solidFill>
                <a:latin typeface="Arial"/>
                <a:ea typeface="Arial"/>
                <a:cs typeface="Arial"/>
                <a:sym typeface="Arial"/>
              </a:rPr>
              <a:t>  </a:t>
            </a:r>
            <a:r>
              <a:rPr b="1" lang="en-US" sz="1400">
                <a:solidFill>
                  <a:schemeClr val="dk1"/>
                </a:solidFill>
                <a:latin typeface="Arial"/>
                <a:ea typeface="Arial"/>
                <a:cs typeface="Arial"/>
                <a:sym typeface="Arial"/>
              </a:rPr>
              <a:t>Demand Curve for Lunch at the Office Dining Room</a:t>
            </a:r>
            <a:endParaRPr/>
          </a:p>
        </p:txBody>
      </p:sp>
      <p:sp>
        <p:nvSpPr>
          <p:cNvPr id="1102" name="Google Shape;1102;p153"/>
          <p:cNvSpPr txBox="1"/>
          <p:nvPr/>
        </p:nvSpPr>
        <p:spPr>
          <a:xfrm>
            <a:off x="1485901" y="5392739"/>
            <a:ext cx="6252000" cy="33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600">
                <a:solidFill>
                  <a:schemeClr val="dk1"/>
                </a:solidFill>
                <a:latin typeface="Arial"/>
                <a:ea typeface="Arial"/>
                <a:cs typeface="Arial"/>
                <a:sym typeface="Arial"/>
              </a:rPr>
              <a:t>Next, calculate the percentage change in price:</a:t>
            </a:r>
            <a:endParaRPr/>
          </a:p>
        </p:txBody>
      </p:sp>
      <p:pic>
        <p:nvPicPr>
          <p:cNvPr id="1103" name="Google Shape;1103;p153"/>
          <p:cNvPicPr preferRelativeResize="0"/>
          <p:nvPr/>
        </p:nvPicPr>
        <p:blipFill rotWithShape="1">
          <a:blip r:embed="rId7">
            <a:alphaModFix/>
          </a:blip>
          <a:srcRect b="0" l="0" r="0" t="0"/>
          <a:stretch/>
        </p:blipFill>
        <p:spPr>
          <a:xfrm>
            <a:off x="2226469" y="5791200"/>
            <a:ext cx="4691064" cy="514350"/>
          </a:xfrm>
          <a:prstGeom prst="rect">
            <a:avLst/>
          </a:prstGeom>
          <a:noFill/>
          <a:ln>
            <a:noFill/>
          </a:ln>
        </p:spPr>
      </p:pic>
      <p:sp>
        <p:nvSpPr>
          <p:cNvPr id="1104" name="Google Shape;1104;p153"/>
          <p:cNvSpPr txBox="1"/>
          <p:nvPr/>
        </p:nvSpPr>
        <p:spPr>
          <a:xfrm>
            <a:off x="1485900" y="266700"/>
            <a:ext cx="6172200" cy="3999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000">
                <a:solidFill>
                  <a:srgbClr val="55367D"/>
                </a:solidFill>
                <a:latin typeface="Calibri"/>
                <a:ea typeface="Calibri"/>
                <a:cs typeface="Calibri"/>
                <a:sym typeface="Calibri"/>
              </a:rPr>
              <a:t>Elasticity Changes Along a Straight-Line Demand Curve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2">
                                            <p:txEl>
                                              <p:pRg end="0" st="0"/>
                                            </p:txEl>
                                          </p:spTgt>
                                        </p:tgtEl>
                                        <p:attrNameLst>
                                          <p:attrName>style.visibility</p:attrName>
                                        </p:attrNameLst>
                                      </p:cBhvr>
                                      <p:to>
                                        <p:strVal val="visible"/>
                                      </p:to>
                                    </p:set>
                                    <p:animEffect filter="fade" transition="in">
                                      <p:cBhvr>
                                        <p:cTn dur="500"/>
                                        <p:tgtEl>
                                          <p:spTgt spid="110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graphicFrame>
        <p:nvGraphicFramePr>
          <p:cNvPr id="1109" name="Google Shape;1109;p154"/>
          <p:cNvGraphicFramePr/>
          <p:nvPr/>
        </p:nvGraphicFramePr>
        <p:xfrm>
          <a:off x="1543050" y="762000"/>
          <a:ext cx="3000000" cy="3000000"/>
        </p:xfrm>
        <a:graphic>
          <a:graphicData uri="http://schemas.openxmlformats.org/drawingml/2006/table">
            <a:tbl>
              <a:tblPr>
                <a:noFill/>
                <a:tableStyleId>{E498032D-39E7-4472-BB72-E89C2498A91A}</a:tableStyleId>
              </a:tblPr>
              <a:tblGrid>
                <a:gridCol w="685800"/>
                <a:gridCol w="1485900"/>
              </a:tblGrid>
              <a:tr h="746075">
                <a:tc gridSpan="2">
                  <a:txBody>
                    <a:bodyPr/>
                    <a:lstStyle/>
                    <a:p>
                      <a:pPr indent="-971550" lvl="0" marL="971550" marR="0" rtl="0" algn="l">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TABLE 5.1  Demand Schedule for Office Dining Room Lunches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r>
              <a:tr h="731525">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Price</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(per</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Lunch)</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Quantity</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 Demanded</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(Lunches per Month)</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886450">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$11</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9</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8</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7</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6</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5</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4</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a:t>
                      </a:r>
                      <a:endParaRPr/>
                    </a:p>
                  </a:txBody>
                  <a:tcPr marT="45725" marB="45725"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4</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6</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8</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12</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14</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16</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18</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22</a:t>
                      </a:r>
                      <a:endParaRPr/>
                    </a:p>
                  </a:txBody>
                  <a:tcPr marT="45725" marB="45725" marR="86867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rgbClr val="00758C"/>
                      </a:solidFill>
                      <a:prstDash val="solid"/>
                      <a:round/>
                      <a:headEnd len="sm" w="sm" type="none"/>
                      <a:tailEnd len="sm" w="sm" type="none"/>
                    </a:lnB>
                  </a:tcPr>
                </a:tc>
              </a:tr>
            </a:tbl>
          </a:graphicData>
        </a:graphic>
      </p:graphicFrame>
      <p:pic>
        <p:nvPicPr>
          <p:cNvPr descr="fig5_3_1ppt" id="1110" name="Google Shape;1110;p154"/>
          <p:cNvPicPr preferRelativeResize="0"/>
          <p:nvPr/>
        </p:nvPicPr>
        <p:blipFill rotWithShape="1">
          <a:blip r:embed="rId3">
            <a:alphaModFix/>
          </a:blip>
          <a:srcRect b="0" l="0" r="0" t="0"/>
          <a:stretch/>
        </p:blipFill>
        <p:spPr>
          <a:xfrm>
            <a:off x="4000500" y="1276350"/>
            <a:ext cx="3243263" cy="3043238"/>
          </a:xfrm>
          <a:prstGeom prst="rect">
            <a:avLst/>
          </a:prstGeom>
          <a:noFill/>
          <a:ln>
            <a:noFill/>
          </a:ln>
        </p:spPr>
      </p:pic>
      <p:pic>
        <p:nvPicPr>
          <p:cNvPr descr="fig5_3_2ppt" id="1111" name="Google Shape;1111;p154"/>
          <p:cNvPicPr preferRelativeResize="0"/>
          <p:nvPr/>
        </p:nvPicPr>
        <p:blipFill rotWithShape="1">
          <a:blip r:embed="rId4">
            <a:alphaModFix/>
          </a:blip>
          <a:srcRect b="0" l="0" r="0" t="0"/>
          <a:stretch/>
        </p:blipFill>
        <p:spPr>
          <a:xfrm>
            <a:off x="4000500" y="1276350"/>
            <a:ext cx="3243263" cy="3043238"/>
          </a:xfrm>
          <a:prstGeom prst="rect">
            <a:avLst/>
          </a:prstGeom>
          <a:noFill/>
          <a:ln>
            <a:noFill/>
          </a:ln>
        </p:spPr>
      </p:pic>
      <p:pic>
        <p:nvPicPr>
          <p:cNvPr descr="fig5_3_3ppt" id="1112" name="Google Shape;1112;p154"/>
          <p:cNvPicPr preferRelativeResize="0"/>
          <p:nvPr/>
        </p:nvPicPr>
        <p:blipFill rotWithShape="1">
          <a:blip r:embed="rId5">
            <a:alphaModFix/>
          </a:blip>
          <a:srcRect b="0" l="0" r="0" t="0"/>
          <a:stretch/>
        </p:blipFill>
        <p:spPr>
          <a:xfrm>
            <a:off x="4000500" y="1276350"/>
            <a:ext cx="3243263" cy="3043238"/>
          </a:xfrm>
          <a:prstGeom prst="rect">
            <a:avLst/>
          </a:prstGeom>
          <a:noFill/>
          <a:ln>
            <a:noFill/>
          </a:ln>
        </p:spPr>
      </p:pic>
      <p:pic>
        <p:nvPicPr>
          <p:cNvPr descr="fig5_3_4ppt" id="1113" name="Google Shape;1113;p154"/>
          <p:cNvPicPr preferRelativeResize="0"/>
          <p:nvPr/>
        </p:nvPicPr>
        <p:blipFill rotWithShape="1">
          <a:blip r:embed="rId6">
            <a:alphaModFix/>
          </a:blip>
          <a:srcRect b="0" l="0" r="0" t="0"/>
          <a:stretch/>
        </p:blipFill>
        <p:spPr>
          <a:xfrm>
            <a:off x="4000500" y="1276350"/>
            <a:ext cx="3243263" cy="3043238"/>
          </a:xfrm>
          <a:prstGeom prst="rect">
            <a:avLst/>
          </a:prstGeom>
          <a:noFill/>
          <a:ln>
            <a:noFill/>
          </a:ln>
        </p:spPr>
      </p:pic>
      <p:sp>
        <p:nvSpPr>
          <p:cNvPr id="1114" name="Google Shape;1114;p154"/>
          <p:cNvSpPr/>
          <p:nvPr/>
        </p:nvSpPr>
        <p:spPr>
          <a:xfrm>
            <a:off x="3943350" y="685801"/>
            <a:ext cx="3773100" cy="523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400">
                <a:solidFill>
                  <a:srgbClr val="00723F"/>
                </a:solidFill>
                <a:latin typeface="Arial"/>
                <a:ea typeface="Arial"/>
                <a:cs typeface="Arial"/>
                <a:sym typeface="Arial"/>
              </a:rPr>
              <a:t>▼  FIGURE 5.3</a:t>
            </a:r>
            <a:r>
              <a:rPr b="1" lang="en-US" sz="1400">
                <a:solidFill>
                  <a:srgbClr val="7D0013"/>
                </a:solidFill>
                <a:latin typeface="Arial"/>
                <a:ea typeface="Arial"/>
                <a:cs typeface="Arial"/>
                <a:sym typeface="Arial"/>
              </a:rPr>
              <a:t>  </a:t>
            </a:r>
            <a:r>
              <a:rPr b="1" lang="en-US" sz="1400">
                <a:solidFill>
                  <a:schemeClr val="dk1"/>
                </a:solidFill>
                <a:latin typeface="Arial"/>
                <a:ea typeface="Arial"/>
                <a:cs typeface="Arial"/>
                <a:sym typeface="Arial"/>
              </a:rPr>
              <a:t>Demand Curve for Lunch at the Office Dining Room</a:t>
            </a:r>
            <a:endParaRPr/>
          </a:p>
        </p:txBody>
      </p:sp>
      <p:sp>
        <p:nvSpPr>
          <p:cNvPr id="1115" name="Google Shape;1115;p154"/>
          <p:cNvSpPr txBox="1"/>
          <p:nvPr/>
        </p:nvSpPr>
        <p:spPr>
          <a:xfrm>
            <a:off x="1485901" y="5413375"/>
            <a:ext cx="6252000" cy="338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600">
                <a:solidFill>
                  <a:schemeClr val="dk1"/>
                </a:solidFill>
                <a:latin typeface="Arial"/>
                <a:ea typeface="Arial"/>
                <a:cs typeface="Arial"/>
                <a:sym typeface="Arial"/>
              </a:rPr>
              <a:t>Finally, calculate elasticity:</a:t>
            </a:r>
            <a:endParaRPr/>
          </a:p>
        </p:txBody>
      </p:sp>
      <p:pic>
        <p:nvPicPr>
          <p:cNvPr id="1116" name="Google Shape;1116;p154"/>
          <p:cNvPicPr preferRelativeResize="0"/>
          <p:nvPr/>
        </p:nvPicPr>
        <p:blipFill rotWithShape="1">
          <a:blip r:embed="rId7">
            <a:alphaModFix/>
          </a:blip>
          <a:srcRect b="0" l="0" r="0" t="0"/>
          <a:stretch/>
        </p:blipFill>
        <p:spPr>
          <a:xfrm>
            <a:off x="2986088" y="5794376"/>
            <a:ext cx="3171828" cy="511969"/>
          </a:xfrm>
          <a:prstGeom prst="rect">
            <a:avLst/>
          </a:prstGeom>
          <a:noFill/>
          <a:ln>
            <a:noFill/>
          </a:ln>
        </p:spPr>
      </p:pic>
      <p:sp>
        <p:nvSpPr>
          <p:cNvPr id="1117" name="Google Shape;1117;p154"/>
          <p:cNvSpPr txBox="1"/>
          <p:nvPr/>
        </p:nvSpPr>
        <p:spPr>
          <a:xfrm>
            <a:off x="1485900" y="266700"/>
            <a:ext cx="6172200" cy="3999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000">
                <a:solidFill>
                  <a:srgbClr val="55367D"/>
                </a:solidFill>
                <a:latin typeface="Calibri"/>
                <a:ea typeface="Calibri"/>
                <a:cs typeface="Calibri"/>
                <a:sym typeface="Calibri"/>
              </a:rPr>
              <a:t>Elasticity Changes Along a Straight-Line Demand Curve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15">
                                            <p:txEl>
                                              <p:pRg end="0" st="0"/>
                                            </p:txEl>
                                          </p:spTgt>
                                        </p:tgtEl>
                                        <p:attrNameLst>
                                          <p:attrName>style.visibility</p:attrName>
                                        </p:attrNameLst>
                                      </p:cBhvr>
                                      <p:to>
                                        <p:strVal val="visible"/>
                                      </p:to>
                                    </p:set>
                                    <p:animEffect filter="fade" transition="in">
                                      <p:cBhvr>
                                        <p:cTn dur="500"/>
                                        <p:tgtEl>
                                          <p:spTgt spid="111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graphicFrame>
        <p:nvGraphicFramePr>
          <p:cNvPr id="1122" name="Google Shape;1122;p155"/>
          <p:cNvGraphicFramePr/>
          <p:nvPr/>
        </p:nvGraphicFramePr>
        <p:xfrm>
          <a:off x="1543050" y="762000"/>
          <a:ext cx="3000000" cy="3000000"/>
        </p:xfrm>
        <a:graphic>
          <a:graphicData uri="http://schemas.openxmlformats.org/drawingml/2006/table">
            <a:tbl>
              <a:tblPr>
                <a:noFill/>
                <a:tableStyleId>{E498032D-39E7-4472-BB72-E89C2498A91A}</a:tableStyleId>
              </a:tblPr>
              <a:tblGrid>
                <a:gridCol w="685800"/>
                <a:gridCol w="1485900"/>
              </a:tblGrid>
              <a:tr h="746075">
                <a:tc gridSpan="2">
                  <a:txBody>
                    <a:bodyPr/>
                    <a:lstStyle/>
                    <a:p>
                      <a:pPr indent="-971550" lvl="0" marL="971550" marR="0" rtl="0" algn="l">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TABLE 5.1  Demand Schedule for Office Dining Room Lunches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58C"/>
                    </a:solidFill>
                  </a:tcPr>
                </a:tc>
                <a:tc hMerge="1"/>
              </a:tr>
              <a:tr h="731525">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Price</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(per</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Lunch)</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Quantity</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 Demanded</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(Lunches per Month)</a:t>
                      </a:r>
                      <a:endParaRPr/>
                    </a:p>
                  </a:txBody>
                  <a:tcPr marT="45725" marB="45725" marR="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886450">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$11</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9</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8</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7</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6</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5</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4</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a:t>
                      </a:r>
                      <a:endParaRPr/>
                    </a:p>
                  </a:txBody>
                  <a:tcPr marT="45725" marB="45725" marR="27432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rgbClr val="00758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4</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6</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8</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12</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14</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16</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18</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20</a:t>
                      </a:r>
                      <a:endParaRPr/>
                    </a:p>
                    <a:p>
                      <a:pPr indent="0" lvl="0" marL="0" marR="0" rtl="0" algn="r">
                        <a:lnSpc>
                          <a:spcPct val="100000"/>
                        </a:lnSpc>
                        <a:spcBef>
                          <a:spcPts val="14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22</a:t>
                      </a:r>
                      <a:endParaRPr/>
                    </a:p>
                  </a:txBody>
                  <a:tcPr marT="45725" marB="45725" marR="868675"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rgbClr val="00758C"/>
                      </a:solidFill>
                      <a:prstDash val="solid"/>
                      <a:round/>
                      <a:headEnd len="sm" w="sm" type="none"/>
                      <a:tailEnd len="sm" w="sm" type="none"/>
                    </a:lnB>
                  </a:tcPr>
                </a:tc>
              </a:tr>
            </a:tbl>
          </a:graphicData>
        </a:graphic>
      </p:graphicFrame>
      <p:pic>
        <p:nvPicPr>
          <p:cNvPr descr="fig5_3_1ppt" id="1123" name="Google Shape;1123;p155"/>
          <p:cNvPicPr preferRelativeResize="0"/>
          <p:nvPr/>
        </p:nvPicPr>
        <p:blipFill rotWithShape="1">
          <a:blip r:embed="rId3">
            <a:alphaModFix/>
          </a:blip>
          <a:srcRect b="0" l="0" r="0" t="0"/>
          <a:stretch/>
        </p:blipFill>
        <p:spPr>
          <a:xfrm>
            <a:off x="4000500" y="1276350"/>
            <a:ext cx="3243263" cy="3043238"/>
          </a:xfrm>
          <a:prstGeom prst="rect">
            <a:avLst/>
          </a:prstGeom>
          <a:noFill/>
          <a:ln>
            <a:noFill/>
          </a:ln>
        </p:spPr>
      </p:pic>
      <p:pic>
        <p:nvPicPr>
          <p:cNvPr descr="fig5_3_2ppt" id="1124" name="Google Shape;1124;p155"/>
          <p:cNvPicPr preferRelativeResize="0"/>
          <p:nvPr/>
        </p:nvPicPr>
        <p:blipFill rotWithShape="1">
          <a:blip r:embed="rId4">
            <a:alphaModFix/>
          </a:blip>
          <a:srcRect b="0" l="0" r="0" t="0"/>
          <a:stretch/>
        </p:blipFill>
        <p:spPr>
          <a:xfrm>
            <a:off x="4000500" y="1276350"/>
            <a:ext cx="3243263" cy="3043238"/>
          </a:xfrm>
          <a:prstGeom prst="rect">
            <a:avLst/>
          </a:prstGeom>
          <a:noFill/>
          <a:ln>
            <a:noFill/>
          </a:ln>
        </p:spPr>
      </p:pic>
      <p:pic>
        <p:nvPicPr>
          <p:cNvPr descr="fig5_3_3ppt" id="1125" name="Google Shape;1125;p155"/>
          <p:cNvPicPr preferRelativeResize="0"/>
          <p:nvPr/>
        </p:nvPicPr>
        <p:blipFill rotWithShape="1">
          <a:blip r:embed="rId5">
            <a:alphaModFix/>
          </a:blip>
          <a:srcRect b="0" l="0" r="0" t="0"/>
          <a:stretch/>
        </p:blipFill>
        <p:spPr>
          <a:xfrm>
            <a:off x="4000500" y="1276350"/>
            <a:ext cx="3243263" cy="3043238"/>
          </a:xfrm>
          <a:prstGeom prst="rect">
            <a:avLst/>
          </a:prstGeom>
          <a:noFill/>
          <a:ln>
            <a:noFill/>
          </a:ln>
        </p:spPr>
      </p:pic>
      <p:pic>
        <p:nvPicPr>
          <p:cNvPr descr="fig5_3_4ppt" id="1126" name="Google Shape;1126;p155"/>
          <p:cNvPicPr preferRelativeResize="0"/>
          <p:nvPr/>
        </p:nvPicPr>
        <p:blipFill rotWithShape="1">
          <a:blip r:embed="rId6">
            <a:alphaModFix/>
          </a:blip>
          <a:srcRect b="0" l="0" r="0" t="0"/>
          <a:stretch/>
        </p:blipFill>
        <p:spPr>
          <a:xfrm>
            <a:off x="4000500" y="1276350"/>
            <a:ext cx="3243263" cy="3043238"/>
          </a:xfrm>
          <a:prstGeom prst="rect">
            <a:avLst/>
          </a:prstGeom>
          <a:noFill/>
          <a:ln>
            <a:noFill/>
          </a:ln>
        </p:spPr>
      </p:pic>
      <p:pic>
        <p:nvPicPr>
          <p:cNvPr descr="fig5_3_5ppt" id="1127" name="Google Shape;1127;p155"/>
          <p:cNvPicPr preferRelativeResize="0"/>
          <p:nvPr/>
        </p:nvPicPr>
        <p:blipFill rotWithShape="1">
          <a:blip r:embed="rId7">
            <a:alphaModFix/>
          </a:blip>
          <a:srcRect b="0" l="0" r="0" t="0"/>
          <a:stretch/>
        </p:blipFill>
        <p:spPr>
          <a:xfrm>
            <a:off x="4000500" y="1276350"/>
            <a:ext cx="3243263" cy="3043238"/>
          </a:xfrm>
          <a:prstGeom prst="rect">
            <a:avLst/>
          </a:prstGeom>
          <a:noFill/>
          <a:ln>
            <a:noFill/>
          </a:ln>
        </p:spPr>
      </p:pic>
      <p:pic>
        <p:nvPicPr>
          <p:cNvPr descr="fig5_3_6ppt" id="1128" name="Google Shape;1128;p155"/>
          <p:cNvPicPr preferRelativeResize="0"/>
          <p:nvPr/>
        </p:nvPicPr>
        <p:blipFill rotWithShape="1">
          <a:blip r:embed="rId8">
            <a:alphaModFix/>
          </a:blip>
          <a:srcRect b="0" l="0" r="0" t="0"/>
          <a:stretch/>
        </p:blipFill>
        <p:spPr>
          <a:xfrm>
            <a:off x="4000500" y="1276350"/>
            <a:ext cx="3243263" cy="3043238"/>
          </a:xfrm>
          <a:prstGeom prst="rect">
            <a:avLst/>
          </a:prstGeom>
          <a:noFill/>
          <a:ln>
            <a:noFill/>
          </a:ln>
        </p:spPr>
      </p:pic>
      <p:sp>
        <p:nvSpPr>
          <p:cNvPr id="1129" name="Google Shape;1129;p155"/>
          <p:cNvSpPr/>
          <p:nvPr/>
        </p:nvSpPr>
        <p:spPr>
          <a:xfrm>
            <a:off x="3943350" y="685801"/>
            <a:ext cx="3773100" cy="523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400">
                <a:solidFill>
                  <a:srgbClr val="00723F"/>
                </a:solidFill>
                <a:latin typeface="Arial"/>
                <a:ea typeface="Arial"/>
                <a:cs typeface="Arial"/>
                <a:sym typeface="Arial"/>
              </a:rPr>
              <a:t>▼  FIGURE 5.3</a:t>
            </a:r>
            <a:r>
              <a:rPr b="1" lang="en-US" sz="1400">
                <a:solidFill>
                  <a:srgbClr val="7D0013"/>
                </a:solidFill>
                <a:latin typeface="Arial"/>
                <a:ea typeface="Arial"/>
                <a:cs typeface="Arial"/>
                <a:sym typeface="Arial"/>
              </a:rPr>
              <a:t>  </a:t>
            </a:r>
            <a:r>
              <a:rPr b="1" lang="en-US" sz="1400">
                <a:solidFill>
                  <a:schemeClr val="dk1"/>
                </a:solidFill>
                <a:latin typeface="Arial"/>
                <a:ea typeface="Arial"/>
                <a:cs typeface="Arial"/>
                <a:sym typeface="Arial"/>
              </a:rPr>
              <a:t>Demand Curve for Lunch at the Office Dining Room</a:t>
            </a:r>
            <a:endParaRPr/>
          </a:p>
        </p:txBody>
      </p:sp>
      <p:sp>
        <p:nvSpPr>
          <p:cNvPr id="1130" name="Google Shape;1130;p155"/>
          <p:cNvSpPr txBox="1"/>
          <p:nvPr/>
        </p:nvSpPr>
        <p:spPr>
          <a:xfrm>
            <a:off x="1485901" y="5522914"/>
            <a:ext cx="62520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600">
                <a:solidFill>
                  <a:schemeClr val="dk1"/>
                </a:solidFill>
                <a:latin typeface="Arial"/>
                <a:ea typeface="Arial"/>
                <a:cs typeface="Arial"/>
                <a:sym typeface="Arial"/>
              </a:rPr>
              <a:t>Between points </a:t>
            </a:r>
            <a:r>
              <a:rPr b="0" i="1" lang="en-US" sz="1600">
                <a:solidFill>
                  <a:schemeClr val="dk1"/>
                </a:solidFill>
                <a:latin typeface="Arial"/>
                <a:ea typeface="Arial"/>
                <a:cs typeface="Arial"/>
                <a:sym typeface="Arial"/>
              </a:rPr>
              <a:t>A</a:t>
            </a:r>
            <a:r>
              <a:rPr b="0" lang="en-US" sz="1600">
                <a:solidFill>
                  <a:schemeClr val="dk1"/>
                </a:solidFill>
                <a:latin typeface="Arial"/>
                <a:ea typeface="Arial"/>
                <a:cs typeface="Arial"/>
                <a:sym typeface="Arial"/>
              </a:rPr>
              <a:t> and </a:t>
            </a:r>
            <a:r>
              <a:rPr b="0" i="1" lang="en-US" sz="1600">
                <a:solidFill>
                  <a:schemeClr val="dk1"/>
                </a:solidFill>
                <a:latin typeface="Arial"/>
                <a:ea typeface="Arial"/>
                <a:cs typeface="Arial"/>
                <a:sym typeface="Arial"/>
              </a:rPr>
              <a:t>B</a:t>
            </a:r>
            <a:r>
              <a:rPr b="0" lang="en-US" sz="1600">
                <a:solidFill>
                  <a:schemeClr val="dk1"/>
                </a:solidFill>
                <a:latin typeface="Arial"/>
                <a:ea typeface="Arial"/>
                <a:cs typeface="Arial"/>
                <a:sym typeface="Arial"/>
              </a:rPr>
              <a:t>, demand is quite elastic at −6.33.</a:t>
            </a:r>
            <a:endParaRPr/>
          </a:p>
          <a:p>
            <a:pPr indent="0" lvl="0" marL="0" marR="0" rtl="0" algn="l">
              <a:spcBef>
                <a:spcPts val="0"/>
              </a:spcBef>
              <a:spcAft>
                <a:spcPts val="0"/>
              </a:spcAft>
              <a:buNone/>
            </a:pPr>
            <a:r>
              <a:t/>
            </a:r>
            <a:endParaRPr b="0" sz="800">
              <a:solidFill>
                <a:schemeClr val="dk1"/>
              </a:solidFill>
              <a:latin typeface="Arial"/>
              <a:ea typeface="Arial"/>
              <a:cs typeface="Arial"/>
              <a:sym typeface="Arial"/>
            </a:endParaRPr>
          </a:p>
          <a:p>
            <a:pPr indent="0" lvl="0" marL="0" marR="0" rtl="0" algn="l">
              <a:spcBef>
                <a:spcPts val="0"/>
              </a:spcBef>
              <a:spcAft>
                <a:spcPts val="0"/>
              </a:spcAft>
              <a:buNone/>
            </a:pPr>
            <a:r>
              <a:rPr b="0" lang="en-US" sz="1600">
                <a:solidFill>
                  <a:schemeClr val="dk1"/>
                </a:solidFill>
                <a:latin typeface="Arial"/>
                <a:ea typeface="Arial"/>
                <a:cs typeface="Arial"/>
                <a:sym typeface="Arial"/>
              </a:rPr>
              <a:t>Between points </a:t>
            </a:r>
            <a:r>
              <a:rPr b="0" i="1" lang="en-US" sz="1600">
                <a:solidFill>
                  <a:schemeClr val="dk1"/>
                </a:solidFill>
                <a:latin typeface="Arial"/>
                <a:ea typeface="Arial"/>
                <a:cs typeface="Arial"/>
                <a:sym typeface="Arial"/>
              </a:rPr>
              <a:t>C </a:t>
            </a:r>
            <a:r>
              <a:rPr b="0" lang="en-US" sz="1600">
                <a:solidFill>
                  <a:schemeClr val="dk1"/>
                </a:solidFill>
                <a:latin typeface="Arial"/>
                <a:ea typeface="Arial"/>
                <a:cs typeface="Arial"/>
                <a:sym typeface="Arial"/>
              </a:rPr>
              <a:t>and </a:t>
            </a:r>
            <a:r>
              <a:rPr b="0" i="1" lang="en-US" sz="1600">
                <a:solidFill>
                  <a:schemeClr val="dk1"/>
                </a:solidFill>
                <a:latin typeface="Arial"/>
                <a:ea typeface="Arial"/>
                <a:cs typeface="Arial"/>
                <a:sym typeface="Arial"/>
              </a:rPr>
              <a:t>D</a:t>
            </a:r>
            <a:r>
              <a:rPr b="0" lang="en-US" sz="1600">
                <a:solidFill>
                  <a:schemeClr val="dk1"/>
                </a:solidFill>
                <a:latin typeface="Arial"/>
                <a:ea typeface="Arial"/>
                <a:cs typeface="Arial"/>
                <a:sym typeface="Arial"/>
              </a:rPr>
              <a:t>, demand is quite inelastic at  −.294. (You can work this number out for yourself using the midpoint formula.)</a:t>
            </a:r>
            <a:endParaRPr/>
          </a:p>
        </p:txBody>
      </p:sp>
      <p:sp>
        <p:nvSpPr>
          <p:cNvPr id="1131" name="Google Shape;1131;p155"/>
          <p:cNvSpPr txBox="1"/>
          <p:nvPr/>
        </p:nvSpPr>
        <p:spPr>
          <a:xfrm>
            <a:off x="1485900" y="266700"/>
            <a:ext cx="6172200" cy="3999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lang="en-US" sz="2000">
                <a:solidFill>
                  <a:srgbClr val="55367D"/>
                </a:solidFill>
                <a:latin typeface="Calibri"/>
                <a:ea typeface="Calibri"/>
                <a:cs typeface="Calibri"/>
                <a:sym typeface="Calibri"/>
              </a:rPr>
              <a:t>Elasticity Changes Along a Straight-Line Demand Curve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30">
                                            <p:txEl>
                                              <p:pRg end="0" st="0"/>
                                            </p:txEl>
                                          </p:spTgt>
                                        </p:tgtEl>
                                        <p:attrNameLst>
                                          <p:attrName>style.visibility</p:attrName>
                                        </p:attrNameLst>
                                      </p:cBhvr>
                                      <p:to>
                                        <p:strVal val="visible"/>
                                      </p:to>
                                    </p:set>
                                    <p:animEffect filter="fade" transition="in">
                                      <p:cBhvr>
                                        <p:cTn dur="500"/>
                                        <p:tgtEl>
                                          <p:spTgt spid="113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30">
                                            <p:txEl>
                                              <p:pRg end="1" st="1"/>
                                            </p:txEl>
                                          </p:spTgt>
                                        </p:tgtEl>
                                        <p:attrNameLst>
                                          <p:attrName>style.visibility</p:attrName>
                                        </p:attrNameLst>
                                      </p:cBhvr>
                                      <p:to>
                                        <p:strVal val="visible"/>
                                      </p:to>
                                    </p:set>
                                    <p:animEffect filter="fade" transition="in">
                                      <p:cBhvr>
                                        <p:cTn dur="500"/>
                                        <p:tgtEl>
                                          <p:spTgt spid="113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30">
                                            <p:txEl>
                                              <p:pRg end="2" st="2"/>
                                            </p:txEl>
                                          </p:spTgt>
                                        </p:tgtEl>
                                        <p:attrNameLst>
                                          <p:attrName>style.visibility</p:attrName>
                                        </p:attrNameLst>
                                      </p:cBhvr>
                                      <p:to>
                                        <p:strVal val="visible"/>
                                      </p:to>
                                    </p:set>
                                    <p:animEffect filter="fade" transition="in">
                                      <p:cBhvr>
                                        <p:cTn dur="500"/>
                                        <p:tgtEl>
                                          <p:spTgt spid="1130">
                                            <p:txEl>
                                              <p:pRg end="2" st="2"/>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1000"/>
                                        <p:tgtEl>
                                          <p:spTgt spid="112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28"/>
                                        </p:tgtEl>
                                        <p:attrNameLst>
                                          <p:attrName>style.visibility</p:attrName>
                                        </p:attrNameLst>
                                      </p:cBhvr>
                                      <p:to>
                                        <p:strVal val="visible"/>
                                      </p:to>
                                    </p:set>
                                    <p:animEffect filter="fade" transition="in">
                                      <p:cBhvr>
                                        <p:cTn dur="1000"/>
                                        <p:tgtEl>
                                          <p:spTgt spid="1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156"/>
          <p:cNvSpPr/>
          <p:nvPr/>
        </p:nvSpPr>
        <p:spPr>
          <a:xfrm>
            <a:off x="1485901" y="457200"/>
            <a:ext cx="5775900" cy="3048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400">
                <a:solidFill>
                  <a:srgbClr val="00723F"/>
                </a:solidFill>
                <a:latin typeface="Arial"/>
                <a:ea typeface="Arial"/>
                <a:cs typeface="Arial"/>
                <a:sym typeface="Arial"/>
              </a:rPr>
              <a:t>▼  FIGURE 5.4</a:t>
            </a:r>
            <a:r>
              <a:rPr b="1" lang="en-US" sz="1400">
                <a:solidFill>
                  <a:srgbClr val="7D0013"/>
                </a:solidFill>
                <a:latin typeface="Arial"/>
                <a:ea typeface="Arial"/>
                <a:cs typeface="Arial"/>
                <a:sym typeface="Arial"/>
              </a:rPr>
              <a:t>  </a:t>
            </a:r>
            <a:r>
              <a:rPr b="1" lang="en-US" sz="1400">
                <a:solidFill>
                  <a:schemeClr val="dk1"/>
                </a:solidFill>
                <a:latin typeface="Arial"/>
                <a:ea typeface="Arial"/>
                <a:cs typeface="Arial"/>
                <a:sym typeface="Arial"/>
              </a:rPr>
              <a:t>Point Elasticity Changes Along a Demand Curve</a:t>
            </a:r>
            <a:endParaRPr/>
          </a:p>
        </p:txBody>
      </p:sp>
      <p:pic>
        <p:nvPicPr>
          <p:cNvPr id="1137" name="Google Shape;1137;p156"/>
          <p:cNvPicPr preferRelativeResize="0"/>
          <p:nvPr/>
        </p:nvPicPr>
        <p:blipFill rotWithShape="1">
          <a:blip r:embed="rId3">
            <a:alphaModFix/>
          </a:blip>
          <a:srcRect b="0" l="0" r="0" t="0"/>
          <a:stretch/>
        </p:blipFill>
        <p:spPr>
          <a:xfrm>
            <a:off x="2239567" y="1400176"/>
            <a:ext cx="4664869" cy="3350419"/>
          </a:xfrm>
          <a:prstGeom prst="rect">
            <a:avLst/>
          </a:prstGeom>
          <a:noFill/>
          <a:ln>
            <a:noFill/>
          </a:ln>
        </p:spPr>
      </p:pic>
      <p:pic>
        <p:nvPicPr>
          <p:cNvPr id="1138" name="Google Shape;1138;p156"/>
          <p:cNvPicPr preferRelativeResize="0"/>
          <p:nvPr/>
        </p:nvPicPr>
        <p:blipFill rotWithShape="1">
          <a:blip r:embed="rId4">
            <a:alphaModFix/>
          </a:blip>
          <a:srcRect b="0" l="0" r="0" t="0"/>
          <a:stretch/>
        </p:blipFill>
        <p:spPr>
          <a:xfrm>
            <a:off x="2239567" y="1400176"/>
            <a:ext cx="4664869" cy="3350419"/>
          </a:xfrm>
          <a:prstGeom prst="rect">
            <a:avLst/>
          </a:prstGeom>
          <a:noFill/>
          <a:ln>
            <a:noFill/>
          </a:ln>
        </p:spPr>
      </p:pic>
      <p:pic>
        <p:nvPicPr>
          <p:cNvPr id="1139" name="Google Shape;1139;p156"/>
          <p:cNvPicPr preferRelativeResize="0"/>
          <p:nvPr/>
        </p:nvPicPr>
        <p:blipFill rotWithShape="1">
          <a:blip r:embed="rId5">
            <a:alphaModFix/>
          </a:blip>
          <a:srcRect b="0" l="0" r="0" t="0"/>
          <a:stretch/>
        </p:blipFill>
        <p:spPr>
          <a:xfrm>
            <a:off x="2239567" y="1400176"/>
            <a:ext cx="4664869" cy="33504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36"/>
                                        </p:tgtEl>
                                        <p:attrNameLst>
                                          <p:attrName>style.visibility</p:attrName>
                                        </p:attrNameLst>
                                      </p:cBhvr>
                                      <p:to>
                                        <p:strVal val="visible"/>
                                      </p:to>
                                    </p:set>
                                    <p:animEffect filter="fade" transition="in">
                                      <p:cBhvr>
                                        <p:cTn dur="500"/>
                                        <p:tgtEl>
                                          <p:spTgt spid="113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37"/>
                                        </p:tgtEl>
                                        <p:attrNameLst>
                                          <p:attrName>style.visibility</p:attrName>
                                        </p:attrNameLst>
                                      </p:cBhvr>
                                      <p:to>
                                        <p:strVal val="visible"/>
                                      </p:to>
                                    </p:set>
                                    <p:animEffect filter="fade" transition="in">
                                      <p:cBhvr>
                                        <p:cTn dur="1000"/>
                                        <p:tgtEl>
                                          <p:spTgt spid="113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38"/>
                                        </p:tgtEl>
                                        <p:attrNameLst>
                                          <p:attrName>style.visibility</p:attrName>
                                        </p:attrNameLst>
                                      </p:cBhvr>
                                      <p:to>
                                        <p:strVal val="visible"/>
                                      </p:to>
                                    </p:set>
                                    <p:animEffect filter="fade" transition="in">
                                      <p:cBhvr>
                                        <p:cTn dur="1000"/>
                                        <p:tgtEl>
                                          <p:spTgt spid="113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139"/>
                                        </p:tgtEl>
                                        <p:attrNameLst>
                                          <p:attrName>style.visibility</p:attrName>
                                        </p:attrNameLst>
                                      </p:cBhvr>
                                      <p:to>
                                        <p:strVal val="visible"/>
                                      </p:to>
                                    </p:set>
                                    <p:animEffect filter="fade" transition="in">
                                      <p:cBhvr>
                                        <p:cTn dur="1000"/>
                                        <p:tgtEl>
                                          <p:spTgt spid="1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IE">
  <a:themeElements>
    <a:clrScheme name="">
      <a:dk1>
        <a:srgbClr val="000000"/>
      </a:dk1>
      <a:lt1>
        <a:srgbClr val="FFFFFF"/>
      </a:lt1>
      <a:dk2>
        <a:srgbClr val="003399"/>
      </a:dk2>
      <a:lt2>
        <a:srgbClr val="000000"/>
      </a:lt2>
      <a:accent1>
        <a:srgbClr val="FF3300"/>
      </a:accent1>
      <a:accent2>
        <a:srgbClr val="66FF33"/>
      </a:accent2>
      <a:accent3>
        <a:srgbClr val="FFFFFF"/>
      </a:accent3>
      <a:accent4>
        <a:srgbClr val="000000"/>
      </a:accent4>
      <a:accent5>
        <a:srgbClr val="FFADAA"/>
      </a:accent5>
      <a:accent6>
        <a:srgbClr val="5CE72D"/>
      </a:accent6>
      <a:hlink>
        <a:srgbClr val="FFFF00"/>
      </a:hlink>
      <a:folHlink>
        <a:srgbClr val="68710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