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77" r:id="rId2"/>
    <p:sldId id="324" r:id="rId3"/>
    <p:sldId id="325" r:id="rId4"/>
    <p:sldId id="299" r:id="rId5"/>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unno, Anna" initials="BA" lastIdx="3" clrIdx="0">
    <p:extLst>
      <p:ext uri="{19B8F6BF-5375-455C-9EA6-DF929625EA0E}">
        <p15:presenceInfo xmlns:p15="http://schemas.microsoft.com/office/powerpoint/2012/main" userId="S-1-5-21-1407069837-2091007605-538272213-28127101" providerId="AD"/>
      </p:ext>
    </p:extLst>
  </p:cmAuthor>
  <p:cmAuthor id="2" name="Cianchetta-Riordan, Jenn" initials="CJ" lastIdx="1" clrIdx="1">
    <p:extLst>
      <p:ext uri="{19B8F6BF-5375-455C-9EA6-DF929625EA0E}">
        <p15:presenceInfo xmlns:p15="http://schemas.microsoft.com/office/powerpoint/2012/main" userId="S-1-5-21-1407069837-2091007605-538272213-29648769" providerId="AD"/>
      </p:ext>
    </p:extLst>
  </p:cmAuthor>
  <p:cmAuthor id="3" name="Millhollon, Mary" initials="MM" lastIdx="4" clrIdx="2">
    <p:extLst>
      <p:ext uri="{19B8F6BF-5375-455C-9EA6-DF929625EA0E}">
        <p15:presenceInfo xmlns:p15="http://schemas.microsoft.com/office/powerpoint/2012/main" userId="S-1-5-21-1407069837-2091007605-538272213-30133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E7"/>
    <a:srgbClr val="16966D"/>
    <a:srgbClr val="4E24A7"/>
    <a:srgbClr val="E817E4"/>
    <a:srgbClr val="FE5496"/>
    <a:srgbClr val="B3EB5B"/>
    <a:srgbClr val="FF9B29"/>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1986" autoAdjust="0"/>
    <p:restoredTop sz="75206" autoAdjust="0"/>
  </p:normalViewPr>
  <p:slideViewPr>
    <p:cSldViewPr snapToGrid="0" snapToObjects="1" showGuides="1">
      <p:cViewPr varScale="1">
        <p:scale>
          <a:sx n="93" d="100"/>
          <a:sy n="93" d="100"/>
        </p:scale>
        <p:origin x="952"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snapToObjects="1" showGuides="1">
      <p:cViewPr varScale="1">
        <p:scale>
          <a:sx n="92" d="100"/>
          <a:sy n="92" d="100"/>
        </p:scale>
        <p:origin x="3688"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3/8/21</a:t>
            </a:fld>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3/8/21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to AWS Cloud Practitioner Essentials. In this course, you will learn about AWS Cloud concepts, AWS services, security, architecture, pricing, and support.</a:t>
            </a:r>
          </a:p>
        </p:txBody>
      </p:sp>
    </p:spTree>
    <p:extLst>
      <p:ext uri="{BB962C8B-B14F-4D97-AF65-F5344CB8AC3E}">
        <p14:creationId xmlns:p14="http://schemas.microsoft.com/office/powerpoint/2010/main" val="3880370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no notes on this slide.</a:t>
            </a:r>
          </a:p>
        </p:txBody>
      </p:sp>
    </p:spTree>
    <p:extLst>
      <p:ext uri="{BB962C8B-B14F-4D97-AF65-F5344CB8AC3E}">
        <p14:creationId xmlns:p14="http://schemas.microsoft.com/office/powerpoint/2010/main" val="427248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includes the following modules:</a:t>
            </a:r>
          </a:p>
          <a:p>
            <a:endParaRPr lang="en-US" dirty="0"/>
          </a:p>
          <a:p>
            <a:pPr marL="171450" indent="-171450">
              <a:buFont typeface="Arial" panose="020B0604020202020204" pitchFamily="34" charset="0"/>
              <a:buChar char="•"/>
            </a:pPr>
            <a:r>
              <a:rPr lang="en-US" dirty="0"/>
              <a:t>1: Introduction to Amazon Web Services</a:t>
            </a:r>
          </a:p>
          <a:p>
            <a:pPr marL="171450" indent="-171450">
              <a:buFont typeface="Arial" panose="020B0604020202020204" pitchFamily="34" charset="0"/>
              <a:buChar char="•"/>
            </a:pPr>
            <a:r>
              <a:rPr lang="en-US" dirty="0"/>
              <a:t>2: Compute in the Cloud</a:t>
            </a:r>
          </a:p>
          <a:p>
            <a:pPr marL="171450" indent="-171450">
              <a:buFont typeface="Arial" panose="020B0604020202020204" pitchFamily="34" charset="0"/>
              <a:buChar char="•"/>
            </a:pPr>
            <a:r>
              <a:rPr lang="en-US" dirty="0"/>
              <a:t>3: Global Infrastructure and Reliability</a:t>
            </a:r>
          </a:p>
          <a:p>
            <a:pPr marL="171450" indent="-171450">
              <a:buFont typeface="Arial" panose="020B0604020202020204" pitchFamily="34" charset="0"/>
              <a:buChar char="•"/>
            </a:pPr>
            <a:r>
              <a:rPr lang="en-US" dirty="0"/>
              <a:t>4: Networking</a:t>
            </a:r>
          </a:p>
          <a:p>
            <a:pPr marL="171450" indent="-171450">
              <a:buFont typeface="Arial" panose="020B0604020202020204" pitchFamily="34" charset="0"/>
              <a:buChar char="•"/>
            </a:pPr>
            <a:r>
              <a:rPr lang="en-US" dirty="0"/>
              <a:t>5: Storage and Databases</a:t>
            </a:r>
          </a:p>
          <a:p>
            <a:pPr marL="171450" indent="-171450">
              <a:buFont typeface="Arial" panose="020B0604020202020204" pitchFamily="34" charset="0"/>
              <a:buChar char="•"/>
            </a:pPr>
            <a:r>
              <a:rPr lang="en-US" dirty="0"/>
              <a:t>6: Security</a:t>
            </a:r>
          </a:p>
          <a:p>
            <a:pPr marL="171450" indent="-171450">
              <a:buFont typeface="Arial" panose="020B0604020202020204" pitchFamily="34" charset="0"/>
              <a:buChar char="•"/>
            </a:pPr>
            <a:r>
              <a:rPr lang="en-US" dirty="0"/>
              <a:t>7: Monitoring and Analytics</a:t>
            </a:r>
          </a:p>
          <a:p>
            <a:pPr marL="171450" indent="-171450">
              <a:buFont typeface="Arial" panose="020B0604020202020204" pitchFamily="34" charset="0"/>
              <a:buChar char="•"/>
            </a:pPr>
            <a:r>
              <a:rPr lang="en-US" dirty="0"/>
              <a:t>8: Pricing and Support</a:t>
            </a:r>
          </a:p>
          <a:p>
            <a:pPr marL="171450" indent="-171450">
              <a:buFont typeface="Arial" panose="020B0604020202020204" pitchFamily="34" charset="0"/>
              <a:buChar char="•"/>
            </a:pPr>
            <a:r>
              <a:rPr lang="en-US" dirty="0"/>
              <a:t>9: Migration and Innovation</a:t>
            </a:r>
          </a:p>
          <a:p>
            <a:pPr marL="171450" indent="-171450">
              <a:buFont typeface="Arial" panose="020B0604020202020204" pitchFamily="34" charset="0"/>
              <a:buChar char="•"/>
            </a:pPr>
            <a:r>
              <a:rPr lang="en-US" dirty="0"/>
              <a:t>10: AWS Certified Cloud Practitioner Basics</a:t>
            </a:r>
          </a:p>
        </p:txBody>
      </p:sp>
    </p:spTree>
    <p:extLst>
      <p:ext uri="{BB962C8B-B14F-4D97-AF65-F5344CB8AC3E}">
        <p14:creationId xmlns:p14="http://schemas.microsoft.com/office/powerpoint/2010/main" val="921444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Please introduce yourself by sharing the following details: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indent="-171450">
              <a:spcAft>
                <a:spcPts val="1000"/>
              </a:spcAft>
              <a:buFont typeface="Arial" panose="020B0604020202020204" pitchFamily="34" charset="0"/>
              <a:buChar char="•"/>
            </a:pPr>
            <a:r>
              <a:rPr lang="en-US" dirty="0"/>
              <a:t>Name</a:t>
            </a:r>
          </a:p>
          <a:p>
            <a:pPr marL="171450" indent="-171450">
              <a:spcAft>
                <a:spcPts val="1000"/>
              </a:spcAft>
              <a:buFont typeface="Arial" panose="020B0604020202020204" pitchFamily="34" charset="0"/>
              <a:buChar char="•"/>
            </a:pPr>
            <a:r>
              <a:rPr lang="en-US" dirty="0"/>
              <a:t>What you do for work</a:t>
            </a:r>
          </a:p>
          <a:p>
            <a:pPr marL="171450" indent="-171450">
              <a:spcAft>
                <a:spcPts val="1000"/>
              </a:spcAft>
              <a:buFont typeface="Arial" panose="020B0604020202020204" pitchFamily="34" charset="0"/>
              <a:buChar char="•"/>
            </a:pPr>
            <a:r>
              <a:rPr lang="en-US" dirty="0"/>
              <a:t>What you hope to learn in this course</a:t>
            </a:r>
          </a:p>
          <a:p>
            <a:pPr marL="171450" indent="-171450">
              <a:spcAft>
                <a:spcPts val="1000"/>
              </a:spcAft>
              <a:buFont typeface="Arial" panose="020B0604020202020204" pitchFamily="34" charset="0"/>
              <a:buChar char="•"/>
            </a:pPr>
            <a:r>
              <a:rPr lang="en-US" dirty="0"/>
              <a:t>What you like to do in your leisure time</a:t>
            </a:r>
          </a:p>
        </p:txBody>
      </p:sp>
    </p:spTree>
    <p:extLst>
      <p:ext uri="{BB962C8B-B14F-4D97-AF65-F5344CB8AC3E}">
        <p14:creationId xmlns:p14="http://schemas.microsoft.com/office/powerpoint/2010/main" val="1300515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2021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91193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24"/>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79" r:id="rId9"/>
    <p:sldLayoutId id="2147483661" r:id="rId10"/>
    <p:sldLayoutId id="2147483653" r:id="rId11"/>
    <p:sldLayoutId id="2147483671" r:id="rId12"/>
    <p:sldLayoutId id="2147483657" r:id="rId13"/>
    <p:sldLayoutId id="2147483658" r:id="rId14"/>
    <p:sldLayoutId id="2147483659" r:id="rId15"/>
    <p:sldLayoutId id="2147483678" r:id="rId16"/>
    <p:sldLayoutId id="2147483668" r:id="rId17"/>
    <p:sldLayoutId id="2147483672" r:id="rId18"/>
    <p:sldLayoutId id="2147483665" r:id="rId19"/>
    <p:sldLayoutId id="2147483677" r:id="rId20"/>
    <p:sldLayoutId id="2147483669" r:id="rId21"/>
    <p:sldLayoutId id="2147483660" r:id="rId22"/>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j-lt"/>
              </a:rPr>
              <a:t>AWS Cloud Practitioner Essentials</a:t>
            </a:r>
          </a:p>
        </p:txBody>
      </p:sp>
    </p:spTree>
    <p:custDataLst>
      <p:tags r:id="rId1"/>
    </p:custDataLst>
    <p:extLst>
      <p:ext uri="{BB962C8B-B14F-4D97-AF65-F5344CB8AC3E}">
        <p14:creationId xmlns:p14="http://schemas.microsoft.com/office/powerpoint/2010/main" val="242140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Overview</a:t>
            </a:r>
          </a:p>
        </p:txBody>
      </p:sp>
    </p:spTree>
    <p:custDataLst>
      <p:tags r:id="rId1"/>
    </p:custDataLst>
    <p:extLst>
      <p:ext uri="{BB962C8B-B14F-4D97-AF65-F5344CB8AC3E}">
        <p14:creationId xmlns:p14="http://schemas.microsoft.com/office/powerpoint/2010/main" val="53643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3" name="Title 2"/>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0"/>
          </p:nvPr>
        </p:nvSpPr>
        <p:spPr/>
        <p:txBody>
          <a:bodyPr/>
          <a:lstStyle/>
          <a:p>
            <a:fld id="{B6A95138-A96E-2F42-A959-2EFD44FE4AB7}" type="slidenum">
              <a:rPr lang="en-US" smtClean="0"/>
              <a:pPr/>
              <a:t>3</a:t>
            </a:fld>
            <a:endParaRPr lang="en-US" dirty="0"/>
          </a:p>
        </p:txBody>
      </p:sp>
      <p:graphicFrame>
        <p:nvGraphicFramePr>
          <p:cNvPr id="6" name="Content Placeholder 5"/>
          <p:cNvGraphicFramePr>
            <a:graphicFrameLocks noGrp="1"/>
          </p:cNvGraphicFramePr>
          <p:nvPr>
            <p:ph idx="16"/>
            <p:extLst>
              <p:ext uri="{D42A27DB-BD31-4B8C-83A1-F6EECF244321}">
                <p14:modId xmlns:p14="http://schemas.microsoft.com/office/powerpoint/2010/main" val="933535990"/>
              </p:ext>
            </p:extLst>
          </p:nvPr>
        </p:nvGraphicFramePr>
        <p:xfrm>
          <a:off x="5432850" y="1140434"/>
          <a:ext cx="6340050" cy="2727010"/>
        </p:xfrm>
        <a:graphic>
          <a:graphicData uri="http://schemas.openxmlformats.org/drawingml/2006/table">
            <a:tbl>
              <a:tblPr bandRow="1">
                <a:tableStyleId>{5C22544A-7EE6-4342-B048-85BDC9FD1C3A}</a:tableStyleId>
              </a:tblPr>
              <a:tblGrid>
                <a:gridCol w="6340050">
                  <a:extLst>
                    <a:ext uri="{9D8B030D-6E8A-4147-A177-3AD203B41FA5}">
                      <a16:colId xmlns:a16="http://schemas.microsoft.com/office/drawing/2014/main" val="3287234761"/>
                    </a:ext>
                  </a:extLst>
                </a:gridCol>
              </a:tblGrid>
              <a:tr h="457994">
                <a:tc>
                  <a:txBody>
                    <a:bodyPr/>
                    <a:lstStyle/>
                    <a:p>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Introduction: </a:t>
                      </a:r>
                      <a:r>
                        <a:rPr lang="en-US" sz="2000" kern="1200" baseline="0" dirty="0">
                          <a:solidFill>
                            <a:schemeClr val="dk1"/>
                          </a:solidFill>
                          <a:latin typeface="+mn-lt"/>
                          <a:ea typeface="+mn-ea"/>
                          <a:cs typeface="+mn-cs"/>
                        </a:rPr>
                        <a:t>Course Overview</a:t>
                      </a:r>
                    </a:p>
                  </a:txBody>
                  <a:tcPr anchor="ctr"/>
                </a:tc>
                <a:extLst>
                  <a:ext uri="{0D108BD9-81ED-4DB2-BD59-A6C34878D82A}">
                    <a16:rowId xmlns:a16="http://schemas.microsoft.com/office/drawing/2014/main" val="1680441616"/>
                  </a:ext>
                </a:extLst>
              </a:tr>
              <a:tr h="437040">
                <a:tc>
                  <a:txBody>
                    <a:bodyPr/>
                    <a:lstStyle/>
                    <a:p>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Module 1: </a:t>
                      </a:r>
                      <a:r>
                        <a:rPr lang="en-US" sz="2000" dirty="0"/>
                        <a:t>Introduction to Amazon Web Services</a:t>
                      </a:r>
                      <a:endParaRPr lang="en-US" sz="2000" kern="1200" baseline="0" dirty="0">
                        <a:solidFill>
                          <a:schemeClr val="dk1"/>
                        </a:solidFill>
                        <a:latin typeface="+mn-lt"/>
                        <a:ea typeface="+mn-ea"/>
                        <a:cs typeface="+mn-cs"/>
                      </a:endParaRPr>
                    </a:p>
                  </a:txBody>
                  <a:tcPr anchor="ctr"/>
                </a:tc>
                <a:extLst>
                  <a:ext uri="{0D108BD9-81ED-4DB2-BD59-A6C34878D82A}">
                    <a16:rowId xmlns:a16="http://schemas.microsoft.com/office/drawing/2014/main" val="895852402"/>
                  </a:ext>
                </a:extLst>
              </a:tr>
              <a:tr h="457994">
                <a:tc>
                  <a:txBody>
                    <a:bodyPr/>
                    <a:lstStyle/>
                    <a:p>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Module 2: </a:t>
                      </a:r>
                      <a:r>
                        <a:rPr lang="en-US" sz="2000" dirty="0"/>
                        <a:t>Compute in the Cloud</a:t>
                      </a:r>
                      <a:endParaRPr lang="en-US" sz="2000" kern="1200" baseline="0" dirty="0">
                        <a:solidFill>
                          <a:schemeClr val="dk1"/>
                        </a:solidFill>
                        <a:latin typeface="+mn-lt"/>
                        <a:ea typeface="+mn-ea"/>
                        <a:cs typeface="+mn-cs"/>
                      </a:endParaRPr>
                    </a:p>
                  </a:txBody>
                  <a:tcPr anchor="ctr"/>
                </a:tc>
                <a:extLst>
                  <a:ext uri="{0D108BD9-81ED-4DB2-BD59-A6C34878D82A}">
                    <a16:rowId xmlns:a16="http://schemas.microsoft.com/office/drawing/2014/main" val="190395583"/>
                  </a:ext>
                </a:extLst>
              </a:tr>
              <a:tr h="457994">
                <a:tc>
                  <a:txBody>
                    <a:bodyPr/>
                    <a:lstStyle/>
                    <a:p>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Module 3: </a:t>
                      </a:r>
                      <a:r>
                        <a:rPr lang="en-US" sz="2000" dirty="0"/>
                        <a:t>Global Infrastructure and Reliability</a:t>
                      </a:r>
                      <a:endParaRPr lang="en-US" sz="2000" i="1" kern="1200" baseline="0" dirty="0">
                        <a:solidFill>
                          <a:schemeClr val="dk1"/>
                        </a:solidFill>
                        <a:latin typeface="+mn-lt"/>
                        <a:ea typeface="+mn-ea"/>
                        <a:cs typeface="+mn-cs"/>
                      </a:endParaRPr>
                    </a:p>
                  </a:txBody>
                  <a:tcPr anchor="ctr"/>
                </a:tc>
                <a:extLst>
                  <a:ext uri="{0D108BD9-81ED-4DB2-BD59-A6C34878D82A}">
                    <a16:rowId xmlns:a16="http://schemas.microsoft.com/office/drawing/2014/main" val="2416693744"/>
                  </a:ext>
                </a:extLst>
              </a:tr>
              <a:tr h="457994">
                <a:tc>
                  <a:txBody>
                    <a:bodyPr/>
                    <a:lstStyle/>
                    <a:p>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Module 4: </a:t>
                      </a:r>
                      <a:r>
                        <a:rPr lang="en-US" sz="2000" dirty="0"/>
                        <a:t>Networking</a:t>
                      </a:r>
                    </a:p>
                  </a:txBody>
                  <a:tcPr anchor="ctr"/>
                </a:tc>
                <a:extLst>
                  <a:ext uri="{0D108BD9-81ED-4DB2-BD59-A6C34878D82A}">
                    <a16:rowId xmlns:a16="http://schemas.microsoft.com/office/drawing/2014/main" val="1121568272"/>
                  </a:ext>
                </a:extLst>
              </a:tr>
              <a:tr h="457994">
                <a:tc>
                  <a:txBody>
                    <a:bodyPr/>
                    <a:lstStyle/>
                    <a:p>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Module 5: </a:t>
                      </a:r>
                      <a:r>
                        <a:rPr lang="en-US" sz="2000" dirty="0"/>
                        <a:t>Storage and Databases</a:t>
                      </a:r>
                    </a:p>
                  </a:txBody>
                  <a:tcPr anchor="ctr"/>
                </a:tc>
                <a:extLst>
                  <a:ext uri="{0D108BD9-81ED-4DB2-BD59-A6C34878D82A}">
                    <a16:rowId xmlns:a16="http://schemas.microsoft.com/office/drawing/2014/main" val="2951773629"/>
                  </a:ext>
                </a:extLst>
              </a:tr>
            </a:tbl>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3711756372"/>
              </p:ext>
            </p:extLst>
          </p:nvPr>
        </p:nvGraphicFramePr>
        <p:xfrm>
          <a:off x="5432850" y="3867444"/>
          <a:ext cx="6340050" cy="2228216"/>
        </p:xfrm>
        <a:graphic>
          <a:graphicData uri="http://schemas.openxmlformats.org/drawingml/2006/table">
            <a:tbl>
              <a:tblPr bandRow="1">
                <a:tableStyleId>{5C22544A-7EE6-4342-B048-85BDC9FD1C3A}</a:tableStyleId>
              </a:tblPr>
              <a:tblGrid>
                <a:gridCol w="6340050">
                  <a:extLst>
                    <a:ext uri="{9D8B030D-6E8A-4147-A177-3AD203B41FA5}">
                      <a16:colId xmlns:a16="http://schemas.microsoft.com/office/drawing/2014/main" val="3287234761"/>
                    </a:ext>
                  </a:extLst>
                </a:gridCol>
              </a:tblGrid>
              <a:tr h="120029">
                <a:tc>
                  <a:txBody>
                    <a:bodyPr/>
                    <a:lstStyle/>
                    <a:p>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Module 6: </a:t>
                      </a:r>
                      <a:r>
                        <a:rPr lang="en-US" sz="2000" dirty="0"/>
                        <a:t>Security</a:t>
                      </a:r>
                    </a:p>
                  </a:txBody>
                  <a:tcPr anchor="ctr"/>
                </a:tc>
                <a:extLst>
                  <a:ext uri="{0D108BD9-81ED-4DB2-BD59-A6C34878D82A}">
                    <a16:rowId xmlns:a16="http://schemas.microsoft.com/office/drawing/2014/main" val="3872446552"/>
                  </a:ext>
                </a:extLst>
              </a:tr>
              <a:tr h="457994">
                <a:tc>
                  <a:txBody>
                    <a:bodyPr/>
                    <a:lstStyle/>
                    <a:p>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Module 7: </a:t>
                      </a:r>
                      <a:r>
                        <a:rPr lang="en-US" sz="2000" dirty="0"/>
                        <a:t>Monitoring and Analytics</a:t>
                      </a:r>
                    </a:p>
                  </a:txBody>
                  <a:tcPr anchor="ctr"/>
                </a:tc>
                <a:extLst>
                  <a:ext uri="{0D108BD9-81ED-4DB2-BD59-A6C34878D82A}">
                    <a16:rowId xmlns:a16="http://schemas.microsoft.com/office/drawing/2014/main" val="99883772"/>
                  </a:ext>
                </a:extLst>
              </a:tr>
              <a:tr h="457994">
                <a:tc>
                  <a:txBody>
                    <a:bodyPr/>
                    <a:lstStyle/>
                    <a:p>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Module 8: </a:t>
                      </a:r>
                      <a:r>
                        <a:rPr lang="en-US" sz="2000" dirty="0"/>
                        <a:t>Pricing and Support</a:t>
                      </a:r>
                    </a:p>
                  </a:txBody>
                  <a:tcPr anchor="ctr"/>
                </a:tc>
                <a:extLst>
                  <a:ext uri="{0D108BD9-81ED-4DB2-BD59-A6C34878D82A}">
                    <a16:rowId xmlns:a16="http://schemas.microsoft.com/office/drawing/2014/main" val="1021818916"/>
                  </a:ext>
                </a:extLst>
              </a:tr>
              <a:tr h="457994">
                <a:tc>
                  <a:txBody>
                    <a:bodyPr/>
                    <a:lstStyle/>
                    <a:p>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Module 9: </a:t>
                      </a:r>
                      <a:r>
                        <a:rPr lang="en-US" sz="2000" dirty="0"/>
                        <a:t>Migration and Innovation</a:t>
                      </a:r>
                    </a:p>
                  </a:txBody>
                  <a:tcPr anchor="ctr"/>
                </a:tc>
                <a:extLst>
                  <a:ext uri="{0D108BD9-81ED-4DB2-BD59-A6C34878D82A}">
                    <a16:rowId xmlns:a16="http://schemas.microsoft.com/office/drawing/2014/main" val="2142204956"/>
                  </a:ext>
                </a:extLst>
              </a:tr>
              <a:tr h="457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baseline="0" dirty="0">
                          <a:solidFill>
                            <a:schemeClr val="dk1"/>
                          </a:solidFill>
                          <a:latin typeface="Amazon Ember" panose="02000000000000000000" pitchFamily="2" charset="0"/>
                          <a:ea typeface="Amazon Ember" panose="02000000000000000000" pitchFamily="2" charset="0"/>
                          <a:cs typeface="Amazon Ember" panose="020B0603020204020204" pitchFamily="34" charset="0"/>
                        </a:rPr>
                        <a:t>Module 10: </a:t>
                      </a:r>
                      <a:r>
                        <a:rPr lang="en-US" sz="2000" dirty="0"/>
                        <a:t>AWS Certified Cloud Practitioner Basics</a:t>
                      </a:r>
                    </a:p>
                  </a:txBody>
                  <a:tcPr anchor="ctr"/>
                </a:tc>
                <a:extLst>
                  <a:ext uri="{0D108BD9-81ED-4DB2-BD59-A6C34878D82A}">
                    <a16:rowId xmlns:a16="http://schemas.microsoft.com/office/drawing/2014/main" val="1320591914"/>
                  </a:ext>
                </a:extLst>
              </a:tr>
            </a:tbl>
          </a:graphicData>
        </a:graphic>
      </p:graphicFrame>
    </p:spTree>
    <p:custDataLst>
      <p:tags r:id="rId1"/>
    </p:custDataLst>
    <p:extLst>
      <p:ext uri="{BB962C8B-B14F-4D97-AF65-F5344CB8AC3E}">
        <p14:creationId xmlns:p14="http://schemas.microsoft.com/office/powerpoint/2010/main" val="377283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Introductions</a:t>
            </a:r>
          </a:p>
        </p:txBody>
      </p:sp>
      <p:sp>
        <p:nvSpPr>
          <p:cNvPr id="7" name="Text Placeholder 6"/>
          <p:cNvSpPr>
            <a:spLocks noGrp="1"/>
          </p:cNvSpPr>
          <p:nvPr>
            <p:ph idx="1"/>
          </p:nvPr>
        </p:nvSpPr>
        <p:spPr/>
        <p:txBody>
          <a:bodyPr/>
          <a:lstStyle/>
          <a:p>
            <a:endParaRPr lang="en-US" dirty="0"/>
          </a:p>
          <a:p>
            <a:pPr>
              <a:spcAft>
                <a:spcPts val="1000"/>
              </a:spcAft>
            </a:pPr>
            <a:r>
              <a:rPr lang="en-US" dirty="0"/>
              <a:t>Name</a:t>
            </a:r>
          </a:p>
          <a:p>
            <a:pPr>
              <a:spcAft>
                <a:spcPts val="1000"/>
              </a:spcAft>
            </a:pPr>
            <a:r>
              <a:rPr lang="en-US" dirty="0"/>
              <a:t>What you do for work</a:t>
            </a:r>
          </a:p>
          <a:p>
            <a:pPr>
              <a:spcAft>
                <a:spcPts val="1000"/>
              </a:spcAft>
            </a:pPr>
            <a:r>
              <a:rPr lang="en-US" dirty="0"/>
              <a:t>What you hope to learn in this course</a:t>
            </a:r>
          </a:p>
          <a:p>
            <a:pPr>
              <a:spcAft>
                <a:spcPts val="1000"/>
              </a:spcAft>
            </a:pPr>
            <a:r>
              <a:rPr lang="en-US" dirty="0"/>
              <a:t>What you like to do in your leisure time</a:t>
            </a:r>
          </a:p>
        </p:txBody>
      </p:sp>
      <p:sp>
        <p:nvSpPr>
          <p:cNvPr id="10" name="Slide Number Placeholder 3">
            <a:extLst>
              <a:ext uri="{FF2B5EF4-FFF2-40B4-BE49-F238E27FC236}">
                <a16:creationId xmlns:a16="http://schemas.microsoft.com/office/drawing/2014/main" id="{A077CF60-D85F-C043-91C3-7BDEB0204129}"/>
              </a:ext>
            </a:extLst>
          </p:cNvPr>
          <p:cNvSpPr>
            <a:spLocks noGrp="1"/>
          </p:cNvSpPr>
          <p:nvPr>
            <p:ph type="sldNum" sz="quarter" idx="12"/>
          </p:nvPr>
        </p:nvSpPr>
        <p:spPr/>
        <p:txBody>
          <a:bodyPr/>
          <a:lstStyle/>
          <a:p>
            <a:fld id="{B6A95138-A96E-2F42-A959-2EFD44FE4AB7}" type="slidenum">
              <a:rPr lang="en-US" smtClean="0"/>
              <a:pPr/>
              <a:t>4</a:t>
            </a:fld>
            <a:endParaRPr lang="en-US" dirty="0"/>
          </a:p>
        </p:txBody>
      </p:sp>
      <p:sp>
        <p:nvSpPr>
          <p:cNvPr id="11" name="Footer Placeholder 4">
            <a:extLst>
              <a:ext uri="{FF2B5EF4-FFF2-40B4-BE49-F238E27FC236}">
                <a16:creationId xmlns:a16="http://schemas.microsoft.com/office/drawing/2014/main" id="{21145DCF-1430-8049-B76A-08A46172F701}"/>
              </a:ext>
            </a:extLst>
          </p:cNvPr>
          <p:cNvSpPr>
            <a:spLocks noGrp="1"/>
          </p:cNvSpPr>
          <p:nvPr>
            <p:ph type="ftr" sz="quarter" idx="3"/>
          </p:nvPr>
        </p:nvSpPr>
        <p:spPr/>
        <p:txBody>
          <a:bodyPr/>
          <a:lstStyle/>
          <a:p>
            <a:r>
              <a:rPr lang="en-US"/>
              <a:t>© 2021 Amazon Web Services, Inc. or its affiliates. All rights reserved.</a:t>
            </a:r>
            <a:endParaRPr lang="en-US" dirty="0"/>
          </a:p>
        </p:txBody>
      </p:sp>
      <p:pic>
        <p:nvPicPr>
          <p:cNvPr id="3" name="Picture 2">
            <a:extLst>
              <a:ext uri="{FF2B5EF4-FFF2-40B4-BE49-F238E27FC236}">
                <a16:creationId xmlns:a16="http://schemas.microsoft.com/office/drawing/2014/main" id="{01203F86-9AB6-C84A-B860-1A8776002671}"/>
              </a:ext>
            </a:extLst>
          </p:cNvPr>
          <p:cNvPicPr>
            <a:picLocks noChangeAspect="1"/>
          </p:cNvPicPr>
          <p:nvPr/>
        </p:nvPicPr>
        <p:blipFill>
          <a:blip r:embed="rId4"/>
          <a:stretch>
            <a:fillRect/>
          </a:stretch>
        </p:blipFill>
        <p:spPr>
          <a:xfrm>
            <a:off x="8130933" y="2358867"/>
            <a:ext cx="2644877" cy="2970958"/>
          </a:xfrm>
          <a:prstGeom prst="rect">
            <a:avLst/>
          </a:prstGeom>
        </p:spPr>
      </p:pic>
    </p:spTree>
    <p:custDataLst>
      <p:tags r:id="rId1"/>
    </p:custDataLst>
    <p:extLst>
      <p:ext uri="{BB962C8B-B14F-4D97-AF65-F5344CB8AC3E}">
        <p14:creationId xmlns:p14="http://schemas.microsoft.com/office/powerpoint/2010/main" val="9783593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DESIGN_ID_PALOMA 2019 V1.0" val="XPQqstdW"/>
  <p:tag name="ARTICULATE_DESIGN_ID_PALOMA 2019 V1" val="EgVpC3qs"/>
  <p:tag name="ARTICULATE_PROJECT_OPEN" val="0"/>
  <p:tag name="ARTICULATE_SLIDE_COUNT" val="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Paloma 2019 v1</Template>
  <TotalTime>3056</TotalTime>
  <Words>261</Words>
  <Application>Microsoft Macintosh PowerPoint</Application>
  <PresentationFormat>Widescreen</PresentationFormat>
  <Paragraphs>44</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Amazon Ember</vt:lpstr>
      <vt:lpstr>Amazon Ember Light</vt:lpstr>
      <vt:lpstr>Arial</vt:lpstr>
      <vt:lpstr>Calibri</vt:lpstr>
      <vt:lpstr>Lucida Console</vt:lpstr>
      <vt:lpstr>Paloma 2019 v1</vt:lpstr>
      <vt:lpstr>AWS Cloud Practitioner Essentials</vt:lpstr>
      <vt:lpstr>Course Overview</vt:lpstr>
      <vt:lpstr>Agenda</vt:lpstr>
      <vt:lpstr>Introductions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 Practitioner Essentials for Business</dc:title>
  <dc:creator>Olivia Liddell</dc:creator>
  <cp:keywords>v1.0</cp:keywords>
  <cp:lastModifiedBy>Olivia Liddell</cp:lastModifiedBy>
  <cp:revision>49</cp:revision>
  <cp:lastPrinted>2018-12-10T23:37:28Z</cp:lastPrinted>
  <dcterms:created xsi:type="dcterms:W3CDTF">2020-05-04T18:59:31Z</dcterms:created>
  <dcterms:modified xsi:type="dcterms:W3CDTF">2021-03-08T19:49:16Z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