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8.xml" ContentType="application/vnd.openxmlformats-officedocument.presentationml.tags+xml"/>
  <Override PartName="/ppt/notesSlides/notesSlide1.xml" ContentType="application/vnd.openxmlformats-officedocument.presentationml.notesSlide+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notesSlides/notesSlide3.xml" ContentType="application/vnd.openxmlformats-officedocument.presentationml.notesSlide+xml"/>
  <Override PartName="/ppt/tags/tag51.xml" ContentType="application/vnd.openxmlformats-officedocument.presentationml.tags+xml"/>
  <Override PartName="/ppt/notesSlides/notesSlide4.xml" ContentType="application/vnd.openxmlformats-officedocument.presentationml.notesSlide+xml"/>
  <Override PartName="/ppt/tags/tag52.xml" ContentType="application/vnd.openxmlformats-officedocument.presentationml.tags+xml"/>
  <Override PartName="/ppt/notesSlides/notesSlide5.xml" ContentType="application/vnd.openxmlformats-officedocument.presentationml.notesSlide+xml"/>
  <Override PartName="/ppt/tags/tag53.xml" ContentType="application/vnd.openxmlformats-officedocument.presentationml.tags+xml"/>
  <Override PartName="/ppt/notesSlides/notesSlide6.xml" ContentType="application/vnd.openxmlformats-officedocument.presentationml.notesSlide+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notesSlides/notesSlide9.xml" ContentType="application/vnd.openxmlformats-officedocument.presentationml.notesSlide+xml"/>
  <Override PartName="/ppt/tags/tag57.xml" ContentType="application/vnd.openxmlformats-officedocument.presentationml.tags+xml"/>
  <Override PartName="/ppt/notesSlides/notesSlide10.xml" ContentType="application/vnd.openxmlformats-officedocument.presentationml.notesSlide+xml"/>
  <Override PartName="/ppt/tags/tag58.xml" ContentType="application/vnd.openxmlformats-officedocument.presentationml.tags+xml"/>
  <Override PartName="/ppt/notesSlides/notesSlide11.xml" ContentType="application/vnd.openxmlformats-officedocument.presentationml.notesSlide+xml"/>
  <Override PartName="/ppt/tags/tag59.xml" ContentType="application/vnd.openxmlformats-officedocument.presentationml.tags+xml"/>
  <Override PartName="/ppt/notesSlides/notesSlide12.xml" ContentType="application/vnd.openxmlformats-officedocument.presentationml.notesSlide+xml"/>
  <Override PartName="/ppt/tags/tag60.xml" ContentType="application/vnd.openxmlformats-officedocument.presentationml.tags+xml"/>
  <Override PartName="/ppt/notesSlides/notesSlide13.xml" ContentType="application/vnd.openxmlformats-officedocument.presentationml.notesSlide+xml"/>
  <Override PartName="/ppt/tags/tag61.xml" ContentType="application/vnd.openxmlformats-officedocument.presentationml.tags+xml"/>
  <Override PartName="/ppt/notesSlides/notesSlide14.xml" ContentType="application/vnd.openxmlformats-officedocument.presentationml.notesSlide+xml"/>
  <Override PartName="/ppt/tags/tag62.xml" ContentType="application/vnd.openxmlformats-officedocument.presentationml.tags+xml"/>
  <Override PartName="/ppt/notesSlides/notesSlide15.xml" ContentType="application/vnd.openxmlformats-officedocument.presentationml.notesSlide+xml"/>
  <Override PartName="/ppt/tags/tag63.xml" ContentType="application/vnd.openxmlformats-officedocument.presentationml.tags+xml"/>
  <Override PartName="/ppt/notesSlides/notesSlide16.xml" ContentType="application/vnd.openxmlformats-officedocument.presentationml.notesSlide+xml"/>
  <Override PartName="/ppt/tags/tag64.xml" ContentType="application/vnd.openxmlformats-officedocument.presentationml.tags+xml"/>
  <Override PartName="/ppt/notesSlides/notesSlide17.xml" ContentType="application/vnd.openxmlformats-officedocument.presentationml.notesSlide+xml"/>
  <Override PartName="/ppt/tags/tag65.xml" ContentType="application/vnd.openxmlformats-officedocument.presentationml.tags+xml"/>
  <Override PartName="/ppt/notesSlides/notesSlide18.xml" ContentType="application/vnd.openxmlformats-officedocument.presentationml.notesSlide+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notesSlides/notesSlide20.xml" ContentType="application/vnd.openxmlformats-officedocument.presentationml.notesSlide+xml"/>
  <Override PartName="/ppt/tags/tag68.xml" ContentType="application/vnd.openxmlformats-officedocument.presentationml.tags+xml"/>
  <Override PartName="/ppt/notesSlides/notesSlide21.xml" ContentType="application/vnd.openxmlformats-officedocument.presentationml.notesSlide+xml"/>
  <Override PartName="/ppt/tags/tag69.xml" ContentType="application/vnd.openxmlformats-officedocument.presentationml.tags+xml"/>
  <Override PartName="/ppt/notesSlides/notesSlide22.xml" ContentType="application/vnd.openxmlformats-officedocument.presentationml.notesSlide+xml"/>
  <Override PartName="/ppt/tags/tag70.xml" ContentType="application/vnd.openxmlformats-officedocument.presentationml.tags+xml"/>
  <Override PartName="/ppt/notesSlides/notesSlide23.xml" ContentType="application/vnd.openxmlformats-officedocument.presentationml.notesSlide+xml"/>
  <Override PartName="/ppt/tags/tag71.xml" ContentType="application/vnd.openxmlformats-officedocument.presentationml.tags+xml"/>
  <Override PartName="/ppt/notesSlides/notesSlide24.xml" ContentType="application/vnd.openxmlformats-officedocument.presentationml.notesSlide+xml"/>
  <Override PartName="/ppt/tags/tag72.xml" ContentType="application/vnd.openxmlformats-officedocument.presentationml.tags+xml"/>
  <Override PartName="/ppt/notesSlides/notesSlide25.xml" ContentType="application/vnd.openxmlformats-officedocument.presentationml.notesSlide+xml"/>
  <Override PartName="/ppt/tags/tag73.xml" ContentType="application/vnd.openxmlformats-officedocument.presentationml.tags+xml"/>
  <Override PartName="/ppt/notesSlides/notesSlide26.xml" ContentType="application/vnd.openxmlformats-officedocument.presentationml.notesSlide+xml"/>
  <Override PartName="/ppt/tags/tag74.xml" ContentType="application/vnd.openxmlformats-officedocument.presentationml.tags+xml"/>
  <Override PartName="/ppt/notesSlides/notesSlide27.xml" ContentType="application/vnd.openxmlformats-officedocument.presentationml.notesSlide+xml"/>
  <Override PartName="/ppt/tags/tag75.xml" ContentType="application/vnd.openxmlformats-officedocument.presentationml.tags+xml"/>
  <Override PartName="/ppt/notesSlides/notesSlide28.xml" ContentType="application/vnd.openxmlformats-officedocument.presentationml.notesSlide+xml"/>
  <Override PartName="/ppt/tags/tag76.xml" ContentType="application/vnd.openxmlformats-officedocument.presentationml.tags+xml"/>
  <Override PartName="/ppt/notesSlides/notesSlide29.xml" ContentType="application/vnd.openxmlformats-officedocument.presentationml.notesSlide+xml"/>
  <Override PartName="/ppt/tags/tag77.xml" ContentType="application/vnd.openxmlformats-officedocument.presentationml.tags+xml"/>
  <Override PartName="/ppt/notesSlides/notesSlide30.xml" ContentType="application/vnd.openxmlformats-officedocument.presentationml.notesSlide+xml"/>
  <Override PartName="/ppt/tags/tag78.xml" ContentType="application/vnd.openxmlformats-officedocument.presentationml.tags+xml"/>
  <Override PartName="/ppt/notesSlides/notesSlide31.xml" ContentType="application/vnd.openxmlformats-officedocument.presentationml.notesSlide+xml"/>
  <Override PartName="/ppt/tags/tag79.xml" ContentType="application/vnd.openxmlformats-officedocument.presentationml.tags+xml"/>
  <Override PartName="/ppt/notesSlides/notesSlide32.xml" ContentType="application/vnd.openxmlformats-officedocument.presentationml.notesSlide+xml"/>
  <Override PartName="/ppt/tags/tag80.xml" ContentType="application/vnd.openxmlformats-officedocument.presentationml.tags+xml"/>
  <Override PartName="/ppt/notesSlides/notesSlide33.xml" ContentType="application/vnd.openxmlformats-officedocument.presentationml.notesSlide+xml"/>
  <Override PartName="/ppt/tags/tag81.xml" ContentType="application/vnd.openxmlformats-officedocument.presentationml.tags+xml"/>
  <Override PartName="/ppt/notesSlides/notesSlide34.xml" ContentType="application/vnd.openxmlformats-officedocument.presentationml.notesSlide+xml"/>
  <Override PartName="/ppt/tags/tag82.xml" ContentType="application/vnd.openxmlformats-officedocument.presentationml.tags+xml"/>
  <Override PartName="/ppt/notesSlides/notesSlide35.xml" ContentType="application/vnd.openxmlformats-officedocument.presentationml.notesSlide+xml"/>
  <Override PartName="/ppt/tags/tag83.xml" ContentType="application/vnd.openxmlformats-officedocument.presentationml.tags+xml"/>
  <Override PartName="/ppt/notesSlides/notesSlide36.xml" ContentType="application/vnd.openxmlformats-officedocument.presentationml.notesSlide+xml"/>
  <Override PartName="/ppt/tags/tag84.xml" ContentType="application/vnd.openxmlformats-officedocument.presentationml.tags+xml"/>
  <Override PartName="/ppt/notesSlides/notesSlide37.xml" ContentType="application/vnd.openxmlformats-officedocument.presentationml.notesSlide+xml"/>
  <Override PartName="/ppt/tags/tag85.xml" ContentType="application/vnd.openxmlformats-officedocument.presentationml.tags+xml"/>
  <Override PartName="/ppt/notesSlides/notesSlide38.xml" ContentType="application/vnd.openxmlformats-officedocument.presentationml.notesSlide+xml"/>
  <Override PartName="/ppt/tags/tag86.xml" ContentType="application/vnd.openxmlformats-officedocument.presentationml.tags+xml"/>
  <Override PartName="/ppt/notesSlides/notesSlide39.xml" ContentType="application/vnd.openxmlformats-officedocument.presentationml.notesSlide+xml"/>
  <Override PartName="/ppt/tags/tag87.xml" ContentType="application/vnd.openxmlformats-officedocument.presentationml.tags+xml"/>
  <Override PartName="/ppt/notesSlides/notesSlide40.xml" ContentType="application/vnd.openxmlformats-officedocument.presentationml.notesSlide+xml"/>
  <Override PartName="/ppt/tags/tag88.xml" ContentType="application/vnd.openxmlformats-officedocument.presentationml.tags+xml"/>
  <Override PartName="/ppt/notesSlides/notesSlide41.xml" ContentType="application/vnd.openxmlformats-officedocument.presentationml.notesSlide+xml"/>
  <Override PartName="/ppt/tags/tag89.xml" ContentType="application/vnd.openxmlformats-officedocument.presentationml.tags+xml"/>
  <Override PartName="/ppt/notesSlides/notesSlide42.xml" ContentType="application/vnd.openxmlformats-officedocument.presentationml.notesSlide+xml"/>
  <Override PartName="/ppt/tags/tag90.xml" ContentType="application/vnd.openxmlformats-officedocument.presentationml.tags+xml"/>
  <Override PartName="/ppt/notesSlides/notesSlide43.xml" ContentType="application/vnd.openxmlformats-officedocument.presentationml.notesSlide+xml"/>
  <Override PartName="/ppt/tags/tag91.xml" ContentType="application/vnd.openxmlformats-officedocument.presentationml.tags+xml"/>
  <Override PartName="/ppt/notesSlides/notesSlide44.xml" ContentType="application/vnd.openxmlformats-officedocument.presentationml.notesSlide+xml"/>
  <Override PartName="/ppt/tags/tag92.xml" ContentType="application/vnd.openxmlformats-officedocument.presentationml.tags+xml"/>
  <Override PartName="/ppt/notesSlides/notesSlide45.xml" ContentType="application/vnd.openxmlformats-officedocument.presentationml.notesSlide+xml"/>
  <Override PartName="/ppt/tags/tag93.xml" ContentType="application/vnd.openxmlformats-officedocument.presentationml.tags+xml"/>
  <Override PartName="/ppt/notesSlides/notesSlide46.xml" ContentType="application/vnd.openxmlformats-officedocument.presentationml.notesSlide+xml"/>
  <Override PartName="/ppt/tags/tag94.xml" ContentType="application/vnd.openxmlformats-officedocument.presentationml.tags+xml"/>
  <Override PartName="/ppt/notesSlides/notesSlide47.xml" ContentType="application/vnd.openxmlformats-officedocument.presentationml.notesSlide+xml"/>
  <Override PartName="/ppt/tags/tag95.xml" ContentType="application/vnd.openxmlformats-officedocument.presentationml.tags+xml"/>
  <Override PartName="/ppt/notesSlides/notesSlide48.xml" ContentType="application/vnd.openxmlformats-officedocument.presentationml.notesSlide+xml"/>
  <Override PartName="/ppt/tags/tag96.xml" ContentType="application/vnd.openxmlformats-officedocument.presentationml.tags+xml"/>
  <Override PartName="/ppt/notesSlides/notesSlide49.xml" ContentType="application/vnd.openxmlformats-officedocument.presentationml.notesSlide+xml"/>
  <Override PartName="/ppt/tags/tag97.xml" ContentType="application/vnd.openxmlformats-officedocument.presentationml.tags+xml"/>
  <Override PartName="/ppt/notesSlides/notesSlide50.xml" ContentType="application/vnd.openxmlformats-officedocument.presentationml.notesSlide+xml"/>
  <Override PartName="/ppt/tags/tag98.xml" ContentType="application/vnd.openxmlformats-officedocument.presentationml.tags+xml"/>
  <Override PartName="/ppt/notesSlides/notesSlide51.xml" ContentType="application/vnd.openxmlformats-officedocument.presentationml.notesSlide+xml"/>
  <Override PartName="/ppt/tags/tag99.xml" ContentType="application/vnd.openxmlformats-officedocument.presentationml.tags+xml"/>
  <Override PartName="/ppt/notesSlides/notesSlide52.xml" ContentType="application/vnd.openxmlformats-officedocument.presentationml.notesSlide+xml"/>
  <Override PartName="/ppt/tags/tag100.xml" ContentType="application/vnd.openxmlformats-officedocument.presentationml.tags+xml"/>
  <Override PartName="/ppt/notesSlides/notesSlide53.xml" ContentType="application/vnd.openxmlformats-officedocument.presentationml.notesSlide+xml"/>
  <Override PartName="/ppt/tags/tag101.xml" ContentType="application/vnd.openxmlformats-officedocument.presentationml.tags+xml"/>
  <Override PartName="/ppt/notesSlides/notesSlide54.xml" ContentType="application/vnd.openxmlformats-officedocument.presentationml.notesSlide+xml"/>
  <Override PartName="/ppt/tags/tag102.xml" ContentType="application/vnd.openxmlformats-officedocument.presentationml.tags+xml"/>
  <Override PartName="/ppt/notesSlides/notesSlide55.xml" ContentType="application/vnd.openxmlformats-officedocument.presentationml.notesSlide+xml"/>
  <Override PartName="/ppt/tags/tag103.xml" ContentType="application/vnd.openxmlformats-officedocument.presentationml.tags+xml"/>
  <Override PartName="/ppt/notesSlides/notesSlide56.xml" ContentType="application/vnd.openxmlformats-officedocument.presentationml.notesSlide+xml"/>
  <Override PartName="/ppt/tags/tag104.xml" ContentType="application/vnd.openxmlformats-officedocument.presentationml.tags+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4" r:id="rId2"/>
  </p:sldMasterIdLst>
  <p:notesMasterIdLst>
    <p:notesMasterId r:id="rId60"/>
  </p:notesMasterIdLst>
  <p:handoutMasterIdLst>
    <p:handoutMasterId r:id="rId61"/>
  </p:handoutMasterIdLst>
  <p:sldIdLst>
    <p:sldId id="323" r:id="rId3"/>
    <p:sldId id="449" r:id="rId4"/>
    <p:sldId id="529" r:id="rId5"/>
    <p:sldId id="420" r:id="rId6"/>
    <p:sldId id="363" r:id="rId7"/>
    <p:sldId id="485" r:id="rId8"/>
    <p:sldId id="493" r:id="rId9"/>
    <p:sldId id="443" r:id="rId10"/>
    <p:sldId id="526" r:id="rId11"/>
    <p:sldId id="520" r:id="rId12"/>
    <p:sldId id="521" r:id="rId13"/>
    <p:sldId id="481" r:id="rId14"/>
    <p:sldId id="535" r:id="rId15"/>
    <p:sldId id="482" r:id="rId16"/>
    <p:sldId id="483" r:id="rId17"/>
    <p:sldId id="484" r:id="rId18"/>
    <p:sldId id="479" r:id="rId19"/>
    <p:sldId id="528" r:id="rId20"/>
    <p:sldId id="305" r:id="rId21"/>
    <p:sldId id="527" r:id="rId22"/>
    <p:sldId id="351" r:id="rId23"/>
    <p:sldId id="416" r:id="rId24"/>
    <p:sldId id="486" r:id="rId25"/>
    <p:sldId id="490" r:id="rId26"/>
    <p:sldId id="364" r:id="rId27"/>
    <p:sldId id="365" r:id="rId28"/>
    <p:sldId id="492" r:id="rId29"/>
    <p:sldId id="495" r:id="rId30"/>
    <p:sldId id="366" r:id="rId31"/>
    <p:sldId id="367" r:id="rId32"/>
    <p:sldId id="491" r:id="rId33"/>
    <p:sldId id="513" r:id="rId34"/>
    <p:sldId id="525" r:id="rId35"/>
    <p:sldId id="499" r:id="rId36"/>
    <p:sldId id="503" r:id="rId37"/>
    <p:sldId id="504" r:id="rId38"/>
    <p:sldId id="501" r:id="rId39"/>
    <p:sldId id="502" r:id="rId40"/>
    <p:sldId id="505" r:id="rId41"/>
    <p:sldId id="500" r:id="rId42"/>
    <p:sldId id="516" r:id="rId43"/>
    <p:sldId id="506" r:id="rId44"/>
    <p:sldId id="507" r:id="rId45"/>
    <p:sldId id="523" r:id="rId46"/>
    <p:sldId id="530" r:id="rId47"/>
    <p:sldId id="332" r:id="rId48"/>
    <p:sldId id="532" r:id="rId49"/>
    <p:sldId id="534" r:id="rId50"/>
    <p:sldId id="427" r:id="rId51"/>
    <p:sldId id="435" r:id="rId52"/>
    <p:sldId id="438" r:id="rId53"/>
    <p:sldId id="440" r:id="rId54"/>
    <p:sldId id="436" r:id="rId55"/>
    <p:sldId id="437" r:id="rId56"/>
    <p:sldId id="441" r:id="rId57"/>
    <p:sldId id="442" r:id="rId58"/>
    <p:sldId id="533" r:id="rId59"/>
  </p:sldIdLst>
  <p:sldSz cx="12192000"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unno, Anna" initials="BA" lastIdx="13" clrIdx="0">
    <p:extLst>
      <p:ext uri="{19B8F6BF-5375-455C-9EA6-DF929625EA0E}">
        <p15:presenceInfo xmlns:p15="http://schemas.microsoft.com/office/powerpoint/2012/main" userId="S-1-5-21-1407069837-2091007605-538272213-28127101" providerId="AD"/>
      </p:ext>
    </p:extLst>
  </p:cmAuthor>
  <p:cmAuthor id="2" name="Cianchetta-Riordan, Jenn" initials="CJ" lastIdx="7" clrIdx="1">
    <p:extLst>
      <p:ext uri="{19B8F6BF-5375-455C-9EA6-DF929625EA0E}">
        <p15:presenceInfo xmlns:p15="http://schemas.microsoft.com/office/powerpoint/2012/main" userId="S-1-5-21-1407069837-2091007605-538272213-29648769" providerId="AD"/>
      </p:ext>
    </p:extLst>
  </p:cmAuthor>
  <p:cmAuthor id="3" name="Millhollon, Mary" initials="MM" lastIdx="10" clrIdx="2">
    <p:extLst>
      <p:ext uri="{19B8F6BF-5375-455C-9EA6-DF929625EA0E}">
        <p15:presenceInfo xmlns:p15="http://schemas.microsoft.com/office/powerpoint/2012/main" userId="S-1-5-21-1407069837-2091007605-538272213-30133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15B"/>
    <a:srgbClr val="005276"/>
    <a:srgbClr val="AA0067"/>
    <a:srgbClr val="D45B07"/>
    <a:srgbClr val="C48B00"/>
    <a:srgbClr val="2D28AC"/>
    <a:srgbClr val="BB5906"/>
    <a:srgbClr val="4D26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30" autoAdjust="0"/>
    <p:restoredTop sz="64492" autoAdjust="0"/>
  </p:normalViewPr>
  <p:slideViewPr>
    <p:cSldViewPr snapToGrid="0" snapToObjects="1">
      <p:cViewPr varScale="1">
        <p:scale>
          <a:sx n="75" d="100"/>
          <a:sy n="75" d="100"/>
        </p:scale>
        <p:origin x="432" y="160"/>
      </p:cViewPr>
      <p:guideLst/>
    </p:cSldViewPr>
  </p:slideViewPr>
  <p:outlineViewPr>
    <p:cViewPr>
      <p:scale>
        <a:sx n="33" d="100"/>
        <a:sy n="33" d="100"/>
      </p:scale>
      <p:origin x="0" y="-435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Lst>
  </p:outlineViewPr>
  <p:notesTextViewPr>
    <p:cViewPr>
      <p:scale>
        <a:sx n="150" d="100"/>
        <a:sy n="150" d="100"/>
      </p:scale>
      <p:origin x="0" y="0"/>
    </p:cViewPr>
  </p:notesTextViewPr>
  <p:sorterViewPr>
    <p:cViewPr>
      <p:scale>
        <a:sx n="100" d="100"/>
        <a:sy n="100" d="100"/>
      </p:scale>
      <p:origin x="0" y="0"/>
    </p:cViewPr>
  </p:sorterViewPr>
  <p:notesViewPr>
    <p:cSldViewPr snapToGrid="0" snapToObjects="1">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7.xml"/><Relationship Id="rId39" Type="http://schemas.openxmlformats.org/officeDocument/2006/relationships/slide" Target="slides/slide40.xml"/><Relationship Id="rId21" Type="http://schemas.openxmlformats.org/officeDocument/2006/relationships/slide" Target="slides/slide22.xml"/><Relationship Id="rId34" Type="http://schemas.openxmlformats.org/officeDocument/2006/relationships/slide" Target="slides/slide35.xml"/><Relationship Id="rId42" Type="http://schemas.openxmlformats.org/officeDocument/2006/relationships/slide" Target="slides/slide43.xml"/><Relationship Id="rId47" Type="http://schemas.openxmlformats.org/officeDocument/2006/relationships/slide" Target="slides/slide50.xml"/><Relationship Id="rId50" Type="http://schemas.openxmlformats.org/officeDocument/2006/relationships/slide" Target="slides/slide53.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30.xml"/><Relationship Id="rId11" Type="http://schemas.openxmlformats.org/officeDocument/2006/relationships/slide" Target="slides/slide11.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45" Type="http://schemas.openxmlformats.org/officeDocument/2006/relationships/slide" Target="slides/slide47.xml"/><Relationship Id="rId53" Type="http://schemas.openxmlformats.org/officeDocument/2006/relationships/slide" Target="slides/slide56.xml"/><Relationship Id="rId5" Type="http://schemas.openxmlformats.org/officeDocument/2006/relationships/slide" Target="slides/slide5.xml"/><Relationship Id="rId10" Type="http://schemas.openxmlformats.org/officeDocument/2006/relationships/slide" Target="slides/slide10.xml"/><Relationship Id="rId19" Type="http://schemas.openxmlformats.org/officeDocument/2006/relationships/slide" Target="slides/slide20.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5.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51.xml"/><Relationship Id="rId8" Type="http://schemas.openxmlformats.org/officeDocument/2006/relationships/slide" Target="slides/slide8.xml"/><Relationship Id="rId51" Type="http://schemas.openxmlformats.org/officeDocument/2006/relationships/slide" Target="slides/slide54.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9.xml"/><Relationship Id="rId20" Type="http://schemas.openxmlformats.org/officeDocument/2006/relationships/slide" Target="slides/slide21.xml"/><Relationship Id="rId41" Type="http://schemas.openxmlformats.org/officeDocument/2006/relationships/slide" Target="slides/slide42.xml"/><Relationship Id="rId54" Type="http://schemas.openxmlformats.org/officeDocument/2006/relationships/slide" Target="slides/slide57.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7271E4-EA4E-4A6F-B2FC-33F603AC68FA}" type="datetimeFigureOut">
              <a:rPr lang="en-US" smtClean="0"/>
              <a:t>6/28/21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6551901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0B108-05B7-264A-B5CB-8A69B76C7BC8}" type="datetimeFigureOut">
              <a:rPr lang="en-US" smtClean="0"/>
              <a:t>6/28/21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F1D41-C57C-7C47-BCF3-FAC14DDAEE08}" type="slidenum">
              <a:rPr lang="en-US" smtClean="0"/>
              <a:t>‹#›</a:t>
            </a:fld>
            <a:endParaRPr lang="en-US" dirty="0"/>
          </a:p>
        </p:txBody>
      </p:sp>
    </p:spTree>
    <p:extLst>
      <p:ext uri="{BB962C8B-B14F-4D97-AF65-F5344CB8AC3E}">
        <p14:creationId xmlns:p14="http://schemas.microsoft.com/office/powerpoint/2010/main" val="22122990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ws.amazon.com/ec2/instance-typ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about </a:t>
            </a:r>
            <a:r>
              <a:rPr lang="en-US" sz="1200" b="0" i="0" kern="1200" dirty="0">
                <a:solidFill>
                  <a:schemeClr val="tx1"/>
                </a:solidFill>
                <a:effectLst/>
                <a:latin typeface="+mn-lt"/>
                <a:ea typeface="+mn-ea"/>
                <a:cs typeface="+mn-cs"/>
              </a:rPr>
              <a:t>Amazon Elastic Compute Cloud (Amazon EC2) </a:t>
            </a:r>
            <a:r>
              <a:rPr lang="en-US" dirty="0"/>
              <a:t>instance types,</a:t>
            </a:r>
            <a:r>
              <a:rPr lang="en-US" baseline="0" dirty="0"/>
              <a:t> </a:t>
            </a:r>
            <a:r>
              <a:rPr lang="en-US" dirty="0"/>
              <a:t>pricing, and related services.</a:t>
            </a:r>
          </a:p>
        </p:txBody>
      </p:sp>
    </p:spTree>
    <p:extLst>
      <p:ext uri="{BB962C8B-B14F-4D97-AF65-F5344CB8AC3E}">
        <p14:creationId xmlns:p14="http://schemas.microsoft.com/office/powerpoint/2010/main" val="2621823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choosing an instance type, consider the specific needs of your workloads and applications. This might include requirements for compute, memory, or storage capabilities.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General purpose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instances </a:t>
            </a:r>
            <a:r>
              <a:rPr lang="en-US" sz="1200" b="0" i="0" kern="1200" dirty="0">
                <a:solidFill>
                  <a:schemeClr val="tx1"/>
                </a:solidFill>
                <a:effectLst/>
                <a:latin typeface="+mn-lt"/>
                <a:ea typeface="+mn-ea"/>
                <a:cs typeface="+mn-cs"/>
              </a:rPr>
              <a:t>provide a balance of compute, memory, and networking resources. They can be used for a variety of workloads, such as application servers, gaming servers, backend servers for enterprise applications, and small and medium databases.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Suppose that you have an application in which the resource needs for compute, memory, and networking are roughly equivalent. You might consider running it on a general purpose instance because the application does not require optimization in any single resource area.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Compute optimized instances </a:t>
            </a:r>
            <a:r>
              <a:rPr lang="en-US" sz="1200" b="0" i="0" kern="1200" dirty="0">
                <a:solidFill>
                  <a:schemeClr val="tx1"/>
                </a:solidFill>
                <a:effectLst/>
                <a:latin typeface="+mn-lt"/>
                <a:ea typeface="+mn-ea"/>
                <a:cs typeface="+mn-cs"/>
              </a:rPr>
              <a:t>are ideal for compute-bound applications that benefit from high-performance processors. Like general purpose instances, compute optimized instances can be used for workloads such as web, application, and gaming servers.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However, the difference is that compute optimized applications are ideal for </a:t>
            </a:r>
            <a:r>
              <a:rPr lang="en-US" sz="1200" b="0" i="1" kern="1200" dirty="0">
                <a:solidFill>
                  <a:schemeClr val="tx1"/>
                </a:solidFill>
                <a:effectLst/>
                <a:latin typeface="+mn-lt"/>
                <a:ea typeface="+mn-ea"/>
                <a:cs typeface="+mn-cs"/>
              </a:rPr>
              <a:t>high-performance</a:t>
            </a:r>
            <a:r>
              <a:rPr lang="en-US" sz="1200" b="0" i="0" kern="1200" dirty="0">
                <a:solidFill>
                  <a:schemeClr val="tx1"/>
                </a:solidFill>
                <a:effectLst/>
                <a:latin typeface="+mn-lt"/>
                <a:ea typeface="+mn-ea"/>
                <a:cs typeface="+mn-cs"/>
              </a:rPr>
              <a:t> web servers, </a:t>
            </a:r>
            <a:r>
              <a:rPr lang="en-US" sz="1200" b="0" i="1" kern="1200" dirty="0">
                <a:solidFill>
                  <a:schemeClr val="tx1"/>
                </a:solidFill>
                <a:effectLst/>
                <a:latin typeface="+mn-lt"/>
                <a:ea typeface="+mn-ea"/>
                <a:cs typeface="+mn-cs"/>
              </a:rPr>
              <a:t>compute-intensive</a:t>
            </a:r>
            <a:r>
              <a:rPr lang="en-US" sz="1200" b="0" i="0" kern="1200" dirty="0">
                <a:solidFill>
                  <a:schemeClr val="tx1"/>
                </a:solidFill>
                <a:effectLst/>
                <a:latin typeface="+mn-lt"/>
                <a:ea typeface="+mn-ea"/>
                <a:cs typeface="+mn-cs"/>
              </a:rPr>
              <a:t> applications servers, and </a:t>
            </a:r>
            <a:r>
              <a:rPr lang="en-US" sz="1200" b="0" i="1" kern="1200" dirty="0">
                <a:solidFill>
                  <a:schemeClr val="tx1"/>
                </a:solidFill>
                <a:effectLst/>
                <a:latin typeface="+mn-lt"/>
                <a:ea typeface="+mn-ea"/>
                <a:cs typeface="+mn-cs"/>
              </a:rPr>
              <a:t>dedicated</a:t>
            </a:r>
            <a:r>
              <a:rPr lang="en-US" sz="1200" b="0" i="0" kern="1200" dirty="0">
                <a:solidFill>
                  <a:schemeClr val="tx1"/>
                </a:solidFill>
                <a:effectLst/>
                <a:latin typeface="+mn-lt"/>
                <a:ea typeface="+mn-ea"/>
                <a:cs typeface="+mn-cs"/>
              </a:rPr>
              <a:t> gaming servers. Compute optimized instances can also be used for batch processing workloads that require many transactions to be processed in a single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Memory optimized instances </a:t>
            </a:r>
            <a:r>
              <a:rPr lang="en-US" sz="1200" b="0" i="0" kern="1200" dirty="0">
                <a:solidFill>
                  <a:schemeClr val="tx1"/>
                </a:solidFill>
                <a:effectLst/>
                <a:latin typeface="+mn-lt"/>
                <a:ea typeface="+mn-ea"/>
                <a:cs typeface="+mn-cs"/>
              </a:rPr>
              <a:t>are designed to deliver fast performance for workloads that process large datasets in memory. In computing, memory is a temporary storage area. It holds all the data and instructions that a central processing unit (CPU) needs to be able to complete actions. Before a computer program or application can run, it is loaded from storage into memory. This preloading process gives the CPU direct access to the computer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Suppose that you have a workload that requires large amounts of data to be preloaded before an application is run. This might be a high-performance database or a workload that involves performing real-time processing of big unstructured data. In these types of use cases, consider using a memory optimized instance. Memory optimized instances allow you to run workloads with high memory needs and receive great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86711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Accelerated computing instances </a:t>
            </a:r>
            <a:r>
              <a:rPr lang="en-US" sz="1200" b="0" i="0" kern="1200" dirty="0">
                <a:solidFill>
                  <a:schemeClr val="tx1"/>
                </a:solidFill>
                <a:effectLst/>
                <a:latin typeface="+mn-lt"/>
                <a:ea typeface="+mn-ea"/>
                <a:cs typeface="+mn-cs"/>
              </a:rPr>
              <a:t>use hardware accelerators, or </a:t>
            </a:r>
            <a:r>
              <a:rPr lang="en-US" sz="1200" b="0" i="1" kern="1200" dirty="0">
                <a:solidFill>
                  <a:schemeClr val="tx1"/>
                </a:solidFill>
                <a:effectLst/>
                <a:latin typeface="+mn-lt"/>
                <a:ea typeface="+mn-ea"/>
                <a:cs typeface="+mn-cs"/>
              </a:rPr>
              <a:t>coprocessors</a:t>
            </a:r>
            <a:r>
              <a:rPr lang="en-US" sz="1200" b="0" i="0" kern="1200" dirty="0">
                <a:solidFill>
                  <a:schemeClr val="tx1"/>
                </a:solidFill>
                <a:effectLst/>
                <a:latin typeface="+mn-lt"/>
                <a:ea typeface="+mn-ea"/>
                <a:cs typeface="+mn-cs"/>
              </a:rPr>
              <a:t>, to perform some functions more efficiently than is possible in software running on CPUs. Examples of these functions include floating point number calculations, graphics processing, and data pattern matching.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computing, a hardware accelerator is a component that can expedite data processing. Accelerated computing instances are ideal for workloads such as graphics applications, game streaming, and application streaming.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Storage optimized instances </a:t>
            </a:r>
            <a:r>
              <a:rPr lang="en-US" sz="1200" b="0" i="0" kern="1200" dirty="0">
                <a:solidFill>
                  <a:schemeClr val="tx1"/>
                </a:solidFill>
                <a:effectLst/>
                <a:latin typeface="+mn-lt"/>
                <a:ea typeface="+mn-ea"/>
                <a:cs typeface="+mn-cs"/>
              </a:rPr>
              <a:t>are designed for workloads that require high, sequential read and write access to large datasets on local storage. Examples of workloads suitable for storage optimized instances include distributed file systems, data warehousing applications, and high-frequency online transaction processing (OLTP)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computing, input/output operations per </a:t>
            </a:r>
            <a:r>
              <a:rPr lang="en-US" dirty="0"/>
              <a:t>s</a:t>
            </a:r>
            <a:r>
              <a:rPr lang="en-US" sz="1200" b="0" i="0" kern="1200" dirty="0">
                <a:solidFill>
                  <a:schemeClr val="tx1"/>
                </a:solidFill>
                <a:effectLst/>
                <a:latin typeface="+mn-lt"/>
                <a:ea typeface="+mn-ea"/>
                <a:cs typeface="+mn-cs"/>
              </a:rPr>
              <a:t>econd (IOPS) is a metric that measures the performance of a storage device. It indicates how many different input or output operations a device can perform in one second. Storage optimized instances are designed to deliver tens of thousands of low-latency, random IOPS to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 can think of input operations as data that is put into a system, such as records that are entered into a database. Output operations are data that is generated by a server. An example of output might be the analytics that are performed on the records in a database. If you have an application that has a high IOPS requirement, a storage optimized instance can potentially provide improved performance over other instance types that are not optimized for this kind of use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lvl="0">
              <a:defRPr/>
            </a:pPr>
            <a:r>
              <a:rPr lang="en-US" sz="1200" b="0" i="0" kern="1200" dirty="0">
                <a:solidFill>
                  <a:schemeClr val="tx1"/>
                </a:solidFill>
                <a:effectLst/>
                <a:latin typeface="+mn-lt"/>
                <a:ea typeface="+mn-ea"/>
                <a:cs typeface="+mn-cs"/>
              </a:rPr>
              <a:t>Reference</a:t>
            </a:r>
          </a:p>
          <a:p>
            <a:pPr marL="171450" lvl="0" indent="-171450">
              <a:buFont typeface="Arial" panose="020B0604020202020204" pitchFamily="34" charset="0"/>
              <a:buChar char="•"/>
              <a:defRPr/>
            </a:pPr>
            <a:r>
              <a:rPr lang="en-US" sz="1200" b="0" i="0" kern="1200" dirty="0">
                <a:solidFill>
                  <a:schemeClr val="tx1"/>
                </a:solidFill>
                <a:effectLst/>
                <a:latin typeface="+mn-lt"/>
                <a:ea typeface="+mn-ea"/>
                <a:cs typeface="+mn-cs"/>
              </a:rPr>
              <a:t>For more information about Amazon EC2 instance types, </a:t>
            </a:r>
            <a:r>
              <a:rPr lang="en-US" dirty="0"/>
              <a:t>review “Amazon EC2 Instance Types” at: </a:t>
            </a:r>
            <a:r>
              <a:rPr lang="en-US" dirty="0">
                <a:hlinkClick r:id="rId3"/>
              </a:rPr>
              <a:t>https://aws.amazon.com/ec2/instance-types/</a:t>
            </a:r>
            <a:endParaRPr lang="en-US" dirty="0"/>
          </a:p>
          <a:p>
            <a:pPr lvl="0">
              <a:defRPr/>
            </a:pPr>
            <a:endParaRPr lang="en-US" sz="1200" b="0" i="0" kern="1200" dirty="0">
              <a:solidFill>
                <a:schemeClr val="tx1"/>
              </a:solidFill>
              <a:effectLst/>
              <a:latin typeface="+mn-lt"/>
              <a:ea typeface="+mn-ea"/>
              <a:cs typeface="+mn-cs"/>
            </a:endParaRPr>
          </a:p>
          <a:p>
            <a:pPr lvl="0">
              <a:defRPr/>
            </a:pPr>
            <a:endParaRPr lang="en-US" sz="1200" b="0" i="0" kern="1200" dirty="0">
              <a:solidFill>
                <a:schemeClr val="tx1"/>
              </a:solidFill>
              <a:effectLst/>
              <a:latin typeface="+mn-lt"/>
              <a:ea typeface="+mn-ea"/>
              <a:cs typeface="+mn-cs"/>
            </a:endParaRPr>
          </a:p>
          <a:p>
            <a:pPr lvl="0">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6663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to the next topic, take a moment to review some descriptions and use cases for the Amazon EC2 instance types. This activity involves matching each option on the left to an Amazon EC2 instance type on the right.</a:t>
            </a:r>
          </a:p>
          <a:p>
            <a:endParaRPr lang="en-US" dirty="0"/>
          </a:p>
          <a:p>
            <a:r>
              <a:rPr lang="en-US" dirty="0"/>
              <a:t>First, which Amazon EC2 instance type is ideal for high-performance databases?</a:t>
            </a:r>
          </a:p>
        </p:txBody>
      </p:sp>
    </p:spTree>
    <p:extLst>
      <p:ext uri="{BB962C8B-B14F-4D97-AF65-F5344CB8AC3E}">
        <p14:creationId xmlns:p14="http://schemas.microsoft.com/office/powerpoint/2010/main" val="846944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Memory optimized instances </a:t>
            </a:r>
            <a:r>
              <a:rPr lang="en-US" dirty="0"/>
              <a:t>are ideal for high-performance databases.</a:t>
            </a:r>
          </a:p>
          <a:p>
            <a:endParaRPr lang="en-US" dirty="0"/>
          </a:p>
          <a:p>
            <a:r>
              <a:rPr lang="en-US" dirty="0"/>
              <a:t>Which Amazon EC2 instance type is suitable for data warehousing applications?</a:t>
            </a:r>
          </a:p>
        </p:txBody>
      </p:sp>
    </p:spTree>
    <p:extLst>
      <p:ext uri="{BB962C8B-B14F-4D97-AF65-F5344CB8AC3E}">
        <p14:creationId xmlns:p14="http://schemas.microsoft.com/office/powerpoint/2010/main" val="3825717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Storage optimized instances </a:t>
            </a:r>
            <a:r>
              <a:rPr lang="en-US" dirty="0"/>
              <a:t>are suitable for data warehousing applications.</a:t>
            </a:r>
          </a:p>
          <a:p>
            <a:endParaRPr lang="en-US" dirty="0"/>
          </a:p>
          <a:p>
            <a:r>
              <a:rPr lang="en-US" dirty="0"/>
              <a:t>Which Amazon EC2 instance type balances compute, memory, and networking resources?</a:t>
            </a:r>
          </a:p>
        </p:txBody>
      </p:sp>
    </p:spTree>
    <p:extLst>
      <p:ext uri="{BB962C8B-B14F-4D97-AF65-F5344CB8AC3E}">
        <p14:creationId xmlns:p14="http://schemas.microsoft.com/office/powerpoint/2010/main" val="1082685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General purpose instances </a:t>
            </a:r>
            <a:r>
              <a:rPr lang="en-US" dirty="0"/>
              <a:t>balance compute, memory, and networking resources.</a:t>
            </a:r>
          </a:p>
          <a:p>
            <a:endParaRPr lang="en-US" dirty="0"/>
          </a:p>
          <a:p>
            <a:r>
              <a:rPr lang="en-US" dirty="0"/>
              <a:t>Which Amazon EC2 instance type offers high-performance processors?</a:t>
            </a:r>
          </a:p>
        </p:txBody>
      </p:sp>
    </p:spTree>
    <p:extLst>
      <p:ext uri="{BB962C8B-B14F-4D97-AF65-F5344CB8AC3E}">
        <p14:creationId xmlns:p14="http://schemas.microsoft.com/office/powerpoint/2010/main" val="241084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Compute optimized instances </a:t>
            </a:r>
            <a:r>
              <a:rPr lang="en-US" dirty="0"/>
              <a:t>offer high-performance processors.</a:t>
            </a:r>
          </a:p>
          <a:p>
            <a:endParaRPr lang="en-US" dirty="0"/>
          </a:p>
          <a:p>
            <a:r>
              <a:rPr lang="en-US" dirty="0"/>
              <a:t>Next is a review of the Amazon EC2 pricing options.</a:t>
            </a:r>
          </a:p>
        </p:txBody>
      </p:sp>
    </p:spTree>
    <p:extLst>
      <p:ext uri="{BB962C8B-B14F-4D97-AF65-F5344CB8AC3E}">
        <p14:creationId xmlns:p14="http://schemas.microsoft.com/office/powerpoint/2010/main" val="1637952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in this module, you have examined the Amazon EC2 instance types. This section describes the Amazon EC2 pricing.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 AWS pricing tools and services are explained later in this course.</a:t>
            </a:r>
          </a:p>
        </p:txBody>
      </p:sp>
    </p:spTree>
    <p:extLst>
      <p:ext uri="{BB962C8B-B14F-4D97-AF65-F5344CB8AC3E}">
        <p14:creationId xmlns:p14="http://schemas.microsoft.com/office/powerpoint/2010/main" val="3843454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Amazon EC2, you pay only for the compute time that you use. Amazon EC2 offers a variety of pricing options for different use cases.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coffee shop example, suppose that the owners are experimenting with a new application that is still in the development and testing phases. The application does not yet need to run for long periods of time. However, when the application does run, it must do so without interruption so its performance can be accurately assessed.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On-Demand Instances </a:t>
            </a:r>
            <a:r>
              <a:rPr lang="en-US" sz="1200" b="0" i="0" kern="1200" dirty="0">
                <a:solidFill>
                  <a:schemeClr val="tx1"/>
                </a:solidFill>
                <a:effectLst/>
                <a:latin typeface="+mn-lt"/>
                <a:ea typeface="+mn-ea"/>
                <a:cs typeface="+mn-cs"/>
              </a:rPr>
              <a:t>are an excellent option to use for this type of short-term, irregular workload that cannot be interrupted. No upfront costs or minimum contracts apply. The instances run continuously until you stop them, and you </a:t>
            </a:r>
            <a:r>
              <a:rPr lang="en-US" dirty="0"/>
              <a:t>pay </a:t>
            </a:r>
            <a:r>
              <a:rPr lang="en-US" sz="1200" b="0" i="0" kern="1200" dirty="0">
                <a:solidFill>
                  <a:schemeClr val="tx1"/>
                </a:solidFill>
                <a:effectLst/>
                <a:latin typeface="+mn-lt"/>
                <a:ea typeface="+mn-ea"/>
                <a:cs typeface="+mn-cs"/>
              </a:rPr>
              <a:t>for </a:t>
            </a:r>
            <a:r>
              <a:rPr lang="en-US" dirty="0"/>
              <a:t>only </a:t>
            </a:r>
            <a:r>
              <a:rPr lang="en-US" sz="1200" b="0" i="0" kern="1200" dirty="0">
                <a:solidFill>
                  <a:schemeClr val="tx1"/>
                </a:solidFill>
                <a:effectLst/>
                <a:latin typeface="+mn-lt"/>
                <a:ea typeface="+mn-ea"/>
                <a:cs typeface="+mn-cs"/>
              </a:rPr>
              <a:t>the compute time you use. </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Sample use cases for On-Demand Instances include developing and testing applications, and running applications that have unpredictable usage patterns. On-Demand Instances are not recommended for workloads that last a year or longer,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because these workloads can experience greater cost savings through the use of Reserved Instances.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owners of the coffee shop might also use an Amazon EC2 instance for their data processing, such as a batch workload that aggregates and analyzes customer survey data. Compared to other types of batch workloads in the coffee shop, such as daily financial processing, the survey data processing is not mission-critical. To save costs, the coffee shop owners decide to use a Spot Instance for their survey data processing.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Spot Instances </a:t>
            </a:r>
            <a:r>
              <a:rPr lang="en-US" sz="1200" b="0" i="0" kern="1200" dirty="0">
                <a:solidFill>
                  <a:schemeClr val="tx1"/>
                </a:solidFill>
                <a:effectLst/>
                <a:latin typeface="+mn-lt"/>
                <a:ea typeface="+mn-ea"/>
                <a:cs typeface="+mn-cs"/>
              </a:rPr>
              <a:t>are ideal for these types of workloads with flexible start and end times, or that can withstand interruptions. Spot Instances use unused EC2 computing capacity and offer you cost savings at up to 90 percent of On-Demand prices. </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Suppose that you have a background processing job that can start and stop as needed (such as the customer survey data processing job). You want to start and stop the processing job without affecting the overall operations of your business. If you make a Spot request and Amazon EC2 capacity is available, your Spot Instance launches. However, if you make a Spot request and Amazon EC2 capacity is unavailable, the request is not successful until capacity becomes available. The unavailable capacity might delay the launch of your background processing job.</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you have launched a Spot Instance, if capacity is no longer available or demand for Spot Instances increases, your instance might be interrupted. This might not pose any issues for your background processing job. However, in the earlier example of developing and testing applications, you would most likely want to avoid unexpected interruptions. Therefore, you should choose a different EC2 instance type that is more ideal for those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35361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Suppose that the coffee shop owners have an application that will run continuously for at least a year. An example of this might be the main application that customers use for mobile ordering. The owners don’t think that Spot Instances would be a good fit because of possible interruptions. They also considered On-Demand Instances, but the estimated price seems high for what they would pay for a year of compute time. This is an example of when to consider </a:t>
            </a:r>
            <a:r>
              <a:rPr lang="en-US" sz="1200" b="1" i="0" kern="1200" dirty="0">
                <a:solidFill>
                  <a:schemeClr val="tx1"/>
                </a:solidFill>
                <a:effectLst/>
                <a:latin typeface="+mn-lt"/>
                <a:ea typeface="+mn-ea"/>
                <a:cs typeface="+mn-cs"/>
              </a:rPr>
              <a:t>Reserved Instances</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Reserved Instances are a billing discount that is applied to the use of On-Demand Instances in your account. You can purchase Standard Reserved and Convertible Reserved Instances for a 1-year or 3-year term, and Scheduled Reserved Instances for a</a:t>
            </a:r>
            <a:r>
              <a:rPr lang="en-US" sz="1200" b="0" i="0" kern="1200" baseline="0" dirty="0">
                <a:solidFill>
                  <a:schemeClr val="tx1"/>
                </a:solidFill>
                <a:effectLst/>
                <a:latin typeface="+mn-lt"/>
                <a:ea typeface="+mn-ea"/>
                <a:cs typeface="+mn-cs"/>
              </a:rPr>
              <a:t> 1</a:t>
            </a:r>
            <a:r>
              <a:rPr lang="en-US" sz="1200" b="0" i="0" kern="1200" dirty="0">
                <a:solidFill>
                  <a:schemeClr val="tx1"/>
                </a:solidFill>
                <a:effectLst/>
                <a:latin typeface="+mn-lt"/>
                <a:ea typeface="+mn-ea"/>
                <a:cs typeface="+mn-cs"/>
              </a:rPr>
              <a:t>-year term. You realize greater cost savings with the 3-year option.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of a Reserved Instance term, you can continue using the EC2 instance without interruption. However, you are charged On-Demand rates until you </a:t>
            </a:r>
            <a:r>
              <a:rPr lang="en-US" dirty="0"/>
              <a:t>shut down</a:t>
            </a:r>
            <a:r>
              <a:rPr lang="en-US" sz="1200" b="0" i="0" kern="1200" dirty="0">
                <a:solidFill>
                  <a:schemeClr val="tx1"/>
                </a:solidFill>
                <a:effectLst/>
                <a:latin typeface="+mn-lt"/>
                <a:ea typeface="+mn-ea"/>
                <a:cs typeface="+mn-cs"/>
              </a:rPr>
              <a:t> the instance or purchase a new Reserved Instance that matches the instance attributes (instance type, Region, tenancy, and platform).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suppose that the coffee shop owners want to save costs on their EC2 compute usage, but they want to have even more flexibility than what is possible with Reserved Instances. In this situation, they might consider </a:t>
            </a:r>
            <a:r>
              <a:rPr lang="en-US" sz="1200" b="1" i="0" kern="1200" dirty="0">
                <a:solidFill>
                  <a:schemeClr val="tx1"/>
                </a:solidFill>
                <a:effectLst/>
                <a:latin typeface="+mn-lt"/>
                <a:ea typeface="+mn-ea"/>
                <a:cs typeface="+mn-cs"/>
              </a:rPr>
              <a:t>Compute Savings Plans</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AWS offers Savings Plans for several compute services, including Amazon EC2. Amazon EC2 Savings Plans can help you reduce your compute costs by committing to a consistent amount of compute usage for a 1-year or 3-year term. This results in savings of up </a:t>
            </a:r>
            <a:r>
              <a:rPr lang="en-US" sz="1200" b="0" i="0" kern="1200">
                <a:solidFill>
                  <a:schemeClr val="tx1"/>
                </a:solidFill>
                <a:effectLst/>
                <a:latin typeface="+mn-lt"/>
                <a:ea typeface="+mn-ea"/>
                <a:cs typeface="+mn-cs"/>
              </a:rPr>
              <a:t>to 66 percent </a:t>
            </a:r>
            <a:r>
              <a:rPr lang="en-US" sz="1200" b="0" i="0" kern="1200" dirty="0">
                <a:solidFill>
                  <a:schemeClr val="tx1"/>
                </a:solidFill>
                <a:effectLst/>
                <a:latin typeface="+mn-lt"/>
                <a:ea typeface="+mn-ea"/>
                <a:cs typeface="+mn-cs"/>
              </a:rPr>
              <a:t>over On-Demand costs.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ny usage up to the commitment is charged at the discounted plan rate (for example, $10 an hour). Any usage beyond the commitment is charged at regular On-Demand rates.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lvl="0">
              <a:defRPr/>
            </a:pPr>
            <a:r>
              <a:rPr lang="en-US" sz="1200" b="0" i="0" kern="1200" dirty="0">
                <a:solidFill>
                  <a:schemeClr val="tx1"/>
                </a:solidFill>
                <a:effectLst/>
                <a:latin typeface="+mn-lt"/>
                <a:ea typeface="+mn-ea"/>
                <a:cs typeface="+mn-cs"/>
              </a:rPr>
              <a:t>Later in this course, you will review AWS Cost Explorer, a tool that can help you visualize, understand, and manage your AWS costs and usage over time. If you are considering your options for Savings Plans, AWS Cost Explorer can analyze your EC2 usage over the past 7, 30, and 60 days</a:t>
            </a:r>
            <a:r>
              <a:rPr lang="en-US" dirty="0"/>
              <a:t>. AWS Cost Explorer also </a:t>
            </a:r>
            <a:r>
              <a:rPr lang="en-US" sz="1200" b="0" i="0" kern="1200" dirty="0">
                <a:solidFill>
                  <a:schemeClr val="tx1"/>
                </a:solidFill>
                <a:effectLst/>
                <a:latin typeface="+mn-lt"/>
                <a:ea typeface="+mn-ea"/>
                <a:cs typeface="+mn-cs"/>
              </a:rPr>
              <a:t>provides customized recommendations for Savings Plans. These recommendations estimate how much you could save on your monthly EC2 costs, based on previous EC2 usage and the hourly commitment amount in a 1-year or 3-year plan.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For more information on Savings Plans, please visit https://aws.amazon.com/savingsplans/pricing/.</a:t>
            </a:r>
          </a:p>
        </p:txBody>
      </p:sp>
    </p:spTree>
    <p:extLst>
      <p:ext uri="{BB962C8B-B14F-4D97-AF65-F5344CB8AC3E}">
        <p14:creationId xmlns:p14="http://schemas.microsoft.com/office/powerpoint/2010/main" val="2614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this module, you will learn how to:</a:t>
            </a:r>
          </a:p>
          <a:p>
            <a:pPr fontAlgn="base"/>
            <a:endParaRPr lang="en-US" sz="1200" b="0" i="0" kern="1200" dirty="0">
              <a:solidFill>
                <a:schemeClr val="tx1"/>
              </a:solidFill>
              <a:effectLst/>
              <a:latin typeface="+mn-lt"/>
              <a:ea typeface="+mn-ea"/>
              <a:cs typeface="+mn-cs"/>
            </a:endParaRPr>
          </a:p>
          <a:p>
            <a:pPr marL="171450" indent="-171450">
              <a:spcAft>
                <a:spcPts val="500"/>
              </a:spcAft>
              <a:buFont typeface="Arial" panose="020B0604020202020204" pitchFamily="34" charset="0"/>
              <a:buChar char="•"/>
            </a:pPr>
            <a:r>
              <a:rPr lang="en-US" sz="1200" dirty="0"/>
              <a:t>Describe Amazon Elastic Compute Cloud (Amazon EC2) benefits</a:t>
            </a:r>
          </a:p>
          <a:p>
            <a:pPr marL="171450" indent="-171450">
              <a:spcAft>
                <a:spcPts val="500"/>
              </a:spcAft>
              <a:buFont typeface="Arial" panose="020B0604020202020204" pitchFamily="34" charset="0"/>
              <a:buChar char="•"/>
            </a:pPr>
            <a:r>
              <a:rPr lang="en-US" sz="1200" dirty="0"/>
              <a:t>Identify the Amazon EC2 instance types</a:t>
            </a:r>
          </a:p>
          <a:p>
            <a:pPr marL="171450" indent="-171450">
              <a:spcAft>
                <a:spcPts val="500"/>
              </a:spcAft>
              <a:buFont typeface="Arial" panose="020B0604020202020204" pitchFamily="34" charset="0"/>
              <a:buChar char="•"/>
            </a:pPr>
            <a:r>
              <a:rPr lang="en-US" sz="1200" dirty="0"/>
              <a:t>Differentiate among Amazon EC2 billing options </a:t>
            </a:r>
          </a:p>
          <a:p>
            <a:pPr marL="171450" indent="-171450">
              <a:spcAft>
                <a:spcPts val="500"/>
              </a:spcAft>
              <a:buFont typeface="Arial" panose="020B0604020202020204" pitchFamily="34" charset="0"/>
              <a:buChar char="•"/>
            </a:pPr>
            <a:r>
              <a:rPr lang="en-US" sz="1200" dirty="0"/>
              <a:t>Summarize Amazon EC2 Auto Scaling benefits</a:t>
            </a:r>
          </a:p>
          <a:p>
            <a:pPr marL="171450" indent="-171450">
              <a:spcAft>
                <a:spcPts val="500"/>
              </a:spcAft>
              <a:buFont typeface="Arial" panose="020B0604020202020204" pitchFamily="34" charset="0"/>
              <a:buChar char="•"/>
            </a:pPr>
            <a:r>
              <a:rPr lang="en-US" sz="1200" dirty="0"/>
              <a:t>Summarize Elastic Load Balancing benefits</a:t>
            </a:r>
          </a:p>
          <a:p>
            <a:pPr marL="171450" indent="-171450">
              <a:spcAft>
                <a:spcPts val="500"/>
              </a:spcAft>
              <a:buFont typeface="Arial" panose="020B0604020202020204" pitchFamily="34" charset="0"/>
              <a:buChar char="•"/>
            </a:pPr>
            <a:r>
              <a:rPr lang="en-US" sz="1200" dirty="0"/>
              <a:t>Provide examples of Elastic Load Balancing uses</a:t>
            </a:r>
          </a:p>
          <a:p>
            <a:pPr marL="171450" indent="-171450">
              <a:spcAft>
                <a:spcPts val="300"/>
              </a:spcAft>
              <a:buFont typeface="Arial" panose="020B0604020202020204" pitchFamily="34" charset="0"/>
              <a:buChar char="•"/>
            </a:pPr>
            <a:r>
              <a:rPr lang="en-US" sz="1200" dirty="0"/>
              <a:t>Describe differences between Amazon Simple Notification Service (Amazon SNS) and Amazon Simple Queue Service (Amazon SQS)</a:t>
            </a:r>
          </a:p>
          <a:p>
            <a:pPr marL="171450" indent="-171450">
              <a:spcAft>
                <a:spcPts val="500"/>
              </a:spcAft>
              <a:buFont typeface="Arial" panose="020B0604020202020204" pitchFamily="34" charset="0"/>
              <a:buChar char="•"/>
            </a:pPr>
            <a:r>
              <a:rPr lang="en-US" sz="1200" dirty="0"/>
              <a:t>Summarize additional AWS compute options</a:t>
            </a:r>
          </a:p>
        </p:txBody>
      </p:sp>
    </p:spTree>
    <p:extLst>
      <p:ext uri="{BB962C8B-B14F-4D97-AF65-F5344CB8AC3E}">
        <p14:creationId xmlns:p14="http://schemas.microsoft.com/office/powerpoint/2010/main" val="1418951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Now, suppose that there is a healthcare clinic located next to the coffee shop. The clinic must meet specific compliance and regulatory requirements. For example, it must ensure that its data doesn’t reside on the same data servers that are used by other companies. Dedicated Instances and Dedicated Hosts are two options to consider for these types of use cases.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defRPr/>
            </a:pPr>
            <a:r>
              <a:rPr lang="en-US" sz="1200" b="1" i="0" kern="1200" dirty="0">
                <a:solidFill>
                  <a:schemeClr val="tx1"/>
                </a:solidFill>
                <a:effectLst/>
                <a:latin typeface="+mn-lt"/>
                <a:ea typeface="+mn-ea"/>
                <a:cs typeface="+mn-cs"/>
              </a:rPr>
              <a:t>Dedicated Instances </a:t>
            </a:r>
            <a:r>
              <a:rPr lang="en-US" sz="1200" b="0" i="0" kern="1200" dirty="0">
                <a:solidFill>
                  <a:schemeClr val="tx1"/>
                </a:solidFill>
                <a:effectLst/>
                <a:latin typeface="+mn-lt"/>
                <a:ea typeface="+mn-ea"/>
                <a:cs typeface="+mn-cs"/>
              </a:rPr>
              <a:t>are EC2 instances that run in a virtual private cloud (VPC) on hardware that is dedicated to a single customer. Dedicated Instances have a higher cost compared to standard Amazon EC2 instances. Dedicated Instances run uninterrupted, and you </a:t>
            </a:r>
            <a:r>
              <a:rPr lang="en-US" dirty="0"/>
              <a:t>pay </a:t>
            </a:r>
            <a:r>
              <a:rPr lang="en-US" sz="1200" b="0" i="0" kern="1200" dirty="0">
                <a:solidFill>
                  <a:schemeClr val="tx1"/>
                </a:solidFill>
                <a:effectLst/>
                <a:latin typeface="+mn-lt"/>
                <a:ea typeface="+mn-ea"/>
                <a:cs typeface="+mn-cs"/>
              </a:rPr>
              <a:t>for </a:t>
            </a:r>
            <a:r>
              <a:rPr lang="en-US" dirty="0"/>
              <a:t>only </a:t>
            </a:r>
            <a:r>
              <a:rPr lang="en-US" sz="1200" b="0" i="0" kern="1200" dirty="0">
                <a:solidFill>
                  <a:schemeClr val="tx1"/>
                </a:solidFill>
                <a:effectLst/>
                <a:latin typeface="+mn-lt"/>
                <a:ea typeface="+mn-ea"/>
                <a:cs typeface="+mn-cs"/>
              </a:rPr>
              <a:t>the compute time you use. However, you also have the option to reduce your costs by purchasing Reserved Dedicated Instances.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Dedicated Hosts </a:t>
            </a:r>
            <a:r>
              <a:rPr lang="en-US" sz="1200" b="0" i="0" kern="1200" dirty="0">
                <a:solidFill>
                  <a:schemeClr val="tx1"/>
                </a:solidFill>
                <a:effectLst/>
                <a:latin typeface="+mn-lt"/>
                <a:ea typeface="+mn-ea"/>
                <a:cs typeface="+mn-cs"/>
              </a:rPr>
              <a:t>are physical servers with EC2 instance capacity that is fully dedicated to your use. You can use your existing per-socket, per-core, or per-VM software licenses to help maintain license compliance. You can purchase Dedicated Hosts on-demand or reserved. Of all the EC2 options covered, Dedicated Hosts are the most expensive.</a:t>
            </a:r>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44514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Knowledge checks are used throughout this course to review concepts. These are usually services or concepts that seem similar but are different in meaning or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this knowledge check, consider</a:t>
            </a:r>
            <a:r>
              <a:rPr lang="en-US" sz="1200" kern="1200" baseline="0" dirty="0">
                <a:solidFill>
                  <a:schemeClr val="tx1"/>
                </a:solidFill>
                <a:effectLst/>
                <a:latin typeface="+mn-lt"/>
                <a:ea typeface="+mn-ea"/>
                <a:cs typeface="+mn-cs"/>
              </a:rPr>
              <a:t> the </a:t>
            </a:r>
            <a:r>
              <a:rPr lang="en-US" sz="1200" kern="1200" dirty="0">
                <a:solidFill>
                  <a:schemeClr val="tx1"/>
                </a:solidFill>
                <a:effectLst/>
                <a:latin typeface="+mn-lt"/>
                <a:ea typeface="+mn-ea"/>
                <a:cs typeface="+mn-cs"/>
              </a:rPr>
              <a:t>Amazon EC2 instance pricing options. What is the difference between Compute Savings Plans and Spot Instances?</a:t>
            </a:r>
          </a:p>
        </p:txBody>
      </p:sp>
    </p:spTree>
    <p:extLst>
      <p:ext uri="{BB962C8B-B14F-4D97-AF65-F5344CB8AC3E}">
        <p14:creationId xmlns:p14="http://schemas.microsoft.com/office/powerpoint/2010/main" val="1151609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Compute Savings Plans </a:t>
            </a:r>
            <a:r>
              <a:rPr lang="en-US" sz="1200" kern="1200" dirty="0">
                <a:solidFill>
                  <a:schemeClr val="tx1"/>
                </a:solidFill>
                <a:effectLst/>
                <a:latin typeface="+mn-lt"/>
                <a:ea typeface="+mn-ea"/>
                <a:cs typeface="+mn-cs"/>
              </a:rPr>
              <a:t>are ideal for workloads that involve a consistent amount of compute usage over a 1-year or 3-year term. With Compute Savings Plans, you can reduce your compute costs by up to 72 percent over On-Demand costs.</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Spot Instances </a:t>
            </a:r>
            <a:r>
              <a:rPr lang="en-US" sz="1200" b="0" i="0" kern="1200" dirty="0">
                <a:solidFill>
                  <a:schemeClr val="tx1"/>
                </a:solidFill>
                <a:effectLst/>
                <a:latin typeface="+mn-lt"/>
                <a:ea typeface="+mn-ea"/>
                <a:cs typeface="+mn-cs"/>
              </a:rPr>
              <a:t>are ideal for workloads with flexible start and end times, or that can withstand interruptions. Unlike Amazon EC2 Savings Plans, Spot Instances do not require contracts or a commitment to a consistent amount of compute usage.</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02759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section explores Amazon EC2 Auto Scaling.</a:t>
            </a:r>
          </a:p>
        </p:txBody>
      </p:sp>
    </p:spTree>
    <p:extLst>
      <p:ext uri="{BB962C8B-B14F-4D97-AF65-F5344CB8AC3E}">
        <p14:creationId xmlns:p14="http://schemas.microsoft.com/office/powerpoint/2010/main" val="2232960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Suppose</a:t>
            </a:r>
            <a:r>
              <a:rPr lang="en-US" b="0" baseline="0" dirty="0"/>
              <a:t> that in the coffee shop, a barista is assigned to work at the register. When the coffee shop is in a period of low demand, the barista can readily manage their workload.</a:t>
            </a:r>
          </a:p>
          <a:p>
            <a:endParaRPr lang="en-US" b="0" baseline="0" dirty="0"/>
          </a:p>
          <a:p>
            <a:r>
              <a:rPr lang="en-US" b="0" baseline="0" dirty="0"/>
              <a:t>Now, suppose that the coffee shop is open during its busiest season of the year. Because of the increased demand, the barista feels overwhelmed by the increased workload. </a:t>
            </a:r>
          </a:p>
          <a:p>
            <a:endParaRPr lang="en-US" b="0" baseline="0" dirty="0"/>
          </a:p>
          <a:p>
            <a:r>
              <a:rPr lang="en-US" b="0" baseline="0" dirty="0"/>
              <a:t>The barista asks the </a:t>
            </a:r>
            <a:r>
              <a:rPr lang="en-US" b="0" dirty="0"/>
              <a:t>manager for additional assistance, and the manager assigns another barista to help. When the workload decreases, the second barista can stop working at the register. This process is an example of </a:t>
            </a:r>
            <a:r>
              <a:rPr lang="en-US" b="0" i="1" dirty="0"/>
              <a:t>manual</a:t>
            </a:r>
            <a:r>
              <a:rPr lang="en-US" b="0" dirty="0"/>
              <a:t> scaling.</a:t>
            </a:r>
            <a:br>
              <a:rPr lang="en-US" b="0" dirty="0"/>
            </a:br>
            <a:br>
              <a:rPr lang="en-US" b="0" dirty="0"/>
            </a:br>
            <a:r>
              <a:rPr lang="en-US" dirty="0"/>
              <a:t>Scalability involves beginning with only the resources you need and designing your architecture to scale automatically in and out in response to changing demands. As a result, you pay for only the resources you use. You don’t have to worry about a lack of computing capacity to meet your customers’ needs.</a:t>
            </a:r>
          </a:p>
          <a:p>
            <a:endParaRPr lang="en-US" dirty="0"/>
          </a:p>
          <a:p>
            <a:r>
              <a:rPr lang="en-US" dirty="0"/>
              <a:t>What if you want scaling to happen automatically? The AWS service that provides this functionality for Amazon EC2 instances is </a:t>
            </a:r>
            <a:r>
              <a:rPr lang="en-US" b="1" dirty="0"/>
              <a:t>Amazon EC2 Auto Scaling</a:t>
            </a:r>
            <a:r>
              <a:rPr lang="en-US" dirty="0"/>
              <a:t>.</a:t>
            </a:r>
          </a:p>
        </p:txBody>
      </p:sp>
    </p:spTree>
    <p:extLst>
      <p:ext uri="{BB962C8B-B14F-4D97-AF65-F5344CB8AC3E}">
        <p14:creationId xmlns:p14="http://schemas.microsoft.com/office/powerpoint/2010/main" val="141193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GB" dirty="0"/>
              <a:t>Have</a:t>
            </a:r>
            <a:r>
              <a:rPr lang="en-GB" baseline="0" dirty="0"/>
              <a:t> you </a:t>
            </a:r>
            <a:r>
              <a:rPr lang="en-GB" dirty="0"/>
              <a:t>ever tried to access a website that wouldn’t load and it kept timing out? The website might have been receiving more requests than it was able to handle. This is similar to the experience of waiting in a long line at a coffee shop, when there is only one barista present to take orders from customers.</a:t>
            </a:r>
          </a:p>
          <a:p>
            <a:pPr lvl="0">
              <a:defRPr/>
            </a:pPr>
            <a:endParaRPr lang="en-GB" dirty="0"/>
          </a:p>
          <a:p>
            <a:pPr lvl="0">
              <a:defRPr/>
            </a:pPr>
            <a:r>
              <a:rPr lang="en-GB" dirty="0"/>
              <a:t>Amazon EC2 Auto Scaling can help you automatically add or remove Amazon EC2 instances in response to changing application demand. By automatically scaling your instances in and out as needed, you can maintain a greater sense of application availability.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lvl="0">
              <a:defRPr/>
            </a:pPr>
            <a:r>
              <a:rPr lang="en-US" sz="1200" b="0" i="0" kern="1200" dirty="0">
                <a:solidFill>
                  <a:schemeClr val="tx1"/>
                </a:solidFill>
                <a:effectLst/>
                <a:latin typeface="+mn-lt"/>
                <a:ea typeface="+mn-ea"/>
                <a:cs typeface="+mn-cs"/>
              </a:rPr>
              <a:t>With Amazon EC2 Auto Scaling, you can use two approaches – dynamic scaling and predictive scaling. </a:t>
            </a:r>
            <a:r>
              <a:rPr lang="en-US" sz="1200" b="0" i="1" kern="1200" dirty="0">
                <a:solidFill>
                  <a:schemeClr val="tx1"/>
                </a:solidFill>
                <a:effectLst/>
                <a:latin typeface="+mn-lt"/>
                <a:ea typeface="+mn-ea"/>
                <a:cs typeface="+mn-cs"/>
              </a:rPr>
              <a:t>Dynamic scaling </a:t>
            </a:r>
            <a:r>
              <a:rPr lang="en-US" sz="1200" b="0" i="0" kern="1200" dirty="0">
                <a:solidFill>
                  <a:schemeClr val="tx1"/>
                </a:solidFill>
                <a:effectLst/>
                <a:latin typeface="+mn-lt"/>
                <a:ea typeface="+mn-ea"/>
                <a:cs typeface="+mn-cs"/>
              </a:rPr>
              <a:t>responds to changing demand. </a:t>
            </a:r>
            <a:r>
              <a:rPr lang="en-US" sz="1200" b="0" i="1" kern="1200" dirty="0">
                <a:solidFill>
                  <a:schemeClr val="tx1"/>
                </a:solidFill>
                <a:effectLst/>
                <a:latin typeface="+mn-lt"/>
                <a:ea typeface="+mn-ea"/>
                <a:cs typeface="+mn-cs"/>
              </a:rPr>
              <a:t>Predictive scaling </a:t>
            </a:r>
            <a:r>
              <a:rPr lang="en-US" sz="1200" b="0" i="0" kern="1200" dirty="0">
                <a:solidFill>
                  <a:schemeClr val="tx1"/>
                </a:solidFill>
                <a:effectLst/>
                <a:latin typeface="+mn-lt"/>
                <a:ea typeface="+mn-ea"/>
                <a:cs typeface="+mn-cs"/>
              </a:rPr>
              <a:t>automatically schedules the right number of Amazon EC2 instances based on predicted demand. </a:t>
            </a:r>
            <a:r>
              <a:rPr lang="en-US" dirty="0"/>
              <a:t>To scale faster, you </a:t>
            </a:r>
            <a:r>
              <a:rPr lang="en-US" sz="1200" b="0" i="0" kern="1200" dirty="0">
                <a:solidFill>
                  <a:schemeClr val="tx1"/>
                </a:solidFill>
                <a:effectLst/>
                <a:latin typeface="+mn-lt"/>
                <a:ea typeface="+mn-ea"/>
                <a:cs typeface="+mn-cs"/>
              </a:rPr>
              <a:t>can use dynamic scaling and predictive scaling together. </a:t>
            </a:r>
            <a:endParaRPr lang="en-GB" dirty="0"/>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77863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the cloud, computing power is a programmatic resource, so you can take a more flexible approach to the issue of scaling. By adding Amazon EC2 Auto Scaling to an application, you can add new instances to the application when necessary and remove them when no longer needed.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Suppose that you are preparing to run an application on Amazon EC2 instances. When configuring the size of your Auto Scaling group, you might set the minimum number of Amazon EC2 instances at one. This means that at all times, at least one Amazon EC2 instance must be running.</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you create an Auto Scaling group, you can set the minimum number of Amazon EC2 instances. The </a:t>
            </a:r>
            <a:r>
              <a:rPr lang="en-US" sz="1200" b="1" i="0" kern="1200" dirty="0">
                <a:solidFill>
                  <a:schemeClr val="tx1"/>
                </a:solidFill>
                <a:effectLst/>
                <a:latin typeface="+mn-lt"/>
                <a:ea typeface="+mn-ea"/>
                <a:cs typeface="+mn-cs"/>
              </a:rPr>
              <a:t>minimum capacity</a:t>
            </a:r>
            <a:r>
              <a:rPr lang="en-US" sz="1200" b="0" i="0" kern="1200" dirty="0">
                <a:solidFill>
                  <a:schemeClr val="tx1"/>
                </a:solidFill>
                <a:effectLst/>
                <a:latin typeface="+mn-lt"/>
                <a:ea typeface="+mn-ea"/>
                <a:cs typeface="+mn-cs"/>
              </a:rPr>
              <a:t> is the number of Amazon EC2 instances that launch immediately after you create the Auto Scaling group. In this example, the Auto Scaling group has a minimum capacity of one Amazon EC2 instance.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Next, you can set the </a:t>
            </a:r>
            <a:r>
              <a:rPr lang="en-US" sz="1200" b="1" i="0" kern="1200" dirty="0">
                <a:solidFill>
                  <a:schemeClr val="tx1"/>
                </a:solidFill>
                <a:effectLst/>
                <a:latin typeface="+mn-lt"/>
                <a:ea typeface="+mn-ea"/>
                <a:cs typeface="+mn-cs"/>
              </a:rPr>
              <a:t>desired capacity</a:t>
            </a:r>
            <a:r>
              <a:rPr lang="en-US" sz="1200" b="0" i="0" kern="1200" dirty="0">
                <a:solidFill>
                  <a:schemeClr val="tx1"/>
                </a:solidFill>
                <a:effectLst/>
                <a:latin typeface="+mn-lt"/>
                <a:ea typeface="+mn-ea"/>
                <a:cs typeface="+mn-cs"/>
              </a:rPr>
              <a:t> at two Amazon EC2 instances, even though your application needs a minimum of a single Amazon EC2 instance to run. If you do not specify the desired number of Amazon EC2 instances in an Auto Scaling group, the desired capacity defaults to your minimum capacity.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third configuration that you can set in an Auto Scaling group is the </a:t>
            </a:r>
            <a:r>
              <a:rPr lang="en-US" sz="1200" b="1" i="0" kern="1200" dirty="0">
                <a:solidFill>
                  <a:schemeClr val="tx1"/>
                </a:solidFill>
                <a:effectLst/>
                <a:latin typeface="+mn-lt"/>
                <a:ea typeface="+mn-ea"/>
                <a:cs typeface="+mn-cs"/>
              </a:rPr>
              <a:t>maximum capacity</a:t>
            </a:r>
            <a:r>
              <a:rPr lang="en-US" sz="1200" b="0" i="0" kern="1200" dirty="0">
                <a:solidFill>
                  <a:schemeClr val="tx1"/>
                </a:solidFill>
                <a:effectLst/>
                <a:latin typeface="+mn-lt"/>
                <a:ea typeface="+mn-ea"/>
                <a:cs typeface="+mn-cs"/>
              </a:rPr>
              <a:t>. For example, you might configure the Auto Scaling group to scale out in response to increased demand, but only to a maximum of four Amazon EC2 instances.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Because Amazon EC2 Auto Scaling uses Amazon EC2 instances, you pay for only the instances you use, when you use them. You now have a cost-effective architecture that provides the best customer experience while reducing expenses.</a:t>
            </a:r>
          </a:p>
          <a:p>
            <a:pPr fontAlgn="base"/>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5136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section explores how you can distribute your</a:t>
            </a:r>
            <a:r>
              <a:rPr lang="en-US" baseline="0" dirty="0"/>
              <a:t> application’s workload by using </a:t>
            </a:r>
            <a:r>
              <a:rPr lang="en-US" dirty="0"/>
              <a:t>Elastic Load Balancing.</a:t>
            </a:r>
          </a:p>
        </p:txBody>
      </p:sp>
    </p:spTree>
    <p:extLst>
      <p:ext uri="{BB962C8B-B14F-4D97-AF65-F5344CB8AC3E}">
        <p14:creationId xmlns:p14="http://schemas.microsoft.com/office/powerpoint/2010/main" val="470584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previous example in the coffee shop, suppose that only one barista is doing the majority of the work</a:t>
            </a:r>
            <a:r>
              <a:rPr lang="en-US" baseline="0" dirty="0"/>
              <a:t> and</a:t>
            </a:r>
            <a:r>
              <a:rPr lang="en-US" dirty="0"/>
              <a:t> is overworked</a:t>
            </a:r>
            <a:r>
              <a:rPr lang="en-US" baseline="0" dirty="0"/>
              <a:t>, while</a:t>
            </a:r>
            <a:r>
              <a:rPr lang="en-US" dirty="0"/>
              <a:t> the other barista is underworked. </a:t>
            </a:r>
          </a:p>
          <a:p>
            <a:endParaRPr lang="en-US" dirty="0"/>
          </a:p>
          <a:p>
            <a:r>
              <a:rPr lang="en-US"/>
              <a:t>To </a:t>
            </a:r>
            <a:r>
              <a:rPr lang="en-US" dirty="0"/>
              <a:t>prevent any barista from becoming overwhelmed, the workload can be redistributed so that both baristas will serve the same number of customers.</a:t>
            </a:r>
            <a:br>
              <a:rPr lang="en-US" dirty="0"/>
            </a:br>
            <a:br>
              <a:rPr lang="en-US" dirty="0"/>
            </a:br>
            <a:r>
              <a:rPr lang="en-US" dirty="0"/>
              <a:t>Spreading workloads improves the performance of your applications by preventing any single resource from having to handle the full workload on its own. In this example, the number of customers remains the same, but balancing the workload evenly distributes the customers across the two baristas.</a:t>
            </a:r>
          </a:p>
          <a:p>
            <a:endParaRPr lang="en-US" dirty="0"/>
          </a:p>
          <a:p>
            <a:r>
              <a:rPr lang="en-US" dirty="0"/>
              <a:t>With </a:t>
            </a:r>
            <a:r>
              <a:rPr lang="en-US" b="1" dirty="0"/>
              <a:t>Elastic Load Balancing </a:t>
            </a:r>
            <a:r>
              <a:rPr lang="en-US" dirty="0"/>
              <a:t>in AWS, the size of a workload remains the same, but the workload is balanced by evenly distributing it across Amazon EC2 instances.</a:t>
            </a:r>
          </a:p>
        </p:txBody>
      </p:sp>
    </p:spTree>
    <p:extLst>
      <p:ext uri="{BB962C8B-B14F-4D97-AF65-F5344CB8AC3E}">
        <p14:creationId xmlns:p14="http://schemas.microsoft.com/office/powerpoint/2010/main" val="3660154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Elastic Load Balancing is the AWS service that automatically distributes incoming application traffic across multiple resources, such as Amazon EC2 instances.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load balancer acts as a single point of contact for all incoming web traffic to your Auto Scaling group. This means that as EC2 instances are added or removed in response to the amount of incoming traffic, these requests are routed to the load balancer first. Then, they are spread across multiple resources that will handle them. For example, if your application has been configured to have multiple EC2 instances, Elastic Load Balancing distributes the workload across the multiple instances so that no single instance has to carry the bulk of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Although Elastic Load Balancing and Amazon EC2 Auto Scaling are separate services, they work together to help ensure that applications running in Amazon EC2 can provide high performance and availability. </a:t>
            </a:r>
          </a:p>
        </p:txBody>
      </p:sp>
    </p:spTree>
    <p:extLst>
      <p:ext uri="{BB962C8B-B14F-4D97-AF65-F5344CB8AC3E}">
        <p14:creationId xmlns:p14="http://schemas.microsoft.com/office/powerpoint/2010/main" val="420922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how computing works in the cloud, think about the client-server model introduced in the previous module. Companies use the client-server model to deliver products, resources, and data to their end users. This process is powered by computer servers that host applications and provide the compute power that businesses need.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coffee shop, a customer makes a request, and then, a barista fulfills the customer’s request. Think of a barista as a virtual server that fulfills requests. A barista can fulfill requests by providing customers with items such as coffee, tea, or pastries. A virtual server can fulfill requests by providing a client with items such as videos, photos, or static webpages.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defRPr/>
            </a:pPr>
            <a:r>
              <a:rPr lang="en-US" dirty="0"/>
              <a:t>In AWS, you can use the Amazon EC2 service to run virtual servers. </a:t>
            </a:r>
          </a:p>
        </p:txBody>
      </p:sp>
    </p:spTree>
    <p:extLst>
      <p:ext uri="{BB962C8B-B14F-4D97-AF65-F5344CB8AC3E}">
        <p14:creationId xmlns:p14="http://schemas.microsoft.com/office/powerpoint/2010/main" val="3460189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Here’s an example of how Elastic Load Balancing works. Suppose that a few customers have come to the coffee shop and are ready to place their orders. If only a few registers are open, this matches the demand of customers who need to be served. The coffee shop will be less likely to have open registers with no customers. In this example, you can think of the registers as Amazon EC2 instances.</a:t>
            </a:r>
          </a:p>
          <a:p>
            <a:endParaRPr lang="en-GB" dirty="0"/>
          </a:p>
          <a:p>
            <a:r>
              <a:rPr lang="en-GB" dirty="0"/>
              <a:t>Throughout the day, as the number of customers increases, the coffee shop opens more registers to accommodate them. In the diagram, this is represented by the Auto Scaling group.</a:t>
            </a:r>
          </a:p>
          <a:p>
            <a:endParaRPr lang="en-GB" dirty="0"/>
          </a:p>
          <a:p>
            <a:r>
              <a:rPr lang="en-GB" dirty="0"/>
              <a:t>Additionally, a coffee shop employee directs customers to the most appropriate register so that the number of requests can be evenly distributed across the open registers. You can think of this coffee shop employee as a load balancer. </a:t>
            </a:r>
          </a:p>
        </p:txBody>
      </p:sp>
    </p:spTree>
    <p:extLst>
      <p:ext uri="{BB962C8B-B14F-4D97-AF65-F5344CB8AC3E}">
        <p14:creationId xmlns:p14="http://schemas.microsoft.com/office/powerpoint/2010/main" val="1386427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whether each statement is an example of Auto Scaling or Elastic Load Balancing. Items that are filled in with purple are examples of Auto Scaling; those that are filled in with green are examples of Elastic Load Balancing. Additionally, the label that appears next to each example indicates whether it is an example of Auto Scaling or Elastic Load Balancing.</a:t>
            </a:r>
          </a:p>
          <a:p>
            <a:endParaRPr lang="en-US" dirty="0"/>
          </a:p>
        </p:txBody>
      </p:sp>
    </p:spTree>
    <p:extLst>
      <p:ext uri="{BB962C8B-B14F-4D97-AF65-F5344CB8AC3E}">
        <p14:creationId xmlns:p14="http://schemas.microsoft.com/office/powerpoint/2010/main" val="113564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a:t>
            </a:r>
            <a:r>
              <a:rPr lang="en-US" baseline="0" dirty="0"/>
              <a:t> now have an</a:t>
            </a:r>
            <a:r>
              <a:rPr lang="en-US" dirty="0"/>
              <a:t> </a:t>
            </a:r>
            <a:r>
              <a:rPr lang="en-US" baseline="0" dirty="0"/>
              <a:t>understanding of</a:t>
            </a:r>
            <a:r>
              <a:rPr lang="en-US" dirty="0"/>
              <a:t> how communication occurs between elastic load balancers and Amazon EC2 instances. What if you want to send data or messages between various AWS services and components?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section explores AWS messaging services.</a:t>
            </a:r>
          </a:p>
        </p:txBody>
      </p:sp>
    </p:spTree>
    <p:extLst>
      <p:ext uri="{BB962C8B-B14F-4D97-AF65-F5344CB8AC3E}">
        <p14:creationId xmlns:p14="http://schemas.microsoft.com/office/powerpoint/2010/main" val="32564962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400550"/>
            <a:ext cx="5798127" cy="3600450"/>
          </a:xfrm>
        </p:spPr>
        <p:txBody>
          <a:bodyPr/>
          <a:lstStyle/>
          <a:p>
            <a:pPr fontAlgn="base"/>
            <a:r>
              <a:rPr lang="en-US" sz="1200" b="0" i="0" kern="1200" dirty="0">
                <a:solidFill>
                  <a:schemeClr val="tx1"/>
                </a:solidFill>
                <a:effectLst/>
                <a:latin typeface="+mn-lt"/>
                <a:ea typeface="+mn-ea"/>
                <a:cs typeface="+mn-cs"/>
              </a:rPr>
              <a:t>Applications are made of multiple components. The components communicate with each other to transmit data, fulfill requests, and keep the application running.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Suppose that you have an application with tightly coupled components. These components might include databases, servers, the user interface, business logic, and so on. This type of architecture can be considered a </a:t>
            </a:r>
            <a:r>
              <a:rPr lang="en-US" sz="1200" b="1" i="0" kern="1200" dirty="0">
                <a:solidFill>
                  <a:schemeClr val="tx1"/>
                </a:solidFill>
                <a:effectLst/>
                <a:latin typeface="+mn-lt"/>
                <a:ea typeface="+mn-ea"/>
                <a:cs typeface="+mn-cs"/>
              </a:rPr>
              <a:t>monolithic application</a:t>
            </a:r>
            <a:r>
              <a:rPr lang="en-US" sz="1200" b="0" i="0" kern="1200" dirty="0">
                <a:solidFill>
                  <a:schemeClr val="tx1"/>
                </a:solidFill>
                <a:effectLst/>
                <a:latin typeface="+mn-lt"/>
                <a:ea typeface="+mn-ea"/>
                <a:cs typeface="+mn-cs"/>
              </a:rPr>
              <a:t>. In this approach to application architecture, if a single component fails, other components fail, and possibly the entire application fails.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To help maintain application availability when a single component fails, you can design your application through a </a:t>
            </a:r>
            <a:r>
              <a:rPr lang="en-US" sz="1200" b="1" i="0" kern="1200" dirty="0">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approach.</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a microservices approach, application components are loosely coupled. In this case, if a single component fails, the other components continue to work because they are communicating with each other. The loose coupling prevents the entire application from failing.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designing applications on AWS, you can take a microservices approach with services and components that fulfill different functions. Two services facilitate application integration: Amazon Simple Notification Service (Amazon SNS) and Amazon Simple Queue Service (Amazon SQS).</a:t>
            </a:r>
          </a:p>
          <a:p>
            <a:endParaRPr lang="en-US" dirty="0"/>
          </a:p>
        </p:txBody>
      </p:sp>
    </p:spTree>
    <p:extLst>
      <p:ext uri="{BB962C8B-B14F-4D97-AF65-F5344CB8AC3E}">
        <p14:creationId xmlns:p14="http://schemas.microsoft.com/office/powerpoint/2010/main" val="1460720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Amazon Simple Notification Service (Amazon SNS) </a:t>
            </a:r>
            <a:r>
              <a:rPr lang="en-US" dirty="0"/>
              <a:t>is a publish/subscribe service. Using Amazon SNS topics, a </a:t>
            </a:r>
            <a:r>
              <a:rPr lang="en-US" b="0" dirty="0"/>
              <a:t>publisher publishes messages to subscribers. This is similar to how in the coffee shop, the cashier provides coffee orders to the barista who makes the drinks.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Amazon SNS, subscribers can be </a:t>
            </a:r>
            <a:r>
              <a:rPr lang="en-US" dirty="0"/>
              <a:t>web servers, email addresses, AWS Lambda functions, or several other options. </a:t>
            </a:r>
          </a:p>
          <a:p>
            <a:endParaRPr lang="en-US" i="1" dirty="0"/>
          </a:p>
          <a:p>
            <a:r>
              <a:rPr lang="en-US" i="0" dirty="0"/>
              <a:t>AWS Lambda is explained in more detail later in this module.</a:t>
            </a:r>
          </a:p>
          <a:p>
            <a:endParaRPr lang="en-US" sz="1200" b="0" i="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72495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example that can help you understand how Amazon SNS works. Suppose that the coffee shop has a single newsletter that includes updates from all areas of its business, including topics such as coupons, coffee trivia, and new products. Because this is a single newsletter, coupons, coffee trivia, and new products are grouped into a single topic. All customers who subscribe to the newsletter receive updates about coupons, coffee trivia, and new products.</a:t>
            </a:r>
          </a:p>
          <a:p>
            <a:endParaRPr lang="en-US" dirty="0"/>
          </a:p>
          <a:p>
            <a:r>
              <a:rPr lang="en-US" dirty="0"/>
              <a:t>After a while, some customers begin to express that they would prefer to receive separate newsletters for only the specific topics that interest them. The coffee shop owners decide to try this approach.</a:t>
            </a:r>
          </a:p>
        </p:txBody>
      </p:sp>
    </p:spTree>
    <p:extLst>
      <p:ext uri="{BB962C8B-B14F-4D97-AF65-F5344CB8AC3E}">
        <p14:creationId xmlns:p14="http://schemas.microsoft.com/office/powerpoint/2010/main" val="1849073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instead of having a single newsletter for all topics, the coffee shop has three separate newsletters. Each newsletter is devoted to a specific topic – coupons, coffee trivia, or new products.</a:t>
            </a:r>
          </a:p>
          <a:p>
            <a:endParaRPr lang="en-US" dirty="0"/>
          </a:p>
          <a:p>
            <a:r>
              <a:rPr lang="en-US" dirty="0"/>
              <a:t>Compared to the single newsletter with all topics, subscribers can now receive updates for only the specific topics to which they subscribe. Updates for topics are immediately sent to subscribers. </a:t>
            </a:r>
          </a:p>
          <a:p>
            <a:endParaRPr lang="en-US" dirty="0"/>
          </a:p>
          <a:p>
            <a:r>
              <a:rPr lang="en-US" dirty="0"/>
              <a:t>Subscribers can subscribe to a single topic or multiple topics. For example, the first customer is subscribed to only the coupons topic, and the second subscriber is subscribed to only the coffee trivia topic. The third customer is subscribed to both the coffee trivia and new products topics.</a:t>
            </a:r>
          </a:p>
          <a:p>
            <a:endParaRPr lang="en-US" dirty="0"/>
          </a:p>
          <a:p>
            <a:r>
              <a:rPr lang="en-US" dirty="0"/>
              <a:t>Although this example from the coffee shop involves subscribers who are people, in Amazon SNS, </a:t>
            </a:r>
            <a:r>
              <a:rPr lang="en-US" sz="1200" b="0" i="0" kern="1200" dirty="0">
                <a:solidFill>
                  <a:schemeClr val="tx1"/>
                </a:solidFill>
                <a:effectLst/>
                <a:latin typeface="+mn-lt"/>
                <a:ea typeface="+mn-ea"/>
                <a:cs typeface="+mn-cs"/>
              </a:rPr>
              <a:t>subscribers can be </a:t>
            </a:r>
            <a:r>
              <a:rPr lang="en-US" dirty="0"/>
              <a:t>web servers, email addresses, AWS Lambda functions, or several other options.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76887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Amazon Simple Queue Service (Amazon SQS) is a message queuing service</a:t>
            </a:r>
            <a:r>
              <a:rPr lang="en-US" dirty="0"/>
              <a:t>. </a:t>
            </a:r>
          </a:p>
          <a:p>
            <a:endParaRPr lang="en-US" dirty="0"/>
          </a:p>
          <a:p>
            <a:r>
              <a:rPr lang="en-US" dirty="0"/>
              <a:t>Using Amazon SQS, you can send, store, and receive messages between software components at any volume, without losing messages or requiring other services to be available. </a:t>
            </a:r>
            <a:r>
              <a:rPr lang="en-US" b="0" dirty="0"/>
              <a:t>In Amazon SQS, an application sends messages into a queue. A user or service retrieves a message from the queue, processes it, and then deletes it from the queue.</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20803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a</a:t>
            </a:r>
            <a:r>
              <a:rPr lang="en-US" dirty="0"/>
              <a:t>n example of how Amazon SQS works.</a:t>
            </a:r>
            <a:r>
              <a:rPr lang="en-US" baseline="0" dirty="0"/>
              <a:t> </a:t>
            </a:r>
            <a:r>
              <a:rPr lang="en-US" sz="1200" b="0" i="0" kern="1200" dirty="0">
                <a:solidFill>
                  <a:schemeClr val="tx1"/>
                </a:solidFill>
                <a:effectLst/>
                <a:latin typeface="+mn-lt"/>
                <a:ea typeface="+mn-ea"/>
                <a:cs typeface="+mn-cs"/>
              </a:rPr>
              <a:t>Suppose that the coffee shop has an ordering process in which a cashier takes orders and a barista makes the orders. Think of the cashier and the barista as two separate components of an application.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First, the cashier takes an order and writes it down on a piece of paper. Next, the cashier delivers the paper to the barista. Finally, the barista makes the drink and gives it to the customer.</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the next order comes in, the process repeats. This process runs smoothly as long as both the cashier and the barista are coordinated.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What might happen if the cashier took an order and went to deliver it to the barista, but the barista was out on a break or busy with another order? The cashier would need to wait until the barista is ready to accept the order. This would cause delays in the ordering process and require customers to wait longer to receive their orders.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As the coffee shop has become more popular and the ordering line is moving more slowly, the owners notice that the current ordering process is time consuming and inefficient. They decide to try a different approach that uses a queue.</a:t>
            </a:r>
          </a:p>
          <a:p>
            <a:endParaRPr lang="en-US" dirty="0"/>
          </a:p>
        </p:txBody>
      </p:sp>
    </p:spTree>
    <p:extLst>
      <p:ext uri="{BB962C8B-B14F-4D97-AF65-F5344CB8AC3E}">
        <p14:creationId xmlns:p14="http://schemas.microsoft.com/office/powerpoint/2010/main" val="712999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fontAlgn="base"/>
            <a:r>
              <a:rPr lang="en-US" sz="1200" b="0" i="0" kern="1200" dirty="0">
                <a:solidFill>
                  <a:schemeClr val="tx1"/>
                </a:solidFill>
                <a:effectLst/>
                <a:latin typeface="+mn-lt"/>
                <a:ea typeface="+mn-ea"/>
                <a:cs typeface="+mn-cs"/>
              </a:rPr>
              <a:t>Recall that the cashier and the barista are two separate components of an application. A message queuing service such as Amazon SQS enables messages between decoupled application components.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this example, the first step in the process remains the same as before – a customer places an order with the cashier. The cashier puts the order into a queue. You can think of this as an order board that serves as a buffer between the cashier and the barista. Even if the barista is out on a break or busy with another order, the cashier can continue placing new orders into the queue.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Next, the barista checks the queue and retrieves the order.</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barista prepares the drink and gives it to the customer.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barista then removes the completed order from the queue.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While the barista is preparing the drink, the cashier is able to continue taking new orders and add them to the queue.</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887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section, you will learn about Amazon EC2.</a:t>
            </a:r>
          </a:p>
        </p:txBody>
      </p:sp>
    </p:spTree>
    <p:extLst>
      <p:ext uri="{BB962C8B-B14F-4D97-AF65-F5344CB8AC3E}">
        <p14:creationId xmlns:p14="http://schemas.microsoft.com/office/powerpoint/2010/main" val="890555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next section, you will learn about serverless compute services. As with messaging services, serverless compute services can also be used for innovating in your applications that run on AWS.</a:t>
            </a:r>
          </a:p>
        </p:txBody>
      </p:sp>
    </p:spTree>
    <p:extLst>
      <p:ext uri="{BB962C8B-B14F-4D97-AF65-F5344CB8AC3E}">
        <p14:creationId xmlns:p14="http://schemas.microsoft.com/office/powerpoint/2010/main" val="26764240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Earlier in this module, you learned about Amazon EC2, a service that lets you run virtual servers in the cloud. If you have applications that you want to run in Amazon EC2, you must do the following: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Provision instances (virtual servers).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Upload your code.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Continue to manage the instances while your application is running.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AWS, you can also build and run </a:t>
            </a:r>
            <a:r>
              <a:rPr lang="en-GB" i="0" dirty="0"/>
              <a:t>serverless</a:t>
            </a:r>
            <a:r>
              <a:rPr lang="en-GB" dirty="0"/>
              <a:t> applications. The term </a:t>
            </a:r>
            <a:r>
              <a:rPr lang="en-GB" i="1" dirty="0"/>
              <a:t>serverless</a:t>
            </a:r>
            <a:r>
              <a:rPr lang="en-GB" dirty="0"/>
              <a:t> means that your code runs on servers, but you do not need to provision or manage the servers. With serverless computing, you can focus more on innovating new products and features, instead of maintaining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Another benefit of serverless computing is the flexibility to scale serverless applications automatically or to adjust their capacity by modifying the units of consumptions, such as throughput and memory.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 AWS service for serverless computing is AWS Lambda.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39104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AWS Lambda </a:t>
            </a:r>
            <a:r>
              <a:rPr lang="en-GB" dirty="0"/>
              <a:t>is a service that lets you run code without needing to provision or manage servers.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fontAlgn="base"/>
            <a:r>
              <a:rPr lang="en-US" sz="1200" b="0" i="0" kern="1200" dirty="0">
                <a:solidFill>
                  <a:schemeClr val="tx1"/>
                </a:solidFill>
                <a:effectLst/>
                <a:latin typeface="+mn-lt"/>
                <a:ea typeface="+mn-ea"/>
                <a:cs typeface="+mn-cs"/>
              </a:rPr>
              <a:t>While using AWS Lambda, you pay only for the compute time that you consume. Charges apply only when your code is running. You can also run code for virtually any type of application or backend service, all with zero administration.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For example, a simple Lambda function might involve automatically resizing uploaded images to the AWS Cloud. In this case, the function triggers when uploading a new image.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14032957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Here’s a brief overview</a:t>
            </a:r>
            <a:r>
              <a:rPr lang="en-GB" baseline="0" dirty="0"/>
              <a:t> of </a:t>
            </a:r>
            <a:r>
              <a:rPr lang="en-GB" dirty="0"/>
              <a:t>how AWS Lambda 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First, you upload your code to Lambda. Next, you set your code to trigger from an event source, such as AWS services, mobile applications, or HTTP endpoints.</a:t>
            </a:r>
            <a:r>
              <a:rPr lang="en-GB" baseline="0" dirty="0"/>
              <a:t> </a:t>
            </a:r>
            <a:r>
              <a:rPr lang="en-GB" dirty="0"/>
              <a:t>Lambda runs your code only when triggered, and you pay only for the compute time that you use.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previous example of resizing images, you would pay only for the compute time that you use when new images are uploaded. Uploading the images triggers Lambda to run code for the image resizing function.</a:t>
            </a:r>
          </a:p>
        </p:txBody>
      </p:sp>
    </p:spTree>
    <p:extLst>
      <p:ext uri="{BB962C8B-B14F-4D97-AF65-F5344CB8AC3E}">
        <p14:creationId xmlns:p14="http://schemas.microsoft.com/office/powerpoint/2010/main" val="27198849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AWS also offers services that you can use to run containerized applications. In the next section, you will learn about containers and three AWS container services.</a:t>
            </a:r>
          </a:p>
        </p:txBody>
      </p:sp>
    </p:spTree>
    <p:extLst>
      <p:ext uri="{BB962C8B-B14F-4D97-AF65-F5344CB8AC3E}">
        <p14:creationId xmlns:p14="http://schemas.microsoft.com/office/powerpoint/2010/main" val="26201636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Containers provide you with a standard way to package your application's code and dependencies into a single object. </a:t>
            </a:r>
            <a:r>
              <a:rPr lang="en-US" noProof="0" dirty="0"/>
              <a:t>Containers are frequently used for processes and workflows in which there are essential requirements for security, reliability, and scalability.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Suppose that a company’s application developer has an environment on their computer that is different from the environment on the computers used by the IT operations staff. The developer wants to ensure that the application’s environment remains consistent regardless of where it is deployed, so they use a containerized approach. This helps reduce the time spent debugging applications and diagnosing differences in computing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running containerized applications, you</a:t>
            </a:r>
            <a:r>
              <a:rPr lang="en-US" sz="1200" b="0" i="0" kern="1200" baseline="0" dirty="0">
                <a:solidFill>
                  <a:schemeClr val="tx1"/>
                </a:solidFill>
                <a:effectLst/>
                <a:latin typeface="+mn-lt"/>
                <a:ea typeface="+mn-ea"/>
                <a:cs typeface="+mn-cs"/>
              </a:rPr>
              <a:t> must </a:t>
            </a:r>
            <a:r>
              <a:rPr lang="en-US" sz="1200" b="0" i="0" kern="1200" dirty="0">
                <a:solidFill>
                  <a:schemeClr val="tx1"/>
                </a:solidFill>
                <a:effectLst/>
                <a:latin typeface="+mn-lt"/>
                <a:ea typeface="+mn-ea"/>
                <a:cs typeface="+mn-cs"/>
              </a:rPr>
              <a:t>consider scalability. Suppose that instead of a single host with multiple containers, you have to manage tens of hosts with hundreds of containers. Alternatively, you have to manage possibly hundreds of hosts with thousands of containers. At a large scale, imagine how much time it might take for you to monitor memory usage, security, logging, and so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Container orchestration services help you to deploy, manage, and scale your containerized applications. You will learn about two services that provide container orchestration – Amazon Elastic Container Service (Amazon ECS) and Amazon Elastic Kubernetes Service (Amazon EKS).</a:t>
            </a:r>
            <a:endParaRPr lang="en-US"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p:txBody>
      </p:sp>
    </p:spTree>
    <p:extLst>
      <p:ext uri="{BB962C8B-B14F-4D97-AF65-F5344CB8AC3E}">
        <p14:creationId xmlns:p14="http://schemas.microsoft.com/office/powerpoint/2010/main" val="12702367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85802"/>
            <a:ext cx="5486400" cy="3600450"/>
          </a:xfrm>
        </p:spPr>
        <p:txBody>
          <a:bodyPr/>
          <a:lstStyle/>
          <a:p>
            <a:r>
              <a:rPr lang="en-GB" b="0" dirty="0"/>
              <a:t>Amazon Elastic Container Service (Amazon ECS) is a highly scalable, high-performance container management system that allows you to run and scale containerized applications on AWS. </a:t>
            </a:r>
          </a:p>
          <a:p>
            <a:endParaRPr lang="en-GB" b="0" noProof="0" dirty="0"/>
          </a:p>
          <a:p>
            <a:r>
              <a:rPr lang="en-US" b="0" noProof="0" dirty="0"/>
              <a:t>Amazon ECS supports Docker containers</a:t>
            </a:r>
            <a:r>
              <a:rPr lang="en-GB" b="0" dirty="0"/>
              <a:t>. Docker is a software platform that allows you to build, test, and deploy applications quickly. AWS supports the use of open-source Docker Community Edition and subscription-based Docker Enterprise Edition. With Amazon ECS, you can use API calls to launch and stop Docker-enabled applications.</a:t>
            </a:r>
          </a:p>
          <a:p>
            <a:endParaRPr lang="en-US" b="0" dirty="0"/>
          </a:p>
          <a:p>
            <a:r>
              <a:rPr lang="en-US" b="0" dirty="0"/>
              <a:t>Amazon Elastic Kubernetes Service (Amazon EKS) is a fully </a:t>
            </a:r>
            <a:r>
              <a:rPr lang="en-US" dirty="0"/>
              <a:t>managed service that you can use to run Kubernetes on AWS. </a:t>
            </a:r>
          </a:p>
          <a:p>
            <a:endParaRPr lang="en-US" dirty="0"/>
          </a:p>
          <a:p>
            <a:r>
              <a:rPr lang="en-US" dirty="0"/>
              <a:t>Kubernetes is open source software that allows you to deploy and manage containerized applications at scale. Kubernetes is maintained by a large community of volunteers, and AWS actively works with the Kubernetes community. As new features and functionalities for Kubernetes applications are released, you can apply these updates to your applications that are managed with Amazon EKS.</a:t>
            </a:r>
          </a:p>
          <a:p>
            <a:endParaRPr lang="en-US" dirty="0"/>
          </a:p>
          <a:p>
            <a:endParaRPr lang="en-US" dirty="0"/>
          </a:p>
          <a:p>
            <a:endParaRPr lang="en-US" dirty="0"/>
          </a:p>
        </p:txBody>
      </p:sp>
    </p:spTree>
    <p:extLst>
      <p:ext uri="{BB962C8B-B14F-4D97-AF65-F5344CB8AC3E}">
        <p14:creationId xmlns:p14="http://schemas.microsoft.com/office/powerpoint/2010/main" val="1967872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AWS Fargate is a serverless compute engine for containers. It works with both Amazon ECS and Amazon EKS. Unlike Amazon ECS and Amazon EKS, which are both container orchestration services, AWS Fargate is a container hosting platform.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using AWS Fargate, you do not need to provision or manage servers. AWS Fargate manages your server infrastructure for you. You can focus more on innovating and developing your applications, and you pay only for the resources that are required to run your containers.</a:t>
            </a:r>
          </a:p>
        </p:txBody>
      </p:sp>
    </p:spTree>
    <p:extLst>
      <p:ext uri="{BB962C8B-B14F-4D97-AF65-F5344CB8AC3E}">
        <p14:creationId xmlns:p14="http://schemas.microsoft.com/office/powerpoint/2010/main" val="4107330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no notes on this slide.</a:t>
            </a:r>
          </a:p>
        </p:txBody>
      </p:sp>
    </p:spTree>
    <p:extLst>
      <p:ext uri="{BB962C8B-B14F-4D97-AF65-F5344CB8AC3E}">
        <p14:creationId xmlns:p14="http://schemas.microsoft.com/office/powerpoint/2010/main" val="10006395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A customer wants to use an Amazon EC2 instance for a batch processing workload. Which Amazon EC2 instance type should they use?</a:t>
            </a:r>
          </a:p>
          <a:p>
            <a:pPr marL="0" indent="0">
              <a:spcAft>
                <a:spcPts val="1000"/>
              </a:spcAft>
              <a:buNone/>
            </a:pPr>
            <a:endParaRPr lang="en-US" dirty="0"/>
          </a:p>
          <a:p>
            <a:pPr marL="514350" indent="-514350">
              <a:buFont typeface="+mj-lt"/>
              <a:buAutoNum type="alphaUcPeriod"/>
            </a:pPr>
            <a:r>
              <a:rPr lang="en-US" sz="1100" dirty="0"/>
              <a:t>General purpose</a:t>
            </a:r>
          </a:p>
          <a:p>
            <a:pPr marL="514350" indent="-514350">
              <a:buFont typeface="+mj-lt"/>
              <a:buAutoNum type="alphaUcPeriod"/>
            </a:pPr>
            <a:r>
              <a:rPr lang="en-US" sz="1100" dirty="0"/>
              <a:t>Compute optimized</a:t>
            </a:r>
          </a:p>
          <a:p>
            <a:pPr marL="514350" indent="-514350">
              <a:buFont typeface="+mj-lt"/>
              <a:buAutoNum type="alphaUcPeriod"/>
            </a:pPr>
            <a:r>
              <a:rPr lang="en-US" sz="1100" dirty="0"/>
              <a:t>Memory optimized</a:t>
            </a:r>
          </a:p>
          <a:p>
            <a:pPr marL="514350" indent="-514350">
              <a:buFont typeface="+mj-lt"/>
              <a:buAutoNum type="alphaUcPeriod"/>
            </a:pPr>
            <a:r>
              <a:rPr lang="en-US" sz="1100" dirty="0"/>
              <a:t>Storage optimized</a:t>
            </a:r>
          </a:p>
        </p:txBody>
      </p:sp>
    </p:spTree>
    <p:extLst>
      <p:ext uri="{BB962C8B-B14F-4D97-AF65-F5344CB8AC3E}">
        <p14:creationId xmlns:p14="http://schemas.microsoft.com/office/powerpoint/2010/main" val="263860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Amazon EC2 provides secure, resizable compute capacity in the cloud as Amazon EC2 instances.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Imagine that you are responsible for the architecture of your company's resources and must support new websites. With traditional on-premises resources, you would:</a:t>
            </a:r>
          </a:p>
          <a:p>
            <a:pPr fontAlgn="base"/>
            <a:endParaRPr lang="en-US" sz="1200" b="0" i="0" kern="1200" dirty="0">
              <a:solidFill>
                <a:schemeClr val="tx1"/>
              </a:solidFill>
              <a:effectLst/>
              <a:latin typeface="+mn-lt"/>
              <a:ea typeface="+mn-ea"/>
              <a:cs typeface="+mn-cs"/>
            </a:endParaRPr>
          </a:p>
          <a:p>
            <a:pPr marL="228600" indent="-228600" fontAlgn="base">
              <a:buFont typeface="+mj-lt"/>
              <a:buAutoNum type="arabicPeriod"/>
            </a:pPr>
            <a:r>
              <a:rPr lang="en-US" sz="1200" b="0" i="0" kern="1200" dirty="0">
                <a:solidFill>
                  <a:schemeClr val="tx1"/>
                </a:solidFill>
                <a:effectLst/>
                <a:latin typeface="+mn-lt"/>
                <a:ea typeface="+mn-ea"/>
                <a:cs typeface="+mn-cs"/>
              </a:rPr>
              <a:t>Spend money upfront to purchase hardware.</a:t>
            </a:r>
          </a:p>
          <a:p>
            <a:pPr marL="228600" indent="-228600" fontAlgn="base">
              <a:buFont typeface="+mj-lt"/>
              <a:buAutoNum type="arabicPeriod"/>
            </a:pPr>
            <a:r>
              <a:rPr lang="en-US" sz="1200" b="0" i="0" kern="1200" dirty="0">
                <a:solidFill>
                  <a:schemeClr val="tx1"/>
                </a:solidFill>
                <a:effectLst/>
                <a:latin typeface="+mn-lt"/>
                <a:ea typeface="+mn-ea"/>
                <a:cs typeface="+mn-cs"/>
              </a:rPr>
              <a:t>Wait for the servers to be delivered to you.</a:t>
            </a:r>
          </a:p>
          <a:p>
            <a:pPr marL="228600" indent="-228600" fontAlgn="base">
              <a:buFont typeface="+mj-lt"/>
              <a:buAutoNum type="arabicPeriod"/>
            </a:pPr>
            <a:r>
              <a:rPr lang="en-US" sz="1200" b="0" i="0" kern="1200" dirty="0">
                <a:solidFill>
                  <a:schemeClr val="tx1"/>
                </a:solidFill>
                <a:effectLst/>
                <a:latin typeface="+mn-lt"/>
                <a:ea typeface="+mn-ea"/>
                <a:cs typeface="+mn-cs"/>
              </a:rPr>
              <a:t>Install the servers in your physical data center.</a:t>
            </a:r>
          </a:p>
          <a:p>
            <a:pPr marL="228600" indent="-228600" fontAlgn="base">
              <a:buFont typeface="+mj-lt"/>
              <a:buAutoNum type="arabicPeriod"/>
            </a:pPr>
            <a:r>
              <a:rPr lang="en-US" sz="1200" b="0" i="0" kern="1200" dirty="0">
                <a:solidFill>
                  <a:schemeClr val="tx1"/>
                </a:solidFill>
                <a:effectLst/>
                <a:latin typeface="+mn-lt"/>
                <a:ea typeface="+mn-ea"/>
                <a:cs typeface="+mn-cs"/>
              </a:rPr>
              <a:t>Make all the necessary configurations.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By comparison, with an Amazon EC2 instance, you would use a virtual server to run applications in the AWS Cloud. You could:</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Provision and launch an Amazon EC2 instance within minutes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Stop using it when you finish running a workload</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Pay only for the compute time you use when an instance is running, not when it is stopped or shut down</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Save costs by paying only for server capacity that you need or want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22738566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correct response option is </a:t>
            </a:r>
            <a:r>
              <a:rPr lang="en-US" sz="1200" b="1" kern="1200" dirty="0">
                <a:solidFill>
                  <a:schemeClr val="tx1"/>
                </a:solidFill>
                <a:effectLst/>
                <a:latin typeface="+mn-lt"/>
                <a:ea typeface="+mn-ea"/>
                <a:cs typeface="+mn-cs"/>
              </a:rPr>
              <a:t>B. Compute optimized.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other response options are incorrect because:</a:t>
            </a:r>
          </a:p>
          <a:p>
            <a:endParaRPr lang="en-US" dirty="0"/>
          </a:p>
          <a:p>
            <a:r>
              <a:rPr lang="en-US" dirty="0"/>
              <a:t>A. General purpose instances provide a balance of compute, memory, and networking resources. This instance family would not be an ideal choice for the application in this scenario. Compute optimized instances are more suited for batch processing workloads than general purpose instances.</a:t>
            </a:r>
          </a:p>
          <a:p>
            <a:endParaRPr lang="en-US" dirty="0"/>
          </a:p>
          <a:p>
            <a:r>
              <a:rPr lang="en-US" dirty="0"/>
              <a:t>C. Memory optimized instances are more ideal for workloads that process large datasets in memory, such as high-performance databases.</a:t>
            </a:r>
          </a:p>
          <a:p>
            <a:endParaRPr lang="en-US" dirty="0"/>
          </a:p>
          <a:p>
            <a:r>
              <a:rPr lang="en-US" dirty="0"/>
              <a:t>D. Storage optimized instances are designed for workloads that require high, sequential read and write access to large datasets on local storage. The question does not specify the size of data that will be processed. Batch processing involves processing data in groups. A compute optimized instance is ideal for this type of workload, which would benefit from a high-performance processor.</a:t>
            </a:r>
          </a:p>
          <a:p>
            <a:endParaRPr lang="en-US" dirty="0"/>
          </a:p>
          <a:p>
            <a:endParaRPr lang="en-US" dirty="0"/>
          </a:p>
          <a:p>
            <a:endParaRPr lang="en-US" dirty="0"/>
          </a:p>
        </p:txBody>
      </p:sp>
    </p:spTree>
    <p:extLst>
      <p:ext uri="{BB962C8B-B14F-4D97-AF65-F5344CB8AC3E}">
        <p14:creationId xmlns:p14="http://schemas.microsoft.com/office/powerpoint/2010/main" val="4247966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What are the contract length options for Amazon EC2 Reserved Instances? (Select TWO.)</a:t>
            </a:r>
          </a:p>
          <a:p>
            <a:endParaRPr lang="en-US" dirty="0"/>
          </a:p>
          <a:p>
            <a:pPr marL="228600" indent="-228600">
              <a:buFont typeface="+mj-lt"/>
              <a:buAutoNum type="alphaUcPeriod"/>
            </a:pPr>
            <a:r>
              <a:rPr lang="en-US" dirty="0"/>
              <a:t>1 year</a:t>
            </a:r>
          </a:p>
          <a:p>
            <a:pPr marL="228600" indent="-228600">
              <a:buFont typeface="+mj-lt"/>
              <a:buAutoNum type="alphaUcPeriod"/>
            </a:pPr>
            <a:r>
              <a:rPr lang="en-US" dirty="0"/>
              <a:t>2 years</a:t>
            </a:r>
          </a:p>
          <a:p>
            <a:pPr marL="228600" indent="-228600">
              <a:buFont typeface="+mj-lt"/>
              <a:buAutoNum type="alphaUcPeriod"/>
            </a:pPr>
            <a:r>
              <a:rPr lang="en-US" dirty="0"/>
              <a:t>3 years</a:t>
            </a:r>
          </a:p>
          <a:p>
            <a:pPr marL="228600" indent="-228600">
              <a:buFont typeface="+mj-lt"/>
              <a:buAutoNum type="alphaUcPeriod"/>
            </a:pPr>
            <a:r>
              <a:rPr lang="en-US" dirty="0"/>
              <a:t>4 years</a:t>
            </a:r>
          </a:p>
          <a:p>
            <a:pPr marL="228600" indent="-228600">
              <a:buFont typeface="+mj-lt"/>
              <a:buAutoNum type="alphaUcPeriod"/>
            </a:pPr>
            <a:r>
              <a:rPr lang="en-US" dirty="0"/>
              <a:t>5 years</a:t>
            </a:r>
          </a:p>
        </p:txBody>
      </p:sp>
    </p:spTree>
    <p:extLst>
      <p:ext uri="{BB962C8B-B14F-4D97-AF65-F5344CB8AC3E}">
        <p14:creationId xmlns:p14="http://schemas.microsoft.com/office/powerpoint/2010/main" val="23886933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mn-lt"/>
                <a:ea typeface="Amazon Ember" panose="020B0603020204020204" pitchFamily="34" charset="0"/>
                <a:cs typeface="Amazon Ember" panose="020B0603020204020204" pitchFamily="34" charset="0"/>
              </a:rPr>
              <a:t>The two correct response options are:</a:t>
            </a:r>
          </a:p>
          <a:p>
            <a:pPr marL="0" indent="0">
              <a:lnSpc>
                <a:spcPct val="100000"/>
              </a:lnSpc>
              <a:buNone/>
            </a:pPr>
            <a:endParaRPr lang="en-US" sz="1200" b="0" dirty="0">
              <a:latin typeface="+mn-lt"/>
              <a:ea typeface="Amazon Ember" panose="020B0603020204020204" pitchFamily="34" charset="0"/>
              <a:cs typeface="Amazon Ember" panose="020B0603020204020204" pitchFamily="34" charset="0"/>
            </a:endParaRPr>
          </a:p>
          <a:p>
            <a:pPr marL="0" indent="0">
              <a:lnSpc>
                <a:spcPct val="100000"/>
              </a:lnSpc>
              <a:buFont typeface="Arial" panose="020B0604020202020204" pitchFamily="34" charset="0"/>
              <a:buNone/>
            </a:pPr>
            <a:r>
              <a:rPr lang="en-US" sz="1200" b="1" dirty="0">
                <a:latin typeface="+mn-lt"/>
                <a:ea typeface="Amazon Ember" panose="020B0603020204020204" pitchFamily="34" charset="0"/>
                <a:cs typeface="Amazon Ember" panose="020B0603020204020204" pitchFamily="34" charset="0"/>
              </a:rPr>
              <a:t>A.</a:t>
            </a:r>
            <a:r>
              <a:rPr lang="en-US" sz="1200" b="1" baseline="0" dirty="0">
                <a:latin typeface="+mn-lt"/>
                <a:ea typeface="Amazon Ember" panose="020B0603020204020204" pitchFamily="34" charset="0"/>
                <a:cs typeface="Amazon Ember" panose="020B0603020204020204" pitchFamily="34" charset="0"/>
              </a:rPr>
              <a:t> </a:t>
            </a:r>
            <a:r>
              <a:rPr lang="en-US" sz="1200" b="1" dirty="0">
                <a:latin typeface="+mn-lt"/>
                <a:ea typeface="Amazon Ember" panose="020B0603020204020204" pitchFamily="34" charset="0"/>
                <a:cs typeface="Amazon Ember" panose="020B0603020204020204" pitchFamily="34" charset="0"/>
              </a:rPr>
              <a:t>1 year</a:t>
            </a:r>
          </a:p>
          <a:p>
            <a:pPr marL="0" indent="0">
              <a:lnSpc>
                <a:spcPct val="100000"/>
              </a:lnSpc>
              <a:buFont typeface="Arial" panose="020B0604020202020204" pitchFamily="34" charset="0"/>
              <a:buNone/>
            </a:pPr>
            <a:r>
              <a:rPr lang="en-US" sz="1200" b="1" dirty="0">
                <a:latin typeface="+mn-lt"/>
                <a:ea typeface="Amazon Ember" panose="020B0603020204020204" pitchFamily="34" charset="0"/>
                <a:cs typeface="Amazon Ember" panose="020B0603020204020204" pitchFamily="34" charset="0"/>
              </a:rPr>
              <a:t>C. 3 years</a:t>
            </a:r>
          </a:p>
          <a:p>
            <a:pPr marL="171450" indent="-171450">
              <a:lnSpc>
                <a:spcPct val="100000"/>
              </a:lnSpc>
              <a:buFont typeface="Arial" panose="020B0604020202020204" pitchFamily="34" charset="0"/>
              <a:buChar char="•"/>
            </a:pPr>
            <a:endParaRPr lang="en-US" sz="1200" b="0" dirty="0">
              <a:latin typeface="+mn-lt"/>
              <a:ea typeface="Amazon Ember" panose="020B0603020204020204" pitchFamily="34" charset="0"/>
              <a:cs typeface="Amazon Ember" panose="020B0603020204020204" pitchFamily="34" charset="0"/>
            </a:endParaRPr>
          </a:p>
          <a:p>
            <a:pPr marL="0" indent="0">
              <a:lnSpc>
                <a:spcPct val="100000"/>
              </a:lnSpc>
              <a:buFont typeface="Arial" panose="020B0604020202020204" pitchFamily="34" charset="0"/>
              <a:buNone/>
            </a:pPr>
            <a:r>
              <a:rPr lang="en-US" sz="1200" b="0" dirty="0">
                <a:latin typeface="+mn-lt"/>
                <a:ea typeface="Amazon Ember" panose="020B0603020204020204" pitchFamily="34" charset="0"/>
                <a:cs typeface="Amazon Ember" panose="020B0603020204020204" pitchFamily="34" charset="0"/>
              </a:rPr>
              <a:t>Reserved Instances require a commitment of either 1 year or 3 years. The 3-year option offers a larger discount.</a:t>
            </a:r>
          </a:p>
        </p:txBody>
      </p:sp>
    </p:spTree>
    <p:extLst>
      <p:ext uri="{BB962C8B-B14F-4D97-AF65-F5344CB8AC3E}">
        <p14:creationId xmlns:p14="http://schemas.microsoft.com/office/powerpoint/2010/main" val="38028165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A customer has a workload that will run for a total of 6 months and can withstand interruptions. What would be the most cost-efficient Amazon EC2 instance purchasing option?</a:t>
            </a:r>
          </a:p>
          <a:p>
            <a:pPr marL="228600" indent="-228600">
              <a:spcAft>
                <a:spcPts val="1000"/>
              </a:spcAft>
              <a:buFont typeface="+mj-lt"/>
              <a:buAutoNum type="alphaUcPeriod"/>
            </a:pPr>
            <a:endParaRPr lang="en-US" dirty="0"/>
          </a:p>
          <a:p>
            <a:pPr marL="228600" indent="-228600">
              <a:buFont typeface="+mj-lt"/>
              <a:buAutoNum type="alphaUcPeriod"/>
            </a:pPr>
            <a:r>
              <a:rPr lang="en-US" sz="1100" dirty="0"/>
              <a:t>Reserved Instance</a:t>
            </a:r>
          </a:p>
          <a:p>
            <a:pPr marL="228600" indent="-228600">
              <a:buFont typeface="+mj-lt"/>
              <a:buAutoNum type="alphaUcPeriod"/>
            </a:pPr>
            <a:r>
              <a:rPr lang="en-US" sz="1100" dirty="0"/>
              <a:t>Dedicated Instance</a:t>
            </a:r>
          </a:p>
          <a:p>
            <a:pPr marL="228600" indent="-228600">
              <a:buFont typeface="+mj-lt"/>
              <a:buAutoNum type="alphaUcPeriod"/>
            </a:pPr>
            <a:r>
              <a:rPr lang="en-US" sz="1100" dirty="0"/>
              <a:t>On-Demand Instance</a:t>
            </a:r>
          </a:p>
          <a:p>
            <a:pPr marL="228600" indent="-228600">
              <a:buFont typeface="+mj-lt"/>
              <a:buAutoNum type="alphaUcPeriod"/>
            </a:pPr>
            <a:r>
              <a:rPr lang="en-US" sz="1100" dirty="0"/>
              <a:t>Spot Instance</a:t>
            </a:r>
          </a:p>
        </p:txBody>
      </p:sp>
    </p:spTree>
    <p:extLst>
      <p:ext uri="{BB962C8B-B14F-4D97-AF65-F5344CB8AC3E}">
        <p14:creationId xmlns:p14="http://schemas.microsoft.com/office/powerpoint/2010/main" val="2699202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The correct response option is </a:t>
            </a:r>
            <a:r>
              <a:rPr lang="en-US" sz="1200" b="1" dirty="0">
                <a:latin typeface="Amazon Ember" panose="020B0603020204020204" pitchFamily="34" charset="0"/>
                <a:ea typeface="Amazon Ember" panose="020B0603020204020204" pitchFamily="34" charset="0"/>
                <a:cs typeface="Amazon Ember" panose="020B0603020204020204" pitchFamily="34" charset="0"/>
              </a:rPr>
              <a:t>D. Spot Instance.</a:t>
            </a:r>
          </a:p>
          <a:p>
            <a:pPr marL="0" indent="0">
              <a:lnSpc>
                <a:spcPct val="100000"/>
              </a:lnSpc>
              <a:buNone/>
            </a:pPr>
            <a:endParaRPr lang="en-US" sz="1200" b="0" dirty="0">
              <a:latin typeface="Amazon Ember" panose="020B0603020204020204" pitchFamily="34" charset="0"/>
              <a:ea typeface="Amazon Ember" panose="020B0603020204020204" pitchFamily="34" charset="0"/>
              <a:cs typeface="Amazon Ember" panose="020B0603020204020204" pitchFamily="34" charset="0"/>
            </a:endParaRPr>
          </a:p>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The other response options are incorrect because:</a:t>
            </a:r>
          </a:p>
          <a:p>
            <a:pPr marL="0" indent="0">
              <a:lnSpc>
                <a:spcPct val="100000"/>
              </a:lnSpc>
              <a:buNone/>
            </a:pPr>
            <a:endParaRPr lang="en-US" sz="1200" b="0" dirty="0">
              <a:latin typeface="Amazon Ember" panose="020B0603020204020204" pitchFamily="34" charset="0"/>
              <a:ea typeface="Amazon Ember" panose="020B0603020204020204" pitchFamily="34" charset="0"/>
              <a:cs typeface="Amazon Ember" panose="020B0603020204020204" pitchFamily="34" charset="0"/>
            </a:endParaRPr>
          </a:p>
          <a:p>
            <a:pPr marL="0" indent="0">
              <a:lnSpc>
                <a:spcPct val="100000"/>
              </a:lnSpc>
              <a:buNone/>
            </a:pPr>
            <a:r>
              <a:rPr lang="en-US" sz="1200" b="0" dirty="0">
                <a:ea typeface="Amazon Ember" panose="020B0603020204020204" pitchFamily="34" charset="0"/>
                <a:cs typeface="Amazon Ember" panose="020B0603020204020204" pitchFamily="34" charset="0"/>
              </a:rPr>
              <a:t>A. Reserved Instances require a contract length of either 1 year or 3 years. The workload in this scenario will only be running for 6 months.</a:t>
            </a:r>
          </a:p>
          <a:p>
            <a:pPr marL="0" indent="0">
              <a:lnSpc>
                <a:spcPct val="100000"/>
              </a:lnSpc>
              <a:buNone/>
            </a:pPr>
            <a:endParaRPr lang="en-US" sz="1200" b="0" dirty="0">
              <a:latin typeface="Amazon Ember" panose="020B0603020204020204" pitchFamily="34" charset="0"/>
              <a:ea typeface="Amazon Ember" panose="020B0603020204020204" pitchFamily="34" charset="0"/>
              <a:cs typeface="Amazon Ember" panose="020B0603020204020204" pitchFamily="34" charset="0"/>
            </a:endParaRPr>
          </a:p>
          <a:p>
            <a:pPr marL="0" indent="0">
              <a:lnSpc>
                <a:spcPct val="100000"/>
              </a:lnSpc>
              <a:buNone/>
            </a:pPr>
            <a:r>
              <a:rPr lang="en-US" dirty="0"/>
              <a:t>B. Dedicated Instances run in a virtual private cloud (VPC) on hardware that is dedicated to a single customer. They have a higher cost than the other response options, which run on shared hardware. </a:t>
            </a:r>
          </a:p>
          <a:p>
            <a:pPr marL="0" indent="0">
              <a:lnSpc>
                <a:spcPct val="100000"/>
              </a:lnSpc>
              <a:buNone/>
            </a:pPr>
            <a:endParaRPr lang="en-US" dirty="0"/>
          </a:p>
          <a:p>
            <a:pPr marL="0" indent="0">
              <a:lnSpc>
                <a:spcPct val="100000"/>
              </a:lnSpc>
              <a:buNone/>
            </a:pPr>
            <a:r>
              <a:rPr lang="en-US" dirty="0"/>
              <a:t>C. On-Demand Instances fulfill the requirements of running for only 6 months and withstanding interruptions. However, a Spot Instance would be an ideal choice, because it does not require a minimum contract length, can withstand interruptions, and costs less than an On-Demand Instance.</a:t>
            </a:r>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p:txBody>
      </p:sp>
    </p:spTree>
    <p:extLst>
      <p:ext uri="{BB962C8B-B14F-4D97-AF65-F5344CB8AC3E}">
        <p14:creationId xmlns:p14="http://schemas.microsoft.com/office/powerpoint/2010/main" val="7666977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A customer wants to give users messages for the specific topics to which they have subscribed. Which service should they use?</a:t>
            </a:r>
          </a:p>
          <a:p>
            <a:pPr marL="0" indent="0">
              <a:spcAft>
                <a:spcPts val="1000"/>
              </a:spcAft>
              <a:buNone/>
            </a:pPr>
            <a:endParaRPr lang="en-US" dirty="0"/>
          </a:p>
          <a:p>
            <a:pPr marL="228600" indent="-228600">
              <a:buFont typeface="+mj-lt"/>
              <a:buAutoNum type="alphaUcPeriod"/>
            </a:pPr>
            <a:r>
              <a:rPr lang="en-US" sz="1200" dirty="0"/>
              <a:t>Amazon Simple Notification Service (Amazon SNS)</a:t>
            </a:r>
          </a:p>
          <a:p>
            <a:pPr marL="228600" indent="-228600">
              <a:buFont typeface="+mj-lt"/>
              <a:buAutoNum type="alphaUcPeriod"/>
            </a:pPr>
            <a:r>
              <a:rPr lang="en-US" sz="1200" dirty="0"/>
              <a:t>AWS Lambda</a:t>
            </a:r>
          </a:p>
          <a:p>
            <a:pPr marL="228600" indent="-228600">
              <a:buFont typeface="+mj-lt"/>
              <a:buAutoNum type="alphaUcPeriod"/>
            </a:pPr>
            <a:r>
              <a:rPr lang="en-US" sz="1200" dirty="0"/>
              <a:t>Amazon Simple Queue Service (Amazon SQS)</a:t>
            </a:r>
          </a:p>
          <a:p>
            <a:pPr marL="228600" indent="-228600">
              <a:buFont typeface="+mj-lt"/>
              <a:buAutoNum type="alphaUcPeriod"/>
            </a:pPr>
            <a:r>
              <a:rPr lang="en-US" sz="1200" dirty="0"/>
              <a:t>Amazon Elastic Kubernetes Service (Amazon EKS)</a:t>
            </a:r>
          </a:p>
        </p:txBody>
      </p:sp>
    </p:spTree>
    <p:extLst>
      <p:ext uri="{BB962C8B-B14F-4D97-AF65-F5344CB8AC3E}">
        <p14:creationId xmlns:p14="http://schemas.microsoft.com/office/powerpoint/2010/main" val="40587306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The correct response option is </a:t>
            </a:r>
            <a:r>
              <a:rPr lang="en-US" sz="1200" b="1" dirty="0">
                <a:latin typeface="Amazon Ember" panose="020B0603020204020204" pitchFamily="34" charset="0"/>
                <a:ea typeface="Amazon Ember" panose="020B0603020204020204" pitchFamily="34" charset="0"/>
                <a:cs typeface="Amazon Ember" panose="020B0603020204020204" pitchFamily="34" charset="0"/>
              </a:rPr>
              <a:t>A. Amazon Simple Notification Service (Amazon SNS).</a:t>
            </a:r>
          </a:p>
          <a:p>
            <a:pPr marL="0" indent="0">
              <a:lnSpc>
                <a:spcPct val="100000"/>
              </a:lnSpc>
              <a:buNone/>
            </a:pPr>
            <a:endParaRPr lang="en-US" sz="1200" b="0" dirty="0">
              <a:latin typeface="Amazon Ember" panose="020B0603020204020204" pitchFamily="34" charset="0"/>
              <a:ea typeface="Amazon Ember" panose="020B0603020204020204" pitchFamily="34" charset="0"/>
              <a:cs typeface="Amazon Ember" panose="020B0603020204020204" pitchFamily="34" charset="0"/>
            </a:endParaRPr>
          </a:p>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The other response options are incorrect because:</a:t>
            </a:r>
          </a:p>
          <a:p>
            <a:pPr marL="0" indent="0">
              <a:lnSpc>
                <a:spcPct val="100000"/>
              </a:lnSpc>
              <a:buNone/>
            </a:pPr>
            <a:endParaRPr lang="en-US" sz="1200" b="0" dirty="0">
              <a:latin typeface="Amazon Ember" panose="020B0603020204020204" pitchFamily="34" charset="0"/>
              <a:ea typeface="Amazon Ember" panose="020B0603020204020204" pitchFamily="34" charset="0"/>
              <a:cs typeface="Amazon Ember" panose="020B0603020204020204" pitchFamily="34" charset="0"/>
            </a:endParaRPr>
          </a:p>
          <a:p>
            <a:pPr marL="0" indent="0">
              <a:lnSpc>
                <a:spcPct val="100000"/>
              </a:lnSpc>
              <a:buNone/>
            </a:pPr>
            <a:r>
              <a:rPr lang="en-US" dirty="0"/>
              <a:t>B. AWS Lambda is a service that lets you run code without provisioning or managing servers.</a:t>
            </a:r>
          </a:p>
          <a:p>
            <a:pPr marL="0" indent="0">
              <a:lnSpc>
                <a:spcPct val="100000"/>
              </a:lnSpc>
              <a:buNone/>
            </a:pPr>
            <a:endParaRPr lang="en-US" dirty="0"/>
          </a:p>
          <a:p>
            <a:pPr marL="0" indent="0">
              <a:lnSpc>
                <a:spcPct val="100000"/>
              </a:lnSpc>
              <a:buNone/>
            </a:pPr>
            <a:r>
              <a:rPr lang="en-US" dirty="0"/>
              <a:t>C. Amazon Simple Queue Service (Amazon SQS) is a service that allows you to </a:t>
            </a:r>
            <a:r>
              <a:rPr lang="en-US" sz="1200" dirty="0"/>
              <a:t>send, store, and receive messages between software components through a queue. It does not use the message subscription and topic model that is involved with Amazon SNS. </a:t>
            </a:r>
          </a:p>
          <a:p>
            <a:pPr marL="0" indent="0">
              <a:lnSpc>
                <a:spcPct val="100000"/>
              </a:lnSpc>
              <a:buNone/>
            </a:pPr>
            <a:endParaRPr lang="en-US" sz="1200" dirty="0"/>
          </a:p>
          <a:p>
            <a:pPr marL="0" indent="0">
              <a:lnSpc>
                <a:spcPct val="100000"/>
              </a:lnSpc>
              <a:buNone/>
            </a:pPr>
            <a:r>
              <a:rPr lang="en-US" sz="1200" dirty="0"/>
              <a:t>D. Amazon Elastic Kubernetes Service (Amazon EKS) is a fully managed Kubernetes service. Kubernetes is open-source software that allows you to deploy and manage containerized applications at scale.</a:t>
            </a:r>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dirty="0"/>
          </a:p>
        </p:txBody>
      </p:sp>
    </p:spTree>
    <p:extLst>
      <p:ext uri="{BB962C8B-B14F-4D97-AF65-F5344CB8AC3E}">
        <p14:creationId xmlns:p14="http://schemas.microsoft.com/office/powerpoint/2010/main" val="657740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learned how to:</a:t>
            </a:r>
          </a:p>
          <a:p>
            <a:endParaRPr lang="en-US" dirty="0"/>
          </a:p>
          <a:p>
            <a:pPr marL="171450" indent="-171450">
              <a:spcAft>
                <a:spcPts val="500"/>
              </a:spcAft>
              <a:buFont typeface="Arial" panose="020B0604020202020204" pitchFamily="34" charset="0"/>
              <a:buChar char="•"/>
            </a:pPr>
            <a:r>
              <a:rPr lang="en-US" sz="1200" dirty="0"/>
              <a:t>Describe Amazon EC2 benefits</a:t>
            </a:r>
          </a:p>
          <a:p>
            <a:pPr marL="171450" indent="-171450">
              <a:spcAft>
                <a:spcPts val="500"/>
              </a:spcAft>
              <a:buFont typeface="Arial" panose="020B0604020202020204" pitchFamily="34" charset="0"/>
              <a:buChar char="•"/>
            </a:pPr>
            <a:r>
              <a:rPr lang="en-US" sz="1200" dirty="0"/>
              <a:t>Identify the Amazon EC2 instance types</a:t>
            </a:r>
          </a:p>
          <a:p>
            <a:pPr marL="171450" indent="-171450">
              <a:spcAft>
                <a:spcPts val="500"/>
              </a:spcAft>
              <a:buFont typeface="Arial" panose="020B0604020202020204" pitchFamily="34" charset="0"/>
              <a:buChar char="•"/>
            </a:pPr>
            <a:r>
              <a:rPr lang="en-US" sz="1200" dirty="0"/>
              <a:t>Differentiate among Amazon EC2 billing options </a:t>
            </a:r>
          </a:p>
          <a:p>
            <a:pPr marL="171450" indent="-171450">
              <a:spcAft>
                <a:spcPts val="500"/>
              </a:spcAft>
              <a:buFont typeface="Arial" panose="020B0604020202020204" pitchFamily="34" charset="0"/>
              <a:buChar char="•"/>
            </a:pPr>
            <a:r>
              <a:rPr lang="en-US" sz="1200" dirty="0"/>
              <a:t>Summarize Amazon EC2 Auto Scaling benefits</a:t>
            </a:r>
          </a:p>
          <a:p>
            <a:pPr marL="171450" indent="-171450">
              <a:spcAft>
                <a:spcPts val="500"/>
              </a:spcAft>
              <a:buFont typeface="Arial" panose="020B0604020202020204" pitchFamily="34" charset="0"/>
              <a:buChar char="•"/>
            </a:pPr>
            <a:r>
              <a:rPr lang="en-US" sz="1200" dirty="0"/>
              <a:t>Summarize Elastic Load Balancing benefits</a:t>
            </a:r>
          </a:p>
          <a:p>
            <a:pPr marL="171450" indent="-171450">
              <a:spcAft>
                <a:spcPts val="500"/>
              </a:spcAft>
              <a:buFont typeface="Arial" panose="020B0604020202020204" pitchFamily="34" charset="0"/>
              <a:buChar char="•"/>
            </a:pPr>
            <a:r>
              <a:rPr lang="en-US" sz="1200" dirty="0"/>
              <a:t>Provide examples of Elastic Load Balancing uses</a:t>
            </a:r>
          </a:p>
          <a:p>
            <a:pPr marL="171450" indent="-171450">
              <a:spcAft>
                <a:spcPts val="500"/>
              </a:spcAft>
              <a:buFont typeface="Arial" panose="020B0604020202020204" pitchFamily="34" charset="0"/>
              <a:buChar char="•"/>
            </a:pPr>
            <a:r>
              <a:rPr lang="en-US" sz="1200" dirty="0"/>
              <a:t>Describe differences between Amazon SNS and Amazon SQS</a:t>
            </a:r>
          </a:p>
          <a:p>
            <a:pPr marL="171450" indent="-171450">
              <a:spcAft>
                <a:spcPts val="500"/>
              </a:spcAft>
              <a:buFont typeface="Arial" panose="020B0604020202020204" pitchFamily="34" charset="0"/>
              <a:buChar char="•"/>
            </a:pPr>
            <a:r>
              <a:rPr lang="en-US" sz="1200" dirty="0"/>
              <a:t>Summarize additional AWS compute options</a:t>
            </a:r>
          </a:p>
          <a:p>
            <a:endParaRPr lang="en-US" dirty="0"/>
          </a:p>
          <a:p>
            <a:r>
              <a:rPr lang="en-US" dirty="0"/>
              <a:t>The next module delves into the AWS global infrastructure.</a:t>
            </a:r>
          </a:p>
        </p:txBody>
      </p:sp>
    </p:spTree>
    <p:extLst>
      <p:ext uri="{BB962C8B-B14F-4D97-AF65-F5344CB8AC3E}">
        <p14:creationId xmlns:p14="http://schemas.microsoft.com/office/powerpoint/2010/main" val="2129641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quick summary of how Amazon EC2 works. </a:t>
            </a:r>
          </a:p>
          <a:p>
            <a:endParaRPr lang="en-US" dirty="0"/>
          </a:p>
          <a:p>
            <a:pPr fontAlgn="base"/>
            <a:r>
              <a:rPr lang="en-US" sz="1200" b="0" i="0" kern="1200" dirty="0">
                <a:solidFill>
                  <a:schemeClr val="tx1"/>
                </a:solidFill>
                <a:effectLst/>
                <a:latin typeface="+mn-lt"/>
                <a:ea typeface="+mn-ea"/>
                <a:cs typeface="+mn-cs"/>
              </a:rPr>
              <a:t>First, you launch an instance. To do this,</a:t>
            </a:r>
            <a:r>
              <a:rPr lang="en-US" sz="1200" b="0" i="0" kern="1200" baseline="0" dirty="0">
                <a:solidFill>
                  <a:schemeClr val="tx1"/>
                </a:solidFill>
                <a:effectLst/>
                <a:latin typeface="+mn-lt"/>
                <a:ea typeface="+mn-ea"/>
                <a:cs typeface="+mn-cs"/>
              </a:rPr>
              <a:t> you choose </a:t>
            </a:r>
            <a:r>
              <a:rPr lang="en-US" sz="1200" b="0" i="0" kern="1200" dirty="0">
                <a:solidFill>
                  <a:schemeClr val="tx1"/>
                </a:solidFill>
                <a:effectLst/>
                <a:latin typeface="+mn-lt"/>
                <a:ea typeface="+mn-ea"/>
                <a:cs typeface="+mn-cs"/>
              </a:rPr>
              <a:t>a template with basic configurations for your instance. These configurations include the operating system, application server, or applications. You also choose the instance type, which is the specific hardware configuration of your instance.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As you prepare to launch an instance, you</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specify security settings to control the network traffic that can flow in and out of your instance. Later in this course, you will explore Amazon EC2 security features in greater detail.</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Next, connect to the instance. You can connect to the instance in several ways. Your programs and applications have multiple methods to connect directly to the instance and exchange data. Users can also connect to the instance by logging in and accessing the computer desktop.</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After you connect to the instance, you can use it. You can run commands to install software, add storage, copy and organize files, and more.</a:t>
            </a:r>
          </a:p>
          <a:p>
            <a:endParaRPr lang="en-US" dirty="0"/>
          </a:p>
        </p:txBody>
      </p:sp>
    </p:spTree>
    <p:extLst>
      <p:ext uri="{BB962C8B-B14F-4D97-AF65-F5344CB8AC3E}">
        <p14:creationId xmlns:p14="http://schemas.microsoft.com/office/powerpoint/2010/main" val="1216890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Amazon EC2 offers several instance types. This section focuses on what an instance type is and explores the various instance types that are available in Amazon EC2.</a:t>
            </a:r>
          </a:p>
        </p:txBody>
      </p:sp>
    </p:spTree>
    <p:extLst>
      <p:ext uri="{BB962C8B-B14F-4D97-AF65-F5344CB8AC3E}">
        <p14:creationId xmlns:p14="http://schemas.microsoft.com/office/powerpoint/2010/main" val="1231368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coffee shop, suppose that there is only one employee who does everything – makes coffee, processes transactions at the register, orders supplies, and so on. </a:t>
            </a:r>
            <a:r>
              <a:rPr lang="en-US" sz="1200" b="0" i="0" kern="1200" dirty="0">
                <a:solidFill>
                  <a:schemeClr val="tx1"/>
                </a:solidFill>
                <a:effectLst/>
                <a:latin typeface="+mn-lt"/>
                <a:ea typeface="+mn-ea"/>
                <a:cs typeface="+mn-cs"/>
              </a:rPr>
              <a:t>At each phase in the process, the customer ends up waiting. </a:t>
            </a:r>
            <a:r>
              <a:rPr lang="en-US" dirty="0"/>
              <a:t>This would not be the most efficient use of resources or provide the best customer experience. </a:t>
            </a:r>
          </a:p>
          <a:p>
            <a:endParaRPr lang="en-US" dirty="0"/>
          </a:p>
          <a:p>
            <a:r>
              <a:rPr lang="en-US" dirty="0"/>
              <a:t>Having several employees performing the</a:t>
            </a:r>
            <a:r>
              <a:rPr lang="en-US" baseline="0" dirty="0"/>
              <a:t> </a:t>
            </a:r>
            <a:r>
              <a:rPr lang="en-US" dirty="0"/>
              <a:t>same tasks</a:t>
            </a:r>
            <a:r>
              <a:rPr lang="en-US" baseline="0" dirty="0"/>
              <a:t> would also not be efficient.</a:t>
            </a:r>
            <a:endParaRPr lang="en-US" dirty="0"/>
          </a:p>
        </p:txBody>
      </p:sp>
    </p:spTree>
    <p:extLst>
      <p:ext uri="{BB962C8B-B14F-4D97-AF65-F5344CB8AC3E}">
        <p14:creationId xmlns:p14="http://schemas.microsoft.com/office/powerpoint/2010/main" val="3774010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employees have different strengths, such as designing creative latte art, quickly completing payment transactions, or tracking inventory. To keep the coffee shop running efficiently, you could let your employees specialize and work in their areas of strength.</a:t>
            </a:r>
          </a:p>
          <a:p>
            <a:endParaRPr lang="en-US" dirty="0"/>
          </a:p>
          <a:p>
            <a:r>
              <a:rPr lang="en-US" dirty="0"/>
              <a:t>Now, think of the coffee shop employees as different types of Amazon EC2 instances. You can launch Amazon EC2</a:t>
            </a:r>
            <a:r>
              <a:rPr lang="en-US" baseline="0" dirty="0"/>
              <a:t> instances </a:t>
            </a:r>
            <a:r>
              <a:rPr lang="en-US" dirty="0"/>
              <a:t>in your AWS environment to complete different tasks.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AWS provides a broad choice of instances. They can be general purpose or optimized for specific needs, such as high performance</a:t>
            </a:r>
            <a:r>
              <a:rPr lang="en-GB" baseline="0" dirty="0"/>
              <a:t> computing</a:t>
            </a:r>
            <a:r>
              <a:rPr lang="en-GB" dirty="0"/>
              <a:t>, big data, storage, and analytics. </a:t>
            </a:r>
          </a:p>
        </p:txBody>
      </p:sp>
    </p:spTree>
    <p:extLst>
      <p:ext uri="{BB962C8B-B14F-4D97-AF65-F5344CB8AC3E}">
        <p14:creationId xmlns:p14="http://schemas.microsoft.com/office/powerpoint/2010/main" val="21302343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26.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5.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5.x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7.xm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8.xml"/><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0.xml"/><Relationship Id="rId4" Type="http://schemas.openxmlformats.org/officeDocument/2006/relationships/image" Target="../media/image5.jp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42.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162358246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80583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178536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656628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290563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745178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5971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76312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618135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2879509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38774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1199292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927949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8629195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999840422"/>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609601" y="2701346"/>
            <a:ext cx="10475057" cy="727655"/>
          </a:xfrm>
          <a:prstGeom prst="rect">
            <a:avLst/>
          </a:prstGeom>
        </p:spPr>
        <p:txBody>
          <a:bodyPr/>
          <a:lstStyle>
            <a:lvl1pPr>
              <a:defRPr sz="4267"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614F0A51-7282-2F43-889D-C63EE493FC82}"/>
              </a:ext>
            </a:extLst>
          </p:cNvPr>
          <p:cNvSpPr/>
          <p:nvPr userDrawn="1"/>
        </p:nvSpPr>
        <p:spPr>
          <a:xfrm>
            <a:off x="1" y="2701345"/>
            <a:ext cx="373039" cy="727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Tree>
    <p:extLst>
      <p:ext uri="{BB962C8B-B14F-4D97-AF65-F5344CB8AC3E}">
        <p14:creationId xmlns:p14="http://schemas.microsoft.com/office/powerpoint/2010/main" val="1089267204"/>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477950084"/>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pic>
        <p:nvPicPr>
          <p:cNvPr id="7" name="Picture 6">
            <a:extLst>
              <a:ext uri="{FF2B5EF4-FFF2-40B4-BE49-F238E27FC236}">
                <a16:creationId xmlns:a16="http://schemas.microsoft.com/office/drawing/2014/main" id="{C64AE505-226A-7C43-A554-8CB1590043A4}"/>
              </a:ext>
            </a:extLst>
          </p:cNvPr>
          <p:cNvPicPr>
            <a:picLocks noChangeAspect="1"/>
          </p:cNvPicPr>
          <p:nvPr/>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1656124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2021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p:nvPicPr>
        <p:blipFill>
          <a:blip r:embed="rId4"/>
          <a:stretch>
            <a:fillRect/>
          </a:stretch>
        </p:blipFill>
        <p:spPr>
          <a:xfrm>
            <a:off x="9840052" y="365126"/>
            <a:ext cx="1910948" cy="449072"/>
          </a:xfrm>
          <a:prstGeom prst="rect">
            <a:avLst/>
          </a:prstGeom>
        </p:spPr>
      </p:pic>
      <p:sp>
        <p:nvSpPr>
          <p:cNvPr id="10" name="Rectangle 9">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1" name="Picture 10"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pic>
        <p:nvPicPr>
          <p:cNvPr id="14" name="Picture 13">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18139774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25922653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2117364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381384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2021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10920094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12420913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32E2F76D-7D78-46A9-9D3A-66F387C76FD0}"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32022318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Tree>
    <p:custDataLst>
      <p:tags r:id="rId1"/>
    </p:custDataLst>
    <p:extLst>
      <p:ext uri="{BB962C8B-B14F-4D97-AF65-F5344CB8AC3E}">
        <p14:creationId xmlns:p14="http://schemas.microsoft.com/office/powerpoint/2010/main" val="178675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34780693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32E2F76D-7D78-46A9-9D3A-66F387C76FD0}" type="slidenum">
              <a:rPr lang="en-US" smtClean="0"/>
              <a:t>‹#›</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41489768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30879629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a:t>Click icon to add picture</a:t>
            </a:r>
            <a:endParaRPr lang="en-US" dirty="0"/>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a:t>Click icon to add picture</a:t>
            </a:r>
            <a:endParaRPr lang="en-US" dirty="0"/>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10623135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32E2F76D-7D78-46A9-9D3A-66F387C76FD0}"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a:t>Click icon to add picture</a:t>
            </a:r>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a:t>Click icon to add picture</a:t>
            </a:r>
            <a:endParaRPr lang="en-US" dirty="0"/>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a:t>Click icon to add picture</a:t>
            </a:r>
            <a:endParaRPr lang="en-US" dirty="0"/>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a:t>Click icon to add picture</a:t>
            </a:r>
            <a:endParaRPr lang="en-US" dirty="0"/>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a:t>Click icon to add picture</a:t>
            </a:r>
            <a:endParaRPr lang="en-US" dirty="0"/>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a:t>Click icon to add picture</a:t>
            </a:r>
            <a:endParaRPr lang="en-US" dirty="0"/>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2978845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2407577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32E2F76D-7D78-46A9-9D3A-66F387C76FD0}" type="slidenum">
              <a:rPr lang="en-US" smtClean="0"/>
              <a:t>‹#›</a:t>
            </a:fld>
            <a:endParaRPr lang="en-US"/>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184894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2947461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42244568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pic>
        <p:nvPicPr>
          <p:cNvPr id="7" name="Picture 6">
            <a:extLst>
              <a:ext uri="{FF2B5EF4-FFF2-40B4-BE49-F238E27FC236}">
                <a16:creationId xmlns:a16="http://schemas.microsoft.com/office/drawing/2014/main" id="{1FCA25A4-C80D-FC44-8153-D8376A9E41FE}"/>
              </a:ext>
            </a:extLst>
          </p:cNvPr>
          <p:cNvPicPr>
            <a:picLocks noChangeAspect="1"/>
          </p:cNvPicPr>
          <p:nvPr/>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Tree>
    <p:custDataLst>
      <p:tags r:id="rId1"/>
    </p:custDataLst>
    <p:extLst>
      <p:ext uri="{BB962C8B-B14F-4D97-AF65-F5344CB8AC3E}">
        <p14:creationId xmlns:p14="http://schemas.microsoft.com/office/powerpoint/2010/main" val="4282446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Tree>
    <p:custDataLst>
      <p:tags r:id="rId1"/>
    </p:custDataLst>
    <p:extLst>
      <p:ext uri="{BB962C8B-B14F-4D97-AF65-F5344CB8AC3E}">
        <p14:creationId xmlns:p14="http://schemas.microsoft.com/office/powerpoint/2010/main" val="28399722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32E2F76D-7D78-46A9-9D3A-66F387C76FD0}" type="slidenum">
              <a:rPr lang="en-US" smtClean="0"/>
              <a:t>‹#›</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3" name="Rectangle 22">
            <a:extLst>
              <a:ext uri="{FF2B5EF4-FFF2-40B4-BE49-F238E27FC236}">
                <a16:creationId xmlns:a16="http://schemas.microsoft.com/office/drawing/2014/main" id="{95458110-5E55-0F46-BBF5-9C8F2C62151D}"/>
              </a:ext>
            </a:extLst>
          </p:cNvPr>
          <p:cNvSpPr/>
          <p:nvPr/>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Edit Master text styles</a:t>
            </a:r>
          </a:p>
        </p:txBody>
      </p:sp>
      <p:sp>
        <p:nvSpPr>
          <p:cNvPr id="24" name="TextBox 23"/>
          <p:cNvSpPr txBox="1"/>
          <p:nvPr/>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21" name="TextBox 20"/>
          <p:cNvSpPr txBox="1"/>
          <p:nvPr/>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6827321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13289490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1466133665"/>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609601" y="2701346"/>
            <a:ext cx="10475057" cy="727655"/>
          </a:xfrm>
          <a:prstGeom prst="rect">
            <a:avLst/>
          </a:prstGeom>
        </p:spPr>
        <p:txBody>
          <a:bodyPr/>
          <a:lstStyle>
            <a:lvl1pPr>
              <a:defRPr sz="4267"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5" name="Rectangle 14">
            <a:extLst>
              <a:ext uri="{FF2B5EF4-FFF2-40B4-BE49-F238E27FC236}">
                <a16:creationId xmlns:a16="http://schemas.microsoft.com/office/drawing/2014/main" id="{614F0A51-7282-2F43-889D-C63EE493FC82}"/>
              </a:ext>
            </a:extLst>
          </p:cNvPr>
          <p:cNvSpPr/>
          <p:nvPr/>
        </p:nvSpPr>
        <p:spPr>
          <a:xfrm>
            <a:off x="1" y="2701345"/>
            <a:ext cx="373039" cy="727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Tree>
    <p:extLst>
      <p:ext uri="{BB962C8B-B14F-4D97-AF65-F5344CB8AC3E}">
        <p14:creationId xmlns:p14="http://schemas.microsoft.com/office/powerpoint/2010/main" val="2848924918"/>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56655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22359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02751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368283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555858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5.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25"/>
    </p:custDataLst>
    <p:extLst>
      <p:ext uri="{BB962C8B-B14F-4D97-AF65-F5344CB8AC3E}">
        <p14:creationId xmlns:p14="http://schemas.microsoft.com/office/powerpoint/2010/main" val="210937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32E2F76D-7D78-46A9-9D3A-66F387C76FD0}" type="slidenum">
              <a:rPr lang="en-US" smtClean="0"/>
              <a:t>‹#›</a:t>
            </a:fld>
            <a:endParaRPr lang="en-US"/>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25"/>
    </p:custDataLst>
    <p:extLst>
      <p:ext uri="{BB962C8B-B14F-4D97-AF65-F5344CB8AC3E}">
        <p14:creationId xmlns:p14="http://schemas.microsoft.com/office/powerpoint/2010/main" val="36007686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Lst>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0.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6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68.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69.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4.xml"/><Relationship Id="rId7" Type="http://schemas.openxmlformats.org/officeDocument/2006/relationships/image" Target="../media/image12.svg"/><Relationship Id="rId2" Type="http://schemas.openxmlformats.org/officeDocument/2006/relationships/slideLayout" Target="../slideLayouts/slideLayout5.xml"/><Relationship Id="rId1" Type="http://schemas.openxmlformats.org/officeDocument/2006/relationships/tags" Target="../tags/tag71.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8.png"/><Relationship Id="rId3" Type="http://schemas.openxmlformats.org/officeDocument/2006/relationships/notesSlide" Target="../notesSlides/notesSlide26.xml"/><Relationship Id="rId7" Type="http://schemas.openxmlformats.org/officeDocument/2006/relationships/image" Target="../media/image28.svg"/><Relationship Id="rId12" Type="http://schemas.openxmlformats.org/officeDocument/2006/relationships/image" Target="../media/image12.svg"/><Relationship Id="rId2" Type="http://schemas.openxmlformats.org/officeDocument/2006/relationships/slideLayout" Target="../slideLayouts/slideLayout5.xml"/><Relationship Id="rId1" Type="http://schemas.openxmlformats.org/officeDocument/2006/relationships/tags" Target="../tags/tag73.xml"/><Relationship Id="rId6" Type="http://schemas.openxmlformats.org/officeDocument/2006/relationships/image" Target="../media/image27.png"/><Relationship Id="rId11" Type="http://schemas.openxmlformats.org/officeDocument/2006/relationships/image" Target="../media/image11.png"/><Relationship Id="rId5" Type="http://schemas.openxmlformats.org/officeDocument/2006/relationships/image" Target="../media/image26.svg"/><Relationship Id="rId10" Type="http://schemas.openxmlformats.org/officeDocument/2006/relationships/image" Target="../media/image10.png"/><Relationship Id="rId4" Type="http://schemas.openxmlformats.org/officeDocument/2006/relationships/image" Target="../media/image25.png"/><Relationship Id="rId9"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8.xml"/><Relationship Id="rId7"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7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76.xml"/><Relationship Id="rId5" Type="http://schemas.openxmlformats.org/officeDocument/2006/relationships/image" Target="../media/image31.sv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5.xml"/><Relationship Id="rId1" Type="http://schemas.openxmlformats.org/officeDocument/2006/relationships/tags" Target="../tags/tag5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30.xml"/><Relationship Id="rId7" Type="http://schemas.openxmlformats.org/officeDocument/2006/relationships/image" Target="../media/image28.svg"/><Relationship Id="rId2" Type="http://schemas.openxmlformats.org/officeDocument/2006/relationships/slideLayout" Target="../slideLayouts/slideLayout5.xml"/><Relationship Id="rId1" Type="http://schemas.openxmlformats.org/officeDocument/2006/relationships/tags" Target="../tags/tag77.xml"/><Relationship Id="rId6" Type="http://schemas.openxmlformats.org/officeDocument/2006/relationships/image" Target="../media/image27.png"/><Relationship Id="rId11" Type="http://schemas.openxmlformats.org/officeDocument/2006/relationships/image" Target="../media/image26.svg"/><Relationship Id="rId5" Type="http://schemas.openxmlformats.org/officeDocument/2006/relationships/image" Target="../media/image33.svg"/><Relationship Id="rId10" Type="http://schemas.openxmlformats.org/officeDocument/2006/relationships/image" Target="../media/image25.png"/><Relationship Id="rId4" Type="http://schemas.openxmlformats.org/officeDocument/2006/relationships/image" Target="../media/image32.png"/><Relationship Id="rId9" Type="http://schemas.openxmlformats.org/officeDocument/2006/relationships/image" Target="../media/image35.sv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7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tags" Target="../tags/tag8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81.xml"/><Relationship Id="rId5" Type="http://schemas.openxmlformats.org/officeDocument/2006/relationships/image" Target="../media/image37.sv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7.xml"/><Relationship Id="rId1" Type="http://schemas.openxmlformats.org/officeDocument/2006/relationships/tags" Target="../tags/tag82.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7.xml"/><Relationship Id="rId1" Type="http://schemas.openxmlformats.org/officeDocument/2006/relationships/tags" Target="../tags/tag83.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84.xml"/><Relationship Id="rId5" Type="http://schemas.openxmlformats.org/officeDocument/2006/relationships/image" Target="../media/image39.sv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38.xml"/><Relationship Id="rId7" Type="http://schemas.openxmlformats.org/officeDocument/2006/relationships/image" Target="../media/image21.svg"/><Relationship Id="rId2" Type="http://schemas.openxmlformats.org/officeDocument/2006/relationships/slideLayout" Target="../slideLayouts/slideLayout17.xml"/><Relationship Id="rId1" Type="http://schemas.openxmlformats.org/officeDocument/2006/relationships/tags" Target="../tags/tag85.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2.svg"/></Relationships>
</file>

<file path=ppt/slides/_rels/slide3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39.xml"/><Relationship Id="rId7" Type="http://schemas.openxmlformats.org/officeDocument/2006/relationships/image" Target="../media/image10.png"/><Relationship Id="rId12" Type="http://schemas.openxmlformats.org/officeDocument/2006/relationships/image" Target="../media/image41.svg"/><Relationship Id="rId2" Type="http://schemas.openxmlformats.org/officeDocument/2006/relationships/slideLayout" Target="../slideLayouts/slideLayout17.xml"/><Relationship Id="rId1" Type="http://schemas.openxmlformats.org/officeDocument/2006/relationships/tags" Target="../tags/tag86.xml"/><Relationship Id="rId6" Type="http://schemas.openxmlformats.org/officeDocument/2006/relationships/image" Target="../media/image9.png"/><Relationship Id="rId11" Type="http://schemas.openxmlformats.org/officeDocument/2006/relationships/image" Target="../media/image40.png"/><Relationship Id="rId5" Type="http://schemas.openxmlformats.org/officeDocument/2006/relationships/image" Target="../media/image12.svg"/><Relationship Id="rId10" Type="http://schemas.openxmlformats.org/officeDocument/2006/relationships/image" Target="../media/image21.svg"/><Relationship Id="rId4" Type="http://schemas.openxmlformats.org/officeDocument/2006/relationships/image" Target="../media/image11.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45.png"/><Relationship Id="rId2" Type="http://schemas.openxmlformats.org/officeDocument/2006/relationships/slideLayout" Target="../slideLayouts/slideLayout17.xml"/><Relationship Id="rId1" Type="http://schemas.openxmlformats.org/officeDocument/2006/relationships/tags" Target="../tags/tag88.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89.xml"/><Relationship Id="rId5" Type="http://schemas.openxmlformats.org/officeDocument/2006/relationships/image" Target="../media/image47.sv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43.xml"/><Relationship Id="rId7" Type="http://schemas.openxmlformats.org/officeDocument/2006/relationships/image" Target="../media/image47.svg"/><Relationship Id="rId2" Type="http://schemas.openxmlformats.org/officeDocument/2006/relationships/slideLayout" Target="../slideLayouts/slideLayout5.xml"/><Relationship Id="rId1" Type="http://schemas.openxmlformats.org/officeDocument/2006/relationships/tags" Target="../tags/tag90.xml"/><Relationship Id="rId6" Type="http://schemas.openxmlformats.org/officeDocument/2006/relationships/image" Target="../media/image46.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9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0.xml"/><Relationship Id="rId1" Type="http://schemas.openxmlformats.org/officeDocument/2006/relationships/tags" Target="../tags/tag93.xml"/><Relationship Id="rId5" Type="http://schemas.openxmlformats.org/officeDocument/2006/relationships/image" Target="../media/image53.png"/><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94.xml"/><Relationship Id="rId5" Type="http://schemas.openxmlformats.org/officeDocument/2006/relationships/image" Target="../media/image55.svg"/><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tags" Target="../tags/tag96.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52.xml"/><Relationship Id="rId5" Type="http://schemas.openxmlformats.org/officeDocument/2006/relationships/image" Target="../media/image14.svg"/><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97.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tags" Target="../tags/tag98.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tags" Target="../tags/tag99.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100.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101.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tags" Target="../tags/tag102.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tags" Target="../tags/tag103.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10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5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notesSlide" Target="../notesSlides/notesSlide8.xml"/><Relationship Id="rId7" Type="http://schemas.openxmlformats.org/officeDocument/2006/relationships/image" Target="../media/image11.png"/><Relationship Id="rId12" Type="http://schemas.openxmlformats.org/officeDocument/2006/relationships/image" Target="../media/image23.svg"/><Relationship Id="rId2" Type="http://schemas.openxmlformats.org/officeDocument/2006/relationships/slideLayout" Target="../slideLayouts/slideLayout17.xml"/><Relationship Id="rId1" Type="http://schemas.openxmlformats.org/officeDocument/2006/relationships/tags" Target="../tags/tag55.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image" Target="../media/image18.png"/><Relationship Id="rId10" Type="http://schemas.openxmlformats.org/officeDocument/2006/relationships/image" Target="../media/image21.svg"/><Relationship Id="rId4" Type="http://schemas.openxmlformats.org/officeDocument/2006/relationships/image" Target="../media/image10.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notesSlide" Target="../notesSlides/notesSlide9.xml"/><Relationship Id="rId7" Type="http://schemas.openxmlformats.org/officeDocument/2006/relationships/image" Target="../media/image20.png"/><Relationship Id="rId12" Type="http://schemas.openxmlformats.org/officeDocument/2006/relationships/image" Target="../media/image23.svg"/><Relationship Id="rId2" Type="http://schemas.openxmlformats.org/officeDocument/2006/relationships/slideLayout" Target="../slideLayouts/slideLayout17.xml"/><Relationship Id="rId1" Type="http://schemas.openxmlformats.org/officeDocument/2006/relationships/tags" Target="../tags/tag56.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image" Target="../media/image18.png"/><Relationship Id="rId10" Type="http://schemas.openxmlformats.org/officeDocument/2006/relationships/image" Target="../media/image12.svg"/><Relationship Id="rId4" Type="http://schemas.openxmlformats.org/officeDocument/2006/relationships/image" Target="../media/image10.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Module 2</a:t>
            </a:r>
          </a:p>
        </p:txBody>
      </p:sp>
      <p:sp>
        <p:nvSpPr>
          <p:cNvPr id="4" name="Footer Placeholder 3">
            <a:extLst>
              <a:ext uri="{FF2B5EF4-FFF2-40B4-BE49-F238E27FC236}">
                <a16:creationId xmlns:a16="http://schemas.microsoft.com/office/drawing/2014/main" id="{31864F7E-9930-C843-B8E8-8686BF2F7EA9}"/>
              </a:ext>
            </a:extLst>
          </p:cNvPr>
          <p:cNvSpPr>
            <a:spLocks noGrp="1"/>
          </p:cNvSpPr>
          <p:nvPr>
            <p:ph type="ftr" sz="quarter" idx="4294967295"/>
          </p:nvPr>
        </p:nvSpPr>
        <p:spPr>
          <a:xfrm>
            <a:off x="420624" y="6355080"/>
            <a:ext cx="373538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2021 Amazon Web Services, Inc. or its affiliates. All rights reserved.</a:t>
            </a:r>
          </a:p>
        </p:txBody>
      </p:sp>
      <p:sp>
        <p:nvSpPr>
          <p:cNvPr id="5" name="Title 4"/>
          <p:cNvSpPr>
            <a:spLocks noGrp="1"/>
          </p:cNvSpPr>
          <p:nvPr>
            <p:ph type="title"/>
          </p:nvPr>
        </p:nvSpPr>
        <p:spPr/>
        <p:txBody>
          <a:bodyPr/>
          <a:lstStyle/>
          <a:p>
            <a:r>
              <a:rPr lang="en-US" dirty="0"/>
              <a:t>Compute in the Cloud</a:t>
            </a:r>
          </a:p>
        </p:txBody>
      </p:sp>
    </p:spTree>
    <p:custDataLst>
      <p:tags r:id="rId1"/>
    </p:custDataLst>
    <p:extLst>
      <p:ext uri="{BB962C8B-B14F-4D97-AF65-F5344CB8AC3E}">
        <p14:creationId xmlns:p14="http://schemas.microsoft.com/office/powerpoint/2010/main" val="3631767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4E19-5477-8443-9573-38E612D5BB31}"/>
              </a:ext>
            </a:extLst>
          </p:cNvPr>
          <p:cNvSpPr>
            <a:spLocks noGrp="1"/>
          </p:cNvSpPr>
          <p:nvPr>
            <p:ph type="title"/>
          </p:nvPr>
        </p:nvSpPr>
        <p:spPr/>
        <p:txBody>
          <a:bodyPr/>
          <a:lstStyle/>
          <a:p>
            <a:r>
              <a:rPr lang="en-US" dirty="0"/>
              <a:t>Amazon EC2 instance types</a:t>
            </a:r>
          </a:p>
        </p:txBody>
      </p:sp>
      <p:sp>
        <p:nvSpPr>
          <p:cNvPr id="9" name="Freeform 8"/>
          <p:cNvSpPr/>
          <p:nvPr/>
        </p:nvSpPr>
        <p:spPr>
          <a:xfrm>
            <a:off x="431739" y="1482224"/>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ln/>
        </p:spPr>
        <p:style>
          <a:lnRef idx="0">
            <a:schemeClr val="dk1"/>
          </a:lnRef>
          <a:fillRef idx="3">
            <a:schemeClr val="dk1"/>
          </a:fillRef>
          <a:effectRef idx="3">
            <a:schemeClr val="dk1"/>
          </a:effectRef>
          <a:fontRef idx="minor">
            <a:schemeClr val="lt1"/>
          </a:fontRef>
        </p:style>
        <p:txBody>
          <a:bodyPr spcFirstLastPara="0" vert="horz" wrap="square" lIns="295025" tIns="197489" rIns="295025" bIns="130048" numCol="1" spcCol="1270" anchor="ctr" anchorCtr="0">
            <a:noAutofit/>
          </a:bodyPr>
          <a:lstStyle/>
          <a:p>
            <a:pPr lvl="0" algn="ctr" defTabSz="1422400">
              <a:lnSpc>
                <a:spcPct val="90000"/>
              </a:lnSpc>
              <a:spcBef>
                <a:spcPct val="0"/>
              </a:spcBef>
              <a:spcAft>
                <a:spcPct val="35000"/>
              </a:spcAft>
            </a:pPr>
            <a:r>
              <a:rPr lang="en-US" sz="3200" kern="1200" dirty="0">
                <a:latin typeface="Amazon Ember" panose="020B0603020204020204" pitchFamily="34" charset="0"/>
                <a:ea typeface="Amazon Ember" panose="020B0603020204020204" pitchFamily="34" charset="0"/>
                <a:cs typeface="Amazon Ember" panose="020B0603020204020204" pitchFamily="34" charset="0"/>
              </a:rPr>
              <a:t>General purpose</a:t>
            </a:r>
          </a:p>
        </p:txBody>
      </p:sp>
      <p:sp>
        <p:nvSpPr>
          <p:cNvPr id="11" name="Freeform 10"/>
          <p:cNvSpPr/>
          <p:nvPr/>
        </p:nvSpPr>
        <p:spPr>
          <a:xfrm>
            <a:off x="4376810" y="1482224"/>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ln/>
        </p:spPr>
        <p:style>
          <a:lnRef idx="0">
            <a:schemeClr val="accent5"/>
          </a:lnRef>
          <a:fillRef idx="3">
            <a:schemeClr val="accent5"/>
          </a:fillRef>
          <a:effectRef idx="3">
            <a:schemeClr val="accent5"/>
          </a:effectRef>
          <a:fontRef idx="minor">
            <a:schemeClr val="lt1"/>
          </a:fontRef>
        </p:style>
        <p:txBody>
          <a:bodyPr spcFirstLastPara="0" vert="horz" wrap="square" lIns="295025" tIns="197489" rIns="295025" bIns="130048" numCol="1" spcCol="1270" anchor="ctr" anchorCtr="0">
            <a:noAutofit/>
          </a:bodyPr>
          <a:lstStyle/>
          <a:p>
            <a:pPr lvl="0" algn="ctr" defTabSz="1422400">
              <a:lnSpc>
                <a:spcPct val="90000"/>
              </a:lnSpc>
              <a:spcBef>
                <a:spcPct val="0"/>
              </a:spcBef>
              <a:spcAft>
                <a:spcPct val="35000"/>
              </a:spcAft>
            </a:pPr>
            <a:r>
              <a:rPr lang="en-US" sz="3200" kern="1200" dirty="0">
                <a:latin typeface="Amazon Ember" panose="020B0603020204020204" pitchFamily="34" charset="0"/>
                <a:ea typeface="Amazon Ember" panose="020B0603020204020204" pitchFamily="34" charset="0"/>
                <a:cs typeface="Amazon Ember" panose="020B0603020204020204" pitchFamily="34" charset="0"/>
              </a:rPr>
              <a:t>Compute optimized</a:t>
            </a:r>
          </a:p>
        </p:txBody>
      </p:sp>
      <p:sp>
        <p:nvSpPr>
          <p:cNvPr id="13" name="Freeform 12"/>
          <p:cNvSpPr/>
          <p:nvPr/>
        </p:nvSpPr>
        <p:spPr>
          <a:xfrm>
            <a:off x="8314162" y="1482224"/>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gradFill>
            <a:gsLst>
              <a:gs pos="0">
                <a:schemeClr val="accent6">
                  <a:lumMod val="75000"/>
                </a:schemeClr>
              </a:gs>
              <a:gs pos="50000">
                <a:schemeClr val="accent6">
                  <a:lumMod val="50000"/>
                </a:schemeClr>
              </a:gs>
              <a:gs pos="100000">
                <a:schemeClr val="accent6">
                  <a:lumMod val="50000"/>
                </a:schemeClr>
              </a:gs>
            </a:gsLst>
          </a:gradFill>
          <a:ln/>
        </p:spPr>
        <p:style>
          <a:lnRef idx="0">
            <a:schemeClr val="accent3"/>
          </a:lnRef>
          <a:fillRef idx="3">
            <a:schemeClr val="accent3"/>
          </a:fillRef>
          <a:effectRef idx="3">
            <a:schemeClr val="accent3"/>
          </a:effectRef>
          <a:fontRef idx="minor">
            <a:schemeClr val="lt1"/>
          </a:fontRef>
        </p:style>
        <p:txBody>
          <a:bodyPr spcFirstLastPara="0" vert="horz" wrap="square" lIns="295025" tIns="197489" rIns="295025" bIns="130048" numCol="1" spcCol="1270" anchor="ctr" anchorCtr="0">
            <a:noAutofit/>
          </a:bodyPr>
          <a:lstStyle/>
          <a:p>
            <a:pPr lvl="0" algn="ctr" defTabSz="1422400">
              <a:lnSpc>
                <a:spcPct val="90000"/>
              </a:lnSpc>
              <a:spcBef>
                <a:spcPct val="0"/>
              </a:spcBef>
              <a:spcAft>
                <a:spcPct val="35000"/>
              </a:spcAft>
            </a:pPr>
            <a:r>
              <a:rPr lang="en-US" sz="3200" kern="1200" dirty="0">
                <a:latin typeface="Amazon Ember" panose="020B0603020204020204" pitchFamily="34" charset="0"/>
                <a:ea typeface="Amazon Ember" panose="020B0603020204020204" pitchFamily="34" charset="0"/>
                <a:cs typeface="Amazon Ember" panose="020B0603020204020204" pitchFamily="34" charset="0"/>
              </a:rPr>
              <a:t>Memory optimized</a:t>
            </a:r>
          </a:p>
        </p:txBody>
      </p:sp>
      <p:grpSp>
        <p:nvGrpSpPr>
          <p:cNvPr id="15" name="Group 14"/>
          <p:cNvGrpSpPr/>
          <p:nvPr/>
        </p:nvGrpSpPr>
        <p:grpSpPr>
          <a:xfrm>
            <a:off x="420463" y="2874365"/>
            <a:ext cx="3469255" cy="3289882"/>
            <a:chOff x="420463" y="2874365"/>
            <a:chExt cx="3469255" cy="3289882"/>
          </a:xfrm>
        </p:grpSpPr>
        <p:sp>
          <p:nvSpPr>
            <p:cNvPr id="10" name="Freeform 9"/>
            <p:cNvSpPr/>
            <p:nvPr/>
          </p:nvSpPr>
          <p:spPr>
            <a:xfrm rot="10800000">
              <a:off x="420463" y="2874365"/>
              <a:ext cx="3469255" cy="3289882"/>
            </a:xfrm>
            <a:custGeom>
              <a:avLst/>
              <a:gdLst>
                <a:gd name="connsiteX0" fmla="*/ 548325 w 3469255"/>
                <a:gd name="connsiteY0" fmla="*/ 0 h 3289882"/>
                <a:gd name="connsiteX1" fmla="*/ 2920930 w 3469255"/>
                <a:gd name="connsiteY1" fmla="*/ 0 h 3289882"/>
                <a:gd name="connsiteX2" fmla="*/ 3469255 w 3469255"/>
                <a:gd name="connsiteY2" fmla="*/ 548325 h 3289882"/>
                <a:gd name="connsiteX3" fmla="*/ 3469255 w 3469255"/>
                <a:gd name="connsiteY3" fmla="*/ 3289882 h 3289882"/>
                <a:gd name="connsiteX4" fmla="*/ 3469255 w 3469255"/>
                <a:gd name="connsiteY4" fmla="*/ 3289882 h 3289882"/>
                <a:gd name="connsiteX5" fmla="*/ 0 w 3469255"/>
                <a:gd name="connsiteY5" fmla="*/ 3289882 h 3289882"/>
                <a:gd name="connsiteX6" fmla="*/ 0 w 3469255"/>
                <a:gd name="connsiteY6" fmla="*/ 3289882 h 3289882"/>
                <a:gd name="connsiteX7" fmla="*/ 0 w 3469255"/>
                <a:gd name="connsiteY7" fmla="*/ 548325 h 3289882"/>
                <a:gd name="connsiteX8" fmla="*/ 548325 w 3469255"/>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9255" h="3289882">
                  <a:moveTo>
                    <a:pt x="548325" y="0"/>
                  </a:moveTo>
                  <a:lnTo>
                    <a:pt x="2920930" y="0"/>
                  </a:lnTo>
                  <a:cubicBezTo>
                    <a:pt x="3223762" y="0"/>
                    <a:pt x="3469255" y="245493"/>
                    <a:pt x="3469255" y="548325"/>
                  </a:cubicBezTo>
                  <a:lnTo>
                    <a:pt x="3469255" y="3289882"/>
                  </a:lnTo>
                  <a:lnTo>
                    <a:pt x="3469255" y="3289882"/>
                  </a:lnTo>
                  <a:lnTo>
                    <a:pt x="0" y="3289882"/>
                  </a:lnTo>
                  <a:lnTo>
                    <a:pt x="0" y="3289882"/>
                  </a:lnTo>
                  <a:lnTo>
                    <a:pt x="0" y="548325"/>
                  </a:lnTo>
                  <a:cubicBezTo>
                    <a:pt x="0" y="245493"/>
                    <a:pt x="245493" y="0"/>
                    <a:pt x="548325"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2631" tIns="432633" rIns="523312" bIns="408051"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a:p>
              <a:pPr marL="285750" lvl="1" indent="-285750" algn="l" defTabSz="2266950">
                <a:lnSpc>
                  <a:spcPct val="90000"/>
                </a:lnSpc>
                <a:spcBef>
                  <a:spcPct val="0"/>
                </a:spcBef>
                <a:spcAft>
                  <a:spcPct val="15000"/>
                </a:spcAft>
                <a:buChar char="••"/>
              </a:pPr>
              <a:endParaRPr lang="en-US" sz="5100" kern="1200" dirty="0"/>
            </a:p>
            <a:p>
              <a:pPr marL="285750" lvl="1" indent="-285750" algn="l" defTabSz="2266950">
                <a:lnSpc>
                  <a:spcPct val="90000"/>
                </a:lnSpc>
                <a:spcBef>
                  <a:spcPct val="0"/>
                </a:spcBef>
                <a:spcAft>
                  <a:spcPct val="15000"/>
                </a:spcAft>
                <a:buChar char="••"/>
              </a:pPr>
              <a:endParaRPr lang="en-US" sz="5100" kern="1200" dirty="0"/>
            </a:p>
          </p:txBody>
        </p:sp>
        <p:sp>
          <p:nvSpPr>
            <p:cNvPr id="6" name="TextBox 5">
              <a:extLst>
                <a:ext uri="{FF2B5EF4-FFF2-40B4-BE49-F238E27FC236}">
                  <a16:creationId xmlns:a16="http://schemas.microsoft.com/office/drawing/2014/main" id="{A0452BB7-1453-3841-BBE7-D8E6E3B34AE6}"/>
                </a:ext>
              </a:extLst>
            </p:cNvPr>
            <p:cNvSpPr txBox="1"/>
            <p:nvPr/>
          </p:nvSpPr>
          <p:spPr>
            <a:xfrm>
              <a:off x="599975" y="3102370"/>
              <a:ext cx="2956020"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Balances compute, memory, and networking resources</a:t>
              </a:r>
              <a:br>
                <a:rPr lang="en-US" sz="2200" dirty="0"/>
              </a:br>
              <a:endParaRPr lang="en-US" sz="2200" dirty="0"/>
            </a:p>
            <a:p>
              <a:pPr marL="285750" indent="-285750">
                <a:buFont typeface="Arial" panose="020B0604020202020204" pitchFamily="34" charset="0"/>
                <a:buChar char="•"/>
              </a:pPr>
              <a:r>
                <a:rPr lang="en-US" sz="2200" dirty="0"/>
                <a:t>Suitable for a broad range of workloads</a:t>
              </a:r>
            </a:p>
            <a:p>
              <a:endParaRPr lang="en-US" sz="2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16" name="Group 15"/>
          <p:cNvGrpSpPr/>
          <p:nvPr/>
        </p:nvGrpSpPr>
        <p:grpSpPr>
          <a:xfrm>
            <a:off x="4376810" y="2863750"/>
            <a:ext cx="3453817" cy="3289883"/>
            <a:chOff x="4376810" y="2863750"/>
            <a:chExt cx="3453817" cy="3289883"/>
          </a:xfrm>
        </p:grpSpPr>
        <p:sp>
          <p:nvSpPr>
            <p:cNvPr id="12" name="Freeform 11"/>
            <p:cNvSpPr/>
            <p:nvPr/>
          </p:nvSpPr>
          <p:spPr>
            <a:xfrm rot="10800000">
              <a:off x="4376810" y="2863750"/>
              <a:ext cx="3453817" cy="3289883"/>
            </a:xfrm>
            <a:custGeom>
              <a:avLst/>
              <a:gdLst>
                <a:gd name="connsiteX0" fmla="*/ 548325 w 3453817"/>
                <a:gd name="connsiteY0" fmla="*/ 0 h 3289882"/>
                <a:gd name="connsiteX1" fmla="*/ 2905492 w 3453817"/>
                <a:gd name="connsiteY1" fmla="*/ 0 h 3289882"/>
                <a:gd name="connsiteX2" fmla="*/ 3453817 w 3453817"/>
                <a:gd name="connsiteY2" fmla="*/ 548325 h 3289882"/>
                <a:gd name="connsiteX3" fmla="*/ 3453817 w 3453817"/>
                <a:gd name="connsiteY3" fmla="*/ 3289882 h 3289882"/>
                <a:gd name="connsiteX4" fmla="*/ 3453817 w 3453817"/>
                <a:gd name="connsiteY4" fmla="*/ 3289882 h 3289882"/>
                <a:gd name="connsiteX5" fmla="*/ 0 w 3453817"/>
                <a:gd name="connsiteY5" fmla="*/ 3289882 h 3289882"/>
                <a:gd name="connsiteX6" fmla="*/ 0 w 3453817"/>
                <a:gd name="connsiteY6" fmla="*/ 3289882 h 3289882"/>
                <a:gd name="connsiteX7" fmla="*/ 0 w 3453817"/>
                <a:gd name="connsiteY7" fmla="*/ 548325 h 3289882"/>
                <a:gd name="connsiteX8" fmla="*/ 548325 w 3453817"/>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3289882">
                  <a:moveTo>
                    <a:pt x="2905492" y="0"/>
                  </a:moveTo>
                  <a:lnTo>
                    <a:pt x="548325" y="0"/>
                  </a:lnTo>
                  <a:cubicBezTo>
                    <a:pt x="245493" y="0"/>
                    <a:pt x="0" y="245493"/>
                    <a:pt x="0" y="548325"/>
                  </a:cubicBezTo>
                  <a:lnTo>
                    <a:pt x="0" y="3289882"/>
                  </a:lnTo>
                  <a:lnTo>
                    <a:pt x="0" y="3289882"/>
                  </a:lnTo>
                  <a:lnTo>
                    <a:pt x="3453817" y="3289882"/>
                  </a:lnTo>
                  <a:lnTo>
                    <a:pt x="3453817" y="3289882"/>
                  </a:lnTo>
                  <a:lnTo>
                    <a:pt x="3453817" y="548325"/>
                  </a:lnTo>
                  <a:cubicBezTo>
                    <a:pt x="3453817" y="245493"/>
                    <a:pt x="3208324" y="0"/>
                    <a:pt x="2905492"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614" tIns="288613" rIns="331287" bIns="192026"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sp>
          <p:nvSpPr>
            <p:cNvPr id="7" name="TextBox 6">
              <a:extLst>
                <a:ext uri="{FF2B5EF4-FFF2-40B4-BE49-F238E27FC236}">
                  <a16:creationId xmlns:a16="http://schemas.microsoft.com/office/drawing/2014/main" id="{61147582-EF8A-B14A-847B-CD18AA68A59C}"/>
                </a:ext>
              </a:extLst>
            </p:cNvPr>
            <p:cNvSpPr txBox="1"/>
            <p:nvPr/>
          </p:nvSpPr>
          <p:spPr>
            <a:xfrm>
              <a:off x="4564370" y="3099816"/>
              <a:ext cx="3228501" cy="2800767"/>
            </a:xfrm>
            <a:prstGeom prst="rect">
              <a:avLst/>
            </a:prstGeom>
            <a:noFill/>
          </p:spPr>
          <p:txBody>
            <a:bodyPr wrap="square" rtlCol="0">
              <a:spAutoFit/>
            </a:bodyPr>
            <a:lstStyle/>
            <a:p>
              <a:pPr marL="342900" indent="-342900">
                <a:buFont typeface="Arial" panose="020B0604020202020204" pitchFamily="34" charset="0"/>
                <a:buChar char="•"/>
              </a:pPr>
              <a:r>
                <a:rPr lang="en-US" sz="2200" dirty="0"/>
                <a:t>Offers high-performance processors</a:t>
              </a:r>
              <a:br>
                <a:rPr lang="en-US" sz="2200" dirty="0"/>
              </a:br>
              <a:endParaRPr lang="en-US" sz="2200" dirty="0"/>
            </a:p>
            <a:p>
              <a:pPr marL="285750" indent="-285750">
                <a:buFont typeface="Arial" panose="020B0604020202020204" pitchFamily="34" charset="0"/>
                <a:buChar char="•"/>
              </a:pPr>
              <a:r>
                <a:rPr lang="en-US" sz="2200" dirty="0"/>
                <a:t>Ideal for compute-intensive applications and batch processing workloads</a:t>
              </a:r>
            </a:p>
          </p:txBody>
        </p:sp>
      </p:grpSp>
      <p:grpSp>
        <p:nvGrpSpPr>
          <p:cNvPr id="17" name="Group 16"/>
          <p:cNvGrpSpPr/>
          <p:nvPr/>
        </p:nvGrpSpPr>
        <p:grpSpPr>
          <a:xfrm>
            <a:off x="8314162" y="2863751"/>
            <a:ext cx="3453817" cy="3289883"/>
            <a:chOff x="8314162" y="2863751"/>
            <a:chExt cx="3453817" cy="3289883"/>
          </a:xfrm>
        </p:grpSpPr>
        <p:sp>
          <p:nvSpPr>
            <p:cNvPr id="14" name="Freeform 13"/>
            <p:cNvSpPr/>
            <p:nvPr/>
          </p:nvSpPr>
          <p:spPr>
            <a:xfrm rot="10800000">
              <a:off x="8314162" y="2863751"/>
              <a:ext cx="3453817" cy="3289883"/>
            </a:xfrm>
            <a:custGeom>
              <a:avLst/>
              <a:gdLst>
                <a:gd name="connsiteX0" fmla="*/ 548325 w 3453817"/>
                <a:gd name="connsiteY0" fmla="*/ 0 h 3289882"/>
                <a:gd name="connsiteX1" fmla="*/ 2905492 w 3453817"/>
                <a:gd name="connsiteY1" fmla="*/ 0 h 3289882"/>
                <a:gd name="connsiteX2" fmla="*/ 3453817 w 3453817"/>
                <a:gd name="connsiteY2" fmla="*/ 548325 h 3289882"/>
                <a:gd name="connsiteX3" fmla="*/ 3453817 w 3453817"/>
                <a:gd name="connsiteY3" fmla="*/ 3289882 h 3289882"/>
                <a:gd name="connsiteX4" fmla="*/ 3453817 w 3453817"/>
                <a:gd name="connsiteY4" fmla="*/ 3289882 h 3289882"/>
                <a:gd name="connsiteX5" fmla="*/ 0 w 3453817"/>
                <a:gd name="connsiteY5" fmla="*/ 3289882 h 3289882"/>
                <a:gd name="connsiteX6" fmla="*/ 0 w 3453817"/>
                <a:gd name="connsiteY6" fmla="*/ 3289882 h 3289882"/>
                <a:gd name="connsiteX7" fmla="*/ 0 w 3453817"/>
                <a:gd name="connsiteY7" fmla="*/ 548325 h 3289882"/>
                <a:gd name="connsiteX8" fmla="*/ 548325 w 3453817"/>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3289882">
                  <a:moveTo>
                    <a:pt x="2905492" y="0"/>
                  </a:moveTo>
                  <a:lnTo>
                    <a:pt x="548325" y="0"/>
                  </a:lnTo>
                  <a:cubicBezTo>
                    <a:pt x="245493" y="0"/>
                    <a:pt x="0" y="245493"/>
                    <a:pt x="0" y="548325"/>
                  </a:cubicBezTo>
                  <a:lnTo>
                    <a:pt x="0" y="3289882"/>
                  </a:lnTo>
                  <a:lnTo>
                    <a:pt x="0" y="3289882"/>
                  </a:lnTo>
                  <a:lnTo>
                    <a:pt x="3453817" y="3289882"/>
                  </a:lnTo>
                  <a:lnTo>
                    <a:pt x="3453817" y="3289882"/>
                  </a:lnTo>
                  <a:lnTo>
                    <a:pt x="3453817" y="548325"/>
                  </a:lnTo>
                  <a:cubicBezTo>
                    <a:pt x="3453817" y="245493"/>
                    <a:pt x="3208324" y="0"/>
                    <a:pt x="2905492"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614" tIns="288615" rIns="331288" bIns="192024"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sp>
          <p:nvSpPr>
            <p:cNvPr id="8" name="TextBox 7">
              <a:extLst>
                <a:ext uri="{FF2B5EF4-FFF2-40B4-BE49-F238E27FC236}">
                  <a16:creationId xmlns:a16="http://schemas.microsoft.com/office/drawing/2014/main" id="{E79CC236-C9E8-F646-A595-D860BBD4853E}"/>
                </a:ext>
              </a:extLst>
            </p:cNvPr>
            <p:cNvSpPr txBox="1"/>
            <p:nvPr/>
          </p:nvSpPr>
          <p:spPr>
            <a:xfrm>
              <a:off x="8513965" y="3099816"/>
              <a:ext cx="3078060" cy="2800767"/>
            </a:xfrm>
            <a:prstGeom prst="rect">
              <a:avLst/>
            </a:prstGeom>
            <a:noFill/>
          </p:spPr>
          <p:txBody>
            <a:bodyPr wrap="square" rtlCol="0">
              <a:spAutoFit/>
            </a:bodyPr>
            <a:lstStyle/>
            <a:p>
              <a:pPr marL="342900" indent="-342900">
                <a:buFont typeface="Arial" panose="020B0604020202020204" pitchFamily="34" charset="0"/>
                <a:buChar char="•"/>
              </a:pPr>
              <a:r>
                <a:rPr lang="en-US" sz="2200" dirty="0"/>
                <a:t>Delivers fast performance for memory-intensive workloads</a:t>
              </a:r>
              <a:br>
                <a:rPr lang="en-US" sz="2200" dirty="0"/>
              </a:br>
              <a:endParaRPr lang="en-US" sz="2200" dirty="0"/>
            </a:p>
            <a:p>
              <a:pPr marL="342900" indent="-342900">
                <a:buFont typeface="Arial" panose="020B0604020202020204" pitchFamily="34" charset="0"/>
                <a:buChar char="•"/>
              </a:pPr>
              <a:r>
                <a:rPr lang="en-US" sz="2200" dirty="0"/>
                <a:t>Well suited for high-performance databases</a:t>
              </a:r>
            </a:p>
          </p:txBody>
        </p:sp>
      </p:grpSp>
      <p:sp>
        <p:nvSpPr>
          <p:cNvPr id="18" name="Footer Placeholder 4">
            <a:extLst>
              <a:ext uri="{FF2B5EF4-FFF2-40B4-BE49-F238E27FC236}">
                <a16:creationId xmlns:a16="http://schemas.microsoft.com/office/drawing/2014/main" id="{74AA9CF0-9C64-2942-BD21-DFD3888D2C0C}"/>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10</a:t>
            </a:fld>
            <a:endParaRPr lang="en-US" dirty="0"/>
          </a:p>
        </p:txBody>
      </p:sp>
    </p:spTree>
    <p:custDataLst>
      <p:tags r:id="rId1"/>
    </p:custDataLst>
    <p:extLst>
      <p:ext uri="{BB962C8B-B14F-4D97-AF65-F5344CB8AC3E}">
        <p14:creationId xmlns:p14="http://schemas.microsoft.com/office/powerpoint/2010/main" val="37153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4E19-5477-8443-9573-38E612D5BB31}"/>
              </a:ext>
            </a:extLst>
          </p:cNvPr>
          <p:cNvSpPr>
            <a:spLocks noGrp="1"/>
          </p:cNvSpPr>
          <p:nvPr>
            <p:ph type="title"/>
          </p:nvPr>
        </p:nvSpPr>
        <p:spPr/>
        <p:txBody>
          <a:bodyPr/>
          <a:lstStyle/>
          <a:p>
            <a:r>
              <a:rPr lang="en-US" dirty="0"/>
              <a:t>Amazon EC2 instance types (cont.)</a:t>
            </a:r>
          </a:p>
        </p:txBody>
      </p:sp>
      <p:sp>
        <p:nvSpPr>
          <p:cNvPr id="8" name="Freeform 7"/>
          <p:cNvSpPr/>
          <p:nvPr/>
        </p:nvSpPr>
        <p:spPr>
          <a:xfrm>
            <a:off x="419155" y="1485242"/>
            <a:ext cx="5305462" cy="1440000"/>
          </a:xfrm>
          <a:custGeom>
            <a:avLst/>
            <a:gdLst>
              <a:gd name="connsiteX0" fmla="*/ 240005 w 5305462"/>
              <a:gd name="connsiteY0" fmla="*/ 0 h 1440000"/>
              <a:gd name="connsiteX1" fmla="*/ 5065457 w 5305462"/>
              <a:gd name="connsiteY1" fmla="*/ 0 h 1440000"/>
              <a:gd name="connsiteX2" fmla="*/ 5305462 w 5305462"/>
              <a:gd name="connsiteY2" fmla="*/ 240005 h 1440000"/>
              <a:gd name="connsiteX3" fmla="*/ 5305462 w 5305462"/>
              <a:gd name="connsiteY3" fmla="*/ 1440000 h 1440000"/>
              <a:gd name="connsiteX4" fmla="*/ 5305462 w 5305462"/>
              <a:gd name="connsiteY4" fmla="*/ 1440000 h 1440000"/>
              <a:gd name="connsiteX5" fmla="*/ 0 w 5305462"/>
              <a:gd name="connsiteY5" fmla="*/ 1440000 h 1440000"/>
              <a:gd name="connsiteX6" fmla="*/ 0 w 5305462"/>
              <a:gd name="connsiteY6" fmla="*/ 1440000 h 1440000"/>
              <a:gd name="connsiteX7" fmla="*/ 0 w 5305462"/>
              <a:gd name="connsiteY7" fmla="*/ 240005 h 1440000"/>
              <a:gd name="connsiteX8" fmla="*/ 240005 w 5305462"/>
              <a:gd name="connsiteY8"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1440000">
                <a:moveTo>
                  <a:pt x="240005" y="0"/>
                </a:moveTo>
                <a:lnTo>
                  <a:pt x="5065457" y="0"/>
                </a:lnTo>
                <a:cubicBezTo>
                  <a:pt x="5198008" y="0"/>
                  <a:pt x="5305462" y="107454"/>
                  <a:pt x="5305462" y="240005"/>
                </a:cubicBezTo>
                <a:lnTo>
                  <a:pt x="5305462" y="1440000"/>
                </a:lnTo>
                <a:lnTo>
                  <a:pt x="5305462" y="1440000"/>
                </a:lnTo>
                <a:lnTo>
                  <a:pt x="0" y="1440000"/>
                </a:lnTo>
                <a:lnTo>
                  <a:pt x="0" y="1440000"/>
                </a:lnTo>
                <a:lnTo>
                  <a:pt x="0" y="240005"/>
                </a:lnTo>
                <a:cubicBezTo>
                  <a:pt x="0" y="107454"/>
                  <a:pt x="107454" y="0"/>
                  <a:pt x="240005" y="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97879" tIns="200343" rIns="297879" bIns="130048" numCol="1" spcCol="1270" anchor="ctr" anchorCtr="0">
            <a:noAutofit/>
          </a:bodyPr>
          <a:lstStyle/>
          <a:p>
            <a:pPr lvl="0" algn="ctr" defTabSz="1422400">
              <a:lnSpc>
                <a:spcPct val="90000"/>
              </a:lnSpc>
              <a:spcBef>
                <a:spcPct val="0"/>
              </a:spcBef>
              <a:spcAft>
                <a:spcPct val="35000"/>
              </a:spcAft>
            </a:pPr>
            <a:r>
              <a:rPr lang="en-US" sz="3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Accelerated computing</a:t>
            </a:r>
            <a:endParaRPr lang="en-US" sz="3200" kern="1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Freeform 9"/>
          <p:cNvSpPr/>
          <p:nvPr/>
        </p:nvSpPr>
        <p:spPr>
          <a:xfrm>
            <a:off x="6467382" y="1485242"/>
            <a:ext cx="5305462" cy="1440000"/>
          </a:xfrm>
          <a:custGeom>
            <a:avLst/>
            <a:gdLst>
              <a:gd name="connsiteX0" fmla="*/ 240005 w 5305462"/>
              <a:gd name="connsiteY0" fmla="*/ 0 h 1440000"/>
              <a:gd name="connsiteX1" fmla="*/ 5065457 w 5305462"/>
              <a:gd name="connsiteY1" fmla="*/ 0 h 1440000"/>
              <a:gd name="connsiteX2" fmla="*/ 5305462 w 5305462"/>
              <a:gd name="connsiteY2" fmla="*/ 240005 h 1440000"/>
              <a:gd name="connsiteX3" fmla="*/ 5305462 w 5305462"/>
              <a:gd name="connsiteY3" fmla="*/ 1440000 h 1440000"/>
              <a:gd name="connsiteX4" fmla="*/ 5305462 w 5305462"/>
              <a:gd name="connsiteY4" fmla="*/ 1440000 h 1440000"/>
              <a:gd name="connsiteX5" fmla="*/ 0 w 5305462"/>
              <a:gd name="connsiteY5" fmla="*/ 1440000 h 1440000"/>
              <a:gd name="connsiteX6" fmla="*/ 0 w 5305462"/>
              <a:gd name="connsiteY6" fmla="*/ 1440000 h 1440000"/>
              <a:gd name="connsiteX7" fmla="*/ 0 w 5305462"/>
              <a:gd name="connsiteY7" fmla="*/ 240005 h 1440000"/>
              <a:gd name="connsiteX8" fmla="*/ 240005 w 5305462"/>
              <a:gd name="connsiteY8"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1440000">
                <a:moveTo>
                  <a:pt x="240005" y="0"/>
                </a:moveTo>
                <a:lnTo>
                  <a:pt x="5065457" y="0"/>
                </a:lnTo>
                <a:cubicBezTo>
                  <a:pt x="5198008" y="0"/>
                  <a:pt x="5305462" y="107454"/>
                  <a:pt x="5305462" y="240005"/>
                </a:cubicBezTo>
                <a:lnTo>
                  <a:pt x="5305462" y="1440000"/>
                </a:lnTo>
                <a:lnTo>
                  <a:pt x="5305462" y="1440000"/>
                </a:lnTo>
                <a:lnTo>
                  <a:pt x="0" y="1440000"/>
                </a:lnTo>
                <a:lnTo>
                  <a:pt x="0" y="1440000"/>
                </a:lnTo>
                <a:lnTo>
                  <a:pt x="0" y="240005"/>
                </a:lnTo>
                <a:cubicBezTo>
                  <a:pt x="0" y="107454"/>
                  <a:pt x="107454" y="0"/>
                  <a:pt x="240005" y="0"/>
                </a:cubicBezTo>
                <a:close/>
              </a:path>
            </a:pathLst>
          </a:custGeom>
          <a:gradFill>
            <a:gsLst>
              <a:gs pos="0">
                <a:schemeClr val="accent4">
                  <a:lumMod val="75000"/>
                </a:schemeClr>
              </a:gs>
              <a:gs pos="50000">
                <a:schemeClr val="accent4">
                  <a:lumMod val="50000"/>
                </a:schemeClr>
              </a:gs>
              <a:gs pos="100000">
                <a:schemeClr val="accent4">
                  <a:lumMod val="50000"/>
                </a:schemeClr>
              </a:gs>
            </a:gsLst>
            <a:lin ang="5400000" scaled="0"/>
          </a:gradFill>
          <a:ln/>
        </p:spPr>
        <p:style>
          <a:lnRef idx="0">
            <a:schemeClr val="accent6"/>
          </a:lnRef>
          <a:fillRef idx="3">
            <a:schemeClr val="accent6"/>
          </a:fillRef>
          <a:effectRef idx="3">
            <a:schemeClr val="accent6"/>
          </a:effectRef>
          <a:fontRef idx="minor">
            <a:schemeClr val="lt1"/>
          </a:fontRef>
        </p:style>
        <p:txBody>
          <a:bodyPr spcFirstLastPara="0" vert="horz" wrap="square" lIns="297879" tIns="200343" rIns="297879" bIns="130048" numCol="1" spcCol="1270" anchor="ctr" anchorCtr="0">
            <a:noAutofit/>
          </a:bodyPr>
          <a:lstStyle/>
          <a:p>
            <a:pPr lvl="0" algn="ctr" defTabSz="1422400">
              <a:lnSpc>
                <a:spcPct val="90000"/>
              </a:lnSpc>
              <a:spcBef>
                <a:spcPct val="0"/>
              </a:spcBef>
              <a:spcAft>
                <a:spcPct val="35000"/>
              </a:spcAft>
            </a:pPr>
            <a:r>
              <a:rPr lang="en-US" sz="3200" kern="1200" dirty="0">
                <a:latin typeface="Amazon Ember" panose="020B0603020204020204" pitchFamily="34" charset="0"/>
                <a:ea typeface="Amazon Ember" panose="020B0603020204020204" pitchFamily="34" charset="0"/>
                <a:cs typeface="Amazon Ember" panose="020B0603020204020204" pitchFamily="34" charset="0"/>
              </a:rPr>
              <a:t>Storage optimized</a:t>
            </a:r>
          </a:p>
        </p:txBody>
      </p:sp>
      <p:grpSp>
        <p:nvGrpSpPr>
          <p:cNvPr id="12" name="Group 11"/>
          <p:cNvGrpSpPr/>
          <p:nvPr/>
        </p:nvGrpSpPr>
        <p:grpSpPr>
          <a:xfrm>
            <a:off x="419102" y="2927370"/>
            <a:ext cx="5305463" cy="3225376"/>
            <a:chOff x="419102" y="2927370"/>
            <a:chExt cx="5305463" cy="3225376"/>
          </a:xfrm>
        </p:grpSpPr>
        <p:sp>
          <p:nvSpPr>
            <p:cNvPr id="9" name="Freeform 8"/>
            <p:cNvSpPr/>
            <p:nvPr/>
          </p:nvSpPr>
          <p:spPr>
            <a:xfrm rot="10800000">
              <a:off x="419102" y="2927370"/>
              <a:ext cx="5305463" cy="3225376"/>
            </a:xfrm>
            <a:custGeom>
              <a:avLst/>
              <a:gdLst>
                <a:gd name="connsiteX0" fmla="*/ 537573 w 5305462"/>
                <a:gd name="connsiteY0" fmla="*/ 0 h 3225375"/>
                <a:gd name="connsiteX1" fmla="*/ 4767889 w 5305462"/>
                <a:gd name="connsiteY1" fmla="*/ 0 h 3225375"/>
                <a:gd name="connsiteX2" fmla="*/ 5305462 w 5305462"/>
                <a:gd name="connsiteY2" fmla="*/ 537573 h 3225375"/>
                <a:gd name="connsiteX3" fmla="*/ 5305462 w 5305462"/>
                <a:gd name="connsiteY3" fmla="*/ 3225375 h 3225375"/>
                <a:gd name="connsiteX4" fmla="*/ 5305462 w 5305462"/>
                <a:gd name="connsiteY4" fmla="*/ 3225375 h 3225375"/>
                <a:gd name="connsiteX5" fmla="*/ 0 w 5305462"/>
                <a:gd name="connsiteY5" fmla="*/ 3225375 h 3225375"/>
                <a:gd name="connsiteX6" fmla="*/ 0 w 5305462"/>
                <a:gd name="connsiteY6" fmla="*/ 3225375 h 3225375"/>
                <a:gd name="connsiteX7" fmla="*/ 0 w 5305462"/>
                <a:gd name="connsiteY7" fmla="*/ 537573 h 3225375"/>
                <a:gd name="connsiteX8" fmla="*/ 537573 w 5305462"/>
                <a:gd name="connsiteY8" fmla="*/ 0 h 322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3225375">
                  <a:moveTo>
                    <a:pt x="4767889" y="0"/>
                  </a:moveTo>
                  <a:lnTo>
                    <a:pt x="537573" y="0"/>
                  </a:lnTo>
                  <a:cubicBezTo>
                    <a:pt x="240680" y="0"/>
                    <a:pt x="0" y="240680"/>
                    <a:pt x="0" y="537573"/>
                  </a:cubicBezTo>
                  <a:lnTo>
                    <a:pt x="0" y="3225375"/>
                  </a:lnTo>
                  <a:lnTo>
                    <a:pt x="0" y="3225375"/>
                  </a:lnTo>
                  <a:lnTo>
                    <a:pt x="5305462" y="3225375"/>
                  </a:lnTo>
                  <a:lnTo>
                    <a:pt x="5305462" y="3225375"/>
                  </a:lnTo>
                  <a:lnTo>
                    <a:pt x="5305462" y="537573"/>
                  </a:lnTo>
                  <a:cubicBezTo>
                    <a:pt x="5305462" y="240680"/>
                    <a:pt x="5064782" y="0"/>
                    <a:pt x="4767889"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24150" tIns="424149" rIns="513050" bIns="400051" numCol="1" spcCol="1270" anchor="t" anchorCtr="0">
              <a:noAutofit/>
            </a:bodyPr>
            <a:lstStyle/>
            <a:p>
              <a:pPr marL="285750" lvl="1" indent="-285750" algn="l" defTabSz="2222500">
                <a:lnSpc>
                  <a:spcPct val="90000"/>
                </a:lnSpc>
                <a:spcBef>
                  <a:spcPct val="0"/>
                </a:spcBef>
                <a:spcAft>
                  <a:spcPct val="15000"/>
                </a:spcAft>
                <a:buChar char="••"/>
              </a:pPr>
              <a:endParaRPr lang="en-US" sz="5000" kern="1200" dirty="0"/>
            </a:p>
            <a:p>
              <a:pPr marL="285750" lvl="1" indent="-285750" algn="l" defTabSz="2222500">
                <a:lnSpc>
                  <a:spcPct val="90000"/>
                </a:lnSpc>
                <a:spcBef>
                  <a:spcPct val="0"/>
                </a:spcBef>
                <a:spcAft>
                  <a:spcPct val="15000"/>
                </a:spcAft>
                <a:buChar char="••"/>
              </a:pPr>
              <a:endParaRPr lang="en-US" sz="5000" kern="1200" dirty="0"/>
            </a:p>
            <a:p>
              <a:pPr marL="285750" lvl="1" indent="-285750" algn="l" defTabSz="2222500">
                <a:lnSpc>
                  <a:spcPct val="90000"/>
                </a:lnSpc>
                <a:spcBef>
                  <a:spcPct val="0"/>
                </a:spcBef>
                <a:spcAft>
                  <a:spcPct val="15000"/>
                </a:spcAft>
                <a:buChar char="••"/>
              </a:pPr>
              <a:endParaRPr lang="en-US" sz="5000" kern="1200" dirty="0"/>
            </a:p>
          </p:txBody>
        </p:sp>
        <p:sp>
          <p:nvSpPr>
            <p:cNvPr id="6" name="TextBox 5">
              <a:extLst>
                <a:ext uri="{FF2B5EF4-FFF2-40B4-BE49-F238E27FC236}">
                  <a16:creationId xmlns:a16="http://schemas.microsoft.com/office/drawing/2014/main" id="{A0452BB7-1453-3841-BBE7-D8E6E3B34AE6}"/>
                </a:ext>
              </a:extLst>
            </p:cNvPr>
            <p:cNvSpPr txBox="1"/>
            <p:nvPr/>
          </p:nvSpPr>
          <p:spPr>
            <a:xfrm>
              <a:off x="659633" y="3484786"/>
              <a:ext cx="4704948"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t>Uses hardware accelerators to expedite data processing</a:t>
              </a:r>
              <a:br>
                <a:rPr lang="en-US" sz="2200" dirty="0"/>
              </a:br>
              <a:endParaRPr lang="en-US" sz="2200" dirty="0"/>
            </a:p>
            <a:p>
              <a:pPr marL="285750" indent="-285750">
                <a:buFont typeface="Arial" panose="020B0604020202020204" pitchFamily="34" charset="0"/>
                <a:buChar char="•"/>
              </a:pPr>
              <a:r>
                <a:rPr lang="en-US" sz="2200" dirty="0"/>
                <a:t>Ideal for application streaming and graphics workloads</a:t>
              </a:r>
            </a:p>
          </p:txBody>
        </p:sp>
      </p:grpSp>
      <p:grpSp>
        <p:nvGrpSpPr>
          <p:cNvPr id="13" name="Group 12"/>
          <p:cNvGrpSpPr/>
          <p:nvPr/>
        </p:nvGrpSpPr>
        <p:grpSpPr>
          <a:xfrm>
            <a:off x="6467382" y="2925243"/>
            <a:ext cx="5305462" cy="3225375"/>
            <a:chOff x="6467382" y="2925243"/>
            <a:chExt cx="5305462" cy="3225375"/>
          </a:xfrm>
        </p:grpSpPr>
        <p:sp>
          <p:nvSpPr>
            <p:cNvPr id="11" name="Freeform 10"/>
            <p:cNvSpPr/>
            <p:nvPr/>
          </p:nvSpPr>
          <p:spPr>
            <a:xfrm rot="10800000">
              <a:off x="6467382" y="2925243"/>
              <a:ext cx="5305462" cy="3225375"/>
            </a:xfrm>
            <a:custGeom>
              <a:avLst/>
              <a:gdLst>
                <a:gd name="connsiteX0" fmla="*/ 537573 w 5305462"/>
                <a:gd name="connsiteY0" fmla="*/ 0 h 3225375"/>
                <a:gd name="connsiteX1" fmla="*/ 4767889 w 5305462"/>
                <a:gd name="connsiteY1" fmla="*/ 0 h 3225375"/>
                <a:gd name="connsiteX2" fmla="*/ 5305462 w 5305462"/>
                <a:gd name="connsiteY2" fmla="*/ 537573 h 3225375"/>
                <a:gd name="connsiteX3" fmla="*/ 5305462 w 5305462"/>
                <a:gd name="connsiteY3" fmla="*/ 3225375 h 3225375"/>
                <a:gd name="connsiteX4" fmla="*/ 5305462 w 5305462"/>
                <a:gd name="connsiteY4" fmla="*/ 3225375 h 3225375"/>
                <a:gd name="connsiteX5" fmla="*/ 0 w 5305462"/>
                <a:gd name="connsiteY5" fmla="*/ 3225375 h 3225375"/>
                <a:gd name="connsiteX6" fmla="*/ 0 w 5305462"/>
                <a:gd name="connsiteY6" fmla="*/ 3225375 h 3225375"/>
                <a:gd name="connsiteX7" fmla="*/ 0 w 5305462"/>
                <a:gd name="connsiteY7" fmla="*/ 537573 h 3225375"/>
                <a:gd name="connsiteX8" fmla="*/ 537573 w 5305462"/>
                <a:gd name="connsiteY8" fmla="*/ 0 h 322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3225375">
                  <a:moveTo>
                    <a:pt x="4767889" y="0"/>
                  </a:moveTo>
                  <a:lnTo>
                    <a:pt x="537573" y="0"/>
                  </a:lnTo>
                  <a:cubicBezTo>
                    <a:pt x="240680" y="0"/>
                    <a:pt x="0" y="240680"/>
                    <a:pt x="0" y="537573"/>
                  </a:cubicBezTo>
                  <a:lnTo>
                    <a:pt x="0" y="3225375"/>
                  </a:lnTo>
                  <a:lnTo>
                    <a:pt x="0" y="3225375"/>
                  </a:lnTo>
                  <a:lnTo>
                    <a:pt x="5305462" y="3225375"/>
                  </a:lnTo>
                  <a:lnTo>
                    <a:pt x="5305462" y="3225375"/>
                  </a:lnTo>
                  <a:lnTo>
                    <a:pt x="5305462" y="537573"/>
                  </a:lnTo>
                  <a:cubicBezTo>
                    <a:pt x="5305462" y="240680"/>
                    <a:pt x="5064782" y="0"/>
                    <a:pt x="4767889"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5466" tIns="285465" rIns="328138" bIns="192025"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sp>
          <p:nvSpPr>
            <p:cNvPr id="7" name="TextBox 6">
              <a:extLst>
                <a:ext uri="{FF2B5EF4-FFF2-40B4-BE49-F238E27FC236}">
                  <a16:creationId xmlns:a16="http://schemas.microsoft.com/office/drawing/2014/main" id="{61147582-EF8A-B14A-847B-CD18AA68A59C}"/>
                </a:ext>
              </a:extLst>
            </p:cNvPr>
            <p:cNvSpPr txBox="1"/>
            <p:nvPr/>
          </p:nvSpPr>
          <p:spPr>
            <a:xfrm>
              <a:off x="6715408" y="3484786"/>
              <a:ext cx="4704949" cy="2523768"/>
            </a:xfrm>
            <a:prstGeom prst="rect">
              <a:avLst/>
            </a:prstGeom>
            <a:noFill/>
          </p:spPr>
          <p:txBody>
            <a:bodyPr wrap="square" rtlCol="0">
              <a:spAutoFit/>
            </a:bodyPr>
            <a:lstStyle/>
            <a:p>
              <a:pPr marL="285750" indent="-285750">
                <a:buFont typeface="Arial" panose="020B0604020202020204" pitchFamily="34" charset="0"/>
                <a:buChar char="•"/>
              </a:pPr>
              <a:r>
                <a:rPr lang="en-US" sz="2200" dirty="0"/>
                <a:t>Offers low latency and high </a:t>
              </a:r>
              <a:r>
                <a:rPr lang="en-US" sz="2400" dirty="0"/>
                <a:t>input/output operations per second (IOPS)</a:t>
              </a:r>
              <a:br>
                <a:rPr lang="en-US" sz="2200" dirty="0"/>
              </a:br>
              <a:endParaRPr lang="en-US" sz="2200" dirty="0"/>
            </a:p>
            <a:p>
              <a:pPr marL="285750" indent="-285750">
                <a:buFont typeface="Arial" panose="020B0604020202020204" pitchFamily="34" charset="0"/>
                <a:buChar char="•"/>
              </a:pPr>
              <a:r>
                <a:rPr lang="en-US" sz="2200" dirty="0"/>
                <a:t>Suitable for workloads such as distributed file systems and data warehousing applications</a:t>
              </a:r>
            </a:p>
          </p:txBody>
        </p:sp>
      </p:grpSp>
      <p:sp>
        <p:nvSpPr>
          <p:cNvPr id="14" name="Footer Placeholder 4">
            <a:extLst>
              <a:ext uri="{FF2B5EF4-FFF2-40B4-BE49-F238E27FC236}">
                <a16:creationId xmlns:a16="http://schemas.microsoft.com/office/drawing/2014/main" id="{7659C987-29E5-DC4E-9078-43CEBF01B125}"/>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11</a:t>
            </a:fld>
            <a:endParaRPr lang="en-US" dirty="0"/>
          </a:p>
        </p:txBody>
      </p:sp>
    </p:spTree>
    <p:custDataLst>
      <p:tags r:id="rId1"/>
    </p:custDataLst>
    <p:extLst>
      <p:ext uri="{BB962C8B-B14F-4D97-AF65-F5344CB8AC3E}">
        <p14:creationId xmlns:p14="http://schemas.microsoft.com/office/powerpoint/2010/main" val="243499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5D3F-F33F-734A-8E70-12A4F52098B5}"/>
              </a:ext>
            </a:extLst>
          </p:cNvPr>
          <p:cNvSpPr>
            <a:spLocks noGrp="1"/>
          </p:cNvSpPr>
          <p:nvPr>
            <p:ph type="title"/>
          </p:nvPr>
        </p:nvSpPr>
        <p:spPr/>
        <p:txBody>
          <a:bodyPr/>
          <a:lstStyle/>
          <a:p>
            <a:r>
              <a:rPr lang="en-US" dirty="0"/>
              <a:t>Match: Amazon EC2 instance types</a:t>
            </a:r>
          </a:p>
        </p:txBody>
      </p:sp>
      <p:sp>
        <p:nvSpPr>
          <p:cNvPr id="4" name="TextBox 3">
            <a:extLst>
              <a:ext uri="{FF2B5EF4-FFF2-40B4-BE49-F238E27FC236}">
                <a16:creationId xmlns:a16="http://schemas.microsoft.com/office/drawing/2014/main" id="{1B6E3E86-7C4E-7E43-B6DC-E9F081699396}"/>
              </a:ext>
            </a:extLst>
          </p:cNvPr>
          <p:cNvSpPr txBox="1"/>
          <p:nvPr/>
        </p:nvSpPr>
        <p:spPr>
          <a:xfrm>
            <a:off x="609750" y="2770791"/>
            <a:ext cx="4643568" cy="861774"/>
          </a:xfrm>
          <a:prstGeom prst="rect">
            <a:avLst/>
          </a:prstGeom>
          <a:noFill/>
          <a:ln>
            <a:solidFill>
              <a:schemeClr val="tx1"/>
            </a:solidFill>
          </a:ln>
        </p:spPr>
        <p:txBody>
          <a:bodyPr wrap="square" rtlCol="0">
            <a:spAutoFit/>
          </a:bodyPr>
          <a:lstStyle/>
          <a:p>
            <a:pPr marL="457200" indent="-457200">
              <a:buFont typeface="+mj-lt"/>
              <a:buAutoNum type="arabicPeriod" startAt="2"/>
            </a:pPr>
            <a:r>
              <a:rPr lang="en-US" sz="2500" dirty="0">
                <a:latin typeface="Amazon Ember Light" panose="020B0403020204020204" pitchFamily="34" charset="0"/>
                <a:ea typeface="Amazon Ember Light" panose="020B0403020204020204" pitchFamily="34" charset="0"/>
                <a:cs typeface="Amazon Ember Light" panose="020B0403020204020204" pitchFamily="34" charset="0"/>
              </a:rPr>
              <a:t>Suitable for data warehousing applications</a:t>
            </a:r>
          </a:p>
        </p:txBody>
      </p:sp>
      <p:sp>
        <p:nvSpPr>
          <p:cNvPr id="5" name="TextBox 4">
            <a:extLst>
              <a:ext uri="{FF2B5EF4-FFF2-40B4-BE49-F238E27FC236}">
                <a16:creationId xmlns:a16="http://schemas.microsoft.com/office/drawing/2014/main" id="{95B7A8D0-99BF-C841-8E3E-3359BDA9BA73}"/>
              </a:ext>
            </a:extLst>
          </p:cNvPr>
          <p:cNvSpPr txBox="1"/>
          <p:nvPr/>
        </p:nvSpPr>
        <p:spPr>
          <a:xfrm>
            <a:off x="609750" y="1493395"/>
            <a:ext cx="4643568" cy="861774"/>
          </a:xfrm>
          <a:prstGeom prst="rect">
            <a:avLst/>
          </a:prstGeom>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457200" indent="-457200">
              <a:buFont typeface="+mj-lt"/>
              <a:buAutoNum type="arabicPeriod"/>
            </a:pPr>
            <a:r>
              <a:rPr lang="en-US" sz="25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Ideal for high-performance databases</a:t>
            </a:r>
          </a:p>
        </p:txBody>
      </p:sp>
      <p:sp>
        <p:nvSpPr>
          <p:cNvPr id="6" name="TextBox 5">
            <a:extLst>
              <a:ext uri="{FF2B5EF4-FFF2-40B4-BE49-F238E27FC236}">
                <a16:creationId xmlns:a16="http://schemas.microsoft.com/office/drawing/2014/main" id="{1EC86411-A335-0745-A658-2FC2CD8A09BE}"/>
              </a:ext>
            </a:extLst>
          </p:cNvPr>
          <p:cNvSpPr txBox="1"/>
          <p:nvPr/>
        </p:nvSpPr>
        <p:spPr>
          <a:xfrm>
            <a:off x="609750" y="4032865"/>
            <a:ext cx="4643568" cy="861774"/>
          </a:xfrm>
          <a:prstGeom prst="rect">
            <a:avLst/>
          </a:prstGeom>
          <a:noFill/>
          <a:ln>
            <a:solidFill>
              <a:schemeClr val="tx1"/>
            </a:solidFill>
          </a:ln>
        </p:spPr>
        <p:txBody>
          <a:bodyPr wrap="square" rtlCol="0">
            <a:spAutoFit/>
          </a:bodyPr>
          <a:lstStyle/>
          <a:p>
            <a:pPr marL="457200" indent="-457200">
              <a:buFont typeface="+mj-lt"/>
              <a:buAutoNum type="arabicPeriod" startAt="3"/>
            </a:pPr>
            <a:r>
              <a:rPr lang="en-US" sz="2500" dirty="0">
                <a:latin typeface="Amazon Ember Light" panose="020B0403020204020204" pitchFamily="34" charset="0"/>
                <a:ea typeface="Amazon Ember Light" panose="020B0403020204020204" pitchFamily="34" charset="0"/>
                <a:cs typeface="Amazon Ember Light" panose="020B0403020204020204" pitchFamily="34" charset="0"/>
              </a:rPr>
              <a:t>Balances compute, memory, and networking resources</a:t>
            </a:r>
          </a:p>
        </p:txBody>
      </p:sp>
      <p:sp>
        <p:nvSpPr>
          <p:cNvPr id="7" name="TextBox 6">
            <a:extLst>
              <a:ext uri="{FF2B5EF4-FFF2-40B4-BE49-F238E27FC236}">
                <a16:creationId xmlns:a16="http://schemas.microsoft.com/office/drawing/2014/main" id="{AE682159-2734-E641-BA69-08C69EDEA9D1}"/>
              </a:ext>
            </a:extLst>
          </p:cNvPr>
          <p:cNvSpPr txBox="1"/>
          <p:nvPr/>
        </p:nvSpPr>
        <p:spPr>
          <a:xfrm>
            <a:off x="609750" y="5294939"/>
            <a:ext cx="4643568" cy="861774"/>
          </a:xfrm>
          <a:prstGeom prst="rect">
            <a:avLst/>
          </a:prstGeom>
          <a:noFill/>
          <a:ln>
            <a:solidFill>
              <a:schemeClr val="tx1"/>
            </a:solidFill>
          </a:ln>
        </p:spPr>
        <p:txBody>
          <a:bodyPr wrap="square" rtlCol="0">
            <a:spAutoFit/>
          </a:bodyPr>
          <a:lstStyle/>
          <a:p>
            <a:pPr marL="457200" indent="-457200">
              <a:buFont typeface="+mj-lt"/>
              <a:buAutoNum type="arabicPeriod" startAt="4"/>
            </a:pPr>
            <a:r>
              <a:rPr lang="en-US" sz="2500" dirty="0">
                <a:latin typeface="Amazon Ember Light" panose="020B0403020204020204" pitchFamily="34" charset="0"/>
                <a:ea typeface="Amazon Ember Light" panose="020B0403020204020204" pitchFamily="34" charset="0"/>
                <a:cs typeface="Amazon Ember Light" panose="020B0403020204020204" pitchFamily="34" charset="0"/>
              </a:rPr>
              <a:t>Offers high-performance processors</a:t>
            </a:r>
          </a:p>
        </p:txBody>
      </p:sp>
      <p:sp>
        <p:nvSpPr>
          <p:cNvPr id="13" name="Rectangle 12">
            <a:extLst>
              <a:ext uri="{FF2B5EF4-FFF2-40B4-BE49-F238E27FC236}">
                <a16:creationId xmlns:a16="http://schemas.microsoft.com/office/drawing/2014/main" id="{A6CBCB67-FA78-B544-9610-300D72A4A35D}"/>
              </a:ext>
            </a:extLst>
          </p:cNvPr>
          <p:cNvSpPr/>
          <p:nvPr/>
        </p:nvSpPr>
        <p:spPr>
          <a:xfrm>
            <a:off x="6745890" y="1493395"/>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6AE6BB7-8078-B849-A804-AC416DF67D0A}"/>
              </a:ext>
            </a:extLst>
          </p:cNvPr>
          <p:cNvSpPr txBox="1"/>
          <p:nvPr/>
        </p:nvSpPr>
        <p:spPr>
          <a:xfrm>
            <a:off x="6745890" y="1708838"/>
            <a:ext cx="4643567" cy="523220"/>
          </a:xfrm>
          <a:prstGeom prst="rect">
            <a:avLst/>
          </a:prstGeom>
          <a:noFill/>
        </p:spPr>
        <p:txBody>
          <a:bodyPr wrap="square" lIns="457200" rtlCol="0">
            <a:spAutoFit/>
          </a:bodyPr>
          <a:lstStyle/>
          <a:p>
            <a:pPr marL="514350" indent="-514350">
              <a:buFont typeface="+mj-lt"/>
              <a:buAutoNum type="alphaUcPeriod"/>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General purpose</a:t>
            </a:r>
          </a:p>
        </p:txBody>
      </p:sp>
      <p:sp>
        <p:nvSpPr>
          <p:cNvPr id="16" name="Rectangle 15">
            <a:extLst>
              <a:ext uri="{FF2B5EF4-FFF2-40B4-BE49-F238E27FC236}">
                <a16:creationId xmlns:a16="http://schemas.microsoft.com/office/drawing/2014/main" id="{7EEA9E9E-FB9B-F64C-AEA9-F22BEB0026FC}"/>
              </a:ext>
            </a:extLst>
          </p:cNvPr>
          <p:cNvSpPr/>
          <p:nvPr/>
        </p:nvSpPr>
        <p:spPr>
          <a:xfrm>
            <a:off x="6745890" y="2770791"/>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E9047F6A-ED7A-7F4C-81DA-7E4D880A2B5E}"/>
              </a:ext>
            </a:extLst>
          </p:cNvPr>
          <p:cNvSpPr txBox="1"/>
          <p:nvPr/>
        </p:nvSpPr>
        <p:spPr>
          <a:xfrm>
            <a:off x="6745890" y="2986234"/>
            <a:ext cx="4643567" cy="523220"/>
          </a:xfrm>
          <a:prstGeom prst="rect">
            <a:avLst/>
          </a:prstGeom>
          <a:noFill/>
        </p:spPr>
        <p:txBody>
          <a:bodyPr wrap="square" lIns="457200" rtlCol="0">
            <a:spAutoFit/>
          </a:bodyPr>
          <a:lstStyle/>
          <a:p>
            <a:pPr marL="514350" indent="-514350">
              <a:buFont typeface="+mj-lt"/>
              <a:buAutoNum type="alphaUcPeriod" startAt="2"/>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Compute optimized</a:t>
            </a:r>
          </a:p>
        </p:txBody>
      </p:sp>
      <p:sp>
        <p:nvSpPr>
          <p:cNvPr id="19" name="TextBox 18">
            <a:extLst>
              <a:ext uri="{FF2B5EF4-FFF2-40B4-BE49-F238E27FC236}">
                <a16:creationId xmlns:a16="http://schemas.microsoft.com/office/drawing/2014/main" id="{13F37723-0AB0-7345-A2A7-125908AE7BA6}"/>
              </a:ext>
            </a:extLst>
          </p:cNvPr>
          <p:cNvSpPr txBox="1"/>
          <p:nvPr/>
        </p:nvSpPr>
        <p:spPr>
          <a:xfrm>
            <a:off x="6745890" y="4190073"/>
            <a:ext cx="4643566" cy="523220"/>
          </a:xfrm>
          <a:prstGeom prst="rect">
            <a:avLst/>
          </a:prstGeom>
          <a:noFill/>
        </p:spPr>
        <p:txBody>
          <a:bodyPr wrap="square" lIns="457200" rtlCol="0">
            <a:spAutoFit/>
          </a:bodyPr>
          <a:lstStyle/>
          <a:p>
            <a:pPr marL="514350" indent="-514350">
              <a:buFont typeface="+mj-lt"/>
              <a:buAutoNum type="alphaUcPeriod" startAt="3"/>
            </a:pPr>
            <a:r>
              <a:rPr lang="en-US" sz="2800" dirty="0">
                <a:ea typeface="Amazon Ember" panose="02000000000000000000" pitchFamily="2" charset="0"/>
                <a:cs typeface="Amazon Ember" panose="020B0603020204020204" pitchFamily="34" charset="0"/>
              </a:rPr>
              <a:t>Memory optimized</a:t>
            </a:r>
          </a:p>
        </p:txBody>
      </p:sp>
      <p:sp>
        <p:nvSpPr>
          <p:cNvPr id="21" name="Rectangle 20">
            <a:extLst>
              <a:ext uri="{FF2B5EF4-FFF2-40B4-BE49-F238E27FC236}">
                <a16:creationId xmlns:a16="http://schemas.microsoft.com/office/drawing/2014/main" id="{1E1D4AE7-1DDC-F24D-BFB0-6B594A551531}"/>
              </a:ext>
            </a:extLst>
          </p:cNvPr>
          <p:cNvSpPr/>
          <p:nvPr/>
        </p:nvSpPr>
        <p:spPr>
          <a:xfrm>
            <a:off x="6745888" y="5269644"/>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3B5D653-DFCB-1149-BDE2-B8DAE385A902}"/>
              </a:ext>
            </a:extLst>
          </p:cNvPr>
          <p:cNvSpPr txBox="1"/>
          <p:nvPr/>
        </p:nvSpPr>
        <p:spPr>
          <a:xfrm>
            <a:off x="6745888" y="5485087"/>
            <a:ext cx="4643566" cy="523220"/>
          </a:xfrm>
          <a:prstGeom prst="rect">
            <a:avLst/>
          </a:prstGeom>
          <a:noFill/>
        </p:spPr>
        <p:txBody>
          <a:bodyPr wrap="square" lIns="457200" rtlCol="0">
            <a:spAutoFit/>
          </a:bodyPr>
          <a:lstStyle/>
          <a:p>
            <a:pPr marL="514350" indent="-514350">
              <a:buFont typeface="+mj-lt"/>
              <a:buAutoNum type="alphaUcPeriod" startAt="4"/>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Storage optimized</a:t>
            </a:r>
          </a:p>
        </p:txBody>
      </p:sp>
      <p:sp>
        <p:nvSpPr>
          <p:cNvPr id="24" name="Footer Placeholder 4">
            <a:extLst>
              <a:ext uri="{FF2B5EF4-FFF2-40B4-BE49-F238E27FC236}">
                <a16:creationId xmlns:a16="http://schemas.microsoft.com/office/drawing/2014/main" id="{30E5A0D3-4403-F74F-BFA4-6EEC165D932F}"/>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0" name="Rectangle 19">
            <a:extLst>
              <a:ext uri="{FF2B5EF4-FFF2-40B4-BE49-F238E27FC236}">
                <a16:creationId xmlns:a16="http://schemas.microsoft.com/office/drawing/2014/main" id="{B6EB0747-F8D8-284B-9603-AA69EEC9BD40}"/>
              </a:ext>
            </a:extLst>
          </p:cNvPr>
          <p:cNvSpPr/>
          <p:nvPr/>
        </p:nvSpPr>
        <p:spPr>
          <a:xfrm>
            <a:off x="6745890" y="3974630"/>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lstStyle/>
          <a:p>
            <a:fld id="{B6A95138-A96E-2F42-A959-2EFD44FE4AB7}" type="slidenum">
              <a:rPr lang="en-US" smtClean="0"/>
              <a:t>12</a:t>
            </a:fld>
            <a:endParaRPr lang="en-US" dirty="0"/>
          </a:p>
        </p:txBody>
      </p:sp>
    </p:spTree>
    <p:custDataLst>
      <p:tags r:id="rId1"/>
    </p:custDataLst>
    <p:extLst>
      <p:ext uri="{BB962C8B-B14F-4D97-AF65-F5344CB8AC3E}">
        <p14:creationId xmlns:p14="http://schemas.microsoft.com/office/powerpoint/2010/main" val="54180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AA59AA26-8B48-F94A-9159-98B38DFE8100}"/>
              </a:ext>
            </a:extLst>
          </p:cNvPr>
          <p:cNvCxnSpPr>
            <a:cxnSpLocks/>
          </p:cNvCxnSpPr>
          <p:nvPr/>
        </p:nvCxnSpPr>
        <p:spPr>
          <a:xfrm>
            <a:off x="5132626" y="1837704"/>
            <a:ext cx="1806058" cy="2788239"/>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0F05D3F-F33F-734A-8E70-12A4F52098B5}"/>
              </a:ext>
            </a:extLst>
          </p:cNvPr>
          <p:cNvSpPr>
            <a:spLocks noGrp="1"/>
          </p:cNvSpPr>
          <p:nvPr>
            <p:ph type="title"/>
          </p:nvPr>
        </p:nvSpPr>
        <p:spPr/>
        <p:txBody>
          <a:bodyPr/>
          <a:lstStyle/>
          <a:p>
            <a:r>
              <a:rPr lang="en-US" dirty="0"/>
              <a:t>Match: Amazon EC2 instance types</a:t>
            </a:r>
          </a:p>
        </p:txBody>
      </p:sp>
      <p:sp>
        <p:nvSpPr>
          <p:cNvPr id="4" name="TextBox 3">
            <a:extLst>
              <a:ext uri="{FF2B5EF4-FFF2-40B4-BE49-F238E27FC236}">
                <a16:creationId xmlns:a16="http://schemas.microsoft.com/office/drawing/2014/main" id="{1B6E3E86-7C4E-7E43-B6DC-E9F081699396}"/>
              </a:ext>
            </a:extLst>
          </p:cNvPr>
          <p:cNvSpPr txBox="1"/>
          <p:nvPr/>
        </p:nvSpPr>
        <p:spPr>
          <a:xfrm>
            <a:off x="609750" y="2770791"/>
            <a:ext cx="4643568" cy="861774"/>
          </a:xfrm>
          <a:prstGeom prst="rect">
            <a:avLst/>
          </a:prstGeom>
          <a:noFill/>
          <a:ln>
            <a:solidFill>
              <a:schemeClr val="tx1"/>
            </a:solidFill>
          </a:ln>
        </p:spPr>
        <p:txBody>
          <a:bodyPr wrap="square" rtlCol="0">
            <a:spAutoFit/>
          </a:bodyPr>
          <a:lstStyle/>
          <a:p>
            <a:pPr marL="457200" indent="-457200">
              <a:buFont typeface="+mj-lt"/>
              <a:buAutoNum type="arabicPeriod" startAt="2"/>
            </a:pPr>
            <a:r>
              <a:rPr lang="en-US" sz="2500" dirty="0">
                <a:latin typeface="Amazon Ember Light" panose="020B0403020204020204" pitchFamily="34" charset="0"/>
                <a:ea typeface="Amazon Ember Light" panose="020B0403020204020204" pitchFamily="34" charset="0"/>
                <a:cs typeface="Amazon Ember Light" panose="020B0403020204020204" pitchFamily="34" charset="0"/>
              </a:rPr>
              <a:t>Suitable for data warehousing applications</a:t>
            </a:r>
          </a:p>
        </p:txBody>
      </p:sp>
      <p:sp>
        <p:nvSpPr>
          <p:cNvPr id="5" name="TextBox 4">
            <a:extLst>
              <a:ext uri="{FF2B5EF4-FFF2-40B4-BE49-F238E27FC236}">
                <a16:creationId xmlns:a16="http://schemas.microsoft.com/office/drawing/2014/main" id="{95B7A8D0-99BF-C841-8E3E-3359BDA9BA73}"/>
              </a:ext>
            </a:extLst>
          </p:cNvPr>
          <p:cNvSpPr txBox="1"/>
          <p:nvPr/>
        </p:nvSpPr>
        <p:spPr>
          <a:xfrm>
            <a:off x="609750" y="1493395"/>
            <a:ext cx="4643568" cy="861774"/>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457200" indent="-457200">
              <a:buFont typeface="+mj-lt"/>
              <a:buAutoNum type="arabicPeriod"/>
            </a:pPr>
            <a:r>
              <a:rPr lang="en-US" sz="2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Ideal for high-performance databases</a:t>
            </a:r>
          </a:p>
        </p:txBody>
      </p:sp>
      <p:sp>
        <p:nvSpPr>
          <p:cNvPr id="6" name="TextBox 5">
            <a:extLst>
              <a:ext uri="{FF2B5EF4-FFF2-40B4-BE49-F238E27FC236}">
                <a16:creationId xmlns:a16="http://schemas.microsoft.com/office/drawing/2014/main" id="{1EC86411-A335-0745-A658-2FC2CD8A09BE}"/>
              </a:ext>
            </a:extLst>
          </p:cNvPr>
          <p:cNvSpPr txBox="1"/>
          <p:nvPr/>
        </p:nvSpPr>
        <p:spPr>
          <a:xfrm>
            <a:off x="609750" y="4032865"/>
            <a:ext cx="4643568" cy="861774"/>
          </a:xfrm>
          <a:prstGeom prst="rect">
            <a:avLst/>
          </a:prstGeom>
          <a:noFill/>
          <a:ln>
            <a:solidFill>
              <a:schemeClr val="tx1"/>
            </a:solidFill>
          </a:ln>
        </p:spPr>
        <p:txBody>
          <a:bodyPr wrap="square" rtlCol="0">
            <a:spAutoFit/>
          </a:bodyPr>
          <a:lstStyle/>
          <a:p>
            <a:pPr marL="457200" indent="-457200">
              <a:buFont typeface="+mj-lt"/>
              <a:buAutoNum type="arabicPeriod" startAt="3"/>
            </a:pPr>
            <a:r>
              <a:rPr lang="en-US" sz="2500" dirty="0">
                <a:latin typeface="Amazon Ember Light" panose="020B0403020204020204" pitchFamily="34" charset="0"/>
                <a:ea typeface="Amazon Ember Light" panose="020B0403020204020204" pitchFamily="34" charset="0"/>
                <a:cs typeface="Amazon Ember Light" panose="020B0403020204020204" pitchFamily="34" charset="0"/>
              </a:rPr>
              <a:t>Balances compute, memory, and networking resources</a:t>
            </a:r>
          </a:p>
        </p:txBody>
      </p:sp>
      <p:sp>
        <p:nvSpPr>
          <p:cNvPr id="7" name="TextBox 6">
            <a:extLst>
              <a:ext uri="{FF2B5EF4-FFF2-40B4-BE49-F238E27FC236}">
                <a16:creationId xmlns:a16="http://schemas.microsoft.com/office/drawing/2014/main" id="{AE682159-2734-E641-BA69-08C69EDEA9D1}"/>
              </a:ext>
            </a:extLst>
          </p:cNvPr>
          <p:cNvSpPr txBox="1"/>
          <p:nvPr/>
        </p:nvSpPr>
        <p:spPr>
          <a:xfrm>
            <a:off x="609750" y="5294939"/>
            <a:ext cx="4643568" cy="861774"/>
          </a:xfrm>
          <a:prstGeom prst="rect">
            <a:avLst/>
          </a:prstGeom>
          <a:noFill/>
          <a:ln>
            <a:solidFill>
              <a:schemeClr val="tx1"/>
            </a:solidFill>
          </a:ln>
        </p:spPr>
        <p:txBody>
          <a:bodyPr wrap="square" rtlCol="0">
            <a:spAutoFit/>
          </a:bodyPr>
          <a:lstStyle/>
          <a:p>
            <a:pPr marL="457200" indent="-457200">
              <a:buFont typeface="+mj-lt"/>
              <a:buAutoNum type="arabicPeriod" startAt="4"/>
            </a:pPr>
            <a:r>
              <a:rPr lang="en-US" sz="2500" dirty="0">
                <a:latin typeface="Amazon Ember Light" panose="020B0403020204020204" pitchFamily="34" charset="0"/>
                <a:ea typeface="Amazon Ember Light" panose="020B0403020204020204" pitchFamily="34" charset="0"/>
                <a:cs typeface="Amazon Ember Light" panose="020B0403020204020204" pitchFamily="34" charset="0"/>
              </a:rPr>
              <a:t>Offers high-performance processors</a:t>
            </a:r>
          </a:p>
        </p:txBody>
      </p:sp>
      <p:sp>
        <p:nvSpPr>
          <p:cNvPr id="13" name="Rectangle 12">
            <a:extLst>
              <a:ext uri="{FF2B5EF4-FFF2-40B4-BE49-F238E27FC236}">
                <a16:creationId xmlns:a16="http://schemas.microsoft.com/office/drawing/2014/main" id="{A6CBCB67-FA78-B544-9610-300D72A4A35D}"/>
              </a:ext>
            </a:extLst>
          </p:cNvPr>
          <p:cNvSpPr/>
          <p:nvPr/>
        </p:nvSpPr>
        <p:spPr>
          <a:xfrm>
            <a:off x="6745890" y="1493395"/>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6AE6BB7-8078-B849-A804-AC416DF67D0A}"/>
              </a:ext>
            </a:extLst>
          </p:cNvPr>
          <p:cNvSpPr txBox="1"/>
          <p:nvPr/>
        </p:nvSpPr>
        <p:spPr>
          <a:xfrm>
            <a:off x="6745890" y="1708838"/>
            <a:ext cx="4643567" cy="523220"/>
          </a:xfrm>
          <a:prstGeom prst="rect">
            <a:avLst/>
          </a:prstGeom>
          <a:noFill/>
        </p:spPr>
        <p:txBody>
          <a:bodyPr wrap="square" lIns="457200" rtlCol="0">
            <a:spAutoFit/>
          </a:bodyPr>
          <a:lstStyle/>
          <a:p>
            <a:pPr marL="514350" indent="-514350">
              <a:buFont typeface="+mj-lt"/>
              <a:buAutoNum type="alphaUcPeriod"/>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General purpose</a:t>
            </a:r>
          </a:p>
        </p:txBody>
      </p:sp>
      <p:sp>
        <p:nvSpPr>
          <p:cNvPr id="16" name="Rectangle 15">
            <a:extLst>
              <a:ext uri="{FF2B5EF4-FFF2-40B4-BE49-F238E27FC236}">
                <a16:creationId xmlns:a16="http://schemas.microsoft.com/office/drawing/2014/main" id="{7EEA9E9E-FB9B-F64C-AEA9-F22BEB0026FC}"/>
              </a:ext>
            </a:extLst>
          </p:cNvPr>
          <p:cNvSpPr/>
          <p:nvPr/>
        </p:nvSpPr>
        <p:spPr>
          <a:xfrm>
            <a:off x="6745890" y="2770791"/>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E9047F6A-ED7A-7F4C-81DA-7E4D880A2B5E}"/>
              </a:ext>
            </a:extLst>
          </p:cNvPr>
          <p:cNvSpPr txBox="1"/>
          <p:nvPr/>
        </p:nvSpPr>
        <p:spPr>
          <a:xfrm>
            <a:off x="6745890" y="2986234"/>
            <a:ext cx="4643567" cy="523220"/>
          </a:xfrm>
          <a:prstGeom prst="rect">
            <a:avLst/>
          </a:prstGeom>
          <a:noFill/>
        </p:spPr>
        <p:txBody>
          <a:bodyPr wrap="square" lIns="457200" rtlCol="0">
            <a:spAutoFit/>
          </a:bodyPr>
          <a:lstStyle/>
          <a:p>
            <a:pPr marL="514350" indent="-514350">
              <a:buFont typeface="+mj-lt"/>
              <a:buAutoNum type="alphaUcPeriod" startAt="2"/>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Compute optimized</a:t>
            </a:r>
          </a:p>
        </p:txBody>
      </p:sp>
      <p:sp>
        <p:nvSpPr>
          <p:cNvPr id="18" name="Rectangle 17">
            <a:extLst>
              <a:ext uri="{FF2B5EF4-FFF2-40B4-BE49-F238E27FC236}">
                <a16:creationId xmlns:a16="http://schemas.microsoft.com/office/drawing/2014/main" id="{CDE7D3D8-88E5-6B46-B6C4-D13CF126DB4D}"/>
              </a:ext>
            </a:extLst>
          </p:cNvPr>
          <p:cNvSpPr/>
          <p:nvPr/>
        </p:nvSpPr>
        <p:spPr>
          <a:xfrm>
            <a:off x="6745890" y="3974630"/>
            <a:ext cx="4643568" cy="95410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3F37723-0AB0-7345-A2A7-125908AE7BA6}"/>
              </a:ext>
            </a:extLst>
          </p:cNvPr>
          <p:cNvSpPr txBox="1"/>
          <p:nvPr/>
        </p:nvSpPr>
        <p:spPr>
          <a:xfrm>
            <a:off x="6745890" y="4190073"/>
            <a:ext cx="4643566" cy="523220"/>
          </a:xfrm>
          <a:prstGeom prst="rect">
            <a:avLst/>
          </a:prstGeom>
          <a:noFill/>
        </p:spPr>
        <p:txBody>
          <a:bodyPr wrap="square" lIns="457200" rtlCol="0">
            <a:spAutoFit/>
          </a:bodyPr>
          <a:lstStyle/>
          <a:p>
            <a:pPr marL="514350" indent="-514350">
              <a:buFont typeface="+mj-lt"/>
              <a:buAutoNum type="alphaUcPeriod" startAt="3"/>
            </a:pPr>
            <a:r>
              <a:rPr lang="en-US" sz="28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Memory optimized</a:t>
            </a:r>
          </a:p>
        </p:txBody>
      </p:sp>
      <p:sp>
        <p:nvSpPr>
          <p:cNvPr id="21" name="Rectangle 20">
            <a:extLst>
              <a:ext uri="{FF2B5EF4-FFF2-40B4-BE49-F238E27FC236}">
                <a16:creationId xmlns:a16="http://schemas.microsoft.com/office/drawing/2014/main" id="{1E1D4AE7-1DDC-F24D-BFB0-6B594A551531}"/>
              </a:ext>
            </a:extLst>
          </p:cNvPr>
          <p:cNvSpPr/>
          <p:nvPr/>
        </p:nvSpPr>
        <p:spPr>
          <a:xfrm>
            <a:off x="6745888" y="5269644"/>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3B5D653-DFCB-1149-BDE2-B8DAE385A902}"/>
              </a:ext>
            </a:extLst>
          </p:cNvPr>
          <p:cNvSpPr txBox="1"/>
          <p:nvPr/>
        </p:nvSpPr>
        <p:spPr>
          <a:xfrm>
            <a:off x="6745888" y="5485087"/>
            <a:ext cx="4643566" cy="523220"/>
          </a:xfrm>
          <a:prstGeom prst="rect">
            <a:avLst/>
          </a:prstGeom>
          <a:noFill/>
        </p:spPr>
        <p:txBody>
          <a:bodyPr wrap="square" lIns="457200" rtlCol="0">
            <a:spAutoFit/>
          </a:bodyPr>
          <a:lstStyle/>
          <a:p>
            <a:pPr marL="514350" indent="-514350">
              <a:buFont typeface="+mj-lt"/>
              <a:buAutoNum type="alphaUcPeriod" startAt="4"/>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Storage optimized</a:t>
            </a:r>
          </a:p>
        </p:txBody>
      </p:sp>
      <p:sp>
        <p:nvSpPr>
          <p:cNvPr id="24" name="Footer Placeholder 4">
            <a:extLst>
              <a:ext uri="{FF2B5EF4-FFF2-40B4-BE49-F238E27FC236}">
                <a16:creationId xmlns:a16="http://schemas.microsoft.com/office/drawing/2014/main" id="{30E5A0D3-4403-F74F-BFA4-6EEC165D932F}"/>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13</a:t>
            </a:fld>
            <a:endParaRPr lang="en-US" dirty="0"/>
          </a:p>
        </p:txBody>
      </p:sp>
    </p:spTree>
    <p:custDataLst>
      <p:tags r:id="rId1"/>
    </p:custDataLst>
    <p:extLst>
      <p:ext uri="{BB962C8B-B14F-4D97-AF65-F5344CB8AC3E}">
        <p14:creationId xmlns:p14="http://schemas.microsoft.com/office/powerpoint/2010/main" val="271247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9DEBCC7E-FDFF-D941-BC20-171388198AAD}"/>
              </a:ext>
            </a:extLst>
          </p:cNvPr>
          <p:cNvCxnSpPr>
            <a:cxnSpLocks/>
          </p:cNvCxnSpPr>
          <p:nvPr/>
        </p:nvCxnSpPr>
        <p:spPr>
          <a:xfrm>
            <a:off x="5096573" y="3173522"/>
            <a:ext cx="1806058" cy="278823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9AA26-8B48-F94A-9159-98B38DFE8100}"/>
              </a:ext>
            </a:extLst>
          </p:cNvPr>
          <p:cNvCxnSpPr>
            <a:cxnSpLocks/>
          </p:cNvCxnSpPr>
          <p:nvPr/>
        </p:nvCxnSpPr>
        <p:spPr>
          <a:xfrm>
            <a:off x="5132626" y="1837704"/>
            <a:ext cx="1806058" cy="2788239"/>
          </a:xfrm>
          <a:prstGeom prst="line">
            <a:avLst/>
          </a:prstGeom>
          <a:ln w="635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0F05D3F-F33F-734A-8E70-12A4F52098B5}"/>
              </a:ext>
            </a:extLst>
          </p:cNvPr>
          <p:cNvSpPr>
            <a:spLocks noGrp="1"/>
          </p:cNvSpPr>
          <p:nvPr>
            <p:ph type="title"/>
          </p:nvPr>
        </p:nvSpPr>
        <p:spPr/>
        <p:txBody>
          <a:bodyPr/>
          <a:lstStyle/>
          <a:p>
            <a:r>
              <a:rPr lang="en-US" dirty="0"/>
              <a:t>Match: Amazon EC2 instance types</a:t>
            </a:r>
          </a:p>
        </p:txBody>
      </p:sp>
      <p:sp>
        <p:nvSpPr>
          <p:cNvPr id="4" name="TextBox 3">
            <a:extLst>
              <a:ext uri="{FF2B5EF4-FFF2-40B4-BE49-F238E27FC236}">
                <a16:creationId xmlns:a16="http://schemas.microsoft.com/office/drawing/2014/main" id="{1B6E3E86-7C4E-7E43-B6DC-E9F081699396}"/>
              </a:ext>
            </a:extLst>
          </p:cNvPr>
          <p:cNvSpPr txBox="1"/>
          <p:nvPr/>
        </p:nvSpPr>
        <p:spPr>
          <a:xfrm>
            <a:off x="609750" y="2770791"/>
            <a:ext cx="4643568" cy="861774"/>
          </a:xfrm>
          <a:prstGeom prst="rect">
            <a:avLst/>
          </a:prstGeom>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457200" indent="-457200">
              <a:buFont typeface="+mj-lt"/>
              <a:buAutoNum type="arabicPeriod" startAt="2"/>
            </a:pPr>
            <a:r>
              <a:rPr lang="en-US" sz="2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Suitable for data warehousing applications</a:t>
            </a:r>
          </a:p>
        </p:txBody>
      </p:sp>
      <p:sp>
        <p:nvSpPr>
          <p:cNvPr id="5" name="TextBox 4">
            <a:extLst>
              <a:ext uri="{FF2B5EF4-FFF2-40B4-BE49-F238E27FC236}">
                <a16:creationId xmlns:a16="http://schemas.microsoft.com/office/drawing/2014/main" id="{95B7A8D0-99BF-C841-8E3E-3359BDA9BA73}"/>
              </a:ext>
            </a:extLst>
          </p:cNvPr>
          <p:cNvSpPr txBox="1"/>
          <p:nvPr/>
        </p:nvSpPr>
        <p:spPr>
          <a:xfrm>
            <a:off x="609750" y="1493395"/>
            <a:ext cx="4643568" cy="861774"/>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457200" indent="-457200">
              <a:buFont typeface="+mj-lt"/>
              <a:buAutoNum type="arabicPeriod"/>
            </a:pPr>
            <a:r>
              <a:rPr lang="en-US" sz="2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Ideal for high-performance databases</a:t>
            </a:r>
          </a:p>
        </p:txBody>
      </p:sp>
      <p:sp>
        <p:nvSpPr>
          <p:cNvPr id="6" name="TextBox 5">
            <a:extLst>
              <a:ext uri="{FF2B5EF4-FFF2-40B4-BE49-F238E27FC236}">
                <a16:creationId xmlns:a16="http://schemas.microsoft.com/office/drawing/2014/main" id="{1EC86411-A335-0745-A658-2FC2CD8A09BE}"/>
              </a:ext>
            </a:extLst>
          </p:cNvPr>
          <p:cNvSpPr txBox="1"/>
          <p:nvPr/>
        </p:nvSpPr>
        <p:spPr>
          <a:xfrm>
            <a:off x="609750" y="4032865"/>
            <a:ext cx="4643568" cy="861774"/>
          </a:xfrm>
          <a:prstGeom prst="rect">
            <a:avLst/>
          </a:prstGeom>
          <a:noFill/>
          <a:ln>
            <a:solidFill>
              <a:schemeClr val="tx1"/>
            </a:solidFill>
          </a:ln>
        </p:spPr>
        <p:txBody>
          <a:bodyPr wrap="square" rtlCol="0">
            <a:spAutoFit/>
          </a:bodyPr>
          <a:lstStyle/>
          <a:p>
            <a:pPr marL="457200" indent="-457200">
              <a:buFont typeface="+mj-lt"/>
              <a:buAutoNum type="arabicPeriod" startAt="3"/>
            </a:pPr>
            <a:r>
              <a:rPr lang="en-US" sz="2500" dirty="0">
                <a:latin typeface="Amazon Ember Light" panose="020B0403020204020204" pitchFamily="34" charset="0"/>
                <a:ea typeface="Amazon Ember Light" panose="020B0403020204020204" pitchFamily="34" charset="0"/>
                <a:cs typeface="Amazon Ember Light" panose="020B0403020204020204" pitchFamily="34" charset="0"/>
              </a:rPr>
              <a:t>Balances compute, memory, and networking resources</a:t>
            </a:r>
          </a:p>
        </p:txBody>
      </p:sp>
      <p:sp>
        <p:nvSpPr>
          <p:cNvPr id="7" name="TextBox 6">
            <a:extLst>
              <a:ext uri="{FF2B5EF4-FFF2-40B4-BE49-F238E27FC236}">
                <a16:creationId xmlns:a16="http://schemas.microsoft.com/office/drawing/2014/main" id="{AE682159-2734-E641-BA69-08C69EDEA9D1}"/>
              </a:ext>
            </a:extLst>
          </p:cNvPr>
          <p:cNvSpPr txBox="1"/>
          <p:nvPr/>
        </p:nvSpPr>
        <p:spPr>
          <a:xfrm>
            <a:off x="609750" y="5294939"/>
            <a:ext cx="4643568" cy="861774"/>
          </a:xfrm>
          <a:prstGeom prst="rect">
            <a:avLst/>
          </a:prstGeom>
          <a:noFill/>
          <a:ln>
            <a:solidFill>
              <a:schemeClr val="tx1"/>
            </a:solidFill>
          </a:ln>
        </p:spPr>
        <p:txBody>
          <a:bodyPr wrap="square" rtlCol="0">
            <a:spAutoFit/>
          </a:bodyPr>
          <a:lstStyle/>
          <a:p>
            <a:pPr marL="457200" indent="-457200">
              <a:buFont typeface="+mj-lt"/>
              <a:buAutoNum type="arabicPeriod" startAt="4"/>
            </a:pPr>
            <a:r>
              <a:rPr lang="en-US" sz="2500" dirty="0">
                <a:latin typeface="Amazon Ember Light" panose="020B0403020204020204" pitchFamily="34" charset="0"/>
                <a:ea typeface="Amazon Ember Light" panose="020B0403020204020204" pitchFamily="34" charset="0"/>
                <a:cs typeface="Amazon Ember Light" panose="020B0403020204020204" pitchFamily="34" charset="0"/>
              </a:rPr>
              <a:t>Offers high-performance processors</a:t>
            </a:r>
          </a:p>
        </p:txBody>
      </p:sp>
      <p:sp>
        <p:nvSpPr>
          <p:cNvPr id="13" name="Rectangle 12">
            <a:extLst>
              <a:ext uri="{FF2B5EF4-FFF2-40B4-BE49-F238E27FC236}">
                <a16:creationId xmlns:a16="http://schemas.microsoft.com/office/drawing/2014/main" id="{A6CBCB67-FA78-B544-9610-300D72A4A35D}"/>
              </a:ext>
            </a:extLst>
          </p:cNvPr>
          <p:cNvSpPr/>
          <p:nvPr/>
        </p:nvSpPr>
        <p:spPr>
          <a:xfrm>
            <a:off x="6745890" y="1493395"/>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6AE6BB7-8078-B849-A804-AC416DF67D0A}"/>
              </a:ext>
            </a:extLst>
          </p:cNvPr>
          <p:cNvSpPr txBox="1"/>
          <p:nvPr/>
        </p:nvSpPr>
        <p:spPr>
          <a:xfrm>
            <a:off x="6745890" y="1708838"/>
            <a:ext cx="4643567" cy="523220"/>
          </a:xfrm>
          <a:prstGeom prst="rect">
            <a:avLst/>
          </a:prstGeom>
          <a:noFill/>
        </p:spPr>
        <p:txBody>
          <a:bodyPr wrap="square" lIns="457200" rtlCol="0">
            <a:spAutoFit/>
          </a:bodyPr>
          <a:lstStyle/>
          <a:p>
            <a:pPr marL="514350" indent="-514350">
              <a:buFont typeface="+mj-lt"/>
              <a:buAutoNum type="alphaUcPeriod"/>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General purpose</a:t>
            </a:r>
          </a:p>
        </p:txBody>
      </p:sp>
      <p:sp>
        <p:nvSpPr>
          <p:cNvPr id="16" name="Rectangle 15">
            <a:extLst>
              <a:ext uri="{FF2B5EF4-FFF2-40B4-BE49-F238E27FC236}">
                <a16:creationId xmlns:a16="http://schemas.microsoft.com/office/drawing/2014/main" id="{7EEA9E9E-FB9B-F64C-AEA9-F22BEB0026FC}"/>
              </a:ext>
            </a:extLst>
          </p:cNvPr>
          <p:cNvSpPr/>
          <p:nvPr/>
        </p:nvSpPr>
        <p:spPr>
          <a:xfrm>
            <a:off x="6745890" y="2770791"/>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E9047F6A-ED7A-7F4C-81DA-7E4D880A2B5E}"/>
              </a:ext>
            </a:extLst>
          </p:cNvPr>
          <p:cNvSpPr txBox="1"/>
          <p:nvPr/>
        </p:nvSpPr>
        <p:spPr>
          <a:xfrm>
            <a:off x="6745890" y="2986234"/>
            <a:ext cx="4643567" cy="523220"/>
          </a:xfrm>
          <a:prstGeom prst="rect">
            <a:avLst/>
          </a:prstGeom>
          <a:noFill/>
        </p:spPr>
        <p:txBody>
          <a:bodyPr wrap="square" lIns="457200" rtlCol="0">
            <a:spAutoFit/>
          </a:bodyPr>
          <a:lstStyle/>
          <a:p>
            <a:pPr marL="514350" indent="-514350">
              <a:buFont typeface="+mj-lt"/>
              <a:buAutoNum type="alphaUcPeriod" startAt="2"/>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Compute optimized</a:t>
            </a:r>
          </a:p>
        </p:txBody>
      </p:sp>
      <p:sp>
        <p:nvSpPr>
          <p:cNvPr id="18" name="Rectangle 17">
            <a:extLst>
              <a:ext uri="{FF2B5EF4-FFF2-40B4-BE49-F238E27FC236}">
                <a16:creationId xmlns:a16="http://schemas.microsoft.com/office/drawing/2014/main" id="{CDE7D3D8-88E5-6B46-B6C4-D13CF126DB4D}"/>
              </a:ext>
            </a:extLst>
          </p:cNvPr>
          <p:cNvSpPr/>
          <p:nvPr/>
        </p:nvSpPr>
        <p:spPr>
          <a:xfrm>
            <a:off x="6745890" y="3974630"/>
            <a:ext cx="4643568" cy="95410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3F37723-0AB0-7345-A2A7-125908AE7BA6}"/>
              </a:ext>
            </a:extLst>
          </p:cNvPr>
          <p:cNvSpPr txBox="1"/>
          <p:nvPr/>
        </p:nvSpPr>
        <p:spPr>
          <a:xfrm>
            <a:off x="6745890" y="4190073"/>
            <a:ext cx="4643566" cy="523220"/>
          </a:xfrm>
          <a:prstGeom prst="rect">
            <a:avLst/>
          </a:prstGeom>
          <a:noFill/>
        </p:spPr>
        <p:txBody>
          <a:bodyPr wrap="square" lIns="457200" rtlCol="0">
            <a:spAutoFit/>
          </a:bodyPr>
          <a:lstStyle/>
          <a:p>
            <a:pPr marL="514350" indent="-514350">
              <a:buFont typeface="+mj-lt"/>
              <a:buAutoNum type="alphaUcPeriod" startAt="3"/>
            </a:pPr>
            <a:r>
              <a:rPr lang="en-US" sz="28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Memory optimized</a:t>
            </a:r>
          </a:p>
        </p:txBody>
      </p:sp>
      <p:sp>
        <p:nvSpPr>
          <p:cNvPr id="21" name="Rectangle 20">
            <a:extLst>
              <a:ext uri="{FF2B5EF4-FFF2-40B4-BE49-F238E27FC236}">
                <a16:creationId xmlns:a16="http://schemas.microsoft.com/office/drawing/2014/main" id="{1E1D4AE7-1DDC-F24D-BFB0-6B594A551531}"/>
              </a:ext>
            </a:extLst>
          </p:cNvPr>
          <p:cNvSpPr/>
          <p:nvPr/>
        </p:nvSpPr>
        <p:spPr>
          <a:xfrm>
            <a:off x="6745888" y="5269644"/>
            <a:ext cx="4643568" cy="954107"/>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3B5D653-DFCB-1149-BDE2-B8DAE385A902}"/>
              </a:ext>
            </a:extLst>
          </p:cNvPr>
          <p:cNvSpPr txBox="1"/>
          <p:nvPr/>
        </p:nvSpPr>
        <p:spPr>
          <a:xfrm>
            <a:off x="6745888" y="5485087"/>
            <a:ext cx="4643566" cy="523220"/>
          </a:xfrm>
          <a:prstGeom prst="rect">
            <a:avLst/>
          </a:prstGeom>
          <a:noFill/>
        </p:spPr>
        <p:txBody>
          <a:bodyPr wrap="square" lIns="457200" rtlCol="0">
            <a:spAutoFit/>
          </a:bodyPr>
          <a:lstStyle/>
          <a:p>
            <a:pPr marL="514350" indent="-514350">
              <a:buFont typeface="+mj-lt"/>
              <a:buAutoNum type="alphaUcPeriod" startAt="4"/>
            </a:pPr>
            <a:r>
              <a:rPr lang="en-US" sz="28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Storage optimized</a:t>
            </a:r>
          </a:p>
        </p:txBody>
      </p:sp>
      <p:sp>
        <p:nvSpPr>
          <p:cNvPr id="25" name="Footer Placeholder 4">
            <a:extLst>
              <a:ext uri="{FF2B5EF4-FFF2-40B4-BE49-F238E27FC236}">
                <a16:creationId xmlns:a16="http://schemas.microsoft.com/office/drawing/2014/main" id="{7032F259-E82E-DF40-92C1-EF02D1DBF448}"/>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14</a:t>
            </a:fld>
            <a:endParaRPr lang="en-US" dirty="0"/>
          </a:p>
        </p:txBody>
      </p:sp>
    </p:spTree>
    <p:custDataLst>
      <p:tags r:id="rId1"/>
    </p:custDataLst>
    <p:extLst>
      <p:ext uri="{BB962C8B-B14F-4D97-AF65-F5344CB8AC3E}">
        <p14:creationId xmlns:p14="http://schemas.microsoft.com/office/powerpoint/2010/main" val="526916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9DEBCC7E-FDFF-D941-BC20-171388198AAD}"/>
              </a:ext>
            </a:extLst>
          </p:cNvPr>
          <p:cNvCxnSpPr>
            <a:cxnSpLocks/>
          </p:cNvCxnSpPr>
          <p:nvPr/>
        </p:nvCxnSpPr>
        <p:spPr>
          <a:xfrm>
            <a:off x="5096573" y="3173522"/>
            <a:ext cx="1806058" cy="2788239"/>
          </a:xfrm>
          <a:prstGeom prst="line">
            <a:avLst/>
          </a:prstGeom>
          <a:ln w="635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9AA26-8B48-F94A-9159-98B38DFE8100}"/>
              </a:ext>
            </a:extLst>
          </p:cNvPr>
          <p:cNvCxnSpPr>
            <a:cxnSpLocks/>
          </p:cNvCxnSpPr>
          <p:nvPr/>
        </p:nvCxnSpPr>
        <p:spPr>
          <a:xfrm>
            <a:off x="5132626" y="1837704"/>
            <a:ext cx="1806058" cy="2788239"/>
          </a:xfrm>
          <a:prstGeom prst="line">
            <a:avLst/>
          </a:prstGeom>
          <a:ln w="635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B6E3E86-7C4E-7E43-B6DC-E9F081699396}"/>
              </a:ext>
            </a:extLst>
          </p:cNvPr>
          <p:cNvSpPr txBox="1"/>
          <p:nvPr/>
        </p:nvSpPr>
        <p:spPr>
          <a:xfrm>
            <a:off x="609750" y="2770791"/>
            <a:ext cx="4643568" cy="861774"/>
          </a:xfrm>
          <a:prstGeom prst="rect">
            <a:avLst/>
          </a:prstGeom>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457200" indent="-457200">
              <a:buFont typeface="+mj-lt"/>
              <a:buAutoNum type="arabicPeriod" startAt="2"/>
            </a:pPr>
            <a:r>
              <a:rPr lang="en-US" sz="2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Suitable for data warehousing applications</a:t>
            </a:r>
          </a:p>
        </p:txBody>
      </p:sp>
      <p:sp>
        <p:nvSpPr>
          <p:cNvPr id="5" name="TextBox 4">
            <a:extLst>
              <a:ext uri="{FF2B5EF4-FFF2-40B4-BE49-F238E27FC236}">
                <a16:creationId xmlns:a16="http://schemas.microsoft.com/office/drawing/2014/main" id="{95B7A8D0-99BF-C841-8E3E-3359BDA9BA73}"/>
              </a:ext>
            </a:extLst>
          </p:cNvPr>
          <p:cNvSpPr txBox="1"/>
          <p:nvPr/>
        </p:nvSpPr>
        <p:spPr>
          <a:xfrm>
            <a:off x="609750" y="1493395"/>
            <a:ext cx="4643568" cy="861774"/>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457200" indent="-457200">
              <a:buFont typeface="+mj-lt"/>
              <a:buAutoNum type="arabicPeriod"/>
            </a:pPr>
            <a:r>
              <a:rPr lang="en-US" sz="2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Ideal for high-performance databases</a:t>
            </a:r>
          </a:p>
        </p:txBody>
      </p:sp>
      <p:cxnSp>
        <p:nvCxnSpPr>
          <p:cNvPr id="25" name="Straight Connector 24">
            <a:extLst>
              <a:ext uri="{FF2B5EF4-FFF2-40B4-BE49-F238E27FC236}">
                <a16:creationId xmlns:a16="http://schemas.microsoft.com/office/drawing/2014/main" id="{4B492BDA-8FD4-3441-84A5-198BFD6EBAD5}"/>
              </a:ext>
            </a:extLst>
          </p:cNvPr>
          <p:cNvCxnSpPr>
            <a:cxnSpLocks/>
          </p:cNvCxnSpPr>
          <p:nvPr/>
        </p:nvCxnSpPr>
        <p:spPr>
          <a:xfrm flipH="1">
            <a:off x="5060520" y="1708838"/>
            <a:ext cx="1806062" cy="3004455"/>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E682159-2734-E641-BA69-08C69EDEA9D1}"/>
              </a:ext>
            </a:extLst>
          </p:cNvPr>
          <p:cNvSpPr txBox="1"/>
          <p:nvPr/>
        </p:nvSpPr>
        <p:spPr>
          <a:xfrm>
            <a:off x="609750" y="5294939"/>
            <a:ext cx="4643568" cy="861774"/>
          </a:xfrm>
          <a:prstGeom prst="rect">
            <a:avLst/>
          </a:prstGeom>
          <a:noFill/>
          <a:ln>
            <a:solidFill>
              <a:schemeClr val="tx1"/>
            </a:solidFill>
          </a:ln>
        </p:spPr>
        <p:txBody>
          <a:bodyPr wrap="square" rtlCol="0">
            <a:spAutoFit/>
          </a:bodyPr>
          <a:lstStyle/>
          <a:p>
            <a:pPr marL="457200" indent="-457200">
              <a:buFont typeface="+mj-lt"/>
              <a:buAutoNum type="arabicPeriod" startAt="4"/>
            </a:pPr>
            <a:r>
              <a:rPr lang="en-US" sz="2500" dirty="0">
                <a:latin typeface="Amazon Ember Light" panose="020B0403020204020204" pitchFamily="34" charset="0"/>
                <a:ea typeface="Amazon Ember Light" panose="020B0403020204020204" pitchFamily="34" charset="0"/>
                <a:cs typeface="Amazon Ember Light" panose="020B0403020204020204" pitchFamily="34" charset="0"/>
              </a:rPr>
              <a:t>Offers high-performance processors</a:t>
            </a:r>
          </a:p>
        </p:txBody>
      </p:sp>
      <p:sp>
        <p:nvSpPr>
          <p:cNvPr id="13" name="Rectangle 12">
            <a:extLst>
              <a:ext uri="{FF2B5EF4-FFF2-40B4-BE49-F238E27FC236}">
                <a16:creationId xmlns:a16="http://schemas.microsoft.com/office/drawing/2014/main" id="{A6CBCB67-FA78-B544-9610-300D72A4A35D}"/>
              </a:ext>
            </a:extLst>
          </p:cNvPr>
          <p:cNvSpPr/>
          <p:nvPr/>
        </p:nvSpPr>
        <p:spPr>
          <a:xfrm>
            <a:off x="6745890" y="1493395"/>
            <a:ext cx="4643568" cy="9541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6AE6BB7-8078-B849-A804-AC416DF67D0A}"/>
              </a:ext>
            </a:extLst>
          </p:cNvPr>
          <p:cNvSpPr txBox="1"/>
          <p:nvPr/>
        </p:nvSpPr>
        <p:spPr>
          <a:xfrm>
            <a:off x="6745890" y="1708838"/>
            <a:ext cx="4643567" cy="523220"/>
          </a:xfrm>
          <a:prstGeom prst="rect">
            <a:avLst/>
          </a:prstGeom>
          <a:noFill/>
        </p:spPr>
        <p:txBody>
          <a:bodyPr wrap="square" lIns="457200" rtlCol="0">
            <a:spAutoFit/>
          </a:bodyPr>
          <a:lstStyle/>
          <a:p>
            <a:pPr marL="514350" indent="-514350">
              <a:buFont typeface="+mj-lt"/>
              <a:buAutoNum type="alphaUcPeriod"/>
            </a:pPr>
            <a:r>
              <a:rPr lang="en-US" sz="28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General purpose</a:t>
            </a:r>
          </a:p>
        </p:txBody>
      </p:sp>
      <p:sp>
        <p:nvSpPr>
          <p:cNvPr id="16" name="Rectangle 15">
            <a:extLst>
              <a:ext uri="{FF2B5EF4-FFF2-40B4-BE49-F238E27FC236}">
                <a16:creationId xmlns:a16="http://schemas.microsoft.com/office/drawing/2014/main" id="{7EEA9E9E-FB9B-F64C-AEA9-F22BEB0026FC}"/>
              </a:ext>
            </a:extLst>
          </p:cNvPr>
          <p:cNvSpPr/>
          <p:nvPr/>
        </p:nvSpPr>
        <p:spPr>
          <a:xfrm>
            <a:off x="6745890" y="2770791"/>
            <a:ext cx="4643568" cy="95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E9047F6A-ED7A-7F4C-81DA-7E4D880A2B5E}"/>
              </a:ext>
            </a:extLst>
          </p:cNvPr>
          <p:cNvSpPr txBox="1"/>
          <p:nvPr/>
        </p:nvSpPr>
        <p:spPr>
          <a:xfrm>
            <a:off x="6745890" y="2986234"/>
            <a:ext cx="4643567" cy="523220"/>
          </a:xfrm>
          <a:prstGeom prst="rect">
            <a:avLst/>
          </a:prstGeom>
          <a:noFill/>
        </p:spPr>
        <p:txBody>
          <a:bodyPr wrap="square" lIns="457200" rtlCol="0">
            <a:spAutoFit/>
          </a:bodyPr>
          <a:lstStyle/>
          <a:p>
            <a:pPr marL="514350" indent="-514350">
              <a:buFont typeface="+mj-lt"/>
              <a:buAutoNum type="alphaUcPeriod" startAt="2"/>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Compute optimized</a:t>
            </a:r>
          </a:p>
        </p:txBody>
      </p:sp>
      <p:sp>
        <p:nvSpPr>
          <p:cNvPr id="18" name="Rectangle 17">
            <a:extLst>
              <a:ext uri="{FF2B5EF4-FFF2-40B4-BE49-F238E27FC236}">
                <a16:creationId xmlns:a16="http://schemas.microsoft.com/office/drawing/2014/main" id="{CDE7D3D8-88E5-6B46-B6C4-D13CF126DB4D}"/>
              </a:ext>
            </a:extLst>
          </p:cNvPr>
          <p:cNvSpPr/>
          <p:nvPr/>
        </p:nvSpPr>
        <p:spPr>
          <a:xfrm>
            <a:off x="6745890" y="3974630"/>
            <a:ext cx="4643568" cy="95410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3F37723-0AB0-7345-A2A7-125908AE7BA6}"/>
              </a:ext>
            </a:extLst>
          </p:cNvPr>
          <p:cNvSpPr txBox="1"/>
          <p:nvPr/>
        </p:nvSpPr>
        <p:spPr>
          <a:xfrm>
            <a:off x="6745890" y="4190073"/>
            <a:ext cx="4643566" cy="523220"/>
          </a:xfrm>
          <a:prstGeom prst="rect">
            <a:avLst/>
          </a:prstGeom>
          <a:noFill/>
        </p:spPr>
        <p:txBody>
          <a:bodyPr wrap="square" lIns="457200" rtlCol="0">
            <a:spAutoFit/>
          </a:bodyPr>
          <a:lstStyle/>
          <a:p>
            <a:pPr marL="514350" indent="-514350">
              <a:buFont typeface="+mj-lt"/>
              <a:buAutoNum type="alphaUcPeriod" startAt="3"/>
            </a:pPr>
            <a:r>
              <a:rPr lang="en-US" sz="28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Memory optimized</a:t>
            </a:r>
          </a:p>
        </p:txBody>
      </p:sp>
      <p:sp>
        <p:nvSpPr>
          <p:cNvPr id="21" name="Rectangle 20">
            <a:extLst>
              <a:ext uri="{FF2B5EF4-FFF2-40B4-BE49-F238E27FC236}">
                <a16:creationId xmlns:a16="http://schemas.microsoft.com/office/drawing/2014/main" id="{1E1D4AE7-1DDC-F24D-BFB0-6B594A551531}"/>
              </a:ext>
            </a:extLst>
          </p:cNvPr>
          <p:cNvSpPr/>
          <p:nvPr/>
        </p:nvSpPr>
        <p:spPr>
          <a:xfrm>
            <a:off x="6745888" y="5269644"/>
            <a:ext cx="4643568" cy="954107"/>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3B5D653-DFCB-1149-BDE2-B8DAE385A902}"/>
              </a:ext>
            </a:extLst>
          </p:cNvPr>
          <p:cNvSpPr txBox="1"/>
          <p:nvPr/>
        </p:nvSpPr>
        <p:spPr>
          <a:xfrm>
            <a:off x="6745888" y="5485087"/>
            <a:ext cx="4643566" cy="523220"/>
          </a:xfrm>
          <a:prstGeom prst="rect">
            <a:avLst/>
          </a:prstGeom>
          <a:noFill/>
        </p:spPr>
        <p:txBody>
          <a:bodyPr wrap="square" lIns="457200" rtlCol="0">
            <a:spAutoFit/>
          </a:bodyPr>
          <a:lstStyle/>
          <a:p>
            <a:pPr marL="514350" indent="-514350">
              <a:buFont typeface="+mj-lt"/>
              <a:buAutoNum type="alphaUcPeriod" startAt="4"/>
            </a:pPr>
            <a:r>
              <a:rPr lang="en-US" sz="28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Storage optimized</a:t>
            </a:r>
          </a:p>
        </p:txBody>
      </p:sp>
      <p:sp>
        <p:nvSpPr>
          <p:cNvPr id="2" name="Title 1">
            <a:extLst>
              <a:ext uri="{FF2B5EF4-FFF2-40B4-BE49-F238E27FC236}">
                <a16:creationId xmlns:a16="http://schemas.microsoft.com/office/drawing/2014/main" id="{00F05D3F-F33F-734A-8E70-12A4F52098B5}"/>
              </a:ext>
            </a:extLst>
          </p:cNvPr>
          <p:cNvSpPr>
            <a:spLocks noGrp="1"/>
          </p:cNvSpPr>
          <p:nvPr>
            <p:ph type="title"/>
          </p:nvPr>
        </p:nvSpPr>
        <p:spPr/>
        <p:txBody>
          <a:bodyPr/>
          <a:lstStyle/>
          <a:p>
            <a:r>
              <a:rPr lang="en-US" dirty="0"/>
              <a:t>Match: Amazon EC2 instance types</a:t>
            </a:r>
          </a:p>
        </p:txBody>
      </p:sp>
      <p:sp>
        <p:nvSpPr>
          <p:cNvPr id="6" name="TextBox 5">
            <a:extLst>
              <a:ext uri="{FF2B5EF4-FFF2-40B4-BE49-F238E27FC236}">
                <a16:creationId xmlns:a16="http://schemas.microsoft.com/office/drawing/2014/main" id="{1EC86411-A335-0745-A658-2FC2CD8A09BE}"/>
              </a:ext>
            </a:extLst>
          </p:cNvPr>
          <p:cNvSpPr txBox="1"/>
          <p:nvPr/>
        </p:nvSpPr>
        <p:spPr>
          <a:xfrm>
            <a:off x="609750" y="4032865"/>
            <a:ext cx="4643568" cy="86177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457200" indent="-457200">
              <a:buFont typeface="+mj-lt"/>
              <a:buAutoNum type="arabicPeriod" startAt="3"/>
            </a:pPr>
            <a:r>
              <a:rPr lang="en-US" sz="2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Balances compute, memory, and networking resources</a:t>
            </a:r>
          </a:p>
        </p:txBody>
      </p:sp>
      <p:sp>
        <p:nvSpPr>
          <p:cNvPr id="26" name="Footer Placeholder 4">
            <a:extLst>
              <a:ext uri="{FF2B5EF4-FFF2-40B4-BE49-F238E27FC236}">
                <a16:creationId xmlns:a16="http://schemas.microsoft.com/office/drawing/2014/main" id="{7886705A-38AC-F648-9C85-04E1548DE99A}"/>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15</a:t>
            </a:fld>
            <a:endParaRPr lang="en-US" dirty="0"/>
          </a:p>
        </p:txBody>
      </p:sp>
    </p:spTree>
    <p:custDataLst>
      <p:tags r:id="rId1"/>
    </p:custDataLst>
    <p:extLst>
      <p:ext uri="{BB962C8B-B14F-4D97-AF65-F5344CB8AC3E}">
        <p14:creationId xmlns:p14="http://schemas.microsoft.com/office/powerpoint/2010/main" val="1396277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9DEBCC7E-FDFF-D941-BC20-171388198AAD}"/>
              </a:ext>
            </a:extLst>
          </p:cNvPr>
          <p:cNvCxnSpPr>
            <a:cxnSpLocks/>
          </p:cNvCxnSpPr>
          <p:nvPr/>
        </p:nvCxnSpPr>
        <p:spPr>
          <a:xfrm>
            <a:off x="5096573" y="3173522"/>
            <a:ext cx="1806058" cy="2788239"/>
          </a:xfrm>
          <a:prstGeom prst="line">
            <a:avLst/>
          </a:prstGeom>
          <a:ln w="635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9AA26-8B48-F94A-9159-98B38DFE8100}"/>
              </a:ext>
            </a:extLst>
          </p:cNvPr>
          <p:cNvCxnSpPr>
            <a:cxnSpLocks/>
          </p:cNvCxnSpPr>
          <p:nvPr/>
        </p:nvCxnSpPr>
        <p:spPr>
          <a:xfrm>
            <a:off x="5132626" y="1837704"/>
            <a:ext cx="1806058" cy="2788239"/>
          </a:xfrm>
          <a:prstGeom prst="line">
            <a:avLst/>
          </a:prstGeom>
          <a:ln w="635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B6E3E86-7C4E-7E43-B6DC-E9F081699396}"/>
              </a:ext>
            </a:extLst>
          </p:cNvPr>
          <p:cNvSpPr txBox="1"/>
          <p:nvPr/>
        </p:nvSpPr>
        <p:spPr>
          <a:xfrm>
            <a:off x="609750" y="2770791"/>
            <a:ext cx="4643568" cy="861774"/>
          </a:xfrm>
          <a:prstGeom prst="rect">
            <a:avLst/>
          </a:prstGeom>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457200" indent="-457200">
              <a:buFont typeface="+mj-lt"/>
              <a:buAutoNum type="arabicPeriod" startAt="2"/>
            </a:pPr>
            <a:r>
              <a:rPr lang="en-US" sz="2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Suitable for data warehousing applications</a:t>
            </a:r>
          </a:p>
        </p:txBody>
      </p:sp>
      <p:sp>
        <p:nvSpPr>
          <p:cNvPr id="5" name="TextBox 4">
            <a:extLst>
              <a:ext uri="{FF2B5EF4-FFF2-40B4-BE49-F238E27FC236}">
                <a16:creationId xmlns:a16="http://schemas.microsoft.com/office/drawing/2014/main" id="{95B7A8D0-99BF-C841-8E3E-3359BDA9BA73}"/>
              </a:ext>
            </a:extLst>
          </p:cNvPr>
          <p:cNvSpPr txBox="1"/>
          <p:nvPr/>
        </p:nvSpPr>
        <p:spPr>
          <a:xfrm>
            <a:off x="609750" y="1493395"/>
            <a:ext cx="4643568" cy="861774"/>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457200" indent="-457200">
              <a:buFont typeface="+mj-lt"/>
              <a:buAutoNum type="arabicPeriod"/>
            </a:pPr>
            <a:r>
              <a:rPr lang="en-US" sz="2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Ideal for high-performance databases</a:t>
            </a:r>
          </a:p>
        </p:txBody>
      </p:sp>
      <p:cxnSp>
        <p:nvCxnSpPr>
          <p:cNvPr id="25" name="Straight Connector 24">
            <a:extLst>
              <a:ext uri="{FF2B5EF4-FFF2-40B4-BE49-F238E27FC236}">
                <a16:creationId xmlns:a16="http://schemas.microsoft.com/office/drawing/2014/main" id="{4B492BDA-8FD4-3441-84A5-198BFD6EBAD5}"/>
              </a:ext>
            </a:extLst>
          </p:cNvPr>
          <p:cNvCxnSpPr>
            <a:cxnSpLocks/>
          </p:cNvCxnSpPr>
          <p:nvPr/>
        </p:nvCxnSpPr>
        <p:spPr>
          <a:xfrm flipH="1">
            <a:off x="5060520" y="1708838"/>
            <a:ext cx="1806062" cy="3004455"/>
          </a:xfrm>
          <a:prstGeom prst="line">
            <a:avLst/>
          </a:prstGeom>
          <a:ln w="635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9C0F178-7E89-5845-AE35-5DAA4DDD54FD}"/>
              </a:ext>
            </a:extLst>
          </p:cNvPr>
          <p:cNvCxnSpPr>
            <a:cxnSpLocks/>
          </p:cNvCxnSpPr>
          <p:nvPr/>
        </p:nvCxnSpPr>
        <p:spPr>
          <a:xfrm flipH="1">
            <a:off x="5132622" y="2992201"/>
            <a:ext cx="1806062" cy="3004455"/>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E682159-2734-E641-BA69-08C69EDEA9D1}"/>
              </a:ext>
            </a:extLst>
          </p:cNvPr>
          <p:cNvSpPr txBox="1"/>
          <p:nvPr/>
        </p:nvSpPr>
        <p:spPr>
          <a:xfrm>
            <a:off x="609750" y="5294939"/>
            <a:ext cx="4643568" cy="86177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457200" indent="-457200">
              <a:buFont typeface="+mj-lt"/>
              <a:buAutoNum type="arabicPeriod" startAt="4"/>
            </a:pPr>
            <a:r>
              <a:rPr lang="en-US" sz="2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Offers high-performance processors</a:t>
            </a:r>
          </a:p>
        </p:txBody>
      </p:sp>
      <p:sp>
        <p:nvSpPr>
          <p:cNvPr id="13" name="Rectangle 12">
            <a:extLst>
              <a:ext uri="{FF2B5EF4-FFF2-40B4-BE49-F238E27FC236}">
                <a16:creationId xmlns:a16="http://schemas.microsoft.com/office/drawing/2014/main" id="{A6CBCB67-FA78-B544-9610-300D72A4A35D}"/>
              </a:ext>
            </a:extLst>
          </p:cNvPr>
          <p:cNvSpPr/>
          <p:nvPr/>
        </p:nvSpPr>
        <p:spPr>
          <a:xfrm>
            <a:off x="6745890" y="1493395"/>
            <a:ext cx="4643568" cy="9541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6AE6BB7-8078-B849-A804-AC416DF67D0A}"/>
              </a:ext>
            </a:extLst>
          </p:cNvPr>
          <p:cNvSpPr txBox="1"/>
          <p:nvPr/>
        </p:nvSpPr>
        <p:spPr>
          <a:xfrm>
            <a:off x="6745890" y="1708838"/>
            <a:ext cx="4643567" cy="523220"/>
          </a:xfrm>
          <a:prstGeom prst="rect">
            <a:avLst/>
          </a:prstGeom>
          <a:noFill/>
        </p:spPr>
        <p:txBody>
          <a:bodyPr wrap="square" lIns="457200" rtlCol="0">
            <a:spAutoFit/>
          </a:bodyPr>
          <a:lstStyle/>
          <a:p>
            <a:pPr marL="514350" indent="-514350">
              <a:buFont typeface="+mj-lt"/>
              <a:buAutoNum type="alphaUcPeriod"/>
            </a:pPr>
            <a:r>
              <a:rPr lang="en-US" sz="28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General purpose</a:t>
            </a:r>
          </a:p>
        </p:txBody>
      </p:sp>
      <p:sp>
        <p:nvSpPr>
          <p:cNvPr id="16" name="Rectangle 15">
            <a:extLst>
              <a:ext uri="{FF2B5EF4-FFF2-40B4-BE49-F238E27FC236}">
                <a16:creationId xmlns:a16="http://schemas.microsoft.com/office/drawing/2014/main" id="{7EEA9E9E-FB9B-F64C-AEA9-F22BEB0026FC}"/>
              </a:ext>
            </a:extLst>
          </p:cNvPr>
          <p:cNvSpPr/>
          <p:nvPr/>
        </p:nvSpPr>
        <p:spPr>
          <a:xfrm>
            <a:off x="6745890" y="2770791"/>
            <a:ext cx="4643568" cy="954107"/>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DE7D3D8-88E5-6B46-B6C4-D13CF126DB4D}"/>
              </a:ext>
            </a:extLst>
          </p:cNvPr>
          <p:cNvSpPr/>
          <p:nvPr/>
        </p:nvSpPr>
        <p:spPr>
          <a:xfrm>
            <a:off x="6745890" y="3974630"/>
            <a:ext cx="4643568" cy="95410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3F37723-0AB0-7345-A2A7-125908AE7BA6}"/>
              </a:ext>
            </a:extLst>
          </p:cNvPr>
          <p:cNvSpPr txBox="1"/>
          <p:nvPr/>
        </p:nvSpPr>
        <p:spPr>
          <a:xfrm>
            <a:off x="6745890" y="4190073"/>
            <a:ext cx="4643566" cy="523220"/>
          </a:xfrm>
          <a:prstGeom prst="rect">
            <a:avLst/>
          </a:prstGeom>
          <a:noFill/>
        </p:spPr>
        <p:txBody>
          <a:bodyPr wrap="square" lIns="457200" rtlCol="0">
            <a:spAutoFit/>
          </a:bodyPr>
          <a:lstStyle/>
          <a:p>
            <a:pPr marL="514350" indent="-514350">
              <a:buFont typeface="+mj-lt"/>
              <a:buAutoNum type="alphaUcPeriod" startAt="3"/>
            </a:pPr>
            <a:r>
              <a:rPr lang="en-US" sz="28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Memory optimized</a:t>
            </a:r>
          </a:p>
        </p:txBody>
      </p:sp>
      <p:sp>
        <p:nvSpPr>
          <p:cNvPr id="21" name="Rectangle 20">
            <a:extLst>
              <a:ext uri="{FF2B5EF4-FFF2-40B4-BE49-F238E27FC236}">
                <a16:creationId xmlns:a16="http://schemas.microsoft.com/office/drawing/2014/main" id="{1E1D4AE7-1DDC-F24D-BFB0-6B594A551531}"/>
              </a:ext>
            </a:extLst>
          </p:cNvPr>
          <p:cNvSpPr/>
          <p:nvPr/>
        </p:nvSpPr>
        <p:spPr>
          <a:xfrm>
            <a:off x="6745888" y="5269644"/>
            <a:ext cx="4643568" cy="954107"/>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3B5D653-DFCB-1149-BDE2-B8DAE385A902}"/>
              </a:ext>
            </a:extLst>
          </p:cNvPr>
          <p:cNvSpPr txBox="1"/>
          <p:nvPr/>
        </p:nvSpPr>
        <p:spPr>
          <a:xfrm>
            <a:off x="6745888" y="5485087"/>
            <a:ext cx="4643566" cy="523220"/>
          </a:xfrm>
          <a:prstGeom prst="rect">
            <a:avLst/>
          </a:prstGeom>
          <a:noFill/>
        </p:spPr>
        <p:txBody>
          <a:bodyPr wrap="square" lIns="457200" rtlCol="0">
            <a:spAutoFit/>
          </a:bodyPr>
          <a:lstStyle/>
          <a:p>
            <a:pPr marL="514350" indent="-514350">
              <a:buFont typeface="+mj-lt"/>
              <a:buAutoNum type="alphaUcPeriod" startAt="4"/>
            </a:pPr>
            <a:r>
              <a:rPr lang="en-US" sz="28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Storage optimized</a:t>
            </a:r>
          </a:p>
        </p:txBody>
      </p:sp>
      <p:sp>
        <p:nvSpPr>
          <p:cNvPr id="6" name="TextBox 5">
            <a:extLst>
              <a:ext uri="{FF2B5EF4-FFF2-40B4-BE49-F238E27FC236}">
                <a16:creationId xmlns:a16="http://schemas.microsoft.com/office/drawing/2014/main" id="{1EC86411-A335-0745-A658-2FC2CD8A09BE}"/>
              </a:ext>
            </a:extLst>
          </p:cNvPr>
          <p:cNvSpPr txBox="1"/>
          <p:nvPr/>
        </p:nvSpPr>
        <p:spPr>
          <a:xfrm>
            <a:off x="609750" y="4032865"/>
            <a:ext cx="4643568" cy="86177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457200" indent="-457200">
              <a:buFont typeface="+mj-lt"/>
              <a:buAutoNum type="arabicPeriod" startAt="3"/>
            </a:pPr>
            <a:r>
              <a:rPr lang="en-US" sz="25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Balances compute, memory, and networking resources</a:t>
            </a:r>
          </a:p>
        </p:txBody>
      </p:sp>
      <p:sp>
        <p:nvSpPr>
          <p:cNvPr id="17" name="TextBox 16">
            <a:extLst>
              <a:ext uri="{FF2B5EF4-FFF2-40B4-BE49-F238E27FC236}">
                <a16:creationId xmlns:a16="http://schemas.microsoft.com/office/drawing/2014/main" id="{E9047F6A-ED7A-7F4C-81DA-7E4D880A2B5E}"/>
              </a:ext>
            </a:extLst>
          </p:cNvPr>
          <p:cNvSpPr txBox="1"/>
          <p:nvPr/>
        </p:nvSpPr>
        <p:spPr>
          <a:xfrm>
            <a:off x="6745890" y="2986234"/>
            <a:ext cx="4643567" cy="523220"/>
          </a:xfrm>
          <a:prstGeom prst="rect">
            <a:avLst/>
          </a:prstGeom>
          <a:noFill/>
        </p:spPr>
        <p:txBody>
          <a:bodyPr wrap="square" lIns="457200" rtlCol="0">
            <a:spAutoFit/>
          </a:bodyPr>
          <a:lstStyle/>
          <a:p>
            <a:pPr marL="514350" indent="-514350">
              <a:buFont typeface="+mj-lt"/>
              <a:buAutoNum type="alphaUcPeriod" startAt="2"/>
            </a:pPr>
            <a:r>
              <a:rPr lang="en-US" sz="28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Compute optimized</a:t>
            </a:r>
          </a:p>
        </p:txBody>
      </p:sp>
      <p:sp>
        <p:nvSpPr>
          <p:cNvPr id="2" name="Title 1">
            <a:extLst>
              <a:ext uri="{FF2B5EF4-FFF2-40B4-BE49-F238E27FC236}">
                <a16:creationId xmlns:a16="http://schemas.microsoft.com/office/drawing/2014/main" id="{00F05D3F-F33F-734A-8E70-12A4F52098B5}"/>
              </a:ext>
            </a:extLst>
          </p:cNvPr>
          <p:cNvSpPr>
            <a:spLocks noGrp="1"/>
          </p:cNvSpPr>
          <p:nvPr>
            <p:ph type="title"/>
          </p:nvPr>
        </p:nvSpPr>
        <p:spPr/>
        <p:txBody>
          <a:bodyPr/>
          <a:lstStyle/>
          <a:p>
            <a:r>
              <a:rPr lang="en-US" dirty="0"/>
              <a:t>Match: Amazon EC2 instance types</a:t>
            </a:r>
          </a:p>
        </p:txBody>
      </p:sp>
      <p:sp>
        <p:nvSpPr>
          <p:cNvPr id="27" name="Footer Placeholder 4">
            <a:extLst>
              <a:ext uri="{FF2B5EF4-FFF2-40B4-BE49-F238E27FC236}">
                <a16:creationId xmlns:a16="http://schemas.microsoft.com/office/drawing/2014/main" id="{F7EF6DAD-1D8D-384E-A931-5C931AE39190}"/>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16</a:t>
            </a:fld>
            <a:endParaRPr lang="en-US" dirty="0"/>
          </a:p>
        </p:txBody>
      </p:sp>
    </p:spTree>
    <p:custDataLst>
      <p:tags r:id="rId1"/>
    </p:custDataLst>
    <p:extLst>
      <p:ext uri="{BB962C8B-B14F-4D97-AF65-F5344CB8AC3E}">
        <p14:creationId xmlns:p14="http://schemas.microsoft.com/office/powerpoint/2010/main" val="3879446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DA3E-11B4-0C44-BBA9-493E2E1B3972}"/>
              </a:ext>
            </a:extLst>
          </p:cNvPr>
          <p:cNvSpPr>
            <a:spLocks noGrp="1"/>
          </p:cNvSpPr>
          <p:nvPr>
            <p:ph type="title"/>
          </p:nvPr>
        </p:nvSpPr>
        <p:spPr/>
        <p:txBody>
          <a:bodyPr/>
          <a:lstStyle/>
          <a:p>
            <a:r>
              <a:rPr lang="en-US" dirty="0"/>
              <a:t>Amazon EC2 pricing</a:t>
            </a:r>
          </a:p>
        </p:txBody>
      </p:sp>
      <p:sp>
        <p:nvSpPr>
          <p:cNvPr id="7" name="Footer Placeholder 3"/>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560903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4E19-5477-8443-9573-38E612D5BB31}"/>
              </a:ext>
            </a:extLst>
          </p:cNvPr>
          <p:cNvSpPr>
            <a:spLocks noGrp="1"/>
          </p:cNvSpPr>
          <p:nvPr>
            <p:ph type="title"/>
          </p:nvPr>
        </p:nvSpPr>
        <p:spPr/>
        <p:txBody>
          <a:bodyPr/>
          <a:lstStyle/>
          <a:p>
            <a:r>
              <a:rPr lang="en-US" dirty="0"/>
              <a:t>Amazon EC2 instance pricing options</a:t>
            </a:r>
          </a:p>
        </p:txBody>
      </p:sp>
      <p:sp>
        <p:nvSpPr>
          <p:cNvPr id="8" name="Freeform 7"/>
          <p:cNvSpPr/>
          <p:nvPr/>
        </p:nvSpPr>
        <p:spPr>
          <a:xfrm>
            <a:off x="419155" y="1485241"/>
            <a:ext cx="5305462" cy="1440000"/>
          </a:xfrm>
          <a:custGeom>
            <a:avLst/>
            <a:gdLst>
              <a:gd name="connsiteX0" fmla="*/ 240005 w 5305462"/>
              <a:gd name="connsiteY0" fmla="*/ 0 h 1440000"/>
              <a:gd name="connsiteX1" fmla="*/ 5065457 w 5305462"/>
              <a:gd name="connsiteY1" fmla="*/ 0 h 1440000"/>
              <a:gd name="connsiteX2" fmla="*/ 5305462 w 5305462"/>
              <a:gd name="connsiteY2" fmla="*/ 240005 h 1440000"/>
              <a:gd name="connsiteX3" fmla="*/ 5305462 w 5305462"/>
              <a:gd name="connsiteY3" fmla="*/ 1440000 h 1440000"/>
              <a:gd name="connsiteX4" fmla="*/ 5305462 w 5305462"/>
              <a:gd name="connsiteY4" fmla="*/ 1440000 h 1440000"/>
              <a:gd name="connsiteX5" fmla="*/ 0 w 5305462"/>
              <a:gd name="connsiteY5" fmla="*/ 1440000 h 1440000"/>
              <a:gd name="connsiteX6" fmla="*/ 0 w 5305462"/>
              <a:gd name="connsiteY6" fmla="*/ 1440000 h 1440000"/>
              <a:gd name="connsiteX7" fmla="*/ 0 w 5305462"/>
              <a:gd name="connsiteY7" fmla="*/ 240005 h 1440000"/>
              <a:gd name="connsiteX8" fmla="*/ 240005 w 5305462"/>
              <a:gd name="connsiteY8"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1440000">
                <a:moveTo>
                  <a:pt x="240005" y="0"/>
                </a:moveTo>
                <a:lnTo>
                  <a:pt x="5065457" y="0"/>
                </a:lnTo>
                <a:cubicBezTo>
                  <a:pt x="5198008" y="0"/>
                  <a:pt x="5305462" y="107454"/>
                  <a:pt x="5305462" y="240005"/>
                </a:cubicBezTo>
                <a:lnTo>
                  <a:pt x="5305462" y="1440000"/>
                </a:lnTo>
                <a:lnTo>
                  <a:pt x="5305462" y="1440000"/>
                </a:lnTo>
                <a:lnTo>
                  <a:pt x="0" y="1440000"/>
                </a:lnTo>
                <a:lnTo>
                  <a:pt x="0" y="1440000"/>
                </a:lnTo>
                <a:lnTo>
                  <a:pt x="0" y="240005"/>
                </a:lnTo>
                <a:cubicBezTo>
                  <a:pt x="0" y="107454"/>
                  <a:pt x="107454" y="0"/>
                  <a:pt x="240005" y="0"/>
                </a:cubicBezTo>
                <a:close/>
              </a:path>
            </a:pathLst>
          </a:custGeom>
          <a:ln/>
        </p:spPr>
        <p:style>
          <a:lnRef idx="0">
            <a:schemeClr val="accent1"/>
          </a:lnRef>
          <a:fillRef idx="3">
            <a:schemeClr val="accent1"/>
          </a:fillRef>
          <a:effectRef idx="3">
            <a:schemeClr val="accent1"/>
          </a:effectRef>
          <a:fontRef idx="minor">
            <a:schemeClr val="lt1"/>
          </a:fontRef>
        </p:style>
        <p:txBody>
          <a:bodyPr spcFirstLastPara="0" vert="horz" wrap="square" lIns="283655" tIns="192215" rIns="283655" bIns="121920" numCol="1" spcCol="1270" anchor="ctr" anchorCtr="0">
            <a:noAutofit/>
          </a:bodyPr>
          <a:lstStyle/>
          <a:p>
            <a:pPr lvl="0" algn="ctr" defTabSz="1333500">
              <a:lnSpc>
                <a:spcPct val="90000"/>
              </a:lnSpc>
              <a:spcBef>
                <a:spcPct val="0"/>
              </a:spcBef>
              <a:spcAft>
                <a:spcPct val="35000"/>
              </a:spcAft>
            </a:pPr>
            <a:r>
              <a:rPr lang="en-US" sz="3200" kern="1200" dirty="0">
                <a:latin typeface="Amazon Ember" panose="020B0603020204020204" pitchFamily="34" charset="0"/>
                <a:ea typeface="Amazon Ember" panose="020B0603020204020204" pitchFamily="34" charset="0"/>
                <a:cs typeface="Amazon Ember" panose="020B0603020204020204" pitchFamily="34" charset="0"/>
              </a:rPr>
              <a:t>On-Demand</a:t>
            </a:r>
          </a:p>
        </p:txBody>
      </p:sp>
      <p:sp>
        <p:nvSpPr>
          <p:cNvPr id="9" name="Freeform 8"/>
          <p:cNvSpPr/>
          <p:nvPr/>
        </p:nvSpPr>
        <p:spPr>
          <a:xfrm rot="10800000">
            <a:off x="419102" y="2927369"/>
            <a:ext cx="5305463" cy="3225376"/>
          </a:xfrm>
          <a:custGeom>
            <a:avLst/>
            <a:gdLst>
              <a:gd name="connsiteX0" fmla="*/ 537573 w 5305462"/>
              <a:gd name="connsiteY0" fmla="*/ 0 h 3225375"/>
              <a:gd name="connsiteX1" fmla="*/ 4767889 w 5305462"/>
              <a:gd name="connsiteY1" fmla="*/ 0 h 3225375"/>
              <a:gd name="connsiteX2" fmla="*/ 5305462 w 5305462"/>
              <a:gd name="connsiteY2" fmla="*/ 537573 h 3225375"/>
              <a:gd name="connsiteX3" fmla="*/ 5305462 w 5305462"/>
              <a:gd name="connsiteY3" fmla="*/ 3225375 h 3225375"/>
              <a:gd name="connsiteX4" fmla="*/ 5305462 w 5305462"/>
              <a:gd name="connsiteY4" fmla="*/ 3225375 h 3225375"/>
              <a:gd name="connsiteX5" fmla="*/ 0 w 5305462"/>
              <a:gd name="connsiteY5" fmla="*/ 3225375 h 3225375"/>
              <a:gd name="connsiteX6" fmla="*/ 0 w 5305462"/>
              <a:gd name="connsiteY6" fmla="*/ 3225375 h 3225375"/>
              <a:gd name="connsiteX7" fmla="*/ 0 w 5305462"/>
              <a:gd name="connsiteY7" fmla="*/ 537573 h 3225375"/>
              <a:gd name="connsiteX8" fmla="*/ 537573 w 5305462"/>
              <a:gd name="connsiteY8" fmla="*/ 0 h 322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3225375">
                <a:moveTo>
                  <a:pt x="4767889" y="0"/>
                </a:moveTo>
                <a:lnTo>
                  <a:pt x="537573" y="0"/>
                </a:lnTo>
                <a:cubicBezTo>
                  <a:pt x="240680" y="0"/>
                  <a:pt x="0" y="240680"/>
                  <a:pt x="0" y="537573"/>
                </a:cubicBezTo>
                <a:lnTo>
                  <a:pt x="0" y="3225375"/>
                </a:lnTo>
                <a:lnTo>
                  <a:pt x="0" y="3225375"/>
                </a:lnTo>
                <a:lnTo>
                  <a:pt x="5305462" y="3225375"/>
                </a:lnTo>
                <a:lnTo>
                  <a:pt x="5305462" y="3225375"/>
                </a:lnTo>
                <a:lnTo>
                  <a:pt x="5305462" y="537573"/>
                </a:lnTo>
                <a:cubicBezTo>
                  <a:pt x="5305462" y="240680"/>
                  <a:pt x="5064782" y="0"/>
                  <a:pt x="4767889"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24150" tIns="424149" rIns="513050" bIns="400051" numCol="1" spcCol="1270" anchor="t" anchorCtr="0">
            <a:noAutofit/>
          </a:bodyPr>
          <a:lstStyle/>
          <a:p>
            <a:pPr marL="285750" lvl="1" indent="-285750" algn="l" defTabSz="2222500">
              <a:lnSpc>
                <a:spcPct val="90000"/>
              </a:lnSpc>
              <a:spcBef>
                <a:spcPct val="0"/>
              </a:spcBef>
              <a:spcAft>
                <a:spcPct val="15000"/>
              </a:spcAft>
              <a:buChar char="••"/>
            </a:pPr>
            <a:endParaRPr lang="en-US" sz="5000" kern="1200" dirty="0"/>
          </a:p>
          <a:p>
            <a:pPr marL="285750" lvl="1" indent="-285750" algn="l" defTabSz="2222500">
              <a:lnSpc>
                <a:spcPct val="90000"/>
              </a:lnSpc>
              <a:spcBef>
                <a:spcPct val="0"/>
              </a:spcBef>
              <a:spcAft>
                <a:spcPct val="15000"/>
              </a:spcAft>
              <a:buChar char="••"/>
            </a:pPr>
            <a:endParaRPr lang="en-US" sz="5000" kern="1200" dirty="0"/>
          </a:p>
          <a:p>
            <a:pPr marL="285750" lvl="1" indent="-285750" algn="l" defTabSz="2222500">
              <a:lnSpc>
                <a:spcPct val="90000"/>
              </a:lnSpc>
              <a:spcBef>
                <a:spcPct val="0"/>
              </a:spcBef>
              <a:spcAft>
                <a:spcPct val="15000"/>
              </a:spcAft>
              <a:buChar char="••"/>
            </a:pPr>
            <a:endParaRPr lang="en-US" sz="5000" kern="1200" dirty="0"/>
          </a:p>
        </p:txBody>
      </p:sp>
      <p:sp>
        <p:nvSpPr>
          <p:cNvPr id="6" name="TextBox 5">
            <a:extLst>
              <a:ext uri="{FF2B5EF4-FFF2-40B4-BE49-F238E27FC236}">
                <a16:creationId xmlns:a16="http://schemas.microsoft.com/office/drawing/2014/main" id="{A0452BB7-1453-3841-BBE7-D8E6E3B34AE6}"/>
              </a:ext>
            </a:extLst>
          </p:cNvPr>
          <p:cNvSpPr txBox="1"/>
          <p:nvPr/>
        </p:nvSpPr>
        <p:spPr>
          <a:xfrm>
            <a:off x="645985" y="3437467"/>
            <a:ext cx="4704948"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No upfront costs or minimum contracts</a:t>
            </a:r>
            <a:br>
              <a:rPr lang="en-US" sz="2200" dirty="0"/>
            </a:br>
            <a:endParaRPr lang="en-US" sz="2200" dirty="0"/>
          </a:p>
          <a:p>
            <a:pPr marL="285750" indent="-285750">
              <a:buFont typeface="Arial" panose="020B0604020202020204" pitchFamily="34" charset="0"/>
              <a:buChar char="•"/>
            </a:pPr>
            <a:r>
              <a:rPr lang="en-US" sz="2200" dirty="0"/>
              <a:t>Ideal for short-term, irregular workloads</a:t>
            </a:r>
          </a:p>
          <a:p>
            <a:endParaRPr lang="en-US" sz="2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13" name="Group 12"/>
          <p:cNvGrpSpPr/>
          <p:nvPr/>
        </p:nvGrpSpPr>
        <p:grpSpPr>
          <a:xfrm>
            <a:off x="6467382" y="1485241"/>
            <a:ext cx="5305462" cy="4665376"/>
            <a:chOff x="6467382" y="1485241"/>
            <a:chExt cx="5305462" cy="4665376"/>
          </a:xfrm>
        </p:grpSpPr>
        <p:grpSp>
          <p:nvGrpSpPr>
            <p:cNvPr id="12" name="Group 11"/>
            <p:cNvGrpSpPr/>
            <p:nvPr/>
          </p:nvGrpSpPr>
          <p:grpSpPr>
            <a:xfrm>
              <a:off x="6467382" y="1485241"/>
              <a:ext cx="5305462" cy="4665376"/>
              <a:chOff x="6467382" y="1485241"/>
              <a:chExt cx="5305462" cy="4665376"/>
            </a:xfrm>
          </p:grpSpPr>
          <p:sp>
            <p:nvSpPr>
              <p:cNvPr id="10" name="Freeform 9"/>
              <p:cNvSpPr/>
              <p:nvPr/>
            </p:nvSpPr>
            <p:spPr>
              <a:xfrm>
                <a:off x="6467382" y="1485241"/>
                <a:ext cx="5305462" cy="1440000"/>
              </a:xfrm>
              <a:custGeom>
                <a:avLst/>
                <a:gdLst>
                  <a:gd name="connsiteX0" fmla="*/ 240005 w 5305462"/>
                  <a:gd name="connsiteY0" fmla="*/ 0 h 1440000"/>
                  <a:gd name="connsiteX1" fmla="*/ 5065457 w 5305462"/>
                  <a:gd name="connsiteY1" fmla="*/ 0 h 1440000"/>
                  <a:gd name="connsiteX2" fmla="*/ 5305462 w 5305462"/>
                  <a:gd name="connsiteY2" fmla="*/ 240005 h 1440000"/>
                  <a:gd name="connsiteX3" fmla="*/ 5305462 w 5305462"/>
                  <a:gd name="connsiteY3" fmla="*/ 1440000 h 1440000"/>
                  <a:gd name="connsiteX4" fmla="*/ 5305462 w 5305462"/>
                  <a:gd name="connsiteY4" fmla="*/ 1440000 h 1440000"/>
                  <a:gd name="connsiteX5" fmla="*/ 0 w 5305462"/>
                  <a:gd name="connsiteY5" fmla="*/ 1440000 h 1440000"/>
                  <a:gd name="connsiteX6" fmla="*/ 0 w 5305462"/>
                  <a:gd name="connsiteY6" fmla="*/ 1440000 h 1440000"/>
                  <a:gd name="connsiteX7" fmla="*/ 0 w 5305462"/>
                  <a:gd name="connsiteY7" fmla="*/ 240005 h 1440000"/>
                  <a:gd name="connsiteX8" fmla="*/ 240005 w 5305462"/>
                  <a:gd name="connsiteY8"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1440000">
                    <a:moveTo>
                      <a:pt x="240005" y="0"/>
                    </a:moveTo>
                    <a:lnTo>
                      <a:pt x="5065457" y="0"/>
                    </a:lnTo>
                    <a:cubicBezTo>
                      <a:pt x="5198008" y="0"/>
                      <a:pt x="5305462" y="107454"/>
                      <a:pt x="5305462" y="240005"/>
                    </a:cubicBezTo>
                    <a:lnTo>
                      <a:pt x="5305462" y="1440000"/>
                    </a:lnTo>
                    <a:lnTo>
                      <a:pt x="5305462" y="1440000"/>
                    </a:lnTo>
                    <a:lnTo>
                      <a:pt x="0" y="1440000"/>
                    </a:lnTo>
                    <a:lnTo>
                      <a:pt x="0" y="1440000"/>
                    </a:lnTo>
                    <a:lnTo>
                      <a:pt x="0" y="240005"/>
                    </a:lnTo>
                    <a:cubicBezTo>
                      <a:pt x="0" y="107454"/>
                      <a:pt x="107454" y="0"/>
                      <a:pt x="240005" y="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83655" tIns="192215" rIns="283655" bIns="121920" numCol="1" spcCol="1270" anchor="ctr" anchorCtr="0">
                <a:noAutofit/>
              </a:bodyPr>
              <a:lstStyle/>
              <a:p>
                <a:pPr lvl="0" algn="ctr" defTabSz="1333500">
                  <a:lnSpc>
                    <a:spcPct val="90000"/>
                  </a:lnSpc>
                  <a:spcBef>
                    <a:spcPct val="0"/>
                  </a:spcBef>
                  <a:spcAft>
                    <a:spcPct val="35000"/>
                  </a:spcAft>
                </a:pPr>
                <a:r>
                  <a:rPr lang="en-US" sz="3200" kern="1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Spot</a:t>
                </a:r>
                <a:endParaRPr lang="en-US" sz="3000" kern="12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Freeform 10"/>
              <p:cNvSpPr/>
              <p:nvPr/>
            </p:nvSpPr>
            <p:spPr>
              <a:xfrm rot="10800000">
                <a:off x="6467382" y="2925242"/>
                <a:ext cx="5305462" cy="3225375"/>
              </a:xfrm>
              <a:custGeom>
                <a:avLst/>
                <a:gdLst>
                  <a:gd name="connsiteX0" fmla="*/ 537573 w 5305462"/>
                  <a:gd name="connsiteY0" fmla="*/ 0 h 3225375"/>
                  <a:gd name="connsiteX1" fmla="*/ 4767889 w 5305462"/>
                  <a:gd name="connsiteY1" fmla="*/ 0 h 3225375"/>
                  <a:gd name="connsiteX2" fmla="*/ 5305462 w 5305462"/>
                  <a:gd name="connsiteY2" fmla="*/ 537573 h 3225375"/>
                  <a:gd name="connsiteX3" fmla="*/ 5305462 w 5305462"/>
                  <a:gd name="connsiteY3" fmla="*/ 3225375 h 3225375"/>
                  <a:gd name="connsiteX4" fmla="*/ 5305462 w 5305462"/>
                  <a:gd name="connsiteY4" fmla="*/ 3225375 h 3225375"/>
                  <a:gd name="connsiteX5" fmla="*/ 0 w 5305462"/>
                  <a:gd name="connsiteY5" fmla="*/ 3225375 h 3225375"/>
                  <a:gd name="connsiteX6" fmla="*/ 0 w 5305462"/>
                  <a:gd name="connsiteY6" fmla="*/ 3225375 h 3225375"/>
                  <a:gd name="connsiteX7" fmla="*/ 0 w 5305462"/>
                  <a:gd name="connsiteY7" fmla="*/ 537573 h 3225375"/>
                  <a:gd name="connsiteX8" fmla="*/ 537573 w 5305462"/>
                  <a:gd name="connsiteY8" fmla="*/ 0 h 322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3225375">
                    <a:moveTo>
                      <a:pt x="4767889" y="0"/>
                    </a:moveTo>
                    <a:lnTo>
                      <a:pt x="537573" y="0"/>
                    </a:lnTo>
                    <a:cubicBezTo>
                      <a:pt x="240680" y="0"/>
                      <a:pt x="0" y="240680"/>
                      <a:pt x="0" y="537573"/>
                    </a:cubicBezTo>
                    <a:lnTo>
                      <a:pt x="0" y="3225375"/>
                    </a:lnTo>
                    <a:lnTo>
                      <a:pt x="0" y="3225375"/>
                    </a:lnTo>
                    <a:lnTo>
                      <a:pt x="5305462" y="3225375"/>
                    </a:lnTo>
                    <a:lnTo>
                      <a:pt x="5305462" y="3225375"/>
                    </a:lnTo>
                    <a:lnTo>
                      <a:pt x="5305462" y="537573"/>
                    </a:lnTo>
                    <a:cubicBezTo>
                      <a:pt x="5305462" y="240680"/>
                      <a:pt x="5064782" y="0"/>
                      <a:pt x="4767889"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5466" tIns="285465" rIns="328138" bIns="192025"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grpSp>
        <p:sp>
          <p:nvSpPr>
            <p:cNvPr id="7" name="TextBox 6">
              <a:extLst>
                <a:ext uri="{FF2B5EF4-FFF2-40B4-BE49-F238E27FC236}">
                  <a16:creationId xmlns:a16="http://schemas.microsoft.com/office/drawing/2014/main" id="{61147582-EF8A-B14A-847B-CD18AA68A59C}"/>
                </a:ext>
              </a:extLst>
            </p:cNvPr>
            <p:cNvSpPr txBox="1"/>
            <p:nvPr/>
          </p:nvSpPr>
          <p:spPr>
            <a:xfrm>
              <a:off x="6711696" y="3429000"/>
              <a:ext cx="4834319"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t>Ideal for workloads with flexible start and end times</a:t>
              </a:r>
              <a:br>
                <a:rPr lang="en-US" sz="2200" dirty="0"/>
              </a:br>
              <a:endParaRPr lang="en-US" sz="2200" dirty="0"/>
            </a:p>
            <a:p>
              <a:pPr marL="285750" indent="-285750">
                <a:buFont typeface="Arial" panose="020B0604020202020204" pitchFamily="34" charset="0"/>
                <a:buChar char="•"/>
              </a:pPr>
              <a:r>
                <a:rPr lang="en-US" sz="2200" dirty="0"/>
                <a:t>Offers savings over On-Demand prices</a:t>
              </a:r>
            </a:p>
          </p:txBody>
        </p:sp>
      </p:grpSp>
      <p:sp>
        <p:nvSpPr>
          <p:cNvPr id="14" name="Footer Placeholder 4">
            <a:extLst>
              <a:ext uri="{FF2B5EF4-FFF2-40B4-BE49-F238E27FC236}">
                <a16:creationId xmlns:a16="http://schemas.microsoft.com/office/drawing/2014/main" id="{F52064AC-C88B-6D40-9C48-B954A1AFEEA8}"/>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18</a:t>
            </a:fld>
            <a:endParaRPr lang="en-US" dirty="0"/>
          </a:p>
        </p:txBody>
      </p:sp>
    </p:spTree>
    <p:custDataLst>
      <p:tags r:id="rId1"/>
    </p:custDataLst>
    <p:extLst>
      <p:ext uri="{BB962C8B-B14F-4D97-AF65-F5344CB8AC3E}">
        <p14:creationId xmlns:p14="http://schemas.microsoft.com/office/powerpoint/2010/main" val="240909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4E19-5477-8443-9573-38E612D5BB31}"/>
              </a:ext>
            </a:extLst>
          </p:cNvPr>
          <p:cNvSpPr>
            <a:spLocks noGrp="1"/>
          </p:cNvSpPr>
          <p:nvPr>
            <p:ph type="title"/>
          </p:nvPr>
        </p:nvSpPr>
        <p:spPr/>
        <p:txBody>
          <a:bodyPr/>
          <a:lstStyle/>
          <a:p>
            <a:r>
              <a:rPr lang="en-US" dirty="0"/>
              <a:t>Amazon EC2 instance pricing options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 name="Footer Placeholder 4">
            <a:extLst>
              <a:ext uri="{FF2B5EF4-FFF2-40B4-BE49-F238E27FC236}">
                <a16:creationId xmlns:a16="http://schemas.microsoft.com/office/drawing/2014/main" id="{9614B884-65CB-AF47-AC3E-35979D233D82}"/>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2021 Amazon Web Services, Inc. or its affiliates. All rights reserved.</a:t>
            </a:r>
          </a:p>
        </p:txBody>
      </p:sp>
      <p:sp>
        <p:nvSpPr>
          <p:cNvPr id="8" name="Freeform 7"/>
          <p:cNvSpPr/>
          <p:nvPr/>
        </p:nvSpPr>
        <p:spPr>
          <a:xfrm>
            <a:off x="419155" y="1485241"/>
            <a:ext cx="5305462" cy="1440000"/>
          </a:xfrm>
          <a:custGeom>
            <a:avLst/>
            <a:gdLst>
              <a:gd name="connsiteX0" fmla="*/ 240005 w 5305462"/>
              <a:gd name="connsiteY0" fmla="*/ 0 h 1440000"/>
              <a:gd name="connsiteX1" fmla="*/ 5065457 w 5305462"/>
              <a:gd name="connsiteY1" fmla="*/ 0 h 1440000"/>
              <a:gd name="connsiteX2" fmla="*/ 5305462 w 5305462"/>
              <a:gd name="connsiteY2" fmla="*/ 240005 h 1440000"/>
              <a:gd name="connsiteX3" fmla="*/ 5305462 w 5305462"/>
              <a:gd name="connsiteY3" fmla="*/ 1440000 h 1440000"/>
              <a:gd name="connsiteX4" fmla="*/ 5305462 w 5305462"/>
              <a:gd name="connsiteY4" fmla="*/ 1440000 h 1440000"/>
              <a:gd name="connsiteX5" fmla="*/ 0 w 5305462"/>
              <a:gd name="connsiteY5" fmla="*/ 1440000 h 1440000"/>
              <a:gd name="connsiteX6" fmla="*/ 0 w 5305462"/>
              <a:gd name="connsiteY6" fmla="*/ 1440000 h 1440000"/>
              <a:gd name="connsiteX7" fmla="*/ 0 w 5305462"/>
              <a:gd name="connsiteY7" fmla="*/ 240005 h 1440000"/>
              <a:gd name="connsiteX8" fmla="*/ 240005 w 5305462"/>
              <a:gd name="connsiteY8"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1440000">
                <a:moveTo>
                  <a:pt x="240005" y="0"/>
                </a:moveTo>
                <a:lnTo>
                  <a:pt x="5065457" y="0"/>
                </a:lnTo>
                <a:cubicBezTo>
                  <a:pt x="5198008" y="0"/>
                  <a:pt x="5305462" y="107454"/>
                  <a:pt x="5305462" y="240005"/>
                </a:cubicBezTo>
                <a:lnTo>
                  <a:pt x="5305462" y="1440000"/>
                </a:lnTo>
                <a:lnTo>
                  <a:pt x="5305462" y="1440000"/>
                </a:lnTo>
                <a:lnTo>
                  <a:pt x="0" y="1440000"/>
                </a:lnTo>
                <a:lnTo>
                  <a:pt x="0" y="1440000"/>
                </a:lnTo>
                <a:lnTo>
                  <a:pt x="0" y="240005"/>
                </a:lnTo>
                <a:cubicBezTo>
                  <a:pt x="0" y="107454"/>
                  <a:pt x="107454" y="0"/>
                  <a:pt x="240005" y="0"/>
                </a:cubicBezTo>
                <a:close/>
              </a:path>
            </a:pathLst>
          </a:custGeom>
          <a:gradFill>
            <a:gsLst>
              <a:gs pos="0">
                <a:schemeClr val="accent3">
                  <a:lumMod val="75000"/>
                </a:schemeClr>
              </a:gs>
              <a:gs pos="50000">
                <a:schemeClr val="accent3">
                  <a:lumMod val="50000"/>
                </a:schemeClr>
              </a:gs>
              <a:gs pos="100000">
                <a:schemeClr val="accent3">
                  <a:lumMod val="50000"/>
                </a:schemeClr>
              </a:gs>
            </a:gsLst>
          </a:gradFill>
          <a:ln/>
        </p:spPr>
        <p:style>
          <a:lnRef idx="0">
            <a:schemeClr val="accent3"/>
          </a:lnRef>
          <a:fillRef idx="3">
            <a:schemeClr val="accent3"/>
          </a:fillRef>
          <a:effectRef idx="3">
            <a:schemeClr val="accent3"/>
          </a:effectRef>
          <a:fontRef idx="minor">
            <a:schemeClr val="lt1"/>
          </a:fontRef>
        </p:style>
        <p:txBody>
          <a:bodyPr spcFirstLastPara="0" vert="horz" wrap="square" lIns="283655" tIns="192215" rIns="283655" bIns="121920" numCol="1" spcCol="1270" anchor="ctr" anchorCtr="0">
            <a:noAutofit/>
          </a:bodyPr>
          <a:lstStyle/>
          <a:p>
            <a:pPr marL="0" marR="0" lvl="0" indent="0" algn="ctr" defTabSz="1333500" rtl="0" eaLnBrk="1" fontAlgn="auto" latinLnBrk="0" hangingPunct="1">
              <a:lnSpc>
                <a:spcPct val="90000"/>
              </a:lnSpc>
              <a:spcBef>
                <a:spcPct val="0"/>
              </a:spcBef>
              <a:spcAft>
                <a:spcPct val="3500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mazon Ember" panose="020B0603020204020204" pitchFamily="34" charset="0"/>
                <a:ea typeface="Amazon Ember" panose="020B0603020204020204" pitchFamily="34" charset="0"/>
                <a:cs typeface="Amazon Ember" panose="020B0603020204020204" pitchFamily="34" charset="0"/>
              </a:rPr>
              <a:t>Reserved</a:t>
            </a:r>
            <a:endParaRPr kumimoji="0" lang="en-US" sz="3000" b="0" i="0" u="none" strike="noStrike" kern="1200" cap="none" spc="0" normalizeH="0" baseline="0" noProof="0" dirty="0">
              <a:ln>
                <a:noFill/>
              </a:ln>
              <a:solidFill>
                <a:srgbClr val="FFFFFF"/>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Freeform 8"/>
          <p:cNvSpPr/>
          <p:nvPr/>
        </p:nvSpPr>
        <p:spPr>
          <a:xfrm rot="10800000">
            <a:off x="419102" y="2927369"/>
            <a:ext cx="5305463" cy="3225376"/>
          </a:xfrm>
          <a:custGeom>
            <a:avLst/>
            <a:gdLst>
              <a:gd name="connsiteX0" fmla="*/ 537573 w 5305462"/>
              <a:gd name="connsiteY0" fmla="*/ 0 h 3225375"/>
              <a:gd name="connsiteX1" fmla="*/ 4767889 w 5305462"/>
              <a:gd name="connsiteY1" fmla="*/ 0 h 3225375"/>
              <a:gd name="connsiteX2" fmla="*/ 5305462 w 5305462"/>
              <a:gd name="connsiteY2" fmla="*/ 537573 h 3225375"/>
              <a:gd name="connsiteX3" fmla="*/ 5305462 w 5305462"/>
              <a:gd name="connsiteY3" fmla="*/ 3225375 h 3225375"/>
              <a:gd name="connsiteX4" fmla="*/ 5305462 w 5305462"/>
              <a:gd name="connsiteY4" fmla="*/ 3225375 h 3225375"/>
              <a:gd name="connsiteX5" fmla="*/ 0 w 5305462"/>
              <a:gd name="connsiteY5" fmla="*/ 3225375 h 3225375"/>
              <a:gd name="connsiteX6" fmla="*/ 0 w 5305462"/>
              <a:gd name="connsiteY6" fmla="*/ 3225375 h 3225375"/>
              <a:gd name="connsiteX7" fmla="*/ 0 w 5305462"/>
              <a:gd name="connsiteY7" fmla="*/ 537573 h 3225375"/>
              <a:gd name="connsiteX8" fmla="*/ 537573 w 5305462"/>
              <a:gd name="connsiteY8" fmla="*/ 0 h 322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3225375">
                <a:moveTo>
                  <a:pt x="4767889" y="0"/>
                </a:moveTo>
                <a:lnTo>
                  <a:pt x="537573" y="0"/>
                </a:lnTo>
                <a:cubicBezTo>
                  <a:pt x="240680" y="0"/>
                  <a:pt x="0" y="240680"/>
                  <a:pt x="0" y="537573"/>
                </a:cubicBezTo>
                <a:lnTo>
                  <a:pt x="0" y="3225375"/>
                </a:lnTo>
                <a:lnTo>
                  <a:pt x="0" y="3225375"/>
                </a:lnTo>
                <a:lnTo>
                  <a:pt x="5305462" y="3225375"/>
                </a:lnTo>
                <a:lnTo>
                  <a:pt x="5305462" y="3225375"/>
                </a:lnTo>
                <a:lnTo>
                  <a:pt x="5305462" y="537573"/>
                </a:lnTo>
                <a:cubicBezTo>
                  <a:pt x="5305462" y="240680"/>
                  <a:pt x="5064782" y="0"/>
                  <a:pt x="4767889"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24150" tIns="424149" rIns="513050" bIns="400051" numCol="1" spcCol="1270" anchor="t" anchorCtr="0">
            <a:noAutofit/>
          </a:bodyPr>
          <a:lstStyle/>
          <a:p>
            <a:pPr marL="285750" marR="0" lvl="1" indent="-285750" algn="l" defTabSz="2222500" rtl="0" eaLnBrk="1" fontAlgn="auto" latinLnBrk="0" hangingPunct="1">
              <a:lnSpc>
                <a:spcPct val="90000"/>
              </a:lnSpc>
              <a:spcBef>
                <a:spcPct val="0"/>
              </a:spcBef>
              <a:spcAft>
                <a:spcPct val="15000"/>
              </a:spcAft>
              <a:buClrTx/>
              <a:buSzTx/>
              <a:buFontTx/>
              <a:buChar char="••"/>
              <a:tabLst/>
              <a:defRPr/>
            </a:pPr>
            <a:endParaRPr kumimoji="0" lang="en-US" sz="5000" b="0" i="0" u="none" strike="noStrike" kern="1200" cap="none" spc="0" normalizeH="0" baseline="0" noProof="0" dirty="0">
              <a:ln>
                <a:noFill/>
              </a:ln>
              <a:solidFill>
                <a:srgbClr val="000000">
                  <a:hueOff val="0"/>
                  <a:satOff val="0"/>
                  <a:lumOff val="0"/>
                  <a:alphaOff val="0"/>
                </a:srgbClr>
              </a:solidFill>
              <a:effectLst/>
              <a:uLnTx/>
              <a:uFillTx/>
              <a:latin typeface="Amazon Ember Light"/>
              <a:ea typeface="+mn-ea"/>
              <a:cs typeface="+mn-cs"/>
            </a:endParaRPr>
          </a:p>
          <a:p>
            <a:pPr marL="285750" marR="0" lvl="1" indent="-285750" algn="l" defTabSz="2222500" rtl="0" eaLnBrk="1" fontAlgn="auto" latinLnBrk="0" hangingPunct="1">
              <a:lnSpc>
                <a:spcPct val="90000"/>
              </a:lnSpc>
              <a:spcBef>
                <a:spcPct val="0"/>
              </a:spcBef>
              <a:spcAft>
                <a:spcPct val="15000"/>
              </a:spcAft>
              <a:buClrTx/>
              <a:buSzTx/>
              <a:buFontTx/>
              <a:buChar char="••"/>
              <a:tabLst/>
              <a:defRPr/>
            </a:pPr>
            <a:endParaRPr kumimoji="0" lang="en-US" sz="5000" b="0" i="0" u="none" strike="noStrike" kern="1200" cap="none" spc="0" normalizeH="0" baseline="0" noProof="0" dirty="0">
              <a:ln>
                <a:noFill/>
              </a:ln>
              <a:solidFill>
                <a:srgbClr val="000000">
                  <a:hueOff val="0"/>
                  <a:satOff val="0"/>
                  <a:lumOff val="0"/>
                  <a:alphaOff val="0"/>
                </a:srgbClr>
              </a:solidFill>
              <a:effectLst/>
              <a:uLnTx/>
              <a:uFillTx/>
              <a:latin typeface="Amazon Ember Light"/>
              <a:ea typeface="+mn-ea"/>
              <a:cs typeface="+mn-cs"/>
            </a:endParaRPr>
          </a:p>
          <a:p>
            <a:pPr marL="285750" marR="0" lvl="1" indent="-285750" algn="l" defTabSz="2222500" rtl="0" eaLnBrk="1" fontAlgn="auto" latinLnBrk="0" hangingPunct="1">
              <a:lnSpc>
                <a:spcPct val="90000"/>
              </a:lnSpc>
              <a:spcBef>
                <a:spcPct val="0"/>
              </a:spcBef>
              <a:spcAft>
                <a:spcPct val="15000"/>
              </a:spcAft>
              <a:buClrTx/>
              <a:buSzTx/>
              <a:buFontTx/>
              <a:buChar char="••"/>
              <a:tabLst/>
              <a:defRPr/>
            </a:pPr>
            <a:endParaRPr kumimoji="0" lang="en-US" sz="5000" b="0" i="0" u="none" strike="noStrike" kern="1200" cap="none" spc="0" normalizeH="0" baseline="0" noProof="0" dirty="0">
              <a:ln>
                <a:noFill/>
              </a:ln>
              <a:solidFill>
                <a:srgbClr val="000000">
                  <a:hueOff val="0"/>
                  <a:satOff val="0"/>
                  <a:lumOff val="0"/>
                  <a:alphaOff val="0"/>
                </a:srgbClr>
              </a:solidFill>
              <a:effectLst/>
              <a:uLnTx/>
              <a:uFillTx/>
              <a:latin typeface="Amazon Ember Light"/>
              <a:ea typeface="+mn-ea"/>
              <a:cs typeface="+mn-cs"/>
            </a:endParaRPr>
          </a:p>
        </p:txBody>
      </p:sp>
      <p:sp>
        <p:nvSpPr>
          <p:cNvPr id="6" name="TextBox 5">
            <a:extLst>
              <a:ext uri="{FF2B5EF4-FFF2-40B4-BE49-F238E27FC236}">
                <a16:creationId xmlns:a16="http://schemas.microsoft.com/office/drawing/2014/main" id="{A0452BB7-1453-3841-BBE7-D8E6E3B34AE6}"/>
              </a:ext>
            </a:extLst>
          </p:cNvPr>
          <p:cNvSpPr txBox="1"/>
          <p:nvPr/>
        </p:nvSpPr>
        <p:spPr>
          <a:xfrm>
            <a:off x="645985" y="3437467"/>
            <a:ext cx="4704948" cy="21236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Amazon Ember Light"/>
                <a:ea typeface="+mn-ea"/>
                <a:cs typeface="+mn-cs"/>
              </a:rPr>
              <a:t>Provides a billing discount over On-Demand pricing</a:t>
            </a:r>
            <a:br>
              <a:rPr kumimoji="0" lang="en-US" sz="2200" b="0" i="0" u="none" strike="noStrike" kern="1200" cap="none" spc="0" normalizeH="0" baseline="0" noProof="0" dirty="0">
                <a:ln>
                  <a:noFill/>
                </a:ln>
                <a:solidFill>
                  <a:srgbClr val="000000"/>
                </a:solidFill>
                <a:effectLst/>
                <a:uLnTx/>
                <a:uFillTx/>
                <a:latin typeface="Amazon Ember Light"/>
                <a:ea typeface="+mn-ea"/>
                <a:cs typeface="+mn-cs"/>
              </a:rPr>
            </a:br>
            <a:endParaRPr kumimoji="0" lang="en-US" sz="2200" b="0" i="0" u="none" strike="noStrike" kern="1200" cap="none" spc="0" normalizeH="0" baseline="0" noProof="0" dirty="0">
              <a:ln>
                <a:noFill/>
              </a:ln>
              <a:solidFill>
                <a:srgbClr val="000000"/>
              </a:solidFill>
              <a:effectLst/>
              <a:uLnTx/>
              <a:uFillTx/>
              <a:latin typeface="Amazon Ember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Amazon Ember Light"/>
                <a:ea typeface="+mn-ea"/>
                <a:cs typeface="+mn-cs"/>
              </a:rPr>
              <a:t>Requires a 1-year or 3-year term commitment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12" name="Group 11"/>
          <p:cNvGrpSpPr/>
          <p:nvPr/>
        </p:nvGrpSpPr>
        <p:grpSpPr>
          <a:xfrm>
            <a:off x="6467382" y="1485241"/>
            <a:ext cx="5305462" cy="4665376"/>
            <a:chOff x="6467382" y="1485241"/>
            <a:chExt cx="5305462" cy="4665376"/>
          </a:xfrm>
        </p:grpSpPr>
        <p:sp>
          <p:nvSpPr>
            <p:cNvPr id="10" name="Freeform 9"/>
            <p:cNvSpPr/>
            <p:nvPr/>
          </p:nvSpPr>
          <p:spPr>
            <a:xfrm>
              <a:off x="6467382" y="1485241"/>
              <a:ext cx="5305462" cy="1440000"/>
            </a:xfrm>
            <a:custGeom>
              <a:avLst/>
              <a:gdLst>
                <a:gd name="connsiteX0" fmla="*/ 240005 w 5305462"/>
                <a:gd name="connsiteY0" fmla="*/ 0 h 1440000"/>
                <a:gd name="connsiteX1" fmla="*/ 5065457 w 5305462"/>
                <a:gd name="connsiteY1" fmla="*/ 0 h 1440000"/>
                <a:gd name="connsiteX2" fmla="*/ 5305462 w 5305462"/>
                <a:gd name="connsiteY2" fmla="*/ 240005 h 1440000"/>
                <a:gd name="connsiteX3" fmla="*/ 5305462 w 5305462"/>
                <a:gd name="connsiteY3" fmla="*/ 1440000 h 1440000"/>
                <a:gd name="connsiteX4" fmla="*/ 5305462 w 5305462"/>
                <a:gd name="connsiteY4" fmla="*/ 1440000 h 1440000"/>
                <a:gd name="connsiteX5" fmla="*/ 0 w 5305462"/>
                <a:gd name="connsiteY5" fmla="*/ 1440000 h 1440000"/>
                <a:gd name="connsiteX6" fmla="*/ 0 w 5305462"/>
                <a:gd name="connsiteY6" fmla="*/ 1440000 h 1440000"/>
                <a:gd name="connsiteX7" fmla="*/ 0 w 5305462"/>
                <a:gd name="connsiteY7" fmla="*/ 240005 h 1440000"/>
                <a:gd name="connsiteX8" fmla="*/ 240005 w 5305462"/>
                <a:gd name="connsiteY8"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1440000">
                  <a:moveTo>
                    <a:pt x="240005" y="0"/>
                  </a:moveTo>
                  <a:lnTo>
                    <a:pt x="5065457" y="0"/>
                  </a:lnTo>
                  <a:cubicBezTo>
                    <a:pt x="5198008" y="0"/>
                    <a:pt x="5305462" y="107454"/>
                    <a:pt x="5305462" y="240005"/>
                  </a:cubicBezTo>
                  <a:lnTo>
                    <a:pt x="5305462" y="1440000"/>
                  </a:lnTo>
                  <a:lnTo>
                    <a:pt x="5305462" y="1440000"/>
                  </a:lnTo>
                  <a:lnTo>
                    <a:pt x="0" y="1440000"/>
                  </a:lnTo>
                  <a:lnTo>
                    <a:pt x="0" y="1440000"/>
                  </a:lnTo>
                  <a:lnTo>
                    <a:pt x="0" y="240005"/>
                  </a:lnTo>
                  <a:cubicBezTo>
                    <a:pt x="0" y="107454"/>
                    <a:pt x="107454" y="0"/>
                    <a:pt x="240005" y="0"/>
                  </a:cubicBezTo>
                  <a:close/>
                </a:path>
              </a:pathLst>
            </a:custGeom>
            <a:gradFill>
              <a:gsLst>
                <a:gs pos="0">
                  <a:schemeClr val="accent4">
                    <a:lumMod val="75000"/>
                  </a:schemeClr>
                </a:gs>
                <a:gs pos="50000">
                  <a:schemeClr val="accent4">
                    <a:lumMod val="50000"/>
                  </a:schemeClr>
                </a:gs>
                <a:gs pos="100000">
                  <a:schemeClr val="accent4">
                    <a:lumMod val="50000"/>
                  </a:schemeClr>
                </a:gs>
              </a:gsLst>
            </a:gradFill>
            <a:ln/>
          </p:spPr>
          <p:style>
            <a:lnRef idx="0">
              <a:schemeClr val="accent4"/>
            </a:lnRef>
            <a:fillRef idx="3">
              <a:schemeClr val="accent4"/>
            </a:fillRef>
            <a:effectRef idx="3">
              <a:schemeClr val="accent4"/>
            </a:effectRef>
            <a:fontRef idx="minor">
              <a:schemeClr val="lt1"/>
            </a:fontRef>
          </p:style>
          <p:txBody>
            <a:bodyPr spcFirstLastPara="0" vert="horz" wrap="square" lIns="182880" tIns="192215" rIns="182880" bIns="121920" numCol="1" spcCol="1270" anchor="ctr" anchorCtr="0">
              <a:noAutofit/>
            </a:bodyPr>
            <a:lstStyle/>
            <a:p>
              <a:pPr marL="0" marR="0" lvl="0" indent="0" algn="ctr" defTabSz="1333500" rtl="0" eaLnBrk="1" fontAlgn="auto" latinLnBrk="0" hangingPunct="1">
                <a:lnSpc>
                  <a:spcPct val="90000"/>
                </a:lnSpc>
                <a:spcBef>
                  <a:spcPct val="0"/>
                </a:spcBef>
                <a:spcAft>
                  <a:spcPct val="3500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mazon Ember" panose="020B0603020204020204" pitchFamily="34" charset="0"/>
                  <a:ea typeface="Amazon Ember" panose="020B0603020204020204" pitchFamily="34" charset="0"/>
                  <a:cs typeface="Amazon Ember" panose="020B0603020204020204" pitchFamily="34" charset="0"/>
                </a:rPr>
                <a:t>Compute Savings Plans</a:t>
              </a:r>
            </a:p>
          </p:txBody>
        </p:sp>
        <p:sp>
          <p:nvSpPr>
            <p:cNvPr id="11" name="Freeform 10"/>
            <p:cNvSpPr/>
            <p:nvPr/>
          </p:nvSpPr>
          <p:spPr>
            <a:xfrm rot="10800000">
              <a:off x="6467382" y="2925242"/>
              <a:ext cx="5305462" cy="3225375"/>
            </a:xfrm>
            <a:custGeom>
              <a:avLst/>
              <a:gdLst>
                <a:gd name="connsiteX0" fmla="*/ 537573 w 5305462"/>
                <a:gd name="connsiteY0" fmla="*/ 0 h 3225375"/>
                <a:gd name="connsiteX1" fmla="*/ 4767889 w 5305462"/>
                <a:gd name="connsiteY1" fmla="*/ 0 h 3225375"/>
                <a:gd name="connsiteX2" fmla="*/ 5305462 w 5305462"/>
                <a:gd name="connsiteY2" fmla="*/ 537573 h 3225375"/>
                <a:gd name="connsiteX3" fmla="*/ 5305462 w 5305462"/>
                <a:gd name="connsiteY3" fmla="*/ 3225375 h 3225375"/>
                <a:gd name="connsiteX4" fmla="*/ 5305462 w 5305462"/>
                <a:gd name="connsiteY4" fmla="*/ 3225375 h 3225375"/>
                <a:gd name="connsiteX5" fmla="*/ 0 w 5305462"/>
                <a:gd name="connsiteY5" fmla="*/ 3225375 h 3225375"/>
                <a:gd name="connsiteX6" fmla="*/ 0 w 5305462"/>
                <a:gd name="connsiteY6" fmla="*/ 3225375 h 3225375"/>
                <a:gd name="connsiteX7" fmla="*/ 0 w 5305462"/>
                <a:gd name="connsiteY7" fmla="*/ 537573 h 3225375"/>
                <a:gd name="connsiteX8" fmla="*/ 537573 w 5305462"/>
                <a:gd name="connsiteY8" fmla="*/ 0 h 322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3225375">
                  <a:moveTo>
                    <a:pt x="4767889" y="0"/>
                  </a:moveTo>
                  <a:lnTo>
                    <a:pt x="537573" y="0"/>
                  </a:lnTo>
                  <a:cubicBezTo>
                    <a:pt x="240680" y="0"/>
                    <a:pt x="0" y="240680"/>
                    <a:pt x="0" y="537573"/>
                  </a:cubicBezTo>
                  <a:lnTo>
                    <a:pt x="0" y="3225375"/>
                  </a:lnTo>
                  <a:lnTo>
                    <a:pt x="0" y="3225375"/>
                  </a:lnTo>
                  <a:lnTo>
                    <a:pt x="5305462" y="3225375"/>
                  </a:lnTo>
                  <a:lnTo>
                    <a:pt x="5305462" y="3225375"/>
                  </a:lnTo>
                  <a:lnTo>
                    <a:pt x="5305462" y="537573"/>
                  </a:lnTo>
                  <a:cubicBezTo>
                    <a:pt x="5305462" y="240680"/>
                    <a:pt x="5064782" y="0"/>
                    <a:pt x="4767889"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5466" tIns="285465" rIns="328138" bIns="192025" numCol="1" spcCol="1270" anchor="t" anchorCtr="0">
              <a:noAutofit/>
            </a:bodyPr>
            <a:lstStyle/>
            <a:p>
              <a:pPr marL="228600" marR="0" lvl="1" indent="-228600" algn="l" defTabSz="1066800" rtl="0" eaLnBrk="1" fontAlgn="auto" latinLnBrk="0" hangingPunct="1">
                <a:lnSpc>
                  <a:spcPct val="90000"/>
                </a:lnSpc>
                <a:spcBef>
                  <a:spcPct val="0"/>
                </a:spcBef>
                <a:spcAft>
                  <a:spcPct val="15000"/>
                </a:spcAft>
                <a:buClrTx/>
                <a:buSzTx/>
                <a:buFontTx/>
                <a:buChar char="••"/>
                <a:tabLst/>
                <a:defRPr/>
              </a:pPr>
              <a:endParaRPr kumimoji="0" lang="en-US" sz="2400" b="0" i="0" u="none" strike="noStrike" kern="1200" cap="none" spc="0" normalizeH="0" baseline="0" noProof="0" dirty="0">
                <a:ln>
                  <a:noFill/>
                </a:ln>
                <a:solidFill>
                  <a:srgbClr val="000000">
                    <a:hueOff val="0"/>
                    <a:satOff val="0"/>
                    <a:lumOff val="0"/>
                    <a:alphaOff val="0"/>
                  </a:srgbClr>
                </a:solidFill>
                <a:effectLst/>
                <a:uLnTx/>
                <a:uFillTx/>
                <a:latin typeface="Amazon Ember Light"/>
                <a:ea typeface="+mn-ea"/>
                <a:cs typeface="+mn-cs"/>
              </a:endParaRPr>
            </a:p>
          </p:txBody>
        </p:sp>
        <p:sp>
          <p:nvSpPr>
            <p:cNvPr id="7" name="TextBox 6">
              <a:extLst>
                <a:ext uri="{FF2B5EF4-FFF2-40B4-BE49-F238E27FC236}">
                  <a16:creationId xmlns:a16="http://schemas.microsoft.com/office/drawing/2014/main" id="{61147582-EF8A-B14A-847B-CD18AA68A59C}"/>
                </a:ext>
              </a:extLst>
            </p:cNvPr>
            <p:cNvSpPr txBox="1"/>
            <p:nvPr/>
          </p:nvSpPr>
          <p:spPr>
            <a:xfrm>
              <a:off x="6711696" y="3429000"/>
              <a:ext cx="4834319" cy="212365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Amazon Ember Light"/>
                  <a:ea typeface="+mn-ea"/>
                  <a:cs typeface="+mn-cs"/>
                </a:rPr>
                <a:t>Offer up to </a:t>
              </a:r>
              <a:r>
                <a:rPr lang="en-US" sz="2200" dirty="0">
                  <a:solidFill>
                    <a:srgbClr val="000000"/>
                  </a:solidFill>
                  <a:latin typeface="Amazon Ember Light"/>
                </a:rPr>
                <a:t>66</a:t>
              </a:r>
              <a:r>
                <a:rPr kumimoji="0" lang="en-US" sz="2200" b="0" i="0" u="none" strike="noStrike" kern="1200" cap="none" spc="0" normalizeH="0" baseline="0" noProof="0" dirty="0">
                  <a:ln>
                    <a:noFill/>
                  </a:ln>
                  <a:solidFill>
                    <a:srgbClr val="000000"/>
                  </a:solidFill>
                  <a:effectLst/>
                  <a:uLnTx/>
                  <a:uFillTx/>
                  <a:latin typeface="Amazon Ember Light"/>
                  <a:ea typeface="+mn-ea"/>
                  <a:cs typeface="+mn-cs"/>
                </a:rPr>
                <a:t>% savings over On-Demand costs for a consistent amount of compute usage</a:t>
              </a:r>
              <a:br>
                <a:rPr kumimoji="0" lang="en-US" sz="2200" b="0" i="0" u="none" strike="noStrike" kern="1200" cap="none" spc="0" normalizeH="0" baseline="0" noProof="0" dirty="0">
                  <a:ln>
                    <a:noFill/>
                  </a:ln>
                  <a:solidFill>
                    <a:srgbClr val="000000"/>
                  </a:solidFill>
                  <a:effectLst/>
                  <a:uLnTx/>
                  <a:uFillTx/>
                  <a:latin typeface="Amazon Ember Light"/>
                  <a:ea typeface="+mn-ea"/>
                  <a:cs typeface="+mn-cs"/>
                </a:rPr>
              </a:br>
              <a:endParaRPr kumimoji="0" lang="en-US" sz="2200" b="0" i="0" u="none" strike="noStrike" kern="1200" cap="none" spc="0" normalizeH="0" baseline="0" noProof="0" dirty="0">
                <a:ln>
                  <a:noFill/>
                </a:ln>
                <a:solidFill>
                  <a:srgbClr val="000000"/>
                </a:solidFill>
                <a:effectLst/>
                <a:uLnTx/>
                <a:uFillTx/>
                <a:latin typeface="Amazon Ember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Amazon Ember Light"/>
                  <a:ea typeface="+mn-ea"/>
                  <a:cs typeface="+mn-cs"/>
                </a:rPr>
                <a:t>Require a 1-year or 3-year term commitment</a:t>
              </a:r>
            </a:p>
          </p:txBody>
        </p:sp>
      </p:grpSp>
    </p:spTree>
    <p:custDataLst>
      <p:tags r:id="rId1"/>
    </p:custDataLst>
    <p:extLst>
      <p:ext uri="{BB962C8B-B14F-4D97-AF65-F5344CB8AC3E}">
        <p14:creationId xmlns:p14="http://schemas.microsoft.com/office/powerpoint/2010/main" val="18087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2 objectives</a:t>
            </a:r>
          </a:p>
        </p:txBody>
      </p:sp>
      <p:sp>
        <p:nvSpPr>
          <p:cNvPr id="7" name="Text Placeholder 6"/>
          <p:cNvSpPr>
            <a:spLocks noGrp="1"/>
          </p:cNvSpPr>
          <p:nvPr>
            <p:ph idx="1"/>
          </p:nvPr>
        </p:nvSpPr>
        <p:spPr>
          <a:xfrm>
            <a:off x="419100" y="1528175"/>
            <a:ext cx="8610600" cy="4648788"/>
          </a:xfrm>
        </p:spPr>
        <p:txBody>
          <a:bodyPr/>
          <a:lstStyle/>
          <a:p>
            <a:pPr marL="0" indent="0">
              <a:spcAft>
                <a:spcPts val="1000"/>
              </a:spcAft>
              <a:buNone/>
            </a:pPr>
            <a:r>
              <a:rPr lang="en-US" dirty="0"/>
              <a:t>In this module, you will learn how to:</a:t>
            </a:r>
          </a:p>
          <a:p>
            <a:pPr>
              <a:spcAft>
                <a:spcPts val="500"/>
              </a:spcAft>
            </a:pPr>
            <a:r>
              <a:rPr lang="en-US" sz="2400" dirty="0"/>
              <a:t>Describe Amazon EC2 benefits</a:t>
            </a:r>
          </a:p>
          <a:p>
            <a:pPr>
              <a:spcAft>
                <a:spcPts val="500"/>
              </a:spcAft>
            </a:pPr>
            <a:r>
              <a:rPr lang="en-US" sz="2400" dirty="0"/>
              <a:t>Identify the Amazon EC2 instance types</a:t>
            </a:r>
          </a:p>
          <a:p>
            <a:pPr>
              <a:spcAft>
                <a:spcPts val="500"/>
              </a:spcAft>
            </a:pPr>
            <a:r>
              <a:rPr lang="en-US" sz="2400" dirty="0"/>
              <a:t>Differentiate among Amazon EC2 billing options </a:t>
            </a:r>
          </a:p>
          <a:p>
            <a:pPr>
              <a:spcAft>
                <a:spcPts val="500"/>
              </a:spcAft>
            </a:pPr>
            <a:r>
              <a:rPr lang="en-US" sz="2400" dirty="0"/>
              <a:t>Summarize Amazon EC2 Auto Scaling benefits</a:t>
            </a:r>
          </a:p>
          <a:p>
            <a:pPr>
              <a:spcAft>
                <a:spcPts val="500"/>
              </a:spcAft>
            </a:pPr>
            <a:r>
              <a:rPr lang="en-US" sz="2400" dirty="0"/>
              <a:t>Summarize Elastic Load Balancing benefits</a:t>
            </a:r>
          </a:p>
          <a:p>
            <a:pPr>
              <a:spcAft>
                <a:spcPts val="500"/>
              </a:spcAft>
            </a:pPr>
            <a:r>
              <a:rPr lang="en-US" sz="2400" dirty="0"/>
              <a:t>Provide examples of Elastic Load Balancing uses</a:t>
            </a:r>
          </a:p>
          <a:p>
            <a:pPr>
              <a:spcAft>
                <a:spcPts val="500"/>
              </a:spcAft>
            </a:pPr>
            <a:r>
              <a:rPr lang="en-US" sz="2400" dirty="0"/>
              <a:t>Describe differences between Amazon SNS and Amazon SQS</a:t>
            </a:r>
          </a:p>
          <a:p>
            <a:pPr>
              <a:spcAft>
                <a:spcPts val="500"/>
              </a:spcAft>
            </a:pPr>
            <a:r>
              <a:rPr lang="en-US" sz="2400" dirty="0"/>
              <a:t>Summarize additional AWS compute options</a:t>
            </a:r>
          </a:p>
          <a:p>
            <a:pPr>
              <a:spcBef>
                <a:spcPts val="800"/>
              </a:spcBef>
            </a:pPr>
            <a:endParaRPr lang="en-US" sz="2400" dirty="0"/>
          </a:p>
        </p:txBody>
      </p:sp>
      <p:sp>
        <p:nvSpPr>
          <p:cNvPr id="12" name="Footer Placeholder 4">
            <a:extLst>
              <a:ext uri="{FF2B5EF4-FFF2-40B4-BE49-F238E27FC236}">
                <a16:creationId xmlns:a16="http://schemas.microsoft.com/office/drawing/2014/main" id="{4C7A0DAB-591E-2A48-88D5-2EE57B663820}"/>
              </a:ext>
            </a:extLst>
          </p:cNvPr>
          <p:cNvSpPr>
            <a:spLocks noGrp="1"/>
          </p:cNvSpPr>
          <p:nvPr>
            <p:ph type="ftr" sz="quarter" idx="3"/>
          </p:nvPr>
        </p:nvSpPr>
        <p:spPr/>
        <p:txBody>
          <a:bodyPr/>
          <a:lstStyle/>
          <a:p>
            <a:r>
              <a:rPr lang="en-US" dirty="0"/>
              <a:t>© 2021 Amazon Web Services, Inc. or its affiliates. All rights reserved.</a:t>
            </a:r>
          </a:p>
        </p:txBody>
      </p:sp>
      <p:pic>
        <p:nvPicPr>
          <p:cNvPr id="11" name="Picture 10">
            <a:extLst>
              <a:ext uri="{FF2B5EF4-FFF2-40B4-BE49-F238E27FC236}">
                <a16:creationId xmlns:a16="http://schemas.microsoft.com/office/drawing/2014/main" id="{494D0CBD-9777-3442-86F2-86A5B450AA0A}"/>
              </a:ext>
            </a:extLst>
          </p:cNvPr>
          <p:cNvPicPr>
            <a:picLocks noChangeAspect="1"/>
          </p:cNvPicPr>
          <p:nvPr/>
        </p:nvPicPr>
        <p:blipFill>
          <a:blip r:embed="rId4"/>
          <a:stretch>
            <a:fillRect/>
          </a:stretch>
        </p:blipFill>
        <p:spPr>
          <a:xfrm>
            <a:off x="7917179" y="2509255"/>
            <a:ext cx="3776029" cy="2507671"/>
          </a:xfrm>
          <a:prstGeom prst="rect">
            <a:avLst/>
          </a:prstGeom>
        </p:spPr>
      </p:pic>
      <p:sp>
        <p:nvSpPr>
          <p:cNvPr id="2" name="Slide Number Placeholder 1"/>
          <p:cNvSpPr>
            <a:spLocks noGrp="1"/>
          </p:cNvSpPr>
          <p:nvPr>
            <p:ph type="sldNum" sz="quarter" idx="12"/>
          </p:nvPr>
        </p:nvSpPr>
        <p:spPr/>
        <p:txBody>
          <a:bodyPr/>
          <a:lstStyle/>
          <a:p>
            <a:fld id="{B6A95138-A96E-2F42-A959-2EFD44FE4AB7}" type="slidenum">
              <a:rPr lang="en-US" smtClean="0"/>
              <a:t>2</a:t>
            </a:fld>
            <a:endParaRPr lang="en-US" dirty="0"/>
          </a:p>
        </p:txBody>
      </p:sp>
    </p:spTree>
    <p:custDataLst>
      <p:tags r:id="rId1"/>
    </p:custDataLst>
    <p:extLst>
      <p:ext uri="{BB962C8B-B14F-4D97-AF65-F5344CB8AC3E}">
        <p14:creationId xmlns:p14="http://schemas.microsoft.com/office/powerpoint/2010/main" val="130679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4E19-5477-8443-9573-38E612D5BB31}"/>
              </a:ext>
            </a:extLst>
          </p:cNvPr>
          <p:cNvSpPr>
            <a:spLocks noGrp="1"/>
          </p:cNvSpPr>
          <p:nvPr>
            <p:ph type="title"/>
          </p:nvPr>
        </p:nvSpPr>
        <p:spPr/>
        <p:txBody>
          <a:bodyPr/>
          <a:lstStyle/>
          <a:p>
            <a:r>
              <a:rPr lang="en-US" dirty="0"/>
              <a:t>Amazon EC2 dedicated computing</a:t>
            </a:r>
          </a:p>
        </p:txBody>
      </p:sp>
      <p:sp>
        <p:nvSpPr>
          <p:cNvPr id="8" name="Freeform 7"/>
          <p:cNvSpPr/>
          <p:nvPr/>
        </p:nvSpPr>
        <p:spPr>
          <a:xfrm>
            <a:off x="419100" y="1487369"/>
            <a:ext cx="5305462" cy="1440000"/>
          </a:xfrm>
          <a:custGeom>
            <a:avLst/>
            <a:gdLst>
              <a:gd name="connsiteX0" fmla="*/ 240005 w 5305462"/>
              <a:gd name="connsiteY0" fmla="*/ 0 h 1440000"/>
              <a:gd name="connsiteX1" fmla="*/ 5065457 w 5305462"/>
              <a:gd name="connsiteY1" fmla="*/ 0 h 1440000"/>
              <a:gd name="connsiteX2" fmla="*/ 5305462 w 5305462"/>
              <a:gd name="connsiteY2" fmla="*/ 240005 h 1440000"/>
              <a:gd name="connsiteX3" fmla="*/ 5305462 w 5305462"/>
              <a:gd name="connsiteY3" fmla="*/ 1440000 h 1440000"/>
              <a:gd name="connsiteX4" fmla="*/ 5305462 w 5305462"/>
              <a:gd name="connsiteY4" fmla="*/ 1440000 h 1440000"/>
              <a:gd name="connsiteX5" fmla="*/ 0 w 5305462"/>
              <a:gd name="connsiteY5" fmla="*/ 1440000 h 1440000"/>
              <a:gd name="connsiteX6" fmla="*/ 0 w 5305462"/>
              <a:gd name="connsiteY6" fmla="*/ 1440000 h 1440000"/>
              <a:gd name="connsiteX7" fmla="*/ 0 w 5305462"/>
              <a:gd name="connsiteY7" fmla="*/ 240005 h 1440000"/>
              <a:gd name="connsiteX8" fmla="*/ 240005 w 5305462"/>
              <a:gd name="connsiteY8"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1440000">
                <a:moveTo>
                  <a:pt x="240005" y="0"/>
                </a:moveTo>
                <a:lnTo>
                  <a:pt x="5065457" y="0"/>
                </a:lnTo>
                <a:cubicBezTo>
                  <a:pt x="5198008" y="0"/>
                  <a:pt x="5305462" y="107454"/>
                  <a:pt x="5305462" y="240005"/>
                </a:cubicBezTo>
                <a:lnTo>
                  <a:pt x="5305462" y="1440000"/>
                </a:lnTo>
                <a:lnTo>
                  <a:pt x="5305462" y="1440000"/>
                </a:lnTo>
                <a:lnTo>
                  <a:pt x="0" y="1440000"/>
                </a:lnTo>
                <a:lnTo>
                  <a:pt x="0" y="1440000"/>
                </a:lnTo>
                <a:lnTo>
                  <a:pt x="0" y="240005"/>
                </a:lnTo>
                <a:cubicBezTo>
                  <a:pt x="0" y="107454"/>
                  <a:pt x="107454" y="0"/>
                  <a:pt x="240005" y="0"/>
                </a:cubicBezTo>
                <a:close/>
              </a:path>
            </a:pathLst>
          </a:custGeom>
          <a:ln/>
        </p:spPr>
        <p:style>
          <a:lnRef idx="0">
            <a:schemeClr val="accent5"/>
          </a:lnRef>
          <a:fillRef idx="3">
            <a:schemeClr val="accent5"/>
          </a:fillRef>
          <a:effectRef idx="3">
            <a:schemeClr val="accent5"/>
          </a:effectRef>
          <a:fontRef idx="minor">
            <a:schemeClr val="lt1"/>
          </a:fontRef>
        </p:style>
        <p:txBody>
          <a:bodyPr spcFirstLastPara="0" vert="horz" wrap="square" lIns="283655" tIns="192215" rIns="283655" bIns="121920" numCol="1" spcCol="1270" anchor="ctr" anchorCtr="0">
            <a:noAutofit/>
          </a:bodyPr>
          <a:lstStyle/>
          <a:p>
            <a:pPr lvl="0" algn="ctr" defTabSz="1333500">
              <a:lnSpc>
                <a:spcPct val="90000"/>
              </a:lnSpc>
              <a:spcBef>
                <a:spcPct val="0"/>
              </a:spcBef>
              <a:spcAft>
                <a:spcPct val="35000"/>
              </a:spcAft>
            </a:pPr>
            <a:r>
              <a:rPr lang="en-US" sz="3200" kern="1200" dirty="0">
                <a:latin typeface="Amazon Ember" panose="020B0603020204020204" pitchFamily="34" charset="0"/>
                <a:ea typeface="Amazon Ember" panose="020B0603020204020204" pitchFamily="34" charset="0"/>
                <a:cs typeface="Amazon Ember" panose="020B0603020204020204" pitchFamily="34" charset="0"/>
              </a:rPr>
              <a:t>Dedicated Instance</a:t>
            </a:r>
          </a:p>
        </p:txBody>
      </p:sp>
      <p:sp>
        <p:nvSpPr>
          <p:cNvPr id="9" name="Freeform 8"/>
          <p:cNvSpPr/>
          <p:nvPr/>
        </p:nvSpPr>
        <p:spPr>
          <a:xfrm rot="10800000">
            <a:off x="419102" y="2927369"/>
            <a:ext cx="5305463" cy="3225376"/>
          </a:xfrm>
          <a:custGeom>
            <a:avLst/>
            <a:gdLst>
              <a:gd name="connsiteX0" fmla="*/ 537573 w 5305462"/>
              <a:gd name="connsiteY0" fmla="*/ 0 h 3225375"/>
              <a:gd name="connsiteX1" fmla="*/ 4767889 w 5305462"/>
              <a:gd name="connsiteY1" fmla="*/ 0 h 3225375"/>
              <a:gd name="connsiteX2" fmla="*/ 5305462 w 5305462"/>
              <a:gd name="connsiteY2" fmla="*/ 537573 h 3225375"/>
              <a:gd name="connsiteX3" fmla="*/ 5305462 w 5305462"/>
              <a:gd name="connsiteY3" fmla="*/ 3225375 h 3225375"/>
              <a:gd name="connsiteX4" fmla="*/ 5305462 w 5305462"/>
              <a:gd name="connsiteY4" fmla="*/ 3225375 h 3225375"/>
              <a:gd name="connsiteX5" fmla="*/ 0 w 5305462"/>
              <a:gd name="connsiteY5" fmla="*/ 3225375 h 3225375"/>
              <a:gd name="connsiteX6" fmla="*/ 0 w 5305462"/>
              <a:gd name="connsiteY6" fmla="*/ 3225375 h 3225375"/>
              <a:gd name="connsiteX7" fmla="*/ 0 w 5305462"/>
              <a:gd name="connsiteY7" fmla="*/ 537573 h 3225375"/>
              <a:gd name="connsiteX8" fmla="*/ 537573 w 5305462"/>
              <a:gd name="connsiteY8" fmla="*/ 0 h 322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3225375">
                <a:moveTo>
                  <a:pt x="4767889" y="0"/>
                </a:moveTo>
                <a:lnTo>
                  <a:pt x="537573" y="0"/>
                </a:lnTo>
                <a:cubicBezTo>
                  <a:pt x="240680" y="0"/>
                  <a:pt x="0" y="240680"/>
                  <a:pt x="0" y="537573"/>
                </a:cubicBezTo>
                <a:lnTo>
                  <a:pt x="0" y="3225375"/>
                </a:lnTo>
                <a:lnTo>
                  <a:pt x="0" y="3225375"/>
                </a:lnTo>
                <a:lnTo>
                  <a:pt x="5305462" y="3225375"/>
                </a:lnTo>
                <a:lnTo>
                  <a:pt x="5305462" y="3225375"/>
                </a:lnTo>
                <a:lnTo>
                  <a:pt x="5305462" y="537573"/>
                </a:lnTo>
                <a:cubicBezTo>
                  <a:pt x="5305462" y="240680"/>
                  <a:pt x="5064782" y="0"/>
                  <a:pt x="4767889"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24150" tIns="424149" rIns="513050" bIns="400051" numCol="1" spcCol="1270" anchor="t" anchorCtr="0">
            <a:noAutofit/>
          </a:bodyPr>
          <a:lstStyle/>
          <a:p>
            <a:pPr marL="285750" lvl="1" indent="-285750" algn="l" defTabSz="2222500">
              <a:lnSpc>
                <a:spcPct val="90000"/>
              </a:lnSpc>
              <a:spcBef>
                <a:spcPct val="0"/>
              </a:spcBef>
              <a:spcAft>
                <a:spcPct val="15000"/>
              </a:spcAft>
              <a:buChar char="••"/>
            </a:pPr>
            <a:endParaRPr lang="en-US" sz="5000" kern="1200" dirty="0"/>
          </a:p>
          <a:p>
            <a:pPr marL="285750" lvl="1" indent="-285750" algn="l" defTabSz="2222500">
              <a:lnSpc>
                <a:spcPct val="90000"/>
              </a:lnSpc>
              <a:spcBef>
                <a:spcPct val="0"/>
              </a:spcBef>
              <a:spcAft>
                <a:spcPct val="15000"/>
              </a:spcAft>
              <a:buChar char="••"/>
            </a:pPr>
            <a:endParaRPr lang="en-US" sz="5000" kern="1200" dirty="0"/>
          </a:p>
          <a:p>
            <a:pPr marL="285750" lvl="1" indent="-285750" algn="l" defTabSz="2222500">
              <a:lnSpc>
                <a:spcPct val="90000"/>
              </a:lnSpc>
              <a:spcBef>
                <a:spcPct val="0"/>
              </a:spcBef>
              <a:spcAft>
                <a:spcPct val="15000"/>
              </a:spcAft>
              <a:buChar char="••"/>
            </a:pPr>
            <a:endParaRPr lang="en-US" sz="5000" kern="1200" dirty="0"/>
          </a:p>
        </p:txBody>
      </p:sp>
      <p:sp>
        <p:nvSpPr>
          <p:cNvPr id="6" name="TextBox 5">
            <a:extLst>
              <a:ext uri="{FF2B5EF4-FFF2-40B4-BE49-F238E27FC236}">
                <a16:creationId xmlns:a16="http://schemas.microsoft.com/office/drawing/2014/main" id="{A0452BB7-1453-3841-BBE7-D8E6E3B34AE6}"/>
              </a:ext>
            </a:extLst>
          </p:cNvPr>
          <p:cNvSpPr txBox="1"/>
          <p:nvPr/>
        </p:nvSpPr>
        <p:spPr>
          <a:xfrm>
            <a:off x="645985" y="3437467"/>
            <a:ext cx="4704948"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An EC2 </a:t>
            </a:r>
            <a:r>
              <a:rPr lang="en-US" sz="2200" i="1" dirty="0"/>
              <a:t>instance</a:t>
            </a:r>
            <a:r>
              <a:rPr lang="en-US" sz="2200" dirty="0"/>
              <a:t> that runs in a VPC on hardware for a single customer</a:t>
            </a:r>
            <a:br>
              <a:rPr lang="en-US" sz="2200" dirty="0"/>
            </a:br>
            <a:endParaRPr lang="en-US" sz="2200" dirty="0"/>
          </a:p>
          <a:p>
            <a:pPr marL="285750" indent="-285750">
              <a:buFont typeface="Arial" panose="020B0604020202020204" pitchFamily="34" charset="0"/>
              <a:buChar char="•"/>
            </a:pPr>
            <a:r>
              <a:rPr lang="en-US" sz="2200" dirty="0"/>
              <a:t>Higher cost compared to standard Amazon EC2 instances</a:t>
            </a:r>
          </a:p>
          <a:p>
            <a:endParaRPr lang="en-US" sz="2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12" name="Group 11"/>
          <p:cNvGrpSpPr/>
          <p:nvPr/>
        </p:nvGrpSpPr>
        <p:grpSpPr>
          <a:xfrm>
            <a:off x="6467382" y="1485241"/>
            <a:ext cx="5305462" cy="4665376"/>
            <a:chOff x="6467382" y="1485241"/>
            <a:chExt cx="5305462" cy="4665376"/>
          </a:xfrm>
        </p:grpSpPr>
        <p:sp>
          <p:nvSpPr>
            <p:cNvPr id="10" name="Freeform 9"/>
            <p:cNvSpPr/>
            <p:nvPr/>
          </p:nvSpPr>
          <p:spPr>
            <a:xfrm>
              <a:off x="6467382" y="1485241"/>
              <a:ext cx="5305462" cy="1440000"/>
            </a:xfrm>
            <a:custGeom>
              <a:avLst/>
              <a:gdLst>
                <a:gd name="connsiteX0" fmla="*/ 240005 w 5305462"/>
                <a:gd name="connsiteY0" fmla="*/ 0 h 1440000"/>
                <a:gd name="connsiteX1" fmla="*/ 5065457 w 5305462"/>
                <a:gd name="connsiteY1" fmla="*/ 0 h 1440000"/>
                <a:gd name="connsiteX2" fmla="*/ 5305462 w 5305462"/>
                <a:gd name="connsiteY2" fmla="*/ 240005 h 1440000"/>
                <a:gd name="connsiteX3" fmla="*/ 5305462 w 5305462"/>
                <a:gd name="connsiteY3" fmla="*/ 1440000 h 1440000"/>
                <a:gd name="connsiteX4" fmla="*/ 5305462 w 5305462"/>
                <a:gd name="connsiteY4" fmla="*/ 1440000 h 1440000"/>
                <a:gd name="connsiteX5" fmla="*/ 0 w 5305462"/>
                <a:gd name="connsiteY5" fmla="*/ 1440000 h 1440000"/>
                <a:gd name="connsiteX6" fmla="*/ 0 w 5305462"/>
                <a:gd name="connsiteY6" fmla="*/ 1440000 h 1440000"/>
                <a:gd name="connsiteX7" fmla="*/ 0 w 5305462"/>
                <a:gd name="connsiteY7" fmla="*/ 240005 h 1440000"/>
                <a:gd name="connsiteX8" fmla="*/ 240005 w 5305462"/>
                <a:gd name="connsiteY8"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1440000">
                  <a:moveTo>
                    <a:pt x="240005" y="0"/>
                  </a:moveTo>
                  <a:lnTo>
                    <a:pt x="5065457" y="0"/>
                  </a:lnTo>
                  <a:cubicBezTo>
                    <a:pt x="5198008" y="0"/>
                    <a:pt x="5305462" y="107454"/>
                    <a:pt x="5305462" y="240005"/>
                  </a:cubicBezTo>
                  <a:lnTo>
                    <a:pt x="5305462" y="1440000"/>
                  </a:lnTo>
                  <a:lnTo>
                    <a:pt x="5305462" y="1440000"/>
                  </a:lnTo>
                  <a:lnTo>
                    <a:pt x="0" y="1440000"/>
                  </a:lnTo>
                  <a:lnTo>
                    <a:pt x="0" y="1440000"/>
                  </a:lnTo>
                  <a:lnTo>
                    <a:pt x="0" y="240005"/>
                  </a:lnTo>
                  <a:cubicBezTo>
                    <a:pt x="0" y="107454"/>
                    <a:pt x="107454" y="0"/>
                    <a:pt x="240005" y="0"/>
                  </a:cubicBezTo>
                  <a:close/>
                </a:path>
              </a:pathLst>
            </a:custGeom>
            <a:gradFill>
              <a:gsLst>
                <a:gs pos="0">
                  <a:schemeClr val="accent6">
                    <a:lumMod val="75000"/>
                  </a:schemeClr>
                </a:gs>
                <a:gs pos="50000">
                  <a:schemeClr val="accent6">
                    <a:lumMod val="50000"/>
                  </a:schemeClr>
                </a:gs>
                <a:gs pos="100000">
                  <a:schemeClr val="accent6">
                    <a:lumMod val="50000"/>
                  </a:schemeClr>
                </a:gs>
              </a:gsLst>
            </a:gradFill>
            <a:ln/>
          </p:spPr>
          <p:style>
            <a:lnRef idx="0">
              <a:schemeClr val="accent6"/>
            </a:lnRef>
            <a:fillRef idx="3">
              <a:schemeClr val="accent6"/>
            </a:fillRef>
            <a:effectRef idx="3">
              <a:schemeClr val="accent6"/>
            </a:effectRef>
            <a:fontRef idx="minor">
              <a:schemeClr val="lt1"/>
            </a:fontRef>
          </p:style>
          <p:txBody>
            <a:bodyPr spcFirstLastPara="0" vert="horz" wrap="square" lIns="283655" tIns="192215" rIns="283655" bIns="121920" numCol="1" spcCol="1270" anchor="ctr" anchorCtr="0">
              <a:noAutofit/>
            </a:bodyPr>
            <a:lstStyle/>
            <a:p>
              <a:pPr lvl="0" algn="ctr" defTabSz="1333500">
                <a:lnSpc>
                  <a:spcPct val="90000"/>
                </a:lnSpc>
                <a:spcBef>
                  <a:spcPct val="0"/>
                </a:spcBef>
                <a:spcAft>
                  <a:spcPct val="35000"/>
                </a:spcAft>
              </a:pPr>
              <a:r>
                <a:rPr lang="en-US" sz="3200" kern="1200" dirty="0">
                  <a:latin typeface="Amazon Ember" panose="020B0603020204020204" pitchFamily="34" charset="0"/>
                  <a:ea typeface="Amazon Ember" panose="020B0603020204020204" pitchFamily="34" charset="0"/>
                  <a:cs typeface="Amazon Ember" panose="020B0603020204020204" pitchFamily="34" charset="0"/>
                </a:rPr>
                <a:t>Dedicated Host</a:t>
              </a:r>
            </a:p>
          </p:txBody>
        </p:sp>
        <p:sp>
          <p:nvSpPr>
            <p:cNvPr id="11" name="Freeform 10"/>
            <p:cNvSpPr/>
            <p:nvPr/>
          </p:nvSpPr>
          <p:spPr>
            <a:xfrm rot="10800000">
              <a:off x="6467382" y="2925242"/>
              <a:ext cx="5305462" cy="3225375"/>
            </a:xfrm>
            <a:custGeom>
              <a:avLst/>
              <a:gdLst>
                <a:gd name="connsiteX0" fmla="*/ 537573 w 5305462"/>
                <a:gd name="connsiteY0" fmla="*/ 0 h 3225375"/>
                <a:gd name="connsiteX1" fmla="*/ 4767889 w 5305462"/>
                <a:gd name="connsiteY1" fmla="*/ 0 h 3225375"/>
                <a:gd name="connsiteX2" fmla="*/ 5305462 w 5305462"/>
                <a:gd name="connsiteY2" fmla="*/ 537573 h 3225375"/>
                <a:gd name="connsiteX3" fmla="*/ 5305462 w 5305462"/>
                <a:gd name="connsiteY3" fmla="*/ 3225375 h 3225375"/>
                <a:gd name="connsiteX4" fmla="*/ 5305462 w 5305462"/>
                <a:gd name="connsiteY4" fmla="*/ 3225375 h 3225375"/>
                <a:gd name="connsiteX5" fmla="*/ 0 w 5305462"/>
                <a:gd name="connsiteY5" fmla="*/ 3225375 h 3225375"/>
                <a:gd name="connsiteX6" fmla="*/ 0 w 5305462"/>
                <a:gd name="connsiteY6" fmla="*/ 3225375 h 3225375"/>
                <a:gd name="connsiteX7" fmla="*/ 0 w 5305462"/>
                <a:gd name="connsiteY7" fmla="*/ 537573 h 3225375"/>
                <a:gd name="connsiteX8" fmla="*/ 537573 w 5305462"/>
                <a:gd name="connsiteY8" fmla="*/ 0 h 322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3225375">
                  <a:moveTo>
                    <a:pt x="4767889" y="0"/>
                  </a:moveTo>
                  <a:lnTo>
                    <a:pt x="537573" y="0"/>
                  </a:lnTo>
                  <a:cubicBezTo>
                    <a:pt x="240680" y="0"/>
                    <a:pt x="0" y="240680"/>
                    <a:pt x="0" y="537573"/>
                  </a:cubicBezTo>
                  <a:lnTo>
                    <a:pt x="0" y="3225375"/>
                  </a:lnTo>
                  <a:lnTo>
                    <a:pt x="0" y="3225375"/>
                  </a:lnTo>
                  <a:lnTo>
                    <a:pt x="5305462" y="3225375"/>
                  </a:lnTo>
                  <a:lnTo>
                    <a:pt x="5305462" y="3225375"/>
                  </a:lnTo>
                  <a:lnTo>
                    <a:pt x="5305462" y="537573"/>
                  </a:lnTo>
                  <a:cubicBezTo>
                    <a:pt x="5305462" y="240680"/>
                    <a:pt x="5064782" y="0"/>
                    <a:pt x="4767889"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5466" tIns="285465" rIns="328138" bIns="192025"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sp>
          <p:nvSpPr>
            <p:cNvPr id="7" name="TextBox 6">
              <a:extLst>
                <a:ext uri="{FF2B5EF4-FFF2-40B4-BE49-F238E27FC236}">
                  <a16:creationId xmlns:a16="http://schemas.microsoft.com/office/drawing/2014/main" id="{61147582-EF8A-B14A-847B-CD18AA68A59C}"/>
                </a:ext>
              </a:extLst>
            </p:cNvPr>
            <p:cNvSpPr txBox="1"/>
            <p:nvPr/>
          </p:nvSpPr>
          <p:spPr>
            <a:xfrm>
              <a:off x="6711696" y="3429000"/>
              <a:ext cx="4834319"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t>A </a:t>
              </a:r>
              <a:r>
                <a:rPr lang="en-US" sz="2200" i="1" dirty="0"/>
                <a:t>physical server </a:t>
              </a:r>
              <a:r>
                <a:rPr lang="en-US" sz="2200" dirty="0"/>
                <a:t>with EC2 instance capacity for a single customer</a:t>
              </a:r>
              <a:br>
                <a:rPr lang="en-US" sz="2200" dirty="0"/>
              </a:br>
              <a:endParaRPr lang="en-US" sz="2200" dirty="0"/>
            </a:p>
            <a:p>
              <a:pPr marL="285750" indent="-285750">
                <a:buFont typeface="Arial" panose="020B0604020202020204" pitchFamily="34" charset="0"/>
                <a:buChar char="•"/>
              </a:pPr>
              <a:r>
                <a:rPr lang="en-US" sz="2200" dirty="0"/>
                <a:t>Most expensive Amazon EC2 option</a:t>
              </a:r>
            </a:p>
          </p:txBody>
        </p:sp>
      </p:grpSp>
      <p:sp>
        <p:nvSpPr>
          <p:cNvPr id="13" name="Footer Placeholder 4">
            <a:extLst>
              <a:ext uri="{FF2B5EF4-FFF2-40B4-BE49-F238E27FC236}">
                <a16:creationId xmlns:a16="http://schemas.microsoft.com/office/drawing/2014/main" id="{77405742-E667-EF42-B8D7-63E642A99A3E}"/>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20</a:t>
            </a:fld>
            <a:endParaRPr lang="en-US" dirty="0"/>
          </a:p>
        </p:txBody>
      </p:sp>
    </p:spTree>
    <p:custDataLst>
      <p:tags r:id="rId1"/>
    </p:custDataLst>
    <p:extLst>
      <p:ext uri="{BB962C8B-B14F-4D97-AF65-F5344CB8AC3E}">
        <p14:creationId xmlns:p14="http://schemas.microsoft.com/office/powerpoint/2010/main" val="367150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6" name="Title 5"/>
          <p:cNvSpPr>
            <a:spLocks noGrp="1"/>
          </p:cNvSpPr>
          <p:nvPr>
            <p:ph type="title"/>
          </p:nvPr>
        </p:nvSpPr>
        <p:spPr/>
        <p:txBody>
          <a:bodyPr/>
          <a:lstStyle/>
          <a:p>
            <a:r>
              <a:rPr lang="en-US" dirty="0"/>
              <a:t>Knowledge check</a:t>
            </a:r>
            <a:br>
              <a:rPr lang="en-US" dirty="0"/>
            </a:br>
            <a:r>
              <a:rPr lang="en-US" dirty="0"/>
              <a:t>question</a:t>
            </a:r>
          </a:p>
        </p:txBody>
      </p:sp>
      <p:sp>
        <p:nvSpPr>
          <p:cNvPr id="7" name="Text Placeholder 6"/>
          <p:cNvSpPr>
            <a:spLocks noGrp="1"/>
          </p:cNvSpPr>
          <p:nvPr>
            <p:ph idx="16"/>
          </p:nvPr>
        </p:nvSpPr>
        <p:spPr/>
        <p:txBody>
          <a:bodyPr/>
          <a:lstStyle/>
          <a:p>
            <a:pPr marL="0" indent="0">
              <a:buNone/>
            </a:pPr>
            <a:endParaRPr lang="en-US" dirty="0"/>
          </a:p>
          <a:p>
            <a:pPr marL="0" indent="0">
              <a:buNone/>
            </a:pPr>
            <a:r>
              <a:rPr lang="en-US" dirty="0"/>
              <a:t>What is the difference between</a:t>
            </a:r>
            <a:br>
              <a:rPr lang="en-US" dirty="0"/>
            </a:br>
            <a:r>
              <a:rPr lang="en-US" dirty="0"/>
              <a:t>Compute Savings Plans and Spot Instances?</a:t>
            </a:r>
          </a:p>
        </p:txBody>
      </p:sp>
      <p:pic>
        <p:nvPicPr>
          <p:cNvPr id="9"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3" name="Slide Number Placeholder 2"/>
          <p:cNvSpPr>
            <a:spLocks noGrp="1"/>
          </p:cNvSpPr>
          <p:nvPr>
            <p:ph type="sldNum" sz="quarter" idx="10"/>
          </p:nvPr>
        </p:nvSpPr>
        <p:spPr/>
        <p:txBody>
          <a:bodyPr/>
          <a:lstStyle/>
          <a:p>
            <a:fld id="{B6A95138-A96E-2F42-A959-2EFD44FE4AB7}" type="slidenum">
              <a:rPr lang="en-US" smtClean="0"/>
              <a:pPr/>
              <a:t>21</a:t>
            </a:fld>
            <a:endParaRPr lang="en-US" dirty="0"/>
          </a:p>
        </p:txBody>
      </p:sp>
    </p:spTree>
    <p:custDataLst>
      <p:tags r:id="rId1"/>
    </p:custDataLst>
    <p:extLst>
      <p:ext uri="{BB962C8B-B14F-4D97-AF65-F5344CB8AC3E}">
        <p14:creationId xmlns:p14="http://schemas.microsoft.com/office/powerpoint/2010/main" val="1779041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6" name="Title 5"/>
          <p:cNvSpPr>
            <a:spLocks noGrp="1"/>
          </p:cNvSpPr>
          <p:nvPr>
            <p:ph type="title"/>
          </p:nvPr>
        </p:nvSpPr>
        <p:spPr/>
        <p:txBody>
          <a:bodyPr/>
          <a:lstStyle/>
          <a:p>
            <a:r>
              <a:rPr lang="en-US" dirty="0"/>
              <a:t>Knowledge check</a:t>
            </a:r>
            <a:br>
              <a:rPr lang="en-US" dirty="0"/>
            </a:br>
            <a:r>
              <a:rPr lang="en-US" dirty="0"/>
              <a:t>answer</a:t>
            </a:r>
          </a:p>
        </p:txBody>
      </p:sp>
      <p:sp>
        <p:nvSpPr>
          <p:cNvPr id="7" name="Text Placeholder 6"/>
          <p:cNvSpPr>
            <a:spLocks noGrp="1"/>
          </p:cNvSpPr>
          <p:nvPr>
            <p:ph idx="16"/>
          </p:nvPr>
        </p:nvSpPr>
        <p:spPr/>
        <p:txBody>
          <a:bodyPr/>
          <a:lstStyle/>
          <a:p>
            <a:endParaRPr lang="en-US" dirty="0"/>
          </a:p>
          <a:p>
            <a:r>
              <a:rPr lang="en-US" dirty="0"/>
              <a:t>Compute Savings Plans are ideal for workloads that involve a consistent amount of compute usage over a 1-year or 3-year term. </a:t>
            </a:r>
            <a:br>
              <a:rPr lang="en-US" dirty="0"/>
            </a:br>
            <a:endParaRPr lang="en-US" dirty="0"/>
          </a:p>
          <a:p>
            <a:r>
              <a:rPr lang="en-US" dirty="0"/>
              <a:t>Spot Instances are ideal for workloads with flexible start and end times, or that can withstand interruptions.</a:t>
            </a:r>
          </a:p>
        </p:txBody>
      </p:sp>
      <p:pic>
        <p:nvPicPr>
          <p:cNvPr id="9"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3" name="Slide Number Placeholder 2"/>
          <p:cNvSpPr>
            <a:spLocks noGrp="1"/>
          </p:cNvSpPr>
          <p:nvPr>
            <p:ph type="sldNum" sz="quarter" idx="10"/>
          </p:nvPr>
        </p:nvSpPr>
        <p:spPr/>
        <p:txBody>
          <a:bodyPr/>
          <a:lstStyle/>
          <a:p>
            <a:fld id="{B6A95138-A96E-2F42-A959-2EFD44FE4AB7}" type="slidenum">
              <a:rPr lang="en-US" smtClean="0"/>
              <a:pPr/>
              <a:t>22</a:t>
            </a:fld>
            <a:endParaRPr lang="en-US" dirty="0"/>
          </a:p>
        </p:txBody>
      </p:sp>
    </p:spTree>
    <p:custDataLst>
      <p:tags r:id="rId1"/>
    </p:custDataLst>
    <p:extLst>
      <p:ext uri="{BB962C8B-B14F-4D97-AF65-F5344CB8AC3E}">
        <p14:creationId xmlns:p14="http://schemas.microsoft.com/office/powerpoint/2010/main" val="965161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DA3E-11B4-0C44-BBA9-493E2E1B3972}"/>
              </a:ext>
            </a:extLst>
          </p:cNvPr>
          <p:cNvSpPr>
            <a:spLocks noGrp="1"/>
          </p:cNvSpPr>
          <p:nvPr>
            <p:ph type="title"/>
          </p:nvPr>
        </p:nvSpPr>
        <p:spPr/>
        <p:txBody>
          <a:bodyPr/>
          <a:lstStyle/>
          <a:p>
            <a:r>
              <a:rPr lang="en-US" dirty="0"/>
              <a:t>Amazon EC2 Auto Scaling</a:t>
            </a:r>
          </a:p>
        </p:txBody>
      </p:sp>
      <p:sp>
        <p:nvSpPr>
          <p:cNvPr id="5" name="Footer Placeholder 3"/>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648541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C56F-2BE5-0645-8DE5-BAC7143D69F3}"/>
              </a:ext>
            </a:extLst>
          </p:cNvPr>
          <p:cNvSpPr>
            <a:spLocks noGrp="1"/>
          </p:cNvSpPr>
          <p:nvPr>
            <p:ph type="title"/>
          </p:nvPr>
        </p:nvSpPr>
        <p:spPr/>
        <p:txBody>
          <a:bodyPr/>
          <a:lstStyle/>
          <a:p>
            <a:r>
              <a:rPr lang="en-US" dirty="0"/>
              <a:t>Manual scaling</a:t>
            </a:r>
          </a:p>
        </p:txBody>
      </p:sp>
      <p:pic>
        <p:nvPicPr>
          <p:cNvPr id="6" name="Picture 5">
            <a:extLst>
              <a:ext uri="{FF2B5EF4-FFF2-40B4-BE49-F238E27FC236}">
                <a16:creationId xmlns:a16="http://schemas.microsoft.com/office/drawing/2014/main" id="{AAD7814E-F889-5D4F-9FD8-0004F799DB0B}"/>
              </a:ext>
            </a:extLst>
          </p:cNvPr>
          <p:cNvPicPr>
            <a:picLocks noChangeAspect="1"/>
          </p:cNvPicPr>
          <p:nvPr/>
        </p:nvPicPr>
        <p:blipFill>
          <a:blip r:embed="rId4"/>
          <a:stretch>
            <a:fillRect/>
          </a:stretch>
        </p:blipFill>
        <p:spPr>
          <a:xfrm>
            <a:off x="2837720" y="4480459"/>
            <a:ext cx="969852" cy="1074653"/>
          </a:xfrm>
          <a:prstGeom prst="rect">
            <a:avLst/>
          </a:prstGeom>
        </p:spPr>
      </p:pic>
      <p:sp>
        <p:nvSpPr>
          <p:cNvPr id="8" name="Rounded Rectangle 7">
            <a:extLst>
              <a:ext uri="{FF2B5EF4-FFF2-40B4-BE49-F238E27FC236}">
                <a16:creationId xmlns:a16="http://schemas.microsoft.com/office/drawing/2014/main" id="{9F0A7103-BBC5-E14E-BF49-2F4D7966BCF9}"/>
              </a:ext>
            </a:extLst>
          </p:cNvPr>
          <p:cNvSpPr/>
          <p:nvPr/>
        </p:nvSpPr>
        <p:spPr>
          <a:xfrm>
            <a:off x="966236" y="1569720"/>
            <a:ext cx="4796835" cy="4718353"/>
          </a:xfrm>
          <a:prstGeom prst="roundRect">
            <a:avLst/>
          </a:prstGeom>
          <a:noFill/>
          <a:ln w="38100">
            <a:solidFill>
              <a:srgbClr val="067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9" name="TextBox 8">
            <a:extLst>
              <a:ext uri="{FF2B5EF4-FFF2-40B4-BE49-F238E27FC236}">
                <a16:creationId xmlns:a16="http://schemas.microsoft.com/office/drawing/2014/main" id="{6F4AB4B0-C440-C74E-BABC-E10839E2859B}"/>
              </a:ext>
            </a:extLst>
          </p:cNvPr>
          <p:cNvSpPr txBox="1"/>
          <p:nvPr/>
        </p:nvSpPr>
        <p:spPr>
          <a:xfrm>
            <a:off x="2249604" y="1758011"/>
            <a:ext cx="2230098" cy="523220"/>
          </a:xfrm>
          <a:prstGeom prst="rect">
            <a:avLst/>
          </a:prstGeom>
          <a:noFill/>
        </p:spPr>
        <p:txBody>
          <a:bodyPr wrap="none" rtlCol="0">
            <a:spAutoFit/>
          </a:bodyPr>
          <a:lstStyle/>
          <a:p>
            <a:r>
              <a:rPr lang="en-US" sz="2800" b="1" dirty="0">
                <a:ea typeface="Amazon Ember" panose="020B0603020204020204" pitchFamily="34" charset="0"/>
                <a:cs typeface="Amazon Ember" panose="020B0603020204020204" pitchFamily="34" charset="0"/>
              </a:rPr>
              <a:t>Low demand</a:t>
            </a:r>
          </a:p>
        </p:txBody>
      </p:sp>
      <p:sp>
        <p:nvSpPr>
          <p:cNvPr id="10" name="Rounded Rectangle 9">
            <a:extLst>
              <a:ext uri="{FF2B5EF4-FFF2-40B4-BE49-F238E27FC236}">
                <a16:creationId xmlns:a16="http://schemas.microsoft.com/office/drawing/2014/main" id="{16512AEC-2CC9-7B45-959C-EEE0F41B5E4C}"/>
              </a:ext>
            </a:extLst>
          </p:cNvPr>
          <p:cNvSpPr/>
          <p:nvPr/>
        </p:nvSpPr>
        <p:spPr>
          <a:xfrm>
            <a:off x="6733729" y="1569720"/>
            <a:ext cx="4796835" cy="4718353"/>
          </a:xfrm>
          <a:prstGeom prst="roundRect">
            <a:avLst/>
          </a:prstGeom>
          <a:noFill/>
          <a:ln w="38100">
            <a:solidFill>
              <a:srgbClr val="067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11" name="TextBox 10">
            <a:extLst>
              <a:ext uri="{FF2B5EF4-FFF2-40B4-BE49-F238E27FC236}">
                <a16:creationId xmlns:a16="http://schemas.microsoft.com/office/drawing/2014/main" id="{8D48567F-01F4-4843-A3BA-F46413794C17}"/>
              </a:ext>
            </a:extLst>
          </p:cNvPr>
          <p:cNvSpPr txBox="1"/>
          <p:nvPr/>
        </p:nvSpPr>
        <p:spPr>
          <a:xfrm>
            <a:off x="7974618" y="1755648"/>
            <a:ext cx="2315057" cy="523220"/>
          </a:xfrm>
          <a:prstGeom prst="rect">
            <a:avLst/>
          </a:prstGeom>
          <a:noFill/>
        </p:spPr>
        <p:txBody>
          <a:bodyPr wrap="none" rtlCol="0">
            <a:spAutoFit/>
          </a:bodyPr>
          <a:lstStyle/>
          <a:p>
            <a:r>
              <a:rPr lang="en-US" sz="2800" b="1" dirty="0">
                <a:ea typeface="Amazon Ember" panose="020B0603020204020204" pitchFamily="34" charset="0"/>
                <a:cs typeface="Amazon Ember" panose="020B0603020204020204" pitchFamily="34" charset="0"/>
              </a:rPr>
              <a:t>High demand</a:t>
            </a:r>
          </a:p>
        </p:txBody>
      </p:sp>
      <p:pic>
        <p:nvPicPr>
          <p:cNvPr id="12" name="Picture 11">
            <a:extLst>
              <a:ext uri="{FF2B5EF4-FFF2-40B4-BE49-F238E27FC236}">
                <a16:creationId xmlns:a16="http://schemas.microsoft.com/office/drawing/2014/main" id="{A37C4531-DA2F-6943-9151-957FDDAC980C}"/>
              </a:ext>
            </a:extLst>
          </p:cNvPr>
          <p:cNvPicPr>
            <a:picLocks noChangeAspect="1"/>
          </p:cNvPicPr>
          <p:nvPr/>
        </p:nvPicPr>
        <p:blipFill>
          <a:blip r:embed="rId5"/>
          <a:stretch>
            <a:fillRect/>
          </a:stretch>
        </p:blipFill>
        <p:spPr>
          <a:xfrm>
            <a:off x="2439487" y="2592633"/>
            <a:ext cx="898715" cy="1074653"/>
          </a:xfrm>
          <a:prstGeom prst="rect">
            <a:avLst/>
          </a:prstGeom>
        </p:spPr>
      </p:pic>
      <p:pic>
        <p:nvPicPr>
          <p:cNvPr id="13" name="Graphic 12" descr="Coffee">
            <a:extLst>
              <a:ext uri="{FF2B5EF4-FFF2-40B4-BE49-F238E27FC236}">
                <a16:creationId xmlns:a16="http://schemas.microsoft.com/office/drawing/2014/main" id="{4B2AB659-957E-BA4C-9703-D4ABB1BE6E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17861" y="4941211"/>
            <a:ext cx="548640" cy="548640"/>
          </a:xfrm>
          <a:prstGeom prst="rect">
            <a:avLst/>
          </a:prstGeom>
        </p:spPr>
      </p:pic>
      <p:sp>
        <p:nvSpPr>
          <p:cNvPr id="14" name="TextBox 13">
            <a:extLst>
              <a:ext uri="{FF2B5EF4-FFF2-40B4-BE49-F238E27FC236}">
                <a16:creationId xmlns:a16="http://schemas.microsoft.com/office/drawing/2014/main" id="{62345A75-EE13-0846-9431-7B5ADED390F3}"/>
              </a:ext>
            </a:extLst>
          </p:cNvPr>
          <p:cNvSpPr txBox="1"/>
          <p:nvPr/>
        </p:nvSpPr>
        <p:spPr>
          <a:xfrm>
            <a:off x="2554976" y="3719438"/>
            <a:ext cx="1619354" cy="461665"/>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Customers</a:t>
            </a:r>
          </a:p>
        </p:txBody>
      </p:sp>
      <p:pic>
        <p:nvPicPr>
          <p:cNvPr id="15" name="Picture 14">
            <a:extLst>
              <a:ext uri="{FF2B5EF4-FFF2-40B4-BE49-F238E27FC236}">
                <a16:creationId xmlns:a16="http://schemas.microsoft.com/office/drawing/2014/main" id="{1FE2E90A-8AB3-AD44-B8CD-EF707853FAA0}"/>
              </a:ext>
            </a:extLst>
          </p:cNvPr>
          <p:cNvPicPr>
            <a:picLocks noChangeAspect="1"/>
          </p:cNvPicPr>
          <p:nvPr/>
        </p:nvPicPr>
        <p:blipFill>
          <a:blip r:embed="rId5"/>
          <a:stretch>
            <a:fillRect/>
          </a:stretch>
        </p:blipFill>
        <p:spPr>
          <a:xfrm>
            <a:off x="3367786" y="2592633"/>
            <a:ext cx="898715" cy="1074653"/>
          </a:xfrm>
          <a:prstGeom prst="rect">
            <a:avLst/>
          </a:prstGeom>
        </p:spPr>
      </p:pic>
      <p:sp>
        <p:nvSpPr>
          <p:cNvPr id="16" name="TextBox 15">
            <a:extLst>
              <a:ext uri="{FF2B5EF4-FFF2-40B4-BE49-F238E27FC236}">
                <a16:creationId xmlns:a16="http://schemas.microsoft.com/office/drawing/2014/main" id="{1D40EDB8-E8BE-B74B-9BAE-F31F2FBBF908}"/>
              </a:ext>
            </a:extLst>
          </p:cNvPr>
          <p:cNvSpPr txBox="1"/>
          <p:nvPr/>
        </p:nvSpPr>
        <p:spPr>
          <a:xfrm>
            <a:off x="2816265" y="5555220"/>
            <a:ext cx="1096775" cy="461665"/>
          </a:xfrm>
          <a:prstGeom prst="rect">
            <a:avLst/>
          </a:prstGeom>
          <a:noFill/>
        </p:spPr>
        <p:txBody>
          <a:bodyPr wrap="non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Barista</a:t>
            </a:r>
          </a:p>
        </p:txBody>
      </p:sp>
      <p:pic>
        <p:nvPicPr>
          <p:cNvPr id="17" name="Picture 16">
            <a:extLst>
              <a:ext uri="{FF2B5EF4-FFF2-40B4-BE49-F238E27FC236}">
                <a16:creationId xmlns:a16="http://schemas.microsoft.com/office/drawing/2014/main" id="{D9D3153D-3184-E34B-BD76-1220AEC8F552}"/>
              </a:ext>
            </a:extLst>
          </p:cNvPr>
          <p:cNvPicPr>
            <a:picLocks noChangeAspect="1"/>
          </p:cNvPicPr>
          <p:nvPr/>
        </p:nvPicPr>
        <p:blipFill>
          <a:blip r:embed="rId5"/>
          <a:stretch>
            <a:fillRect/>
          </a:stretch>
        </p:blipFill>
        <p:spPr>
          <a:xfrm>
            <a:off x="8264554" y="2592633"/>
            <a:ext cx="898715" cy="1074653"/>
          </a:xfrm>
          <a:prstGeom prst="rect">
            <a:avLst/>
          </a:prstGeom>
        </p:spPr>
      </p:pic>
      <p:sp>
        <p:nvSpPr>
          <p:cNvPr id="18" name="TextBox 17">
            <a:extLst>
              <a:ext uri="{FF2B5EF4-FFF2-40B4-BE49-F238E27FC236}">
                <a16:creationId xmlns:a16="http://schemas.microsoft.com/office/drawing/2014/main" id="{7636E0A9-FF56-F341-988D-DAFD19B9F0BE}"/>
              </a:ext>
            </a:extLst>
          </p:cNvPr>
          <p:cNvSpPr txBox="1"/>
          <p:nvPr/>
        </p:nvSpPr>
        <p:spPr>
          <a:xfrm>
            <a:off x="8353591" y="3719438"/>
            <a:ext cx="1619354" cy="461665"/>
          </a:xfrm>
          <a:prstGeom prst="rect">
            <a:avLst/>
          </a:prstGeom>
          <a:noFill/>
        </p:spPr>
        <p:txBody>
          <a:bodyPr wrap="non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Customers</a:t>
            </a:r>
          </a:p>
        </p:txBody>
      </p:sp>
      <p:pic>
        <p:nvPicPr>
          <p:cNvPr id="19" name="Picture 18">
            <a:extLst>
              <a:ext uri="{FF2B5EF4-FFF2-40B4-BE49-F238E27FC236}">
                <a16:creationId xmlns:a16="http://schemas.microsoft.com/office/drawing/2014/main" id="{E9B5DD16-374F-8C41-AC5B-A93999505D9A}"/>
              </a:ext>
            </a:extLst>
          </p:cNvPr>
          <p:cNvPicPr>
            <a:picLocks noChangeAspect="1"/>
          </p:cNvPicPr>
          <p:nvPr/>
        </p:nvPicPr>
        <p:blipFill>
          <a:blip r:embed="rId5"/>
          <a:stretch>
            <a:fillRect/>
          </a:stretch>
        </p:blipFill>
        <p:spPr>
          <a:xfrm>
            <a:off x="9192853" y="2592633"/>
            <a:ext cx="898715" cy="1074653"/>
          </a:xfrm>
          <a:prstGeom prst="rect">
            <a:avLst/>
          </a:prstGeom>
        </p:spPr>
      </p:pic>
      <p:pic>
        <p:nvPicPr>
          <p:cNvPr id="20" name="Picture 19">
            <a:extLst>
              <a:ext uri="{FF2B5EF4-FFF2-40B4-BE49-F238E27FC236}">
                <a16:creationId xmlns:a16="http://schemas.microsoft.com/office/drawing/2014/main" id="{197482BF-A6EE-6F46-92C1-237A05CE6FBF}"/>
              </a:ext>
            </a:extLst>
          </p:cNvPr>
          <p:cNvPicPr>
            <a:picLocks noChangeAspect="1"/>
          </p:cNvPicPr>
          <p:nvPr/>
        </p:nvPicPr>
        <p:blipFill>
          <a:blip r:embed="rId5"/>
          <a:stretch>
            <a:fillRect/>
          </a:stretch>
        </p:blipFill>
        <p:spPr>
          <a:xfrm>
            <a:off x="10121152" y="2592633"/>
            <a:ext cx="898715" cy="1074653"/>
          </a:xfrm>
          <a:prstGeom prst="rect">
            <a:avLst/>
          </a:prstGeom>
        </p:spPr>
      </p:pic>
      <p:pic>
        <p:nvPicPr>
          <p:cNvPr id="21" name="Picture 20">
            <a:extLst>
              <a:ext uri="{FF2B5EF4-FFF2-40B4-BE49-F238E27FC236}">
                <a16:creationId xmlns:a16="http://schemas.microsoft.com/office/drawing/2014/main" id="{BFC9CF9A-F630-E24E-BE26-6273DD9BDFF3}"/>
              </a:ext>
            </a:extLst>
          </p:cNvPr>
          <p:cNvPicPr>
            <a:picLocks noChangeAspect="1"/>
          </p:cNvPicPr>
          <p:nvPr/>
        </p:nvPicPr>
        <p:blipFill>
          <a:blip r:embed="rId5"/>
          <a:stretch>
            <a:fillRect/>
          </a:stretch>
        </p:blipFill>
        <p:spPr>
          <a:xfrm>
            <a:off x="7336255" y="2592633"/>
            <a:ext cx="898715" cy="1074653"/>
          </a:xfrm>
          <a:prstGeom prst="rect">
            <a:avLst/>
          </a:prstGeom>
        </p:spPr>
      </p:pic>
      <p:pic>
        <p:nvPicPr>
          <p:cNvPr id="22" name="Picture 21">
            <a:extLst>
              <a:ext uri="{FF2B5EF4-FFF2-40B4-BE49-F238E27FC236}">
                <a16:creationId xmlns:a16="http://schemas.microsoft.com/office/drawing/2014/main" id="{BD051623-958B-4149-A3EA-602FF5689585}"/>
              </a:ext>
            </a:extLst>
          </p:cNvPr>
          <p:cNvPicPr>
            <a:picLocks noChangeAspect="1"/>
          </p:cNvPicPr>
          <p:nvPr/>
        </p:nvPicPr>
        <p:blipFill>
          <a:blip r:embed="rId4"/>
          <a:stretch>
            <a:fillRect/>
          </a:stretch>
        </p:blipFill>
        <p:spPr>
          <a:xfrm>
            <a:off x="7910561" y="4480560"/>
            <a:ext cx="969852" cy="1074653"/>
          </a:xfrm>
          <a:prstGeom prst="rect">
            <a:avLst/>
          </a:prstGeom>
        </p:spPr>
      </p:pic>
      <p:pic>
        <p:nvPicPr>
          <p:cNvPr id="23" name="Graphic 22" descr="Coffee">
            <a:extLst>
              <a:ext uri="{FF2B5EF4-FFF2-40B4-BE49-F238E27FC236}">
                <a16:creationId xmlns:a16="http://schemas.microsoft.com/office/drawing/2014/main" id="{FAC293F1-A71B-724C-80D4-8841DC199D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96212" y="4937760"/>
            <a:ext cx="548640" cy="548640"/>
          </a:xfrm>
          <a:prstGeom prst="rect">
            <a:avLst/>
          </a:prstGeom>
        </p:spPr>
      </p:pic>
      <p:sp>
        <p:nvSpPr>
          <p:cNvPr id="24" name="TextBox 23">
            <a:extLst>
              <a:ext uri="{FF2B5EF4-FFF2-40B4-BE49-F238E27FC236}">
                <a16:creationId xmlns:a16="http://schemas.microsoft.com/office/drawing/2014/main" id="{B75B52D5-A9A5-5446-9431-C252AAC5247F}"/>
              </a:ext>
            </a:extLst>
          </p:cNvPr>
          <p:cNvSpPr txBox="1"/>
          <p:nvPr/>
        </p:nvSpPr>
        <p:spPr>
          <a:xfrm>
            <a:off x="8579544" y="5607227"/>
            <a:ext cx="1226618" cy="461665"/>
          </a:xfrm>
          <a:prstGeom prst="rect">
            <a:avLst/>
          </a:prstGeom>
          <a:noFill/>
        </p:spPr>
        <p:txBody>
          <a:bodyPr wrap="non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Baristas</a:t>
            </a:r>
          </a:p>
        </p:txBody>
      </p:sp>
      <p:pic>
        <p:nvPicPr>
          <p:cNvPr id="26" name="Graphic 25" descr="Coffee">
            <a:extLst>
              <a:ext uri="{FF2B5EF4-FFF2-40B4-BE49-F238E27FC236}">
                <a16:creationId xmlns:a16="http://schemas.microsoft.com/office/drawing/2014/main" id="{A7DA0F0E-E26A-B447-9171-9C1B5D5C23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96189" y="4937760"/>
            <a:ext cx="548640" cy="548640"/>
          </a:xfrm>
          <a:prstGeom prst="rect">
            <a:avLst/>
          </a:prstGeom>
        </p:spPr>
      </p:pic>
      <p:pic>
        <p:nvPicPr>
          <p:cNvPr id="28" name="Picture 27">
            <a:extLst>
              <a:ext uri="{FF2B5EF4-FFF2-40B4-BE49-F238E27FC236}">
                <a16:creationId xmlns:a16="http://schemas.microsoft.com/office/drawing/2014/main" id="{76046D48-B75B-E241-82FB-DB45D7878278}"/>
              </a:ext>
            </a:extLst>
          </p:cNvPr>
          <p:cNvPicPr>
            <a:picLocks noChangeAspect="1"/>
          </p:cNvPicPr>
          <p:nvPr/>
        </p:nvPicPr>
        <p:blipFill>
          <a:blip r:embed="rId8"/>
          <a:stretch>
            <a:fillRect/>
          </a:stretch>
        </p:blipFill>
        <p:spPr>
          <a:xfrm>
            <a:off x="9400032" y="4480560"/>
            <a:ext cx="950976" cy="1060284"/>
          </a:xfrm>
          <a:prstGeom prst="rect">
            <a:avLst/>
          </a:prstGeom>
        </p:spPr>
      </p:pic>
      <p:sp>
        <p:nvSpPr>
          <p:cNvPr id="25" name="Footer Placeholder 4">
            <a:extLst>
              <a:ext uri="{FF2B5EF4-FFF2-40B4-BE49-F238E27FC236}">
                <a16:creationId xmlns:a16="http://schemas.microsoft.com/office/drawing/2014/main" id="{A69A279A-F75F-A642-A11F-C85B1537BD9D}"/>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24</a:t>
            </a:fld>
            <a:endParaRPr lang="en-US" dirty="0"/>
          </a:p>
        </p:txBody>
      </p:sp>
    </p:spTree>
    <p:custDataLst>
      <p:tags r:id="rId1"/>
    </p:custDataLst>
    <p:extLst>
      <p:ext uri="{BB962C8B-B14F-4D97-AF65-F5344CB8AC3E}">
        <p14:creationId xmlns:p14="http://schemas.microsoft.com/office/powerpoint/2010/main" val="259114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8"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Amazon EC2 Auto Scaling</a:t>
            </a:r>
          </a:p>
        </p:txBody>
      </p:sp>
      <p:sp>
        <p:nvSpPr>
          <p:cNvPr id="7" name="Text Placeholder 6"/>
          <p:cNvSpPr>
            <a:spLocks noGrp="1"/>
          </p:cNvSpPr>
          <p:nvPr>
            <p:ph idx="1"/>
          </p:nvPr>
        </p:nvSpPr>
        <p:spPr>
          <a:xfrm>
            <a:off x="436149" y="1918126"/>
            <a:ext cx="6151033" cy="3357366"/>
          </a:xfrm>
        </p:spPr>
        <p:txBody>
          <a:bodyPr anchor="ctr">
            <a:normAutofit/>
          </a:bodyPr>
          <a:lstStyle/>
          <a:p>
            <a:pPr>
              <a:lnSpc>
                <a:spcPct val="100000"/>
              </a:lnSpc>
              <a:spcAft>
                <a:spcPts val="1000"/>
              </a:spcAft>
            </a:pPr>
            <a:r>
              <a:rPr lang="en-US" sz="2800" dirty="0"/>
              <a:t>Scale capacity as computing requirements change</a:t>
            </a:r>
          </a:p>
          <a:p>
            <a:pPr>
              <a:lnSpc>
                <a:spcPct val="100000"/>
              </a:lnSpc>
              <a:spcAft>
                <a:spcPts val="1000"/>
              </a:spcAft>
            </a:pPr>
            <a:r>
              <a:rPr lang="en-US" sz="2800" dirty="0"/>
              <a:t>Use dynamic scaling and predictive scaling</a:t>
            </a:r>
          </a:p>
        </p:txBody>
      </p:sp>
      <p:sp>
        <p:nvSpPr>
          <p:cNvPr id="25" name="Rectangle 24">
            <a:extLst>
              <a:ext uri="{FF2B5EF4-FFF2-40B4-BE49-F238E27FC236}">
                <a16:creationId xmlns:a16="http://schemas.microsoft.com/office/drawing/2014/main" id="{36570562-FE58-7649-B03B-D58FFDA2A1E7}"/>
              </a:ext>
            </a:extLst>
          </p:cNvPr>
          <p:cNvSpPr/>
          <p:nvPr/>
        </p:nvSpPr>
        <p:spPr>
          <a:xfrm>
            <a:off x="6570133" y="1774708"/>
            <a:ext cx="4564749" cy="2553649"/>
          </a:xfrm>
          <a:prstGeom prst="rect">
            <a:avLst/>
          </a:prstGeom>
          <a:solidFill>
            <a:srgbClr val="FEE3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26" name="Rectangle 25">
            <a:extLst>
              <a:ext uri="{FF2B5EF4-FFF2-40B4-BE49-F238E27FC236}">
                <a16:creationId xmlns:a16="http://schemas.microsoft.com/office/drawing/2014/main" id="{A89F7ACA-7815-9E41-B91D-7A09D8F0C8D1}"/>
              </a:ext>
            </a:extLst>
          </p:cNvPr>
          <p:cNvSpPr/>
          <p:nvPr/>
        </p:nvSpPr>
        <p:spPr>
          <a:xfrm>
            <a:off x="6662438" y="3996326"/>
            <a:ext cx="558217" cy="324550"/>
          </a:xfrm>
          <a:prstGeom prst="rect">
            <a:avLst/>
          </a:prstGeom>
          <a:pattFill prst="pct90">
            <a:fgClr>
              <a:srgbClr val="2E27AD"/>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27" name="Rectangle 26">
            <a:extLst>
              <a:ext uri="{FF2B5EF4-FFF2-40B4-BE49-F238E27FC236}">
                <a16:creationId xmlns:a16="http://schemas.microsoft.com/office/drawing/2014/main" id="{A84981E0-A3C9-B34B-B53F-01D8CC673756}"/>
              </a:ext>
            </a:extLst>
          </p:cNvPr>
          <p:cNvSpPr/>
          <p:nvPr/>
        </p:nvSpPr>
        <p:spPr>
          <a:xfrm>
            <a:off x="7301358" y="3099838"/>
            <a:ext cx="558217" cy="1222286"/>
          </a:xfrm>
          <a:prstGeom prst="rect">
            <a:avLst/>
          </a:prstGeom>
          <a:pattFill prst="pct90">
            <a:fgClr>
              <a:srgbClr val="2E27AD"/>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28" name="Rectangle 27">
            <a:extLst>
              <a:ext uri="{FF2B5EF4-FFF2-40B4-BE49-F238E27FC236}">
                <a16:creationId xmlns:a16="http://schemas.microsoft.com/office/drawing/2014/main" id="{7FCAC6E4-52DC-5741-A7C3-32F01EC7812A}"/>
              </a:ext>
            </a:extLst>
          </p:cNvPr>
          <p:cNvSpPr/>
          <p:nvPr/>
        </p:nvSpPr>
        <p:spPr>
          <a:xfrm>
            <a:off x="7940279" y="2856467"/>
            <a:ext cx="558217" cy="1466904"/>
          </a:xfrm>
          <a:prstGeom prst="rect">
            <a:avLst/>
          </a:prstGeom>
          <a:pattFill prst="pct90">
            <a:fgClr>
              <a:srgbClr val="2E27AD"/>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29" name="Rectangle 28">
            <a:extLst>
              <a:ext uri="{FF2B5EF4-FFF2-40B4-BE49-F238E27FC236}">
                <a16:creationId xmlns:a16="http://schemas.microsoft.com/office/drawing/2014/main" id="{CDCE2E94-19DC-A34C-85D5-ECC0E5093B5F}"/>
              </a:ext>
            </a:extLst>
          </p:cNvPr>
          <p:cNvSpPr/>
          <p:nvPr/>
        </p:nvSpPr>
        <p:spPr>
          <a:xfrm>
            <a:off x="9218121" y="2663547"/>
            <a:ext cx="558217" cy="1657329"/>
          </a:xfrm>
          <a:prstGeom prst="rect">
            <a:avLst/>
          </a:prstGeom>
          <a:pattFill prst="pct90">
            <a:fgClr>
              <a:srgbClr val="2E27AD"/>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30" name="Rectangle 29">
            <a:extLst>
              <a:ext uri="{FF2B5EF4-FFF2-40B4-BE49-F238E27FC236}">
                <a16:creationId xmlns:a16="http://schemas.microsoft.com/office/drawing/2014/main" id="{1C68252C-81EE-B54E-B549-72B4CFD72300}"/>
              </a:ext>
            </a:extLst>
          </p:cNvPr>
          <p:cNvSpPr/>
          <p:nvPr/>
        </p:nvSpPr>
        <p:spPr>
          <a:xfrm>
            <a:off x="9857042" y="3288006"/>
            <a:ext cx="558217" cy="1032870"/>
          </a:xfrm>
          <a:prstGeom prst="rect">
            <a:avLst/>
          </a:prstGeom>
          <a:pattFill prst="pct90">
            <a:fgClr>
              <a:srgbClr val="2E27AD"/>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31" name="Rectangle 30">
            <a:extLst>
              <a:ext uri="{FF2B5EF4-FFF2-40B4-BE49-F238E27FC236}">
                <a16:creationId xmlns:a16="http://schemas.microsoft.com/office/drawing/2014/main" id="{3FD7822B-72B8-214B-A652-E27FAAE16535}"/>
              </a:ext>
            </a:extLst>
          </p:cNvPr>
          <p:cNvSpPr/>
          <p:nvPr/>
        </p:nvSpPr>
        <p:spPr>
          <a:xfrm>
            <a:off x="10495962" y="3761725"/>
            <a:ext cx="558217" cy="559151"/>
          </a:xfrm>
          <a:prstGeom prst="rect">
            <a:avLst/>
          </a:prstGeom>
          <a:pattFill prst="pct90">
            <a:fgClr>
              <a:srgbClr val="2E27AD"/>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32" name="Rectangle 31">
            <a:extLst>
              <a:ext uri="{FF2B5EF4-FFF2-40B4-BE49-F238E27FC236}">
                <a16:creationId xmlns:a16="http://schemas.microsoft.com/office/drawing/2014/main" id="{97067D17-9AA0-EF44-A168-CEE9DEFCDF97}"/>
              </a:ext>
            </a:extLst>
          </p:cNvPr>
          <p:cNvSpPr/>
          <p:nvPr/>
        </p:nvSpPr>
        <p:spPr>
          <a:xfrm>
            <a:off x="7989076" y="5042523"/>
            <a:ext cx="287390" cy="324550"/>
          </a:xfrm>
          <a:prstGeom prst="rect">
            <a:avLst/>
          </a:prstGeom>
          <a:pattFill prst="pct90">
            <a:fgClr>
              <a:srgbClr val="2E27AD"/>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37" name="TextBox 36">
            <a:extLst>
              <a:ext uri="{FF2B5EF4-FFF2-40B4-BE49-F238E27FC236}">
                <a16:creationId xmlns:a16="http://schemas.microsoft.com/office/drawing/2014/main" id="{203B4182-76EC-3044-AC3C-A47BBE9B1714}"/>
              </a:ext>
            </a:extLst>
          </p:cNvPr>
          <p:cNvSpPr txBox="1"/>
          <p:nvPr/>
        </p:nvSpPr>
        <p:spPr>
          <a:xfrm>
            <a:off x="8376228" y="5001416"/>
            <a:ext cx="1518558" cy="461665"/>
          </a:xfrm>
          <a:prstGeom prst="rect">
            <a:avLst/>
          </a:prstGeom>
          <a:noFill/>
          <a:ln>
            <a:noFill/>
          </a:ln>
        </p:spPr>
        <p:txBody>
          <a:bodyPr wrap="square" rtlCol="0">
            <a:spAutoFit/>
          </a:bodyPr>
          <a:lstStyle/>
          <a:p>
            <a:r>
              <a:rPr lang="en-US" sz="2400" dirty="0"/>
              <a:t>Demand</a:t>
            </a:r>
          </a:p>
        </p:txBody>
      </p:sp>
      <p:sp>
        <p:nvSpPr>
          <p:cNvPr id="39" name="TextBox 38">
            <a:extLst>
              <a:ext uri="{FF2B5EF4-FFF2-40B4-BE49-F238E27FC236}">
                <a16:creationId xmlns:a16="http://schemas.microsoft.com/office/drawing/2014/main" id="{E08BBAEA-D703-3048-A604-061E4FB9F9A8}"/>
              </a:ext>
            </a:extLst>
          </p:cNvPr>
          <p:cNvSpPr txBox="1"/>
          <p:nvPr/>
        </p:nvSpPr>
        <p:spPr>
          <a:xfrm>
            <a:off x="6570133" y="4475314"/>
            <a:ext cx="4611339" cy="461665"/>
          </a:xfrm>
          <a:prstGeom prst="rect">
            <a:avLst/>
          </a:prstGeom>
          <a:noFill/>
        </p:spPr>
        <p:txBody>
          <a:bodyPr wrap="square" rtlCol="0">
            <a:spAutoFit/>
          </a:bodyPr>
          <a:lstStyle/>
          <a:p>
            <a:r>
              <a:rPr lang="en-US" sz="2400" dirty="0">
                <a:ea typeface="Amazon Ember Light" panose="020B0403020204020204" pitchFamily="34" charset="0"/>
                <a:cs typeface="Amazon Ember Light" panose="020B0403020204020204" pitchFamily="34" charset="0"/>
              </a:rPr>
              <a:t>  </a:t>
            </a:r>
            <a:r>
              <a:rPr lang="en-US" sz="2200" b="1" dirty="0">
                <a:ea typeface="Amazon Ember Light" panose="020B0403020204020204" pitchFamily="34" charset="0"/>
                <a:cs typeface="Amazon Ember Light" panose="020B0403020204020204" pitchFamily="34" charset="0"/>
              </a:rPr>
              <a:t>Su    M      T       W     Th     F      Sa</a:t>
            </a:r>
          </a:p>
        </p:txBody>
      </p:sp>
      <p:sp>
        <p:nvSpPr>
          <p:cNvPr id="40" name="Rectangle 39">
            <a:extLst>
              <a:ext uri="{FF2B5EF4-FFF2-40B4-BE49-F238E27FC236}">
                <a16:creationId xmlns:a16="http://schemas.microsoft.com/office/drawing/2014/main" id="{6660FC19-AF9F-0146-A093-B52DDCE3C05C}"/>
              </a:ext>
            </a:extLst>
          </p:cNvPr>
          <p:cNvSpPr/>
          <p:nvPr/>
        </p:nvSpPr>
        <p:spPr>
          <a:xfrm>
            <a:off x="8577290" y="1783080"/>
            <a:ext cx="558217" cy="2539044"/>
          </a:xfrm>
          <a:prstGeom prst="rect">
            <a:avLst/>
          </a:prstGeom>
          <a:pattFill prst="pct90">
            <a:fgClr>
              <a:srgbClr val="2E27AD"/>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21" name="Rectangle 20">
            <a:extLst>
              <a:ext uri="{FF2B5EF4-FFF2-40B4-BE49-F238E27FC236}">
                <a16:creationId xmlns:a16="http://schemas.microsoft.com/office/drawing/2014/main" id="{475BEF8E-E15E-0C4B-8A0A-3318C6FC4768}"/>
              </a:ext>
            </a:extLst>
          </p:cNvPr>
          <p:cNvSpPr/>
          <p:nvPr/>
        </p:nvSpPr>
        <p:spPr>
          <a:xfrm>
            <a:off x="7994231" y="5596076"/>
            <a:ext cx="287390" cy="324550"/>
          </a:xfrm>
          <a:prstGeom prst="rect">
            <a:avLst/>
          </a:prstGeom>
          <a:pattFill prst="wdUpDiag">
            <a:fgClr>
              <a:srgbClr val="1C615B"/>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22" name="TextBox 21">
            <a:extLst>
              <a:ext uri="{FF2B5EF4-FFF2-40B4-BE49-F238E27FC236}">
                <a16:creationId xmlns:a16="http://schemas.microsoft.com/office/drawing/2014/main" id="{05A9A803-95B3-C84D-B0BD-D884E89AAB3C}"/>
              </a:ext>
            </a:extLst>
          </p:cNvPr>
          <p:cNvSpPr txBox="1"/>
          <p:nvPr/>
        </p:nvSpPr>
        <p:spPr>
          <a:xfrm>
            <a:off x="8381383" y="5527518"/>
            <a:ext cx="2496560" cy="461665"/>
          </a:xfrm>
          <a:prstGeom prst="rect">
            <a:avLst/>
          </a:prstGeom>
          <a:noFill/>
          <a:ln>
            <a:noFill/>
          </a:ln>
        </p:spPr>
        <p:txBody>
          <a:bodyPr wrap="square" rtlCol="0">
            <a:spAutoFit/>
          </a:bodyPr>
          <a:lstStyle/>
          <a:p>
            <a:r>
              <a:rPr lang="en-US" sz="2400" dirty="0"/>
              <a:t>Unused capacity</a:t>
            </a:r>
          </a:p>
        </p:txBody>
      </p:sp>
      <p:sp>
        <p:nvSpPr>
          <p:cNvPr id="23" name="Rectangle 22">
            <a:extLst>
              <a:ext uri="{FF2B5EF4-FFF2-40B4-BE49-F238E27FC236}">
                <a16:creationId xmlns:a16="http://schemas.microsoft.com/office/drawing/2014/main" id="{8E98E77C-FEFA-D542-9940-A580EF3B1D26}"/>
              </a:ext>
            </a:extLst>
          </p:cNvPr>
          <p:cNvSpPr/>
          <p:nvPr/>
        </p:nvSpPr>
        <p:spPr>
          <a:xfrm>
            <a:off x="6665976" y="1783080"/>
            <a:ext cx="558217" cy="2210004"/>
          </a:xfrm>
          <a:prstGeom prst="rect">
            <a:avLst/>
          </a:prstGeom>
          <a:pattFill prst="wdUpDiag">
            <a:fgClr>
              <a:srgbClr val="1C615B"/>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24" name="Rectangle 23">
            <a:extLst>
              <a:ext uri="{FF2B5EF4-FFF2-40B4-BE49-F238E27FC236}">
                <a16:creationId xmlns:a16="http://schemas.microsoft.com/office/drawing/2014/main" id="{456AF82E-8DAD-7D4A-BBC4-2D05DCE40268}"/>
              </a:ext>
            </a:extLst>
          </p:cNvPr>
          <p:cNvSpPr/>
          <p:nvPr/>
        </p:nvSpPr>
        <p:spPr>
          <a:xfrm>
            <a:off x="7301357" y="1783081"/>
            <a:ext cx="558217" cy="1316120"/>
          </a:xfrm>
          <a:prstGeom prst="rect">
            <a:avLst/>
          </a:prstGeom>
          <a:pattFill prst="wdUpDiag">
            <a:fgClr>
              <a:srgbClr val="1C615B"/>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41" name="Rectangle 40">
            <a:extLst>
              <a:ext uri="{FF2B5EF4-FFF2-40B4-BE49-F238E27FC236}">
                <a16:creationId xmlns:a16="http://schemas.microsoft.com/office/drawing/2014/main" id="{ED2E8F93-BE34-CE4C-A7DF-44E75C4F628E}"/>
              </a:ext>
            </a:extLst>
          </p:cNvPr>
          <p:cNvSpPr/>
          <p:nvPr/>
        </p:nvSpPr>
        <p:spPr>
          <a:xfrm>
            <a:off x="7932901" y="1783080"/>
            <a:ext cx="557784" cy="1068401"/>
          </a:xfrm>
          <a:prstGeom prst="rect">
            <a:avLst/>
          </a:prstGeom>
          <a:pattFill prst="wdUpDiag">
            <a:fgClr>
              <a:srgbClr val="1C615B"/>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42" name="Rectangle 41">
            <a:extLst>
              <a:ext uri="{FF2B5EF4-FFF2-40B4-BE49-F238E27FC236}">
                <a16:creationId xmlns:a16="http://schemas.microsoft.com/office/drawing/2014/main" id="{661F6A09-099C-004C-8719-1743661DB11E}"/>
              </a:ext>
            </a:extLst>
          </p:cNvPr>
          <p:cNvSpPr/>
          <p:nvPr/>
        </p:nvSpPr>
        <p:spPr>
          <a:xfrm>
            <a:off x="9218120" y="1783080"/>
            <a:ext cx="558217" cy="880467"/>
          </a:xfrm>
          <a:prstGeom prst="rect">
            <a:avLst/>
          </a:prstGeom>
          <a:pattFill prst="wdUpDiag">
            <a:fgClr>
              <a:srgbClr val="1C615B"/>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43" name="Rectangle 42">
            <a:extLst>
              <a:ext uri="{FF2B5EF4-FFF2-40B4-BE49-F238E27FC236}">
                <a16:creationId xmlns:a16="http://schemas.microsoft.com/office/drawing/2014/main" id="{EE22F65C-24B5-3348-96DC-B1CF3B391AAE}"/>
              </a:ext>
            </a:extLst>
          </p:cNvPr>
          <p:cNvSpPr/>
          <p:nvPr/>
        </p:nvSpPr>
        <p:spPr>
          <a:xfrm>
            <a:off x="9851139" y="1783080"/>
            <a:ext cx="558217" cy="1497445"/>
          </a:xfrm>
          <a:prstGeom prst="rect">
            <a:avLst/>
          </a:prstGeom>
          <a:pattFill prst="wdUpDiag">
            <a:fgClr>
              <a:srgbClr val="1C615B"/>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44" name="Rectangle 43">
            <a:extLst>
              <a:ext uri="{FF2B5EF4-FFF2-40B4-BE49-F238E27FC236}">
                <a16:creationId xmlns:a16="http://schemas.microsoft.com/office/drawing/2014/main" id="{B6C6FC23-D177-374A-A837-7EBFC2E55625}"/>
              </a:ext>
            </a:extLst>
          </p:cNvPr>
          <p:cNvSpPr/>
          <p:nvPr/>
        </p:nvSpPr>
        <p:spPr>
          <a:xfrm>
            <a:off x="10495961" y="1783080"/>
            <a:ext cx="558217" cy="1966449"/>
          </a:xfrm>
          <a:prstGeom prst="rect">
            <a:avLst/>
          </a:prstGeom>
          <a:pattFill prst="wdUpDiag">
            <a:fgClr>
              <a:srgbClr val="1C615B"/>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dirty="0"/>
          </a:p>
        </p:txBody>
      </p:sp>
      <p:sp>
        <p:nvSpPr>
          <p:cNvPr id="33" name="Footer Placeholder 4">
            <a:extLst>
              <a:ext uri="{FF2B5EF4-FFF2-40B4-BE49-F238E27FC236}">
                <a16:creationId xmlns:a16="http://schemas.microsoft.com/office/drawing/2014/main" id="{F4E22100-9EF2-8A49-93CF-D756450BB5C6}"/>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 name="Slide Number Placeholder 1"/>
          <p:cNvSpPr>
            <a:spLocks noGrp="1"/>
          </p:cNvSpPr>
          <p:nvPr>
            <p:ph type="sldNum" sz="quarter" idx="12"/>
          </p:nvPr>
        </p:nvSpPr>
        <p:spPr/>
        <p:txBody>
          <a:bodyPr/>
          <a:lstStyle/>
          <a:p>
            <a:fld id="{B6A95138-A96E-2F42-A959-2EFD44FE4AB7}" type="slidenum">
              <a:rPr lang="en-US" smtClean="0"/>
              <a:t>25</a:t>
            </a:fld>
            <a:endParaRPr lang="en-US" dirty="0"/>
          </a:p>
        </p:txBody>
      </p:sp>
    </p:spTree>
    <p:custDataLst>
      <p:tags r:id="rId1"/>
    </p:custDataLst>
    <p:extLst>
      <p:ext uri="{BB962C8B-B14F-4D97-AF65-F5344CB8AC3E}">
        <p14:creationId xmlns:p14="http://schemas.microsoft.com/office/powerpoint/2010/main" val="3819196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Amazon EC2 Auto Scaling (cont.)</a:t>
            </a:r>
          </a:p>
        </p:txBody>
      </p:sp>
      <p:grpSp>
        <p:nvGrpSpPr>
          <p:cNvPr id="3" name="Group 2">
            <a:extLst>
              <a:ext uri="{FF2B5EF4-FFF2-40B4-BE49-F238E27FC236}">
                <a16:creationId xmlns:a16="http://schemas.microsoft.com/office/drawing/2014/main" id="{F2B56338-57FF-E448-9747-9C928D331F20}"/>
              </a:ext>
            </a:extLst>
          </p:cNvPr>
          <p:cNvGrpSpPr/>
          <p:nvPr/>
        </p:nvGrpSpPr>
        <p:grpSpPr>
          <a:xfrm>
            <a:off x="6698012" y="1666596"/>
            <a:ext cx="5131414" cy="4170175"/>
            <a:chOff x="6314570" y="1538303"/>
            <a:chExt cx="5131414" cy="4170175"/>
          </a:xfrm>
        </p:grpSpPr>
        <p:sp>
          <p:nvSpPr>
            <p:cNvPr id="24" name="Rectangle 23">
              <a:extLst>
                <a:ext uri="{FF2B5EF4-FFF2-40B4-BE49-F238E27FC236}">
                  <a16:creationId xmlns:a16="http://schemas.microsoft.com/office/drawing/2014/main" id="{1FAE4D9E-3306-9747-A2E6-0C3177216730}"/>
                </a:ext>
              </a:extLst>
            </p:cNvPr>
            <p:cNvSpPr/>
            <p:nvPr/>
          </p:nvSpPr>
          <p:spPr>
            <a:xfrm>
              <a:off x="6404066" y="1538303"/>
              <a:ext cx="4985392" cy="1843383"/>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r>
                <a:rPr lang="en-US" sz="1200" dirty="0">
                  <a:solidFill>
                    <a:srgbClr val="D86613"/>
                  </a:solidFill>
                </a:rPr>
                <a:t>	</a:t>
              </a:r>
              <a:r>
                <a:rPr lang="en-US" sz="2800" dirty="0">
                  <a:solidFill>
                    <a:srgbClr val="D86613"/>
                  </a:solidFill>
                </a:rPr>
                <a:t>Auto Scaling group</a:t>
              </a:r>
            </a:p>
          </p:txBody>
        </p:sp>
        <p:pic>
          <p:nvPicPr>
            <p:cNvPr id="25" name="Graphic 24">
              <a:extLst>
                <a:ext uri="{FF2B5EF4-FFF2-40B4-BE49-F238E27FC236}">
                  <a16:creationId xmlns:a16="http://schemas.microsoft.com/office/drawing/2014/main" id="{EC599472-47C1-D748-9438-45DE0C9BDD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4066" y="1538953"/>
              <a:ext cx="612339" cy="612339"/>
            </a:xfrm>
            <a:prstGeom prst="rect">
              <a:avLst/>
            </a:prstGeom>
          </p:spPr>
        </p:pic>
        <p:pic>
          <p:nvPicPr>
            <p:cNvPr id="26" name="Graphic 25">
              <a:extLst>
                <a:ext uri="{FF2B5EF4-FFF2-40B4-BE49-F238E27FC236}">
                  <a16:creationId xmlns:a16="http://schemas.microsoft.com/office/drawing/2014/main" id="{0083B6D0-128B-3C4C-BA18-122C4B8BD4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5004" y="2335417"/>
              <a:ext cx="927350" cy="927350"/>
            </a:xfrm>
            <a:prstGeom prst="rect">
              <a:avLst/>
            </a:prstGeom>
          </p:spPr>
        </p:pic>
        <p:pic>
          <p:nvPicPr>
            <p:cNvPr id="27" name="Graphic 26">
              <a:extLst>
                <a:ext uri="{FF2B5EF4-FFF2-40B4-BE49-F238E27FC236}">
                  <a16:creationId xmlns:a16="http://schemas.microsoft.com/office/drawing/2014/main" id="{E849707E-04B8-4C44-992F-6288D205DB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96391" y="2336214"/>
              <a:ext cx="927350" cy="927350"/>
            </a:xfrm>
            <a:prstGeom prst="rect">
              <a:avLst/>
            </a:prstGeom>
          </p:spPr>
        </p:pic>
        <p:pic>
          <p:nvPicPr>
            <p:cNvPr id="28" name="Picture 27">
              <a:extLst>
                <a:ext uri="{FF2B5EF4-FFF2-40B4-BE49-F238E27FC236}">
                  <a16:creationId xmlns:a16="http://schemas.microsoft.com/office/drawing/2014/main" id="{37D963A9-0345-A742-9B03-B29A71898B69}"/>
                </a:ext>
              </a:extLst>
            </p:cNvPr>
            <p:cNvPicPr>
              <a:picLocks noChangeAspect="1"/>
            </p:cNvPicPr>
            <p:nvPr/>
          </p:nvPicPr>
          <p:blipFill>
            <a:blip r:embed="rId8">
              <a:duotone>
                <a:schemeClr val="accent2">
                  <a:shade val="45000"/>
                  <a:satMod val="135000"/>
                </a:schemeClr>
                <a:prstClr val="white"/>
              </a:duotone>
            </a:blip>
            <a:stretch>
              <a:fillRect/>
            </a:stretch>
          </p:blipFill>
          <p:spPr>
            <a:xfrm>
              <a:off x="8987778" y="2336214"/>
              <a:ext cx="927349" cy="931526"/>
            </a:xfrm>
            <a:prstGeom prst="rect">
              <a:avLst/>
            </a:prstGeom>
          </p:spPr>
        </p:pic>
        <p:pic>
          <p:nvPicPr>
            <p:cNvPr id="29" name="Picture 28">
              <a:extLst>
                <a:ext uri="{FF2B5EF4-FFF2-40B4-BE49-F238E27FC236}">
                  <a16:creationId xmlns:a16="http://schemas.microsoft.com/office/drawing/2014/main" id="{4A9314C4-7D38-9A49-80B8-D91636B29871}"/>
                </a:ext>
              </a:extLst>
            </p:cNvPr>
            <p:cNvPicPr>
              <a:picLocks noChangeAspect="1"/>
            </p:cNvPicPr>
            <p:nvPr/>
          </p:nvPicPr>
          <p:blipFill>
            <a:blip r:embed="rId8">
              <a:duotone>
                <a:schemeClr val="accent2">
                  <a:shade val="45000"/>
                  <a:satMod val="135000"/>
                </a:schemeClr>
                <a:prstClr val="white"/>
              </a:duotone>
            </a:blip>
            <a:stretch>
              <a:fillRect/>
            </a:stretch>
          </p:blipFill>
          <p:spPr>
            <a:xfrm>
              <a:off x="10179164" y="2336214"/>
              <a:ext cx="927349" cy="931526"/>
            </a:xfrm>
            <a:prstGeom prst="rect">
              <a:avLst/>
            </a:prstGeom>
          </p:spPr>
        </p:pic>
        <p:sp>
          <p:nvSpPr>
            <p:cNvPr id="30" name="Left Brace 29">
              <a:extLst>
                <a:ext uri="{FF2B5EF4-FFF2-40B4-BE49-F238E27FC236}">
                  <a16:creationId xmlns:a16="http://schemas.microsoft.com/office/drawing/2014/main" id="{9CB9E856-6415-B642-9CC9-A0DB256AF6B7}"/>
                </a:ext>
              </a:extLst>
            </p:cNvPr>
            <p:cNvSpPr/>
            <p:nvPr/>
          </p:nvSpPr>
          <p:spPr>
            <a:xfrm rot="16200000">
              <a:off x="6827651" y="3239589"/>
              <a:ext cx="461666" cy="913076"/>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extBox 30">
              <a:extLst>
                <a:ext uri="{FF2B5EF4-FFF2-40B4-BE49-F238E27FC236}">
                  <a16:creationId xmlns:a16="http://schemas.microsoft.com/office/drawing/2014/main" id="{6EE03C64-954C-A540-9853-93CA2D890921}"/>
                </a:ext>
              </a:extLst>
            </p:cNvPr>
            <p:cNvSpPr txBox="1"/>
            <p:nvPr/>
          </p:nvSpPr>
          <p:spPr>
            <a:xfrm>
              <a:off x="6314570" y="3899293"/>
              <a:ext cx="1518558" cy="461665"/>
            </a:xfrm>
            <a:prstGeom prst="rect">
              <a:avLst/>
            </a:prstGeom>
            <a:noFill/>
            <a:ln>
              <a:noFill/>
            </a:ln>
          </p:spPr>
          <p:txBody>
            <a:bodyPr wrap="square" rtlCol="0">
              <a:spAutoFit/>
            </a:bodyPr>
            <a:lstStyle/>
            <a:p>
              <a:pPr algn="ctr"/>
              <a:r>
                <a:rPr lang="en-US" sz="2400" dirty="0"/>
                <a:t>Minimum</a:t>
              </a:r>
            </a:p>
          </p:txBody>
        </p:sp>
        <p:sp>
          <p:nvSpPr>
            <p:cNvPr id="32" name="Left Brace 31">
              <a:extLst>
                <a:ext uri="{FF2B5EF4-FFF2-40B4-BE49-F238E27FC236}">
                  <a16:creationId xmlns:a16="http://schemas.microsoft.com/office/drawing/2014/main" id="{976C6228-EF61-BC47-8284-48289953B658}"/>
                </a:ext>
              </a:extLst>
            </p:cNvPr>
            <p:cNvSpPr/>
            <p:nvPr/>
          </p:nvSpPr>
          <p:spPr>
            <a:xfrm rot="16200000">
              <a:off x="9849468" y="2676664"/>
              <a:ext cx="461666" cy="2052425"/>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FB61AC4C-5932-0C44-B7DB-9C9442C9C3D9}"/>
                </a:ext>
              </a:extLst>
            </p:cNvPr>
            <p:cNvSpPr txBox="1"/>
            <p:nvPr/>
          </p:nvSpPr>
          <p:spPr>
            <a:xfrm>
              <a:off x="8714617" y="3899292"/>
              <a:ext cx="2731367" cy="461665"/>
            </a:xfrm>
            <a:prstGeom prst="rect">
              <a:avLst/>
            </a:prstGeom>
            <a:noFill/>
            <a:ln>
              <a:noFill/>
            </a:ln>
          </p:spPr>
          <p:txBody>
            <a:bodyPr wrap="square" rtlCol="0">
              <a:spAutoFit/>
            </a:bodyPr>
            <a:lstStyle/>
            <a:p>
              <a:pPr algn="ctr"/>
              <a:r>
                <a:rPr lang="en-US" sz="2400" dirty="0"/>
                <a:t>Scale as needed</a:t>
              </a:r>
            </a:p>
          </p:txBody>
        </p:sp>
        <p:sp>
          <p:nvSpPr>
            <p:cNvPr id="34" name="Left Brace 33">
              <a:extLst>
                <a:ext uri="{FF2B5EF4-FFF2-40B4-BE49-F238E27FC236}">
                  <a16:creationId xmlns:a16="http://schemas.microsoft.com/office/drawing/2014/main" id="{9014E432-5B6E-EE49-A946-54DECCFE3B21}"/>
                </a:ext>
              </a:extLst>
            </p:cNvPr>
            <p:cNvSpPr/>
            <p:nvPr/>
          </p:nvSpPr>
          <p:spPr>
            <a:xfrm rot="16200000">
              <a:off x="7394479" y="3621517"/>
              <a:ext cx="461666" cy="2052425"/>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6734DF30-AC5E-1544-B2E6-48D7437D2A7C}"/>
                </a:ext>
              </a:extLst>
            </p:cNvPr>
            <p:cNvSpPr txBox="1"/>
            <p:nvPr/>
          </p:nvSpPr>
          <p:spPr>
            <a:xfrm>
              <a:off x="6866033" y="4848347"/>
              <a:ext cx="1518558" cy="461665"/>
            </a:xfrm>
            <a:prstGeom prst="rect">
              <a:avLst/>
            </a:prstGeom>
            <a:noFill/>
            <a:ln>
              <a:noFill/>
            </a:ln>
          </p:spPr>
          <p:txBody>
            <a:bodyPr wrap="square" rtlCol="0">
              <a:spAutoFit/>
            </a:bodyPr>
            <a:lstStyle/>
            <a:p>
              <a:pPr algn="ctr"/>
              <a:r>
                <a:rPr lang="en-US" sz="2400" dirty="0"/>
                <a:t>Desired</a:t>
              </a:r>
            </a:p>
          </p:txBody>
        </p:sp>
        <p:sp>
          <p:nvSpPr>
            <p:cNvPr id="36" name="Left Brace 35">
              <a:extLst>
                <a:ext uri="{FF2B5EF4-FFF2-40B4-BE49-F238E27FC236}">
                  <a16:creationId xmlns:a16="http://schemas.microsoft.com/office/drawing/2014/main" id="{7A2BA870-FA63-2B41-8F3B-C8BD2CA29A0C}"/>
                </a:ext>
              </a:extLst>
            </p:cNvPr>
            <p:cNvSpPr/>
            <p:nvPr/>
          </p:nvSpPr>
          <p:spPr>
            <a:xfrm rot="16200000">
              <a:off x="8583621" y="3262290"/>
              <a:ext cx="461666" cy="443071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7" name="TextBox 36">
            <a:extLst>
              <a:ext uri="{FF2B5EF4-FFF2-40B4-BE49-F238E27FC236}">
                <a16:creationId xmlns:a16="http://schemas.microsoft.com/office/drawing/2014/main" id="{E4F12121-ACCB-6F48-B633-51B6B611DC5B}"/>
              </a:ext>
            </a:extLst>
          </p:cNvPr>
          <p:cNvSpPr txBox="1"/>
          <p:nvPr/>
        </p:nvSpPr>
        <p:spPr>
          <a:xfrm>
            <a:off x="6840968" y="5892710"/>
            <a:ext cx="4788976" cy="461665"/>
          </a:xfrm>
          <a:prstGeom prst="rect">
            <a:avLst/>
          </a:prstGeom>
          <a:noFill/>
          <a:ln>
            <a:noFill/>
          </a:ln>
        </p:spPr>
        <p:txBody>
          <a:bodyPr wrap="square" rtlCol="0">
            <a:spAutoFit/>
          </a:bodyPr>
          <a:lstStyle/>
          <a:p>
            <a:pPr algn="ctr"/>
            <a:r>
              <a:rPr lang="en-US" sz="2400" dirty="0"/>
              <a:t>Maximum Amazon EC2 instances</a:t>
            </a:r>
          </a:p>
        </p:txBody>
      </p:sp>
      <p:grpSp>
        <p:nvGrpSpPr>
          <p:cNvPr id="4" name="Group 3">
            <a:extLst>
              <a:ext uri="{FF2B5EF4-FFF2-40B4-BE49-F238E27FC236}">
                <a16:creationId xmlns:a16="http://schemas.microsoft.com/office/drawing/2014/main" id="{20A7FAA9-9E3B-A641-AE43-E9ECC66CDEE4}"/>
              </a:ext>
            </a:extLst>
          </p:cNvPr>
          <p:cNvGrpSpPr/>
          <p:nvPr/>
        </p:nvGrpSpPr>
        <p:grpSpPr>
          <a:xfrm>
            <a:off x="697154" y="1405189"/>
            <a:ext cx="4796835" cy="4718353"/>
            <a:chOff x="6733729" y="1569720"/>
            <a:chExt cx="4796835" cy="4718353"/>
          </a:xfrm>
        </p:grpSpPr>
        <p:pic>
          <p:nvPicPr>
            <p:cNvPr id="61" name="Picture 60">
              <a:extLst>
                <a:ext uri="{FF2B5EF4-FFF2-40B4-BE49-F238E27FC236}">
                  <a16:creationId xmlns:a16="http://schemas.microsoft.com/office/drawing/2014/main" id="{1171984B-7F7E-984D-8A00-917FFDF3E165}"/>
                </a:ext>
              </a:extLst>
            </p:cNvPr>
            <p:cNvPicPr>
              <a:picLocks noChangeAspect="1"/>
            </p:cNvPicPr>
            <p:nvPr/>
          </p:nvPicPr>
          <p:blipFill>
            <a:blip r:embed="rId9"/>
            <a:stretch>
              <a:fillRect/>
            </a:stretch>
          </p:blipFill>
          <p:spPr>
            <a:xfrm>
              <a:off x="8264554" y="2592633"/>
              <a:ext cx="898715" cy="1074653"/>
            </a:xfrm>
            <a:prstGeom prst="rect">
              <a:avLst/>
            </a:prstGeom>
          </p:spPr>
        </p:pic>
        <p:sp>
          <p:nvSpPr>
            <p:cNvPr id="59" name="Rounded Rectangle 58">
              <a:extLst>
                <a:ext uri="{FF2B5EF4-FFF2-40B4-BE49-F238E27FC236}">
                  <a16:creationId xmlns:a16="http://schemas.microsoft.com/office/drawing/2014/main" id="{F4AD85EA-77D0-AF40-8BD4-962B986E7031}"/>
                </a:ext>
              </a:extLst>
            </p:cNvPr>
            <p:cNvSpPr/>
            <p:nvPr/>
          </p:nvSpPr>
          <p:spPr>
            <a:xfrm>
              <a:off x="6733729" y="1569720"/>
              <a:ext cx="4796835" cy="4718353"/>
            </a:xfrm>
            <a:prstGeom prst="roundRect">
              <a:avLst/>
            </a:prstGeom>
            <a:noFill/>
            <a:ln w="38100">
              <a:solidFill>
                <a:srgbClr val="067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60" name="TextBox 59">
              <a:extLst>
                <a:ext uri="{FF2B5EF4-FFF2-40B4-BE49-F238E27FC236}">
                  <a16:creationId xmlns:a16="http://schemas.microsoft.com/office/drawing/2014/main" id="{DF32AB3F-779E-9F44-BF0E-8AA52BAA4B1F}"/>
                </a:ext>
              </a:extLst>
            </p:cNvPr>
            <p:cNvSpPr txBox="1"/>
            <p:nvPr/>
          </p:nvSpPr>
          <p:spPr>
            <a:xfrm>
              <a:off x="7974618" y="1755648"/>
              <a:ext cx="2382383" cy="523220"/>
            </a:xfrm>
            <a:prstGeom prst="rect">
              <a:avLst/>
            </a:prstGeom>
            <a:noFill/>
          </p:spPr>
          <p:txBody>
            <a:bodyPr wrap="non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High demand</a:t>
              </a:r>
            </a:p>
          </p:txBody>
        </p:sp>
        <p:sp>
          <p:nvSpPr>
            <p:cNvPr id="62" name="TextBox 61">
              <a:extLst>
                <a:ext uri="{FF2B5EF4-FFF2-40B4-BE49-F238E27FC236}">
                  <a16:creationId xmlns:a16="http://schemas.microsoft.com/office/drawing/2014/main" id="{914E3B91-96B6-DC48-B28D-D758B364A03E}"/>
                </a:ext>
              </a:extLst>
            </p:cNvPr>
            <p:cNvSpPr txBox="1"/>
            <p:nvPr/>
          </p:nvSpPr>
          <p:spPr>
            <a:xfrm>
              <a:off x="8353591" y="3721679"/>
              <a:ext cx="1619354" cy="461665"/>
            </a:xfrm>
            <a:prstGeom prst="rect">
              <a:avLst/>
            </a:prstGeom>
            <a:noFill/>
          </p:spPr>
          <p:txBody>
            <a:bodyPr wrap="non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Customers</a:t>
              </a:r>
            </a:p>
          </p:txBody>
        </p:sp>
        <p:pic>
          <p:nvPicPr>
            <p:cNvPr id="63" name="Picture 62">
              <a:extLst>
                <a:ext uri="{FF2B5EF4-FFF2-40B4-BE49-F238E27FC236}">
                  <a16:creationId xmlns:a16="http://schemas.microsoft.com/office/drawing/2014/main" id="{5735F101-7C2E-F342-A098-18AE8080D6F6}"/>
                </a:ext>
              </a:extLst>
            </p:cNvPr>
            <p:cNvPicPr>
              <a:picLocks noChangeAspect="1"/>
            </p:cNvPicPr>
            <p:nvPr/>
          </p:nvPicPr>
          <p:blipFill>
            <a:blip r:embed="rId9"/>
            <a:stretch>
              <a:fillRect/>
            </a:stretch>
          </p:blipFill>
          <p:spPr>
            <a:xfrm>
              <a:off x="9192853" y="2592633"/>
              <a:ext cx="898715" cy="1074653"/>
            </a:xfrm>
            <a:prstGeom prst="rect">
              <a:avLst/>
            </a:prstGeom>
          </p:spPr>
        </p:pic>
        <p:pic>
          <p:nvPicPr>
            <p:cNvPr id="64" name="Picture 63">
              <a:extLst>
                <a:ext uri="{FF2B5EF4-FFF2-40B4-BE49-F238E27FC236}">
                  <a16:creationId xmlns:a16="http://schemas.microsoft.com/office/drawing/2014/main" id="{20E1579B-19E4-CE4F-B69E-AEA29A926574}"/>
                </a:ext>
              </a:extLst>
            </p:cNvPr>
            <p:cNvPicPr>
              <a:picLocks noChangeAspect="1"/>
            </p:cNvPicPr>
            <p:nvPr/>
          </p:nvPicPr>
          <p:blipFill>
            <a:blip r:embed="rId9"/>
            <a:stretch>
              <a:fillRect/>
            </a:stretch>
          </p:blipFill>
          <p:spPr>
            <a:xfrm>
              <a:off x="10121152" y="2596896"/>
              <a:ext cx="898715" cy="1074653"/>
            </a:xfrm>
            <a:prstGeom prst="rect">
              <a:avLst/>
            </a:prstGeom>
          </p:spPr>
        </p:pic>
        <p:pic>
          <p:nvPicPr>
            <p:cNvPr id="65" name="Picture 64">
              <a:extLst>
                <a:ext uri="{FF2B5EF4-FFF2-40B4-BE49-F238E27FC236}">
                  <a16:creationId xmlns:a16="http://schemas.microsoft.com/office/drawing/2014/main" id="{FDE905D9-F8F0-654E-BC26-C8AE4C2FB3AE}"/>
                </a:ext>
              </a:extLst>
            </p:cNvPr>
            <p:cNvPicPr>
              <a:picLocks noChangeAspect="1"/>
            </p:cNvPicPr>
            <p:nvPr/>
          </p:nvPicPr>
          <p:blipFill>
            <a:blip r:embed="rId9"/>
            <a:stretch>
              <a:fillRect/>
            </a:stretch>
          </p:blipFill>
          <p:spPr>
            <a:xfrm>
              <a:off x="7336255" y="2592633"/>
              <a:ext cx="898715" cy="1074653"/>
            </a:xfrm>
            <a:prstGeom prst="rect">
              <a:avLst/>
            </a:prstGeom>
          </p:spPr>
        </p:pic>
        <p:pic>
          <p:nvPicPr>
            <p:cNvPr id="66" name="Picture 65">
              <a:extLst>
                <a:ext uri="{FF2B5EF4-FFF2-40B4-BE49-F238E27FC236}">
                  <a16:creationId xmlns:a16="http://schemas.microsoft.com/office/drawing/2014/main" id="{CD32DEDC-DBBE-9F4C-B2BA-FFB33113C2C6}"/>
                </a:ext>
              </a:extLst>
            </p:cNvPr>
            <p:cNvPicPr>
              <a:picLocks noChangeAspect="1"/>
            </p:cNvPicPr>
            <p:nvPr/>
          </p:nvPicPr>
          <p:blipFill>
            <a:blip r:embed="rId10"/>
            <a:stretch>
              <a:fillRect/>
            </a:stretch>
          </p:blipFill>
          <p:spPr>
            <a:xfrm>
              <a:off x="7910561" y="4480560"/>
              <a:ext cx="969852" cy="1074653"/>
            </a:xfrm>
            <a:prstGeom prst="rect">
              <a:avLst/>
            </a:prstGeom>
          </p:spPr>
        </p:pic>
        <p:pic>
          <p:nvPicPr>
            <p:cNvPr id="67" name="Graphic 66" descr="Coffee">
              <a:extLst>
                <a:ext uri="{FF2B5EF4-FFF2-40B4-BE49-F238E27FC236}">
                  <a16:creationId xmlns:a16="http://schemas.microsoft.com/office/drawing/2014/main" id="{7A812D34-628D-674E-93F2-ECC5832372A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96212" y="4937760"/>
              <a:ext cx="548640" cy="548640"/>
            </a:xfrm>
            <a:prstGeom prst="rect">
              <a:avLst/>
            </a:prstGeom>
          </p:spPr>
        </p:pic>
        <p:sp>
          <p:nvSpPr>
            <p:cNvPr id="68" name="TextBox 67">
              <a:extLst>
                <a:ext uri="{FF2B5EF4-FFF2-40B4-BE49-F238E27FC236}">
                  <a16:creationId xmlns:a16="http://schemas.microsoft.com/office/drawing/2014/main" id="{42C92F59-B640-854D-A614-D8E0AC180DD5}"/>
                </a:ext>
              </a:extLst>
            </p:cNvPr>
            <p:cNvSpPr txBox="1"/>
            <p:nvPr/>
          </p:nvSpPr>
          <p:spPr>
            <a:xfrm>
              <a:off x="8579544" y="5607227"/>
              <a:ext cx="1226618" cy="461665"/>
            </a:xfrm>
            <a:prstGeom prst="rect">
              <a:avLst/>
            </a:prstGeom>
            <a:noFill/>
          </p:spPr>
          <p:txBody>
            <a:bodyPr wrap="non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Baristas</a:t>
              </a:r>
            </a:p>
          </p:txBody>
        </p:sp>
        <p:pic>
          <p:nvPicPr>
            <p:cNvPr id="69" name="Graphic 68" descr="Coffee">
              <a:extLst>
                <a:ext uri="{FF2B5EF4-FFF2-40B4-BE49-F238E27FC236}">
                  <a16:creationId xmlns:a16="http://schemas.microsoft.com/office/drawing/2014/main" id="{03C9DA0C-8CE6-7D48-98DA-5544E1F04E8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96189" y="4937760"/>
              <a:ext cx="548640" cy="548640"/>
            </a:xfrm>
            <a:prstGeom prst="rect">
              <a:avLst/>
            </a:prstGeom>
          </p:spPr>
        </p:pic>
        <p:pic>
          <p:nvPicPr>
            <p:cNvPr id="70" name="Picture 69">
              <a:extLst>
                <a:ext uri="{FF2B5EF4-FFF2-40B4-BE49-F238E27FC236}">
                  <a16:creationId xmlns:a16="http://schemas.microsoft.com/office/drawing/2014/main" id="{40DFF7A2-C8FF-784E-AC14-18CE25B97CC9}"/>
                </a:ext>
              </a:extLst>
            </p:cNvPr>
            <p:cNvPicPr>
              <a:picLocks noChangeAspect="1"/>
            </p:cNvPicPr>
            <p:nvPr/>
          </p:nvPicPr>
          <p:blipFill>
            <a:blip r:embed="rId13"/>
            <a:stretch>
              <a:fillRect/>
            </a:stretch>
          </p:blipFill>
          <p:spPr>
            <a:xfrm>
              <a:off x="9400032" y="4480560"/>
              <a:ext cx="950976" cy="1060284"/>
            </a:xfrm>
            <a:prstGeom prst="rect">
              <a:avLst/>
            </a:prstGeom>
          </p:spPr>
        </p:pic>
      </p:grpSp>
      <p:sp>
        <p:nvSpPr>
          <p:cNvPr id="39" name="Footer Placeholder 4">
            <a:extLst>
              <a:ext uri="{FF2B5EF4-FFF2-40B4-BE49-F238E27FC236}">
                <a16:creationId xmlns:a16="http://schemas.microsoft.com/office/drawing/2014/main" id="{C3CC5741-9E22-8440-9E13-048D7B206FD8}"/>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 name="Slide Number Placeholder 1"/>
          <p:cNvSpPr>
            <a:spLocks noGrp="1"/>
          </p:cNvSpPr>
          <p:nvPr>
            <p:ph type="sldNum" sz="quarter" idx="12"/>
          </p:nvPr>
        </p:nvSpPr>
        <p:spPr/>
        <p:txBody>
          <a:bodyPr/>
          <a:lstStyle/>
          <a:p>
            <a:fld id="{B6A95138-A96E-2F42-A959-2EFD44FE4AB7}" type="slidenum">
              <a:rPr lang="en-US" smtClean="0"/>
              <a:t>26</a:t>
            </a:fld>
            <a:endParaRPr lang="en-US" dirty="0"/>
          </a:p>
        </p:txBody>
      </p:sp>
    </p:spTree>
    <p:custDataLst>
      <p:tags r:id="rId1"/>
    </p:custDataLst>
    <p:extLst>
      <p:ext uri="{BB962C8B-B14F-4D97-AF65-F5344CB8AC3E}">
        <p14:creationId xmlns:p14="http://schemas.microsoft.com/office/powerpoint/2010/main" val="370779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DA3E-11B4-0C44-BBA9-493E2E1B3972}"/>
              </a:ext>
            </a:extLst>
          </p:cNvPr>
          <p:cNvSpPr>
            <a:spLocks noGrp="1"/>
          </p:cNvSpPr>
          <p:nvPr>
            <p:ph type="title"/>
          </p:nvPr>
        </p:nvSpPr>
        <p:spPr/>
        <p:txBody>
          <a:bodyPr/>
          <a:lstStyle/>
          <a:p>
            <a:r>
              <a:rPr lang="en-US" dirty="0"/>
              <a:t>Elastic Load Balancing</a:t>
            </a:r>
          </a:p>
        </p:txBody>
      </p:sp>
      <p:sp>
        <p:nvSpPr>
          <p:cNvPr id="5" name="Footer Placeholder 3"/>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038474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C56F-2BE5-0645-8DE5-BAC7143D69F3}"/>
              </a:ext>
            </a:extLst>
          </p:cNvPr>
          <p:cNvSpPr>
            <a:spLocks noGrp="1"/>
          </p:cNvSpPr>
          <p:nvPr>
            <p:ph type="title"/>
          </p:nvPr>
        </p:nvSpPr>
        <p:spPr/>
        <p:txBody>
          <a:bodyPr/>
          <a:lstStyle/>
          <a:p>
            <a:r>
              <a:rPr lang="en-US" dirty="0"/>
              <a:t>Load balancing</a:t>
            </a:r>
          </a:p>
        </p:txBody>
      </p:sp>
      <p:sp>
        <p:nvSpPr>
          <p:cNvPr id="8" name="Rounded Rectangle 7">
            <a:extLst>
              <a:ext uri="{FF2B5EF4-FFF2-40B4-BE49-F238E27FC236}">
                <a16:creationId xmlns:a16="http://schemas.microsoft.com/office/drawing/2014/main" id="{9F0A7103-BBC5-E14E-BF49-2F4D7966BCF9}"/>
              </a:ext>
            </a:extLst>
          </p:cNvPr>
          <p:cNvSpPr/>
          <p:nvPr/>
        </p:nvSpPr>
        <p:spPr>
          <a:xfrm>
            <a:off x="812800" y="1569720"/>
            <a:ext cx="4950271" cy="4718353"/>
          </a:xfrm>
          <a:prstGeom prst="roundRect">
            <a:avLst/>
          </a:prstGeom>
          <a:noFill/>
          <a:ln w="38100">
            <a:solidFill>
              <a:srgbClr val="067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9" name="TextBox 8">
            <a:extLst>
              <a:ext uri="{FF2B5EF4-FFF2-40B4-BE49-F238E27FC236}">
                <a16:creationId xmlns:a16="http://schemas.microsoft.com/office/drawing/2014/main" id="{6F4AB4B0-C440-C74E-BABC-E10839E2859B}"/>
              </a:ext>
            </a:extLst>
          </p:cNvPr>
          <p:cNvSpPr txBox="1"/>
          <p:nvPr/>
        </p:nvSpPr>
        <p:spPr>
          <a:xfrm>
            <a:off x="1201717" y="1658028"/>
            <a:ext cx="4199533" cy="523220"/>
          </a:xfrm>
          <a:prstGeom prst="rect">
            <a:avLst/>
          </a:prstGeom>
          <a:noFill/>
        </p:spPr>
        <p:txBody>
          <a:bodyPr wrap="square" rtlCol="0">
            <a:spAutoFit/>
          </a:bodyPr>
          <a:lstStyle/>
          <a:p>
            <a:pPr algn="ctr"/>
            <a:r>
              <a:rPr lang="en-US" sz="2800" dirty="0">
                <a:latin typeface="Amazon Ember" panose="02000000000000000000" pitchFamily="2" charset="0"/>
                <a:ea typeface="Amazon Ember" panose="02000000000000000000" pitchFamily="2" charset="0"/>
                <a:cs typeface="Amazon Ember" panose="020B0603020204020204" pitchFamily="34" charset="0"/>
              </a:rPr>
              <a:t>Unbalanced workload</a:t>
            </a:r>
          </a:p>
        </p:txBody>
      </p:sp>
      <p:pic>
        <p:nvPicPr>
          <p:cNvPr id="12" name="Picture 11">
            <a:extLst>
              <a:ext uri="{FF2B5EF4-FFF2-40B4-BE49-F238E27FC236}">
                <a16:creationId xmlns:a16="http://schemas.microsoft.com/office/drawing/2014/main" id="{A37C4531-DA2F-6943-9151-957FDDAC980C}"/>
              </a:ext>
            </a:extLst>
          </p:cNvPr>
          <p:cNvPicPr>
            <a:picLocks noChangeAspect="1"/>
          </p:cNvPicPr>
          <p:nvPr/>
        </p:nvPicPr>
        <p:blipFill>
          <a:blip r:embed="rId4"/>
          <a:stretch>
            <a:fillRect/>
          </a:stretch>
        </p:blipFill>
        <p:spPr>
          <a:xfrm>
            <a:off x="1240524" y="2370587"/>
            <a:ext cx="898715" cy="1074653"/>
          </a:xfrm>
          <a:prstGeom prst="rect">
            <a:avLst/>
          </a:prstGeom>
        </p:spPr>
      </p:pic>
      <p:pic>
        <p:nvPicPr>
          <p:cNvPr id="13" name="Graphic 12" descr="Coffee">
            <a:extLst>
              <a:ext uri="{FF2B5EF4-FFF2-40B4-BE49-F238E27FC236}">
                <a16:creationId xmlns:a16="http://schemas.microsoft.com/office/drawing/2014/main" id="{4B2AB659-957E-BA4C-9703-D4ABB1BE6E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96626" y="5511733"/>
            <a:ext cx="548640" cy="548640"/>
          </a:xfrm>
          <a:prstGeom prst="rect">
            <a:avLst/>
          </a:prstGeom>
        </p:spPr>
      </p:pic>
      <p:pic>
        <p:nvPicPr>
          <p:cNvPr id="15" name="Picture 14">
            <a:extLst>
              <a:ext uri="{FF2B5EF4-FFF2-40B4-BE49-F238E27FC236}">
                <a16:creationId xmlns:a16="http://schemas.microsoft.com/office/drawing/2014/main" id="{1FE2E90A-8AB3-AD44-B8CD-EF707853FAA0}"/>
              </a:ext>
            </a:extLst>
          </p:cNvPr>
          <p:cNvPicPr>
            <a:picLocks noChangeAspect="1"/>
          </p:cNvPicPr>
          <p:nvPr/>
        </p:nvPicPr>
        <p:blipFill>
          <a:blip r:embed="rId4"/>
          <a:stretch>
            <a:fillRect/>
          </a:stretch>
        </p:blipFill>
        <p:spPr>
          <a:xfrm>
            <a:off x="2178112" y="2370588"/>
            <a:ext cx="898715" cy="1074653"/>
          </a:xfrm>
          <a:prstGeom prst="rect">
            <a:avLst/>
          </a:prstGeom>
        </p:spPr>
      </p:pic>
      <p:pic>
        <p:nvPicPr>
          <p:cNvPr id="27" name="Picture 26">
            <a:extLst>
              <a:ext uri="{FF2B5EF4-FFF2-40B4-BE49-F238E27FC236}">
                <a16:creationId xmlns:a16="http://schemas.microsoft.com/office/drawing/2014/main" id="{86E0C8CB-67EE-804D-807C-62F923148E41}"/>
              </a:ext>
            </a:extLst>
          </p:cNvPr>
          <p:cNvPicPr>
            <a:picLocks noChangeAspect="1"/>
          </p:cNvPicPr>
          <p:nvPr/>
        </p:nvPicPr>
        <p:blipFill>
          <a:blip r:embed="rId4"/>
          <a:stretch>
            <a:fillRect/>
          </a:stretch>
        </p:blipFill>
        <p:spPr>
          <a:xfrm>
            <a:off x="1744272" y="3496694"/>
            <a:ext cx="898715" cy="1074653"/>
          </a:xfrm>
          <a:prstGeom prst="rect">
            <a:avLst/>
          </a:prstGeom>
        </p:spPr>
      </p:pic>
      <p:sp>
        <p:nvSpPr>
          <p:cNvPr id="3" name="Rounded Rectangle 2">
            <a:extLst>
              <a:ext uri="{FF2B5EF4-FFF2-40B4-BE49-F238E27FC236}">
                <a16:creationId xmlns:a16="http://schemas.microsoft.com/office/drawing/2014/main" id="{4D8B2F07-CF14-C645-B064-313E2F123BEB}"/>
              </a:ext>
            </a:extLst>
          </p:cNvPr>
          <p:cNvSpPr/>
          <p:nvPr/>
        </p:nvSpPr>
        <p:spPr>
          <a:xfrm>
            <a:off x="1201717" y="2231764"/>
            <a:ext cx="1983826" cy="2391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E4C518D6-6451-F547-AA41-D361620B641C}"/>
              </a:ext>
            </a:extLst>
          </p:cNvPr>
          <p:cNvCxnSpPr>
            <a:stCxn id="3" idx="2"/>
          </p:cNvCxnSpPr>
          <p:nvPr/>
        </p:nvCxnSpPr>
        <p:spPr>
          <a:xfrm>
            <a:off x="2193630" y="4622800"/>
            <a:ext cx="0" cy="58928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AD7814E-F889-5D4F-9FD8-0004F799DB0B}"/>
              </a:ext>
            </a:extLst>
          </p:cNvPr>
          <p:cNvPicPr>
            <a:picLocks noChangeAspect="1"/>
          </p:cNvPicPr>
          <p:nvPr/>
        </p:nvPicPr>
        <p:blipFill>
          <a:blip r:embed="rId7"/>
          <a:stretch>
            <a:fillRect/>
          </a:stretch>
        </p:blipFill>
        <p:spPr>
          <a:xfrm>
            <a:off x="1713812" y="5073933"/>
            <a:ext cx="969852" cy="1074653"/>
          </a:xfrm>
          <a:prstGeom prst="rect">
            <a:avLst/>
          </a:prstGeom>
        </p:spPr>
      </p:pic>
      <p:pic>
        <p:nvPicPr>
          <p:cNvPr id="30" name="Graphic 29" descr="Coffee">
            <a:extLst>
              <a:ext uri="{FF2B5EF4-FFF2-40B4-BE49-F238E27FC236}">
                <a16:creationId xmlns:a16="http://schemas.microsoft.com/office/drawing/2014/main" id="{27E307FA-58A4-5540-AB29-5D36D9E5FE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12334" y="5511733"/>
            <a:ext cx="548640" cy="548640"/>
          </a:xfrm>
          <a:prstGeom prst="rect">
            <a:avLst/>
          </a:prstGeom>
        </p:spPr>
      </p:pic>
      <p:pic>
        <p:nvPicPr>
          <p:cNvPr id="31" name="Picture 30">
            <a:extLst>
              <a:ext uri="{FF2B5EF4-FFF2-40B4-BE49-F238E27FC236}">
                <a16:creationId xmlns:a16="http://schemas.microsoft.com/office/drawing/2014/main" id="{858C5487-FEDD-1144-B276-55C4088ECE1B}"/>
              </a:ext>
            </a:extLst>
          </p:cNvPr>
          <p:cNvPicPr>
            <a:picLocks noChangeAspect="1"/>
          </p:cNvPicPr>
          <p:nvPr/>
        </p:nvPicPr>
        <p:blipFill>
          <a:blip r:embed="rId4"/>
          <a:stretch>
            <a:fillRect/>
          </a:stretch>
        </p:blipFill>
        <p:spPr>
          <a:xfrm>
            <a:off x="3959980" y="2854243"/>
            <a:ext cx="898715" cy="1074653"/>
          </a:xfrm>
          <a:prstGeom prst="rect">
            <a:avLst/>
          </a:prstGeom>
        </p:spPr>
      </p:pic>
      <p:sp>
        <p:nvSpPr>
          <p:cNvPr id="33" name="Rounded Rectangle 32">
            <a:extLst>
              <a:ext uri="{FF2B5EF4-FFF2-40B4-BE49-F238E27FC236}">
                <a16:creationId xmlns:a16="http://schemas.microsoft.com/office/drawing/2014/main" id="{D1955D0F-7229-5E48-9C15-268302409D56}"/>
              </a:ext>
            </a:extLst>
          </p:cNvPr>
          <p:cNvSpPr/>
          <p:nvPr/>
        </p:nvSpPr>
        <p:spPr>
          <a:xfrm>
            <a:off x="3417425" y="2231764"/>
            <a:ext cx="1983826" cy="2391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EC731572-BB33-AC4E-89B5-D9FA79095ECB}"/>
              </a:ext>
            </a:extLst>
          </p:cNvPr>
          <p:cNvCxnSpPr>
            <a:stCxn id="33" idx="2"/>
          </p:cNvCxnSpPr>
          <p:nvPr/>
        </p:nvCxnSpPr>
        <p:spPr>
          <a:xfrm>
            <a:off x="4409338" y="4622800"/>
            <a:ext cx="0" cy="58928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43811076-9EAC-6F43-975A-EF3827601FA2}"/>
              </a:ext>
            </a:extLst>
          </p:cNvPr>
          <p:cNvSpPr/>
          <p:nvPr/>
        </p:nvSpPr>
        <p:spPr>
          <a:xfrm>
            <a:off x="6428931" y="1569719"/>
            <a:ext cx="4950271" cy="4718353"/>
          </a:xfrm>
          <a:prstGeom prst="roundRect">
            <a:avLst/>
          </a:prstGeom>
          <a:noFill/>
          <a:ln w="38100">
            <a:solidFill>
              <a:srgbClr val="067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51" name="TextBox 50">
            <a:extLst>
              <a:ext uri="{FF2B5EF4-FFF2-40B4-BE49-F238E27FC236}">
                <a16:creationId xmlns:a16="http://schemas.microsoft.com/office/drawing/2014/main" id="{18049F92-93BB-D643-AE34-561A5244078E}"/>
              </a:ext>
            </a:extLst>
          </p:cNvPr>
          <p:cNvSpPr txBox="1"/>
          <p:nvPr/>
        </p:nvSpPr>
        <p:spPr>
          <a:xfrm>
            <a:off x="6817848" y="1658027"/>
            <a:ext cx="4199533" cy="523220"/>
          </a:xfrm>
          <a:prstGeom prst="rect">
            <a:avLst/>
          </a:prstGeom>
          <a:noFill/>
        </p:spPr>
        <p:txBody>
          <a:bodyPr wrap="square" rtlCol="0">
            <a:spAutoFit/>
          </a:bodyPr>
          <a:lstStyle/>
          <a:p>
            <a:pPr algn="ctr"/>
            <a:r>
              <a:rPr lang="en-US" sz="2800" dirty="0">
                <a:latin typeface="Amazon Ember" panose="02000000000000000000" pitchFamily="2" charset="0"/>
                <a:ea typeface="Amazon Ember" panose="02000000000000000000" pitchFamily="2" charset="0"/>
                <a:cs typeface="Amazon Ember" panose="020B0603020204020204" pitchFamily="34" charset="0"/>
              </a:rPr>
              <a:t>Balanced workload</a:t>
            </a:r>
          </a:p>
        </p:txBody>
      </p:sp>
      <p:pic>
        <p:nvPicPr>
          <p:cNvPr id="52" name="Picture 51">
            <a:extLst>
              <a:ext uri="{FF2B5EF4-FFF2-40B4-BE49-F238E27FC236}">
                <a16:creationId xmlns:a16="http://schemas.microsoft.com/office/drawing/2014/main" id="{EAD3FC8C-4F25-F741-B094-E9832966CE4D}"/>
              </a:ext>
            </a:extLst>
          </p:cNvPr>
          <p:cNvPicPr>
            <a:picLocks noChangeAspect="1"/>
          </p:cNvPicPr>
          <p:nvPr/>
        </p:nvPicPr>
        <p:blipFill>
          <a:blip r:embed="rId4"/>
          <a:stretch>
            <a:fillRect/>
          </a:stretch>
        </p:blipFill>
        <p:spPr>
          <a:xfrm>
            <a:off x="6859960" y="2854243"/>
            <a:ext cx="898715" cy="1074653"/>
          </a:xfrm>
          <a:prstGeom prst="rect">
            <a:avLst/>
          </a:prstGeom>
        </p:spPr>
      </p:pic>
      <p:pic>
        <p:nvPicPr>
          <p:cNvPr id="53" name="Graphic 52" descr="Coffee">
            <a:extLst>
              <a:ext uri="{FF2B5EF4-FFF2-40B4-BE49-F238E27FC236}">
                <a16:creationId xmlns:a16="http://schemas.microsoft.com/office/drawing/2014/main" id="{110831E8-C656-674C-883F-235171FEA8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12757" y="5511732"/>
            <a:ext cx="548640" cy="548640"/>
          </a:xfrm>
          <a:prstGeom prst="rect">
            <a:avLst/>
          </a:prstGeom>
        </p:spPr>
      </p:pic>
      <p:pic>
        <p:nvPicPr>
          <p:cNvPr id="54" name="Picture 53">
            <a:extLst>
              <a:ext uri="{FF2B5EF4-FFF2-40B4-BE49-F238E27FC236}">
                <a16:creationId xmlns:a16="http://schemas.microsoft.com/office/drawing/2014/main" id="{8AF9787D-B033-334B-85E5-BC0AB5F637EA}"/>
              </a:ext>
            </a:extLst>
          </p:cNvPr>
          <p:cNvPicPr>
            <a:picLocks noChangeAspect="1"/>
          </p:cNvPicPr>
          <p:nvPr/>
        </p:nvPicPr>
        <p:blipFill>
          <a:blip r:embed="rId4"/>
          <a:stretch>
            <a:fillRect/>
          </a:stretch>
        </p:blipFill>
        <p:spPr>
          <a:xfrm>
            <a:off x="7801911" y="2854243"/>
            <a:ext cx="898715" cy="1074653"/>
          </a:xfrm>
          <a:prstGeom prst="rect">
            <a:avLst/>
          </a:prstGeom>
        </p:spPr>
      </p:pic>
      <p:pic>
        <p:nvPicPr>
          <p:cNvPr id="55" name="Picture 54">
            <a:extLst>
              <a:ext uri="{FF2B5EF4-FFF2-40B4-BE49-F238E27FC236}">
                <a16:creationId xmlns:a16="http://schemas.microsoft.com/office/drawing/2014/main" id="{0752AD01-298C-924A-9C51-A2C97047A544}"/>
              </a:ext>
            </a:extLst>
          </p:cNvPr>
          <p:cNvPicPr>
            <a:picLocks noChangeAspect="1"/>
          </p:cNvPicPr>
          <p:nvPr/>
        </p:nvPicPr>
        <p:blipFill>
          <a:blip r:embed="rId4"/>
          <a:stretch>
            <a:fillRect/>
          </a:stretch>
        </p:blipFill>
        <p:spPr>
          <a:xfrm>
            <a:off x="10072535" y="2852928"/>
            <a:ext cx="898715" cy="1074653"/>
          </a:xfrm>
          <a:prstGeom prst="rect">
            <a:avLst/>
          </a:prstGeom>
        </p:spPr>
      </p:pic>
      <p:sp>
        <p:nvSpPr>
          <p:cNvPr id="56" name="Rounded Rectangle 55">
            <a:extLst>
              <a:ext uri="{FF2B5EF4-FFF2-40B4-BE49-F238E27FC236}">
                <a16:creationId xmlns:a16="http://schemas.microsoft.com/office/drawing/2014/main" id="{21D94155-AE76-7A41-AF92-F491C2EE4450}"/>
              </a:ext>
            </a:extLst>
          </p:cNvPr>
          <p:cNvSpPr/>
          <p:nvPr/>
        </p:nvSpPr>
        <p:spPr>
          <a:xfrm>
            <a:off x="6817848" y="2231763"/>
            <a:ext cx="1983826" cy="2391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94B9526D-F9BD-DF46-8A19-83EC850C35DE}"/>
              </a:ext>
            </a:extLst>
          </p:cNvPr>
          <p:cNvCxnSpPr>
            <a:stCxn id="56" idx="2"/>
          </p:cNvCxnSpPr>
          <p:nvPr/>
        </p:nvCxnSpPr>
        <p:spPr>
          <a:xfrm>
            <a:off x="7809761" y="4622799"/>
            <a:ext cx="0" cy="589280"/>
          </a:xfrm>
          <a:prstGeom prst="line">
            <a:avLst/>
          </a:prstGeom>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9434B95A-0A6A-914D-87C4-C8F114999E57}"/>
              </a:ext>
            </a:extLst>
          </p:cNvPr>
          <p:cNvPicPr>
            <a:picLocks noChangeAspect="1"/>
          </p:cNvPicPr>
          <p:nvPr/>
        </p:nvPicPr>
        <p:blipFill>
          <a:blip r:embed="rId7"/>
          <a:stretch>
            <a:fillRect/>
          </a:stretch>
        </p:blipFill>
        <p:spPr>
          <a:xfrm>
            <a:off x="7333539" y="5073933"/>
            <a:ext cx="969852" cy="1074653"/>
          </a:xfrm>
          <a:prstGeom prst="rect">
            <a:avLst/>
          </a:prstGeom>
        </p:spPr>
      </p:pic>
      <p:pic>
        <p:nvPicPr>
          <p:cNvPr id="59" name="Graphic 58" descr="Coffee">
            <a:extLst>
              <a:ext uri="{FF2B5EF4-FFF2-40B4-BE49-F238E27FC236}">
                <a16:creationId xmlns:a16="http://schemas.microsoft.com/office/drawing/2014/main" id="{A6E1EC76-8A86-1043-B95C-C511C00B53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8465" y="5511732"/>
            <a:ext cx="548640" cy="548640"/>
          </a:xfrm>
          <a:prstGeom prst="rect">
            <a:avLst/>
          </a:prstGeom>
        </p:spPr>
      </p:pic>
      <p:pic>
        <p:nvPicPr>
          <p:cNvPr id="60" name="Picture 59">
            <a:extLst>
              <a:ext uri="{FF2B5EF4-FFF2-40B4-BE49-F238E27FC236}">
                <a16:creationId xmlns:a16="http://schemas.microsoft.com/office/drawing/2014/main" id="{293E11D4-0EC1-8C44-BCAA-59553DBF2621}"/>
              </a:ext>
            </a:extLst>
          </p:cNvPr>
          <p:cNvPicPr>
            <a:picLocks noChangeAspect="1"/>
          </p:cNvPicPr>
          <p:nvPr/>
        </p:nvPicPr>
        <p:blipFill>
          <a:blip r:embed="rId4"/>
          <a:stretch>
            <a:fillRect/>
          </a:stretch>
        </p:blipFill>
        <p:spPr>
          <a:xfrm>
            <a:off x="9127689" y="2852928"/>
            <a:ext cx="898715" cy="1074653"/>
          </a:xfrm>
          <a:prstGeom prst="rect">
            <a:avLst/>
          </a:prstGeom>
        </p:spPr>
      </p:pic>
      <p:sp>
        <p:nvSpPr>
          <p:cNvPr id="61" name="Rounded Rectangle 60">
            <a:extLst>
              <a:ext uri="{FF2B5EF4-FFF2-40B4-BE49-F238E27FC236}">
                <a16:creationId xmlns:a16="http://schemas.microsoft.com/office/drawing/2014/main" id="{48EB4E1D-E58C-B341-8AA6-E9BA3D93D875}"/>
              </a:ext>
            </a:extLst>
          </p:cNvPr>
          <p:cNvSpPr/>
          <p:nvPr/>
        </p:nvSpPr>
        <p:spPr>
          <a:xfrm>
            <a:off x="9033556" y="2231763"/>
            <a:ext cx="1983826" cy="2391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Straight Connector 61">
            <a:extLst>
              <a:ext uri="{FF2B5EF4-FFF2-40B4-BE49-F238E27FC236}">
                <a16:creationId xmlns:a16="http://schemas.microsoft.com/office/drawing/2014/main" id="{5FFD6606-CBD7-6E42-9CB7-0606D1615871}"/>
              </a:ext>
            </a:extLst>
          </p:cNvPr>
          <p:cNvCxnSpPr>
            <a:stCxn id="61" idx="2"/>
          </p:cNvCxnSpPr>
          <p:nvPr/>
        </p:nvCxnSpPr>
        <p:spPr>
          <a:xfrm>
            <a:off x="10025469" y="4622799"/>
            <a:ext cx="0" cy="589280"/>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DC60827A-E29D-2B4C-9C6C-84FAE08902DE}"/>
              </a:ext>
            </a:extLst>
          </p:cNvPr>
          <p:cNvPicPr>
            <a:picLocks noChangeAspect="1"/>
          </p:cNvPicPr>
          <p:nvPr/>
        </p:nvPicPr>
        <p:blipFill>
          <a:blip r:embed="rId8"/>
          <a:stretch>
            <a:fillRect/>
          </a:stretch>
        </p:blipFill>
        <p:spPr>
          <a:xfrm>
            <a:off x="3930254" y="5073933"/>
            <a:ext cx="950976" cy="1060284"/>
          </a:xfrm>
          <a:prstGeom prst="rect">
            <a:avLst/>
          </a:prstGeom>
        </p:spPr>
      </p:pic>
      <p:pic>
        <p:nvPicPr>
          <p:cNvPr id="38" name="Picture 37">
            <a:extLst>
              <a:ext uri="{FF2B5EF4-FFF2-40B4-BE49-F238E27FC236}">
                <a16:creationId xmlns:a16="http://schemas.microsoft.com/office/drawing/2014/main" id="{55FF22E9-DB08-5544-A083-D4B0FFDE7F28}"/>
              </a:ext>
            </a:extLst>
          </p:cNvPr>
          <p:cNvPicPr>
            <a:picLocks noChangeAspect="1"/>
          </p:cNvPicPr>
          <p:nvPr/>
        </p:nvPicPr>
        <p:blipFill>
          <a:blip r:embed="rId8"/>
          <a:stretch>
            <a:fillRect/>
          </a:stretch>
        </p:blipFill>
        <p:spPr>
          <a:xfrm>
            <a:off x="9549981" y="5073933"/>
            <a:ext cx="950976" cy="1060284"/>
          </a:xfrm>
          <a:prstGeom prst="rect">
            <a:avLst/>
          </a:prstGeom>
        </p:spPr>
      </p:pic>
      <p:sp>
        <p:nvSpPr>
          <p:cNvPr id="32" name="Footer Placeholder 4">
            <a:extLst>
              <a:ext uri="{FF2B5EF4-FFF2-40B4-BE49-F238E27FC236}">
                <a16:creationId xmlns:a16="http://schemas.microsoft.com/office/drawing/2014/main" id="{66F3C326-5F15-6348-8E01-DC1DDC4DC997}"/>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4" name="Slide Number Placeholder 3"/>
          <p:cNvSpPr>
            <a:spLocks noGrp="1"/>
          </p:cNvSpPr>
          <p:nvPr>
            <p:ph type="sldNum" sz="quarter" idx="12"/>
          </p:nvPr>
        </p:nvSpPr>
        <p:spPr/>
        <p:txBody>
          <a:bodyPr/>
          <a:lstStyle/>
          <a:p>
            <a:fld id="{B6A95138-A96E-2F42-A959-2EFD44FE4AB7}" type="slidenum">
              <a:rPr lang="en-US" smtClean="0"/>
              <a:t>28</a:t>
            </a:fld>
            <a:endParaRPr lang="en-US" dirty="0"/>
          </a:p>
        </p:txBody>
      </p:sp>
    </p:spTree>
    <p:custDataLst>
      <p:tags r:id="rId1"/>
    </p:custDataLst>
    <p:extLst>
      <p:ext uri="{BB962C8B-B14F-4D97-AF65-F5344CB8AC3E}">
        <p14:creationId xmlns:p14="http://schemas.microsoft.com/office/powerpoint/2010/main" val="341681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56" grpId="0" animBg="1"/>
      <p:bldP spid="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Elastic Load Balancing</a:t>
            </a:r>
          </a:p>
        </p:txBody>
      </p:sp>
      <p:sp>
        <p:nvSpPr>
          <p:cNvPr id="7" name="Text Placeholder 6"/>
          <p:cNvSpPr>
            <a:spLocks noGrp="1"/>
          </p:cNvSpPr>
          <p:nvPr>
            <p:ph idx="1"/>
          </p:nvPr>
        </p:nvSpPr>
        <p:spPr>
          <a:xfrm>
            <a:off x="419100" y="2343169"/>
            <a:ext cx="7075714" cy="2507280"/>
          </a:xfrm>
        </p:spPr>
        <p:txBody>
          <a:bodyPr anchor="ctr">
            <a:normAutofit/>
          </a:bodyPr>
          <a:lstStyle/>
          <a:p>
            <a:pPr>
              <a:lnSpc>
                <a:spcPct val="100000"/>
              </a:lnSpc>
              <a:spcAft>
                <a:spcPts val="1000"/>
              </a:spcAft>
            </a:pPr>
            <a:r>
              <a:rPr lang="en-US" sz="2800" dirty="0"/>
              <a:t>Automatically distributes traffic across multiple resources</a:t>
            </a:r>
          </a:p>
          <a:p>
            <a:pPr>
              <a:lnSpc>
                <a:spcPct val="100000"/>
              </a:lnSpc>
              <a:spcAft>
                <a:spcPts val="1000"/>
              </a:spcAft>
            </a:pPr>
            <a:r>
              <a:rPr lang="en-US" sz="2800" dirty="0"/>
              <a:t>Provides a single point of contact for your Auto Scaling group</a:t>
            </a:r>
          </a:p>
        </p:txBody>
      </p:sp>
      <p:pic>
        <p:nvPicPr>
          <p:cNvPr id="8" name="Content Placeholder 22">
            <a:extLst>
              <a:ext uri="{FF2B5EF4-FFF2-40B4-BE49-F238E27FC236}">
                <a16:creationId xmlns:a16="http://schemas.microsoft.com/office/drawing/2014/main" id="{758ED051-38B8-2E43-B105-7AA2AC614CD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558784" y="2395728"/>
            <a:ext cx="2066543" cy="2066543"/>
          </a:xfrm>
          <a:prstGeom prst="rect">
            <a:avLst/>
          </a:prstGeom>
        </p:spPr>
      </p:pic>
      <p:sp>
        <p:nvSpPr>
          <p:cNvPr id="9" name="TextBox 8">
            <a:extLst>
              <a:ext uri="{FF2B5EF4-FFF2-40B4-BE49-F238E27FC236}">
                <a16:creationId xmlns:a16="http://schemas.microsoft.com/office/drawing/2014/main" id="{0E052CC7-169D-A742-8476-C487F9EE8C47}"/>
              </a:ext>
            </a:extLst>
          </p:cNvPr>
          <p:cNvSpPr txBox="1"/>
          <p:nvPr/>
        </p:nvSpPr>
        <p:spPr>
          <a:xfrm>
            <a:off x="8100059" y="4567751"/>
            <a:ext cx="2983992"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Elastic Load Balancing</a:t>
            </a:r>
          </a:p>
        </p:txBody>
      </p:sp>
      <p:sp>
        <p:nvSpPr>
          <p:cNvPr id="11" name="Footer Placeholder 4">
            <a:extLst>
              <a:ext uri="{FF2B5EF4-FFF2-40B4-BE49-F238E27FC236}">
                <a16:creationId xmlns:a16="http://schemas.microsoft.com/office/drawing/2014/main" id="{DD2D46D3-CB5A-1A48-9727-B600491CEE64}"/>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 name="Slide Number Placeholder 1"/>
          <p:cNvSpPr>
            <a:spLocks noGrp="1"/>
          </p:cNvSpPr>
          <p:nvPr>
            <p:ph type="sldNum" sz="quarter" idx="12"/>
          </p:nvPr>
        </p:nvSpPr>
        <p:spPr/>
        <p:txBody>
          <a:bodyPr/>
          <a:lstStyle/>
          <a:p>
            <a:fld id="{B6A95138-A96E-2F42-A959-2EFD44FE4AB7}" type="slidenum">
              <a:rPr lang="en-US" smtClean="0"/>
              <a:t>29</a:t>
            </a:fld>
            <a:endParaRPr lang="en-US" dirty="0"/>
          </a:p>
        </p:txBody>
      </p:sp>
    </p:spTree>
    <p:custDataLst>
      <p:tags r:id="rId1"/>
    </p:custDataLst>
    <p:extLst>
      <p:ext uri="{BB962C8B-B14F-4D97-AF65-F5344CB8AC3E}">
        <p14:creationId xmlns:p14="http://schemas.microsoft.com/office/powerpoint/2010/main" val="147319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EE44-3492-CA40-95C8-96EB718B3239}"/>
              </a:ext>
            </a:extLst>
          </p:cNvPr>
          <p:cNvSpPr>
            <a:spLocks noGrp="1"/>
          </p:cNvSpPr>
          <p:nvPr>
            <p:ph type="title"/>
          </p:nvPr>
        </p:nvSpPr>
        <p:spPr/>
        <p:txBody>
          <a:bodyPr/>
          <a:lstStyle/>
          <a:p>
            <a:r>
              <a:rPr lang="en-US" dirty="0"/>
              <a:t>Client and server model</a:t>
            </a:r>
          </a:p>
        </p:txBody>
      </p:sp>
      <p:sp>
        <p:nvSpPr>
          <p:cNvPr id="5" name="Footer Placeholder 4">
            <a:extLst>
              <a:ext uri="{FF2B5EF4-FFF2-40B4-BE49-F238E27FC236}">
                <a16:creationId xmlns:a16="http://schemas.microsoft.com/office/drawing/2014/main" id="{0A875492-5316-3144-ACED-E624F9F50771}"/>
              </a:ext>
            </a:extLst>
          </p:cNvPr>
          <p:cNvSpPr>
            <a:spLocks noGrp="1"/>
          </p:cNvSpPr>
          <p:nvPr>
            <p:ph type="ftr" sz="quarter" idx="3"/>
          </p:nvPr>
        </p:nvSpPr>
        <p:spPr/>
        <p:txBody>
          <a:body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F12A9D0C-FFEA-FD4B-B13E-AE618EA33E87}"/>
              </a:ext>
            </a:extLst>
          </p:cNvPr>
          <p:cNvPicPr>
            <a:picLocks noChangeAspect="1"/>
          </p:cNvPicPr>
          <p:nvPr/>
        </p:nvPicPr>
        <p:blipFill>
          <a:blip r:embed="rId4"/>
          <a:stretch>
            <a:fillRect/>
          </a:stretch>
        </p:blipFill>
        <p:spPr>
          <a:xfrm>
            <a:off x="206923" y="1324375"/>
            <a:ext cx="4648164" cy="4209250"/>
          </a:xfrm>
          <a:prstGeom prst="rect">
            <a:avLst/>
          </a:prstGeom>
        </p:spPr>
      </p:pic>
      <p:sp>
        <p:nvSpPr>
          <p:cNvPr id="17" name="TextBox 16">
            <a:extLst>
              <a:ext uri="{FF2B5EF4-FFF2-40B4-BE49-F238E27FC236}">
                <a16:creationId xmlns:a16="http://schemas.microsoft.com/office/drawing/2014/main" id="{4156B2FD-0CEB-4A43-AEA0-457B60B7F3D1}"/>
              </a:ext>
            </a:extLst>
          </p:cNvPr>
          <p:cNvSpPr txBox="1"/>
          <p:nvPr/>
        </p:nvSpPr>
        <p:spPr>
          <a:xfrm>
            <a:off x="5133135" y="2208592"/>
            <a:ext cx="1755609"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Customer</a:t>
            </a:r>
          </a:p>
        </p:txBody>
      </p:sp>
      <p:sp>
        <p:nvSpPr>
          <p:cNvPr id="18" name="TextBox 17">
            <a:extLst>
              <a:ext uri="{FF2B5EF4-FFF2-40B4-BE49-F238E27FC236}">
                <a16:creationId xmlns:a16="http://schemas.microsoft.com/office/drawing/2014/main" id="{D039BF4F-1EE0-C34E-A9EE-776101010FD4}"/>
              </a:ext>
            </a:extLst>
          </p:cNvPr>
          <p:cNvSpPr txBox="1"/>
          <p:nvPr/>
        </p:nvSpPr>
        <p:spPr>
          <a:xfrm>
            <a:off x="9968764" y="2208592"/>
            <a:ext cx="1301959"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Barista</a:t>
            </a:r>
          </a:p>
        </p:txBody>
      </p:sp>
      <p:sp>
        <p:nvSpPr>
          <p:cNvPr id="19" name="Right Arrow 18">
            <a:extLst>
              <a:ext uri="{FF2B5EF4-FFF2-40B4-BE49-F238E27FC236}">
                <a16:creationId xmlns:a16="http://schemas.microsoft.com/office/drawing/2014/main" id="{FEE9C062-35A8-AB45-94E8-138C2E9BE1A7}"/>
              </a:ext>
            </a:extLst>
          </p:cNvPr>
          <p:cNvSpPr/>
          <p:nvPr/>
        </p:nvSpPr>
        <p:spPr>
          <a:xfrm>
            <a:off x="7305661" y="3343998"/>
            <a:ext cx="2014989" cy="457200"/>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ight Arrow 21">
            <a:extLst>
              <a:ext uri="{FF2B5EF4-FFF2-40B4-BE49-F238E27FC236}">
                <a16:creationId xmlns:a16="http://schemas.microsoft.com/office/drawing/2014/main" id="{00D68D31-5C11-2F4B-95E3-8308E4F0819E}"/>
              </a:ext>
            </a:extLst>
          </p:cNvPr>
          <p:cNvSpPr/>
          <p:nvPr/>
        </p:nvSpPr>
        <p:spPr>
          <a:xfrm rot="10800000">
            <a:off x="7305661" y="3872413"/>
            <a:ext cx="2014988" cy="457200"/>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a:extLst>
              <a:ext uri="{FF2B5EF4-FFF2-40B4-BE49-F238E27FC236}">
                <a16:creationId xmlns:a16="http://schemas.microsoft.com/office/drawing/2014/main" id="{DB9D1399-DA69-F74C-8E2F-D31E5D757544}"/>
              </a:ext>
            </a:extLst>
          </p:cNvPr>
          <p:cNvPicPr>
            <a:picLocks noChangeAspect="1"/>
          </p:cNvPicPr>
          <p:nvPr/>
        </p:nvPicPr>
        <p:blipFill>
          <a:blip r:embed="rId5"/>
          <a:stretch>
            <a:fillRect/>
          </a:stretch>
        </p:blipFill>
        <p:spPr>
          <a:xfrm>
            <a:off x="5166360" y="2820030"/>
            <a:ext cx="1641070" cy="1962337"/>
          </a:xfrm>
          <a:prstGeom prst="rect">
            <a:avLst/>
          </a:prstGeom>
        </p:spPr>
      </p:pic>
      <p:pic>
        <p:nvPicPr>
          <p:cNvPr id="25" name="Picture 24">
            <a:extLst>
              <a:ext uri="{FF2B5EF4-FFF2-40B4-BE49-F238E27FC236}">
                <a16:creationId xmlns:a16="http://schemas.microsoft.com/office/drawing/2014/main" id="{E7DCA7BA-A911-664F-AD49-7292083B408E}"/>
              </a:ext>
            </a:extLst>
          </p:cNvPr>
          <p:cNvPicPr>
            <a:picLocks noChangeAspect="1"/>
          </p:cNvPicPr>
          <p:nvPr/>
        </p:nvPicPr>
        <p:blipFill>
          <a:blip r:embed="rId6"/>
          <a:stretch>
            <a:fillRect/>
          </a:stretch>
        </p:blipFill>
        <p:spPr>
          <a:xfrm>
            <a:off x="9818884" y="2997269"/>
            <a:ext cx="1550425" cy="1717962"/>
          </a:xfrm>
          <a:prstGeom prst="rect">
            <a:avLst/>
          </a:prstGeom>
        </p:spPr>
      </p:pic>
      <p:pic>
        <p:nvPicPr>
          <p:cNvPr id="26" name="Graphic 25" descr="Coffee">
            <a:extLst>
              <a:ext uri="{FF2B5EF4-FFF2-40B4-BE49-F238E27FC236}">
                <a16:creationId xmlns:a16="http://schemas.microsoft.com/office/drawing/2014/main" id="{621128C1-4E79-EB47-B276-A55B267887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269932" y="3924203"/>
            <a:ext cx="715145" cy="715145"/>
          </a:xfrm>
          <a:prstGeom prst="rect">
            <a:avLst/>
          </a:prstGeom>
        </p:spPr>
      </p:pic>
      <p:sp>
        <p:nvSpPr>
          <p:cNvPr id="35" name="TextBox 34">
            <a:extLst>
              <a:ext uri="{FF2B5EF4-FFF2-40B4-BE49-F238E27FC236}">
                <a16:creationId xmlns:a16="http://schemas.microsoft.com/office/drawing/2014/main" id="{915D3DDF-C171-2646-8D94-9340FC64591D}"/>
              </a:ext>
            </a:extLst>
          </p:cNvPr>
          <p:cNvSpPr txBox="1"/>
          <p:nvPr/>
        </p:nvSpPr>
        <p:spPr>
          <a:xfrm>
            <a:off x="9386832" y="4858396"/>
            <a:ext cx="2465822"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 barista fulfills the customer’s request.</a:t>
            </a:r>
          </a:p>
        </p:txBody>
      </p:sp>
      <p:sp>
        <p:nvSpPr>
          <p:cNvPr id="36" name="TextBox 35">
            <a:extLst>
              <a:ext uri="{FF2B5EF4-FFF2-40B4-BE49-F238E27FC236}">
                <a16:creationId xmlns:a16="http://schemas.microsoft.com/office/drawing/2014/main" id="{54D9C70B-109E-7E44-BA98-91DCBAE64AB1}"/>
              </a:ext>
            </a:extLst>
          </p:cNvPr>
          <p:cNvSpPr txBox="1"/>
          <p:nvPr/>
        </p:nvSpPr>
        <p:spPr>
          <a:xfrm>
            <a:off x="4778028" y="4855029"/>
            <a:ext cx="2465822"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 customer makes a request.</a:t>
            </a:r>
          </a:p>
        </p:txBody>
      </p:sp>
      <p:sp>
        <p:nvSpPr>
          <p:cNvPr id="3" name="Slide Number Placeholder 2"/>
          <p:cNvSpPr>
            <a:spLocks noGrp="1"/>
          </p:cNvSpPr>
          <p:nvPr>
            <p:ph type="sldNum" sz="quarter" idx="12"/>
          </p:nvPr>
        </p:nvSpPr>
        <p:spPr/>
        <p:txBody>
          <a:bodyPr/>
          <a:lstStyle/>
          <a:p>
            <a:fld id="{B6A95138-A96E-2F42-A959-2EFD44FE4AB7}" type="slidenum">
              <a:rPr lang="en-US" smtClean="0"/>
              <a:t>3</a:t>
            </a:fld>
            <a:endParaRPr lang="en-US" dirty="0"/>
          </a:p>
        </p:txBody>
      </p:sp>
    </p:spTree>
    <p:custDataLst>
      <p:tags r:id="rId1"/>
    </p:custDataLst>
    <p:extLst>
      <p:ext uri="{BB962C8B-B14F-4D97-AF65-F5344CB8AC3E}">
        <p14:creationId xmlns:p14="http://schemas.microsoft.com/office/powerpoint/2010/main" val="2900230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099" y="365125"/>
            <a:ext cx="9285339" cy="474119"/>
          </a:xfrm>
        </p:spPr>
        <p:txBody>
          <a:bodyPr>
            <a:noAutofit/>
          </a:bodyPr>
          <a:lstStyle/>
          <a:p>
            <a:r>
              <a:rPr lang="en-US" sz="3900" dirty="0"/>
              <a:t>Scalability and load balancing</a:t>
            </a:r>
          </a:p>
        </p:txBody>
      </p:sp>
      <p:pic>
        <p:nvPicPr>
          <p:cNvPr id="8" name="Graphic 7">
            <a:extLst>
              <a:ext uri="{FF2B5EF4-FFF2-40B4-BE49-F238E27FC236}">
                <a16:creationId xmlns:a16="http://schemas.microsoft.com/office/drawing/2014/main" id="{ACB79379-2A6F-0242-8C9D-4B977C404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98633" y="1849667"/>
            <a:ext cx="749302" cy="749302"/>
          </a:xfrm>
          <a:prstGeom prst="rect">
            <a:avLst/>
          </a:prstGeom>
        </p:spPr>
      </p:pic>
      <p:pic>
        <p:nvPicPr>
          <p:cNvPr id="9" name="Graphic 8">
            <a:extLst>
              <a:ext uri="{FF2B5EF4-FFF2-40B4-BE49-F238E27FC236}">
                <a16:creationId xmlns:a16="http://schemas.microsoft.com/office/drawing/2014/main" id="{D65C2287-BAE9-3E4B-92CA-B7151D459F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28672" y="1849667"/>
            <a:ext cx="749302" cy="749302"/>
          </a:xfrm>
          <a:prstGeom prst="rect">
            <a:avLst/>
          </a:prstGeom>
        </p:spPr>
      </p:pic>
      <p:pic>
        <p:nvPicPr>
          <p:cNvPr id="10" name="Graphic 9">
            <a:extLst>
              <a:ext uri="{FF2B5EF4-FFF2-40B4-BE49-F238E27FC236}">
                <a16:creationId xmlns:a16="http://schemas.microsoft.com/office/drawing/2014/main" id="{37826EB7-B7D1-2E41-8F34-E6FCB78227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96933" y="1850153"/>
            <a:ext cx="749302" cy="749302"/>
          </a:xfrm>
          <a:prstGeom prst="rect">
            <a:avLst/>
          </a:prstGeom>
        </p:spPr>
      </p:pic>
      <p:pic>
        <p:nvPicPr>
          <p:cNvPr id="11" name="Graphic 10">
            <a:extLst>
              <a:ext uri="{FF2B5EF4-FFF2-40B4-BE49-F238E27FC236}">
                <a16:creationId xmlns:a16="http://schemas.microsoft.com/office/drawing/2014/main" id="{DE6ECFBB-5CFF-844F-9BAD-A94383F299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36855" y="1850153"/>
            <a:ext cx="749302" cy="749302"/>
          </a:xfrm>
          <a:prstGeom prst="rect">
            <a:avLst/>
          </a:prstGeom>
        </p:spPr>
      </p:pic>
      <p:pic>
        <p:nvPicPr>
          <p:cNvPr id="12" name="Graphic 11">
            <a:extLst>
              <a:ext uri="{FF2B5EF4-FFF2-40B4-BE49-F238E27FC236}">
                <a16:creationId xmlns:a16="http://schemas.microsoft.com/office/drawing/2014/main" id="{7936EFDB-30D2-1E4A-9CB2-C71C7CE8B9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6777" y="1849667"/>
            <a:ext cx="749302" cy="749302"/>
          </a:xfrm>
          <a:prstGeom prst="rect">
            <a:avLst/>
          </a:prstGeom>
        </p:spPr>
      </p:pic>
      <p:pic>
        <p:nvPicPr>
          <p:cNvPr id="13" name="Graphic 12">
            <a:extLst>
              <a:ext uri="{FF2B5EF4-FFF2-40B4-BE49-F238E27FC236}">
                <a16:creationId xmlns:a16="http://schemas.microsoft.com/office/drawing/2014/main" id="{AEA79068-EC7C-5649-908C-DC8865A354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06816" y="1850153"/>
            <a:ext cx="749302" cy="749302"/>
          </a:xfrm>
          <a:prstGeom prst="rect">
            <a:avLst/>
          </a:prstGeom>
        </p:spPr>
      </p:pic>
      <p:pic>
        <p:nvPicPr>
          <p:cNvPr id="14" name="Graphic 13">
            <a:extLst>
              <a:ext uri="{FF2B5EF4-FFF2-40B4-BE49-F238E27FC236}">
                <a16:creationId xmlns:a16="http://schemas.microsoft.com/office/drawing/2014/main" id="{E16CEF56-3822-3549-B0AC-F47AA8884A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66894" y="1868017"/>
            <a:ext cx="749302" cy="749302"/>
          </a:xfrm>
          <a:prstGeom prst="rect">
            <a:avLst/>
          </a:prstGeom>
        </p:spPr>
      </p:pic>
      <p:sp>
        <p:nvSpPr>
          <p:cNvPr id="15" name="TextBox 14">
            <a:extLst>
              <a:ext uri="{FF2B5EF4-FFF2-40B4-BE49-F238E27FC236}">
                <a16:creationId xmlns:a16="http://schemas.microsoft.com/office/drawing/2014/main" id="{8C2C4595-B1FE-E341-9545-07CB7BA22442}"/>
              </a:ext>
            </a:extLst>
          </p:cNvPr>
          <p:cNvSpPr txBox="1"/>
          <p:nvPr/>
        </p:nvSpPr>
        <p:spPr>
          <a:xfrm>
            <a:off x="646529" y="1224933"/>
            <a:ext cx="3579828" cy="535531"/>
          </a:xfrm>
          <a:prstGeom prst="rect">
            <a:avLst/>
          </a:prstGeom>
          <a:solidFill>
            <a:schemeClr val="bg1"/>
          </a:solidFill>
        </p:spPr>
        <p:txBody>
          <a:bodyPr wrap="square" rtlCol="0">
            <a:spAutoFit/>
          </a:bodyPr>
          <a:lstStyle/>
          <a:p>
            <a:pPr algn="ctr"/>
            <a:r>
              <a:rPr lang="en-US" sz="2800" dirty="0">
                <a:ea typeface="Amazon Ember Light" panose="020B0403020204020204" pitchFamily="34" charset="0"/>
                <a:cs typeface="Amazon Ember Light" panose="020B0403020204020204" pitchFamily="34" charset="0"/>
              </a:rPr>
              <a:t>Low-demand period</a:t>
            </a:r>
          </a:p>
        </p:txBody>
      </p:sp>
      <p:sp>
        <p:nvSpPr>
          <p:cNvPr id="16" name="TextBox 15">
            <a:extLst>
              <a:ext uri="{FF2B5EF4-FFF2-40B4-BE49-F238E27FC236}">
                <a16:creationId xmlns:a16="http://schemas.microsoft.com/office/drawing/2014/main" id="{E206FCA3-9E74-3042-937A-A6D2377AF999}"/>
              </a:ext>
            </a:extLst>
          </p:cNvPr>
          <p:cNvSpPr txBox="1"/>
          <p:nvPr/>
        </p:nvSpPr>
        <p:spPr>
          <a:xfrm>
            <a:off x="6821592" y="1224933"/>
            <a:ext cx="3579828" cy="535531"/>
          </a:xfrm>
          <a:prstGeom prst="rect">
            <a:avLst/>
          </a:prstGeom>
          <a:solidFill>
            <a:schemeClr val="bg1"/>
          </a:solidFill>
        </p:spPr>
        <p:txBody>
          <a:bodyPr wrap="square" rtlCol="0">
            <a:spAutoFit/>
          </a:bodyPr>
          <a:lstStyle/>
          <a:p>
            <a:pPr algn="ctr"/>
            <a:r>
              <a:rPr lang="en-US" sz="2800" dirty="0">
                <a:ea typeface="Amazon Ember Light" panose="020B0403020204020204" pitchFamily="34" charset="0"/>
                <a:cs typeface="Amazon Ember Light" panose="020B0403020204020204" pitchFamily="34" charset="0"/>
              </a:rPr>
              <a:t>High-demand period</a:t>
            </a:r>
          </a:p>
        </p:txBody>
      </p:sp>
      <p:pic>
        <p:nvPicPr>
          <p:cNvPr id="17" name="Graphic 16">
            <a:extLst>
              <a:ext uri="{FF2B5EF4-FFF2-40B4-BE49-F238E27FC236}">
                <a16:creationId xmlns:a16="http://schemas.microsoft.com/office/drawing/2014/main" id="{4E5EF5CF-D017-364D-864F-9B04C9FC4B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49266" y="4809744"/>
            <a:ext cx="782237" cy="782237"/>
          </a:xfrm>
          <a:prstGeom prst="rect">
            <a:avLst/>
          </a:prstGeom>
        </p:spPr>
      </p:pic>
      <p:pic>
        <p:nvPicPr>
          <p:cNvPr id="18" name="Graphic 17">
            <a:extLst>
              <a:ext uri="{FF2B5EF4-FFF2-40B4-BE49-F238E27FC236}">
                <a16:creationId xmlns:a16="http://schemas.microsoft.com/office/drawing/2014/main" id="{2F776E1A-869A-F349-99C0-446E6CA90B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46971" y="2890417"/>
            <a:ext cx="905386" cy="905386"/>
          </a:xfrm>
          <a:prstGeom prst="rect">
            <a:avLst/>
          </a:prstGeom>
        </p:spPr>
      </p:pic>
      <p:pic>
        <p:nvPicPr>
          <p:cNvPr id="22" name="Graphic 21">
            <a:extLst>
              <a:ext uri="{FF2B5EF4-FFF2-40B4-BE49-F238E27FC236}">
                <a16:creationId xmlns:a16="http://schemas.microsoft.com/office/drawing/2014/main" id="{418EE765-6D2D-4645-A830-92DA52CABE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46158" y="4809744"/>
            <a:ext cx="782237" cy="782237"/>
          </a:xfrm>
          <a:prstGeom prst="rect">
            <a:avLst/>
          </a:prstGeom>
        </p:spPr>
      </p:pic>
      <p:pic>
        <p:nvPicPr>
          <p:cNvPr id="23" name="Graphic 22">
            <a:extLst>
              <a:ext uri="{FF2B5EF4-FFF2-40B4-BE49-F238E27FC236}">
                <a16:creationId xmlns:a16="http://schemas.microsoft.com/office/drawing/2014/main" id="{4907B65A-E153-844D-A719-6203CFEA1A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72832" y="2890417"/>
            <a:ext cx="905386" cy="905386"/>
          </a:xfrm>
          <a:prstGeom prst="rect">
            <a:avLst/>
          </a:prstGeom>
        </p:spPr>
      </p:pic>
      <p:pic>
        <p:nvPicPr>
          <p:cNvPr id="27" name="Graphic 26">
            <a:extLst>
              <a:ext uri="{FF2B5EF4-FFF2-40B4-BE49-F238E27FC236}">
                <a16:creationId xmlns:a16="http://schemas.microsoft.com/office/drawing/2014/main" id="{B0B62BC9-F25D-F940-B95E-87AA828187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24421" y="4809744"/>
            <a:ext cx="782237" cy="782237"/>
          </a:xfrm>
          <a:prstGeom prst="rect">
            <a:avLst/>
          </a:prstGeom>
        </p:spPr>
      </p:pic>
      <p:pic>
        <p:nvPicPr>
          <p:cNvPr id="28" name="Graphic 27">
            <a:extLst>
              <a:ext uri="{FF2B5EF4-FFF2-40B4-BE49-F238E27FC236}">
                <a16:creationId xmlns:a16="http://schemas.microsoft.com/office/drawing/2014/main" id="{A5F37622-4973-504E-8BFE-951E3212DC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56923" y="4809744"/>
            <a:ext cx="782237" cy="782237"/>
          </a:xfrm>
          <a:prstGeom prst="rect">
            <a:avLst/>
          </a:prstGeom>
        </p:spPr>
      </p:pic>
      <p:pic>
        <p:nvPicPr>
          <p:cNvPr id="29" name="Graphic 28">
            <a:extLst>
              <a:ext uri="{FF2B5EF4-FFF2-40B4-BE49-F238E27FC236}">
                <a16:creationId xmlns:a16="http://schemas.microsoft.com/office/drawing/2014/main" id="{A867FB0A-BF06-E64A-99CE-C880B52CB2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68588" y="4807577"/>
            <a:ext cx="782237" cy="782237"/>
          </a:xfrm>
          <a:prstGeom prst="rect">
            <a:avLst/>
          </a:prstGeom>
        </p:spPr>
      </p:pic>
      <p:pic>
        <p:nvPicPr>
          <p:cNvPr id="30" name="Graphic 29">
            <a:extLst>
              <a:ext uri="{FF2B5EF4-FFF2-40B4-BE49-F238E27FC236}">
                <a16:creationId xmlns:a16="http://schemas.microsoft.com/office/drawing/2014/main" id="{5D835C7E-DCB1-AF4C-AA37-C5E79C0913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86191" y="4808594"/>
            <a:ext cx="782237" cy="782237"/>
          </a:xfrm>
          <a:prstGeom prst="rect">
            <a:avLst/>
          </a:prstGeom>
        </p:spPr>
      </p:pic>
      <p:sp>
        <p:nvSpPr>
          <p:cNvPr id="4" name="TextBox 3">
            <a:extLst>
              <a:ext uri="{FF2B5EF4-FFF2-40B4-BE49-F238E27FC236}">
                <a16:creationId xmlns:a16="http://schemas.microsoft.com/office/drawing/2014/main" id="{5C3D2F4C-8984-EB42-86EF-1F2699EB1964}"/>
              </a:ext>
            </a:extLst>
          </p:cNvPr>
          <p:cNvSpPr txBox="1"/>
          <p:nvPr/>
        </p:nvSpPr>
        <p:spPr>
          <a:xfrm>
            <a:off x="2803323" y="3058384"/>
            <a:ext cx="1543468" cy="584775"/>
          </a:xfrm>
          <a:prstGeom prst="rect">
            <a:avLst/>
          </a:prstGeom>
          <a:noFill/>
        </p:spPr>
        <p:txBody>
          <a:bodyPr wrap="square" rtlCol="0">
            <a:spAutoFit/>
          </a:bodyPr>
          <a:lstStyle/>
          <a:p>
            <a:pPr algn="ctr"/>
            <a:r>
              <a:rPr lang="en-US" sz="1600" dirty="0">
                <a:solidFill>
                  <a:srgbClr val="673BC1"/>
                </a:solidFill>
                <a:latin typeface="Amazon Ember" panose="02000000000000000000" pitchFamily="2" charset="0"/>
                <a:ea typeface="Amazon Ember" panose="02000000000000000000" pitchFamily="2" charset="0"/>
                <a:cs typeface="Amazon Ember Light" panose="020B0403020204020204" pitchFamily="34" charset="0"/>
              </a:rPr>
              <a:t>Elastic Load Balancing</a:t>
            </a:r>
          </a:p>
        </p:txBody>
      </p:sp>
      <p:sp>
        <p:nvSpPr>
          <p:cNvPr id="33" name="TextBox 32">
            <a:extLst>
              <a:ext uri="{FF2B5EF4-FFF2-40B4-BE49-F238E27FC236}">
                <a16:creationId xmlns:a16="http://schemas.microsoft.com/office/drawing/2014/main" id="{32135CCF-1607-044B-A90E-8FB121927E13}"/>
              </a:ext>
            </a:extLst>
          </p:cNvPr>
          <p:cNvSpPr txBox="1"/>
          <p:nvPr/>
        </p:nvSpPr>
        <p:spPr>
          <a:xfrm>
            <a:off x="9302767" y="3058384"/>
            <a:ext cx="1543468" cy="584775"/>
          </a:xfrm>
          <a:prstGeom prst="rect">
            <a:avLst/>
          </a:prstGeom>
          <a:noFill/>
        </p:spPr>
        <p:txBody>
          <a:bodyPr wrap="square" rtlCol="0">
            <a:spAutoFit/>
          </a:bodyPr>
          <a:lstStyle/>
          <a:p>
            <a:pPr algn="ctr"/>
            <a:r>
              <a:rPr lang="en-US" sz="1600" dirty="0">
                <a:solidFill>
                  <a:srgbClr val="673BC1"/>
                </a:solidFill>
                <a:latin typeface="Amazon Ember" panose="02000000000000000000" pitchFamily="2" charset="0"/>
                <a:ea typeface="Amazon Ember" panose="02000000000000000000" pitchFamily="2" charset="0"/>
                <a:cs typeface="Amazon Ember Light" panose="020B0403020204020204" pitchFamily="34" charset="0"/>
              </a:rPr>
              <a:t>Elastic Load Balancing</a:t>
            </a:r>
          </a:p>
        </p:txBody>
      </p:sp>
      <p:sp>
        <p:nvSpPr>
          <p:cNvPr id="34" name="TextBox 33">
            <a:extLst>
              <a:ext uri="{FF2B5EF4-FFF2-40B4-BE49-F238E27FC236}">
                <a16:creationId xmlns:a16="http://schemas.microsoft.com/office/drawing/2014/main" id="{37399158-5025-C141-8ACF-C773431A1A33}"/>
              </a:ext>
            </a:extLst>
          </p:cNvPr>
          <p:cNvSpPr txBox="1"/>
          <p:nvPr/>
        </p:nvSpPr>
        <p:spPr>
          <a:xfrm>
            <a:off x="1284132" y="5676389"/>
            <a:ext cx="2304622" cy="338554"/>
          </a:xfrm>
          <a:prstGeom prst="rect">
            <a:avLst/>
          </a:prstGeom>
          <a:noFill/>
        </p:spPr>
        <p:txBody>
          <a:bodyPr wrap="square" rtlCol="0">
            <a:spAutoFit/>
          </a:bodyPr>
          <a:lstStyle/>
          <a:p>
            <a:pPr algn="ctr"/>
            <a:r>
              <a:rPr lang="en-US" sz="1600" dirty="0">
                <a:latin typeface="Amazon Ember" panose="02000000000000000000" pitchFamily="2" charset="0"/>
                <a:ea typeface="Amazon Ember" panose="02000000000000000000" pitchFamily="2" charset="0"/>
                <a:cs typeface="Amazon Ember Light" panose="020B0403020204020204" pitchFamily="34" charset="0"/>
              </a:rPr>
              <a:t>Amazon EC2 instances</a:t>
            </a:r>
          </a:p>
        </p:txBody>
      </p:sp>
      <p:sp>
        <p:nvSpPr>
          <p:cNvPr id="35" name="TextBox 34">
            <a:extLst>
              <a:ext uri="{FF2B5EF4-FFF2-40B4-BE49-F238E27FC236}">
                <a16:creationId xmlns:a16="http://schemas.microsoft.com/office/drawing/2014/main" id="{49758FBE-B356-F447-B0B5-E482ED45EADA}"/>
              </a:ext>
            </a:extLst>
          </p:cNvPr>
          <p:cNvSpPr txBox="1"/>
          <p:nvPr/>
        </p:nvSpPr>
        <p:spPr>
          <a:xfrm>
            <a:off x="6439737" y="5678424"/>
            <a:ext cx="4794311" cy="338554"/>
          </a:xfrm>
          <a:prstGeom prst="rect">
            <a:avLst/>
          </a:prstGeom>
          <a:noFill/>
        </p:spPr>
        <p:txBody>
          <a:bodyPr wrap="square" rtlCol="0">
            <a:spAutoFit/>
          </a:bodyPr>
          <a:lstStyle/>
          <a:p>
            <a:pPr algn="ctr"/>
            <a:r>
              <a:rPr lang="en-US" sz="1600" dirty="0">
                <a:latin typeface="Amazon Ember" panose="02000000000000000000" pitchFamily="2" charset="0"/>
                <a:ea typeface="Amazon Ember" panose="02000000000000000000" pitchFamily="2" charset="0"/>
                <a:cs typeface="Amazon Ember Light" panose="020B0403020204020204" pitchFamily="34" charset="0"/>
              </a:rPr>
              <a:t>Amazon EC2 instances</a:t>
            </a:r>
          </a:p>
        </p:txBody>
      </p:sp>
      <p:sp>
        <p:nvSpPr>
          <p:cNvPr id="36" name="Rectangle 35">
            <a:extLst>
              <a:ext uri="{FF2B5EF4-FFF2-40B4-BE49-F238E27FC236}">
                <a16:creationId xmlns:a16="http://schemas.microsoft.com/office/drawing/2014/main" id="{5415BD53-17FF-8247-B676-47878BC2C2C2}"/>
              </a:ext>
            </a:extLst>
          </p:cNvPr>
          <p:cNvSpPr/>
          <p:nvPr/>
        </p:nvSpPr>
        <p:spPr>
          <a:xfrm>
            <a:off x="884022" y="4352646"/>
            <a:ext cx="3031281" cy="1711887"/>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400" dirty="0">
              <a:solidFill>
                <a:srgbClr val="D86613"/>
              </a:solidFill>
            </a:endParaRPr>
          </a:p>
        </p:txBody>
      </p:sp>
      <p:pic>
        <p:nvPicPr>
          <p:cNvPr id="37" name="Graphic 36">
            <a:extLst>
              <a:ext uri="{FF2B5EF4-FFF2-40B4-BE49-F238E27FC236}">
                <a16:creationId xmlns:a16="http://schemas.microsoft.com/office/drawing/2014/main" id="{33338648-A0E8-8646-92C5-D0675204813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4821" y="4351933"/>
            <a:ext cx="400110" cy="400110"/>
          </a:xfrm>
          <a:prstGeom prst="rect">
            <a:avLst/>
          </a:prstGeom>
        </p:spPr>
      </p:pic>
      <p:sp>
        <p:nvSpPr>
          <p:cNvPr id="38" name="TextBox 37">
            <a:extLst>
              <a:ext uri="{FF2B5EF4-FFF2-40B4-BE49-F238E27FC236}">
                <a16:creationId xmlns:a16="http://schemas.microsoft.com/office/drawing/2014/main" id="{FD6B9294-7DAA-BC44-84C6-A13753872E14}"/>
              </a:ext>
            </a:extLst>
          </p:cNvPr>
          <p:cNvSpPr txBox="1"/>
          <p:nvPr/>
        </p:nvSpPr>
        <p:spPr>
          <a:xfrm>
            <a:off x="154982" y="3694768"/>
            <a:ext cx="1397297" cy="584775"/>
          </a:xfrm>
          <a:prstGeom prst="rect">
            <a:avLst/>
          </a:prstGeom>
          <a:noFill/>
        </p:spPr>
        <p:txBody>
          <a:bodyPr wrap="square" rtlCol="0">
            <a:spAutoFit/>
          </a:bodyPr>
          <a:lstStyle/>
          <a:p>
            <a:pPr algn="ctr"/>
            <a:r>
              <a:rPr lang="en-US" sz="1600" dirty="0">
                <a:solidFill>
                  <a:srgbClr val="D86713"/>
                </a:solidFill>
                <a:latin typeface="Amazon Ember" panose="02000000000000000000" pitchFamily="2" charset="0"/>
                <a:ea typeface="Amazon Ember" panose="02000000000000000000" pitchFamily="2" charset="0"/>
                <a:cs typeface="Amazon Ember Light" panose="020B0403020204020204" pitchFamily="34" charset="0"/>
              </a:rPr>
              <a:t>Auto Scaling</a:t>
            </a:r>
          </a:p>
          <a:p>
            <a:pPr algn="ctr"/>
            <a:r>
              <a:rPr lang="en-US" sz="1600" dirty="0">
                <a:solidFill>
                  <a:srgbClr val="D86713"/>
                </a:solidFill>
                <a:latin typeface="Amazon Ember" panose="02000000000000000000" pitchFamily="2" charset="0"/>
                <a:ea typeface="Amazon Ember" panose="02000000000000000000" pitchFamily="2" charset="0"/>
                <a:cs typeface="Amazon Ember Light" panose="020B0403020204020204" pitchFamily="34" charset="0"/>
              </a:rPr>
              <a:t>group</a:t>
            </a:r>
          </a:p>
        </p:txBody>
      </p:sp>
      <p:grpSp>
        <p:nvGrpSpPr>
          <p:cNvPr id="19" name="Group 18">
            <a:extLst>
              <a:ext uri="{FF2B5EF4-FFF2-40B4-BE49-F238E27FC236}">
                <a16:creationId xmlns:a16="http://schemas.microsoft.com/office/drawing/2014/main" id="{B8A9F4FA-0143-BE48-B969-8472051E2446}"/>
              </a:ext>
            </a:extLst>
          </p:cNvPr>
          <p:cNvGrpSpPr/>
          <p:nvPr/>
        </p:nvGrpSpPr>
        <p:grpSpPr>
          <a:xfrm rot="5400000">
            <a:off x="1928181" y="3490240"/>
            <a:ext cx="942967" cy="1518558"/>
            <a:chOff x="2674471" y="1552278"/>
            <a:chExt cx="1462339" cy="331243"/>
          </a:xfrm>
        </p:grpSpPr>
        <p:sp>
          <p:nvSpPr>
            <p:cNvPr id="20" name="Freeform 19">
              <a:extLst>
                <a:ext uri="{FF2B5EF4-FFF2-40B4-BE49-F238E27FC236}">
                  <a16:creationId xmlns:a16="http://schemas.microsoft.com/office/drawing/2014/main" id="{F903EBCA-417B-234A-BD0B-397188D3B667}"/>
                </a:ext>
              </a:extLst>
            </p:cNvPr>
            <p:cNvSpPr/>
            <p:nvPr/>
          </p:nvSpPr>
          <p:spPr>
            <a:xfrm rot="10800000">
              <a:off x="3221449" y="1552278"/>
              <a:ext cx="915361"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508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74594B05-69D7-074B-9C45-DD24D7355F9F}"/>
                </a:ext>
              </a:extLst>
            </p:cNvPr>
            <p:cNvCxnSpPr>
              <a:cxnSpLocks/>
            </p:cNvCxnSpPr>
            <p:nvPr/>
          </p:nvCxnSpPr>
          <p:spPr>
            <a:xfrm>
              <a:off x="2674471" y="1711572"/>
              <a:ext cx="573077" cy="0"/>
            </a:xfrm>
            <a:prstGeom prst="straightConnector1">
              <a:avLst/>
            </a:prstGeom>
            <a:ln w="508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ABFDE82-2B13-8E40-8BD5-15E0ECEF536F}"/>
              </a:ext>
            </a:extLst>
          </p:cNvPr>
          <p:cNvSpPr/>
          <p:nvPr/>
        </p:nvSpPr>
        <p:spPr>
          <a:xfrm>
            <a:off x="5527229" y="4352646"/>
            <a:ext cx="6147921" cy="1730803"/>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400" dirty="0">
              <a:solidFill>
                <a:srgbClr val="D86613"/>
              </a:solidFill>
            </a:endParaRPr>
          </a:p>
        </p:txBody>
      </p:sp>
      <p:grpSp>
        <p:nvGrpSpPr>
          <p:cNvPr id="24" name="Group 23">
            <a:extLst>
              <a:ext uri="{FF2B5EF4-FFF2-40B4-BE49-F238E27FC236}">
                <a16:creationId xmlns:a16="http://schemas.microsoft.com/office/drawing/2014/main" id="{429125E6-2BE8-994A-98DD-C1B420F99167}"/>
              </a:ext>
            </a:extLst>
          </p:cNvPr>
          <p:cNvGrpSpPr/>
          <p:nvPr/>
        </p:nvGrpSpPr>
        <p:grpSpPr>
          <a:xfrm rot="5400000">
            <a:off x="8260436" y="2233398"/>
            <a:ext cx="942968" cy="4032244"/>
            <a:chOff x="2674471" y="1552278"/>
            <a:chExt cx="1462340" cy="331243"/>
          </a:xfrm>
        </p:grpSpPr>
        <p:cxnSp>
          <p:nvCxnSpPr>
            <p:cNvPr id="26" name="Straight Arrow Connector 25">
              <a:extLst>
                <a:ext uri="{FF2B5EF4-FFF2-40B4-BE49-F238E27FC236}">
                  <a16:creationId xmlns:a16="http://schemas.microsoft.com/office/drawing/2014/main" id="{A6B7C2AE-C7E8-C345-985A-6E68E6052BE5}"/>
                </a:ext>
              </a:extLst>
            </p:cNvPr>
            <p:cNvCxnSpPr>
              <a:cxnSpLocks/>
            </p:cNvCxnSpPr>
            <p:nvPr/>
          </p:nvCxnSpPr>
          <p:spPr>
            <a:xfrm>
              <a:off x="2674471" y="1711572"/>
              <a:ext cx="573077" cy="0"/>
            </a:xfrm>
            <a:prstGeom prst="straightConnector1">
              <a:avLst/>
            </a:prstGeom>
            <a:ln w="508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25" name="Freeform 24">
              <a:extLst>
                <a:ext uri="{FF2B5EF4-FFF2-40B4-BE49-F238E27FC236}">
                  <a16:creationId xmlns:a16="http://schemas.microsoft.com/office/drawing/2014/main" id="{77400EA3-0B6E-ED4C-AF79-EBD4570175ED}"/>
                </a:ext>
              </a:extLst>
            </p:cNvPr>
            <p:cNvSpPr/>
            <p:nvPr/>
          </p:nvSpPr>
          <p:spPr>
            <a:xfrm rot="10800000">
              <a:off x="3221449" y="1552278"/>
              <a:ext cx="915362"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508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2" name="Straight Arrow Connector 31">
            <a:extLst>
              <a:ext uri="{FF2B5EF4-FFF2-40B4-BE49-F238E27FC236}">
                <a16:creationId xmlns:a16="http://schemas.microsoft.com/office/drawing/2014/main" id="{FE038E14-EF49-BA44-A1C3-FF5EF79D91A2}"/>
              </a:ext>
            </a:extLst>
          </p:cNvPr>
          <p:cNvCxnSpPr>
            <a:cxnSpLocks/>
          </p:cNvCxnSpPr>
          <p:nvPr/>
        </p:nvCxnSpPr>
        <p:spPr>
          <a:xfrm flipV="1">
            <a:off x="9477616" y="4130745"/>
            <a:ext cx="0" cy="590258"/>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A677D05-770D-5B4D-ADBB-7AC1D09A5879}"/>
              </a:ext>
            </a:extLst>
          </p:cNvPr>
          <p:cNvCxnSpPr>
            <a:cxnSpLocks/>
          </p:cNvCxnSpPr>
          <p:nvPr/>
        </p:nvCxnSpPr>
        <p:spPr>
          <a:xfrm flipV="1">
            <a:off x="8056118" y="4130745"/>
            <a:ext cx="0" cy="590258"/>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5BA65B5E-43B5-494C-BF7E-A08FA52767E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28582" y="4352646"/>
            <a:ext cx="400110" cy="400110"/>
          </a:xfrm>
          <a:prstGeom prst="rect">
            <a:avLst/>
          </a:prstGeom>
        </p:spPr>
      </p:pic>
      <p:sp>
        <p:nvSpPr>
          <p:cNvPr id="42" name="TextBox 41">
            <a:extLst>
              <a:ext uri="{FF2B5EF4-FFF2-40B4-BE49-F238E27FC236}">
                <a16:creationId xmlns:a16="http://schemas.microsoft.com/office/drawing/2014/main" id="{D414D851-0D00-A040-945F-F236A235D188}"/>
              </a:ext>
            </a:extLst>
          </p:cNvPr>
          <p:cNvSpPr txBox="1"/>
          <p:nvPr/>
        </p:nvSpPr>
        <p:spPr>
          <a:xfrm>
            <a:off x="5300955" y="3694768"/>
            <a:ext cx="1397297" cy="584775"/>
          </a:xfrm>
          <a:prstGeom prst="rect">
            <a:avLst/>
          </a:prstGeom>
          <a:noFill/>
        </p:spPr>
        <p:txBody>
          <a:bodyPr wrap="square" rtlCol="0">
            <a:spAutoFit/>
          </a:bodyPr>
          <a:lstStyle/>
          <a:p>
            <a:pPr algn="ctr"/>
            <a:r>
              <a:rPr lang="en-US" sz="1600" dirty="0">
                <a:solidFill>
                  <a:srgbClr val="D86713"/>
                </a:solidFill>
                <a:latin typeface="Amazon Ember" panose="02000000000000000000" pitchFamily="2" charset="0"/>
                <a:ea typeface="Amazon Ember" panose="02000000000000000000" pitchFamily="2" charset="0"/>
                <a:cs typeface="Amazon Ember Light" panose="020B0403020204020204" pitchFamily="34" charset="0"/>
              </a:rPr>
              <a:t>Auto Scaling</a:t>
            </a:r>
          </a:p>
          <a:p>
            <a:pPr algn="ctr"/>
            <a:r>
              <a:rPr lang="en-US" sz="1600" dirty="0">
                <a:solidFill>
                  <a:srgbClr val="D86713"/>
                </a:solidFill>
                <a:latin typeface="Amazon Ember" panose="02000000000000000000" pitchFamily="2" charset="0"/>
                <a:ea typeface="Amazon Ember" panose="02000000000000000000" pitchFamily="2" charset="0"/>
                <a:cs typeface="Amazon Ember Light" panose="020B0403020204020204" pitchFamily="34" charset="0"/>
              </a:rPr>
              <a:t>group</a:t>
            </a:r>
          </a:p>
        </p:txBody>
      </p:sp>
      <p:sp>
        <p:nvSpPr>
          <p:cNvPr id="40" name="Footer Placeholder 4">
            <a:extLst>
              <a:ext uri="{FF2B5EF4-FFF2-40B4-BE49-F238E27FC236}">
                <a16:creationId xmlns:a16="http://schemas.microsoft.com/office/drawing/2014/main" id="{84817D81-7841-A540-8D5E-B191742134DE}"/>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 name="Slide Number Placeholder 1"/>
          <p:cNvSpPr>
            <a:spLocks noGrp="1"/>
          </p:cNvSpPr>
          <p:nvPr>
            <p:ph type="sldNum" sz="quarter" idx="12"/>
          </p:nvPr>
        </p:nvSpPr>
        <p:spPr/>
        <p:txBody>
          <a:bodyPr/>
          <a:lstStyle/>
          <a:p>
            <a:fld id="{B6A95138-A96E-2F42-A959-2EFD44FE4AB7}" type="slidenum">
              <a:rPr lang="en-US" smtClean="0"/>
              <a:t>30</a:t>
            </a:fld>
            <a:endParaRPr lang="en-US" dirty="0"/>
          </a:p>
        </p:txBody>
      </p:sp>
    </p:spTree>
    <p:custDataLst>
      <p:tags r:id="rId1"/>
    </p:custDataLst>
    <p:extLst>
      <p:ext uri="{BB962C8B-B14F-4D97-AF65-F5344CB8AC3E}">
        <p14:creationId xmlns:p14="http://schemas.microsoft.com/office/powerpoint/2010/main" val="105464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6B6D45-6612-1D45-9875-916ECE453185}"/>
              </a:ext>
            </a:extLst>
          </p:cNvPr>
          <p:cNvSpPr/>
          <p:nvPr/>
        </p:nvSpPr>
        <p:spPr>
          <a:xfrm>
            <a:off x="6618217" y="5042268"/>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Providing a single point of contact for traffic into an Auto Scaling group</a:t>
            </a:r>
          </a:p>
        </p:txBody>
      </p:sp>
      <p:sp>
        <p:nvSpPr>
          <p:cNvPr id="16" name="Rectangle 15">
            <a:extLst>
              <a:ext uri="{FF2B5EF4-FFF2-40B4-BE49-F238E27FC236}">
                <a16:creationId xmlns:a16="http://schemas.microsoft.com/office/drawing/2014/main" id="{2E645AF6-804B-DF40-BC79-5678E04316EC}"/>
              </a:ext>
            </a:extLst>
          </p:cNvPr>
          <p:cNvSpPr/>
          <p:nvPr/>
        </p:nvSpPr>
        <p:spPr>
          <a:xfrm>
            <a:off x="6620255" y="5038344"/>
            <a:ext cx="3566160" cy="1280160"/>
          </a:xfrm>
          <a:prstGeom prst="rect">
            <a:avLst/>
          </a:prstGeom>
          <a:solidFill>
            <a:schemeClr val="tx2">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457200" indent="-457200">
              <a:buFont typeface="+mj-lt"/>
              <a:buAutoNum type="arabicPeriod" startAt="6"/>
            </a:pP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Provides a single point of contact for traffic into an Auto Scaling group</a:t>
            </a:r>
          </a:p>
        </p:txBody>
      </p:sp>
      <p:sp>
        <p:nvSpPr>
          <p:cNvPr id="10" name="Rectangle 9">
            <a:extLst>
              <a:ext uri="{FF2B5EF4-FFF2-40B4-BE49-F238E27FC236}">
                <a16:creationId xmlns:a16="http://schemas.microsoft.com/office/drawing/2014/main" id="{572A2829-D4C9-7A4D-8E44-99071C9CC7B3}"/>
              </a:ext>
            </a:extLst>
          </p:cNvPr>
          <p:cNvSpPr/>
          <p:nvPr/>
        </p:nvSpPr>
        <p:spPr>
          <a:xfrm>
            <a:off x="6618217" y="3514931"/>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Ensures that no single EC2 instance has to carry the full workload on its own</a:t>
            </a:r>
          </a:p>
        </p:txBody>
      </p:sp>
      <p:sp>
        <p:nvSpPr>
          <p:cNvPr id="9" name="Rectangle 8">
            <a:extLst>
              <a:ext uri="{FF2B5EF4-FFF2-40B4-BE49-F238E27FC236}">
                <a16:creationId xmlns:a16="http://schemas.microsoft.com/office/drawing/2014/main" id="{CE0D7349-6CB7-A944-A528-7083A88E1935}"/>
              </a:ext>
            </a:extLst>
          </p:cNvPr>
          <p:cNvSpPr/>
          <p:nvPr/>
        </p:nvSpPr>
        <p:spPr>
          <a:xfrm>
            <a:off x="2105024" y="3514931"/>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Distributing a workload across several Amazon EC2 instances</a:t>
            </a:r>
          </a:p>
        </p:txBody>
      </p:sp>
      <p:sp>
        <p:nvSpPr>
          <p:cNvPr id="8" name="Rectangle 7">
            <a:extLst>
              <a:ext uri="{FF2B5EF4-FFF2-40B4-BE49-F238E27FC236}">
                <a16:creationId xmlns:a16="http://schemas.microsoft.com/office/drawing/2014/main" id="{AF002BED-0024-904F-871D-F1A613EE866A}"/>
              </a:ext>
            </a:extLst>
          </p:cNvPr>
          <p:cNvSpPr/>
          <p:nvPr/>
        </p:nvSpPr>
        <p:spPr>
          <a:xfrm>
            <a:off x="6618218" y="1987594"/>
            <a:ext cx="3468757" cy="1128712"/>
          </a:xfrm>
          <a:prstGeom prst="rect">
            <a:avLst/>
          </a:prstGeom>
          <a:noFill/>
          <a:ln>
            <a:solidFill>
              <a:srgbClr val="1C61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Adding a second Amazon EC2 instance during an online store’s popular sale</a:t>
            </a:r>
          </a:p>
        </p:txBody>
      </p:sp>
      <p:sp>
        <p:nvSpPr>
          <p:cNvPr id="7" name="Rectangle 6">
            <a:extLst>
              <a:ext uri="{FF2B5EF4-FFF2-40B4-BE49-F238E27FC236}">
                <a16:creationId xmlns:a16="http://schemas.microsoft.com/office/drawing/2014/main" id="{A1E5FB02-4B17-D14E-BA0D-1BBA936F0D5B}"/>
              </a:ext>
            </a:extLst>
          </p:cNvPr>
          <p:cNvSpPr/>
          <p:nvPr/>
        </p:nvSpPr>
        <p:spPr>
          <a:xfrm>
            <a:off x="2105025" y="1987594"/>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Removing unneeded Amazon EC2 instances when demand is low</a:t>
            </a:r>
          </a:p>
        </p:txBody>
      </p:sp>
      <p:sp>
        <p:nvSpPr>
          <p:cNvPr id="2" name="Title 1">
            <a:extLst>
              <a:ext uri="{FF2B5EF4-FFF2-40B4-BE49-F238E27FC236}">
                <a16:creationId xmlns:a16="http://schemas.microsoft.com/office/drawing/2014/main" id="{6C6C660D-37FA-9B4F-A31F-D34DADFF1CB8}"/>
              </a:ext>
            </a:extLst>
          </p:cNvPr>
          <p:cNvSpPr>
            <a:spLocks noGrp="1"/>
          </p:cNvSpPr>
          <p:nvPr>
            <p:ph type="title"/>
          </p:nvPr>
        </p:nvSpPr>
        <p:spPr/>
        <p:txBody>
          <a:bodyPr/>
          <a:lstStyle/>
          <a:p>
            <a:r>
              <a:rPr lang="en-US" dirty="0"/>
              <a:t>Auto Scaling and Elastic Load Balancing</a:t>
            </a:r>
          </a:p>
        </p:txBody>
      </p:sp>
      <p:sp>
        <p:nvSpPr>
          <p:cNvPr id="6" name="TextBox 5">
            <a:extLst>
              <a:ext uri="{FF2B5EF4-FFF2-40B4-BE49-F238E27FC236}">
                <a16:creationId xmlns:a16="http://schemas.microsoft.com/office/drawing/2014/main" id="{41B5F064-7C45-A84A-A89B-E2F38321BE41}"/>
              </a:ext>
            </a:extLst>
          </p:cNvPr>
          <p:cNvSpPr txBox="1"/>
          <p:nvPr/>
        </p:nvSpPr>
        <p:spPr>
          <a:xfrm>
            <a:off x="1045369" y="1279005"/>
            <a:ext cx="10101263" cy="523220"/>
          </a:xfrm>
          <a:prstGeom prst="rect">
            <a:avLst/>
          </a:prstGeom>
          <a:noFill/>
        </p:spPr>
        <p:txBody>
          <a:bodyPr wrap="squar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Are these examples of </a:t>
            </a:r>
            <a:r>
              <a:rPr lang="en-US" sz="2800" b="1" dirty="0">
                <a:solidFill>
                  <a:srgbClr val="1C615B"/>
                </a:solidFill>
                <a:latin typeface="Amazon Ember Light" panose="020B0403020204020204" pitchFamily="34" charset="0"/>
                <a:ea typeface="Amazon Ember Light" panose="020B0403020204020204" pitchFamily="34" charset="0"/>
                <a:cs typeface="Amazon Ember Light" panose="020B0403020204020204" pitchFamily="34" charset="0"/>
              </a:rPr>
              <a:t>Auto Scaling</a:t>
            </a:r>
            <a:r>
              <a:rPr lang="en-US" sz="2800" b="1" dirty="0">
                <a:solidFill>
                  <a:srgbClr val="2D26AD"/>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or </a:t>
            </a:r>
            <a:r>
              <a:rPr lang="en-US" sz="2800" b="1"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Elastic Load Balancing</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19" name="Rectangle 18">
            <a:extLst>
              <a:ext uri="{FF2B5EF4-FFF2-40B4-BE49-F238E27FC236}">
                <a16:creationId xmlns:a16="http://schemas.microsoft.com/office/drawing/2014/main" id="{BD80B7EA-E4D8-244D-9E43-DE17003F5593}"/>
              </a:ext>
            </a:extLst>
          </p:cNvPr>
          <p:cNvSpPr/>
          <p:nvPr/>
        </p:nvSpPr>
        <p:spPr>
          <a:xfrm>
            <a:off x="347659" y="2237743"/>
            <a:ext cx="1395411" cy="624460"/>
          </a:xfrm>
          <a:prstGeom prst="rect">
            <a:avLst/>
          </a:prstGeom>
          <a:solidFill>
            <a:schemeClr val="accent5">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Auto Scaling</a:t>
            </a:r>
          </a:p>
        </p:txBody>
      </p:sp>
      <p:sp>
        <p:nvSpPr>
          <p:cNvPr id="20" name="Rectangle 19">
            <a:extLst>
              <a:ext uri="{FF2B5EF4-FFF2-40B4-BE49-F238E27FC236}">
                <a16:creationId xmlns:a16="http://schemas.microsoft.com/office/drawing/2014/main" id="{EE2383CE-28FB-FC4B-9643-8EBD3F745106}"/>
              </a:ext>
            </a:extLst>
          </p:cNvPr>
          <p:cNvSpPr/>
          <p:nvPr/>
        </p:nvSpPr>
        <p:spPr>
          <a:xfrm>
            <a:off x="10448924" y="3621100"/>
            <a:ext cx="1399032" cy="914400"/>
          </a:xfrm>
          <a:prstGeom prst="rect">
            <a:avLst/>
          </a:prstGeom>
          <a:solidFill>
            <a:schemeClr val="tx2">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Elastic Load Balancing</a:t>
            </a:r>
          </a:p>
        </p:txBody>
      </p:sp>
      <p:sp>
        <p:nvSpPr>
          <p:cNvPr id="21" name="Rectangle 20">
            <a:extLst>
              <a:ext uri="{FF2B5EF4-FFF2-40B4-BE49-F238E27FC236}">
                <a16:creationId xmlns:a16="http://schemas.microsoft.com/office/drawing/2014/main" id="{1E8CADB1-5B8D-D94F-BAD0-7846E4DE19E9}"/>
              </a:ext>
            </a:extLst>
          </p:cNvPr>
          <p:cNvSpPr/>
          <p:nvPr/>
        </p:nvSpPr>
        <p:spPr>
          <a:xfrm>
            <a:off x="10445309" y="5149424"/>
            <a:ext cx="1399032" cy="914400"/>
          </a:xfrm>
          <a:prstGeom prst="rect">
            <a:avLst/>
          </a:prstGeom>
          <a:solidFill>
            <a:schemeClr val="tx2">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Elastic Load Balancing</a:t>
            </a:r>
          </a:p>
        </p:txBody>
      </p:sp>
      <p:sp>
        <p:nvSpPr>
          <p:cNvPr id="22" name="Rectangle 21">
            <a:extLst>
              <a:ext uri="{FF2B5EF4-FFF2-40B4-BE49-F238E27FC236}">
                <a16:creationId xmlns:a16="http://schemas.microsoft.com/office/drawing/2014/main" id="{7B0E5578-F753-414F-8246-A8E7AF84D4B1}"/>
              </a:ext>
            </a:extLst>
          </p:cNvPr>
          <p:cNvSpPr/>
          <p:nvPr/>
        </p:nvSpPr>
        <p:spPr>
          <a:xfrm>
            <a:off x="347658" y="3622180"/>
            <a:ext cx="1395411" cy="910265"/>
          </a:xfrm>
          <a:prstGeom prst="rect">
            <a:avLst/>
          </a:prstGeom>
          <a:solidFill>
            <a:schemeClr val="tx2">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Elastic Load Balancing</a:t>
            </a:r>
          </a:p>
        </p:txBody>
      </p:sp>
      <p:sp>
        <p:nvSpPr>
          <p:cNvPr id="23" name="Rectangle 22">
            <a:extLst>
              <a:ext uri="{FF2B5EF4-FFF2-40B4-BE49-F238E27FC236}">
                <a16:creationId xmlns:a16="http://schemas.microsoft.com/office/drawing/2014/main" id="{61C591C2-2A45-7544-A983-70A5AACD7085}"/>
              </a:ext>
            </a:extLst>
          </p:cNvPr>
          <p:cNvSpPr/>
          <p:nvPr/>
        </p:nvSpPr>
        <p:spPr>
          <a:xfrm>
            <a:off x="347659" y="5356632"/>
            <a:ext cx="1399032" cy="621792"/>
          </a:xfrm>
          <a:prstGeom prst="rect">
            <a:avLst/>
          </a:prstGeom>
          <a:solidFill>
            <a:schemeClr val="accent5">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Auto Scaling</a:t>
            </a:r>
          </a:p>
        </p:txBody>
      </p:sp>
      <p:sp>
        <p:nvSpPr>
          <p:cNvPr id="24" name="Rectangle 23">
            <a:extLst>
              <a:ext uri="{FF2B5EF4-FFF2-40B4-BE49-F238E27FC236}">
                <a16:creationId xmlns:a16="http://schemas.microsoft.com/office/drawing/2014/main" id="{46991D23-12A5-BF4C-A9AB-820459EFEAA8}"/>
              </a:ext>
            </a:extLst>
          </p:cNvPr>
          <p:cNvSpPr/>
          <p:nvPr/>
        </p:nvSpPr>
        <p:spPr>
          <a:xfrm>
            <a:off x="10448924" y="2313675"/>
            <a:ext cx="1399032" cy="621792"/>
          </a:xfrm>
          <a:prstGeom prst="rect">
            <a:avLst/>
          </a:prstGeom>
          <a:solidFill>
            <a:schemeClr val="accent5">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Auto Scaling</a:t>
            </a:r>
          </a:p>
        </p:txBody>
      </p:sp>
      <p:sp>
        <p:nvSpPr>
          <p:cNvPr id="15" name="Rectangle 14">
            <a:extLst>
              <a:ext uri="{FF2B5EF4-FFF2-40B4-BE49-F238E27FC236}">
                <a16:creationId xmlns:a16="http://schemas.microsoft.com/office/drawing/2014/main" id="{02D135CD-18A3-E644-B16F-2CF96985BD68}"/>
              </a:ext>
            </a:extLst>
          </p:cNvPr>
          <p:cNvSpPr/>
          <p:nvPr/>
        </p:nvSpPr>
        <p:spPr>
          <a:xfrm>
            <a:off x="6618210" y="3511296"/>
            <a:ext cx="3566160" cy="1280160"/>
          </a:xfrm>
          <a:prstGeom prst="rect">
            <a:avLst/>
          </a:prstGeom>
          <a:solidFill>
            <a:schemeClr val="tx2">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457200" indent="-457200">
              <a:buFont typeface="+mj-lt"/>
              <a:buAutoNum type="arabicPeriod" startAt="4"/>
            </a:pP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Ensures that no single EC2 instance has to carry the full workload on its own</a:t>
            </a:r>
          </a:p>
        </p:txBody>
      </p:sp>
      <p:sp>
        <p:nvSpPr>
          <p:cNvPr id="14" name="Rectangle 13">
            <a:extLst>
              <a:ext uri="{FF2B5EF4-FFF2-40B4-BE49-F238E27FC236}">
                <a16:creationId xmlns:a16="http://schemas.microsoft.com/office/drawing/2014/main" id="{54CF0CCE-1C93-524C-87DA-27AF96CB92FC}"/>
              </a:ext>
            </a:extLst>
          </p:cNvPr>
          <p:cNvSpPr/>
          <p:nvPr/>
        </p:nvSpPr>
        <p:spPr>
          <a:xfrm>
            <a:off x="6618211" y="1984248"/>
            <a:ext cx="3566160" cy="1280160"/>
          </a:xfrm>
          <a:prstGeom prst="rect">
            <a:avLst/>
          </a:prstGeom>
          <a:solidFill>
            <a:schemeClr val="accent5">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marL="457200" indent="-457200">
              <a:buFont typeface="+mj-lt"/>
              <a:buAutoNum type="arabicPeriod" startAt="2"/>
            </a:pP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Adds a second Amazon EC2 instance during an online store’s popular sale</a:t>
            </a:r>
          </a:p>
        </p:txBody>
      </p:sp>
      <p:sp>
        <p:nvSpPr>
          <p:cNvPr id="11" name="Rectangle 10">
            <a:extLst>
              <a:ext uri="{FF2B5EF4-FFF2-40B4-BE49-F238E27FC236}">
                <a16:creationId xmlns:a16="http://schemas.microsoft.com/office/drawing/2014/main" id="{079930B2-7217-D346-8CF8-649640E0678A}"/>
              </a:ext>
            </a:extLst>
          </p:cNvPr>
          <p:cNvSpPr/>
          <p:nvPr/>
        </p:nvSpPr>
        <p:spPr>
          <a:xfrm>
            <a:off x="2105023" y="5042268"/>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Automatically adjusting the number of Amazon EC2 instances to match demand</a:t>
            </a:r>
          </a:p>
        </p:txBody>
      </p:sp>
      <p:sp>
        <p:nvSpPr>
          <p:cNvPr id="18" name="Rectangle 17">
            <a:extLst>
              <a:ext uri="{FF2B5EF4-FFF2-40B4-BE49-F238E27FC236}">
                <a16:creationId xmlns:a16="http://schemas.microsoft.com/office/drawing/2014/main" id="{BE34C9C3-53FF-D844-9B73-F0537CF652AD}"/>
              </a:ext>
            </a:extLst>
          </p:cNvPr>
          <p:cNvSpPr/>
          <p:nvPr/>
        </p:nvSpPr>
        <p:spPr>
          <a:xfrm>
            <a:off x="2103119" y="5038344"/>
            <a:ext cx="3566160" cy="1280160"/>
          </a:xfrm>
          <a:prstGeom prst="rect">
            <a:avLst/>
          </a:prstGeom>
          <a:solidFill>
            <a:schemeClr val="accent5">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marL="457200" indent="-457200">
              <a:buFont typeface="+mj-lt"/>
              <a:buAutoNum type="arabicPeriod" startAt="5"/>
            </a:pP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Automatically adjusts the number of Amazon EC2 instances to match demand</a:t>
            </a:r>
          </a:p>
        </p:txBody>
      </p:sp>
      <p:sp>
        <p:nvSpPr>
          <p:cNvPr id="17" name="Rectangle 16">
            <a:extLst>
              <a:ext uri="{FF2B5EF4-FFF2-40B4-BE49-F238E27FC236}">
                <a16:creationId xmlns:a16="http://schemas.microsoft.com/office/drawing/2014/main" id="{C6A9C1D1-27CA-6A4E-94CC-21A2334E667F}"/>
              </a:ext>
            </a:extLst>
          </p:cNvPr>
          <p:cNvSpPr/>
          <p:nvPr/>
        </p:nvSpPr>
        <p:spPr>
          <a:xfrm>
            <a:off x="2103119" y="3511296"/>
            <a:ext cx="3566160" cy="1280160"/>
          </a:xfrm>
          <a:prstGeom prst="rect">
            <a:avLst/>
          </a:prstGeom>
          <a:solidFill>
            <a:schemeClr val="tx2">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457200" indent="-457200">
              <a:buFont typeface="+mj-lt"/>
              <a:buAutoNum type="arabicPeriod" startAt="3"/>
            </a:pP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Distributes a workload across several Amazon EC2 instances</a:t>
            </a:r>
          </a:p>
        </p:txBody>
      </p:sp>
      <p:sp>
        <p:nvSpPr>
          <p:cNvPr id="13" name="Rectangle 12">
            <a:extLst>
              <a:ext uri="{FF2B5EF4-FFF2-40B4-BE49-F238E27FC236}">
                <a16:creationId xmlns:a16="http://schemas.microsoft.com/office/drawing/2014/main" id="{4BC03EDA-3504-B744-83D5-75FD6E2CE700}"/>
              </a:ext>
            </a:extLst>
          </p:cNvPr>
          <p:cNvSpPr/>
          <p:nvPr/>
        </p:nvSpPr>
        <p:spPr>
          <a:xfrm>
            <a:off x="2105018" y="1977480"/>
            <a:ext cx="3566160" cy="1280160"/>
          </a:xfrm>
          <a:prstGeom prst="rect">
            <a:avLst/>
          </a:prstGeom>
          <a:solidFill>
            <a:schemeClr val="accent5">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marL="457200" indent="-457200">
              <a:buFont typeface="+mj-lt"/>
              <a:buAutoNum type="arabicPeriod"/>
            </a:pP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Removes unneeded Amazon EC2 instances when demand is low</a:t>
            </a:r>
          </a:p>
        </p:txBody>
      </p:sp>
      <p:sp>
        <p:nvSpPr>
          <p:cNvPr id="26" name="Footer Placeholder 4">
            <a:extLst>
              <a:ext uri="{FF2B5EF4-FFF2-40B4-BE49-F238E27FC236}">
                <a16:creationId xmlns:a16="http://schemas.microsoft.com/office/drawing/2014/main" id="{2FBC5F90-C969-014E-A730-0D7D4A440D3B}"/>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31</a:t>
            </a:fld>
            <a:endParaRPr lang="en-US" dirty="0"/>
          </a:p>
        </p:txBody>
      </p:sp>
    </p:spTree>
    <p:custDataLst>
      <p:tags r:id="rId1"/>
    </p:custDataLst>
    <p:extLst>
      <p:ext uri="{BB962C8B-B14F-4D97-AF65-F5344CB8AC3E}">
        <p14:creationId xmlns:p14="http://schemas.microsoft.com/office/powerpoint/2010/main" val="419419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1" grpId="0" animBg="1"/>
      <p:bldP spid="22" grpId="0" animBg="1"/>
      <p:bldP spid="23" grpId="0" animBg="1"/>
      <p:bldP spid="24" grpId="0" animBg="1"/>
      <p:bldP spid="15" grpId="0" animBg="1"/>
      <p:bldP spid="14" grpId="0" animBg="1"/>
      <p:bldP spid="18" grpId="0" animBg="1"/>
      <p:bldP spid="17"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DA3E-11B4-0C44-BBA9-493E2E1B3972}"/>
              </a:ext>
            </a:extLst>
          </p:cNvPr>
          <p:cNvSpPr>
            <a:spLocks noGrp="1"/>
          </p:cNvSpPr>
          <p:nvPr>
            <p:ph type="title"/>
          </p:nvPr>
        </p:nvSpPr>
        <p:spPr/>
        <p:txBody>
          <a:bodyPr/>
          <a:lstStyle/>
          <a:p>
            <a:r>
              <a:rPr lang="en-US" dirty="0"/>
              <a:t>AWS messaging services</a:t>
            </a:r>
          </a:p>
        </p:txBody>
      </p:sp>
      <p:sp>
        <p:nvSpPr>
          <p:cNvPr id="5" name="Footer Placeholder 3"/>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926350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7C90-0F79-0843-ABD3-DA5634679928}"/>
              </a:ext>
            </a:extLst>
          </p:cNvPr>
          <p:cNvSpPr>
            <a:spLocks noGrp="1"/>
          </p:cNvSpPr>
          <p:nvPr>
            <p:ph type="title"/>
          </p:nvPr>
        </p:nvSpPr>
        <p:spPr/>
        <p:txBody>
          <a:bodyPr/>
          <a:lstStyle/>
          <a:p>
            <a:r>
              <a:rPr lang="en-US" dirty="0"/>
              <a:t>Application architecture</a:t>
            </a:r>
          </a:p>
        </p:txBody>
      </p:sp>
      <p:sp>
        <p:nvSpPr>
          <p:cNvPr id="5" name="Rounded Rectangle 4">
            <a:extLst>
              <a:ext uri="{FF2B5EF4-FFF2-40B4-BE49-F238E27FC236}">
                <a16:creationId xmlns:a16="http://schemas.microsoft.com/office/drawing/2014/main" id="{36B3C377-AC77-E04F-BF9C-DDCDC8E62E14}"/>
              </a:ext>
            </a:extLst>
          </p:cNvPr>
          <p:cNvSpPr/>
          <p:nvPr/>
        </p:nvSpPr>
        <p:spPr>
          <a:xfrm>
            <a:off x="966236" y="1569720"/>
            <a:ext cx="4796835" cy="4718353"/>
          </a:xfrm>
          <a:prstGeom prst="roundRect">
            <a:avLst/>
          </a:prstGeom>
          <a:noFill/>
          <a:ln w="38100">
            <a:solidFill>
              <a:srgbClr val="067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6" name="TextBox 5">
            <a:extLst>
              <a:ext uri="{FF2B5EF4-FFF2-40B4-BE49-F238E27FC236}">
                <a16:creationId xmlns:a16="http://schemas.microsoft.com/office/drawing/2014/main" id="{66FE2FD6-3314-FE48-8090-648304F4707D}"/>
              </a:ext>
            </a:extLst>
          </p:cNvPr>
          <p:cNvSpPr txBox="1"/>
          <p:nvPr/>
        </p:nvSpPr>
        <p:spPr>
          <a:xfrm>
            <a:off x="1499093" y="2045570"/>
            <a:ext cx="3658374" cy="523220"/>
          </a:xfrm>
          <a:prstGeom prst="rect">
            <a:avLst/>
          </a:prstGeom>
          <a:noFill/>
        </p:spPr>
        <p:txBody>
          <a:bodyPr wrap="none" rtlCol="0">
            <a:spAutoFit/>
          </a:bodyPr>
          <a:lstStyle/>
          <a:p>
            <a:r>
              <a:rPr lang="en-US" sz="2800" b="1" dirty="0">
                <a:ea typeface="Amazon Ember" panose="020B0603020204020204" pitchFamily="34" charset="0"/>
                <a:cs typeface="Amazon Ember" panose="020B0603020204020204" pitchFamily="34" charset="0"/>
              </a:rPr>
              <a:t>Monolithic application</a:t>
            </a:r>
          </a:p>
        </p:txBody>
      </p:sp>
      <p:sp>
        <p:nvSpPr>
          <p:cNvPr id="7" name="Rounded Rectangle 6">
            <a:extLst>
              <a:ext uri="{FF2B5EF4-FFF2-40B4-BE49-F238E27FC236}">
                <a16:creationId xmlns:a16="http://schemas.microsoft.com/office/drawing/2014/main" id="{19047E20-99A1-9E42-9909-C4EBBF30DE5B}"/>
              </a:ext>
            </a:extLst>
          </p:cNvPr>
          <p:cNvSpPr/>
          <p:nvPr/>
        </p:nvSpPr>
        <p:spPr>
          <a:xfrm>
            <a:off x="6733729" y="1569720"/>
            <a:ext cx="4796835" cy="4718353"/>
          </a:xfrm>
          <a:prstGeom prst="roundRect">
            <a:avLst/>
          </a:prstGeom>
          <a:noFill/>
          <a:ln w="38100">
            <a:solidFill>
              <a:srgbClr val="067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grpSp>
        <p:nvGrpSpPr>
          <p:cNvPr id="19" name="Group 18">
            <a:extLst>
              <a:ext uri="{FF2B5EF4-FFF2-40B4-BE49-F238E27FC236}">
                <a16:creationId xmlns:a16="http://schemas.microsoft.com/office/drawing/2014/main" id="{02E19263-71CC-4548-9859-5F56A97CDA9C}"/>
              </a:ext>
            </a:extLst>
          </p:cNvPr>
          <p:cNvGrpSpPr/>
          <p:nvPr/>
        </p:nvGrpSpPr>
        <p:grpSpPr>
          <a:xfrm>
            <a:off x="1262257" y="3044640"/>
            <a:ext cx="4204791" cy="2300749"/>
            <a:chOff x="1312606" y="2816941"/>
            <a:chExt cx="4204791" cy="2300749"/>
          </a:xfrm>
        </p:grpSpPr>
        <p:sp>
          <p:nvSpPr>
            <p:cNvPr id="14" name="Rectangle 13">
              <a:extLst>
                <a:ext uri="{FF2B5EF4-FFF2-40B4-BE49-F238E27FC236}">
                  <a16:creationId xmlns:a16="http://schemas.microsoft.com/office/drawing/2014/main" id="{C53C85DC-FD4B-4F4F-96B7-D9EC988591B8}"/>
                </a:ext>
              </a:extLst>
            </p:cNvPr>
            <p:cNvSpPr/>
            <p:nvPr/>
          </p:nvSpPr>
          <p:spPr>
            <a:xfrm>
              <a:off x="1312606" y="2816941"/>
              <a:ext cx="4204791" cy="2300749"/>
            </a:xfrm>
            <a:prstGeom prst="rect">
              <a:avLst/>
            </a:pr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6D7D353-E884-4E41-B95F-28B5B91D2F65}"/>
                </a:ext>
              </a:extLst>
            </p:cNvPr>
            <p:cNvSpPr/>
            <p:nvPr/>
          </p:nvSpPr>
          <p:spPr>
            <a:xfrm>
              <a:off x="3456930" y="3103792"/>
              <a:ext cx="1784715" cy="825104"/>
            </a:xfrm>
            <a:prstGeom prst="rect">
              <a:avLst/>
            </a:prstGeom>
            <a:solidFill>
              <a:srgbClr val="0052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Component 2</a:t>
              </a:r>
            </a:p>
          </p:txBody>
        </p:sp>
        <p:sp>
          <p:nvSpPr>
            <p:cNvPr id="17" name="Rectangle 16">
              <a:extLst>
                <a:ext uri="{FF2B5EF4-FFF2-40B4-BE49-F238E27FC236}">
                  <a16:creationId xmlns:a16="http://schemas.microsoft.com/office/drawing/2014/main" id="{CF652BC7-5D24-1141-A211-C9C61653AA36}"/>
                </a:ext>
              </a:extLst>
            </p:cNvPr>
            <p:cNvSpPr/>
            <p:nvPr/>
          </p:nvSpPr>
          <p:spPr>
            <a:xfrm>
              <a:off x="1593914" y="3997173"/>
              <a:ext cx="1784715" cy="825104"/>
            </a:xfrm>
            <a:prstGeom prst="rect">
              <a:avLst/>
            </a:prstGeom>
            <a:solidFill>
              <a:srgbClr val="1C61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Component 3</a:t>
              </a:r>
            </a:p>
          </p:txBody>
        </p:sp>
        <p:sp>
          <p:nvSpPr>
            <p:cNvPr id="18" name="Rectangle 17">
              <a:extLst>
                <a:ext uri="{FF2B5EF4-FFF2-40B4-BE49-F238E27FC236}">
                  <a16:creationId xmlns:a16="http://schemas.microsoft.com/office/drawing/2014/main" id="{1B6BA3E1-E3A1-BC4C-B8FC-BED5E9488910}"/>
                </a:ext>
              </a:extLst>
            </p:cNvPr>
            <p:cNvSpPr/>
            <p:nvPr/>
          </p:nvSpPr>
          <p:spPr>
            <a:xfrm>
              <a:off x="3456930" y="3997173"/>
              <a:ext cx="1784715" cy="825104"/>
            </a:xfrm>
            <a:prstGeom prst="rect">
              <a:avLst/>
            </a:prstGeom>
            <a:solidFill>
              <a:srgbClr val="AA00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Component 4</a:t>
              </a:r>
            </a:p>
          </p:txBody>
        </p:sp>
        <p:sp>
          <p:nvSpPr>
            <p:cNvPr id="10" name="Rectangle 9">
              <a:extLst>
                <a:ext uri="{FF2B5EF4-FFF2-40B4-BE49-F238E27FC236}">
                  <a16:creationId xmlns:a16="http://schemas.microsoft.com/office/drawing/2014/main" id="{3D5FAF56-D741-914E-9F0D-C9CEFB5E47ED}"/>
                </a:ext>
              </a:extLst>
            </p:cNvPr>
            <p:cNvSpPr/>
            <p:nvPr/>
          </p:nvSpPr>
          <p:spPr>
            <a:xfrm>
              <a:off x="1593915" y="3103792"/>
              <a:ext cx="1784715" cy="825104"/>
            </a:xfrm>
            <a:prstGeom prst="rect">
              <a:avLst/>
            </a:prstGeom>
            <a:solidFill>
              <a:srgbClr val="D45B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Component 1</a:t>
              </a:r>
            </a:p>
          </p:txBody>
        </p:sp>
      </p:grpSp>
      <p:sp>
        <p:nvSpPr>
          <p:cNvPr id="21" name="TextBox 20">
            <a:extLst>
              <a:ext uri="{FF2B5EF4-FFF2-40B4-BE49-F238E27FC236}">
                <a16:creationId xmlns:a16="http://schemas.microsoft.com/office/drawing/2014/main" id="{1742512F-D194-C74F-B57A-470DEA3D0795}"/>
              </a:ext>
            </a:extLst>
          </p:cNvPr>
          <p:cNvSpPr txBox="1"/>
          <p:nvPr/>
        </p:nvSpPr>
        <p:spPr>
          <a:xfrm>
            <a:off x="8073013" y="2042727"/>
            <a:ext cx="2265364" cy="523220"/>
          </a:xfrm>
          <a:prstGeom prst="rect">
            <a:avLst/>
          </a:prstGeom>
          <a:noFill/>
        </p:spPr>
        <p:txBody>
          <a:bodyPr wrap="none" rtlCol="0">
            <a:spAutoFit/>
          </a:bodyPr>
          <a:lstStyle/>
          <a:p>
            <a:r>
              <a:rPr lang="en-US" sz="2800" b="1" dirty="0">
                <a:ea typeface="Amazon Ember" panose="020B0603020204020204" pitchFamily="34" charset="0"/>
                <a:cs typeface="Amazon Ember" panose="020B0603020204020204" pitchFamily="34" charset="0"/>
              </a:rPr>
              <a:t>Microservices</a:t>
            </a:r>
          </a:p>
        </p:txBody>
      </p:sp>
      <p:grpSp>
        <p:nvGrpSpPr>
          <p:cNvPr id="37" name="Group 36">
            <a:extLst>
              <a:ext uri="{FF2B5EF4-FFF2-40B4-BE49-F238E27FC236}">
                <a16:creationId xmlns:a16="http://schemas.microsoft.com/office/drawing/2014/main" id="{90E7EE97-99E9-B349-8385-ADF9B219F170}"/>
              </a:ext>
            </a:extLst>
          </p:cNvPr>
          <p:cNvGrpSpPr/>
          <p:nvPr/>
        </p:nvGrpSpPr>
        <p:grpSpPr>
          <a:xfrm>
            <a:off x="7019705" y="2980904"/>
            <a:ext cx="4224882" cy="2426450"/>
            <a:chOff x="7058179" y="2745387"/>
            <a:chExt cx="4224882" cy="2426450"/>
          </a:xfrm>
        </p:grpSpPr>
        <p:cxnSp>
          <p:nvCxnSpPr>
            <p:cNvPr id="28" name="Straight Connector 27">
              <a:extLst>
                <a:ext uri="{FF2B5EF4-FFF2-40B4-BE49-F238E27FC236}">
                  <a16:creationId xmlns:a16="http://schemas.microsoft.com/office/drawing/2014/main" id="{C465D3AE-2A36-8340-B515-68B7CD17C9E1}"/>
                </a:ext>
              </a:extLst>
            </p:cNvPr>
            <p:cNvCxnSpPr>
              <a:stCxn id="26" idx="3"/>
            </p:cNvCxnSpPr>
            <p:nvPr/>
          </p:nvCxnSpPr>
          <p:spPr>
            <a:xfrm>
              <a:off x="8842894" y="3157939"/>
              <a:ext cx="80255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D018BF7-98A3-0843-A458-E7C364C24B7A}"/>
                </a:ext>
              </a:extLst>
            </p:cNvPr>
            <p:cNvCxnSpPr>
              <a:stCxn id="23" idx="2"/>
            </p:cNvCxnSpPr>
            <p:nvPr/>
          </p:nvCxnSpPr>
          <p:spPr>
            <a:xfrm flipH="1">
              <a:off x="10390654" y="3570491"/>
              <a:ext cx="50" cy="8933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1CF7899-C0E1-3A4D-8613-4335AF3A9B46}"/>
                </a:ext>
              </a:extLst>
            </p:cNvPr>
            <p:cNvCxnSpPr/>
            <p:nvPr/>
          </p:nvCxnSpPr>
          <p:spPr>
            <a:xfrm>
              <a:off x="7950536" y="3455124"/>
              <a:ext cx="0" cy="10087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8924AC-C0E5-074E-9695-DF325ABBBF62}"/>
                </a:ext>
              </a:extLst>
            </p:cNvPr>
            <p:cNvCxnSpPr/>
            <p:nvPr/>
          </p:nvCxnSpPr>
          <p:spPr>
            <a:xfrm>
              <a:off x="8730870" y="4773974"/>
              <a:ext cx="80255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301530C-5BBD-BD44-BFF5-FF59CE642350}"/>
                </a:ext>
              </a:extLst>
            </p:cNvPr>
            <p:cNvSpPr/>
            <p:nvPr/>
          </p:nvSpPr>
          <p:spPr>
            <a:xfrm>
              <a:off x="9498297" y="4333606"/>
              <a:ext cx="1784715" cy="825104"/>
            </a:xfrm>
            <a:prstGeom prst="rect">
              <a:avLst/>
            </a:prstGeom>
            <a:solidFill>
              <a:srgbClr val="AA00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Component 4</a:t>
              </a:r>
            </a:p>
          </p:txBody>
        </p:sp>
        <p:sp>
          <p:nvSpPr>
            <p:cNvPr id="24" name="Rectangle 23">
              <a:extLst>
                <a:ext uri="{FF2B5EF4-FFF2-40B4-BE49-F238E27FC236}">
                  <a16:creationId xmlns:a16="http://schemas.microsoft.com/office/drawing/2014/main" id="{67B3420B-5EFE-5447-A75E-9683C8D28D0D}"/>
                </a:ext>
              </a:extLst>
            </p:cNvPr>
            <p:cNvSpPr/>
            <p:nvPr/>
          </p:nvSpPr>
          <p:spPr>
            <a:xfrm>
              <a:off x="7058179" y="4346733"/>
              <a:ext cx="1784715" cy="825104"/>
            </a:xfrm>
            <a:prstGeom prst="rect">
              <a:avLst/>
            </a:prstGeom>
            <a:solidFill>
              <a:srgbClr val="1C61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Component 3</a:t>
              </a:r>
            </a:p>
          </p:txBody>
        </p:sp>
        <p:sp>
          <p:nvSpPr>
            <p:cNvPr id="23" name="Rectangle 22">
              <a:extLst>
                <a:ext uri="{FF2B5EF4-FFF2-40B4-BE49-F238E27FC236}">
                  <a16:creationId xmlns:a16="http://schemas.microsoft.com/office/drawing/2014/main" id="{FC4E1335-A12E-814B-B4EC-F6B1B4C74CD0}"/>
                </a:ext>
              </a:extLst>
            </p:cNvPr>
            <p:cNvSpPr/>
            <p:nvPr/>
          </p:nvSpPr>
          <p:spPr>
            <a:xfrm>
              <a:off x="9498346" y="2745387"/>
              <a:ext cx="1784715" cy="825104"/>
            </a:xfrm>
            <a:prstGeom prst="rect">
              <a:avLst/>
            </a:prstGeom>
            <a:solidFill>
              <a:srgbClr val="0052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Component 2</a:t>
              </a:r>
            </a:p>
          </p:txBody>
        </p:sp>
        <p:sp>
          <p:nvSpPr>
            <p:cNvPr id="26" name="Rectangle 25">
              <a:extLst>
                <a:ext uri="{FF2B5EF4-FFF2-40B4-BE49-F238E27FC236}">
                  <a16:creationId xmlns:a16="http://schemas.microsoft.com/office/drawing/2014/main" id="{136D8D55-FA78-B44B-B6B5-E655F37CDCDA}"/>
                </a:ext>
              </a:extLst>
            </p:cNvPr>
            <p:cNvSpPr/>
            <p:nvPr/>
          </p:nvSpPr>
          <p:spPr>
            <a:xfrm>
              <a:off x="7058179" y="2745387"/>
              <a:ext cx="1784715" cy="825104"/>
            </a:xfrm>
            <a:prstGeom prst="rect">
              <a:avLst/>
            </a:prstGeom>
            <a:solidFill>
              <a:srgbClr val="D45B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Component 1</a:t>
              </a:r>
            </a:p>
          </p:txBody>
        </p:sp>
      </p:grpSp>
      <p:sp>
        <p:nvSpPr>
          <p:cNvPr id="27" name="Footer Placeholder 4">
            <a:extLst>
              <a:ext uri="{FF2B5EF4-FFF2-40B4-BE49-F238E27FC236}">
                <a16:creationId xmlns:a16="http://schemas.microsoft.com/office/drawing/2014/main" id="{577D15B9-CE5B-C24E-9DDB-D30713EA3925}"/>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33</a:t>
            </a:fld>
            <a:endParaRPr lang="en-US" dirty="0"/>
          </a:p>
        </p:txBody>
      </p:sp>
    </p:spTree>
    <p:custDataLst>
      <p:tags r:id="rId1"/>
    </p:custDataLst>
    <p:extLst>
      <p:ext uri="{BB962C8B-B14F-4D97-AF65-F5344CB8AC3E}">
        <p14:creationId xmlns:p14="http://schemas.microsoft.com/office/powerpoint/2010/main" val="124963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Amazon Simple Notification Service</a:t>
            </a:r>
          </a:p>
        </p:txBody>
      </p:sp>
      <p:sp>
        <p:nvSpPr>
          <p:cNvPr id="7" name="Text Placeholder 6"/>
          <p:cNvSpPr>
            <a:spLocks noGrp="1"/>
          </p:cNvSpPr>
          <p:nvPr>
            <p:ph idx="1"/>
          </p:nvPr>
        </p:nvSpPr>
        <p:spPr>
          <a:xfrm>
            <a:off x="419100" y="2311546"/>
            <a:ext cx="7022224" cy="2234906"/>
          </a:xfrm>
        </p:spPr>
        <p:txBody>
          <a:bodyPr anchor="ctr">
            <a:normAutofit/>
          </a:bodyPr>
          <a:lstStyle/>
          <a:p>
            <a:pPr>
              <a:lnSpc>
                <a:spcPct val="100000"/>
              </a:lnSpc>
              <a:spcAft>
                <a:spcPts val="1000"/>
              </a:spcAft>
            </a:pPr>
            <a:r>
              <a:rPr lang="en-US" sz="2800" dirty="0"/>
              <a:t>Messages are published to topics.</a:t>
            </a:r>
          </a:p>
          <a:p>
            <a:pPr>
              <a:lnSpc>
                <a:spcPct val="100000"/>
              </a:lnSpc>
              <a:spcAft>
                <a:spcPts val="1000"/>
              </a:spcAft>
            </a:pPr>
            <a:r>
              <a:rPr lang="en-US" sz="2800" dirty="0"/>
              <a:t>Subscribers immediately receive messages for their topics.</a:t>
            </a:r>
          </a:p>
        </p:txBody>
      </p:sp>
      <p:sp>
        <p:nvSpPr>
          <p:cNvPr id="9" name="TextBox 8">
            <a:extLst>
              <a:ext uri="{FF2B5EF4-FFF2-40B4-BE49-F238E27FC236}">
                <a16:creationId xmlns:a16="http://schemas.microsoft.com/office/drawing/2014/main" id="{0E052CC7-169D-A742-8476-C487F9EE8C47}"/>
              </a:ext>
            </a:extLst>
          </p:cNvPr>
          <p:cNvSpPr txBox="1"/>
          <p:nvPr/>
        </p:nvSpPr>
        <p:spPr>
          <a:xfrm>
            <a:off x="8100059" y="4567751"/>
            <a:ext cx="2983992"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Amazon Simple Notification Service (Amazon SNS)</a:t>
            </a:r>
          </a:p>
        </p:txBody>
      </p:sp>
      <p:pic>
        <p:nvPicPr>
          <p:cNvPr id="11" name="Graphic 10">
            <a:extLst>
              <a:ext uri="{FF2B5EF4-FFF2-40B4-BE49-F238E27FC236}">
                <a16:creationId xmlns:a16="http://schemas.microsoft.com/office/drawing/2014/main" id="{CC353EEE-2EA8-AD4F-B7B7-1B8589A482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8784" y="2395728"/>
            <a:ext cx="2066543" cy="2066543"/>
          </a:xfrm>
          <a:prstGeom prst="rect">
            <a:avLst/>
          </a:prstGeom>
        </p:spPr>
      </p:pic>
      <p:sp>
        <p:nvSpPr>
          <p:cNvPr id="8" name="Footer Placeholder 4">
            <a:extLst>
              <a:ext uri="{FF2B5EF4-FFF2-40B4-BE49-F238E27FC236}">
                <a16:creationId xmlns:a16="http://schemas.microsoft.com/office/drawing/2014/main" id="{99D1BF80-E771-834D-988A-5DA9A4B36FEB}"/>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 name="Slide Number Placeholder 1"/>
          <p:cNvSpPr>
            <a:spLocks noGrp="1"/>
          </p:cNvSpPr>
          <p:nvPr>
            <p:ph type="sldNum" sz="quarter" idx="12"/>
          </p:nvPr>
        </p:nvSpPr>
        <p:spPr/>
        <p:txBody>
          <a:bodyPr/>
          <a:lstStyle/>
          <a:p>
            <a:fld id="{B6A95138-A96E-2F42-A959-2EFD44FE4AB7}" type="slidenum">
              <a:rPr lang="en-US" smtClean="0"/>
              <a:t>34</a:t>
            </a:fld>
            <a:endParaRPr lang="en-US" dirty="0"/>
          </a:p>
        </p:txBody>
      </p:sp>
    </p:spTree>
    <p:custDataLst>
      <p:tags r:id="rId1"/>
    </p:custDataLst>
    <p:extLst>
      <p:ext uri="{BB962C8B-B14F-4D97-AF65-F5344CB8AC3E}">
        <p14:creationId xmlns:p14="http://schemas.microsoft.com/office/powerpoint/2010/main" val="702526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E428-C256-1547-9BC3-B634A17072D2}"/>
              </a:ext>
            </a:extLst>
          </p:cNvPr>
          <p:cNvSpPr>
            <a:spLocks noGrp="1"/>
          </p:cNvSpPr>
          <p:nvPr>
            <p:ph type="title"/>
          </p:nvPr>
        </p:nvSpPr>
        <p:spPr/>
        <p:txBody>
          <a:bodyPr/>
          <a:lstStyle/>
          <a:p>
            <a:r>
              <a:rPr lang="en-US" dirty="0"/>
              <a:t>Publish updates from a single topic</a:t>
            </a:r>
          </a:p>
        </p:txBody>
      </p:sp>
      <p:sp>
        <p:nvSpPr>
          <p:cNvPr id="7" name="TextBox 6">
            <a:extLst>
              <a:ext uri="{FF2B5EF4-FFF2-40B4-BE49-F238E27FC236}">
                <a16:creationId xmlns:a16="http://schemas.microsoft.com/office/drawing/2014/main" id="{7B059181-8D82-9643-B9DB-8C32C497C7EC}"/>
              </a:ext>
            </a:extLst>
          </p:cNvPr>
          <p:cNvSpPr txBox="1"/>
          <p:nvPr/>
        </p:nvSpPr>
        <p:spPr>
          <a:xfrm>
            <a:off x="1208316" y="2008061"/>
            <a:ext cx="9775370" cy="523220"/>
          </a:xfrm>
          <a:prstGeom prst="rect">
            <a:avLst/>
          </a:prstGeom>
          <a:noFill/>
        </p:spPr>
        <p:txBody>
          <a:bodyPr wrap="square" rtlCol="0">
            <a:spAutoFit/>
          </a:bodyPr>
          <a:lstStyle/>
          <a:p>
            <a:pPr algn="ctr"/>
            <a:r>
              <a:rPr lang="en-US" sz="2800" dirty="0">
                <a:latin typeface="Amazon Ember" panose="02000000000000000000" pitchFamily="2" charset="0"/>
                <a:ea typeface="Amazon Ember" panose="02000000000000000000" pitchFamily="2" charset="0"/>
                <a:cs typeface="Amazon Ember Light" panose="020B0403020204020204" pitchFamily="34" charset="0"/>
              </a:rPr>
              <a:t>Coupons, coffee trivia, and new products</a:t>
            </a:r>
          </a:p>
        </p:txBody>
      </p:sp>
      <p:pic>
        <p:nvPicPr>
          <p:cNvPr id="10" name="Picture 9">
            <a:extLst>
              <a:ext uri="{FF2B5EF4-FFF2-40B4-BE49-F238E27FC236}">
                <a16:creationId xmlns:a16="http://schemas.microsoft.com/office/drawing/2014/main" id="{C6E68F00-A363-DA4B-AD50-4AD876F75B8F}"/>
              </a:ext>
            </a:extLst>
          </p:cNvPr>
          <p:cNvPicPr>
            <a:picLocks noChangeAspect="1"/>
          </p:cNvPicPr>
          <p:nvPr/>
        </p:nvPicPr>
        <p:blipFill>
          <a:blip r:embed="rId4"/>
          <a:stretch>
            <a:fillRect/>
          </a:stretch>
        </p:blipFill>
        <p:spPr>
          <a:xfrm>
            <a:off x="1883664" y="4526280"/>
            <a:ext cx="1127119" cy="1347771"/>
          </a:xfrm>
          <a:prstGeom prst="rect">
            <a:avLst/>
          </a:prstGeom>
        </p:spPr>
      </p:pic>
      <p:pic>
        <p:nvPicPr>
          <p:cNvPr id="12" name="Picture 11">
            <a:extLst>
              <a:ext uri="{FF2B5EF4-FFF2-40B4-BE49-F238E27FC236}">
                <a16:creationId xmlns:a16="http://schemas.microsoft.com/office/drawing/2014/main" id="{20108B13-EFFA-DF4E-9AD6-A3036EC2BAAB}"/>
              </a:ext>
            </a:extLst>
          </p:cNvPr>
          <p:cNvPicPr>
            <a:picLocks noChangeAspect="1"/>
          </p:cNvPicPr>
          <p:nvPr/>
        </p:nvPicPr>
        <p:blipFill>
          <a:blip r:embed="rId4"/>
          <a:stretch>
            <a:fillRect/>
          </a:stretch>
        </p:blipFill>
        <p:spPr>
          <a:xfrm>
            <a:off x="5532440" y="4523357"/>
            <a:ext cx="1127119" cy="1347771"/>
          </a:xfrm>
          <a:prstGeom prst="rect">
            <a:avLst/>
          </a:prstGeom>
        </p:spPr>
      </p:pic>
      <p:pic>
        <p:nvPicPr>
          <p:cNvPr id="14" name="Picture 13">
            <a:extLst>
              <a:ext uri="{FF2B5EF4-FFF2-40B4-BE49-F238E27FC236}">
                <a16:creationId xmlns:a16="http://schemas.microsoft.com/office/drawing/2014/main" id="{37DFE0E1-ED77-244E-A993-AB690792A76F}"/>
              </a:ext>
            </a:extLst>
          </p:cNvPr>
          <p:cNvPicPr>
            <a:picLocks noChangeAspect="1"/>
          </p:cNvPicPr>
          <p:nvPr/>
        </p:nvPicPr>
        <p:blipFill>
          <a:blip r:embed="rId4"/>
          <a:stretch>
            <a:fillRect/>
          </a:stretch>
        </p:blipFill>
        <p:spPr>
          <a:xfrm>
            <a:off x="9180576" y="4526280"/>
            <a:ext cx="1127119" cy="1347771"/>
          </a:xfrm>
          <a:prstGeom prst="rect">
            <a:avLst/>
          </a:prstGeom>
        </p:spPr>
      </p:pic>
      <p:grpSp>
        <p:nvGrpSpPr>
          <p:cNvPr id="16" name="Group 15">
            <a:extLst>
              <a:ext uri="{FF2B5EF4-FFF2-40B4-BE49-F238E27FC236}">
                <a16:creationId xmlns:a16="http://schemas.microsoft.com/office/drawing/2014/main" id="{963622FF-F071-4142-9429-704A32011119}"/>
              </a:ext>
            </a:extLst>
          </p:cNvPr>
          <p:cNvGrpSpPr/>
          <p:nvPr/>
        </p:nvGrpSpPr>
        <p:grpSpPr>
          <a:xfrm rot="5400000">
            <a:off x="5347055" y="-6611"/>
            <a:ext cx="1492891" cy="7300211"/>
            <a:chOff x="2661947" y="1553015"/>
            <a:chExt cx="1453976" cy="330506"/>
          </a:xfrm>
        </p:grpSpPr>
        <p:cxnSp>
          <p:nvCxnSpPr>
            <p:cNvPr id="17" name="Straight Arrow Connector 16">
              <a:extLst>
                <a:ext uri="{FF2B5EF4-FFF2-40B4-BE49-F238E27FC236}">
                  <a16:creationId xmlns:a16="http://schemas.microsoft.com/office/drawing/2014/main" id="{69CE8B3F-BD8E-DF48-BF2E-06C65EF3D7E1}"/>
                </a:ext>
              </a:extLst>
            </p:cNvPr>
            <p:cNvCxnSpPr>
              <a:cxnSpLocks/>
            </p:cNvCxnSpPr>
            <p:nvPr/>
          </p:nvCxnSpPr>
          <p:spPr>
            <a:xfrm>
              <a:off x="2661947" y="1717944"/>
              <a:ext cx="573077" cy="0"/>
            </a:xfrm>
            <a:prstGeom prst="straightConnector1">
              <a:avLst/>
            </a:prstGeom>
            <a:ln w="508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18" name="Freeform 17">
              <a:extLst>
                <a:ext uri="{FF2B5EF4-FFF2-40B4-BE49-F238E27FC236}">
                  <a16:creationId xmlns:a16="http://schemas.microsoft.com/office/drawing/2014/main" id="{0EE98B76-6B35-6F4D-A8B1-B659367A8E5A}"/>
                </a:ext>
              </a:extLst>
            </p:cNvPr>
            <p:cNvSpPr/>
            <p:nvPr/>
          </p:nvSpPr>
          <p:spPr>
            <a:xfrm rot="10800000">
              <a:off x="3221449" y="1553015"/>
              <a:ext cx="894474" cy="330506"/>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508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9" name="Straight Arrow Connector 18">
            <a:extLst>
              <a:ext uri="{FF2B5EF4-FFF2-40B4-BE49-F238E27FC236}">
                <a16:creationId xmlns:a16="http://schemas.microsoft.com/office/drawing/2014/main" id="{BDA02FAF-2194-0E43-B3D1-221C34C751DA}"/>
              </a:ext>
            </a:extLst>
          </p:cNvPr>
          <p:cNvCxnSpPr>
            <a:cxnSpLocks/>
          </p:cNvCxnSpPr>
          <p:nvPr/>
        </p:nvCxnSpPr>
        <p:spPr>
          <a:xfrm flipV="1">
            <a:off x="6096000" y="3471525"/>
            <a:ext cx="0" cy="924362"/>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FD5A71AA-8BE5-CD4C-8CC2-77E330317CB2}"/>
              </a:ext>
            </a:extLst>
          </p:cNvPr>
          <p:cNvSpPr/>
          <p:nvPr/>
        </p:nvSpPr>
        <p:spPr>
          <a:xfrm>
            <a:off x="1208315" y="1654967"/>
            <a:ext cx="9797159" cy="1240972"/>
          </a:xfrm>
          <a:prstGeom prst="roundRect">
            <a:avLst/>
          </a:prstGeom>
          <a:noFill/>
          <a:ln w="44450">
            <a:solidFill>
              <a:srgbClr val="AA00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
            <a:extLst>
              <a:ext uri="{FF2B5EF4-FFF2-40B4-BE49-F238E27FC236}">
                <a16:creationId xmlns:a16="http://schemas.microsoft.com/office/drawing/2014/main" id="{6A262A0F-85C0-8744-A7A9-86777098DABB}"/>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35</a:t>
            </a:fld>
            <a:endParaRPr lang="en-US" dirty="0"/>
          </a:p>
        </p:txBody>
      </p:sp>
    </p:spTree>
    <p:custDataLst>
      <p:tags r:id="rId1"/>
    </p:custDataLst>
    <p:extLst>
      <p:ext uri="{BB962C8B-B14F-4D97-AF65-F5344CB8AC3E}">
        <p14:creationId xmlns:p14="http://schemas.microsoft.com/office/powerpoint/2010/main" val="2138908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E428-C256-1547-9BC3-B634A17072D2}"/>
              </a:ext>
            </a:extLst>
          </p:cNvPr>
          <p:cNvSpPr>
            <a:spLocks noGrp="1"/>
          </p:cNvSpPr>
          <p:nvPr>
            <p:ph type="title"/>
          </p:nvPr>
        </p:nvSpPr>
        <p:spPr/>
        <p:txBody>
          <a:bodyPr/>
          <a:lstStyle/>
          <a:p>
            <a:r>
              <a:rPr lang="en-US" dirty="0"/>
              <a:t>Publish updates from multiple topics</a:t>
            </a:r>
          </a:p>
        </p:txBody>
      </p:sp>
      <p:sp>
        <p:nvSpPr>
          <p:cNvPr id="7" name="TextBox 6">
            <a:extLst>
              <a:ext uri="{FF2B5EF4-FFF2-40B4-BE49-F238E27FC236}">
                <a16:creationId xmlns:a16="http://schemas.microsoft.com/office/drawing/2014/main" id="{7B059181-8D82-9643-B9DB-8C32C497C7EC}"/>
              </a:ext>
            </a:extLst>
          </p:cNvPr>
          <p:cNvSpPr txBox="1"/>
          <p:nvPr/>
        </p:nvSpPr>
        <p:spPr>
          <a:xfrm>
            <a:off x="1208317" y="2008061"/>
            <a:ext cx="2543090" cy="523220"/>
          </a:xfrm>
          <a:prstGeom prst="rect">
            <a:avLst/>
          </a:prstGeom>
          <a:noFill/>
        </p:spPr>
        <p:txBody>
          <a:bodyPr wrap="square" rtlCol="0">
            <a:spAutoFit/>
          </a:bodyPr>
          <a:lstStyle/>
          <a:p>
            <a:pPr algn="ctr"/>
            <a:r>
              <a:rPr lang="en-US" sz="2800" dirty="0">
                <a:latin typeface="Amazon Ember" panose="02000000000000000000" pitchFamily="2" charset="0"/>
                <a:ea typeface="Amazon Ember" panose="02000000000000000000" pitchFamily="2" charset="0"/>
                <a:cs typeface="Amazon Ember Light" panose="020B0403020204020204" pitchFamily="34" charset="0"/>
              </a:rPr>
              <a:t>Coupons</a:t>
            </a:r>
          </a:p>
        </p:txBody>
      </p:sp>
      <p:pic>
        <p:nvPicPr>
          <p:cNvPr id="10" name="Picture 9">
            <a:extLst>
              <a:ext uri="{FF2B5EF4-FFF2-40B4-BE49-F238E27FC236}">
                <a16:creationId xmlns:a16="http://schemas.microsoft.com/office/drawing/2014/main" id="{C6E68F00-A363-DA4B-AD50-4AD876F75B8F}"/>
              </a:ext>
            </a:extLst>
          </p:cNvPr>
          <p:cNvPicPr>
            <a:picLocks noChangeAspect="1"/>
          </p:cNvPicPr>
          <p:nvPr/>
        </p:nvPicPr>
        <p:blipFill>
          <a:blip r:embed="rId4"/>
          <a:stretch>
            <a:fillRect/>
          </a:stretch>
        </p:blipFill>
        <p:spPr>
          <a:xfrm>
            <a:off x="1883096" y="4523356"/>
            <a:ext cx="1127119" cy="1347771"/>
          </a:xfrm>
          <a:prstGeom prst="rect">
            <a:avLst/>
          </a:prstGeom>
        </p:spPr>
      </p:pic>
      <p:pic>
        <p:nvPicPr>
          <p:cNvPr id="12" name="Picture 11">
            <a:extLst>
              <a:ext uri="{FF2B5EF4-FFF2-40B4-BE49-F238E27FC236}">
                <a16:creationId xmlns:a16="http://schemas.microsoft.com/office/drawing/2014/main" id="{20108B13-EFFA-DF4E-9AD6-A3036EC2BAAB}"/>
              </a:ext>
            </a:extLst>
          </p:cNvPr>
          <p:cNvPicPr>
            <a:picLocks noChangeAspect="1"/>
          </p:cNvPicPr>
          <p:nvPr/>
        </p:nvPicPr>
        <p:blipFill>
          <a:blip r:embed="rId4"/>
          <a:stretch>
            <a:fillRect/>
          </a:stretch>
        </p:blipFill>
        <p:spPr>
          <a:xfrm>
            <a:off x="5532440" y="4523357"/>
            <a:ext cx="1127119" cy="1347771"/>
          </a:xfrm>
          <a:prstGeom prst="rect">
            <a:avLst/>
          </a:prstGeom>
        </p:spPr>
      </p:pic>
      <p:pic>
        <p:nvPicPr>
          <p:cNvPr id="14" name="Picture 13">
            <a:extLst>
              <a:ext uri="{FF2B5EF4-FFF2-40B4-BE49-F238E27FC236}">
                <a16:creationId xmlns:a16="http://schemas.microsoft.com/office/drawing/2014/main" id="{37DFE0E1-ED77-244E-A993-AB690792A76F}"/>
              </a:ext>
            </a:extLst>
          </p:cNvPr>
          <p:cNvPicPr>
            <a:picLocks noChangeAspect="1"/>
          </p:cNvPicPr>
          <p:nvPr/>
        </p:nvPicPr>
        <p:blipFill>
          <a:blip r:embed="rId4"/>
          <a:stretch>
            <a:fillRect/>
          </a:stretch>
        </p:blipFill>
        <p:spPr>
          <a:xfrm>
            <a:off x="9181785" y="4523356"/>
            <a:ext cx="1127119" cy="1347771"/>
          </a:xfrm>
          <a:prstGeom prst="rect">
            <a:avLst/>
          </a:prstGeom>
        </p:spPr>
      </p:pic>
      <p:cxnSp>
        <p:nvCxnSpPr>
          <p:cNvPr id="23" name="Straight Arrow Connector 22">
            <a:extLst>
              <a:ext uri="{FF2B5EF4-FFF2-40B4-BE49-F238E27FC236}">
                <a16:creationId xmlns:a16="http://schemas.microsoft.com/office/drawing/2014/main" id="{C4CD5335-34F5-0B42-B525-A834EF86C65D}"/>
              </a:ext>
            </a:extLst>
          </p:cNvPr>
          <p:cNvCxnSpPr>
            <a:cxnSpLocks/>
          </p:cNvCxnSpPr>
          <p:nvPr/>
        </p:nvCxnSpPr>
        <p:spPr>
          <a:xfrm flipV="1">
            <a:off x="2446656" y="2895939"/>
            <a:ext cx="0" cy="1493999"/>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570CCBB-DDD2-474B-835A-F82BB369D2B7}"/>
              </a:ext>
            </a:extLst>
          </p:cNvPr>
          <p:cNvSpPr txBox="1"/>
          <p:nvPr/>
        </p:nvSpPr>
        <p:spPr>
          <a:xfrm>
            <a:off x="4824461" y="2008061"/>
            <a:ext cx="2543090" cy="523220"/>
          </a:xfrm>
          <a:prstGeom prst="rect">
            <a:avLst/>
          </a:prstGeom>
          <a:noFill/>
        </p:spPr>
        <p:txBody>
          <a:bodyPr wrap="square" rtlCol="0">
            <a:spAutoFit/>
          </a:bodyPr>
          <a:lstStyle/>
          <a:p>
            <a:pPr algn="ctr"/>
            <a:r>
              <a:rPr lang="en-US" sz="2800" dirty="0">
                <a:latin typeface="Amazon Ember" panose="02000000000000000000" pitchFamily="2" charset="0"/>
                <a:ea typeface="Amazon Ember" panose="02000000000000000000" pitchFamily="2" charset="0"/>
                <a:cs typeface="Amazon Ember Light" panose="020B0403020204020204" pitchFamily="34" charset="0"/>
              </a:rPr>
              <a:t>Coffee trivia</a:t>
            </a:r>
          </a:p>
        </p:txBody>
      </p:sp>
      <p:sp>
        <p:nvSpPr>
          <p:cNvPr id="27" name="TextBox 26">
            <a:extLst>
              <a:ext uri="{FF2B5EF4-FFF2-40B4-BE49-F238E27FC236}">
                <a16:creationId xmlns:a16="http://schemas.microsoft.com/office/drawing/2014/main" id="{39C3C1B0-2C92-0C4A-85D3-8AE9A7C7FD50}"/>
              </a:ext>
            </a:extLst>
          </p:cNvPr>
          <p:cNvSpPr txBox="1"/>
          <p:nvPr/>
        </p:nvSpPr>
        <p:spPr>
          <a:xfrm>
            <a:off x="8440593" y="2008061"/>
            <a:ext cx="2543090" cy="523220"/>
          </a:xfrm>
          <a:prstGeom prst="rect">
            <a:avLst/>
          </a:prstGeom>
          <a:noFill/>
        </p:spPr>
        <p:txBody>
          <a:bodyPr wrap="square" rtlCol="0">
            <a:spAutoFit/>
          </a:bodyPr>
          <a:lstStyle/>
          <a:p>
            <a:pPr algn="ctr"/>
            <a:r>
              <a:rPr lang="en-US" sz="2800" dirty="0">
                <a:latin typeface="Amazon Ember" panose="02000000000000000000" pitchFamily="2" charset="0"/>
                <a:ea typeface="Amazon Ember" panose="02000000000000000000" pitchFamily="2" charset="0"/>
                <a:cs typeface="Amazon Ember Light" panose="020B0403020204020204" pitchFamily="34" charset="0"/>
              </a:rPr>
              <a:t>New products</a:t>
            </a:r>
          </a:p>
        </p:txBody>
      </p:sp>
      <p:grpSp>
        <p:nvGrpSpPr>
          <p:cNvPr id="28" name="Group 27">
            <a:extLst>
              <a:ext uri="{FF2B5EF4-FFF2-40B4-BE49-F238E27FC236}">
                <a16:creationId xmlns:a16="http://schemas.microsoft.com/office/drawing/2014/main" id="{61FE886B-02D5-A54A-8005-7F7ECB27712E}"/>
              </a:ext>
            </a:extLst>
          </p:cNvPr>
          <p:cNvGrpSpPr/>
          <p:nvPr/>
        </p:nvGrpSpPr>
        <p:grpSpPr>
          <a:xfrm rot="5400000">
            <a:off x="7020883" y="1957466"/>
            <a:ext cx="1507589" cy="3357359"/>
            <a:chOff x="2648371" y="1552278"/>
            <a:chExt cx="1488440" cy="331243"/>
          </a:xfrm>
        </p:grpSpPr>
        <p:cxnSp>
          <p:nvCxnSpPr>
            <p:cNvPr id="29" name="Straight Arrow Connector 28">
              <a:extLst>
                <a:ext uri="{FF2B5EF4-FFF2-40B4-BE49-F238E27FC236}">
                  <a16:creationId xmlns:a16="http://schemas.microsoft.com/office/drawing/2014/main" id="{E3D48F27-9DAC-0648-8088-7CDABAD2857D}"/>
                </a:ext>
              </a:extLst>
            </p:cNvPr>
            <p:cNvCxnSpPr>
              <a:cxnSpLocks/>
            </p:cNvCxnSpPr>
            <p:nvPr/>
          </p:nvCxnSpPr>
          <p:spPr>
            <a:xfrm>
              <a:off x="2648371" y="1883486"/>
              <a:ext cx="573077" cy="0"/>
            </a:xfrm>
            <a:prstGeom prst="straightConnector1">
              <a:avLst/>
            </a:prstGeom>
            <a:ln w="508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30" name="Freeform 29">
              <a:extLst>
                <a:ext uri="{FF2B5EF4-FFF2-40B4-BE49-F238E27FC236}">
                  <a16:creationId xmlns:a16="http://schemas.microsoft.com/office/drawing/2014/main" id="{DEBBC4C7-54DE-4F42-9AFC-F036B6895A2D}"/>
                </a:ext>
              </a:extLst>
            </p:cNvPr>
            <p:cNvSpPr/>
            <p:nvPr/>
          </p:nvSpPr>
          <p:spPr>
            <a:xfrm rot="10800000">
              <a:off x="3221449" y="1552278"/>
              <a:ext cx="915362"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508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ounded Rectangle 4">
            <a:extLst>
              <a:ext uri="{FF2B5EF4-FFF2-40B4-BE49-F238E27FC236}">
                <a16:creationId xmlns:a16="http://schemas.microsoft.com/office/drawing/2014/main" id="{FD5A71AA-8BE5-CD4C-8CC2-77E330317CB2}"/>
              </a:ext>
            </a:extLst>
          </p:cNvPr>
          <p:cNvSpPr/>
          <p:nvPr/>
        </p:nvSpPr>
        <p:spPr>
          <a:xfrm>
            <a:off x="1208316" y="1654967"/>
            <a:ext cx="2543079" cy="1240972"/>
          </a:xfrm>
          <a:prstGeom prst="roundRect">
            <a:avLst/>
          </a:prstGeom>
          <a:noFill/>
          <a:ln w="44450">
            <a:solidFill>
              <a:srgbClr val="AA00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93627EBC-3C11-D44B-B3E2-F9C7D2ADA003}"/>
              </a:ext>
            </a:extLst>
          </p:cNvPr>
          <p:cNvCxnSpPr>
            <a:cxnSpLocks/>
          </p:cNvCxnSpPr>
          <p:nvPr/>
        </p:nvCxnSpPr>
        <p:spPr>
          <a:xfrm flipV="1">
            <a:off x="9766010" y="2907972"/>
            <a:ext cx="0" cy="1493998"/>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DD867575-5092-0C4C-BD1F-2F54FA777E3A}"/>
              </a:ext>
            </a:extLst>
          </p:cNvPr>
          <p:cNvSpPr/>
          <p:nvPr/>
        </p:nvSpPr>
        <p:spPr>
          <a:xfrm>
            <a:off x="4824460" y="1654967"/>
            <a:ext cx="2543079" cy="1240972"/>
          </a:xfrm>
          <a:prstGeom prst="roundRect">
            <a:avLst/>
          </a:prstGeom>
          <a:noFill/>
          <a:ln w="44450">
            <a:solidFill>
              <a:srgbClr val="AA00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DC61FDD7-CA30-5C4B-BAE7-5A2A8BF459F7}"/>
              </a:ext>
            </a:extLst>
          </p:cNvPr>
          <p:cNvSpPr/>
          <p:nvPr/>
        </p:nvSpPr>
        <p:spPr>
          <a:xfrm>
            <a:off x="8440592" y="1654967"/>
            <a:ext cx="2543079" cy="1240972"/>
          </a:xfrm>
          <a:prstGeom prst="roundRect">
            <a:avLst/>
          </a:prstGeom>
          <a:noFill/>
          <a:ln w="44450">
            <a:solidFill>
              <a:srgbClr val="AA00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ooter Placeholder 4">
            <a:extLst>
              <a:ext uri="{FF2B5EF4-FFF2-40B4-BE49-F238E27FC236}">
                <a16:creationId xmlns:a16="http://schemas.microsoft.com/office/drawing/2014/main" id="{6D238943-7F48-1E4B-9470-015A811457E9}"/>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36</a:t>
            </a:fld>
            <a:endParaRPr lang="en-US" dirty="0"/>
          </a:p>
        </p:txBody>
      </p:sp>
    </p:spTree>
    <p:custDataLst>
      <p:tags r:id="rId1"/>
    </p:custDataLst>
    <p:extLst>
      <p:ext uri="{BB962C8B-B14F-4D97-AF65-F5344CB8AC3E}">
        <p14:creationId xmlns:p14="http://schemas.microsoft.com/office/powerpoint/2010/main" val="3270905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Amazon Simple Queue Service</a:t>
            </a:r>
          </a:p>
        </p:txBody>
      </p:sp>
      <p:sp>
        <p:nvSpPr>
          <p:cNvPr id="7" name="Text Placeholder 6"/>
          <p:cNvSpPr>
            <a:spLocks noGrp="1"/>
          </p:cNvSpPr>
          <p:nvPr>
            <p:ph idx="1"/>
          </p:nvPr>
        </p:nvSpPr>
        <p:spPr>
          <a:xfrm>
            <a:off x="419100" y="2311546"/>
            <a:ext cx="7022224" cy="2234906"/>
          </a:xfrm>
        </p:spPr>
        <p:txBody>
          <a:bodyPr anchor="ctr">
            <a:noAutofit/>
          </a:bodyPr>
          <a:lstStyle/>
          <a:p>
            <a:pPr>
              <a:lnSpc>
                <a:spcPct val="100000"/>
              </a:lnSpc>
              <a:spcAft>
                <a:spcPts val="1000"/>
              </a:spcAft>
            </a:pPr>
            <a:r>
              <a:rPr lang="en-US" sz="2800" dirty="0"/>
              <a:t>Send, store, and receive messages between software components</a:t>
            </a:r>
          </a:p>
          <a:p>
            <a:pPr>
              <a:lnSpc>
                <a:spcPct val="100000"/>
              </a:lnSpc>
              <a:spcAft>
                <a:spcPts val="1000"/>
              </a:spcAft>
            </a:pPr>
            <a:r>
              <a:rPr lang="en-US" sz="2800" dirty="0"/>
              <a:t>Queue messages without requiring other services to be available</a:t>
            </a:r>
          </a:p>
        </p:txBody>
      </p:sp>
      <p:sp>
        <p:nvSpPr>
          <p:cNvPr id="9" name="TextBox 8">
            <a:extLst>
              <a:ext uri="{FF2B5EF4-FFF2-40B4-BE49-F238E27FC236}">
                <a16:creationId xmlns:a16="http://schemas.microsoft.com/office/drawing/2014/main" id="{0E052CC7-169D-A742-8476-C487F9EE8C47}"/>
              </a:ext>
            </a:extLst>
          </p:cNvPr>
          <p:cNvSpPr txBox="1"/>
          <p:nvPr/>
        </p:nvSpPr>
        <p:spPr>
          <a:xfrm>
            <a:off x="8100059" y="4567751"/>
            <a:ext cx="2983992"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Amazon Simple</a:t>
            </a:r>
          </a:p>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Queue Service </a:t>
            </a:r>
            <a:b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(Amazon SQS)</a:t>
            </a:r>
          </a:p>
        </p:txBody>
      </p:sp>
      <p:pic>
        <p:nvPicPr>
          <p:cNvPr id="8" name="Graphic 7">
            <a:extLst>
              <a:ext uri="{FF2B5EF4-FFF2-40B4-BE49-F238E27FC236}">
                <a16:creationId xmlns:a16="http://schemas.microsoft.com/office/drawing/2014/main" id="{4F5424DC-B5D8-E147-8CFB-7B61BADE3E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8784" y="2395728"/>
            <a:ext cx="2066543" cy="2066543"/>
          </a:xfrm>
          <a:prstGeom prst="rect">
            <a:avLst/>
          </a:prstGeom>
        </p:spPr>
      </p:pic>
      <p:sp>
        <p:nvSpPr>
          <p:cNvPr id="11" name="Footer Placeholder 4">
            <a:extLst>
              <a:ext uri="{FF2B5EF4-FFF2-40B4-BE49-F238E27FC236}">
                <a16:creationId xmlns:a16="http://schemas.microsoft.com/office/drawing/2014/main" id="{7E30FF9E-3E35-2545-94A1-8E6F6D794E24}"/>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 name="Slide Number Placeholder 1"/>
          <p:cNvSpPr>
            <a:spLocks noGrp="1"/>
          </p:cNvSpPr>
          <p:nvPr>
            <p:ph type="sldNum" sz="quarter" idx="12"/>
          </p:nvPr>
        </p:nvSpPr>
        <p:spPr/>
        <p:txBody>
          <a:bodyPr/>
          <a:lstStyle/>
          <a:p>
            <a:fld id="{B6A95138-A96E-2F42-A959-2EFD44FE4AB7}" type="slidenum">
              <a:rPr lang="en-US" smtClean="0"/>
              <a:t>37</a:t>
            </a:fld>
            <a:endParaRPr lang="en-US" dirty="0"/>
          </a:p>
        </p:txBody>
      </p:sp>
    </p:spTree>
    <p:custDataLst>
      <p:tags r:id="rId1"/>
    </p:custDataLst>
    <p:extLst>
      <p:ext uri="{BB962C8B-B14F-4D97-AF65-F5344CB8AC3E}">
        <p14:creationId xmlns:p14="http://schemas.microsoft.com/office/powerpoint/2010/main" val="2768477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DB54-B592-444B-8482-F21D981CE179}"/>
              </a:ext>
            </a:extLst>
          </p:cNvPr>
          <p:cNvSpPr>
            <a:spLocks noGrp="1"/>
          </p:cNvSpPr>
          <p:nvPr>
            <p:ph type="title"/>
          </p:nvPr>
        </p:nvSpPr>
        <p:spPr/>
        <p:txBody>
          <a:bodyPr/>
          <a:lstStyle/>
          <a:p>
            <a:r>
              <a:rPr lang="en-US" dirty="0"/>
              <a:t>Example: Fulfill an order</a:t>
            </a:r>
          </a:p>
        </p:txBody>
      </p:sp>
      <p:pic>
        <p:nvPicPr>
          <p:cNvPr id="11" name="Picture 10">
            <a:extLst>
              <a:ext uri="{FF2B5EF4-FFF2-40B4-BE49-F238E27FC236}">
                <a16:creationId xmlns:a16="http://schemas.microsoft.com/office/drawing/2014/main" id="{B0132E1C-8C9E-1C43-9DAE-F81D198AE037}"/>
              </a:ext>
            </a:extLst>
          </p:cNvPr>
          <p:cNvPicPr>
            <a:picLocks noChangeAspect="1"/>
          </p:cNvPicPr>
          <p:nvPr/>
        </p:nvPicPr>
        <p:blipFill>
          <a:blip r:embed="rId4"/>
          <a:stretch>
            <a:fillRect/>
          </a:stretch>
        </p:blipFill>
        <p:spPr>
          <a:xfrm>
            <a:off x="308163" y="1331297"/>
            <a:ext cx="2011405" cy="2405170"/>
          </a:xfrm>
          <a:prstGeom prst="rect">
            <a:avLst/>
          </a:prstGeom>
        </p:spPr>
      </p:pic>
      <p:cxnSp>
        <p:nvCxnSpPr>
          <p:cNvPr id="12" name="Straight Arrow Connector 11">
            <a:extLst>
              <a:ext uri="{FF2B5EF4-FFF2-40B4-BE49-F238E27FC236}">
                <a16:creationId xmlns:a16="http://schemas.microsoft.com/office/drawing/2014/main" id="{6A044636-BC58-7246-9077-270404003108}"/>
              </a:ext>
            </a:extLst>
          </p:cNvPr>
          <p:cNvCxnSpPr>
            <a:cxnSpLocks/>
          </p:cNvCxnSpPr>
          <p:nvPr/>
        </p:nvCxnSpPr>
        <p:spPr>
          <a:xfrm flipH="1">
            <a:off x="2418103" y="2878670"/>
            <a:ext cx="2387105" cy="0"/>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0B116A9-8894-4C40-81C3-ED07993825DA}"/>
              </a:ext>
            </a:extLst>
          </p:cNvPr>
          <p:cNvPicPr>
            <a:picLocks noChangeAspect="1"/>
          </p:cNvPicPr>
          <p:nvPr/>
        </p:nvPicPr>
        <p:blipFill>
          <a:blip r:embed="rId5"/>
          <a:stretch>
            <a:fillRect/>
          </a:stretch>
        </p:blipFill>
        <p:spPr>
          <a:xfrm>
            <a:off x="4885868" y="1660292"/>
            <a:ext cx="1862137" cy="2076175"/>
          </a:xfrm>
          <a:prstGeom prst="rect">
            <a:avLst/>
          </a:prstGeom>
        </p:spPr>
      </p:pic>
      <p:pic>
        <p:nvPicPr>
          <p:cNvPr id="18" name="Graphic 17" descr="Money">
            <a:extLst>
              <a:ext uri="{FF2B5EF4-FFF2-40B4-BE49-F238E27FC236}">
                <a16:creationId xmlns:a16="http://schemas.microsoft.com/office/drawing/2014/main" id="{B36FE62A-FB26-8647-8867-D1C3CECF47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27646" y="3061384"/>
            <a:ext cx="706580" cy="706580"/>
          </a:xfrm>
          <a:prstGeom prst="rect">
            <a:avLst/>
          </a:prstGeom>
        </p:spPr>
      </p:pic>
      <p:sp>
        <p:nvSpPr>
          <p:cNvPr id="21" name="TextBox 20">
            <a:extLst>
              <a:ext uri="{FF2B5EF4-FFF2-40B4-BE49-F238E27FC236}">
                <a16:creationId xmlns:a16="http://schemas.microsoft.com/office/drawing/2014/main" id="{870E74F6-61E5-CB45-8EAE-E623D59DE8C9}"/>
              </a:ext>
            </a:extLst>
          </p:cNvPr>
          <p:cNvSpPr txBox="1"/>
          <p:nvPr/>
        </p:nvSpPr>
        <p:spPr>
          <a:xfrm>
            <a:off x="2319568" y="1821325"/>
            <a:ext cx="2387105" cy="707886"/>
          </a:xfrm>
          <a:prstGeom prst="rect">
            <a:avLst/>
          </a:prstGeom>
          <a:noFill/>
        </p:spPr>
        <p:txBody>
          <a:bodyPr wrap="square" rtlCol="0">
            <a:spAutoFit/>
          </a:bodyPr>
          <a:lstStyle/>
          <a:p>
            <a:pPr marL="342900" indent="-342900">
              <a:buFont typeface="+mj-lt"/>
              <a:buAutoNum type="arabicPeriod"/>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customer orders.</a:t>
            </a:r>
          </a:p>
        </p:txBody>
      </p:sp>
      <p:sp>
        <p:nvSpPr>
          <p:cNvPr id="23" name="TextBox 22">
            <a:extLst>
              <a:ext uri="{FF2B5EF4-FFF2-40B4-BE49-F238E27FC236}">
                <a16:creationId xmlns:a16="http://schemas.microsoft.com/office/drawing/2014/main" id="{FC26B216-36F3-6B4D-B3ED-01A6F3086509}"/>
              </a:ext>
            </a:extLst>
          </p:cNvPr>
          <p:cNvSpPr txBox="1"/>
          <p:nvPr/>
        </p:nvSpPr>
        <p:spPr>
          <a:xfrm>
            <a:off x="6663972" y="1819656"/>
            <a:ext cx="3160278" cy="707886"/>
          </a:xfrm>
          <a:prstGeom prst="rect">
            <a:avLst/>
          </a:prstGeom>
          <a:noFill/>
        </p:spPr>
        <p:txBody>
          <a:bodyPr wrap="square" rtlCol="0">
            <a:spAutoFit/>
          </a:bodyPr>
          <a:lstStyle/>
          <a:p>
            <a:pPr marL="342900" indent="-342900">
              <a:buFont typeface="+mj-lt"/>
              <a:buAutoNum type="arabicPeriod" startAt="2"/>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cashier gives the order to the barista.</a:t>
            </a:r>
          </a:p>
        </p:txBody>
      </p:sp>
      <p:pic>
        <p:nvPicPr>
          <p:cNvPr id="24" name="Graphic 23" descr="Coffee">
            <a:extLst>
              <a:ext uri="{FF2B5EF4-FFF2-40B4-BE49-F238E27FC236}">
                <a16:creationId xmlns:a16="http://schemas.microsoft.com/office/drawing/2014/main" id="{03150EC2-F029-0148-8CA1-03E9841F8FD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27646" y="5569225"/>
            <a:ext cx="706580" cy="706580"/>
          </a:xfrm>
          <a:prstGeom prst="rect">
            <a:avLst/>
          </a:prstGeom>
        </p:spPr>
      </p:pic>
      <p:pic>
        <p:nvPicPr>
          <p:cNvPr id="25" name="Picture 24">
            <a:extLst>
              <a:ext uri="{FF2B5EF4-FFF2-40B4-BE49-F238E27FC236}">
                <a16:creationId xmlns:a16="http://schemas.microsoft.com/office/drawing/2014/main" id="{906E5A48-12B0-C04C-9172-7114FE65EFBB}"/>
              </a:ext>
            </a:extLst>
          </p:cNvPr>
          <p:cNvPicPr>
            <a:picLocks noChangeAspect="1"/>
          </p:cNvPicPr>
          <p:nvPr/>
        </p:nvPicPr>
        <p:blipFill>
          <a:blip r:embed="rId10"/>
          <a:stretch>
            <a:fillRect/>
          </a:stretch>
        </p:blipFill>
        <p:spPr>
          <a:xfrm>
            <a:off x="4783168" y="4052233"/>
            <a:ext cx="2067535" cy="2290950"/>
          </a:xfrm>
          <a:prstGeom prst="rect">
            <a:avLst/>
          </a:prstGeom>
        </p:spPr>
      </p:pic>
      <p:sp>
        <p:nvSpPr>
          <p:cNvPr id="26" name="Freeform 25">
            <a:extLst>
              <a:ext uri="{FF2B5EF4-FFF2-40B4-BE49-F238E27FC236}">
                <a16:creationId xmlns:a16="http://schemas.microsoft.com/office/drawing/2014/main" id="{BBE8B00D-4727-8348-B9D2-5BC606C1A4D6}"/>
              </a:ext>
            </a:extLst>
          </p:cNvPr>
          <p:cNvSpPr/>
          <p:nvPr/>
        </p:nvSpPr>
        <p:spPr>
          <a:xfrm rot="16200000" flipH="1">
            <a:off x="2089690" y="3009824"/>
            <a:ext cx="1768353" cy="3367815"/>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F2D37DA2-2EE4-0D4A-88B1-FAF72C4F9E5E}"/>
              </a:ext>
            </a:extLst>
          </p:cNvPr>
          <p:cNvSpPr txBox="1"/>
          <p:nvPr/>
        </p:nvSpPr>
        <p:spPr>
          <a:xfrm>
            <a:off x="1431010" y="4337709"/>
            <a:ext cx="3454858" cy="1015663"/>
          </a:xfrm>
          <a:prstGeom prst="rect">
            <a:avLst/>
          </a:prstGeom>
          <a:noFill/>
        </p:spPr>
        <p:txBody>
          <a:bodyPr wrap="square" rtlCol="0">
            <a:spAutoFit/>
          </a:bodyPr>
          <a:lstStyle/>
          <a:p>
            <a:pPr marL="342900" indent="-279400">
              <a:buFont typeface="+mj-lt"/>
              <a:buAutoNum type="arabicPeriod" startAt="3"/>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barista makes the drink and gives it to the customer. </a:t>
            </a:r>
          </a:p>
        </p:txBody>
      </p:sp>
      <p:sp>
        <p:nvSpPr>
          <p:cNvPr id="28" name="Freeform 27">
            <a:extLst>
              <a:ext uri="{FF2B5EF4-FFF2-40B4-BE49-F238E27FC236}">
                <a16:creationId xmlns:a16="http://schemas.microsoft.com/office/drawing/2014/main" id="{EE0E38BC-C61B-B549-A6E3-BA6A4B4B7DBD}"/>
              </a:ext>
            </a:extLst>
          </p:cNvPr>
          <p:cNvSpPr/>
          <p:nvPr/>
        </p:nvSpPr>
        <p:spPr>
          <a:xfrm rot="10800000" flipH="1">
            <a:off x="7534226" y="2878668"/>
            <a:ext cx="562024" cy="2699235"/>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A7BB0AF2-D457-D344-87D9-CA6536176468}"/>
              </a:ext>
            </a:extLst>
          </p:cNvPr>
          <p:cNvCxnSpPr>
            <a:cxnSpLocks/>
            <a:endCxn id="28" idx="0"/>
          </p:cNvCxnSpPr>
          <p:nvPr/>
        </p:nvCxnSpPr>
        <p:spPr>
          <a:xfrm flipV="1">
            <a:off x="6935190" y="2878668"/>
            <a:ext cx="1188720" cy="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ooter Placeholder 4">
            <a:extLst>
              <a:ext uri="{FF2B5EF4-FFF2-40B4-BE49-F238E27FC236}">
                <a16:creationId xmlns:a16="http://schemas.microsoft.com/office/drawing/2014/main" id="{7C9246A8-14DA-1845-943C-41196E08FC5F}"/>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38</a:t>
            </a:fld>
            <a:endParaRPr lang="en-US" dirty="0"/>
          </a:p>
        </p:txBody>
      </p:sp>
    </p:spTree>
    <p:custDataLst>
      <p:tags r:id="rId1"/>
    </p:custDataLst>
    <p:extLst>
      <p:ext uri="{BB962C8B-B14F-4D97-AF65-F5344CB8AC3E}">
        <p14:creationId xmlns:p14="http://schemas.microsoft.com/office/powerpoint/2010/main" val="2967344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3898-EBD5-5A44-A55D-80730340148E}"/>
              </a:ext>
            </a:extLst>
          </p:cNvPr>
          <p:cNvSpPr>
            <a:spLocks noGrp="1"/>
          </p:cNvSpPr>
          <p:nvPr>
            <p:ph type="title"/>
          </p:nvPr>
        </p:nvSpPr>
        <p:spPr/>
        <p:txBody>
          <a:bodyPr/>
          <a:lstStyle/>
          <a:p>
            <a:r>
              <a:rPr lang="en-US" dirty="0"/>
              <a:t>Example: Orders in a queue</a:t>
            </a:r>
          </a:p>
        </p:txBody>
      </p:sp>
      <p:pic>
        <p:nvPicPr>
          <p:cNvPr id="5" name="Graphic 4" descr="Coffee">
            <a:extLst>
              <a:ext uri="{FF2B5EF4-FFF2-40B4-BE49-F238E27FC236}">
                <a16:creationId xmlns:a16="http://schemas.microsoft.com/office/drawing/2014/main" id="{870119B7-B269-B84C-86DB-5C3A79D410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27646" y="5569225"/>
            <a:ext cx="706580" cy="706580"/>
          </a:xfrm>
          <a:prstGeom prst="rect">
            <a:avLst/>
          </a:prstGeom>
        </p:spPr>
      </p:pic>
      <p:pic>
        <p:nvPicPr>
          <p:cNvPr id="6" name="Picture 5">
            <a:extLst>
              <a:ext uri="{FF2B5EF4-FFF2-40B4-BE49-F238E27FC236}">
                <a16:creationId xmlns:a16="http://schemas.microsoft.com/office/drawing/2014/main" id="{8543A912-2FD8-544D-96BB-3A7DFB823926}"/>
              </a:ext>
            </a:extLst>
          </p:cNvPr>
          <p:cNvPicPr>
            <a:picLocks noChangeAspect="1"/>
          </p:cNvPicPr>
          <p:nvPr/>
        </p:nvPicPr>
        <p:blipFill>
          <a:blip r:embed="rId6"/>
          <a:stretch>
            <a:fillRect/>
          </a:stretch>
        </p:blipFill>
        <p:spPr>
          <a:xfrm>
            <a:off x="308163" y="1331297"/>
            <a:ext cx="2011405" cy="2405170"/>
          </a:xfrm>
          <a:prstGeom prst="rect">
            <a:avLst/>
          </a:prstGeom>
        </p:spPr>
      </p:pic>
      <p:pic>
        <p:nvPicPr>
          <p:cNvPr id="7" name="Picture 6">
            <a:extLst>
              <a:ext uri="{FF2B5EF4-FFF2-40B4-BE49-F238E27FC236}">
                <a16:creationId xmlns:a16="http://schemas.microsoft.com/office/drawing/2014/main" id="{7C0812F2-1252-D049-9EA9-70CE3F8C163A}"/>
              </a:ext>
            </a:extLst>
          </p:cNvPr>
          <p:cNvPicPr>
            <a:picLocks noChangeAspect="1"/>
          </p:cNvPicPr>
          <p:nvPr/>
        </p:nvPicPr>
        <p:blipFill>
          <a:blip r:embed="rId7"/>
          <a:stretch>
            <a:fillRect/>
          </a:stretch>
        </p:blipFill>
        <p:spPr>
          <a:xfrm>
            <a:off x="4783168" y="4052233"/>
            <a:ext cx="2067535" cy="2290950"/>
          </a:xfrm>
          <a:prstGeom prst="rect">
            <a:avLst/>
          </a:prstGeom>
        </p:spPr>
      </p:pic>
      <p:cxnSp>
        <p:nvCxnSpPr>
          <p:cNvPr id="9" name="Straight Arrow Connector 8">
            <a:extLst>
              <a:ext uri="{FF2B5EF4-FFF2-40B4-BE49-F238E27FC236}">
                <a16:creationId xmlns:a16="http://schemas.microsoft.com/office/drawing/2014/main" id="{D0808312-DABF-EB49-93C3-4BAE1723602B}"/>
              </a:ext>
            </a:extLst>
          </p:cNvPr>
          <p:cNvCxnSpPr>
            <a:cxnSpLocks/>
          </p:cNvCxnSpPr>
          <p:nvPr/>
        </p:nvCxnSpPr>
        <p:spPr>
          <a:xfrm flipH="1">
            <a:off x="2418103" y="2878670"/>
            <a:ext cx="2387105" cy="0"/>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944B553-770A-9E48-98D8-BF140FB41155}"/>
              </a:ext>
            </a:extLst>
          </p:cNvPr>
          <p:cNvSpPr txBox="1"/>
          <p:nvPr/>
        </p:nvSpPr>
        <p:spPr>
          <a:xfrm>
            <a:off x="2319568" y="1821325"/>
            <a:ext cx="2387105" cy="707886"/>
          </a:xfrm>
          <a:prstGeom prst="rect">
            <a:avLst/>
          </a:prstGeom>
          <a:noFill/>
        </p:spPr>
        <p:txBody>
          <a:bodyPr wrap="square" rtlCol="0">
            <a:spAutoFit/>
          </a:bodyPr>
          <a:lstStyle/>
          <a:p>
            <a:pPr marL="342900" indent="-342900">
              <a:buFont typeface="+mj-lt"/>
              <a:buAutoNum type="arabicPeriod"/>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customer orders.</a:t>
            </a:r>
          </a:p>
        </p:txBody>
      </p:sp>
      <p:pic>
        <p:nvPicPr>
          <p:cNvPr id="13" name="Picture 12">
            <a:extLst>
              <a:ext uri="{FF2B5EF4-FFF2-40B4-BE49-F238E27FC236}">
                <a16:creationId xmlns:a16="http://schemas.microsoft.com/office/drawing/2014/main" id="{3A1389F3-562E-F645-B007-46D9B9E48701}"/>
              </a:ext>
            </a:extLst>
          </p:cNvPr>
          <p:cNvPicPr>
            <a:picLocks noChangeAspect="1"/>
          </p:cNvPicPr>
          <p:nvPr/>
        </p:nvPicPr>
        <p:blipFill>
          <a:blip r:embed="rId8"/>
          <a:stretch>
            <a:fillRect/>
          </a:stretch>
        </p:blipFill>
        <p:spPr>
          <a:xfrm>
            <a:off x="4885868" y="1660292"/>
            <a:ext cx="1862137" cy="2076175"/>
          </a:xfrm>
          <a:prstGeom prst="rect">
            <a:avLst/>
          </a:prstGeom>
        </p:spPr>
      </p:pic>
      <p:cxnSp>
        <p:nvCxnSpPr>
          <p:cNvPr id="15" name="Straight Arrow Connector 14">
            <a:extLst>
              <a:ext uri="{FF2B5EF4-FFF2-40B4-BE49-F238E27FC236}">
                <a16:creationId xmlns:a16="http://schemas.microsoft.com/office/drawing/2014/main" id="{7D74EABE-D373-CC49-9AD1-A9212E00604A}"/>
              </a:ext>
            </a:extLst>
          </p:cNvPr>
          <p:cNvCxnSpPr>
            <a:cxnSpLocks/>
          </p:cNvCxnSpPr>
          <p:nvPr/>
        </p:nvCxnSpPr>
        <p:spPr>
          <a:xfrm flipH="1" flipV="1">
            <a:off x="7180936" y="2878669"/>
            <a:ext cx="2126350" cy="1"/>
          </a:xfrm>
          <a:prstGeom prst="straightConnector1">
            <a:avLst/>
          </a:prstGeom>
          <a:ln w="508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A9720FF-0C34-5848-ADCF-80E126C3E171}"/>
              </a:ext>
            </a:extLst>
          </p:cNvPr>
          <p:cNvSpPr txBox="1"/>
          <p:nvPr/>
        </p:nvSpPr>
        <p:spPr>
          <a:xfrm>
            <a:off x="6663972" y="1819656"/>
            <a:ext cx="2960088" cy="707886"/>
          </a:xfrm>
          <a:prstGeom prst="rect">
            <a:avLst/>
          </a:prstGeom>
          <a:noFill/>
        </p:spPr>
        <p:txBody>
          <a:bodyPr wrap="square" rtlCol="0">
            <a:spAutoFit/>
          </a:bodyPr>
          <a:lstStyle/>
          <a:p>
            <a:pPr marL="342900" indent="-342900">
              <a:buFont typeface="+mj-lt"/>
              <a:buAutoNum type="arabicPeriod" startAt="2"/>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order goes into the queue.</a:t>
            </a:r>
          </a:p>
        </p:txBody>
      </p:sp>
      <p:sp>
        <p:nvSpPr>
          <p:cNvPr id="18" name="Freeform 17">
            <a:extLst>
              <a:ext uri="{FF2B5EF4-FFF2-40B4-BE49-F238E27FC236}">
                <a16:creationId xmlns:a16="http://schemas.microsoft.com/office/drawing/2014/main" id="{19CABD03-B377-D04A-9693-52B29DCB061C}"/>
              </a:ext>
            </a:extLst>
          </p:cNvPr>
          <p:cNvSpPr/>
          <p:nvPr/>
        </p:nvSpPr>
        <p:spPr>
          <a:xfrm rot="10800000" flipH="1">
            <a:off x="7534225" y="3211661"/>
            <a:ext cx="3367815" cy="2366244"/>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F0B7DC8-FE96-3743-BDEB-562361373375}"/>
              </a:ext>
            </a:extLst>
          </p:cNvPr>
          <p:cNvSpPr/>
          <p:nvPr/>
        </p:nvSpPr>
        <p:spPr>
          <a:xfrm>
            <a:off x="9824250" y="2437313"/>
            <a:ext cx="1931536" cy="882711"/>
          </a:xfrm>
          <a:prstGeom prst="rect">
            <a:avLst/>
          </a:prstGeom>
          <a:solidFill>
            <a:srgbClr val="AA00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Queue</a:t>
            </a:r>
          </a:p>
        </p:txBody>
      </p:sp>
      <p:sp>
        <p:nvSpPr>
          <p:cNvPr id="19" name="TextBox 18">
            <a:extLst>
              <a:ext uri="{FF2B5EF4-FFF2-40B4-BE49-F238E27FC236}">
                <a16:creationId xmlns:a16="http://schemas.microsoft.com/office/drawing/2014/main" id="{71254EEB-C169-3E48-AB40-D2AEE3056502}"/>
              </a:ext>
            </a:extLst>
          </p:cNvPr>
          <p:cNvSpPr txBox="1"/>
          <p:nvPr/>
        </p:nvSpPr>
        <p:spPr>
          <a:xfrm>
            <a:off x="7422203" y="4491598"/>
            <a:ext cx="3367815" cy="707886"/>
          </a:xfrm>
          <a:prstGeom prst="rect">
            <a:avLst/>
          </a:prstGeom>
          <a:noFill/>
        </p:spPr>
        <p:txBody>
          <a:bodyPr wrap="square" rtlCol="0">
            <a:spAutoFit/>
          </a:bodyPr>
          <a:lstStyle/>
          <a:p>
            <a:pPr marL="342900" indent="-342900">
              <a:buFont typeface="+mj-lt"/>
              <a:buAutoNum type="arabicPeriod" startAt="3"/>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barista retrieves the order from the queue. </a:t>
            </a:r>
          </a:p>
        </p:txBody>
      </p:sp>
      <p:sp>
        <p:nvSpPr>
          <p:cNvPr id="21" name="Freeform 20">
            <a:extLst>
              <a:ext uri="{FF2B5EF4-FFF2-40B4-BE49-F238E27FC236}">
                <a16:creationId xmlns:a16="http://schemas.microsoft.com/office/drawing/2014/main" id="{B3540297-D830-5B4E-8C9B-3C16C4256134}"/>
              </a:ext>
            </a:extLst>
          </p:cNvPr>
          <p:cNvSpPr/>
          <p:nvPr/>
        </p:nvSpPr>
        <p:spPr>
          <a:xfrm rot="16200000" flipH="1">
            <a:off x="2089690" y="3009824"/>
            <a:ext cx="1768353" cy="3367815"/>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AEE39C74-214F-0E4F-A0F2-7BA7D44AC566}"/>
              </a:ext>
            </a:extLst>
          </p:cNvPr>
          <p:cNvSpPr txBox="1"/>
          <p:nvPr/>
        </p:nvSpPr>
        <p:spPr>
          <a:xfrm>
            <a:off x="1431010" y="4337709"/>
            <a:ext cx="3454858" cy="1015663"/>
          </a:xfrm>
          <a:prstGeom prst="rect">
            <a:avLst/>
          </a:prstGeom>
          <a:noFill/>
        </p:spPr>
        <p:txBody>
          <a:bodyPr wrap="square" rtlCol="0">
            <a:spAutoFit/>
          </a:bodyPr>
          <a:lstStyle/>
          <a:p>
            <a:pPr marL="342900" indent="-342900">
              <a:buFont typeface="+mj-lt"/>
              <a:buAutoNum type="arabicPeriod" startAt="4"/>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barista makes the drink and gives it to the customer. </a:t>
            </a:r>
          </a:p>
        </p:txBody>
      </p:sp>
      <p:pic>
        <p:nvPicPr>
          <p:cNvPr id="24" name="Graphic 23" descr="Money">
            <a:extLst>
              <a:ext uri="{FF2B5EF4-FFF2-40B4-BE49-F238E27FC236}">
                <a16:creationId xmlns:a16="http://schemas.microsoft.com/office/drawing/2014/main" id="{4DFABF3A-49F5-2B4B-9B28-E1935753FC8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27646" y="3061384"/>
            <a:ext cx="706580" cy="706580"/>
          </a:xfrm>
          <a:prstGeom prst="rect">
            <a:avLst/>
          </a:prstGeom>
        </p:spPr>
      </p:pic>
      <p:pic>
        <p:nvPicPr>
          <p:cNvPr id="8" name="Graphic 7" descr="Document">
            <a:extLst>
              <a:ext uri="{FF2B5EF4-FFF2-40B4-BE49-F238E27FC236}">
                <a16:creationId xmlns:a16="http://schemas.microsoft.com/office/drawing/2014/main" id="{CBCAB885-7A92-884E-BD9E-AA24FD1D401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940754" y="1718644"/>
            <a:ext cx="566176" cy="566176"/>
          </a:xfrm>
          <a:prstGeom prst="rect">
            <a:avLst/>
          </a:prstGeom>
        </p:spPr>
      </p:pic>
      <p:pic>
        <p:nvPicPr>
          <p:cNvPr id="23" name="Graphic 22" descr="Document">
            <a:extLst>
              <a:ext uri="{FF2B5EF4-FFF2-40B4-BE49-F238E27FC236}">
                <a16:creationId xmlns:a16="http://schemas.microsoft.com/office/drawing/2014/main" id="{5D1545A4-EFF1-3C4B-AE76-CC9BBC6D745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06930" y="1718644"/>
            <a:ext cx="566176" cy="566176"/>
          </a:xfrm>
          <a:prstGeom prst="rect">
            <a:avLst/>
          </a:prstGeom>
        </p:spPr>
      </p:pic>
      <p:pic>
        <p:nvPicPr>
          <p:cNvPr id="25" name="Graphic 24" descr="Document">
            <a:extLst>
              <a:ext uri="{FF2B5EF4-FFF2-40B4-BE49-F238E27FC236}">
                <a16:creationId xmlns:a16="http://schemas.microsoft.com/office/drawing/2014/main" id="{FECE1DF7-6212-574B-B6F9-CE50DE089FA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113088" y="1718644"/>
            <a:ext cx="566176" cy="566176"/>
          </a:xfrm>
          <a:prstGeom prst="rect">
            <a:avLst/>
          </a:prstGeom>
        </p:spPr>
      </p:pic>
      <p:sp>
        <p:nvSpPr>
          <p:cNvPr id="11" name="Rectangle 10">
            <a:extLst>
              <a:ext uri="{FF2B5EF4-FFF2-40B4-BE49-F238E27FC236}">
                <a16:creationId xmlns:a16="http://schemas.microsoft.com/office/drawing/2014/main" id="{ECAEB00F-2078-0141-8644-146E591C1DC2}"/>
              </a:ext>
            </a:extLst>
          </p:cNvPr>
          <p:cNvSpPr/>
          <p:nvPr/>
        </p:nvSpPr>
        <p:spPr>
          <a:xfrm>
            <a:off x="9872432" y="1633830"/>
            <a:ext cx="682680" cy="735804"/>
          </a:xfrm>
          <a:prstGeom prst="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ooter Placeholder 4">
            <a:extLst>
              <a:ext uri="{FF2B5EF4-FFF2-40B4-BE49-F238E27FC236}">
                <a16:creationId xmlns:a16="http://schemas.microsoft.com/office/drawing/2014/main" id="{994EC4AE-A5A2-9446-B548-F07183413C47}"/>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39</a:t>
            </a:fld>
            <a:endParaRPr lang="en-US" dirty="0"/>
          </a:p>
        </p:txBody>
      </p:sp>
    </p:spTree>
    <p:custDataLst>
      <p:tags r:id="rId1"/>
    </p:custDataLst>
    <p:extLst>
      <p:ext uri="{BB962C8B-B14F-4D97-AF65-F5344CB8AC3E}">
        <p14:creationId xmlns:p14="http://schemas.microsoft.com/office/powerpoint/2010/main" val="110290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DA3E-11B4-0C44-BBA9-493E2E1B3972}"/>
              </a:ext>
            </a:extLst>
          </p:cNvPr>
          <p:cNvSpPr>
            <a:spLocks noGrp="1"/>
          </p:cNvSpPr>
          <p:nvPr>
            <p:ph type="title"/>
          </p:nvPr>
        </p:nvSpPr>
        <p:spPr/>
        <p:txBody>
          <a:bodyPr/>
          <a:lstStyle/>
          <a:p>
            <a:r>
              <a:rPr lang="en-US" dirty="0"/>
              <a:t>Amazon Elastic Compute Cloud (Amazon EC2)</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816062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DA3E-11B4-0C44-BBA9-493E2E1B3972}"/>
              </a:ext>
            </a:extLst>
          </p:cNvPr>
          <p:cNvSpPr>
            <a:spLocks noGrp="1"/>
          </p:cNvSpPr>
          <p:nvPr>
            <p:ph type="title"/>
          </p:nvPr>
        </p:nvSpPr>
        <p:spPr/>
        <p:txBody>
          <a:bodyPr/>
          <a:lstStyle/>
          <a:p>
            <a:r>
              <a:rPr lang="en-US" dirty="0"/>
              <a:t>Serverless compute services</a:t>
            </a:r>
          </a:p>
        </p:txBody>
      </p:sp>
      <p:sp>
        <p:nvSpPr>
          <p:cNvPr id="5" name="Footer Placeholder 3"/>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602224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001D-BE79-C045-9A5C-415FCB208E41}"/>
              </a:ext>
            </a:extLst>
          </p:cNvPr>
          <p:cNvSpPr>
            <a:spLocks noGrp="1"/>
          </p:cNvSpPr>
          <p:nvPr>
            <p:ph type="title"/>
          </p:nvPr>
        </p:nvSpPr>
        <p:spPr/>
        <p:txBody>
          <a:bodyPr/>
          <a:lstStyle/>
          <a:p>
            <a:r>
              <a:rPr lang="en-US" dirty="0"/>
              <a:t>Serverless computing</a:t>
            </a:r>
          </a:p>
        </p:txBody>
      </p:sp>
      <p:sp>
        <p:nvSpPr>
          <p:cNvPr id="9" name="Rounded Rectangle 8">
            <a:extLst>
              <a:ext uri="{FF2B5EF4-FFF2-40B4-BE49-F238E27FC236}">
                <a16:creationId xmlns:a16="http://schemas.microsoft.com/office/drawing/2014/main" id="{D2AA8FAE-EA3A-6C41-B03C-1646806D6C69}"/>
              </a:ext>
            </a:extLst>
          </p:cNvPr>
          <p:cNvSpPr/>
          <p:nvPr/>
        </p:nvSpPr>
        <p:spPr>
          <a:xfrm>
            <a:off x="966236" y="1569720"/>
            <a:ext cx="4796835" cy="4718353"/>
          </a:xfrm>
          <a:prstGeom prst="roundRect">
            <a:avLst/>
          </a:prstGeom>
          <a:noFill/>
          <a:ln w="38100">
            <a:solidFill>
              <a:srgbClr val="067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10" name="TextBox 9">
            <a:extLst>
              <a:ext uri="{FF2B5EF4-FFF2-40B4-BE49-F238E27FC236}">
                <a16:creationId xmlns:a16="http://schemas.microsoft.com/office/drawing/2014/main" id="{35BBDB8D-E17C-6145-A63B-6530173561FA}"/>
              </a:ext>
            </a:extLst>
          </p:cNvPr>
          <p:cNvSpPr txBox="1"/>
          <p:nvPr/>
        </p:nvSpPr>
        <p:spPr>
          <a:xfrm>
            <a:off x="1844840" y="1670142"/>
            <a:ext cx="3039627" cy="954107"/>
          </a:xfrm>
          <a:prstGeom prst="rect">
            <a:avLst/>
          </a:prstGeom>
          <a:noFill/>
        </p:spPr>
        <p:txBody>
          <a:bodyPr wrap="square" rtlCol="0">
            <a:spAutoFit/>
          </a:bodyPr>
          <a:lstStyle/>
          <a:p>
            <a:pPr algn="ctr"/>
            <a:r>
              <a:rPr lang="en-US" sz="2800" dirty="0">
                <a:latin typeface="Amazon Ember" panose="02000000000000000000" pitchFamily="2" charset="0"/>
                <a:ea typeface="Amazon Ember" panose="02000000000000000000" pitchFamily="2" charset="0"/>
                <a:cs typeface="Amazon Ember" panose="020B0603020204020204" pitchFamily="34" charset="0"/>
              </a:rPr>
              <a:t>Computing with virtual servers</a:t>
            </a:r>
          </a:p>
        </p:txBody>
      </p:sp>
      <p:sp>
        <p:nvSpPr>
          <p:cNvPr id="11" name="Rounded Rectangle 10">
            <a:extLst>
              <a:ext uri="{FF2B5EF4-FFF2-40B4-BE49-F238E27FC236}">
                <a16:creationId xmlns:a16="http://schemas.microsoft.com/office/drawing/2014/main" id="{52ACCF80-9B44-4A47-9C5B-44F5E170F603}"/>
              </a:ext>
            </a:extLst>
          </p:cNvPr>
          <p:cNvSpPr/>
          <p:nvPr/>
        </p:nvSpPr>
        <p:spPr>
          <a:xfrm>
            <a:off x="6733729" y="1569720"/>
            <a:ext cx="4796835" cy="4718353"/>
          </a:xfrm>
          <a:prstGeom prst="roundRect">
            <a:avLst/>
          </a:prstGeom>
          <a:noFill/>
          <a:ln w="38100">
            <a:solidFill>
              <a:srgbClr val="067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grpSp>
        <p:nvGrpSpPr>
          <p:cNvPr id="17" name="Group 16">
            <a:extLst>
              <a:ext uri="{FF2B5EF4-FFF2-40B4-BE49-F238E27FC236}">
                <a16:creationId xmlns:a16="http://schemas.microsoft.com/office/drawing/2014/main" id="{C814DBF0-30BB-C044-9F0A-288532F0EB58}"/>
              </a:ext>
            </a:extLst>
          </p:cNvPr>
          <p:cNvGrpSpPr/>
          <p:nvPr/>
        </p:nvGrpSpPr>
        <p:grpSpPr>
          <a:xfrm>
            <a:off x="1354809" y="2867262"/>
            <a:ext cx="4019687" cy="3164684"/>
            <a:chOff x="1156799" y="2894171"/>
            <a:chExt cx="4019687" cy="3164684"/>
          </a:xfrm>
        </p:grpSpPr>
        <p:pic>
          <p:nvPicPr>
            <p:cNvPr id="8" name="Picture 7">
              <a:extLst>
                <a:ext uri="{FF2B5EF4-FFF2-40B4-BE49-F238E27FC236}">
                  <a16:creationId xmlns:a16="http://schemas.microsoft.com/office/drawing/2014/main" id="{B7931476-EA5D-2B4C-B773-F710BFB339F4}"/>
                </a:ext>
              </a:extLst>
            </p:cNvPr>
            <p:cNvPicPr>
              <a:picLocks noChangeAspect="1"/>
            </p:cNvPicPr>
            <p:nvPr/>
          </p:nvPicPr>
          <p:blipFill>
            <a:blip r:embed="rId4"/>
            <a:stretch>
              <a:fillRect/>
            </a:stretch>
          </p:blipFill>
          <p:spPr>
            <a:xfrm>
              <a:off x="1156799" y="4736492"/>
              <a:ext cx="1173734" cy="1322363"/>
            </a:xfrm>
            <a:prstGeom prst="rect">
              <a:avLst/>
            </a:prstGeom>
          </p:spPr>
        </p:pic>
        <p:sp>
          <p:nvSpPr>
            <p:cNvPr id="13" name="Cloud Callout 12">
              <a:extLst>
                <a:ext uri="{FF2B5EF4-FFF2-40B4-BE49-F238E27FC236}">
                  <a16:creationId xmlns:a16="http://schemas.microsoft.com/office/drawing/2014/main" id="{140D77AE-EDF3-014B-9A8D-30FC2055BB54}"/>
                </a:ext>
              </a:extLst>
            </p:cNvPr>
            <p:cNvSpPr/>
            <p:nvPr/>
          </p:nvSpPr>
          <p:spPr>
            <a:xfrm rot="1319458">
              <a:off x="1640880" y="2894171"/>
              <a:ext cx="3535606" cy="2223691"/>
            </a:xfrm>
            <a:prstGeom prst="cloudCallout">
              <a:avLst/>
            </a:prstGeom>
            <a:ln w="2222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7" name="Graphic 6">
              <a:extLst>
                <a:ext uri="{FF2B5EF4-FFF2-40B4-BE49-F238E27FC236}">
                  <a16:creationId xmlns:a16="http://schemas.microsoft.com/office/drawing/2014/main" id="{D8C05773-BF18-9544-B517-A3F22F6F66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46002" y="3483857"/>
              <a:ext cx="691192" cy="691192"/>
            </a:xfrm>
            <a:prstGeom prst="rect">
              <a:avLst/>
            </a:prstGeom>
          </p:spPr>
        </p:pic>
        <p:pic>
          <p:nvPicPr>
            <p:cNvPr id="16" name="Picture 15">
              <a:extLst>
                <a:ext uri="{FF2B5EF4-FFF2-40B4-BE49-F238E27FC236}">
                  <a16:creationId xmlns:a16="http://schemas.microsoft.com/office/drawing/2014/main" id="{39CB12CD-CA31-9747-B5A0-84AEC776EBD9}"/>
                </a:ext>
              </a:extLst>
            </p:cNvPr>
            <p:cNvPicPr>
              <a:picLocks noChangeAspect="1"/>
            </p:cNvPicPr>
            <p:nvPr/>
          </p:nvPicPr>
          <p:blipFill rotWithShape="1">
            <a:blip r:embed="rId7"/>
            <a:srcRect l="20881" t="20075" r="21284" b="32741"/>
            <a:stretch/>
          </p:blipFill>
          <p:spPr>
            <a:xfrm>
              <a:off x="3488864" y="3532204"/>
              <a:ext cx="972140" cy="605124"/>
            </a:xfrm>
            <a:prstGeom prst="rect">
              <a:avLst/>
            </a:prstGeom>
            <a:ln>
              <a:solidFill>
                <a:schemeClr val="tx1"/>
              </a:solidFill>
            </a:ln>
          </p:spPr>
        </p:pic>
      </p:grpSp>
      <p:grpSp>
        <p:nvGrpSpPr>
          <p:cNvPr id="18" name="Group 17">
            <a:extLst>
              <a:ext uri="{FF2B5EF4-FFF2-40B4-BE49-F238E27FC236}">
                <a16:creationId xmlns:a16="http://schemas.microsoft.com/office/drawing/2014/main" id="{9BA2AFDD-BACE-B645-A62D-AA59BAA39718}"/>
              </a:ext>
            </a:extLst>
          </p:cNvPr>
          <p:cNvGrpSpPr/>
          <p:nvPr/>
        </p:nvGrpSpPr>
        <p:grpSpPr>
          <a:xfrm>
            <a:off x="7122302" y="2867262"/>
            <a:ext cx="4019687" cy="3164684"/>
            <a:chOff x="1156799" y="2894171"/>
            <a:chExt cx="4019687" cy="3164684"/>
          </a:xfrm>
        </p:grpSpPr>
        <p:pic>
          <p:nvPicPr>
            <p:cNvPr id="19" name="Picture 18">
              <a:extLst>
                <a:ext uri="{FF2B5EF4-FFF2-40B4-BE49-F238E27FC236}">
                  <a16:creationId xmlns:a16="http://schemas.microsoft.com/office/drawing/2014/main" id="{1B0AA574-43D9-4A44-B31C-85A54001ECA0}"/>
                </a:ext>
              </a:extLst>
            </p:cNvPr>
            <p:cNvPicPr>
              <a:picLocks noChangeAspect="1"/>
            </p:cNvPicPr>
            <p:nvPr/>
          </p:nvPicPr>
          <p:blipFill>
            <a:blip r:embed="rId4"/>
            <a:stretch>
              <a:fillRect/>
            </a:stretch>
          </p:blipFill>
          <p:spPr>
            <a:xfrm>
              <a:off x="1156799" y="4736492"/>
              <a:ext cx="1173734" cy="1322363"/>
            </a:xfrm>
            <a:prstGeom prst="rect">
              <a:avLst/>
            </a:prstGeom>
          </p:spPr>
        </p:pic>
        <p:sp>
          <p:nvSpPr>
            <p:cNvPr id="20" name="Cloud Callout 19">
              <a:extLst>
                <a:ext uri="{FF2B5EF4-FFF2-40B4-BE49-F238E27FC236}">
                  <a16:creationId xmlns:a16="http://schemas.microsoft.com/office/drawing/2014/main" id="{0108FFCB-0F59-D042-9F95-83A5A0597342}"/>
                </a:ext>
              </a:extLst>
            </p:cNvPr>
            <p:cNvSpPr/>
            <p:nvPr/>
          </p:nvSpPr>
          <p:spPr>
            <a:xfrm rot="1319458">
              <a:off x="1640880" y="2894171"/>
              <a:ext cx="3535606" cy="2223691"/>
            </a:xfrm>
            <a:prstGeom prst="cloudCallout">
              <a:avLst/>
            </a:prstGeom>
            <a:ln w="2222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4" name="TextBox 23">
            <a:extLst>
              <a:ext uri="{FF2B5EF4-FFF2-40B4-BE49-F238E27FC236}">
                <a16:creationId xmlns:a16="http://schemas.microsoft.com/office/drawing/2014/main" id="{B4D11723-98EC-7F48-82E2-B707EDA38D1B}"/>
              </a:ext>
            </a:extLst>
          </p:cNvPr>
          <p:cNvSpPr txBox="1"/>
          <p:nvPr/>
        </p:nvSpPr>
        <p:spPr>
          <a:xfrm>
            <a:off x="7262763" y="1885585"/>
            <a:ext cx="3738767" cy="523220"/>
          </a:xfrm>
          <a:prstGeom prst="rect">
            <a:avLst/>
          </a:prstGeom>
          <a:noFill/>
        </p:spPr>
        <p:txBody>
          <a:bodyPr wrap="square" rtlCol="0">
            <a:spAutoFit/>
          </a:bodyPr>
          <a:lstStyle/>
          <a:p>
            <a:pPr algn="ctr"/>
            <a:r>
              <a:rPr lang="en-US" sz="2800" dirty="0">
                <a:latin typeface="Amazon Ember" panose="02000000000000000000" pitchFamily="2" charset="0"/>
                <a:ea typeface="Amazon Ember" panose="02000000000000000000" pitchFamily="2" charset="0"/>
                <a:cs typeface="Amazon Ember" panose="020B0603020204020204" pitchFamily="34" charset="0"/>
              </a:rPr>
              <a:t>Serverless computing</a:t>
            </a:r>
          </a:p>
        </p:txBody>
      </p:sp>
      <p:pic>
        <p:nvPicPr>
          <p:cNvPr id="21" name="Graphic 20">
            <a:extLst>
              <a:ext uri="{FF2B5EF4-FFF2-40B4-BE49-F238E27FC236}">
                <a16:creationId xmlns:a16="http://schemas.microsoft.com/office/drawing/2014/main" id="{5B7AC867-E0C6-1043-A4DC-E72FC12302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29341" y="3457162"/>
            <a:ext cx="691192" cy="691192"/>
          </a:xfrm>
          <a:prstGeom prst="rect">
            <a:avLst/>
          </a:prstGeom>
        </p:spPr>
      </p:pic>
      <p:sp>
        <p:nvSpPr>
          <p:cNvPr id="5" name="TextBox 4">
            <a:extLst>
              <a:ext uri="{FF2B5EF4-FFF2-40B4-BE49-F238E27FC236}">
                <a16:creationId xmlns:a16="http://schemas.microsoft.com/office/drawing/2014/main" id="{E30493DE-0DD7-FF4E-86D2-1B9D16ADCB6B}"/>
              </a:ext>
            </a:extLst>
          </p:cNvPr>
          <p:cNvSpPr txBox="1"/>
          <p:nvPr/>
        </p:nvSpPr>
        <p:spPr>
          <a:xfrm>
            <a:off x="2332985" y="4153735"/>
            <a:ext cx="972140"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Servers</a:t>
            </a:r>
          </a:p>
        </p:txBody>
      </p:sp>
      <p:sp>
        <p:nvSpPr>
          <p:cNvPr id="22" name="TextBox 21">
            <a:extLst>
              <a:ext uri="{FF2B5EF4-FFF2-40B4-BE49-F238E27FC236}">
                <a16:creationId xmlns:a16="http://schemas.microsoft.com/office/drawing/2014/main" id="{C0CE97A0-9AAD-0D48-9CA0-FB86B0B3CC51}"/>
              </a:ext>
            </a:extLst>
          </p:cNvPr>
          <p:cNvSpPr txBox="1"/>
          <p:nvPr/>
        </p:nvSpPr>
        <p:spPr>
          <a:xfrm>
            <a:off x="3668487" y="4148140"/>
            <a:ext cx="972140"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Code</a:t>
            </a:r>
          </a:p>
        </p:txBody>
      </p:sp>
      <p:pic>
        <p:nvPicPr>
          <p:cNvPr id="25" name="Picture 24">
            <a:extLst>
              <a:ext uri="{FF2B5EF4-FFF2-40B4-BE49-F238E27FC236}">
                <a16:creationId xmlns:a16="http://schemas.microsoft.com/office/drawing/2014/main" id="{8839CFF8-6A15-5F4B-8994-DC06ED0A6A6E}"/>
              </a:ext>
            </a:extLst>
          </p:cNvPr>
          <p:cNvPicPr>
            <a:picLocks noChangeAspect="1"/>
          </p:cNvPicPr>
          <p:nvPr/>
        </p:nvPicPr>
        <p:blipFill rotWithShape="1">
          <a:blip r:embed="rId7"/>
          <a:srcRect l="20881" t="20075" r="21284" b="32741"/>
          <a:stretch/>
        </p:blipFill>
        <p:spPr>
          <a:xfrm>
            <a:off x="8906229" y="3505295"/>
            <a:ext cx="972140" cy="605124"/>
          </a:xfrm>
          <a:prstGeom prst="rect">
            <a:avLst/>
          </a:prstGeom>
          <a:ln>
            <a:solidFill>
              <a:schemeClr val="tx1"/>
            </a:solidFill>
          </a:ln>
        </p:spPr>
      </p:pic>
      <p:sp>
        <p:nvSpPr>
          <p:cNvPr id="26" name="TextBox 25">
            <a:extLst>
              <a:ext uri="{FF2B5EF4-FFF2-40B4-BE49-F238E27FC236}">
                <a16:creationId xmlns:a16="http://schemas.microsoft.com/office/drawing/2014/main" id="{82BFAFF1-DE29-D249-A213-7CA8A134B00E}"/>
              </a:ext>
            </a:extLst>
          </p:cNvPr>
          <p:cNvSpPr txBox="1"/>
          <p:nvPr/>
        </p:nvSpPr>
        <p:spPr>
          <a:xfrm>
            <a:off x="8895831" y="4142322"/>
            <a:ext cx="972140"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Code</a:t>
            </a:r>
          </a:p>
        </p:txBody>
      </p:sp>
      <p:sp>
        <p:nvSpPr>
          <p:cNvPr id="23" name="Footer Placeholder 4">
            <a:extLst>
              <a:ext uri="{FF2B5EF4-FFF2-40B4-BE49-F238E27FC236}">
                <a16:creationId xmlns:a16="http://schemas.microsoft.com/office/drawing/2014/main" id="{472A6228-59C0-254C-A1A0-2665B1A6753C}"/>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41</a:t>
            </a:fld>
            <a:endParaRPr lang="en-US" dirty="0"/>
          </a:p>
        </p:txBody>
      </p:sp>
    </p:spTree>
    <p:custDataLst>
      <p:tags r:id="rId1"/>
    </p:custDataLst>
    <p:extLst>
      <p:ext uri="{BB962C8B-B14F-4D97-AF65-F5344CB8AC3E}">
        <p14:creationId xmlns:p14="http://schemas.microsoft.com/office/powerpoint/2010/main" val="153003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 grpId="0"/>
      <p:bldP spid="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AWS Lambda</a:t>
            </a:r>
          </a:p>
        </p:txBody>
      </p:sp>
      <p:sp>
        <p:nvSpPr>
          <p:cNvPr id="7" name="Text Placeholder 6"/>
          <p:cNvSpPr>
            <a:spLocks noGrp="1"/>
          </p:cNvSpPr>
          <p:nvPr>
            <p:ph idx="1"/>
          </p:nvPr>
        </p:nvSpPr>
        <p:spPr>
          <a:xfrm>
            <a:off x="419100" y="1498872"/>
            <a:ext cx="6684264" cy="3860254"/>
          </a:xfrm>
        </p:spPr>
        <p:txBody>
          <a:bodyPr anchor="ctr">
            <a:normAutofit/>
          </a:bodyPr>
          <a:lstStyle/>
          <a:p>
            <a:pPr>
              <a:lnSpc>
                <a:spcPct val="100000"/>
              </a:lnSpc>
              <a:spcAft>
                <a:spcPts val="1000"/>
              </a:spcAft>
            </a:pPr>
            <a:r>
              <a:rPr lang="en-US" sz="2800" dirty="0"/>
              <a:t>Run code without provisioning or managing servers</a:t>
            </a:r>
          </a:p>
          <a:p>
            <a:pPr>
              <a:lnSpc>
                <a:spcPct val="100000"/>
              </a:lnSpc>
              <a:spcAft>
                <a:spcPts val="1000"/>
              </a:spcAft>
            </a:pPr>
            <a:r>
              <a:rPr lang="en-US" sz="2800" dirty="0"/>
              <a:t>Pay only for compute time while code is running</a:t>
            </a:r>
          </a:p>
          <a:p>
            <a:pPr>
              <a:lnSpc>
                <a:spcPct val="100000"/>
              </a:lnSpc>
              <a:spcAft>
                <a:spcPts val="1000"/>
              </a:spcAft>
            </a:pPr>
            <a:r>
              <a:rPr lang="en-US" sz="2800" dirty="0"/>
              <a:t>Use other AWS services to automatically trigger code</a:t>
            </a:r>
          </a:p>
        </p:txBody>
      </p:sp>
      <p:pic>
        <p:nvPicPr>
          <p:cNvPr id="8" name="Graphic 7">
            <a:extLst>
              <a:ext uri="{FF2B5EF4-FFF2-40B4-BE49-F238E27FC236}">
                <a16:creationId xmlns:a16="http://schemas.microsoft.com/office/drawing/2014/main" id="{1CB25CD1-46BA-5343-835F-3B40C0C723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8784" y="2395728"/>
            <a:ext cx="2066543" cy="2066543"/>
          </a:xfrm>
          <a:prstGeom prst="rect">
            <a:avLst/>
          </a:prstGeom>
        </p:spPr>
      </p:pic>
      <p:sp>
        <p:nvSpPr>
          <p:cNvPr id="9" name="TextBox 8">
            <a:extLst>
              <a:ext uri="{FF2B5EF4-FFF2-40B4-BE49-F238E27FC236}">
                <a16:creationId xmlns:a16="http://schemas.microsoft.com/office/drawing/2014/main" id="{81F52E5A-910E-E941-8C2A-0A6A1C990CF5}"/>
              </a:ext>
            </a:extLst>
          </p:cNvPr>
          <p:cNvSpPr txBox="1"/>
          <p:nvPr/>
        </p:nvSpPr>
        <p:spPr>
          <a:xfrm>
            <a:off x="8100059" y="4567751"/>
            <a:ext cx="2983992"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AWS Lambda</a:t>
            </a:r>
          </a:p>
        </p:txBody>
      </p:sp>
      <p:sp>
        <p:nvSpPr>
          <p:cNvPr id="11" name="Footer Placeholder 4">
            <a:extLst>
              <a:ext uri="{FF2B5EF4-FFF2-40B4-BE49-F238E27FC236}">
                <a16:creationId xmlns:a16="http://schemas.microsoft.com/office/drawing/2014/main" id="{FE32C662-14BF-F54F-940D-1E88869E8682}"/>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 name="Slide Number Placeholder 1"/>
          <p:cNvSpPr>
            <a:spLocks noGrp="1"/>
          </p:cNvSpPr>
          <p:nvPr>
            <p:ph type="sldNum" sz="quarter" idx="12"/>
          </p:nvPr>
        </p:nvSpPr>
        <p:spPr/>
        <p:txBody>
          <a:bodyPr/>
          <a:lstStyle/>
          <a:p>
            <a:fld id="{B6A95138-A96E-2F42-A959-2EFD44FE4AB7}" type="slidenum">
              <a:rPr lang="en-US" smtClean="0"/>
              <a:t>42</a:t>
            </a:fld>
            <a:endParaRPr lang="en-US" dirty="0"/>
          </a:p>
        </p:txBody>
      </p:sp>
    </p:spTree>
    <p:custDataLst>
      <p:tags r:id="rId1"/>
    </p:custDataLst>
    <p:extLst>
      <p:ext uri="{BB962C8B-B14F-4D97-AF65-F5344CB8AC3E}">
        <p14:creationId xmlns:p14="http://schemas.microsoft.com/office/powerpoint/2010/main" val="298543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C54643C-BF3D-1E46-B838-0112F6F30CFE}"/>
              </a:ext>
            </a:extLst>
          </p:cNvPr>
          <p:cNvPicPr>
            <a:picLocks noChangeAspect="1"/>
          </p:cNvPicPr>
          <p:nvPr/>
        </p:nvPicPr>
        <p:blipFill>
          <a:blip r:embed="rId4"/>
          <a:stretch>
            <a:fillRect/>
          </a:stretch>
        </p:blipFill>
        <p:spPr>
          <a:xfrm>
            <a:off x="8823638" y="2342612"/>
            <a:ext cx="1259467" cy="1534068"/>
          </a:xfrm>
          <a:prstGeom prst="rect">
            <a:avLst/>
          </a:prstGeom>
        </p:spPr>
      </p:pic>
      <p:sp>
        <p:nvSpPr>
          <p:cNvPr id="2" name="Title 1">
            <a:extLst>
              <a:ext uri="{FF2B5EF4-FFF2-40B4-BE49-F238E27FC236}">
                <a16:creationId xmlns:a16="http://schemas.microsoft.com/office/drawing/2014/main" id="{3572BB26-0D07-3D47-9920-D9A83B34FFC3}"/>
              </a:ext>
            </a:extLst>
          </p:cNvPr>
          <p:cNvSpPr>
            <a:spLocks noGrp="1"/>
          </p:cNvSpPr>
          <p:nvPr>
            <p:ph type="title"/>
          </p:nvPr>
        </p:nvSpPr>
        <p:spPr/>
        <p:txBody>
          <a:bodyPr/>
          <a:lstStyle/>
          <a:p>
            <a:r>
              <a:rPr lang="en-US" dirty="0"/>
              <a:t>How AWS Lambda works</a:t>
            </a:r>
          </a:p>
        </p:txBody>
      </p:sp>
      <p:sp>
        <p:nvSpPr>
          <p:cNvPr id="6" name="Right Arrow 5">
            <a:extLst>
              <a:ext uri="{FF2B5EF4-FFF2-40B4-BE49-F238E27FC236}">
                <a16:creationId xmlns:a16="http://schemas.microsoft.com/office/drawing/2014/main" id="{3F48440F-C4F8-0D49-834B-15B6071F9EFE}"/>
              </a:ext>
            </a:extLst>
          </p:cNvPr>
          <p:cNvSpPr/>
          <p:nvPr/>
        </p:nvSpPr>
        <p:spPr>
          <a:xfrm>
            <a:off x="404191" y="3429000"/>
            <a:ext cx="11368709" cy="2785580"/>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20A9DC7-B5EE-7F47-B655-69D2E12214D9}"/>
              </a:ext>
            </a:extLst>
          </p:cNvPr>
          <p:cNvSpPr txBox="1"/>
          <p:nvPr/>
        </p:nvSpPr>
        <p:spPr>
          <a:xfrm>
            <a:off x="541085" y="4503031"/>
            <a:ext cx="2207080" cy="769441"/>
          </a:xfrm>
          <a:prstGeom prst="rect">
            <a:avLst/>
          </a:prstGeom>
          <a:noFill/>
        </p:spPr>
        <p:txBody>
          <a:bodyPr wrap="square" rtlCol="0">
            <a:spAutoFit/>
          </a:bodyPr>
          <a:lstStyle/>
          <a:p>
            <a:pPr algn="ctr"/>
            <a:r>
              <a:rPr lang="en-US" sz="2200"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Upload code to Lambda.</a:t>
            </a:r>
          </a:p>
        </p:txBody>
      </p:sp>
      <p:sp>
        <p:nvSpPr>
          <p:cNvPr id="8" name="TextBox 7">
            <a:extLst>
              <a:ext uri="{FF2B5EF4-FFF2-40B4-BE49-F238E27FC236}">
                <a16:creationId xmlns:a16="http://schemas.microsoft.com/office/drawing/2014/main" id="{D444E98E-9709-8545-9A47-5608D4E17A95}"/>
              </a:ext>
            </a:extLst>
          </p:cNvPr>
          <p:cNvSpPr txBox="1"/>
          <p:nvPr/>
        </p:nvSpPr>
        <p:spPr>
          <a:xfrm>
            <a:off x="2956116" y="4333753"/>
            <a:ext cx="2719621" cy="1107996"/>
          </a:xfrm>
          <a:prstGeom prst="rect">
            <a:avLst/>
          </a:prstGeom>
          <a:noFill/>
        </p:spPr>
        <p:txBody>
          <a:bodyPr wrap="square" rtlCol="0">
            <a:spAutoFit/>
          </a:bodyPr>
          <a:lstStyle/>
          <a:p>
            <a:pPr algn="ctr"/>
            <a:r>
              <a:rPr lang="en-US" sz="2200"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Set code to trigger from an event source.</a:t>
            </a:r>
          </a:p>
        </p:txBody>
      </p:sp>
      <p:sp>
        <p:nvSpPr>
          <p:cNvPr id="9" name="TextBox 8">
            <a:extLst>
              <a:ext uri="{FF2B5EF4-FFF2-40B4-BE49-F238E27FC236}">
                <a16:creationId xmlns:a16="http://schemas.microsoft.com/office/drawing/2014/main" id="{5CDAAA79-25D8-E147-8ECA-7BF036FCABB7}"/>
              </a:ext>
            </a:extLst>
          </p:cNvPr>
          <p:cNvSpPr txBox="1"/>
          <p:nvPr/>
        </p:nvSpPr>
        <p:spPr>
          <a:xfrm>
            <a:off x="5675737" y="4515947"/>
            <a:ext cx="2666527" cy="769441"/>
          </a:xfrm>
          <a:prstGeom prst="rect">
            <a:avLst/>
          </a:prstGeom>
          <a:noFill/>
        </p:spPr>
        <p:txBody>
          <a:bodyPr wrap="square" rtlCol="0">
            <a:spAutoFit/>
          </a:bodyPr>
          <a:lstStyle/>
          <a:p>
            <a:pPr algn="ctr"/>
            <a:r>
              <a:rPr lang="en-US" sz="2200"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Code runs only when triggered.</a:t>
            </a:r>
          </a:p>
        </p:txBody>
      </p:sp>
      <p:sp>
        <p:nvSpPr>
          <p:cNvPr id="10" name="TextBox 9">
            <a:extLst>
              <a:ext uri="{FF2B5EF4-FFF2-40B4-BE49-F238E27FC236}">
                <a16:creationId xmlns:a16="http://schemas.microsoft.com/office/drawing/2014/main" id="{1D083370-A017-EE49-99D0-E68B27DA4A84}"/>
              </a:ext>
            </a:extLst>
          </p:cNvPr>
          <p:cNvSpPr txBox="1"/>
          <p:nvPr/>
        </p:nvSpPr>
        <p:spPr>
          <a:xfrm>
            <a:off x="8299306" y="4346669"/>
            <a:ext cx="2308129" cy="1107996"/>
          </a:xfrm>
          <a:prstGeom prst="rect">
            <a:avLst/>
          </a:prstGeom>
          <a:noFill/>
        </p:spPr>
        <p:txBody>
          <a:bodyPr wrap="square" rtlCol="0">
            <a:spAutoFit/>
          </a:bodyPr>
          <a:lstStyle/>
          <a:p>
            <a:pPr algn="ctr"/>
            <a:r>
              <a:rPr lang="en-US" sz="2200"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Pay only for the compute time you use.</a:t>
            </a:r>
          </a:p>
        </p:txBody>
      </p:sp>
      <p:pic>
        <p:nvPicPr>
          <p:cNvPr id="14" name="Picture 13">
            <a:extLst>
              <a:ext uri="{FF2B5EF4-FFF2-40B4-BE49-F238E27FC236}">
                <a16:creationId xmlns:a16="http://schemas.microsoft.com/office/drawing/2014/main" id="{AB0BAF93-C92E-4640-BBDC-B9FB38E44FE6}"/>
              </a:ext>
            </a:extLst>
          </p:cNvPr>
          <p:cNvPicPr>
            <a:picLocks noChangeAspect="1"/>
          </p:cNvPicPr>
          <p:nvPr/>
        </p:nvPicPr>
        <p:blipFill>
          <a:blip r:embed="rId5"/>
          <a:stretch>
            <a:fillRect/>
          </a:stretch>
        </p:blipFill>
        <p:spPr>
          <a:xfrm>
            <a:off x="5949507" y="2611431"/>
            <a:ext cx="1428336" cy="1351597"/>
          </a:xfrm>
          <a:prstGeom prst="rect">
            <a:avLst/>
          </a:prstGeom>
        </p:spPr>
      </p:pic>
      <p:pic>
        <p:nvPicPr>
          <p:cNvPr id="15" name="Graphic 14">
            <a:extLst>
              <a:ext uri="{FF2B5EF4-FFF2-40B4-BE49-F238E27FC236}">
                <a16:creationId xmlns:a16="http://schemas.microsoft.com/office/drawing/2014/main" id="{4958C3ED-2626-5C42-B9BE-32C729E406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59524" y="2149663"/>
            <a:ext cx="792160" cy="792160"/>
          </a:xfrm>
          <a:prstGeom prst="rect">
            <a:avLst/>
          </a:prstGeom>
        </p:spPr>
      </p:pic>
      <p:pic>
        <p:nvPicPr>
          <p:cNvPr id="17" name="Picture 16">
            <a:extLst>
              <a:ext uri="{FF2B5EF4-FFF2-40B4-BE49-F238E27FC236}">
                <a16:creationId xmlns:a16="http://schemas.microsoft.com/office/drawing/2014/main" id="{9F64C14F-4867-9E48-A686-BA7A2D825789}"/>
              </a:ext>
            </a:extLst>
          </p:cNvPr>
          <p:cNvPicPr>
            <a:picLocks noChangeAspect="1"/>
          </p:cNvPicPr>
          <p:nvPr/>
        </p:nvPicPr>
        <p:blipFill>
          <a:blip r:embed="rId8"/>
          <a:stretch>
            <a:fillRect/>
          </a:stretch>
        </p:blipFill>
        <p:spPr>
          <a:xfrm>
            <a:off x="3037488" y="2375558"/>
            <a:ext cx="2234137" cy="1501727"/>
          </a:xfrm>
          <a:prstGeom prst="rect">
            <a:avLst/>
          </a:prstGeom>
        </p:spPr>
      </p:pic>
      <p:pic>
        <p:nvPicPr>
          <p:cNvPr id="19" name="Picture 18">
            <a:extLst>
              <a:ext uri="{FF2B5EF4-FFF2-40B4-BE49-F238E27FC236}">
                <a16:creationId xmlns:a16="http://schemas.microsoft.com/office/drawing/2014/main" id="{70BBEF03-BD4F-2D43-946C-DB990A09F8B3}"/>
              </a:ext>
            </a:extLst>
          </p:cNvPr>
          <p:cNvPicPr>
            <a:picLocks noChangeAspect="1"/>
          </p:cNvPicPr>
          <p:nvPr/>
        </p:nvPicPr>
        <p:blipFill>
          <a:blip r:embed="rId9"/>
          <a:stretch>
            <a:fillRect/>
          </a:stretch>
        </p:blipFill>
        <p:spPr>
          <a:xfrm>
            <a:off x="857308" y="2355628"/>
            <a:ext cx="1569142" cy="1501727"/>
          </a:xfrm>
          <a:prstGeom prst="rect">
            <a:avLst/>
          </a:prstGeom>
        </p:spPr>
      </p:pic>
      <p:sp>
        <p:nvSpPr>
          <p:cNvPr id="16" name="Footer Placeholder 4">
            <a:extLst>
              <a:ext uri="{FF2B5EF4-FFF2-40B4-BE49-F238E27FC236}">
                <a16:creationId xmlns:a16="http://schemas.microsoft.com/office/drawing/2014/main" id="{3B558630-CB19-A946-8D9B-CE9060C818DE}"/>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43</a:t>
            </a:fld>
            <a:endParaRPr lang="en-US" dirty="0"/>
          </a:p>
        </p:txBody>
      </p:sp>
    </p:spTree>
    <p:custDataLst>
      <p:tags r:id="rId1"/>
    </p:custDataLst>
    <p:extLst>
      <p:ext uri="{BB962C8B-B14F-4D97-AF65-F5344CB8AC3E}">
        <p14:creationId xmlns:p14="http://schemas.microsoft.com/office/powerpoint/2010/main" val="3445370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DA3E-11B4-0C44-BBA9-493E2E1B3972}"/>
              </a:ext>
            </a:extLst>
          </p:cNvPr>
          <p:cNvSpPr>
            <a:spLocks noGrp="1"/>
          </p:cNvSpPr>
          <p:nvPr>
            <p:ph type="title"/>
          </p:nvPr>
        </p:nvSpPr>
        <p:spPr/>
        <p:txBody>
          <a:bodyPr/>
          <a:lstStyle/>
          <a:p>
            <a:r>
              <a:rPr lang="en-US" dirty="0"/>
              <a:t>AWS container services</a:t>
            </a:r>
          </a:p>
        </p:txBody>
      </p:sp>
      <p:sp>
        <p:nvSpPr>
          <p:cNvPr id="3" name="Footer Placeholder 2"/>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937995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F93F-371C-624B-AAF5-1DBB5E2A7B7A}"/>
              </a:ext>
            </a:extLst>
          </p:cNvPr>
          <p:cNvSpPr>
            <a:spLocks noGrp="1"/>
          </p:cNvSpPr>
          <p:nvPr>
            <p:ph type="title"/>
          </p:nvPr>
        </p:nvSpPr>
        <p:spPr/>
        <p:txBody>
          <a:bodyPr/>
          <a:lstStyle/>
          <a:p>
            <a:r>
              <a:rPr lang="en-US" dirty="0"/>
              <a:t>Containers</a:t>
            </a:r>
          </a:p>
        </p:txBody>
      </p:sp>
      <p:grpSp>
        <p:nvGrpSpPr>
          <p:cNvPr id="14" name="Group 13">
            <a:extLst>
              <a:ext uri="{FF2B5EF4-FFF2-40B4-BE49-F238E27FC236}">
                <a16:creationId xmlns:a16="http://schemas.microsoft.com/office/drawing/2014/main" id="{DD476CEC-5A39-9E40-BED2-612C17B556A3}"/>
              </a:ext>
            </a:extLst>
          </p:cNvPr>
          <p:cNvGrpSpPr/>
          <p:nvPr/>
        </p:nvGrpSpPr>
        <p:grpSpPr>
          <a:xfrm>
            <a:off x="1185443" y="2944310"/>
            <a:ext cx="2743200" cy="1876946"/>
            <a:chOff x="419100" y="3076575"/>
            <a:chExt cx="2743200" cy="1876946"/>
          </a:xfrm>
        </p:grpSpPr>
        <p:sp>
          <p:nvSpPr>
            <p:cNvPr id="6" name="Rounded Rectangle 5">
              <a:extLst>
                <a:ext uri="{FF2B5EF4-FFF2-40B4-BE49-F238E27FC236}">
                  <a16:creationId xmlns:a16="http://schemas.microsoft.com/office/drawing/2014/main" id="{AD998D10-B175-3843-AE7E-2921C2B65871}"/>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App 1</a:t>
              </a:r>
            </a:p>
          </p:txBody>
        </p:sp>
        <p:sp>
          <p:nvSpPr>
            <p:cNvPr id="7" name="Rounded Rectangle 6">
              <a:extLst>
                <a:ext uri="{FF2B5EF4-FFF2-40B4-BE49-F238E27FC236}">
                  <a16:creationId xmlns:a16="http://schemas.microsoft.com/office/drawing/2014/main" id="{E3D77EEE-E62F-E149-8BD1-4ABAD3283404}"/>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Bins/Libs</a:t>
              </a:r>
            </a:p>
          </p:txBody>
        </p:sp>
        <p:sp>
          <p:nvSpPr>
            <p:cNvPr id="8" name="Rounded Rectangle 7">
              <a:extLst>
                <a:ext uri="{FF2B5EF4-FFF2-40B4-BE49-F238E27FC236}">
                  <a16:creationId xmlns:a16="http://schemas.microsoft.com/office/drawing/2014/main" id="{5D5A7E12-E6F2-034A-9F22-D71BF0E669D3}"/>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App 2</a:t>
              </a:r>
            </a:p>
          </p:txBody>
        </p:sp>
        <p:sp>
          <p:nvSpPr>
            <p:cNvPr id="9" name="Rounded Rectangle 8">
              <a:extLst>
                <a:ext uri="{FF2B5EF4-FFF2-40B4-BE49-F238E27FC236}">
                  <a16:creationId xmlns:a16="http://schemas.microsoft.com/office/drawing/2014/main" id="{71E685C3-C768-A74D-987D-2CBF9A725634}"/>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Bins/Libs</a:t>
              </a:r>
            </a:p>
          </p:txBody>
        </p:sp>
        <p:sp>
          <p:nvSpPr>
            <p:cNvPr id="11" name="Rounded Rectangle 10">
              <a:extLst>
                <a:ext uri="{FF2B5EF4-FFF2-40B4-BE49-F238E27FC236}">
                  <a16:creationId xmlns:a16="http://schemas.microsoft.com/office/drawing/2014/main" id="{727D60E7-76CA-684C-B24F-89CA6029A207}"/>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Operating system</a:t>
              </a:r>
            </a:p>
          </p:txBody>
        </p:sp>
        <p:sp>
          <p:nvSpPr>
            <p:cNvPr id="12" name="Rounded Rectangle 11">
              <a:extLst>
                <a:ext uri="{FF2B5EF4-FFF2-40B4-BE49-F238E27FC236}">
                  <a16:creationId xmlns:a16="http://schemas.microsoft.com/office/drawing/2014/main" id="{9E7D565A-EC8C-0241-99DB-5F649B0CF05D}"/>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Server</a:t>
              </a:r>
            </a:p>
          </p:txBody>
        </p:sp>
      </p:grpSp>
      <p:sp>
        <p:nvSpPr>
          <p:cNvPr id="13" name="TextBox 12">
            <a:extLst>
              <a:ext uri="{FF2B5EF4-FFF2-40B4-BE49-F238E27FC236}">
                <a16:creationId xmlns:a16="http://schemas.microsoft.com/office/drawing/2014/main" id="{5339DA59-4359-9444-83BD-17D296AD9602}"/>
              </a:ext>
            </a:extLst>
          </p:cNvPr>
          <p:cNvSpPr txBox="1"/>
          <p:nvPr/>
        </p:nvSpPr>
        <p:spPr>
          <a:xfrm>
            <a:off x="689314" y="1424694"/>
            <a:ext cx="3735457" cy="830997"/>
          </a:xfrm>
          <a:prstGeom prst="rect">
            <a:avLst/>
          </a:prstGeom>
          <a:noFill/>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Light" panose="020B0403020204020204" pitchFamily="34" charset="0"/>
              </a:rPr>
              <a:t>One host with multiple containers</a:t>
            </a:r>
          </a:p>
        </p:txBody>
      </p:sp>
      <p:sp>
        <p:nvSpPr>
          <p:cNvPr id="37" name="TextBox 36">
            <a:extLst>
              <a:ext uri="{FF2B5EF4-FFF2-40B4-BE49-F238E27FC236}">
                <a16:creationId xmlns:a16="http://schemas.microsoft.com/office/drawing/2014/main" id="{F2E7E557-275D-724A-965C-ADD22302924D}"/>
              </a:ext>
            </a:extLst>
          </p:cNvPr>
          <p:cNvSpPr txBox="1"/>
          <p:nvPr/>
        </p:nvSpPr>
        <p:spPr>
          <a:xfrm>
            <a:off x="6096000" y="1424380"/>
            <a:ext cx="5082685" cy="830997"/>
          </a:xfrm>
          <a:prstGeom prst="rect">
            <a:avLst/>
          </a:prstGeom>
          <a:noFill/>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Light" panose="020B0403020204020204" pitchFamily="34" charset="0"/>
              </a:rPr>
              <a:t>Tens of hosts with hundreds of containers</a:t>
            </a:r>
          </a:p>
        </p:txBody>
      </p:sp>
      <p:grpSp>
        <p:nvGrpSpPr>
          <p:cNvPr id="249" name="Group 248">
            <a:extLst>
              <a:ext uri="{FF2B5EF4-FFF2-40B4-BE49-F238E27FC236}">
                <a16:creationId xmlns:a16="http://schemas.microsoft.com/office/drawing/2014/main" id="{D17C105B-1304-9149-82F2-9F713AD9C6A7}"/>
              </a:ext>
            </a:extLst>
          </p:cNvPr>
          <p:cNvGrpSpPr/>
          <p:nvPr/>
        </p:nvGrpSpPr>
        <p:grpSpPr>
          <a:xfrm>
            <a:off x="6227077" y="2559610"/>
            <a:ext cx="4929380" cy="3120464"/>
            <a:chOff x="5991622" y="2917103"/>
            <a:chExt cx="4929380" cy="3120464"/>
          </a:xfrm>
        </p:grpSpPr>
        <p:grpSp>
          <p:nvGrpSpPr>
            <p:cNvPr id="175" name="Group 174">
              <a:extLst>
                <a:ext uri="{FF2B5EF4-FFF2-40B4-BE49-F238E27FC236}">
                  <a16:creationId xmlns:a16="http://schemas.microsoft.com/office/drawing/2014/main" id="{4EB13DF3-65F7-9A49-BAD9-79ECEFAC3461}"/>
                </a:ext>
              </a:extLst>
            </p:cNvPr>
            <p:cNvGrpSpPr/>
            <p:nvPr/>
          </p:nvGrpSpPr>
          <p:grpSpPr>
            <a:xfrm>
              <a:off x="5991622" y="2917103"/>
              <a:ext cx="4929380" cy="1349225"/>
              <a:chOff x="5991622" y="2917103"/>
              <a:chExt cx="4929380" cy="1349225"/>
            </a:xfrm>
          </p:grpSpPr>
          <p:grpSp>
            <p:nvGrpSpPr>
              <p:cNvPr id="66" name="Group 65">
                <a:extLst>
                  <a:ext uri="{FF2B5EF4-FFF2-40B4-BE49-F238E27FC236}">
                    <a16:creationId xmlns:a16="http://schemas.microsoft.com/office/drawing/2014/main" id="{D0815686-E42C-DA46-88DB-B9379AEB35C7}"/>
                  </a:ext>
                </a:extLst>
              </p:cNvPr>
              <p:cNvGrpSpPr/>
              <p:nvPr/>
            </p:nvGrpSpPr>
            <p:grpSpPr>
              <a:xfrm>
                <a:off x="5991622" y="2917103"/>
                <a:ext cx="4929380" cy="475110"/>
                <a:chOff x="5403064" y="3123677"/>
                <a:chExt cx="4929380" cy="475110"/>
              </a:xfrm>
            </p:grpSpPr>
            <p:grpSp>
              <p:nvGrpSpPr>
                <p:cNvPr id="30" name="Group 29">
                  <a:extLst>
                    <a:ext uri="{FF2B5EF4-FFF2-40B4-BE49-F238E27FC236}">
                      <a16:creationId xmlns:a16="http://schemas.microsoft.com/office/drawing/2014/main" id="{D09F1973-AC9F-D342-B54B-82D4F1BD5ED3}"/>
                    </a:ext>
                  </a:extLst>
                </p:cNvPr>
                <p:cNvGrpSpPr>
                  <a:grpSpLocks noChangeAspect="1"/>
                </p:cNvGrpSpPr>
                <p:nvPr/>
              </p:nvGrpSpPr>
              <p:grpSpPr>
                <a:xfrm>
                  <a:off x="5403064" y="3123677"/>
                  <a:ext cx="692936" cy="474119"/>
                  <a:chOff x="419100" y="3076575"/>
                  <a:chExt cx="2743200" cy="1876946"/>
                </a:xfrm>
              </p:grpSpPr>
              <p:sp>
                <p:nvSpPr>
                  <p:cNvPr id="31" name="Rounded Rectangle 30">
                    <a:extLst>
                      <a:ext uri="{FF2B5EF4-FFF2-40B4-BE49-F238E27FC236}">
                        <a16:creationId xmlns:a16="http://schemas.microsoft.com/office/drawing/2014/main" id="{87318AD6-9746-734F-9480-3330CF7DBF09}"/>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Rounded Rectangle 31">
                    <a:extLst>
                      <a:ext uri="{FF2B5EF4-FFF2-40B4-BE49-F238E27FC236}">
                        <a16:creationId xmlns:a16="http://schemas.microsoft.com/office/drawing/2014/main" id="{BA28EA5F-F193-3343-95C0-19688CE34B87}"/>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Rounded Rectangle 32">
                    <a:extLst>
                      <a:ext uri="{FF2B5EF4-FFF2-40B4-BE49-F238E27FC236}">
                        <a16:creationId xmlns:a16="http://schemas.microsoft.com/office/drawing/2014/main" id="{765E1CA2-CA17-2B4D-9250-4C1421A6C221}"/>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Rounded Rectangle 33">
                    <a:extLst>
                      <a:ext uri="{FF2B5EF4-FFF2-40B4-BE49-F238E27FC236}">
                        <a16:creationId xmlns:a16="http://schemas.microsoft.com/office/drawing/2014/main" id="{924DF1C8-FE2E-6A4A-8AD4-C2155A263E9D}"/>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Rounded Rectangle 34">
                    <a:extLst>
                      <a:ext uri="{FF2B5EF4-FFF2-40B4-BE49-F238E27FC236}">
                        <a16:creationId xmlns:a16="http://schemas.microsoft.com/office/drawing/2014/main" id="{4CF5830B-3DDF-8047-8D7D-27EF05278AF6}"/>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6" name="Rounded Rectangle 35">
                    <a:extLst>
                      <a:ext uri="{FF2B5EF4-FFF2-40B4-BE49-F238E27FC236}">
                        <a16:creationId xmlns:a16="http://schemas.microsoft.com/office/drawing/2014/main" id="{C50A562E-620B-324E-B1E7-6E0D516111A7}"/>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8" name="Group 37">
                  <a:extLst>
                    <a:ext uri="{FF2B5EF4-FFF2-40B4-BE49-F238E27FC236}">
                      <a16:creationId xmlns:a16="http://schemas.microsoft.com/office/drawing/2014/main" id="{D6117AD2-30A4-7344-A18D-B6947C14B822}"/>
                    </a:ext>
                  </a:extLst>
                </p:cNvPr>
                <p:cNvGrpSpPr>
                  <a:grpSpLocks noChangeAspect="1"/>
                </p:cNvGrpSpPr>
                <p:nvPr/>
              </p:nvGrpSpPr>
              <p:grpSpPr>
                <a:xfrm>
                  <a:off x="6462175" y="3124668"/>
                  <a:ext cx="692936" cy="474119"/>
                  <a:chOff x="419100" y="3076575"/>
                  <a:chExt cx="2743200" cy="1876946"/>
                </a:xfrm>
              </p:grpSpPr>
              <p:sp>
                <p:nvSpPr>
                  <p:cNvPr id="39" name="Rounded Rectangle 38">
                    <a:extLst>
                      <a:ext uri="{FF2B5EF4-FFF2-40B4-BE49-F238E27FC236}">
                        <a16:creationId xmlns:a16="http://schemas.microsoft.com/office/drawing/2014/main" id="{378238B8-2330-2D42-8F3E-CE4D8804F819}"/>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Rounded Rectangle 39">
                    <a:extLst>
                      <a:ext uri="{FF2B5EF4-FFF2-40B4-BE49-F238E27FC236}">
                        <a16:creationId xmlns:a16="http://schemas.microsoft.com/office/drawing/2014/main" id="{89FA2D7A-815F-C047-A2F6-72B8BDE2C0B1}"/>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Rounded Rectangle 40">
                    <a:extLst>
                      <a:ext uri="{FF2B5EF4-FFF2-40B4-BE49-F238E27FC236}">
                        <a16:creationId xmlns:a16="http://schemas.microsoft.com/office/drawing/2014/main" id="{B3267CB4-948E-3D4E-B2F0-898E2FACDC52}"/>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Rounded Rectangle 41">
                    <a:extLst>
                      <a:ext uri="{FF2B5EF4-FFF2-40B4-BE49-F238E27FC236}">
                        <a16:creationId xmlns:a16="http://schemas.microsoft.com/office/drawing/2014/main" id="{8DC8B5F3-A016-E840-8270-21E014A4552E}"/>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Rounded Rectangle 42">
                    <a:extLst>
                      <a:ext uri="{FF2B5EF4-FFF2-40B4-BE49-F238E27FC236}">
                        <a16:creationId xmlns:a16="http://schemas.microsoft.com/office/drawing/2014/main" id="{E8A36603-910B-7F4F-B882-57902C59E97B}"/>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Rounded Rectangle 43">
                    <a:extLst>
                      <a:ext uri="{FF2B5EF4-FFF2-40B4-BE49-F238E27FC236}">
                        <a16:creationId xmlns:a16="http://schemas.microsoft.com/office/drawing/2014/main" id="{145473FF-97E0-0642-AF5F-41805DCB0AE9}"/>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45" name="Group 44">
                  <a:extLst>
                    <a:ext uri="{FF2B5EF4-FFF2-40B4-BE49-F238E27FC236}">
                      <a16:creationId xmlns:a16="http://schemas.microsoft.com/office/drawing/2014/main" id="{0CCF4E9B-BA60-9647-940A-776A91DA275A}"/>
                    </a:ext>
                  </a:extLst>
                </p:cNvPr>
                <p:cNvGrpSpPr>
                  <a:grpSpLocks noChangeAspect="1"/>
                </p:cNvGrpSpPr>
                <p:nvPr/>
              </p:nvGrpSpPr>
              <p:grpSpPr>
                <a:xfrm>
                  <a:off x="7521286" y="3124668"/>
                  <a:ext cx="692936" cy="474119"/>
                  <a:chOff x="419100" y="3076575"/>
                  <a:chExt cx="2743200" cy="1876946"/>
                </a:xfrm>
              </p:grpSpPr>
              <p:sp>
                <p:nvSpPr>
                  <p:cNvPr id="46" name="Rounded Rectangle 45">
                    <a:extLst>
                      <a:ext uri="{FF2B5EF4-FFF2-40B4-BE49-F238E27FC236}">
                        <a16:creationId xmlns:a16="http://schemas.microsoft.com/office/drawing/2014/main" id="{A62F4A15-1694-9746-98BD-A59CEA6651B1}"/>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Rounded Rectangle 46">
                    <a:extLst>
                      <a:ext uri="{FF2B5EF4-FFF2-40B4-BE49-F238E27FC236}">
                        <a16:creationId xmlns:a16="http://schemas.microsoft.com/office/drawing/2014/main" id="{D76EA5A5-2F71-B148-84EA-7F45997B5A1F}"/>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Rounded Rectangle 47">
                    <a:extLst>
                      <a:ext uri="{FF2B5EF4-FFF2-40B4-BE49-F238E27FC236}">
                        <a16:creationId xmlns:a16="http://schemas.microsoft.com/office/drawing/2014/main" id="{7A6354AC-6579-D348-AFE3-E392743A1FA6}"/>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Rounded Rectangle 48">
                    <a:extLst>
                      <a:ext uri="{FF2B5EF4-FFF2-40B4-BE49-F238E27FC236}">
                        <a16:creationId xmlns:a16="http://schemas.microsoft.com/office/drawing/2014/main" id="{7F51A997-97A0-D842-86A3-8D6C3E91BF6C}"/>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Rounded Rectangle 49">
                    <a:extLst>
                      <a:ext uri="{FF2B5EF4-FFF2-40B4-BE49-F238E27FC236}">
                        <a16:creationId xmlns:a16="http://schemas.microsoft.com/office/drawing/2014/main" id="{536693B2-D413-494B-BDEA-C6BD0396B210}"/>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Rounded Rectangle 50">
                    <a:extLst>
                      <a:ext uri="{FF2B5EF4-FFF2-40B4-BE49-F238E27FC236}">
                        <a16:creationId xmlns:a16="http://schemas.microsoft.com/office/drawing/2014/main" id="{B9BCB7B9-D5B1-2E49-B7D9-1673ABD869AB}"/>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2" name="Group 51">
                  <a:extLst>
                    <a:ext uri="{FF2B5EF4-FFF2-40B4-BE49-F238E27FC236}">
                      <a16:creationId xmlns:a16="http://schemas.microsoft.com/office/drawing/2014/main" id="{EDADA0D1-7FB0-E944-8B7A-7D16D9DF4B21}"/>
                    </a:ext>
                  </a:extLst>
                </p:cNvPr>
                <p:cNvGrpSpPr>
                  <a:grpSpLocks noChangeAspect="1"/>
                </p:cNvGrpSpPr>
                <p:nvPr/>
              </p:nvGrpSpPr>
              <p:grpSpPr>
                <a:xfrm>
                  <a:off x="8580397" y="3124668"/>
                  <a:ext cx="692936" cy="474119"/>
                  <a:chOff x="419100" y="3076575"/>
                  <a:chExt cx="2743200" cy="1876946"/>
                </a:xfrm>
              </p:grpSpPr>
              <p:sp>
                <p:nvSpPr>
                  <p:cNvPr id="53" name="Rounded Rectangle 52">
                    <a:extLst>
                      <a:ext uri="{FF2B5EF4-FFF2-40B4-BE49-F238E27FC236}">
                        <a16:creationId xmlns:a16="http://schemas.microsoft.com/office/drawing/2014/main" id="{D40FCAA5-F5D5-5A4D-87BE-A346714F395C}"/>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4" name="Rounded Rectangle 53">
                    <a:extLst>
                      <a:ext uri="{FF2B5EF4-FFF2-40B4-BE49-F238E27FC236}">
                        <a16:creationId xmlns:a16="http://schemas.microsoft.com/office/drawing/2014/main" id="{F1AFE7F4-1F83-664C-BBC9-D216EEE1B8CD}"/>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Rounded Rectangle 54">
                    <a:extLst>
                      <a:ext uri="{FF2B5EF4-FFF2-40B4-BE49-F238E27FC236}">
                        <a16:creationId xmlns:a16="http://schemas.microsoft.com/office/drawing/2014/main" id="{69AB404C-D344-884A-82EB-9D49A40259EE}"/>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Rounded Rectangle 55">
                    <a:extLst>
                      <a:ext uri="{FF2B5EF4-FFF2-40B4-BE49-F238E27FC236}">
                        <a16:creationId xmlns:a16="http://schemas.microsoft.com/office/drawing/2014/main" id="{C1EADB41-D224-C042-BF53-530FC7935AEA}"/>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Rounded Rectangle 56">
                    <a:extLst>
                      <a:ext uri="{FF2B5EF4-FFF2-40B4-BE49-F238E27FC236}">
                        <a16:creationId xmlns:a16="http://schemas.microsoft.com/office/drawing/2014/main" id="{E411C905-BF8E-204F-8A65-C7494E50E4B6}"/>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8" name="Rounded Rectangle 57">
                    <a:extLst>
                      <a:ext uri="{FF2B5EF4-FFF2-40B4-BE49-F238E27FC236}">
                        <a16:creationId xmlns:a16="http://schemas.microsoft.com/office/drawing/2014/main" id="{649ACF09-AD29-6F48-87CA-A0AACB67849B}"/>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9" name="Group 58">
                  <a:extLst>
                    <a:ext uri="{FF2B5EF4-FFF2-40B4-BE49-F238E27FC236}">
                      <a16:creationId xmlns:a16="http://schemas.microsoft.com/office/drawing/2014/main" id="{1F6AEE4D-8491-FE47-8A92-D82E583A2AB7}"/>
                    </a:ext>
                  </a:extLst>
                </p:cNvPr>
                <p:cNvGrpSpPr>
                  <a:grpSpLocks noChangeAspect="1"/>
                </p:cNvGrpSpPr>
                <p:nvPr/>
              </p:nvGrpSpPr>
              <p:grpSpPr>
                <a:xfrm>
                  <a:off x="9639508" y="3123677"/>
                  <a:ext cx="692936" cy="474119"/>
                  <a:chOff x="419100" y="3076575"/>
                  <a:chExt cx="2743200" cy="1876946"/>
                </a:xfrm>
              </p:grpSpPr>
              <p:sp>
                <p:nvSpPr>
                  <p:cNvPr id="60" name="Rounded Rectangle 59">
                    <a:extLst>
                      <a:ext uri="{FF2B5EF4-FFF2-40B4-BE49-F238E27FC236}">
                        <a16:creationId xmlns:a16="http://schemas.microsoft.com/office/drawing/2014/main" id="{229A70DC-3349-8D44-9E57-29C19943808E}"/>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Rounded Rectangle 60">
                    <a:extLst>
                      <a:ext uri="{FF2B5EF4-FFF2-40B4-BE49-F238E27FC236}">
                        <a16:creationId xmlns:a16="http://schemas.microsoft.com/office/drawing/2014/main" id="{29E327A5-6B67-AB4A-9126-FB7F97C6E528}"/>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2" name="Rounded Rectangle 61">
                    <a:extLst>
                      <a:ext uri="{FF2B5EF4-FFF2-40B4-BE49-F238E27FC236}">
                        <a16:creationId xmlns:a16="http://schemas.microsoft.com/office/drawing/2014/main" id="{8A0F434D-B8F8-EC41-9DB7-3D16AE68A2F6}"/>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3" name="Rounded Rectangle 62">
                    <a:extLst>
                      <a:ext uri="{FF2B5EF4-FFF2-40B4-BE49-F238E27FC236}">
                        <a16:creationId xmlns:a16="http://schemas.microsoft.com/office/drawing/2014/main" id="{02511235-DA04-5240-8BE7-1352772BFC3C}"/>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4" name="Rounded Rectangle 63">
                    <a:extLst>
                      <a:ext uri="{FF2B5EF4-FFF2-40B4-BE49-F238E27FC236}">
                        <a16:creationId xmlns:a16="http://schemas.microsoft.com/office/drawing/2014/main" id="{54179BEE-0518-3D41-A29F-750113150080}"/>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5" name="Rounded Rectangle 64">
                    <a:extLst>
                      <a:ext uri="{FF2B5EF4-FFF2-40B4-BE49-F238E27FC236}">
                        <a16:creationId xmlns:a16="http://schemas.microsoft.com/office/drawing/2014/main" id="{36B56D7F-6E7B-5F4A-AE4A-89518C638AD4}"/>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grpSp>
            <p:nvGrpSpPr>
              <p:cNvPr id="67" name="Group 66">
                <a:extLst>
                  <a:ext uri="{FF2B5EF4-FFF2-40B4-BE49-F238E27FC236}">
                    <a16:creationId xmlns:a16="http://schemas.microsoft.com/office/drawing/2014/main" id="{CBA3D76F-FA99-4D46-BE09-4527B46CDBFF}"/>
                  </a:ext>
                </a:extLst>
              </p:cNvPr>
              <p:cNvGrpSpPr/>
              <p:nvPr/>
            </p:nvGrpSpPr>
            <p:grpSpPr>
              <a:xfrm>
                <a:off x="5991622" y="3791218"/>
                <a:ext cx="4929380" cy="475110"/>
                <a:chOff x="5403064" y="3123677"/>
                <a:chExt cx="4929380" cy="475110"/>
              </a:xfrm>
            </p:grpSpPr>
            <p:grpSp>
              <p:nvGrpSpPr>
                <p:cNvPr id="68" name="Group 67">
                  <a:extLst>
                    <a:ext uri="{FF2B5EF4-FFF2-40B4-BE49-F238E27FC236}">
                      <a16:creationId xmlns:a16="http://schemas.microsoft.com/office/drawing/2014/main" id="{4C3AE612-F54A-3349-8EFF-3B0788908392}"/>
                    </a:ext>
                  </a:extLst>
                </p:cNvPr>
                <p:cNvGrpSpPr>
                  <a:grpSpLocks noChangeAspect="1"/>
                </p:cNvGrpSpPr>
                <p:nvPr/>
              </p:nvGrpSpPr>
              <p:grpSpPr>
                <a:xfrm>
                  <a:off x="5403064" y="3123677"/>
                  <a:ext cx="692936" cy="474119"/>
                  <a:chOff x="419100" y="3076575"/>
                  <a:chExt cx="2743200" cy="1876946"/>
                </a:xfrm>
              </p:grpSpPr>
              <p:sp>
                <p:nvSpPr>
                  <p:cNvPr id="97" name="Rounded Rectangle 96">
                    <a:extLst>
                      <a:ext uri="{FF2B5EF4-FFF2-40B4-BE49-F238E27FC236}">
                        <a16:creationId xmlns:a16="http://schemas.microsoft.com/office/drawing/2014/main" id="{96F737AB-1A8F-4B47-832A-83914EDC596F}"/>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8" name="Rounded Rectangle 97">
                    <a:extLst>
                      <a:ext uri="{FF2B5EF4-FFF2-40B4-BE49-F238E27FC236}">
                        <a16:creationId xmlns:a16="http://schemas.microsoft.com/office/drawing/2014/main" id="{C431EF44-0A2B-9A45-9448-508E92673543}"/>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9" name="Rounded Rectangle 98">
                    <a:extLst>
                      <a:ext uri="{FF2B5EF4-FFF2-40B4-BE49-F238E27FC236}">
                        <a16:creationId xmlns:a16="http://schemas.microsoft.com/office/drawing/2014/main" id="{5FE99821-3021-A34C-B955-BEAD544F8C1A}"/>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0" name="Rounded Rectangle 99">
                    <a:extLst>
                      <a:ext uri="{FF2B5EF4-FFF2-40B4-BE49-F238E27FC236}">
                        <a16:creationId xmlns:a16="http://schemas.microsoft.com/office/drawing/2014/main" id="{69533301-E5A4-4349-B53C-CE577C9ACC99}"/>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1" name="Rounded Rectangle 100">
                    <a:extLst>
                      <a:ext uri="{FF2B5EF4-FFF2-40B4-BE49-F238E27FC236}">
                        <a16:creationId xmlns:a16="http://schemas.microsoft.com/office/drawing/2014/main" id="{9BFD3113-8255-944B-B383-C057CFBBF1BD}"/>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2" name="Rounded Rectangle 101">
                    <a:extLst>
                      <a:ext uri="{FF2B5EF4-FFF2-40B4-BE49-F238E27FC236}">
                        <a16:creationId xmlns:a16="http://schemas.microsoft.com/office/drawing/2014/main" id="{FCC5E0BD-AA9E-3E48-9C89-6864C0827A48}"/>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69" name="Group 68">
                  <a:extLst>
                    <a:ext uri="{FF2B5EF4-FFF2-40B4-BE49-F238E27FC236}">
                      <a16:creationId xmlns:a16="http://schemas.microsoft.com/office/drawing/2014/main" id="{1BE8F903-5CBB-4046-BBC9-EAA3D52B7419}"/>
                    </a:ext>
                  </a:extLst>
                </p:cNvPr>
                <p:cNvGrpSpPr>
                  <a:grpSpLocks noChangeAspect="1"/>
                </p:cNvGrpSpPr>
                <p:nvPr/>
              </p:nvGrpSpPr>
              <p:grpSpPr>
                <a:xfrm>
                  <a:off x="6462175" y="3124668"/>
                  <a:ext cx="692936" cy="474119"/>
                  <a:chOff x="419100" y="3076575"/>
                  <a:chExt cx="2743200" cy="1876946"/>
                </a:xfrm>
              </p:grpSpPr>
              <p:sp>
                <p:nvSpPr>
                  <p:cNvPr id="91" name="Rounded Rectangle 90">
                    <a:extLst>
                      <a:ext uri="{FF2B5EF4-FFF2-40B4-BE49-F238E27FC236}">
                        <a16:creationId xmlns:a16="http://schemas.microsoft.com/office/drawing/2014/main" id="{3EB63073-9D90-DE45-8624-B4C75BD4F1C1}"/>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2" name="Rounded Rectangle 91">
                    <a:extLst>
                      <a:ext uri="{FF2B5EF4-FFF2-40B4-BE49-F238E27FC236}">
                        <a16:creationId xmlns:a16="http://schemas.microsoft.com/office/drawing/2014/main" id="{E834919B-83A8-6B48-83A3-263C4943C0DD}"/>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3" name="Rounded Rectangle 92">
                    <a:extLst>
                      <a:ext uri="{FF2B5EF4-FFF2-40B4-BE49-F238E27FC236}">
                        <a16:creationId xmlns:a16="http://schemas.microsoft.com/office/drawing/2014/main" id="{93779787-0121-6D4B-A7EB-C706E0B2AC22}"/>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4" name="Rounded Rectangle 93">
                    <a:extLst>
                      <a:ext uri="{FF2B5EF4-FFF2-40B4-BE49-F238E27FC236}">
                        <a16:creationId xmlns:a16="http://schemas.microsoft.com/office/drawing/2014/main" id="{C48B4246-86CF-0943-9CC4-EE4B24FA463B}"/>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5" name="Rounded Rectangle 94">
                    <a:extLst>
                      <a:ext uri="{FF2B5EF4-FFF2-40B4-BE49-F238E27FC236}">
                        <a16:creationId xmlns:a16="http://schemas.microsoft.com/office/drawing/2014/main" id="{A648C3AC-D713-6144-8E40-2EAFDEEE8853}"/>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Rounded Rectangle 95">
                    <a:extLst>
                      <a:ext uri="{FF2B5EF4-FFF2-40B4-BE49-F238E27FC236}">
                        <a16:creationId xmlns:a16="http://schemas.microsoft.com/office/drawing/2014/main" id="{68C89994-8853-9443-B9CD-E52189370F69}"/>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0" name="Group 69">
                  <a:extLst>
                    <a:ext uri="{FF2B5EF4-FFF2-40B4-BE49-F238E27FC236}">
                      <a16:creationId xmlns:a16="http://schemas.microsoft.com/office/drawing/2014/main" id="{63F51B13-CB1E-B643-B4E7-6B9740249656}"/>
                    </a:ext>
                  </a:extLst>
                </p:cNvPr>
                <p:cNvGrpSpPr>
                  <a:grpSpLocks noChangeAspect="1"/>
                </p:cNvGrpSpPr>
                <p:nvPr/>
              </p:nvGrpSpPr>
              <p:grpSpPr>
                <a:xfrm>
                  <a:off x="7521286" y="3124668"/>
                  <a:ext cx="692936" cy="474119"/>
                  <a:chOff x="419100" y="3076575"/>
                  <a:chExt cx="2743200" cy="1876946"/>
                </a:xfrm>
              </p:grpSpPr>
              <p:sp>
                <p:nvSpPr>
                  <p:cNvPr id="85" name="Rounded Rectangle 84">
                    <a:extLst>
                      <a:ext uri="{FF2B5EF4-FFF2-40B4-BE49-F238E27FC236}">
                        <a16:creationId xmlns:a16="http://schemas.microsoft.com/office/drawing/2014/main" id="{2D45AFE8-0A2D-E54A-B189-0E76709BB349}"/>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6" name="Rounded Rectangle 85">
                    <a:extLst>
                      <a:ext uri="{FF2B5EF4-FFF2-40B4-BE49-F238E27FC236}">
                        <a16:creationId xmlns:a16="http://schemas.microsoft.com/office/drawing/2014/main" id="{BBA5DF88-42D7-AA4F-BDFC-51B39E3D6AB6}"/>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7" name="Rounded Rectangle 86">
                    <a:extLst>
                      <a:ext uri="{FF2B5EF4-FFF2-40B4-BE49-F238E27FC236}">
                        <a16:creationId xmlns:a16="http://schemas.microsoft.com/office/drawing/2014/main" id="{AE0F51DD-6884-5046-9822-D3B463886109}"/>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8" name="Rounded Rectangle 87">
                    <a:extLst>
                      <a:ext uri="{FF2B5EF4-FFF2-40B4-BE49-F238E27FC236}">
                        <a16:creationId xmlns:a16="http://schemas.microsoft.com/office/drawing/2014/main" id="{88617417-579A-B545-80FB-309844397BFD}"/>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9" name="Rounded Rectangle 88">
                    <a:extLst>
                      <a:ext uri="{FF2B5EF4-FFF2-40B4-BE49-F238E27FC236}">
                        <a16:creationId xmlns:a16="http://schemas.microsoft.com/office/drawing/2014/main" id="{3BC71E9C-A833-8B49-80EB-3A306EA55BBC}"/>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0" name="Rounded Rectangle 89">
                    <a:extLst>
                      <a:ext uri="{FF2B5EF4-FFF2-40B4-BE49-F238E27FC236}">
                        <a16:creationId xmlns:a16="http://schemas.microsoft.com/office/drawing/2014/main" id="{773204BB-71CD-B64C-85B6-3C4F628C2101}"/>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1" name="Group 70">
                  <a:extLst>
                    <a:ext uri="{FF2B5EF4-FFF2-40B4-BE49-F238E27FC236}">
                      <a16:creationId xmlns:a16="http://schemas.microsoft.com/office/drawing/2014/main" id="{228299B6-DFDA-6F4E-83EF-24034E181C9A}"/>
                    </a:ext>
                  </a:extLst>
                </p:cNvPr>
                <p:cNvGrpSpPr>
                  <a:grpSpLocks noChangeAspect="1"/>
                </p:cNvGrpSpPr>
                <p:nvPr/>
              </p:nvGrpSpPr>
              <p:grpSpPr>
                <a:xfrm>
                  <a:off x="8580397" y="3124668"/>
                  <a:ext cx="692936" cy="474119"/>
                  <a:chOff x="419100" y="3076575"/>
                  <a:chExt cx="2743200" cy="1876946"/>
                </a:xfrm>
              </p:grpSpPr>
              <p:sp>
                <p:nvSpPr>
                  <p:cNvPr id="79" name="Rounded Rectangle 78">
                    <a:extLst>
                      <a:ext uri="{FF2B5EF4-FFF2-40B4-BE49-F238E27FC236}">
                        <a16:creationId xmlns:a16="http://schemas.microsoft.com/office/drawing/2014/main" id="{62C2FB01-10F7-D045-B1B9-BDFD473B2C1A}"/>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0" name="Rounded Rectangle 79">
                    <a:extLst>
                      <a:ext uri="{FF2B5EF4-FFF2-40B4-BE49-F238E27FC236}">
                        <a16:creationId xmlns:a16="http://schemas.microsoft.com/office/drawing/2014/main" id="{8CBA8EF5-2DBF-DF4F-8EFF-D832C20CA600}"/>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1" name="Rounded Rectangle 80">
                    <a:extLst>
                      <a:ext uri="{FF2B5EF4-FFF2-40B4-BE49-F238E27FC236}">
                        <a16:creationId xmlns:a16="http://schemas.microsoft.com/office/drawing/2014/main" id="{DB91D280-678E-474A-9E0B-172A644709D1}"/>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2" name="Rounded Rectangle 81">
                    <a:extLst>
                      <a:ext uri="{FF2B5EF4-FFF2-40B4-BE49-F238E27FC236}">
                        <a16:creationId xmlns:a16="http://schemas.microsoft.com/office/drawing/2014/main" id="{0E6438C6-A5B6-1F4A-A318-91F2E15274A1}"/>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3" name="Rounded Rectangle 82">
                    <a:extLst>
                      <a:ext uri="{FF2B5EF4-FFF2-40B4-BE49-F238E27FC236}">
                        <a16:creationId xmlns:a16="http://schemas.microsoft.com/office/drawing/2014/main" id="{675F1024-99EC-5948-95B2-B43C616E85B3}"/>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4" name="Rounded Rectangle 83">
                    <a:extLst>
                      <a:ext uri="{FF2B5EF4-FFF2-40B4-BE49-F238E27FC236}">
                        <a16:creationId xmlns:a16="http://schemas.microsoft.com/office/drawing/2014/main" id="{0BF60F54-C1EE-B049-95BA-C65DE78720BF}"/>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2" name="Group 71">
                  <a:extLst>
                    <a:ext uri="{FF2B5EF4-FFF2-40B4-BE49-F238E27FC236}">
                      <a16:creationId xmlns:a16="http://schemas.microsoft.com/office/drawing/2014/main" id="{B4B3C898-72D6-0042-9E0D-FCD7F1E63928}"/>
                    </a:ext>
                  </a:extLst>
                </p:cNvPr>
                <p:cNvGrpSpPr>
                  <a:grpSpLocks noChangeAspect="1"/>
                </p:cNvGrpSpPr>
                <p:nvPr/>
              </p:nvGrpSpPr>
              <p:grpSpPr>
                <a:xfrm>
                  <a:off x="9639508" y="3123677"/>
                  <a:ext cx="692936" cy="474119"/>
                  <a:chOff x="419100" y="3076575"/>
                  <a:chExt cx="2743200" cy="1876946"/>
                </a:xfrm>
              </p:grpSpPr>
              <p:sp>
                <p:nvSpPr>
                  <p:cNvPr id="73" name="Rounded Rectangle 72">
                    <a:extLst>
                      <a:ext uri="{FF2B5EF4-FFF2-40B4-BE49-F238E27FC236}">
                        <a16:creationId xmlns:a16="http://schemas.microsoft.com/office/drawing/2014/main" id="{B85F064A-C2EB-2846-8E26-7C85A3957A0F}"/>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4" name="Rounded Rectangle 73">
                    <a:extLst>
                      <a:ext uri="{FF2B5EF4-FFF2-40B4-BE49-F238E27FC236}">
                        <a16:creationId xmlns:a16="http://schemas.microsoft.com/office/drawing/2014/main" id="{16A28DBC-C550-3844-B87F-F4D3CD66D965}"/>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5" name="Rounded Rectangle 74">
                    <a:extLst>
                      <a:ext uri="{FF2B5EF4-FFF2-40B4-BE49-F238E27FC236}">
                        <a16:creationId xmlns:a16="http://schemas.microsoft.com/office/drawing/2014/main" id="{410B9CB5-E62E-934C-B24D-ECDB7EE2228E}"/>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6" name="Rounded Rectangle 75">
                    <a:extLst>
                      <a:ext uri="{FF2B5EF4-FFF2-40B4-BE49-F238E27FC236}">
                        <a16:creationId xmlns:a16="http://schemas.microsoft.com/office/drawing/2014/main" id="{300DE9C3-F299-244E-A02D-0DB9EC3EA8B3}"/>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7" name="Rounded Rectangle 76">
                    <a:extLst>
                      <a:ext uri="{FF2B5EF4-FFF2-40B4-BE49-F238E27FC236}">
                        <a16:creationId xmlns:a16="http://schemas.microsoft.com/office/drawing/2014/main" id="{465C10FF-0500-834D-8510-80A93E9F98AF}"/>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8" name="Rounded Rectangle 77">
                    <a:extLst>
                      <a:ext uri="{FF2B5EF4-FFF2-40B4-BE49-F238E27FC236}">
                        <a16:creationId xmlns:a16="http://schemas.microsoft.com/office/drawing/2014/main" id="{17BED1B5-9A29-624C-8BD2-B7119DD37E0D}"/>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grpSp>
        <p:grpSp>
          <p:nvGrpSpPr>
            <p:cNvPr id="176" name="Group 175">
              <a:extLst>
                <a:ext uri="{FF2B5EF4-FFF2-40B4-BE49-F238E27FC236}">
                  <a16:creationId xmlns:a16="http://schemas.microsoft.com/office/drawing/2014/main" id="{66493B5C-5C25-1B44-B27C-A518C8813121}"/>
                </a:ext>
              </a:extLst>
            </p:cNvPr>
            <p:cNvGrpSpPr/>
            <p:nvPr/>
          </p:nvGrpSpPr>
          <p:grpSpPr>
            <a:xfrm>
              <a:off x="5991622" y="4688342"/>
              <a:ext cx="4929380" cy="1349225"/>
              <a:chOff x="5991622" y="2917103"/>
              <a:chExt cx="4929380" cy="1349225"/>
            </a:xfrm>
          </p:grpSpPr>
          <p:grpSp>
            <p:nvGrpSpPr>
              <p:cNvPr id="177" name="Group 176">
                <a:extLst>
                  <a:ext uri="{FF2B5EF4-FFF2-40B4-BE49-F238E27FC236}">
                    <a16:creationId xmlns:a16="http://schemas.microsoft.com/office/drawing/2014/main" id="{3F9A4A4C-A1C9-CB4F-80A5-D5BDCDF82FE1}"/>
                  </a:ext>
                </a:extLst>
              </p:cNvPr>
              <p:cNvGrpSpPr/>
              <p:nvPr/>
            </p:nvGrpSpPr>
            <p:grpSpPr>
              <a:xfrm>
                <a:off x="5991622" y="2917103"/>
                <a:ext cx="4929380" cy="475110"/>
                <a:chOff x="5403064" y="3123677"/>
                <a:chExt cx="4929380" cy="475110"/>
              </a:xfrm>
            </p:grpSpPr>
            <p:grpSp>
              <p:nvGrpSpPr>
                <p:cNvPr id="214" name="Group 213">
                  <a:extLst>
                    <a:ext uri="{FF2B5EF4-FFF2-40B4-BE49-F238E27FC236}">
                      <a16:creationId xmlns:a16="http://schemas.microsoft.com/office/drawing/2014/main" id="{42809E19-374B-7940-A6A0-193E455B7B02}"/>
                    </a:ext>
                  </a:extLst>
                </p:cNvPr>
                <p:cNvGrpSpPr>
                  <a:grpSpLocks noChangeAspect="1"/>
                </p:cNvGrpSpPr>
                <p:nvPr/>
              </p:nvGrpSpPr>
              <p:grpSpPr>
                <a:xfrm>
                  <a:off x="5403064" y="3123677"/>
                  <a:ext cx="692936" cy="474119"/>
                  <a:chOff x="419100" y="3076575"/>
                  <a:chExt cx="2743200" cy="1876946"/>
                </a:xfrm>
              </p:grpSpPr>
              <p:sp>
                <p:nvSpPr>
                  <p:cNvPr id="243" name="Rounded Rectangle 242">
                    <a:extLst>
                      <a:ext uri="{FF2B5EF4-FFF2-40B4-BE49-F238E27FC236}">
                        <a16:creationId xmlns:a16="http://schemas.microsoft.com/office/drawing/2014/main" id="{CE235688-1BB2-AA44-9C7F-466B067B7124}"/>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4" name="Rounded Rectangle 243">
                    <a:extLst>
                      <a:ext uri="{FF2B5EF4-FFF2-40B4-BE49-F238E27FC236}">
                        <a16:creationId xmlns:a16="http://schemas.microsoft.com/office/drawing/2014/main" id="{6B54B8B8-E7E0-3B41-8C20-EBCE1A288B6D}"/>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5" name="Rounded Rectangle 244">
                    <a:extLst>
                      <a:ext uri="{FF2B5EF4-FFF2-40B4-BE49-F238E27FC236}">
                        <a16:creationId xmlns:a16="http://schemas.microsoft.com/office/drawing/2014/main" id="{0E4801C0-652B-0044-BD03-AB0827412E3E}"/>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6" name="Rounded Rectangle 245">
                    <a:extLst>
                      <a:ext uri="{FF2B5EF4-FFF2-40B4-BE49-F238E27FC236}">
                        <a16:creationId xmlns:a16="http://schemas.microsoft.com/office/drawing/2014/main" id="{40F49FCD-FEC2-8943-B07F-2D0BFD898720}"/>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7" name="Rounded Rectangle 246">
                    <a:extLst>
                      <a:ext uri="{FF2B5EF4-FFF2-40B4-BE49-F238E27FC236}">
                        <a16:creationId xmlns:a16="http://schemas.microsoft.com/office/drawing/2014/main" id="{3BCE2804-336C-C547-852A-B031AAF7E4B4}"/>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8" name="Rounded Rectangle 247">
                    <a:extLst>
                      <a:ext uri="{FF2B5EF4-FFF2-40B4-BE49-F238E27FC236}">
                        <a16:creationId xmlns:a16="http://schemas.microsoft.com/office/drawing/2014/main" id="{0666179B-6938-434C-9AED-86C7092D1E59}"/>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15" name="Group 214">
                  <a:extLst>
                    <a:ext uri="{FF2B5EF4-FFF2-40B4-BE49-F238E27FC236}">
                      <a16:creationId xmlns:a16="http://schemas.microsoft.com/office/drawing/2014/main" id="{50685CDB-B327-FA43-89EB-1BDE221D4177}"/>
                    </a:ext>
                  </a:extLst>
                </p:cNvPr>
                <p:cNvGrpSpPr>
                  <a:grpSpLocks noChangeAspect="1"/>
                </p:cNvGrpSpPr>
                <p:nvPr/>
              </p:nvGrpSpPr>
              <p:grpSpPr>
                <a:xfrm>
                  <a:off x="6462175" y="3124668"/>
                  <a:ext cx="692936" cy="474119"/>
                  <a:chOff x="419100" y="3076575"/>
                  <a:chExt cx="2743200" cy="1876946"/>
                </a:xfrm>
              </p:grpSpPr>
              <p:sp>
                <p:nvSpPr>
                  <p:cNvPr id="237" name="Rounded Rectangle 236">
                    <a:extLst>
                      <a:ext uri="{FF2B5EF4-FFF2-40B4-BE49-F238E27FC236}">
                        <a16:creationId xmlns:a16="http://schemas.microsoft.com/office/drawing/2014/main" id="{D501421E-490F-2548-8101-2F55CFF506F9}"/>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8" name="Rounded Rectangle 237">
                    <a:extLst>
                      <a:ext uri="{FF2B5EF4-FFF2-40B4-BE49-F238E27FC236}">
                        <a16:creationId xmlns:a16="http://schemas.microsoft.com/office/drawing/2014/main" id="{1119DA21-D22D-1540-B234-9E279F5CE7AB}"/>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9" name="Rounded Rectangle 238">
                    <a:extLst>
                      <a:ext uri="{FF2B5EF4-FFF2-40B4-BE49-F238E27FC236}">
                        <a16:creationId xmlns:a16="http://schemas.microsoft.com/office/drawing/2014/main" id="{EEDA9C05-0F01-CA4E-B20E-DEB5401A5494}"/>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0" name="Rounded Rectangle 239">
                    <a:extLst>
                      <a:ext uri="{FF2B5EF4-FFF2-40B4-BE49-F238E27FC236}">
                        <a16:creationId xmlns:a16="http://schemas.microsoft.com/office/drawing/2014/main" id="{20D076CD-CBF6-1E4C-B946-2288AFDAE7C3}"/>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1" name="Rounded Rectangle 240">
                    <a:extLst>
                      <a:ext uri="{FF2B5EF4-FFF2-40B4-BE49-F238E27FC236}">
                        <a16:creationId xmlns:a16="http://schemas.microsoft.com/office/drawing/2014/main" id="{EBD1D9A1-5E45-0240-8C2A-2A21B11FB7E4}"/>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2" name="Rounded Rectangle 241">
                    <a:extLst>
                      <a:ext uri="{FF2B5EF4-FFF2-40B4-BE49-F238E27FC236}">
                        <a16:creationId xmlns:a16="http://schemas.microsoft.com/office/drawing/2014/main" id="{9C5F3B18-F24E-3540-8104-B2A3E3558260}"/>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16" name="Group 215">
                  <a:extLst>
                    <a:ext uri="{FF2B5EF4-FFF2-40B4-BE49-F238E27FC236}">
                      <a16:creationId xmlns:a16="http://schemas.microsoft.com/office/drawing/2014/main" id="{8DC72083-2D36-8744-B340-FC8EC9A99EA1}"/>
                    </a:ext>
                  </a:extLst>
                </p:cNvPr>
                <p:cNvGrpSpPr>
                  <a:grpSpLocks noChangeAspect="1"/>
                </p:cNvGrpSpPr>
                <p:nvPr/>
              </p:nvGrpSpPr>
              <p:grpSpPr>
                <a:xfrm>
                  <a:off x="7521286" y="3124668"/>
                  <a:ext cx="692936" cy="474119"/>
                  <a:chOff x="419100" y="3076575"/>
                  <a:chExt cx="2743200" cy="1876946"/>
                </a:xfrm>
              </p:grpSpPr>
              <p:sp>
                <p:nvSpPr>
                  <p:cNvPr id="231" name="Rounded Rectangle 230">
                    <a:extLst>
                      <a:ext uri="{FF2B5EF4-FFF2-40B4-BE49-F238E27FC236}">
                        <a16:creationId xmlns:a16="http://schemas.microsoft.com/office/drawing/2014/main" id="{6557E138-7751-714D-A207-960D608974FA}"/>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2" name="Rounded Rectangle 231">
                    <a:extLst>
                      <a:ext uri="{FF2B5EF4-FFF2-40B4-BE49-F238E27FC236}">
                        <a16:creationId xmlns:a16="http://schemas.microsoft.com/office/drawing/2014/main" id="{0511F44B-7FA2-E54B-A2AD-9F88F0053A8F}"/>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3" name="Rounded Rectangle 232">
                    <a:extLst>
                      <a:ext uri="{FF2B5EF4-FFF2-40B4-BE49-F238E27FC236}">
                        <a16:creationId xmlns:a16="http://schemas.microsoft.com/office/drawing/2014/main" id="{EA224AC5-F88F-B74F-BFF4-D4B913A8C8D9}"/>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4" name="Rounded Rectangle 233">
                    <a:extLst>
                      <a:ext uri="{FF2B5EF4-FFF2-40B4-BE49-F238E27FC236}">
                        <a16:creationId xmlns:a16="http://schemas.microsoft.com/office/drawing/2014/main" id="{D39C0D94-932F-D74D-9FAE-5DB46849DF3F}"/>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5" name="Rounded Rectangle 234">
                    <a:extLst>
                      <a:ext uri="{FF2B5EF4-FFF2-40B4-BE49-F238E27FC236}">
                        <a16:creationId xmlns:a16="http://schemas.microsoft.com/office/drawing/2014/main" id="{2FB07145-5F36-DE4F-A20D-B2ED5D5FA6B8}"/>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6" name="Rounded Rectangle 235">
                    <a:extLst>
                      <a:ext uri="{FF2B5EF4-FFF2-40B4-BE49-F238E27FC236}">
                        <a16:creationId xmlns:a16="http://schemas.microsoft.com/office/drawing/2014/main" id="{65410879-C558-FC49-BDB5-6F039A64ACBD}"/>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17" name="Group 216">
                  <a:extLst>
                    <a:ext uri="{FF2B5EF4-FFF2-40B4-BE49-F238E27FC236}">
                      <a16:creationId xmlns:a16="http://schemas.microsoft.com/office/drawing/2014/main" id="{6EF34D57-A308-F640-950C-40C913FAF769}"/>
                    </a:ext>
                  </a:extLst>
                </p:cNvPr>
                <p:cNvGrpSpPr>
                  <a:grpSpLocks noChangeAspect="1"/>
                </p:cNvGrpSpPr>
                <p:nvPr/>
              </p:nvGrpSpPr>
              <p:grpSpPr>
                <a:xfrm>
                  <a:off x="8580397" y="3124668"/>
                  <a:ext cx="692936" cy="474119"/>
                  <a:chOff x="419100" y="3076575"/>
                  <a:chExt cx="2743200" cy="1876946"/>
                </a:xfrm>
              </p:grpSpPr>
              <p:sp>
                <p:nvSpPr>
                  <p:cNvPr id="225" name="Rounded Rectangle 224">
                    <a:extLst>
                      <a:ext uri="{FF2B5EF4-FFF2-40B4-BE49-F238E27FC236}">
                        <a16:creationId xmlns:a16="http://schemas.microsoft.com/office/drawing/2014/main" id="{A0071B60-28C7-CC4E-BFF9-8ED81EEBB8C1}"/>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6" name="Rounded Rectangle 225">
                    <a:extLst>
                      <a:ext uri="{FF2B5EF4-FFF2-40B4-BE49-F238E27FC236}">
                        <a16:creationId xmlns:a16="http://schemas.microsoft.com/office/drawing/2014/main" id="{8908FA18-DE81-0748-89FB-6652FC3CBA09}"/>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7" name="Rounded Rectangle 226">
                    <a:extLst>
                      <a:ext uri="{FF2B5EF4-FFF2-40B4-BE49-F238E27FC236}">
                        <a16:creationId xmlns:a16="http://schemas.microsoft.com/office/drawing/2014/main" id="{28A22891-93D6-7D45-BE28-A7497CD33017}"/>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8" name="Rounded Rectangle 227">
                    <a:extLst>
                      <a:ext uri="{FF2B5EF4-FFF2-40B4-BE49-F238E27FC236}">
                        <a16:creationId xmlns:a16="http://schemas.microsoft.com/office/drawing/2014/main" id="{B7CF29B8-DF1F-8343-90E1-047C19A98522}"/>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9" name="Rounded Rectangle 228">
                    <a:extLst>
                      <a:ext uri="{FF2B5EF4-FFF2-40B4-BE49-F238E27FC236}">
                        <a16:creationId xmlns:a16="http://schemas.microsoft.com/office/drawing/2014/main" id="{52697D0F-0D7D-864F-ACB5-604EFE5F0713}"/>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0" name="Rounded Rectangle 229">
                    <a:extLst>
                      <a:ext uri="{FF2B5EF4-FFF2-40B4-BE49-F238E27FC236}">
                        <a16:creationId xmlns:a16="http://schemas.microsoft.com/office/drawing/2014/main" id="{75DB2D00-8B5A-284A-BE26-792C0F691004}"/>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18" name="Group 217">
                  <a:extLst>
                    <a:ext uri="{FF2B5EF4-FFF2-40B4-BE49-F238E27FC236}">
                      <a16:creationId xmlns:a16="http://schemas.microsoft.com/office/drawing/2014/main" id="{C9786A0A-FC1F-CA4E-918F-62EBC13CE26E}"/>
                    </a:ext>
                  </a:extLst>
                </p:cNvPr>
                <p:cNvGrpSpPr>
                  <a:grpSpLocks noChangeAspect="1"/>
                </p:cNvGrpSpPr>
                <p:nvPr/>
              </p:nvGrpSpPr>
              <p:grpSpPr>
                <a:xfrm>
                  <a:off x="9639508" y="3123677"/>
                  <a:ext cx="692936" cy="474119"/>
                  <a:chOff x="419100" y="3076575"/>
                  <a:chExt cx="2743200" cy="1876946"/>
                </a:xfrm>
              </p:grpSpPr>
              <p:sp>
                <p:nvSpPr>
                  <p:cNvPr id="219" name="Rounded Rectangle 218">
                    <a:extLst>
                      <a:ext uri="{FF2B5EF4-FFF2-40B4-BE49-F238E27FC236}">
                        <a16:creationId xmlns:a16="http://schemas.microsoft.com/office/drawing/2014/main" id="{F54303CD-652A-104A-B895-0981B217177B}"/>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0" name="Rounded Rectangle 219">
                    <a:extLst>
                      <a:ext uri="{FF2B5EF4-FFF2-40B4-BE49-F238E27FC236}">
                        <a16:creationId xmlns:a16="http://schemas.microsoft.com/office/drawing/2014/main" id="{D59196F6-2E1B-E742-AB98-6223EF722DC3}"/>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1" name="Rounded Rectangle 220">
                    <a:extLst>
                      <a:ext uri="{FF2B5EF4-FFF2-40B4-BE49-F238E27FC236}">
                        <a16:creationId xmlns:a16="http://schemas.microsoft.com/office/drawing/2014/main" id="{3F937E93-4A46-6244-9530-47F384A02BCA}"/>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2" name="Rounded Rectangle 221">
                    <a:extLst>
                      <a:ext uri="{FF2B5EF4-FFF2-40B4-BE49-F238E27FC236}">
                        <a16:creationId xmlns:a16="http://schemas.microsoft.com/office/drawing/2014/main" id="{7206969E-3258-5F4E-BB1F-33CFD07661E6}"/>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3" name="Rounded Rectangle 222">
                    <a:extLst>
                      <a:ext uri="{FF2B5EF4-FFF2-40B4-BE49-F238E27FC236}">
                        <a16:creationId xmlns:a16="http://schemas.microsoft.com/office/drawing/2014/main" id="{4ADF6C80-E8E3-8C4D-828D-DAC2CEAF0B3E}"/>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4" name="Rounded Rectangle 223">
                    <a:extLst>
                      <a:ext uri="{FF2B5EF4-FFF2-40B4-BE49-F238E27FC236}">
                        <a16:creationId xmlns:a16="http://schemas.microsoft.com/office/drawing/2014/main" id="{A1546888-2B9F-8142-87DD-42B31E8685D2}"/>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grpSp>
            <p:nvGrpSpPr>
              <p:cNvPr id="178" name="Group 177">
                <a:extLst>
                  <a:ext uri="{FF2B5EF4-FFF2-40B4-BE49-F238E27FC236}">
                    <a16:creationId xmlns:a16="http://schemas.microsoft.com/office/drawing/2014/main" id="{89EA69BB-D5F5-A84A-93A7-15120CE7432D}"/>
                  </a:ext>
                </a:extLst>
              </p:cNvPr>
              <p:cNvGrpSpPr/>
              <p:nvPr/>
            </p:nvGrpSpPr>
            <p:grpSpPr>
              <a:xfrm>
                <a:off x="5991622" y="3791218"/>
                <a:ext cx="4929380" cy="475110"/>
                <a:chOff x="5403064" y="3123677"/>
                <a:chExt cx="4929380" cy="475110"/>
              </a:xfrm>
            </p:grpSpPr>
            <p:grpSp>
              <p:nvGrpSpPr>
                <p:cNvPr id="179" name="Group 178">
                  <a:extLst>
                    <a:ext uri="{FF2B5EF4-FFF2-40B4-BE49-F238E27FC236}">
                      <a16:creationId xmlns:a16="http://schemas.microsoft.com/office/drawing/2014/main" id="{82729D23-A894-864B-838E-1D0B5C554EA8}"/>
                    </a:ext>
                  </a:extLst>
                </p:cNvPr>
                <p:cNvGrpSpPr>
                  <a:grpSpLocks noChangeAspect="1"/>
                </p:cNvGrpSpPr>
                <p:nvPr/>
              </p:nvGrpSpPr>
              <p:grpSpPr>
                <a:xfrm>
                  <a:off x="5403064" y="3123677"/>
                  <a:ext cx="692936" cy="474119"/>
                  <a:chOff x="419100" y="3076575"/>
                  <a:chExt cx="2743200" cy="1876946"/>
                </a:xfrm>
              </p:grpSpPr>
              <p:sp>
                <p:nvSpPr>
                  <p:cNvPr id="208" name="Rounded Rectangle 207">
                    <a:extLst>
                      <a:ext uri="{FF2B5EF4-FFF2-40B4-BE49-F238E27FC236}">
                        <a16:creationId xmlns:a16="http://schemas.microsoft.com/office/drawing/2014/main" id="{558510AA-1BEB-1344-AA87-CB0A94307B29}"/>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9" name="Rounded Rectangle 208">
                    <a:extLst>
                      <a:ext uri="{FF2B5EF4-FFF2-40B4-BE49-F238E27FC236}">
                        <a16:creationId xmlns:a16="http://schemas.microsoft.com/office/drawing/2014/main" id="{C3F9F059-FCCF-EA44-B02B-D83BD2BF1CF9}"/>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0" name="Rounded Rectangle 209">
                    <a:extLst>
                      <a:ext uri="{FF2B5EF4-FFF2-40B4-BE49-F238E27FC236}">
                        <a16:creationId xmlns:a16="http://schemas.microsoft.com/office/drawing/2014/main" id="{39EE6C40-816F-F84D-8B6F-1F7032677336}"/>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1" name="Rounded Rectangle 210">
                    <a:extLst>
                      <a:ext uri="{FF2B5EF4-FFF2-40B4-BE49-F238E27FC236}">
                        <a16:creationId xmlns:a16="http://schemas.microsoft.com/office/drawing/2014/main" id="{CC2FB332-6931-954A-B6F6-E867EFE07A01}"/>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2" name="Rounded Rectangle 211">
                    <a:extLst>
                      <a:ext uri="{FF2B5EF4-FFF2-40B4-BE49-F238E27FC236}">
                        <a16:creationId xmlns:a16="http://schemas.microsoft.com/office/drawing/2014/main" id="{860B40E3-DBA1-A940-9B43-06C3FBFBE6CC}"/>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3" name="Rounded Rectangle 212">
                    <a:extLst>
                      <a:ext uri="{FF2B5EF4-FFF2-40B4-BE49-F238E27FC236}">
                        <a16:creationId xmlns:a16="http://schemas.microsoft.com/office/drawing/2014/main" id="{6FB76BA9-A33C-4E45-AD33-229584EF7E1D}"/>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80" name="Group 179">
                  <a:extLst>
                    <a:ext uri="{FF2B5EF4-FFF2-40B4-BE49-F238E27FC236}">
                      <a16:creationId xmlns:a16="http://schemas.microsoft.com/office/drawing/2014/main" id="{359CE267-DFA8-1C47-B486-BB640165EB22}"/>
                    </a:ext>
                  </a:extLst>
                </p:cNvPr>
                <p:cNvGrpSpPr>
                  <a:grpSpLocks noChangeAspect="1"/>
                </p:cNvGrpSpPr>
                <p:nvPr/>
              </p:nvGrpSpPr>
              <p:grpSpPr>
                <a:xfrm>
                  <a:off x="6462175" y="3124668"/>
                  <a:ext cx="692936" cy="474119"/>
                  <a:chOff x="419100" y="3076575"/>
                  <a:chExt cx="2743200" cy="1876946"/>
                </a:xfrm>
              </p:grpSpPr>
              <p:sp>
                <p:nvSpPr>
                  <p:cNvPr id="202" name="Rounded Rectangle 201">
                    <a:extLst>
                      <a:ext uri="{FF2B5EF4-FFF2-40B4-BE49-F238E27FC236}">
                        <a16:creationId xmlns:a16="http://schemas.microsoft.com/office/drawing/2014/main" id="{9009841F-23AF-2545-89C8-785454347BEC}"/>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3" name="Rounded Rectangle 202">
                    <a:extLst>
                      <a:ext uri="{FF2B5EF4-FFF2-40B4-BE49-F238E27FC236}">
                        <a16:creationId xmlns:a16="http://schemas.microsoft.com/office/drawing/2014/main" id="{D8DE6C90-1831-0A40-985E-5958A05C80DF}"/>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4" name="Rounded Rectangle 203">
                    <a:extLst>
                      <a:ext uri="{FF2B5EF4-FFF2-40B4-BE49-F238E27FC236}">
                        <a16:creationId xmlns:a16="http://schemas.microsoft.com/office/drawing/2014/main" id="{5122ED8F-E3B2-9F44-B4A7-11C30796E554}"/>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5" name="Rounded Rectangle 204">
                    <a:extLst>
                      <a:ext uri="{FF2B5EF4-FFF2-40B4-BE49-F238E27FC236}">
                        <a16:creationId xmlns:a16="http://schemas.microsoft.com/office/drawing/2014/main" id="{68D7FBF9-1C9D-F744-B08D-06CDF2F6278C}"/>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6" name="Rounded Rectangle 205">
                    <a:extLst>
                      <a:ext uri="{FF2B5EF4-FFF2-40B4-BE49-F238E27FC236}">
                        <a16:creationId xmlns:a16="http://schemas.microsoft.com/office/drawing/2014/main" id="{EE6969A5-1750-6A44-815B-845816DA80C1}"/>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7" name="Rounded Rectangle 206">
                    <a:extLst>
                      <a:ext uri="{FF2B5EF4-FFF2-40B4-BE49-F238E27FC236}">
                        <a16:creationId xmlns:a16="http://schemas.microsoft.com/office/drawing/2014/main" id="{210978FE-0626-1A42-A61B-5583A0087B55}"/>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81" name="Group 180">
                  <a:extLst>
                    <a:ext uri="{FF2B5EF4-FFF2-40B4-BE49-F238E27FC236}">
                      <a16:creationId xmlns:a16="http://schemas.microsoft.com/office/drawing/2014/main" id="{F0AF4F24-0A16-1C4C-8168-5F4A1223E229}"/>
                    </a:ext>
                  </a:extLst>
                </p:cNvPr>
                <p:cNvGrpSpPr>
                  <a:grpSpLocks noChangeAspect="1"/>
                </p:cNvGrpSpPr>
                <p:nvPr/>
              </p:nvGrpSpPr>
              <p:grpSpPr>
                <a:xfrm>
                  <a:off x="7521286" y="3124668"/>
                  <a:ext cx="692936" cy="474119"/>
                  <a:chOff x="419100" y="3076575"/>
                  <a:chExt cx="2743200" cy="1876946"/>
                </a:xfrm>
              </p:grpSpPr>
              <p:sp>
                <p:nvSpPr>
                  <p:cNvPr id="196" name="Rounded Rectangle 195">
                    <a:extLst>
                      <a:ext uri="{FF2B5EF4-FFF2-40B4-BE49-F238E27FC236}">
                        <a16:creationId xmlns:a16="http://schemas.microsoft.com/office/drawing/2014/main" id="{CEF4F5AD-0435-6045-AA1F-F54C4E9B3EE8}"/>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7" name="Rounded Rectangle 196">
                    <a:extLst>
                      <a:ext uri="{FF2B5EF4-FFF2-40B4-BE49-F238E27FC236}">
                        <a16:creationId xmlns:a16="http://schemas.microsoft.com/office/drawing/2014/main" id="{2171C27E-8D82-4444-8E55-82AEC1E1ADCD}"/>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8" name="Rounded Rectangle 197">
                    <a:extLst>
                      <a:ext uri="{FF2B5EF4-FFF2-40B4-BE49-F238E27FC236}">
                        <a16:creationId xmlns:a16="http://schemas.microsoft.com/office/drawing/2014/main" id="{E14C5C6F-F2A2-2C41-9C89-510508774507}"/>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9" name="Rounded Rectangle 198">
                    <a:extLst>
                      <a:ext uri="{FF2B5EF4-FFF2-40B4-BE49-F238E27FC236}">
                        <a16:creationId xmlns:a16="http://schemas.microsoft.com/office/drawing/2014/main" id="{5186EB0D-3ECE-0C47-9197-62E947835ABC}"/>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0" name="Rounded Rectangle 199">
                    <a:extLst>
                      <a:ext uri="{FF2B5EF4-FFF2-40B4-BE49-F238E27FC236}">
                        <a16:creationId xmlns:a16="http://schemas.microsoft.com/office/drawing/2014/main" id="{B9FA1393-0546-7342-9405-302FC264F8BE}"/>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1" name="Rounded Rectangle 200">
                    <a:extLst>
                      <a:ext uri="{FF2B5EF4-FFF2-40B4-BE49-F238E27FC236}">
                        <a16:creationId xmlns:a16="http://schemas.microsoft.com/office/drawing/2014/main" id="{3BD03955-1793-7C4E-A0EC-C973893B1E8F}"/>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82" name="Group 181">
                  <a:extLst>
                    <a:ext uri="{FF2B5EF4-FFF2-40B4-BE49-F238E27FC236}">
                      <a16:creationId xmlns:a16="http://schemas.microsoft.com/office/drawing/2014/main" id="{AD2094F6-42AA-8149-A24B-B51089AAF21B}"/>
                    </a:ext>
                  </a:extLst>
                </p:cNvPr>
                <p:cNvGrpSpPr>
                  <a:grpSpLocks noChangeAspect="1"/>
                </p:cNvGrpSpPr>
                <p:nvPr/>
              </p:nvGrpSpPr>
              <p:grpSpPr>
                <a:xfrm>
                  <a:off x="8580397" y="3124668"/>
                  <a:ext cx="692936" cy="474119"/>
                  <a:chOff x="419100" y="3076575"/>
                  <a:chExt cx="2743200" cy="1876946"/>
                </a:xfrm>
              </p:grpSpPr>
              <p:sp>
                <p:nvSpPr>
                  <p:cNvPr id="190" name="Rounded Rectangle 189">
                    <a:extLst>
                      <a:ext uri="{FF2B5EF4-FFF2-40B4-BE49-F238E27FC236}">
                        <a16:creationId xmlns:a16="http://schemas.microsoft.com/office/drawing/2014/main" id="{F083C428-F57E-A445-A83E-64C47575B595}"/>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1" name="Rounded Rectangle 190">
                    <a:extLst>
                      <a:ext uri="{FF2B5EF4-FFF2-40B4-BE49-F238E27FC236}">
                        <a16:creationId xmlns:a16="http://schemas.microsoft.com/office/drawing/2014/main" id="{A7F7A7B3-4C58-4148-B882-1DF8B9D17920}"/>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2" name="Rounded Rectangle 191">
                    <a:extLst>
                      <a:ext uri="{FF2B5EF4-FFF2-40B4-BE49-F238E27FC236}">
                        <a16:creationId xmlns:a16="http://schemas.microsoft.com/office/drawing/2014/main" id="{7A5C2EFA-996E-9A47-8326-284116EAAA4B}"/>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3" name="Rounded Rectangle 192">
                    <a:extLst>
                      <a:ext uri="{FF2B5EF4-FFF2-40B4-BE49-F238E27FC236}">
                        <a16:creationId xmlns:a16="http://schemas.microsoft.com/office/drawing/2014/main" id="{087CFE5D-2EE7-6142-A322-D7481FA752D0}"/>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4" name="Rounded Rectangle 193">
                    <a:extLst>
                      <a:ext uri="{FF2B5EF4-FFF2-40B4-BE49-F238E27FC236}">
                        <a16:creationId xmlns:a16="http://schemas.microsoft.com/office/drawing/2014/main" id="{36C5E445-C1F9-8747-855F-BA175BD3F656}"/>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5" name="Rounded Rectangle 194">
                    <a:extLst>
                      <a:ext uri="{FF2B5EF4-FFF2-40B4-BE49-F238E27FC236}">
                        <a16:creationId xmlns:a16="http://schemas.microsoft.com/office/drawing/2014/main" id="{1A05A51D-9BA4-1F41-888D-1271682B4B36}"/>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83" name="Group 182">
                  <a:extLst>
                    <a:ext uri="{FF2B5EF4-FFF2-40B4-BE49-F238E27FC236}">
                      <a16:creationId xmlns:a16="http://schemas.microsoft.com/office/drawing/2014/main" id="{F0F6D9C0-08DC-6A49-BE5C-3C61CC140D39}"/>
                    </a:ext>
                  </a:extLst>
                </p:cNvPr>
                <p:cNvGrpSpPr>
                  <a:grpSpLocks noChangeAspect="1"/>
                </p:cNvGrpSpPr>
                <p:nvPr/>
              </p:nvGrpSpPr>
              <p:grpSpPr>
                <a:xfrm>
                  <a:off x="9639508" y="3123677"/>
                  <a:ext cx="692936" cy="474119"/>
                  <a:chOff x="419100" y="3076575"/>
                  <a:chExt cx="2743200" cy="1876946"/>
                </a:xfrm>
              </p:grpSpPr>
              <p:sp>
                <p:nvSpPr>
                  <p:cNvPr id="184" name="Rounded Rectangle 183">
                    <a:extLst>
                      <a:ext uri="{FF2B5EF4-FFF2-40B4-BE49-F238E27FC236}">
                        <a16:creationId xmlns:a16="http://schemas.microsoft.com/office/drawing/2014/main" id="{36FAA406-EA5C-2F4A-B60E-7A351065015F}"/>
                      </a:ext>
                    </a:extLst>
                  </p:cNvPr>
                  <p:cNvSpPr/>
                  <p:nvPr/>
                </p:nvSpPr>
                <p:spPr>
                  <a:xfrm>
                    <a:off x="4191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5" name="Rounded Rectangle 184">
                    <a:extLst>
                      <a:ext uri="{FF2B5EF4-FFF2-40B4-BE49-F238E27FC236}">
                        <a16:creationId xmlns:a16="http://schemas.microsoft.com/office/drawing/2014/main" id="{FB0EC218-2F80-154C-AD76-A729FA9E4F56}"/>
                      </a:ext>
                    </a:extLst>
                  </p:cNvPr>
                  <p:cNvSpPr/>
                  <p:nvPr/>
                </p:nvSpPr>
                <p:spPr>
                  <a:xfrm>
                    <a:off x="4191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6" name="Rounded Rectangle 185">
                    <a:extLst>
                      <a:ext uri="{FF2B5EF4-FFF2-40B4-BE49-F238E27FC236}">
                        <a16:creationId xmlns:a16="http://schemas.microsoft.com/office/drawing/2014/main" id="{86CE65CE-64B7-8449-B83B-EE8DE650DB5A}"/>
                      </a:ext>
                    </a:extLst>
                  </p:cNvPr>
                  <p:cNvSpPr/>
                  <p:nvPr/>
                </p:nvSpPr>
                <p:spPr>
                  <a:xfrm>
                    <a:off x="1790700" y="3076575"/>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7" name="Rounded Rectangle 186">
                    <a:extLst>
                      <a:ext uri="{FF2B5EF4-FFF2-40B4-BE49-F238E27FC236}">
                        <a16:creationId xmlns:a16="http://schemas.microsoft.com/office/drawing/2014/main" id="{B70573E6-43A6-184C-BB2F-D127E93A879B}"/>
                      </a:ext>
                    </a:extLst>
                  </p:cNvPr>
                  <p:cNvSpPr/>
                  <p:nvPr/>
                </p:nvSpPr>
                <p:spPr>
                  <a:xfrm>
                    <a:off x="1790700" y="3544856"/>
                    <a:ext cx="1371600" cy="474119"/>
                  </a:xfrm>
                  <a:prstGeom prst="roundRect">
                    <a:avLst/>
                  </a:prstGeom>
                  <a:noFill/>
                  <a:ln w="38100">
                    <a:solidFill>
                      <a:srgbClr val="C4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8" name="Rounded Rectangle 187">
                    <a:extLst>
                      <a:ext uri="{FF2B5EF4-FFF2-40B4-BE49-F238E27FC236}">
                        <a16:creationId xmlns:a16="http://schemas.microsoft.com/office/drawing/2014/main" id="{8E3ED19D-97BC-EF46-8D81-81A9605C036F}"/>
                      </a:ext>
                    </a:extLst>
                  </p:cNvPr>
                  <p:cNvSpPr/>
                  <p:nvPr/>
                </p:nvSpPr>
                <p:spPr>
                  <a:xfrm>
                    <a:off x="419100" y="4018975"/>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9" name="Rounded Rectangle 188">
                    <a:extLst>
                      <a:ext uri="{FF2B5EF4-FFF2-40B4-BE49-F238E27FC236}">
                        <a16:creationId xmlns:a16="http://schemas.microsoft.com/office/drawing/2014/main" id="{6AB8A464-F0FC-E647-817E-CDD09558AA6A}"/>
                      </a:ext>
                    </a:extLst>
                  </p:cNvPr>
                  <p:cNvSpPr/>
                  <p:nvPr/>
                </p:nvSpPr>
                <p:spPr>
                  <a:xfrm>
                    <a:off x="419100" y="4487256"/>
                    <a:ext cx="2743200" cy="466265"/>
                  </a:xfrm>
                  <a:prstGeom prst="roundRect">
                    <a:avLst/>
                  </a:prstGeom>
                  <a:noFill/>
                  <a:ln w="38100">
                    <a:solidFill>
                      <a:srgbClr val="2D2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grpSp>
      </p:grpSp>
      <p:sp>
        <p:nvSpPr>
          <p:cNvPr id="250" name="Right Arrow 249">
            <a:extLst>
              <a:ext uri="{FF2B5EF4-FFF2-40B4-BE49-F238E27FC236}">
                <a16:creationId xmlns:a16="http://schemas.microsoft.com/office/drawing/2014/main" id="{199ECD29-D3D3-1F4E-88D7-BB018775A7FE}"/>
              </a:ext>
            </a:extLst>
          </p:cNvPr>
          <p:cNvSpPr/>
          <p:nvPr/>
        </p:nvSpPr>
        <p:spPr>
          <a:xfrm>
            <a:off x="4537713" y="3591577"/>
            <a:ext cx="1064302" cy="590265"/>
          </a:xfrm>
          <a:prstGeom prst="rightArrow">
            <a:avLst/>
          </a:prstGeom>
          <a:solidFill>
            <a:srgbClr val="1C61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Footer Placeholder 4">
            <a:extLst>
              <a:ext uri="{FF2B5EF4-FFF2-40B4-BE49-F238E27FC236}">
                <a16:creationId xmlns:a16="http://schemas.microsoft.com/office/drawing/2014/main" id="{6FAD755A-A405-954C-B5B7-5F33AA684DDB}"/>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45</a:t>
            </a:fld>
            <a:endParaRPr lang="en-US" dirty="0"/>
          </a:p>
        </p:txBody>
      </p:sp>
    </p:spTree>
    <p:custDataLst>
      <p:tags r:id="rId1"/>
    </p:custDataLst>
    <p:extLst>
      <p:ext uri="{BB962C8B-B14F-4D97-AF65-F5344CB8AC3E}">
        <p14:creationId xmlns:p14="http://schemas.microsoft.com/office/powerpoint/2010/main" val="62638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5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4E19-5477-8443-9573-38E612D5BB31}"/>
              </a:ext>
            </a:extLst>
          </p:cNvPr>
          <p:cNvSpPr>
            <a:spLocks noGrp="1"/>
          </p:cNvSpPr>
          <p:nvPr>
            <p:ph type="title"/>
          </p:nvPr>
        </p:nvSpPr>
        <p:spPr/>
        <p:txBody>
          <a:bodyPr/>
          <a:lstStyle/>
          <a:p>
            <a:r>
              <a:rPr lang="en-US" dirty="0"/>
              <a:t>AWS container orchestration services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 name="Footer Placeholder 4">
            <a:extLst>
              <a:ext uri="{FF2B5EF4-FFF2-40B4-BE49-F238E27FC236}">
                <a16:creationId xmlns:a16="http://schemas.microsoft.com/office/drawing/2014/main" id="{5EAD684E-A884-8048-B648-CB244A6B4FAF}"/>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2021 Amazon Web Services, Inc. or its affiliates. All rights reserved.</a:t>
            </a:r>
          </a:p>
        </p:txBody>
      </p:sp>
      <p:sp>
        <p:nvSpPr>
          <p:cNvPr id="10" name="Freeform 9">
            <a:extLst>
              <a:ext uri="{FF2B5EF4-FFF2-40B4-BE49-F238E27FC236}">
                <a16:creationId xmlns:a16="http://schemas.microsoft.com/office/drawing/2014/main" id="{59323E4D-67A4-1C42-970E-8F273AA82A4F}"/>
              </a:ext>
            </a:extLst>
          </p:cNvPr>
          <p:cNvSpPr/>
          <p:nvPr/>
        </p:nvSpPr>
        <p:spPr>
          <a:xfrm>
            <a:off x="419155" y="1308799"/>
            <a:ext cx="5305462" cy="1497600"/>
          </a:xfrm>
          <a:custGeom>
            <a:avLst/>
            <a:gdLst>
              <a:gd name="connsiteX0" fmla="*/ 249605 w 5305462"/>
              <a:gd name="connsiteY0" fmla="*/ 0 h 1497600"/>
              <a:gd name="connsiteX1" fmla="*/ 5055857 w 5305462"/>
              <a:gd name="connsiteY1" fmla="*/ 0 h 1497600"/>
              <a:gd name="connsiteX2" fmla="*/ 5305462 w 5305462"/>
              <a:gd name="connsiteY2" fmla="*/ 249605 h 1497600"/>
              <a:gd name="connsiteX3" fmla="*/ 5305462 w 5305462"/>
              <a:gd name="connsiteY3" fmla="*/ 1497600 h 1497600"/>
              <a:gd name="connsiteX4" fmla="*/ 5305462 w 5305462"/>
              <a:gd name="connsiteY4" fmla="*/ 1497600 h 1497600"/>
              <a:gd name="connsiteX5" fmla="*/ 0 w 5305462"/>
              <a:gd name="connsiteY5" fmla="*/ 1497600 h 1497600"/>
              <a:gd name="connsiteX6" fmla="*/ 0 w 5305462"/>
              <a:gd name="connsiteY6" fmla="*/ 1497600 h 1497600"/>
              <a:gd name="connsiteX7" fmla="*/ 0 w 5305462"/>
              <a:gd name="connsiteY7" fmla="*/ 249605 h 1497600"/>
              <a:gd name="connsiteX8" fmla="*/ 249605 w 5305462"/>
              <a:gd name="connsiteY8" fmla="*/ 0 h 149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1497600">
                <a:moveTo>
                  <a:pt x="249605" y="0"/>
                </a:moveTo>
                <a:lnTo>
                  <a:pt x="5055857" y="0"/>
                </a:lnTo>
                <a:cubicBezTo>
                  <a:pt x="5193710" y="0"/>
                  <a:pt x="5305462" y="111752"/>
                  <a:pt x="5305462" y="249605"/>
                </a:cubicBezTo>
                <a:lnTo>
                  <a:pt x="5305462" y="1497600"/>
                </a:lnTo>
                <a:lnTo>
                  <a:pt x="5305462" y="1497600"/>
                </a:lnTo>
                <a:lnTo>
                  <a:pt x="0" y="1497600"/>
                </a:lnTo>
                <a:lnTo>
                  <a:pt x="0" y="1497600"/>
                </a:lnTo>
                <a:lnTo>
                  <a:pt x="0" y="249605"/>
                </a:lnTo>
                <a:cubicBezTo>
                  <a:pt x="0" y="111752"/>
                  <a:pt x="111752" y="0"/>
                  <a:pt x="249605" y="0"/>
                </a:cubicBezTo>
                <a:close/>
              </a:path>
            </a:pathLst>
          </a:custGeom>
          <a:no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6467" tIns="195027" rIns="286467" bIns="121920" numCol="1" spcCol="1270" anchor="ctr" anchorCtr="0">
            <a:noAutofit/>
          </a:bodyPr>
          <a:lstStyle/>
          <a:p>
            <a:pPr marL="0" marR="0" lvl="0" indent="0" algn="r" defTabSz="1333500" rtl="0" eaLnBrk="1" fontAlgn="auto" latinLnBrk="0" hangingPunct="1">
              <a:lnSpc>
                <a:spcPct val="90000"/>
              </a:lnSpc>
              <a:spcBef>
                <a:spcPct val="0"/>
              </a:spcBef>
              <a:spcAft>
                <a:spcPct val="3500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reeform 14">
            <a:extLst>
              <a:ext uri="{FF2B5EF4-FFF2-40B4-BE49-F238E27FC236}">
                <a16:creationId xmlns:a16="http://schemas.microsoft.com/office/drawing/2014/main" id="{6B99A743-EB5A-AF4B-8FDC-1AA5061A11D3}"/>
              </a:ext>
            </a:extLst>
          </p:cNvPr>
          <p:cNvSpPr/>
          <p:nvPr/>
        </p:nvSpPr>
        <p:spPr>
          <a:xfrm rot="10800000">
            <a:off x="419102" y="2808612"/>
            <a:ext cx="5305463" cy="3354391"/>
          </a:xfrm>
          <a:custGeom>
            <a:avLst/>
            <a:gdLst>
              <a:gd name="connsiteX0" fmla="*/ 559076 w 5305462"/>
              <a:gd name="connsiteY0" fmla="*/ 0 h 3354390"/>
              <a:gd name="connsiteX1" fmla="*/ 4746386 w 5305462"/>
              <a:gd name="connsiteY1" fmla="*/ 0 h 3354390"/>
              <a:gd name="connsiteX2" fmla="*/ 5305462 w 5305462"/>
              <a:gd name="connsiteY2" fmla="*/ 559076 h 3354390"/>
              <a:gd name="connsiteX3" fmla="*/ 5305462 w 5305462"/>
              <a:gd name="connsiteY3" fmla="*/ 3354390 h 3354390"/>
              <a:gd name="connsiteX4" fmla="*/ 5305462 w 5305462"/>
              <a:gd name="connsiteY4" fmla="*/ 3354390 h 3354390"/>
              <a:gd name="connsiteX5" fmla="*/ 0 w 5305462"/>
              <a:gd name="connsiteY5" fmla="*/ 3354390 h 3354390"/>
              <a:gd name="connsiteX6" fmla="*/ 0 w 5305462"/>
              <a:gd name="connsiteY6" fmla="*/ 3354390 h 3354390"/>
              <a:gd name="connsiteX7" fmla="*/ 0 w 5305462"/>
              <a:gd name="connsiteY7" fmla="*/ 559076 h 3354390"/>
              <a:gd name="connsiteX8" fmla="*/ 559076 w 5305462"/>
              <a:gd name="connsiteY8" fmla="*/ 0 h 335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3354390">
                <a:moveTo>
                  <a:pt x="4746386" y="0"/>
                </a:moveTo>
                <a:lnTo>
                  <a:pt x="559076" y="0"/>
                </a:lnTo>
                <a:cubicBezTo>
                  <a:pt x="250307" y="0"/>
                  <a:pt x="0" y="250307"/>
                  <a:pt x="0" y="559076"/>
                </a:cubicBezTo>
                <a:lnTo>
                  <a:pt x="0" y="3354390"/>
                </a:lnTo>
                <a:lnTo>
                  <a:pt x="0" y="3354390"/>
                </a:lnTo>
                <a:lnTo>
                  <a:pt x="5305462" y="3354390"/>
                </a:lnTo>
                <a:lnTo>
                  <a:pt x="5305462" y="3354390"/>
                </a:lnTo>
                <a:lnTo>
                  <a:pt x="5305462" y="559076"/>
                </a:lnTo>
                <a:cubicBezTo>
                  <a:pt x="5305462" y="250307"/>
                  <a:pt x="5055155" y="0"/>
                  <a:pt x="4746386"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41116" tIns="441114" rIns="533572" bIns="416054" numCol="1" spcCol="1270" anchor="t" anchorCtr="0">
            <a:noAutofit/>
          </a:bodyPr>
          <a:lstStyle/>
          <a:p>
            <a:pPr marL="285750" marR="0" lvl="1" indent="-285750" algn="l" defTabSz="2311400" rtl="0" eaLnBrk="1" fontAlgn="auto" latinLnBrk="0" hangingPunct="1">
              <a:lnSpc>
                <a:spcPct val="90000"/>
              </a:lnSpc>
              <a:spcBef>
                <a:spcPct val="0"/>
              </a:spcBef>
              <a:spcAft>
                <a:spcPct val="15000"/>
              </a:spcAft>
              <a:buClrTx/>
              <a:buSzTx/>
              <a:buFontTx/>
              <a:buChar char="•"/>
              <a:tabLst/>
              <a:defRPr/>
            </a:pPr>
            <a:endParaRPr kumimoji="0" lang="en-US" sz="5200" b="0" i="0" u="none" strike="noStrike" kern="1200" cap="none" spc="0" normalizeH="0" baseline="0" noProof="0" dirty="0">
              <a:ln>
                <a:noFill/>
              </a:ln>
              <a:solidFill>
                <a:srgbClr val="000000">
                  <a:hueOff val="0"/>
                  <a:satOff val="0"/>
                  <a:lumOff val="0"/>
                  <a:alphaOff val="0"/>
                </a:srgbClr>
              </a:solidFill>
              <a:effectLst/>
              <a:uLnTx/>
              <a:uFillTx/>
              <a:latin typeface="Amazon Ember Light"/>
              <a:ea typeface="+mn-ea"/>
              <a:cs typeface="+mn-cs"/>
            </a:endParaRPr>
          </a:p>
          <a:p>
            <a:pPr marL="285750" marR="0" lvl="1" indent="-285750" algn="l" defTabSz="2311400" rtl="0" eaLnBrk="1" fontAlgn="auto" latinLnBrk="0" hangingPunct="1">
              <a:lnSpc>
                <a:spcPct val="90000"/>
              </a:lnSpc>
              <a:spcBef>
                <a:spcPct val="0"/>
              </a:spcBef>
              <a:spcAft>
                <a:spcPct val="15000"/>
              </a:spcAft>
              <a:buClrTx/>
              <a:buSzTx/>
              <a:buFontTx/>
              <a:buChar char="•"/>
              <a:tabLst/>
              <a:defRPr/>
            </a:pPr>
            <a:endParaRPr kumimoji="0" lang="en-US" sz="5200" b="0" i="0" u="none" strike="noStrike" kern="1200" cap="none" spc="0" normalizeH="0" baseline="0" noProof="0" dirty="0">
              <a:ln>
                <a:noFill/>
              </a:ln>
              <a:solidFill>
                <a:srgbClr val="000000">
                  <a:hueOff val="0"/>
                  <a:satOff val="0"/>
                  <a:lumOff val="0"/>
                  <a:alphaOff val="0"/>
                </a:srgbClr>
              </a:solidFill>
              <a:effectLst/>
              <a:uLnTx/>
              <a:uFillTx/>
              <a:latin typeface="Amazon Ember Light"/>
              <a:ea typeface="+mn-ea"/>
              <a:cs typeface="+mn-cs"/>
            </a:endParaRPr>
          </a:p>
          <a:p>
            <a:pPr marL="285750" marR="0" lvl="1" indent="-285750" algn="l" defTabSz="2311400" rtl="0" eaLnBrk="1" fontAlgn="auto" latinLnBrk="0" hangingPunct="1">
              <a:lnSpc>
                <a:spcPct val="90000"/>
              </a:lnSpc>
              <a:spcBef>
                <a:spcPct val="0"/>
              </a:spcBef>
              <a:spcAft>
                <a:spcPct val="15000"/>
              </a:spcAft>
              <a:buClrTx/>
              <a:buSzTx/>
              <a:buFontTx/>
              <a:buChar char="•"/>
              <a:tabLst/>
              <a:defRPr/>
            </a:pPr>
            <a:endParaRPr kumimoji="0" lang="en-US" sz="5200" b="0" i="0" u="none" strike="noStrike" kern="1200" cap="none" spc="0" normalizeH="0" baseline="0" noProof="0" dirty="0">
              <a:ln>
                <a:noFill/>
              </a:ln>
              <a:solidFill>
                <a:srgbClr val="000000">
                  <a:hueOff val="0"/>
                  <a:satOff val="0"/>
                  <a:lumOff val="0"/>
                  <a:alphaOff val="0"/>
                </a:srgbClr>
              </a:solidFill>
              <a:effectLst/>
              <a:uLnTx/>
              <a:uFillTx/>
              <a:latin typeface="Amazon Ember Light"/>
              <a:ea typeface="+mn-ea"/>
              <a:cs typeface="+mn-cs"/>
            </a:endParaRPr>
          </a:p>
        </p:txBody>
      </p:sp>
      <p:sp>
        <p:nvSpPr>
          <p:cNvPr id="16" name="Freeform 15">
            <a:extLst>
              <a:ext uri="{FF2B5EF4-FFF2-40B4-BE49-F238E27FC236}">
                <a16:creationId xmlns:a16="http://schemas.microsoft.com/office/drawing/2014/main" id="{22E40716-8742-E145-B9A0-310EF1178914}"/>
              </a:ext>
            </a:extLst>
          </p:cNvPr>
          <p:cNvSpPr/>
          <p:nvPr/>
        </p:nvSpPr>
        <p:spPr>
          <a:xfrm>
            <a:off x="6467382" y="1294694"/>
            <a:ext cx="5305462" cy="1497600"/>
          </a:xfrm>
          <a:custGeom>
            <a:avLst/>
            <a:gdLst>
              <a:gd name="connsiteX0" fmla="*/ 249605 w 5305462"/>
              <a:gd name="connsiteY0" fmla="*/ 0 h 1497600"/>
              <a:gd name="connsiteX1" fmla="*/ 5055857 w 5305462"/>
              <a:gd name="connsiteY1" fmla="*/ 0 h 1497600"/>
              <a:gd name="connsiteX2" fmla="*/ 5305462 w 5305462"/>
              <a:gd name="connsiteY2" fmla="*/ 249605 h 1497600"/>
              <a:gd name="connsiteX3" fmla="*/ 5305462 w 5305462"/>
              <a:gd name="connsiteY3" fmla="*/ 1497600 h 1497600"/>
              <a:gd name="connsiteX4" fmla="*/ 5305462 w 5305462"/>
              <a:gd name="connsiteY4" fmla="*/ 1497600 h 1497600"/>
              <a:gd name="connsiteX5" fmla="*/ 0 w 5305462"/>
              <a:gd name="connsiteY5" fmla="*/ 1497600 h 1497600"/>
              <a:gd name="connsiteX6" fmla="*/ 0 w 5305462"/>
              <a:gd name="connsiteY6" fmla="*/ 1497600 h 1497600"/>
              <a:gd name="connsiteX7" fmla="*/ 0 w 5305462"/>
              <a:gd name="connsiteY7" fmla="*/ 249605 h 1497600"/>
              <a:gd name="connsiteX8" fmla="*/ 249605 w 5305462"/>
              <a:gd name="connsiteY8" fmla="*/ 0 h 149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1497600">
                <a:moveTo>
                  <a:pt x="249605" y="0"/>
                </a:moveTo>
                <a:lnTo>
                  <a:pt x="5055857" y="0"/>
                </a:lnTo>
                <a:cubicBezTo>
                  <a:pt x="5193710" y="0"/>
                  <a:pt x="5305462" y="111752"/>
                  <a:pt x="5305462" y="249605"/>
                </a:cubicBezTo>
                <a:lnTo>
                  <a:pt x="5305462" y="1497600"/>
                </a:lnTo>
                <a:lnTo>
                  <a:pt x="5305462" y="1497600"/>
                </a:lnTo>
                <a:lnTo>
                  <a:pt x="0" y="1497600"/>
                </a:lnTo>
                <a:lnTo>
                  <a:pt x="0" y="1497600"/>
                </a:lnTo>
                <a:lnTo>
                  <a:pt x="0" y="249605"/>
                </a:lnTo>
                <a:cubicBezTo>
                  <a:pt x="0" y="111752"/>
                  <a:pt x="111752" y="0"/>
                  <a:pt x="249605" y="0"/>
                </a:cubicBezTo>
                <a:close/>
              </a:path>
            </a:pathLst>
          </a:custGeom>
          <a:no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6467" tIns="195027" rIns="286467" bIns="121920" numCol="1" spcCol="1270" anchor="ctr" anchorCtr="0">
            <a:noAutofit/>
          </a:bodyPr>
          <a:lstStyle/>
          <a:p>
            <a:pPr marL="0" marR="0" lvl="0" indent="0" algn="ctr" defTabSz="1333500" rtl="0" eaLnBrk="1" fontAlgn="auto" latinLnBrk="0" hangingPunct="1">
              <a:lnSpc>
                <a:spcPct val="90000"/>
              </a:lnSpc>
              <a:spcBef>
                <a:spcPct val="0"/>
              </a:spcBef>
              <a:spcAft>
                <a:spcPct val="3500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16">
            <a:extLst>
              <a:ext uri="{FF2B5EF4-FFF2-40B4-BE49-F238E27FC236}">
                <a16:creationId xmlns:a16="http://schemas.microsoft.com/office/drawing/2014/main" id="{2A7D10BB-C583-9F4F-8385-1ED82CA06A31}"/>
              </a:ext>
            </a:extLst>
          </p:cNvPr>
          <p:cNvSpPr/>
          <p:nvPr/>
        </p:nvSpPr>
        <p:spPr>
          <a:xfrm rot="10800000">
            <a:off x="6467382" y="2806400"/>
            <a:ext cx="5305462" cy="3354390"/>
          </a:xfrm>
          <a:custGeom>
            <a:avLst/>
            <a:gdLst>
              <a:gd name="connsiteX0" fmla="*/ 559076 w 5305462"/>
              <a:gd name="connsiteY0" fmla="*/ 0 h 3354390"/>
              <a:gd name="connsiteX1" fmla="*/ 4746386 w 5305462"/>
              <a:gd name="connsiteY1" fmla="*/ 0 h 3354390"/>
              <a:gd name="connsiteX2" fmla="*/ 5305462 w 5305462"/>
              <a:gd name="connsiteY2" fmla="*/ 559076 h 3354390"/>
              <a:gd name="connsiteX3" fmla="*/ 5305462 w 5305462"/>
              <a:gd name="connsiteY3" fmla="*/ 3354390 h 3354390"/>
              <a:gd name="connsiteX4" fmla="*/ 5305462 w 5305462"/>
              <a:gd name="connsiteY4" fmla="*/ 3354390 h 3354390"/>
              <a:gd name="connsiteX5" fmla="*/ 0 w 5305462"/>
              <a:gd name="connsiteY5" fmla="*/ 3354390 h 3354390"/>
              <a:gd name="connsiteX6" fmla="*/ 0 w 5305462"/>
              <a:gd name="connsiteY6" fmla="*/ 3354390 h 3354390"/>
              <a:gd name="connsiteX7" fmla="*/ 0 w 5305462"/>
              <a:gd name="connsiteY7" fmla="*/ 559076 h 3354390"/>
              <a:gd name="connsiteX8" fmla="*/ 559076 w 5305462"/>
              <a:gd name="connsiteY8" fmla="*/ 0 h 335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462" h="3354390">
                <a:moveTo>
                  <a:pt x="4746386" y="0"/>
                </a:moveTo>
                <a:lnTo>
                  <a:pt x="559076" y="0"/>
                </a:lnTo>
                <a:cubicBezTo>
                  <a:pt x="250307" y="0"/>
                  <a:pt x="0" y="250307"/>
                  <a:pt x="0" y="559076"/>
                </a:cubicBezTo>
                <a:lnTo>
                  <a:pt x="0" y="3354390"/>
                </a:lnTo>
                <a:lnTo>
                  <a:pt x="0" y="3354390"/>
                </a:lnTo>
                <a:lnTo>
                  <a:pt x="5305462" y="3354390"/>
                </a:lnTo>
                <a:lnTo>
                  <a:pt x="5305462" y="3354390"/>
                </a:lnTo>
                <a:lnTo>
                  <a:pt x="5305462" y="559076"/>
                </a:lnTo>
                <a:cubicBezTo>
                  <a:pt x="5305462" y="250307"/>
                  <a:pt x="5055155" y="0"/>
                  <a:pt x="4746386"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91764" tIns="291764" rIns="334436" bIns="192024" numCol="1" spcCol="1270" anchor="t" anchorCtr="0">
            <a:noAutofit/>
          </a:bodyPr>
          <a:lstStyle/>
          <a:p>
            <a:pPr marL="228600" marR="0" lvl="1" indent="-228600" algn="l" defTabSz="1066800" rtl="0" eaLnBrk="1" fontAlgn="auto" latinLnBrk="0" hangingPunct="1">
              <a:lnSpc>
                <a:spcPct val="90000"/>
              </a:lnSpc>
              <a:spcBef>
                <a:spcPct val="0"/>
              </a:spcBef>
              <a:spcAft>
                <a:spcPct val="15000"/>
              </a:spcAft>
              <a:buClrTx/>
              <a:buSzTx/>
              <a:buFontTx/>
              <a:buChar char="•"/>
              <a:tabLst/>
              <a:defRPr/>
            </a:pPr>
            <a:endParaRPr kumimoji="0" lang="en-US" sz="2400" b="0" i="0" u="none" strike="noStrike" kern="1200" cap="none" spc="0" normalizeH="0" baseline="0" noProof="0" dirty="0">
              <a:ln>
                <a:noFill/>
              </a:ln>
              <a:solidFill>
                <a:srgbClr val="000000">
                  <a:hueOff val="0"/>
                  <a:satOff val="0"/>
                  <a:lumOff val="0"/>
                  <a:alphaOff val="0"/>
                </a:srgbClr>
              </a:solidFill>
              <a:effectLst/>
              <a:uLnTx/>
              <a:uFillTx/>
              <a:latin typeface="Amazon Ember Light"/>
              <a:ea typeface="+mn-ea"/>
              <a:cs typeface="+mn-cs"/>
            </a:endParaRPr>
          </a:p>
        </p:txBody>
      </p:sp>
      <p:sp>
        <p:nvSpPr>
          <p:cNvPr id="6" name="TextBox 5">
            <a:extLst>
              <a:ext uri="{FF2B5EF4-FFF2-40B4-BE49-F238E27FC236}">
                <a16:creationId xmlns:a16="http://schemas.microsoft.com/office/drawing/2014/main" id="{A0452BB7-1453-3841-BBE7-D8E6E3B34AE6}"/>
              </a:ext>
            </a:extLst>
          </p:cNvPr>
          <p:cNvSpPr txBox="1"/>
          <p:nvPr/>
        </p:nvSpPr>
        <p:spPr>
          <a:xfrm>
            <a:off x="775357" y="3440243"/>
            <a:ext cx="4704948" cy="21236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Amazon Ember Light"/>
                <a:ea typeface="+mn-ea"/>
                <a:cs typeface="+mn-cs"/>
              </a:rPr>
              <a:t>Run and scale containerized applications</a:t>
            </a:r>
            <a:br>
              <a:rPr kumimoji="0" lang="en-US" sz="2200" b="0" i="0" u="none" strike="noStrike" kern="1200" cap="none" spc="0" normalizeH="0" baseline="0" noProof="0" dirty="0">
                <a:ln>
                  <a:noFill/>
                </a:ln>
                <a:solidFill>
                  <a:srgbClr val="000000"/>
                </a:solidFill>
                <a:effectLst/>
                <a:uLnTx/>
                <a:uFillTx/>
                <a:latin typeface="Amazon Ember Light"/>
                <a:ea typeface="+mn-ea"/>
                <a:cs typeface="+mn-cs"/>
              </a:rPr>
            </a:br>
            <a:endParaRPr kumimoji="0" lang="en-US" sz="2200" b="0" i="0" u="none" strike="noStrike" kern="1200" cap="none" spc="0" normalizeH="0" baseline="0" noProof="0" dirty="0">
              <a:ln>
                <a:noFill/>
              </a:ln>
              <a:solidFill>
                <a:srgbClr val="000000"/>
              </a:solidFill>
              <a:effectLst/>
              <a:uLnTx/>
              <a:uFillTx/>
              <a:latin typeface="Amazon Ember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Amazon Ember Light"/>
                <a:ea typeface="+mn-ea"/>
                <a:cs typeface="+mn-cs"/>
              </a:rPr>
              <a:t>Use simple API calls to control Docker-enabled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TextBox 6">
            <a:extLst>
              <a:ext uri="{FF2B5EF4-FFF2-40B4-BE49-F238E27FC236}">
                <a16:creationId xmlns:a16="http://schemas.microsoft.com/office/drawing/2014/main" id="{61147582-EF8A-B14A-847B-CD18AA68A59C}"/>
              </a:ext>
            </a:extLst>
          </p:cNvPr>
          <p:cNvSpPr txBox="1"/>
          <p:nvPr/>
        </p:nvSpPr>
        <p:spPr>
          <a:xfrm>
            <a:off x="6711696" y="3429000"/>
            <a:ext cx="4834319" cy="178510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Amazon Ember Light"/>
                <a:ea typeface="+mn-ea"/>
                <a:cs typeface="+mn-cs"/>
              </a:rPr>
              <a:t>Run and scale Kubernetes applications</a:t>
            </a:r>
            <a:br>
              <a:rPr kumimoji="0" lang="en-US" sz="2200" b="0" i="0" u="none" strike="noStrike" kern="1200" cap="none" spc="0" normalizeH="0" baseline="0" noProof="0" dirty="0">
                <a:ln>
                  <a:noFill/>
                </a:ln>
                <a:solidFill>
                  <a:srgbClr val="000000"/>
                </a:solidFill>
                <a:effectLst/>
                <a:uLnTx/>
                <a:uFillTx/>
                <a:latin typeface="Amazon Ember Light"/>
                <a:ea typeface="+mn-ea"/>
                <a:cs typeface="+mn-cs"/>
              </a:rPr>
            </a:br>
            <a:endParaRPr kumimoji="0" lang="en-US" sz="2200" b="0" i="0" u="none" strike="noStrike" kern="1200" cap="none" spc="0" normalizeH="0" baseline="0" noProof="0" dirty="0">
              <a:ln>
                <a:noFill/>
              </a:ln>
              <a:solidFill>
                <a:srgbClr val="000000"/>
              </a:solidFill>
              <a:effectLst/>
              <a:uLnTx/>
              <a:uFillTx/>
              <a:latin typeface="Amazon Ember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Amazon Ember Light"/>
                <a:ea typeface="+mn-ea"/>
                <a:cs typeface="+mn-cs"/>
              </a:rPr>
              <a:t>Readily update applications with new features</a:t>
            </a:r>
          </a:p>
        </p:txBody>
      </p:sp>
      <p:pic>
        <p:nvPicPr>
          <p:cNvPr id="9" name="Graphic 8">
            <a:extLst>
              <a:ext uri="{FF2B5EF4-FFF2-40B4-BE49-F238E27FC236}">
                <a16:creationId xmlns:a16="http://schemas.microsoft.com/office/drawing/2014/main" id="{7E33C0A3-C9E6-6E4D-8616-8FDF6E8B02B2}"/>
              </a:ext>
            </a:extLst>
          </p:cNvPr>
          <p:cNvPicPr>
            <a:picLocks noChangeAspect="1"/>
          </p:cNvPicPr>
          <p:nvPr/>
        </p:nvPicPr>
        <p:blipFill>
          <a:blip r:embed="rId4"/>
          <a:stretch>
            <a:fillRect/>
          </a:stretch>
        </p:blipFill>
        <p:spPr>
          <a:xfrm>
            <a:off x="873358" y="1563888"/>
            <a:ext cx="959213" cy="959213"/>
          </a:xfrm>
          <a:prstGeom prst="rect">
            <a:avLst/>
          </a:prstGeom>
        </p:spPr>
      </p:pic>
      <p:sp>
        <p:nvSpPr>
          <p:cNvPr id="3" name="TextBox 2">
            <a:extLst>
              <a:ext uri="{FF2B5EF4-FFF2-40B4-BE49-F238E27FC236}">
                <a16:creationId xmlns:a16="http://schemas.microsoft.com/office/drawing/2014/main" id="{30BCB2B6-F324-F14B-AE36-068ACBAFC48E}"/>
              </a:ext>
            </a:extLst>
          </p:cNvPr>
          <p:cNvSpPr txBox="1"/>
          <p:nvPr/>
        </p:nvSpPr>
        <p:spPr>
          <a:xfrm>
            <a:off x="1888205" y="1443330"/>
            <a:ext cx="35921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mazon Ember" panose="02000000000000000000" pitchFamily="2" charset="0"/>
                <a:ea typeface="Amazon Ember" panose="02000000000000000000" pitchFamily="2" charset="0"/>
                <a:cs typeface="Amazon Ember Light" panose="020B0403020204020204" pitchFamily="34" charset="0"/>
              </a:rPr>
              <a:t>Amazon Elastic Container Service (Amazon ECS)</a:t>
            </a:r>
          </a:p>
        </p:txBody>
      </p:sp>
      <p:sp>
        <p:nvSpPr>
          <p:cNvPr id="11" name="TextBox 10">
            <a:extLst>
              <a:ext uri="{FF2B5EF4-FFF2-40B4-BE49-F238E27FC236}">
                <a16:creationId xmlns:a16="http://schemas.microsoft.com/office/drawing/2014/main" id="{1056217A-B042-1640-A5E4-7BEFA7BCE4D5}"/>
              </a:ext>
            </a:extLst>
          </p:cNvPr>
          <p:cNvSpPr txBox="1"/>
          <p:nvPr/>
        </p:nvSpPr>
        <p:spPr>
          <a:xfrm>
            <a:off x="8054520" y="1465144"/>
            <a:ext cx="3462728"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mazon Ember" panose="02000000000000000000" pitchFamily="2" charset="0"/>
                <a:ea typeface="Amazon Ember" panose="02000000000000000000" pitchFamily="2" charset="0"/>
                <a:cs typeface="Amazon Ember Light" panose="020B0403020204020204" pitchFamily="34" charset="0"/>
              </a:rPr>
              <a:t>Amazon Elastic Kubernetes Service (Amazon EKS) </a:t>
            </a:r>
          </a:p>
        </p:txBody>
      </p:sp>
      <p:pic>
        <p:nvPicPr>
          <p:cNvPr id="12" name="Graphic 11">
            <a:extLst>
              <a:ext uri="{FF2B5EF4-FFF2-40B4-BE49-F238E27FC236}">
                <a16:creationId xmlns:a16="http://schemas.microsoft.com/office/drawing/2014/main" id="{BABA901A-3B07-4549-BDDC-E263E63EF301}"/>
              </a:ext>
            </a:extLst>
          </p:cNvPr>
          <p:cNvPicPr>
            <a:picLocks noChangeAspect="1"/>
          </p:cNvPicPr>
          <p:nvPr/>
        </p:nvPicPr>
        <p:blipFill>
          <a:blip r:embed="rId5"/>
          <a:stretch>
            <a:fillRect/>
          </a:stretch>
        </p:blipFill>
        <p:spPr>
          <a:xfrm>
            <a:off x="6839712" y="1563888"/>
            <a:ext cx="959213" cy="959213"/>
          </a:xfrm>
          <a:prstGeom prst="rect">
            <a:avLst/>
          </a:prstGeom>
        </p:spPr>
      </p:pic>
    </p:spTree>
    <p:custDataLst>
      <p:tags r:id="rId1"/>
    </p:custDataLst>
    <p:extLst>
      <p:ext uri="{BB962C8B-B14F-4D97-AF65-F5344CB8AC3E}">
        <p14:creationId xmlns:p14="http://schemas.microsoft.com/office/powerpoint/2010/main" val="71856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7"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AWS Fargate</a:t>
            </a:r>
          </a:p>
        </p:txBody>
      </p:sp>
      <p:sp>
        <p:nvSpPr>
          <p:cNvPr id="7" name="Text Placeholder 6"/>
          <p:cNvSpPr>
            <a:spLocks noGrp="1"/>
          </p:cNvSpPr>
          <p:nvPr>
            <p:ph idx="1"/>
          </p:nvPr>
        </p:nvSpPr>
        <p:spPr>
          <a:xfrm>
            <a:off x="419100" y="2311546"/>
            <a:ext cx="7022224" cy="2234906"/>
          </a:xfrm>
        </p:spPr>
        <p:txBody>
          <a:bodyPr anchor="ctr">
            <a:normAutofit/>
          </a:bodyPr>
          <a:lstStyle/>
          <a:p>
            <a:pPr>
              <a:lnSpc>
                <a:spcPct val="100000"/>
              </a:lnSpc>
              <a:spcAft>
                <a:spcPts val="1000"/>
              </a:spcAft>
            </a:pPr>
            <a:r>
              <a:rPr lang="en-US" sz="2800" dirty="0"/>
              <a:t>Run serverless containers with Amazon ECS or Amazon EKS</a:t>
            </a:r>
          </a:p>
          <a:p>
            <a:pPr>
              <a:lnSpc>
                <a:spcPct val="100000"/>
              </a:lnSpc>
              <a:spcAft>
                <a:spcPts val="1000"/>
              </a:spcAft>
            </a:pPr>
            <a:r>
              <a:rPr lang="en-US" sz="2800" dirty="0"/>
              <a:t>Pay only for the resources you use</a:t>
            </a:r>
          </a:p>
        </p:txBody>
      </p:sp>
      <p:sp>
        <p:nvSpPr>
          <p:cNvPr id="9" name="TextBox 8">
            <a:extLst>
              <a:ext uri="{FF2B5EF4-FFF2-40B4-BE49-F238E27FC236}">
                <a16:creationId xmlns:a16="http://schemas.microsoft.com/office/drawing/2014/main" id="{0E052CC7-169D-A742-8476-C487F9EE8C47}"/>
              </a:ext>
            </a:extLst>
          </p:cNvPr>
          <p:cNvSpPr txBox="1"/>
          <p:nvPr/>
        </p:nvSpPr>
        <p:spPr>
          <a:xfrm>
            <a:off x="8100059" y="4567751"/>
            <a:ext cx="2983992"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AWS Fargate</a:t>
            </a:r>
          </a:p>
        </p:txBody>
      </p:sp>
      <p:pic>
        <p:nvPicPr>
          <p:cNvPr id="8" name="Graphic 7">
            <a:extLst>
              <a:ext uri="{FF2B5EF4-FFF2-40B4-BE49-F238E27FC236}">
                <a16:creationId xmlns:a16="http://schemas.microsoft.com/office/drawing/2014/main" id="{723B4854-1D00-964F-8B4E-6F81C35A12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8784" y="2395728"/>
            <a:ext cx="2066543" cy="2066543"/>
          </a:xfrm>
          <a:prstGeom prst="rect">
            <a:avLst/>
          </a:prstGeom>
        </p:spPr>
      </p:pic>
      <p:sp>
        <p:nvSpPr>
          <p:cNvPr id="11" name="Footer Placeholder 4">
            <a:extLst>
              <a:ext uri="{FF2B5EF4-FFF2-40B4-BE49-F238E27FC236}">
                <a16:creationId xmlns:a16="http://schemas.microsoft.com/office/drawing/2014/main" id="{9DCB9DE2-3B3D-FD4D-93F3-EDCE8FAA7E26}"/>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 name="Slide Number Placeholder 1"/>
          <p:cNvSpPr>
            <a:spLocks noGrp="1"/>
          </p:cNvSpPr>
          <p:nvPr>
            <p:ph type="sldNum" sz="quarter" idx="12"/>
          </p:nvPr>
        </p:nvSpPr>
        <p:spPr/>
        <p:txBody>
          <a:bodyPr/>
          <a:lstStyle/>
          <a:p>
            <a:fld id="{B6A95138-A96E-2F42-A959-2EFD44FE4AB7}" type="slidenum">
              <a:rPr lang="en-US" smtClean="0"/>
              <a:t>47</a:t>
            </a:fld>
            <a:endParaRPr lang="en-US" dirty="0"/>
          </a:p>
        </p:txBody>
      </p:sp>
    </p:spTree>
    <p:custDataLst>
      <p:tags r:id="rId1"/>
    </p:custDataLst>
    <p:extLst>
      <p:ext uri="{BB962C8B-B14F-4D97-AF65-F5344CB8AC3E}">
        <p14:creationId xmlns:p14="http://schemas.microsoft.com/office/powerpoint/2010/main" val="3812995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check</a:t>
            </a:r>
          </a:p>
        </p:txBody>
      </p:sp>
      <p:sp>
        <p:nvSpPr>
          <p:cNvPr id="3" name="Text Placeholder 2"/>
          <p:cNvSpPr>
            <a:spLocks noGrp="1"/>
          </p:cNvSpPr>
          <p:nvPr>
            <p:ph type="body" sz="quarter" idx="10"/>
          </p:nvPr>
        </p:nvSpPr>
        <p:spPr/>
        <p:txBody>
          <a:bodyPr/>
          <a:lstStyle/>
          <a:p>
            <a:r>
              <a:rPr lang="en-US" dirty="0"/>
              <a:t>Module 2</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55606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1</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 customer wants to use an Amazon EC2 instance for a batch processing workload. Which Amazon EC2 instance type should they use?</a:t>
            </a:r>
          </a:p>
          <a:p>
            <a:pPr marL="514350" indent="-514350">
              <a:buFont typeface="+mj-lt"/>
              <a:buAutoNum type="alphaUcPeriod"/>
            </a:pPr>
            <a:r>
              <a:rPr lang="en-US" sz="2400" dirty="0"/>
              <a:t>General purpose</a:t>
            </a:r>
          </a:p>
          <a:p>
            <a:pPr marL="514350" indent="-514350">
              <a:buFont typeface="+mj-lt"/>
              <a:buAutoNum type="alphaUcPeriod"/>
            </a:pPr>
            <a:r>
              <a:rPr lang="en-US" sz="2400" dirty="0"/>
              <a:t>Compute optimized</a:t>
            </a:r>
          </a:p>
          <a:p>
            <a:pPr marL="514350" indent="-514350">
              <a:buFont typeface="+mj-lt"/>
              <a:buAutoNum type="alphaUcPeriod"/>
            </a:pPr>
            <a:r>
              <a:rPr lang="en-US" sz="2400" dirty="0"/>
              <a:t>Memory optimized</a:t>
            </a:r>
          </a:p>
          <a:p>
            <a:pPr marL="514350" indent="-514350">
              <a:buFont typeface="+mj-lt"/>
              <a:buAutoNum type="alphaUcPeriod"/>
            </a:pPr>
            <a:r>
              <a:rPr lang="en-US" sz="2400" dirty="0"/>
              <a:t>Storage optimized</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49</a:t>
            </a:fld>
            <a:endParaRPr lang="en-US" dirty="0"/>
          </a:p>
        </p:txBody>
      </p:sp>
    </p:spTree>
    <p:custDataLst>
      <p:tags r:id="rId1"/>
    </p:custDataLst>
    <p:extLst>
      <p:ext uri="{BB962C8B-B14F-4D97-AF65-F5344CB8AC3E}">
        <p14:creationId xmlns:p14="http://schemas.microsoft.com/office/powerpoint/2010/main" val="403818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Amazon EC2</a:t>
            </a:r>
          </a:p>
        </p:txBody>
      </p:sp>
      <p:sp>
        <p:nvSpPr>
          <p:cNvPr id="7" name="Text Placeholder 6"/>
          <p:cNvSpPr>
            <a:spLocks noGrp="1"/>
          </p:cNvSpPr>
          <p:nvPr>
            <p:ph idx="1"/>
          </p:nvPr>
        </p:nvSpPr>
        <p:spPr>
          <a:xfrm>
            <a:off x="419100" y="2045879"/>
            <a:ext cx="6684264" cy="2766239"/>
          </a:xfrm>
        </p:spPr>
        <p:txBody>
          <a:bodyPr anchor="ctr">
            <a:normAutofit/>
          </a:bodyPr>
          <a:lstStyle/>
          <a:p>
            <a:pPr>
              <a:lnSpc>
                <a:spcPct val="100000"/>
              </a:lnSpc>
              <a:spcAft>
                <a:spcPts val="1000"/>
              </a:spcAft>
            </a:pPr>
            <a:r>
              <a:rPr lang="en-US" dirty="0"/>
              <a:t>Use</a:t>
            </a:r>
            <a:r>
              <a:rPr lang="en-US" sz="2800" dirty="0"/>
              <a:t> secure, sizable compute capacity</a:t>
            </a:r>
          </a:p>
          <a:p>
            <a:pPr>
              <a:lnSpc>
                <a:spcPct val="100000"/>
              </a:lnSpc>
              <a:spcAft>
                <a:spcPts val="1000"/>
              </a:spcAft>
            </a:pPr>
            <a:r>
              <a:rPr lang="en-US" sz="2800" dirty="0"/>
              <a:t>Boot server instances in minutes</a:t>
            </a:r>
          </a:p>
          <a:p>
            <a:pPr>
              <a:lnSpc>
                <a:spcPct val="100000"/>
              </a:lnSpc>
              <a:spcAft>
                <a:spcPts val="1000"/>
              </a:spcAft>
            </a:pPr>
            <a:r>
              <a:rPr lang="en-US" sz="2800" dirty="0"/>
              <a:t>Pay only for what you use</a:t>
            </a:r>
          </a:p>
        </p:txBody>
      </p:sp>
      <p:pic>
        <p:nvPicPr>
          <p:cNvPr id="8" name="Graphic 7">
            <a:extLst>
              <a:ext uri="{FF2B5EF4-FFF2-40B4-BE49-F238E27FC236}">
                <a16:creationId xmlns:a16="http://schemas.microsoft.com/office/drawing/2014/main" id="{D030C386-A250-1D4A-8261-E15FD74B9F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8784" y="2395728"/>
            <a:ext cx="2066543" cy="2066543"/>
          </a:xfrm>
          <a:prstGeom prst="rect">
            <a:avLst/>
          </a:prstGeom>
        </p:spPr>
      </p:pic>
      <p:sp>
        <p:nvSpPr>
          <p:cNvPr id="9" name="TextBox 8">
            <a:extLst>
              <a:ext uri="{FF2B5EF4-FFF2-40B4-BE49-F238E27FC236}">
                <a16:creationId xmlns:a16="http://schemas.microsoft.com/office/drawing/2014/main" id="{2A2F9444-E46C-6748-9372-298ECCC597EC}"/>
              </a:ext>
            </a:extLst>
          </p:cNvPr>
          <p:cNvSpPr txBox="1"/>
          <p:nvPr/>
        </p:nvSpPr>
        <p:spPr>
          <a:xfrm>
            <a:off x="8100059" y="4567751"/>
            <a:ext cx="2983992"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Amazon EC2</a:t>
            </a:r>
          </a:p>
        </p:txBody>
      </p:sp>
      <p:sp>
        <p:nvSpPr>
          <p:cNvPr id="11" name="Footer Placeholder 4">
            <a:extLst>
              <a:ext uri="{FF2B5EF4-FFF2-40B4-BE49-F238E27FC236}">
                <a16:creationId xmlns:a16="http://schemas.microsoft.com/office/drawing/2014/main" id="{F306E75B-CC0C-884B-BCD5-147E9A741F13}"/>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 name="Slide Number Placeholder 1"/>
          <p:cNvSpPr>
            <a:spLocks noGrp="1"/>
          </p:cNvSpPr>
          <p:nvPr>
            <p:ph type="sldNum" sz="quarter" idx="12"/>
          </p:nvPr>
        </p:nvSpPr>
        <p:spPr/>
        <p:txBody>
          <a:bodyPr/>
          <a:lstStyle/>
          <a:p>
            <a:fld id="{B6A95138-A96E-2F42-A959-2EFD44FE4AB7}" type="slidenum">
              <a:rPr lang="en-US" smtClean="0"/>
              <a:t>5</a:t>
            </a:fld>
            <a:endParaRPr lang="en-US" dirty="0"/>
          </a:p>
        </p:txBody>
      </p:sp>
    </p:spTree>
    <p:custDataLst>
      <p:tags r:id="rId1"/>
    </p:custDataLst>
    <p:extLst>
      <p:ext uri="{BB962C8B-B14F-4D97-AF65-F5344CB8AC3E}">
        <p14:creationId xmlns:p14="http://schemas.microsoft.com/office/powerpoint/2010/main" val="963765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8"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1</a:t>
            </a:r>
          </a:p>
        </p:txBody>
      </p:sp>
      <p:sp>
        <p:nvSpPr>
          <p:cNvPr id="7"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 customer wants to use an Amazon EC2 instance for a batch processing workload. Which Amazon EC2 instance type should they use?</a:t>
            </a:r>
          </a:p>
          <a:p>
            <a:pPr marL="514350" indent="-514350">
              <a:buFont typeface="+mj-lt"/>
              <a:buAutoNum type="alphaUcPeriod"/>
            </a:pPr>
            <a:r>
              <a:rPr lang="en-US" sz="2400" dirty="0"/>
              <a:t>General purpose</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Compute optimized (correct)</a:t>
            </a:r>
          </a:p>
          <a:p>
            <a:pPr marL="514350" indent="-514350">
              <a:buFont typeface="+mj-lt"/>
              <a:buAutoNum type="alphaUcPeriod"/>
            </a:pPr>
            <a:r>
              <a:rPr lang="en-US" sz="2400" dirty="0"/>
              <a:t>Memory optimized</a:t>
            </a:r>
          </a:p>
          <a:p>
            <a:pPr marL="514350" indent="-514350">
              <a:buFont typeface="+mj-lt"/>
              <a:buAutoNum type="alphaUcPeriod"/>
            </a:pPr>
            <a:r>
              <a:rPr lang="en-US" sz="2400" dirty="0"/>
              <a:t>Storage optimized</a:t>
            </a:r>
          </a:p>
        </p:txBody>
      </p:sp>
      <p:pic>
        <p:nvPicPr>
          <p:cNvPr id="9"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3" name="Slide Number Placeholder 2"/>
          <p:cNvSpPr>
            <a:spLocks noGrp="1"/>
          </p:cNvSpPr>
          <p:nvPr>
            <p:ph type="sldNum" sz="quarter" idx="10"/>
          </p:nvPr>
        </p:nvSpPr>
        <p:spPr/>
        <p:txBody>
          <a:bodyPr/>
          <a:lstStyle/>
          <a:p>
            <a:fld id="{B6A95138-A96E-2F42-A959-2EFD44FE4AB7}" type="slidenum">
              <a:rPr lang="en-US" smtClean="0"/>
              <a:pPr/>
              <a:t>50</a:t>
            </a:fld>
            <a:endParaRPr lang="en-US" dirty="0"/>
          </a:p>
        </p:txBody>
      </p:sp>
    </p:spTree>
    <p:custDataLst>
      <p:tags r:id="rId1"/>
    </p:custDataLst>
    <p:extLst>
      <p:ext uri="{BB962C8B-B14F-4D97-AF65-F5344CB8AC3E}">
        <p14:creationId xmlns:p14="http://schemas.microsoft.com/office/powerpoint/2010/main" val="2983585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2</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What are the contract length options for Amazon EC2 Reserved Instances? (Select TWO.)</a:t>
            </a:r>
          </a:p>
          <a:p>
            <a:pPr marL="514350" indent="-514350">
              <a:buFont typeface="+mj-lt"/>
              <a:buAutoNum type="alphaUcPeriod"/>
            </a:pPr>
            <a:r>
              <a:rPr lang="en-US" sz="2400" dirty="0"/>
              <a:t>1 year</a:t>
            </a:r>
          </a:p>
          <a:p>
            <a:pPr marL="514350" indent="-514350">
              <a:buFont typeface="+mj-lt"/>
              <a:buAutoNum type="alphaUcPeriod"/>
            </a:pPr>
            <a:r>
              <a:rPr lang="en-US" sz="2400" dirty="0"/>
              <a:t>2 years</a:t>
            </a:r>
          </a:p>
          <a:p>
            <a:pPr marL="514350" indent="-514350">
              <a:buFont typeface="+mj-lt"/>
              <a:buAutoNum type="alphaUcPeriod"/>
            </a:pPr>
            <a:r>
              <a:rPr lang="en-US" sz="2400" dirty="0"/>
              <a:t>3 years</a:t>
            </a:r>
          </a:p>
          <a:p>
            <a:pPr marL="514350" indent="-514350">
              <a:buFont typeface="+mj-lt"/>
              <a:buAutoNum type="alphaUcPeriod"/>
            </a:pPr>
            <a:r>
              <a:rPr lang="en-US" sz="2400" dirty="0"/>
              <a:t>4 years</a:t>
            </a:r>
          </a:p>
          <a:p>
            <a:pPr marL="514350" indent="-514350">
              <a:buFont typeface="+mj-lt"/>
              <a:buAutoNum type="alphaUcPeriod"/>
            </a:pPr>
            <a:r>
              <a:rPr lang="en-US" sz="2400" dirty="0"/>
              <a:t>5 years</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51</a:t>
            </a:fld>
            <a:endParaRPr lang="en-US" dirty="0"/>
          </a:p>
        </p:txBody>
      </p:sp>
    </p:spTree>
    <p:custDataLst>
      <p:tags r:id="rId1"/>
    </p:custDataLst>
    <p:extLst>
      <p:ext uri="{BB962C8B-B14F-4D97-AF65-F5344CB8AC3E}">
        <p14:creationId xmlns:p14="http://schemas.microsoft.com/office/powerpoint/2010/main" val="18261147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2</a:t>
            </a:r>
          </a:p>
        </p:txBody>
      </p:sp>
      <p:sp>
        <p:nvSpPr>
          <p:cNvPr id="9"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What are the contract length options for Amazon EC2 Reserved Instances? (Select TWO.)</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1 year (correct)</a:t>
            </a:r>
          </a:p>
          <a:p>
            <a:pPr marL="514350" indent="-514350">
              <a:buFont typeface="+mj-lt"/>
              <a:buAutoNum type="alphaUcPeriod"/>
            </a:pPr>
            <a:r>
              <a:rPr lang="en-US" sz="2400" dirty="0"/>
              <a:t>2 years</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3 years (correct)</a:t>
            </a:r>
          </a:p>
          <a:p>
            <a:pPr marL="514350" indent="-514350">
              <a:buFont typeface="+mj-lt"/>
              <a:buAutoNum type="alphaUcPeriod"/>
            </a:pPr>
            <a:r>
              <a:rPr lang="en-US" sz="2400" dirty="0"/>
              <a:t>4 years</a:t>
            </a:r>
          </a:p>
          <a:p>
            <a:pPr marL="514350" indent="-514350">
              <a:buFont typeface="+mj-lt"/>
              <a:buAutoNum type="alphaUcPeriod"/>
            </a:pPr>
            <a:r>
              <a:rPr lang="en-US" sz="2400" dirty="0"/>
              <a:t>5 years</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3" name="Slide Number Placeholder 2"/>
          <p:cNvSpPr>
            <a:spLocks noGrp="1"/>
          </p:cNvSpPr>
          <p:nvPr>
            <p:ph type="sldNum" sz="quarter" idx="10"/>
          </p:nvPr>
        </p:nvSpPr>
        <p:spPr/>
        <p:txBody>
          <a:bodyPr/>
          <a:lstStyle/>
          <a:p>
            <a:fld id="{B6A95138-A96E-2F42-A959-2EFD44FE4AB7}" type="slidenum">
              <a:rPr lang="en-US" smtClean="0"/>
              <a:pPr/>
              <a:t>52</a:t>
            </a:fld>
            <a:endParaRPr lang="en-US" dirty="0"/>
          </a:p>
        </p:txBody>
      </p:sp>
    </p:spTree>
    <p:custDataLst>
      <p:tags r:id="rId1"/>
    </p:custDataLst>
    <p:extLst>
      <p:ext uri="{BB962C8B-B14F-4D97-AF65-F5344CB8AC3E}">
        <p14:creationId xmlns:p14="http://schemas.microsoft.com/office/powerpoint/2010/main" val="40111478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9"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3</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 customer has a workload that will run for a total of 6 months and can withstand interruptions. What would be the most cost-efficient Amazon EC2 instance purchasing option?</a:t>
            </a:r>
          </a:p>
          <a:p>
            <a:pPr marL="514350" indent="-514350">
              <a:buFont typeface="+mj-lt"/>
              <a:buAutoNum type="alphaUcPeriod"/>
            </a:pPr>
            <a:r>
              <a:rPr lang="en-US" sz="2400" dirty="0"/>
              <a:t>Reserved Instance</a:t>
            </a:r>
          </a:p>
          <a:p>
            <a:pPr marL="514350" indent="-514350">
              <a:buFont typeface="+mj-lt"/>
              <a:buAutoNum type="alphaUcPeriod"/>
            </a:pPr>
            <a:r>
              <a:rPr lang="en-US" sz="2400" dirty="0"/>
              <a:t>Dedicated Instance</a:t>
            </a:r>
          </a:p>
          <a:p>
            <a:pPr marL="514350" indent="-514350">
              <a:buFont typeface="+mj-lt"/>
              <a:buAutoNum type="alphaUcPeriod"/>
            </a:pPr>
            <a:r>
              <a:rPr lang="en-US" sz="2400" dirty="0"/>
              <a:t>On-Demand Instance</a:t>
            </a:r>
          </a:p>
          <a:p>
            <a:pPr marL="514350" indent="-514350">
              <a:buFont typeface="+mj-lt"/>
              <a:buAutoNum type="alphaUcPeriod"/>
            </a:pPr>
            <a:r>
              <a:rPr lang="en-US" sz="2400" dirty="0"/>
              <a:t>Spot Instance</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53</a:t>
            </a:fld>
            <a:endParaRPr lang="en-US" dirty="0"/>
          </a:p>
        </p:txBody>
      </p:sp>
    </p:spTree>
    <p:custDataLst>
      <p:tags r:id="rId1"/>
    </p:custDataLst>
    <p:extLst>
      <p:ext uri="{BB962C8B-B14F-4D97-AF65-F5344CB8AC3E}">
        <p14:creationId xmlns:p14="http://schemas.microsoft.com/office/powerpoint/2010/main" val="2570041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9"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3</a:t>
            </a:r>
          </a:p>
        </p:txBody>
      </p:sp>
      <p:sp>
        <p:nvSpPr>
          <p:cNvPr id="6"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 customer has a workload that will run for a total of 6 months and can withstand interruptions. What would be the most cost-efficient Amazon EC2 instance purchasing option?</a:t>
            </a:r>
          </a:p>
          <a:p>
            <a:pPr marL="514350" indent="-514350">
              <a:buFont typeface="+mj-lt"/>
              <a:buAutoNum type="alphaUcPeriod"/>
            </a:pPr>
            <a:r>
              <a:rPr lang="en-US" sz="2400" dirty="0"/>
              <a:t>Reserved Instance</a:t>
            </a:r>
          </a:p>
          <a:p>
            <a:pPr marL="514350" indent="-514350">
              <a:buFont typeface="+mj-lt"/>
              <a:buAutoNum type="alphaUcPeriod"/>
            </a:pPr>
            <a:r>
              <a:rPr lang="en-US" sz="2400" dirty="0"/>
              <a:t>Dedicated Instance</a:t>
            </a:r>
          </a:p>
          <a:p>
            <a:pPr marL="514350" indent="-514350">
              <a:buFont typeface="+mj-lt"/>
              <a:buAutoNum type="alphaUcPeriod"/>
            </a:pPr>
            <a:r>
              <a:rPr lang="en-US" sz="2400" dirty="0"/>
              <a:t>On-Demand Instance</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Spot Instance (correct)</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3" name="Slide Number Placeholder 2"/>
          <p:cNvSpPr>
            <a:spLocks noGrp="1"/>
          </p:cNvSpPr>
          <p:nvPr>
            <p:ph type="sldNum" sz="quarter" idx="10"/>
          </p:nvPr>
        </p:nvSpPr>
        <p:spPr/>
        <p:txBody>
          <a:bodyPr/>
          <a:lstStyle/>
          <a:p>
            <a:fld id="{B6A95138-A96E-2F42-A959-2EFD44FE4AB7}" type="slidenum">
              <a:rPr lang="en-US" smtClean="0"/>
              <a:pPr/>
              <a:t>54</a:t>
            </a:fld>
            <a:endParaRPr lang="en-US" dirty="0"/>
          </a:p>
        </p:txBody>
      </p:sp>
    </p:spTree>
    <p:custDataLst>
      <p:tags r:id="rId1"/>
    </p:custDataLst>
    <p:extLst>
      <p:ext uri="{BB962C8B-B14F-4D97-AF65-F5344CB8AC3E}">
        <p14:creationId xmlns:p14="http://schemas.microsoft.com/office/powerpoint/2010/main" val="2582061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8"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4</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 customer wants to give users messages for the specific topics to which they have subscribed. Which service should they use?</a:t>
            </a:r>
          </a:p>
          <a:p>
            <a:pPr marL="514350" indent="-514350">
              <a:buFont typeface="+mj-lt"/>
              <a:buAutoNum type="alphaUcPeriod"/>
            </a:pPr>
            <a:r>
              <a:rPr lang="en-US" sz="2400" dirty="0"/>
              <a:t>Amazon Simple Notification Service (Amazon SNS)</a:t>
            </a:r>
          </a:p>
          <a:p>
            <a:pPr marL="514350" indent="-514350">
              <a:buFont typeface="+mj-lt"/>
              <a:buAutoNum type="alphaUcPeriod"/>
            </a:pPr>
            <a:r>
              <a:rPr lang="en-US" sz="2400" dirty="0"/>
              <a:t>AWS Lambda</a:t>
            </a:r>
          </a:p>
          <a:p>
            <a:pPr marL="514350" indent="-514350">
              <a:buFont typeface="+mj-lt"/>
              <a:buAutoNum type="alphaUcPeriod"/>
            </a:pPr>
            <a:r>
              <a:rPr lang="en-US" sz="2400" dirty="0"/>
              <a:t>Amazon Simple Queue Service (Amazon SQS)</a:t>
            </a:r>
          </a:p>
          <a:p>
            <a:pPr marL="514350" indent="-514350">
              <a:buFont typeface="+mj-lt"/>
              <a:buAutoNum type="alphaUcPeriod"/>
            </a:pPr>
            <a:r>
              <a:rPr lang="en-US" sz="2400" dirty="0"/>
              <a:t>Amazon Elastic Kubernetes Service (Amazon EKS)</a:t>
            </a:r>
          </a:p>
        </p:txBody>
      </p:sp>
      <p:pic>
        <p:nvPicPr>
          <p:cNvPr id="7"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55</a:t>
            </a:fld>
            <a:endParaRPr lang="en-US" dirty="0"/>
          </a:p>
        </p:txBody>
      </p:sp>
    </p:spTree>
    <p:custDataLst>
      <p:tags r:id="rId1"/>
    </p:custDataLst>
    <p:extLst>
      <p:ext uri="{BB962C8B-B14F-4D97-AF65-F5344CB8AC3E}">
        <p14:creationId xmlns:p14="http://schemas.microsoft.com/office/powerpoint/2010/main" val="257413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8"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a:t>
            </a:r>
            <a:br>
              <a:rPr lang="en-US" dirty="0"/>
            </a:br>
            <a:r>
              <a:rPr lang="en-US" dirty="0"/>
              <a:t>answer 4</a:t>
            </a:r>
          </a:p>
        </p:txBody>
      </p:sp>
      <p:sp>
        <p:nvSpPr>
          <p:cNvPr id="9"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 customer wants to give users messages for the specific topics to which they have subscribed. Which service should they use?</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Amazon Simple Notification Service (Amazon SNS) (correct)</a:t>
            </a:r>
          </a:p>
          <a:p>
            <a:pPr marL="514350" indent="-514350">
              <a:buFont typeface="+mj-lt"/>
              <a:buAutoNum type="alphaUcPeriod"/>
            </a:pPr>
            <a:r>
              <a:rPr lang="en-US" sz="2400" dirty="0"/>
              <a:t>AWS Lambda</a:t>
            </a:r>
          </a:p>
          <a:p>
            <a:pPr marL="514350" indent="-514350">
              <a:buFont typeface="+mj-lt"/>
              <a:buAutoNum type="alphaUcPeriod"/>
            </a:pPr>
            <a:r>
              <a:rPr lang="en-US" sz="2400" dirty="0"/>
              <a:t>Amazon Simple Queue Service (Amazon SQS)</a:t>
            </a:r>
          </a:p>
          <a:p>
            <a:pPr marL="514350" indent="-514350">
              <a:buFont typeface="+mj-lt"/>
              <a:buAutoNum type="alphaUcPeriod"/>
            </a:pPr>
            <a:r>
              <a:rPr lang="en-US" sz="2400" dirty="0"/>
              <a:t>Amazon Elastic Kubernetes Service (Amazon EKS)</a:t>
            </a:r>
          </a:p>
          <a:p>
            <a:endParaRPr lang="en-US" sz="2400" dirty="0"/>
          </a:p>
        </p:txBody>
      </p:sp>
      <p:sp>
        <p:nvSpPr>
          <p:cNvPr id="3" name="Slide Number Placeholder 2"/>
          <p:cNvSpPr>
            <a:spLocks noGrp="1"/>
          </p:cNvSpPr>
          <p:nvPr>
            <p:ph type="sldNum" sz="quarter" idx="10"/>
          </p:nvPr>
        </p:nvSpPr>
        <p:spPr/>
        <p:txBody>
          <a:bodyPr/>
          <a:lstStyle/>
          <a:p>
            <a:fld id="{B6A95138-A96E-2F42-A959-2EFD44FE4AB7}" type="slidenum">
              <a:rPr lang="en-US" smtClean="0"/>
              <a:pPr/>
              <a:t>56</a:t>
            </a:fld>
            <a:endParaRPr lang="en-US" dirty="0"/>
          </a:p>
        </p:txBody>
      </p:sp>
    </p:spTree>
    <p:custDataLst>
      <p:tags r:id="rId1"/>
    </p:custDataLst>
    <p:extLst>
      <p:ext uri="{BB962C8B-B14F-4D97-AF65-F5344CB8AC3E}">
        <p14:creationId xmlns:p14="http://schemas.microsoft.com/office/powerpoint/2010/main" val="1145114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2CE6-972B-4547-9E75-EAE5884D4214}"/>
              </a:ext>
            </a:extLst>
          </p:cNvPr>
          <p:cNvSpPr>
            <a:spLocks noGrp="1"/>
          </p:cNvSpPr>
          <p:nvPr>
            <p:ph type="title"/>
          </p:nvPr>
        </p:nvSpPr>
        <p:spPr/>
        <p:txBody>
          <a:bodyPr/>
          <a:lstStyle/>
          <a:p>
            <a:r>
              <a:rPr lang="en-US" dirty="0"/>
              <a:t>Module 2 summary</a:t>
            </a:r>
          </a:p>
        </p:txBody>
      </p:sp>
      <p:sp>
        <p:nvSpPr>
          <p:cNvPr id="6" name="Footer Placeholder 4">
            <a:extLst>
              <a:ext uri="{FF2B5EF4-FFF2-40B4-BE49-F238E27FC236}">
                <a16:creationId xmlns:a16="http://schemas.microsoft.com/office/drawing/2014/main" id="{E1C384EC-2B00-FF4C-A24E-141AE026FFE2}"/>
              </a:ext>
            </a:extLst>
          </p:cNvPr>
          <p:cNvSpPr>
            <a:spLocks noGrp="1"/>
          </p:cNvSpPr>
          <p:nvPr>
            <p:ph type="ftr" sz="quarter" idx="3"/>
          </p:nvPr>
        </p:nvSpPr>
        <p:spPr/>
        <p:txBody>
          <a:body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CDB13B9-887C-3643-A677-DFFFE9439301}"/>
              </a:ext>
            </a:extLst>
          </p:cNvPr>
          <p:cNvPicPr>
            <a:picLocks noChangeAspect="1"/>
          </p:cNvPicPr>
          <p:nvPr/>
        </p:nvPicPr>
        <p:blipFill>
          <a:blip r:embed="rId4"/>
          <a:stretch>
            <a:fillRect/>
          </a:stretch>
        </p:blipFill>
        <p:spPr>
          <a:xfrm>
            <a:off x="7647709" y="2509255"/>
            <a:ext cx="4045500" cy="2686627"/>
          </a:xfrm>
          <a:prstGeom prst="rect">
            <a:avLst/>
          </a:prstGeom>
        </p:spPr>
      </p:pic>
      <p:sp>
        <p:nvSpPr>
          <p:cNvPr id="8" name="Text Placeholder 6">
            <a:extLst>
              <a:ext uri="{FF2B5EF4-FFF2-40B4-BE49-F238E27FC236}">
                <a16:creationId xmlns:a16="http://schemas.microsoft.com/office/drawing/2014/main" id="{DBEE7394-F5E0-744C-8F8D-E58B2EA8EFDB}"/>
              </a:ext>
            </a:extLst>
          </p:cNvPr>
          <p:cNvSpPr>
            <a:spLocks noGrp="1"/>
          </p:cNvSpPr>
          <p:nvPr>
            <p:ph idx="1"/>
          </p:nvPr>
        </p:nvSpPr>
        <p:spPr>
          <a:xfrm>
            <a:off x="419100" y="1528175"/>
            <a:ext cx="8610600" cy="4648788"/>
          </a:xfrm>
        </p:spPr>
        <p:txBody>
          <a:bodyPr/>
          <a:lstStyle/>
          <a:p>
            <a:pPr marL="0" indent="0">
              <a:spcAft>
                <a:spcPts val="1000"/>
              </a:spcAft>
              <a:buNone/>
            </a:pPr>
            <a:r>
              <a:rPr lang="en-US" dirty="0"/>
              <a:t>In this module, you learned how to:</a:t>
            </a:r>
          </a:p>
          <a:p>
            <a:pPr>
              <a:spcAft>
                <a:spcPts val="500"/>
              </a:spcAft>
            </a:pPr>
            <a:r>
              <a:rPr lang="en-US" sz="2400" dirty="0"/>
              <a:t>Describe Amazon EC2 benefits</a:t>
            </a:r>
          </a:p>
          <a:p>
            <a:pPr>
              <a:spcAft>
                <a:spcPts val="500"/>
              </a:spcAft>
            </a:pPr>
            <a:r>
              <a:rPr lang="en-US" sz="2400" dirty="0"/>
              <a:t>Identify the Amazon EC2 instance types</a:t>
            </a:r>
          </a:p>
          <a:p>
            <a:pPr>
              <a:spcAft>
                <a:spcPts val="500"/>
              </a:spcAft>
            </a:pPr>
            <a:r>
              <a:rPr lang="en-US" sz="2400" dirty="0"/>
              <a:t>Differentiate among Amazon EC2 billing options </a:t>
            </a:r>
          </a:p>
          <a:p>
            <a:pPr>
              <a:spcAft>
                <a:spcPts val="500"/>
              </a:spcAft>
            </a:pPr>
            <a:r>
              <a:rPr lang="en-US" sz="2400" dirty="0"/>
              <a:t>Summarize Amazon EC2 Auto Scaling benefits</a:t>
            </a:r>
          </a:p>
          <a:p>
            <a:pPr>
              <a:spcAft>
                <a:spcPts val="500"/>
              </a:spcAft>
            </a:pPr>
            <a:r>
              <a:rPr lang="en-US" sz="2400" dirty="0"/>
              <a:t>Summarize Elastic Load Balancing benefits</a:t>
            </a:r>
          </a:p>
          <a:p>
            <a:pPr>
              <a:spcAft>
                <a:spcPts val="500"/>
              </a:spcAft>
            </a:pPr>
            <a:r>
              <a:rPr lang="en-US" sz="2400" dirty="0"/>
              <a:t>Provide examples of Elastic Load Balancing uses</a:t>
            </a:r>
          </a:p>
          <a:p>
            <a:pPr>
              <a:spcAft>
                <a:spcPts val="500"/>
              </a:spcAft>
            </a:pPr>
            <a:r>
              <a:rPr lang="en-US" sz="2400" dirty="0"/>
              <a:t>Describe differences between Amazon SNS and Amazon SQS</a:t>
            </a:r>
          </a:p>
          <a:p>
            <a:pPr>
              <a:spcAft>
                <a:spcPts val="500"/>
              </a:spcAft>
            </a:pPr>
            <a:r>
              <a:rPr lang="en-US" sz="2400" dirty="0"/>
              <a:t>Summarize additional AWS compute options</a:t>
            </a:r>
          </a:p>
          <a:p>
            <a:pPr>
              <a:spcBef>
                <a:spcPts val="800"/>
              </a:spcBef>
            </a:pPr>
            <a:endParaRPr lang="en-US" sz="2400" dirty="0"/>
          </a:p>
        </p:txBody>
      </p:sp>
      <p:sp>
        <p:nvSpPr>
          <p:cNvPr id="3" name="Slide Number Placeholder 2"/>
          <p:cNvSpPr>
            <a:spLocks noGrp="1"/>
          </p:cNvSpPr>
          <p:nvPr>
            <p:ph type="sldNum" sz="quarter" idx="12"/>
          </p:nvPr>
        </p:nvSpPr>
        <p:spPr/>
        <p:txBody>
          <a:bodyPr/>
          <a:lstStyle/>
          <a:p>
            <a:fld id="{B6A95138-A96E-2F42-A959-2EFD44FE4AB7}" type="slidenum">
              <a:rPr lang="en-US" smtClean="0"/>
              <a:t>57</a:t>
            </a:fld>
            <a:endParaRPr lang="en-US" dirty="0"/>
          </a:p>
        </p:txBody>
      </p:sp>
    </p:spTree>
    <p:custDataLst>
      <p:tags r:id="rId1"/>
    </p:custDataLst>
    <p:extLst>
      <p:ext uri="{BB962C8B-B14F-4D97-AF65-F5344CB8AC3E}">
        <p14:creationId xmlns:p14="http://schemas.microsoft.com/office/powerpoint/2010/main" val="367171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1539-D21F-DC4A-AF53-75A4A3F4910A}"/>
              </a:ext>
            </a:extLst>
          </p:cNvPr>
          <p:cNvSpPr>
            <a:spLocks noGrp="1"/>
          </p:cNvSpPr>
          <p:nvPr>
            <p:ph type="title"/>
          </p:nvPr>
        </p:nvSpPr>
        <p:spPr/>
        <p:txBody>
          <a:bodyPr/>
          <a:lstStyle/>
          <a:p>
            <a:r>
              <a:rPr lang="en-US" dirty="0"/>
              <a:t>How Amazon EC2 works</a:t>
            </a:r>
          </a:p>
        </p:txBody>
      </p:sp>
      <p:sp>
        <p:nvSpPr>
          <p:cNvPr id="5" name="Right Arrow 4">
            <a:extLst>
              <a:ext uri="{FF2B5EF4-FFF2-40B4-BE49-F238E27FC236}">
                <a16:creationId xmlns:a16="http://schemas.microsoft.com/office/drawing/2014/main" id="{311FB186-B482-8D46-8EA8-ABF23A7803FF}"/>
              </a:ext>
            </a:extLst>
          </p:cNvPr>
          <p:cNvSpPr/>
          <p:nvPr/>
        </p:nvSpPr>
        <p:spPr>
          <a:xfrm>
            <a:off x="419100" y="3707295"/>
            <a:ext cx="11501967" cy="2497667"/>
          </a:xfrm>
          <a:prstGeom prst="right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C76E645-D02C-DA49-8863-8E72C2B5A7E7}"/>
              </a:ext>
            </a:extLst>
          </p:cNvPr>
          <p:cNvSpPr txBox="1"/>
          <p:nvPr/>
        </p:nvSpPr>
        <p:spPr>
          <a:xfrm>
            <a:off x="953563" y="4540627"/>
            <a:ext cx="2666527" cy="830997"/>
          </a:xfrm>
          <a:prstGeom prst="rect">
            <a:avLst/>
          </a:prstGeom>
          <a:noFill/>
        </p:spPr>
        <p:txBody>
          <a:bodyPr wrap="square" rtlCol="0">
            <a:spAutoFit/>
          </a:bodyPr>
          <a:lstStyle/>
          <a:p>
            <a:pPr algn="ctr"/>
            <a:r>
              <a:rPr lang="en-US" sz="2400"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Launch an instance</a:t>
            </a:r>
          </a:p>
        </p:txBody>
      </p:sp>
      <p:sp>
        <p:nvSpPr>
          <p:cNvPr id="7" name="TextBox 6">
            <a:extLst>
              <a:ext uri="{FF2B5EF4-FFF2-40B4-BE49-F238E27FC236}">
                <a16:creationId xmlns:a16="http://schemas.microsoft.com/office/drawing/2014/main" id="{C0BE1F67-6BE2-4A46-AA58-0916EC783172}"/>
              </a:ext>
            </a:extLst>
          </p:cNvPr>
          <p:cNvSpPr txBox="1"/>
          <p:nvPr/>
        </p:nvSpPr>
        <p:spPr>
          <a:xfrm>
            <a:off x="4536835" y="4540627"/>
            <a:ext cx="2666527" cy="830997"/>
          </a:xfrm>
          <a:prstGeom prst="rect">
            <a:avLst/>
          </a:prstGeom>
          <a:noFill/>
        </p:spPr>
        <p:txBody>
          <a:bodyPr wrap="square" rtlCol="0">
            <a:spAutoFit/>
          </a:bodyPr>
          <a:lstStyle/>
          <a:p>
            <a:pPr algn="ctr"/>
            <a:r>
              <a:rPr lang="en-US" sz="2400"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Connect to the instance</a:t>
            </a:r>
          </a:p>
        </p:txBody>
      </p:sp>
      <p:sp>
        <p:nvSpPr>
          <p:cNvPr id="8" name="TextBox 7">
            <a:extLst>
              <a:ext uri="{FF2B5EF4-FFF2-40B4-BE49-F238E27FC236}">
                <a16:creationId xmlns:a16="http://schemas.microsoft.com/office/drawing/2014/main" id="{20F5CB78-A5BD-CA4D-9467-15285D34DC97}"/>
              </a:ext>
            </a:extLst>
          </p:cNvPr>
          <p:cNvSpPr txBox="1"/>
          <p:nvPr/>
        </p:nvSpPr>
        <p:spPr>
          <a:xfrm>
            <a:off x="8120107" y="4725292"/>
            <a:ext cx="2666527" cy="461665"/>
          </a:xfrm>
          <a:prstGeom prst="rect">
            <a:avLst/>
          </a:prstGeom>
          <a:noFill/>
        </p:spPr>
        <p:txBody>
          <a:bodyPr wrap="square" rtlCol="0">
            <a:spAutoFit/>
          </a:bodyPr>
          <a:lstStyle/>
          <a:p>
            <a:pPr algn="ctr"/>
            <a:r>
              <a:rPr lang="en-US" sz="2400" b="1"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Use the instance</a:t>
            </a:r>
          </a:p>
        </p:txBody>
      </p:sp>
      <p:pic>
        <p:nvPicPr>
          <p:cNvPr id="10" name="Picture 9">
            <a:extLst>
              <a:ext uri="{FF2B5EF4-FFF2-40B4-BE49-F238E27FC236}">
                <a16:creationId xmlns:a16="http://schemas.microsoft.com/office/drawing/2014/main" id="{C4D4F167-8008-D641-BEA6-49E9526631D6}"/>
              </a:ext>
            </a:extLst>
          </p:cNvPr>
          <p:cNvPicPr>
            <a:picLocks noChangeAspect="1"/>
          </p:cNvPicPr>
          <p:nvPr/>
        </p:nvPicPr>
        <p:blipFill>
          <a:blip r:embed="rId4"/>
          <a:stretch>
            <a:fillRect/>
          </a:stretch>
        </p:blipFill>
        <p:spPr>
          <a:xfrm>
            <a:off x="4884093" y="1946493"/>
            <a:ext cx="1972010" cy="2102895"/>
          </a:xfrm>
          <a:prstGeom prst="rect">
            <a:avLst/>
          </a:prstGeom>
        </p:spPr>
      </p:pic>
      <p:pic>
        <p:nvPicPr>
          <p:cNvPr id="12" name="Picture 11">
            <a:extLst>
              <a:ext uri="{FF2B5EF4-FFF2-40B4-BE49-F238E27FC236}">
                <a16:creationId xmlns:a16="http://schemas.microsoft.com/office/drawing/2014/main" id="{DF95FC9B-EE76-0E42-8298-7AF095A8DF52}"/>
              </a:ext>
            </a:extLst>
          </p:cNvPr>
          <p:cNvPicPr>
            <a:picLocks noChangeAspect="1"/>
          </p:cNvPicPr>
          <p:nvPr/>
        </p:nvPicPr>
        <p:blipFill>
          <a:blip r:embed="rId5"/>
          <a:stretch>
            <a:fillRect/>
          </a:stretch>
        </p:blipFill>
        <p:spPr>
          <a:xfrm>
            <a:off x="1169329" y="1925730"/>
            <a:ext cx="2234996" cy="2102895"/>
          </a:xfrm>
          <a:prstGeom prst="rect">
            <a:avLst/>
          </a:prstGeom>
        </p:spPr>
      </p:pic>
      <p:pic>
        <p:nvPicPr>
          <p:cNvPr id="14" name="Picture 13">
            <a:extLst>
              <a:ext uri="{FF2B5EF4-FFF2-40B4-BE49-F238E27FC236}">
                <a16:creationId xmlns:a16="http://schemas.microsoft.com/office/drawing/2014/main" id="{04EE954A-9D32-BA4A-B43B-A01947F3F991}"/>
              </a:ext>
            </a:extLst>
          </p:cNvPr>
          <p:cNvPicPr>
            <a:picLocks noChangeAspect="1"/>
          </p:cNvPicPr>
          <p:nvPr/>
        </p:nvPicPr>
        <p:blipFill>
          <a:blip r:embed="rId6"/>
          <a:stretch>
            <a:fillRect/>
          </a:stretch>
        </p:blipFill>
        <p:spPr>
          <a:xfrm>
            <a:off x="8467366" y="1967391"/>
            <a:ext cx="1972011" cy="2019574"/>
          </a:xfrm>
          <a:prstGeom prst="rect">
            <a:avLst/>
          </a:prstGeom>
        </p:spPr>
      </p:pic>
      <p:sp>
        <p:nvSpPr>
          <p:cNvPr id="11" name="Footer Placeholder 4">
            <a:extLst>
              <a:ext uri="{FF2B5EF4-FFF2-40B4-BE49-F238E27FC236}">
                <a16:creationId xmlns:a16="http://schemas.microsoft.com/office/drawing/2014/main" id="{8BB31A5E-9DC4-C547-96E2-45E0A7319EFA}"/>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 name="Slide Number Placeholder 2"/>
          <p:cNvSpPr>
            <a:spLocks noGrp="1"/>
          </p:cNvSpPr>
          <p:nvPr>
            <p:ph type="sldNum" sz="quarter" idx="12"/>
          </p:nvPr>
        </p:nvSpPr>
        <p:spPr/>
        <p:txBody>
          <a:bodyPr/>
          <a:lstStyle/>
          <a:p>
            <a:fld id="{B6A95138-A96E-2F42-A959-2EFD44FE4AB7}" type="slidenum">
              <a:rPr lang="en-US" smtClean="0"/>
              <a:t>6</a:t>
            </a:fld>
            <a:endParaRPr lang="en-US" dirty="0"/>
          </a:p>
        </p:txBody>
      </p:sp>
    </p:spTree>
    <p:custDataLst>
      <p:tags r:id="rId1"/>
    </p:custDataLst>
    <p:extLst>
      <p:ext uri="{BB962C8B-B14F-4D97-AF65-F5344CB8AC3E}">
        <p14:creationId xmlns:p14="http://schemas.microsoft.com/office/powerpoint/2010/main" val="376571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DA3E-11B4-0C44-BBA9-493E2E1B3972}"/>
              </a:ext>
            </a:extLst>
          </p:cNvPr>
          <p:cNvSpPr>
            <a:spLocks noGrp="1"/>
          </p:cNvSpPr>
          <p:nvPr>
            <p:ph type="title"/>
          </p:nvPr>
        </p:nvSpPr>
        <p:spPr/>
        <p:txBody>
          <a:bodyPr/>
          <a:lstStyle/>
          <a:p>
            <a:r>
              <a:rPr lang="en-US" dirty="0"/>
              <a:t>Amazon EC2 instance types</a:t>
            </a:r>
          </a:p>
        </p:txBody>
      </p:sp>
      <p:sp>
        <p:nvSpPr>
          <p:cNvPr id="3" name="Footer Placeholder 2"/>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03448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5C55-39D6-CE4B-9F30-B2A009133927}"/>
              </a:ext>
            </a:extLst>
          </p:cNvPr>
          <p:cNvSpPr>
            <a:spLocks noGrp="1"/>
          </p:cNvSpPr>
          <p:nvPr>
            <p:ph type="title"/>
          </p:nvPr>
        </p:nvSpPr>
        <p:spPr/>
        <p:txBody>
          <a:bodyPr/>
          <a:lstStyle/>
          <a:p>
            <a:r>
              <a:rPr lang="en-US" dirty="0"/>
              <a:t>Coffee shop tasks</a:t>
            </a:r>
          </a:p>
        </p:txBody>
      </p:sp>
      <p:pic>
        <p:nvPicPr>
          <p:cNvPr id="5" name="Picture 4">
            <a:extLst>
              <a:ext uri="{FF2B5EF4-FFF2-40B4-BE49-F238E27FC236}">
                <a16:creationId xmlns:a16="http://schemas.microsoft.com/office/drawing/2014/main" id="{40B46331-776E-184C-87D4-97239F8AADDC}"/>
              </a:ext>
            </a:extLst>
          </p:cNvPr>
          <p:cNvPicPr>
            <a:picLocks noChangeAspect="1"/>
          </p:cNvPicPr>
          <p:nvPr/>
        </p:nvPicPr>
        <p:blipFill>
          <a:blip r:embed="rId4"/>
          <a:stretch>
            <a:fillRect/>
          </a:stretch>
        </p:blipFill>
        <p:spPr>
          <a:xfrm>
            <a:off x="4826561" y="2220892"/>
            <a:ext cx="2538877" cy="2813225"/>
          </a:xfrm>
          <a:prstGeom prst="rect">
            <a:avLst/>
          </a:prstGeom>
        </p:spPr>
      </p:pic>
      <p:pic>
        <p:nvPicPr>
          <p:cNvPr id="8" name="Picture 7">
            <a:extLst>
              <a:ext uri="{FF2B5EF4-FFF2-40B4-BE49-F238E27FC236}">
                <a16:creationId xmlns:a16="http://schemas.microsoft.com/office/drawing/2014/main" id="{2DF63B4F-4C9C-7143-8E3B-0B0DCC2BAD04}"/>
              </a:ext>
            </a:extLst>
          </p:cNvPr>
          <p:cNvPicPr>
            <a:picLocks noChangeAspect="1"/>
          </p:cNvPicPr>
          <p:nvPr/>
        </p:nvPicPr>
        <p:blipFill>
          <a:blip r:embed="rId5"/>
          <a:stretch>
            <a:fillRect/>
          </a:stretch>
        </p:blipFill>
        <p:spPr>
          <a:xfrm>
            <a:off x="791800" y="2291601"/>
            <a:ext cx="2396363" cy="2671806"/>
          </a:xfrm>
          <a:prstGeom prst="rect">
            <a:avLst/>
          </a:prstGeom>
        </p:spPr>
      </p:pic>
      <p:pic>
        <p:nvPicPr>
          <p:cNvPr id="10" name="Picture 9">
            <a:extLst>
              <a:ext uri="{FF2B5EF4-FFF2-40B4-BE49-F238E27FC236}">
                <a16:creationId xmlns:a16="http://schemas.microsoft.com/office/drawing/2014/main" id="{5E6FDE69-63CC-B541-A90A-A131CABF0495}"/>
              </a:ext>
            </a:extLst>
          </p:cNvPr>
          <p:cNvPicPr>
            <a:picLocks noChangeAspect="1"/>
          </p:cNvPicPr>
          <p:nvPr/>
        </p:nvPicPr>
        <p:blipFill>
          <a:blip r:embed="rId6"/>
          <a:stretch>
            <a:fillRect/>
          </a:stretch>
        </p:blipFill>
        <p:spPr>
          <a:xfrm>
            <a:off x="9003836" y="2286207"/>
            <a:ext cx="2388163" cy="2682594"/>
          </a:xfrm>
          <a:prstGeom prst="rect">
            <a:avLst/>
          </a:prstGeom>
        </p:spPr>
      </p:pic>
      <p:pic>
        <p:nvPicPr>
          <p:cNvPr id="6" name="Graphic 5" descr="Coffee">
            <a:extLst>
              <a:ext uri="{FF2B5EF4-FFF2-40B4-BE49-F238E27FC236}">
                <a16:creationId xmlns:a16="http://schemas.microsoft.com/office/drawing/2014/main" id="{85A7C01B-312A-A94B-800E-A695355A4CC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2278" y="4963407"/>
            <a:ext cx="914400" cy="914400"/>
          </a:xfrm>
          <a:prstGeom prst="rect">
            <a:avLst/>
          </a:prstGeom>
        </p:spPr>
      </p:pic>
      <p:pic>
        <p:nvPicPr>
          <p:cNvPr id="12" name="Graphic 11" descr="Money">
            <a:extLst>
              <a:ext uri="{FF2B5EF4-FFF2-40B4-BE49-F238E27FC236}">
                <a16:creationId xmlns:a16="http://schemas.microsoft.com/office/drawing/2014/main" id="{72238C33-B6A7-484F-90ED-37F8D21879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39080" y="4999758"/>
            <a:ext cx="914400" cy="914400"/>
          </a:xfrm>
          <a:prstGeom prst="rect">
            <a:avLst/>
          </a:prstGeom>
        </p:spPr>
      </p:pic>
      <p:pic>
        <p:nvPicPr>
          <p:cNvPr id="16" name="Graphic 15" descr="Box">
            <a:extLst>
              <a:ext uri="{FF2B5EF4-FFF2-40B4-BE49-F238E27FC236}">
                <a16:creationId xmlns:a16="http://schemas.microsoft.com/office/drawing/2014/main" id="{665243DC-A216-FC40-A17A-27490AACDD8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55883" y="4999758"/>
            <a:ext cx="914400" cy="914400"/>
          </a:xfrm>
          <a:prstGeom prst="rect">
            <a:avLst/>
          </a:prstGeom>
        </p:spPr>
      </p:pic>
      <p:pic>
        <p:nvPicPr>
          <p:cNvPr id="17" name="Graphic 16" descr="Coffee">
            <a:extLst>
              <a:ext uri="{FF2B5EF4-FFF2-40B4-BE49-F238E27FC236}">
                <a16:creationId xmlns:a16="http://schemas.microsoft.com/office/drawing/2014/main" id="{0D851182-2BEB-CC4B-ACC0-5F566AB3C8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3706" y="4963407"/>
            <a:ext cx="914400" cy="914400"/>
          </a:xfrm>
          <a:prstGeom prst="rect">
            <a:avLst/>
          </a:prstGeom>
        </p:spPr>
      </p:pic>
      <p:pic>
        <p:nvPicPr>
          <p:cNvPr id="18" name="Graphic 17" descr="Money">
            <a:extLst>
              <a:ext uri="{FF2B5EF4-FFF2-40B4-BE49-F238E27FC236}">
                <a16:creationId xmlns:a16="http://schemas.microsoft.com/office/drawing/2014/main" id="{BBC63F4F-F01F-1E4B-8FF3-BBE662BEC9E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20508" y="4999758"/>
            <a:ext cx="914400" cy="914400"/>
          </a:xfrm>
          <a:prstGeom prst="rect">
            <a:avLst/>
          </a:prstGeom>
        </p:spPr>
      </p:pic>
      <p:pic>
        <p:nvPicPr>
          <p:cNvPr id="19" name="Graphic 18" descr="Box">
            <a:extLst>
              <a:ext uri="{FF2B5EF4-FFF2-40B4-BE49-F238E27FC236}">
                <a16:creationId xmlns:a16="http://schemas.microsoft.com/office/drawing/2014/main" id="{D331D261-F599-5D49-B8CE-0C41E7C64C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37311" y="4999758"/>
            <a:ext cx="914400" cy="914400"/>
          </a:xfrm>
          <a:prstGeom prst="rect">
            <a:avLst/>
          </a:prstGeom>
        </p:spPr>
      </p:pic>
      <p:pic>
        <p:nvPicPr>
          <p:cNvPr id="20" name="Graphic 19" descr="Coffee">
            <a:extLst>
              <a:ext uri="{FF2B5EF4-FFF2-40B4-BE49-F238E27FC236}">
                <a16:creationId xmlns:a16="http://schemas.microsoft.com/office/drawing/2014/main" id="{EFB014B6-500F-B946-A99E-FC3A4AA8EA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40287" y="4963407"/>
            <a:ext cx="914400" cy="914400"/>
          </a:xfrm>
          <a:prstGeom prst="rect">
            <a:avLst/>
          </a:prstGeom>
        </p:spPr>
      </p:pic>
      <p:pic>
        <p:nvPicPr>
          <p:cNvPr id="21" name="Graphic 20" descr="Money">
            <a:extLst>
              <a:ext uri="{FF2B5EF4-FFF2-40B4-BE49-F238E27FC236}">
                <a16:creationId xmlns:a16="http://schemas.microsoft.com/office/drawing/2014/main" id="{82ED7885-C392-904F-B1A9-E69F5E62F56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57089" y="4999758"/>
            <a:ext cx="914400" cy="914400"/>
          </a:xfrm>
          <a:prstGeom prst="rect">
            <a:avLst/>
          </a:prstGeom>
        </p:spPr>
      </p:pic>
      <p:pic>
        <p:nvPicPr>
          <p:cNvPr id="22" name="Graphic 21" descr="Box">
            <a:extLst>
              <a:ext uri="{FF2B5EF4-FFF2-40B4-BE49-F238E27FC236}">
                <a16:creationId xmlns:a16="http://schemas.microsoft.com/office/drawing/2014/main" id="{65528F76-9FB4-BF48-848E-14E44632909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773892" y="4999758"/>
            <a:ext cx="914400" cy="914400"/>
          </a:xfrm>
          <a:prstGeom prst="rect">
            <a:avLst/>
          </a:prstGeom>
        </p:spPr>
      </p:pic>
      <p:sp>
        <p:nvSpPr>
          <p:cNvPr id="23" name="TextBox 22">
            <a:extLst>
              <a:ext uri="{FF2B5EF4-FFF2-40B4-BE49-F238E27FC236}">
                <a16:creationId xmlns:a16="http://schemas.microsoft.com/office/drawing/2014/main" id="{7AE9599B-45E6-2B42-A1E9-82B26199E738}"/>
              </a:ext>
            </a:extLst>
          </p:cNvPr>
          <p:cNvSpPr txBox="1"/>
          <p:nvPr/>
        </p:nvSpPr>
        <p:spPr>
          <a:xfrm>
            <a:off x="5206974" y="1606870"/>
            <a:ext cx="1778051" cy="461665"/>
          </a:xfrm>
          <a:prstGeom prst="rect">
            <a:avLst/>
          </a:prstGeom>
          <a:noFill/>
        </p:spPr>
        <p:txBody>
          <a:bodyPr wrap="none" rtlCol="0">
            <a:spAutoFit/>
          </a:bodyPr>
          <a:lstStyle/>
          <a:p>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Employee 2</a:t>
            </a:r>
          </a:p>
        </p:txBody>
      </p:sp>
      <p:sp>
        <p:nvSpPr>
          <p:cNvPr id="25" name="Footer Placeholder 4">
            <a:extLst>
              <a:ext uri="{FF2B5EF4-FFF2-40B4-BE49-F238E27FC236}">
                <a16:creationId xmlns:a16="http://schemas.microsoft.com/office/drawing/2014/main" id="{1DD3C817-C91A-E44D-8E18-573BE25C08B1}"/>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7" name="TextBox 26">
            <a:extLst>
              <a:ext uri="{FF2B5EF4-FFF2-40B4-BE49-F238E27FC236}">
                <a16:creationId xmlns:a16="http://schemas.microsoft.com/office/drawing/2014/main" id="{7627A66D-D833-E940-9C0C-6B23250B0891}"/>
              </a:ext>
            </a:extLst>
          </p:cNvPr>
          <p:cNvSpPr txBox="1"/>
          <p:nvPr/>
        </p:nvSpPr>
        <p:spPr>
          <a:xfrm>
            <a:off x="1100956" y="1612883"/>
            <a:ext cx="1778051" cy="461665"/>
          </a:xfrm>
          <a:prstGeom prst="rect">
            <a:avLst/>
          </a:prstGeom>
          <a:noFill/>
        </p:spPr>
        <p:txBody>
          <a:bodyPr wrap="none" rtlCol="0">
            <a:spAutoFit/>
          </a:bodyPr>
          <a:lstStyle/>
          <a:p>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Employee 1</a:t>
            </a:r>
          </a:p>
        </p:txBody>
      </p:sp>
      <p:sp>
        <p:nvSpPr>
          <p:cNvPr id="28" name="TextBox 27">
            <a:extLst>
              <a:ext uri="{FF2B5EF4-FFF2-40B4-BE49-F238E27FC236}">
                <a16:creationId xmlns:a16="http://schemas.microsoft.com/office/drawing/2014/main" id="{6FB843FF-CAE2-C448-9C06-073685A8681B}"/>
              </a:ext>
            </a:extLst>
          </p:cNvPr>
          <p:cNvSpPr txBox="1"/>
          <p:nvPr/>
        </p:nvSpPr>
        <p:spPr>
          <a:xfrm>
            <a:off x="9308892" y="1606870"/>
            <a:ext cx="1778051" cy="461665"/>
          </a:xfrm>
          <a:prstGeom prst="rect">
            <a:avLst/>
          </a:prstGeom>
          <a:noFill/>
        </p:spPr>
        <p:txBody>
          <a:bodyPr wrap="none" rtlCol="0">
            <a:spAutoFit/>
          </a:bodyPr>
          <a:lstStyle/>
          <a:p>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Employee 3</a:t>
            </a:r>
          </a:p>
        </p:txBody>
      </p:sp>
      <p:sp>
        <p:nvSpPr>
          <p:cNvPr id="3" name="Slide Number Placeholder 2"/>
          <p:cNvSpPr>
            <a:spLocks noGrp="1"/>
          </p:cNvSpPr>
          <p:nvPr>
            <p:ph type="sldNum" sz="quarter" idx="12"/>
          </p:nvPr>
        </p:nvSpPr>
        <p:spPr/>
        <p:txBody>
          <a:bodyPr/>
          <a:lstStyle/>
          <a:p>
            <a:fld id="{B6A95138-A96E-2F42-A959-2EFD44FE4AB7}" type="slidenum">
              <a:rPr lang="en-US" smtClean="0"/>
              <a:t>8</a:t>
            </a:fld>
            <a:endParaRPr lang="en-US" dirty="0"/>
          </a:p>
        </p:txBody>
      </p:sp>
    </p:spTree>
    <p:custDataLst>
      <p:tags r:id="rId1"/>
    </p:custDataLst>
    <p:extLst>
      <p:ext uri="{BB962C8B-B14F-4D97-AF65-F5344CB8AC3E}">
        <p14:creationId xmlns:p14="http://schemas.microsoft.com/office/powerpoint/2010/main" val="305311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5C55-39D6-CE4B-9F30-B2A009133927}"/>
              </a:ext>
            </a:extLst>
          </p:cNvPr>
          <p:cNvSpPr>
            <a:spLocks noGrp="1"/>
          </p:cNvSpPr>
          <p:nvPr>
            <p:ph type="title"/>
          </p:nvPr>
        </p:nvSpPr>
        <p:spPr/>
        <p:txBody>
          <a:bodyPr/>
          <a:lstStyle/>
          <a:p>
            <a:r>
              <a:rPr lang="en-US" dirty="0"/>
              <a:t>Coffee shop task specialization</a:t>
            </a:r>
          </a:p>
        </p:txBody>
      </p:sp>
      <p:pic>
        <p:nvPicPr>
          <p:cNvPr id="5" name="Picture 4">
            <a:extLst>
              <a:ext uri="{FF2B5EF4-FFF2-40B4-BE49-F238E27FC236}">
                <a16:creationId xmlns:a16="http://schemas.microsoft.com/office/drawing/2014/main" id="{40B46331-776E-184C-87D4-97239F8AADDC}"/>
              </a:ext>
            </a:extLst>
          </p:cNvPr>
          <p:cNvPicPr>
            <a:picLocks noChangeAspect="1"/>
          </p:cNvPicPr>
          <p:nvPr/>
        </p:nvPicPr>
        <p:blipFill>
          <a:blip r:embed="rId4"/>
          <a:stretch>
            <a:fillRect/>
          </a:stretch>
        </p:blipFill>
        <p:spPr>
          <a:xfrm>
            <a:off x="4826561" y="2220892"/>
            <a:ext cx="2538877" cy="2813225"/>
          </a:xfrm>
          <a:prstGeom prst="rect">
            <a:avLst/>
          </a:prstGeom>
        </p:spPr>
      </p:pic>
      <p:pic>
        <p:nvPicPr>
          <p:cNvPr id="8" name="Picture 7">
            <a:extLst>
              <a:ext uri="{FF2B5EF4-FFF2-40B4-BE49-F238E27FC236}">
                <a16:creationId xmlns:a16="http://schemas.microsoft.com/office/drawing/2014/main" id="{2DF63B4F-4C9C-7143-8E3B-0B0DCC2BAD04}"/>
              </a:ext>
            </a:extLst>
          </p:cNvPr>
          <p:cNvPicPr>
            <a:picLocks noChangeAspect="1"/>
          </p:cNvPicPr>
          <p:nvPr/>
        </p:nvPicPr>
        <p:blipFill>
          <a:blip r:embed="rId5"/>
          <a:stretch>
            <a:fillRect/>
          </a:stretch>
        </p:blipFill>
        <p:spPr>
          <a:xfrm>
            <a:off x="791800" y="2291601"/>
            <a:ext cx="2396363" cy="2671806"/>
          </a:xfrm>
          <a:prstGeom prst="rect">
            <a:avLst/>
          </a:prstGeom>
        </p:spPr>
      </p:pic>
      <p:pic>
        <p:nvPicPr>
          <p:cNvPr id="10" name="Picture 9">
            <a:extLst>
              <a:ext uri="{FF2B5EF4-FFF2-40B4-BE49-F238E27FC236}">
                <a16:creationId xmlns:a16="http://schemas.microsoft.com/office/drawing/2014/main" id="{5E6FDE69-63CC-B541-A90A-A131CABF0495}"/>
              </a:ext>
            </a:extLst>
          </p:cNvPr>
          <p:cNvPicPr>
            <a:picLocks noChangeAspect="1"/>
          </p:cNvPicPr>
          <p:nvPr/>
        </p:nvPicPr>
        <p:blipFill>
          <a:blip r:embed="rId6"/>
          <a:stretch>
            <a:fillRect/>
          </a:stretch>
        </p:blipFill>
        <p:spPr>
          <a:xfrm>
            <a:off x="9003836" y="2286207"/>
            <a:ext cx="2388163" cy="2682594"/>
          </a:xfrm>
          <a:prstGeom prst="rect">
            <a:avLst/>
          </a:prstGeom>
        </p:spPr>
      </p:pic>
      <p:pic>
        <p:nvPicPr>
          <p:cNvPr id="12" name="Graphic 11" descr="Money">
            <a:extLst>
              <a:ext uri="{FF2B5EF4-FFF2-40B4-BE49-F238E27FC236}">
                <a16:creationId xmlns:a16="http://schemas.microsoft.com/office/drawing/2014/main" id="{72238C33-B6A7-484F-90ED-37F8D21879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799" y="5001768"/>
            <a:ext cx="914400" cy="914400"/>
          </a:xfrm>
          <a:prstGeom prst="rect">
            <a:avLst/>
          </a:prstGeom>
        </p:spPr>
      </p:pic>
      <p:pic>
        <p:nvPicPr>
          <p:cNvPr id="17" name="Graphic 16" descr="Coffee">
            <a:extLst>
              <a:ext uri="{FF2B5EF4-FFF2-40B4-BE49-F238E27FC236}">
                <a16:creationId xmlns:a16="http://schemas.microsoft.com/office/drawing/2014/main" id="{0D851182-2BEB-CC4B-ACC0-5F566AB3C81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32781" y="4963407"/>
            <a:ext cx="914400" cy="914400"/>
          </a:xfrm>
          <a:prstGeom prst="rect">
            <a:avLst/>
          </a:prstGeom>
        </p:spPr>
      </p:pic>
      <p:pic>
        <p:nvPicPr>
          <p:cNvPr id="22" name="Graphic 21" descr="Box">
            <a:extLst>
              <a:ext uri="{FF2B5EF4-FFF2-40B4-BE49-F238E27FC236}">
                <a16:creationId xmlns:a16="http://schemas.microsoft.com/office/drawing/2014/main" id="{65528F76-9FB4-BF48-848E-14E44632909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40717" y="5001768"/>
            <a:ext cx="914400" cy="914400"/>
          </a:xfrm>
          <a:prstGeom prst="rect">
            <a:avLst/>
          </a:prstGeom>
        </p:spPr>
      </p:pic>
      <p:sp>
        <p:nvSpPr>
          <p:cNvPr id="3" name="TextBox 2">
            <a:extLst>
              <a:ext uri="{FF2B5EF4-FFF2-40B4-BE49-F238E27FC236}">
                <a16:creationId xmlns:a16="http://schemas.microsoft.com/office/drawing/2014/main" id="{7627A66D-D833-E940-9C0C-6B23250B0891}"/>
              </a:ext>
            </a:extLst>
          </p:cNvPr>
          <p:cNvSpPr txBox="1"/>
          <p:nvPr/>
        </p:nvSpPr>
        <p:spPr>
          <a:xfrm>
            <a:off x="1100956" y="1612883"/>
            <a:ext cx="1778051" cy="461665"/>
          </a:xfrm>
          <a:prstGeom prst="rect">
            <a:avLst/>
          </a:prstGeom>
          <a:noFill/>
        </p:spPr>
        <p:txBody>
          <a:bodyPr wrap="none" rtlCol="0">
            <a:spAutoFit/>
          </a:bodyPr>
          <a:lstStyle/>
          <a:p>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Employee 1</a:t>
            </a:r>
          </a:p>
        </p:txBody>
      </p:sp>
      <p:sp>
        <p:nvSpPr>
          <p:cNvPr id="23" name="TextBox 22">
            <a:extLst>
              <a:ext uri="{FF2B5EF4-FFF2-40B4-BE49-F238E27FC236}">
                <a16:creationId xmlns:a16="http://schemas.microsoft.com/office/drawing/2014/main" id="{7AE9599B-45E6-2B42-A1E9-82B26199E738}"/>
              </a:ext>
            </a:extLst>
          </p:cNvPr>
          <p:cNvSpPr txBox="1"/>
          <p:nvPr/>
        </p:nvSpPr>
        <p:spPr>
          <a:xfrm>
            <a:off x="5206974" y="1606870"/>
            <a:ext cx="1778051" cy="461665"/>
          </a:xfrm>
          <a:prstGeom prst="rect">
            <a:avLst/>
          </a:prstGeom>
          <a:noFill/>
        </p:spPr>
        <p:txBody>
          <a:bodyPr wrap="none" rtlCol="0">
            <a:spAutoFit/>
          </a:bodyPr>
          <a:lstStyle/>
          <a:p>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Employee 2</a:t>
            </a:r>
          </a:p>
        </p:txBody>
      </p:sp>
      <p:sp>
        <p:nvSpPr>
          <p:cNvPr id="24" name="TextBox 23">
            <a:extLst>
              <a:ext uri="{FF2B5EF4-FFF2-40B4-BE49-F238E27FC236}">
                <a16:creationId xmlns:a16="http://schemas.microsoft.com/office/drawing/2014/main" id="{6FB843FF-CAE2-C448-9C06-073685A8681B}"/>
              </a:ext>
            </a:extLst>
          </p:cNvPr>
          <p:cNvSpPr txBox="1"/>
          <p:nvPr/>
        </p:nvSpPr>
        <p:spPr>
          <a:xfrm>
            <a:off x="9308892" y="1606870"/>
            <a:ext cx="1778051" cy="461665"/>
          </a:xfrm>
          <a:prstGeom prst="rect">
            <a:avLst/>
          </a:prstGeom>
          <a:noFill/>
        </p:spPr>
        <p:txBody>
          <a:bodyPr wrap="none" rtlCol="0">
            <a:spAutoFit/>
          </a:bodyPr>
          <a:lstStyle/>
          <a:p>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Employee 3</a:t>
            </a:r>
          </a:p>
        </p:txBody>
      </p:sp>
      <p:sp>
        <p:nvSpPr>
          <p:cNvPr id="7" name="TextBox 6">
            <a:extLst>
              <a:ext uri="{FF2B5EF4-FFF2-40B4-BE49-F238E27FC236}">
                <a16:creationId xmlns:a16="http://schemas.microsoft.com/office/drawing/2014/main" id="{0EC45F50-BDB0-A24F-B086-1BAE1FF40096}"/>
              </a:ext>
            </a:extLst>
          </p:cNvPr>
          <p:cNvSpPr txBox="1"/>
          <p:nvPr/>
        </p:nvSpPr>
        <p:spPr>
          <a:xfrm>
            <a:off x="1278889" y="5906742"/>
            <a:ext cx="1422184"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Make coffee</a:t>
            </a:r>
          </a:p>
        </p:txBody>
      </p:sp>
      <p:sp>
        <p:nvSpPr>
          <p:cNvPr id="25" name="TextBox 24">
            <a:extLst>
              <a:ext uri="{FF2B5EF4-FFF2-40B4-BE49-F238E27FC236}">
                <a16:creationId xmlns:a16="http://schemas.microsoft.com/office/drawing/2014/main" id="{09186174-0D6B-2A42-9A2B-032FA2D3AB15}"/>
              </a:ext>
            </a:extLst>
          </p:cNvPr>
          <p:cNvSpPr txBox="1"/>
          <p:nvPr/>
        </p:nvSpPr>
        <p:spPr>
          <a:xfrm>
            <a:off x="4976943" y="5898084"/>
            <a:ext cx="223811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Process transactions</a:t>
            </a:r>
          </a:p>
        </p:txBody>
      </p:sp>
      <p:sp>
        <p:nvSpPr>
          <p:cNvPr id="26" name="TextBox 25">
            <a:extLst>
              <a:ext uri="{FF2B5EF4-FFF2-40B4-BE49-F238E27FC236}">
                <a16:creationId xmlns:a16="http://schemas.microsoft.com/office/drawing/2014/main" id="{BA468982-2446-054C-A140-537559F74ED8}"/>
              </a:ext>
            </a:extLst>
          </p:cNvPr>
          <p:cNvSpPr txBox="1"/>
          <p:nvPr/>
        </p:nvSpPr>
        <p:spPr>
          <a:xfrm>
            <a:off x="9370607" y="5906742"/>
            <a:ext cx="1654620"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Order supplies</a:t>
            </a:r>
          </a:p>
        </p:txBody>
      </p:sp>
      <p:sp>
        <p:nvSpPr>
          <p:cNvPr id="16" name="Footer Placeholder 4">
            <a:extLst>
              <a:ext uri="{FF2B5EF4-FFF2-40B4-BE49-F238E27FC236}">
                <a16:creationId xmlns:a16="http://schemas.microsoft.com/office/drawing/2014/main" id="{FFFF9DED-9209-2B4E-B211-4405456A3C96}"/>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4" name="Slide Number Placeholder 3"/>
          <p:cNvSpPr>
            <a:spLocks noGrp="1"/>
          </p:cNvSpPr>
          <p:nvPr>
            <p:ph type="sldNum" sz="quarter" idx="12"/>
          </p:nvPr>
        </p:nvSpPr>
        <p:spPr/>
        <p:txBody>
          <a:bodyPr/>
          <a:lstStyle/>
          <a:p>
            <a:fld id="{B6A95138-A96E-2F42-A959-2EFD44FE4AB7}" type="slidenum">
              <a:rPr lang="en-US" smtClean="0"/>
              <a:t>9</a:t>
            </a:fld>
            <a:endParaRPr lang="en-US" dirty="0"/>
          </a:p>
        </p:txBody>
      </p:sp>
    </p:spTree>
    <p:custDataLst>
      <p:tags r:id="rId1"/>
    </p:custDataLst>
    <p:extLst>
      <p:ext uri="{BB962C8B-B14F-4D97-AF65-F5344CB8AC3E}">
        <p14:creationId xmlns:p14="http://schemas.microsoft.com/office/powerpoint/2010/main" val="29491951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T&amp;C_2020" id="{EFD0D240-98C0-8546-A994-971670D490F1}" vid="{063438FB-4829-9E45-B027-B4BFF182B0A1}"/>
    </a:ext>
  </a:extLst>
</a:theme>
</file>

<file path=ppt/theme/theme2.xml><?xml version="1.0" encoding="utf-8"?>
<a:theme xmlns:a="http://schemas.openxmlformats.org/drawingml/2006/main" name="2_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T&amp;C_2020" id="{EFD0D240-98C0-8546-A994-971670D490F1}" vid="{063438FB-4829-9E45-B027-B4BFF182B0A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28847</TotalTime>
  <Words>9429</Words>
  <Application>Microsoft Macintosh PowerPoint</Application>
  <PresentationFormat>Widescreen</PresentationFormat>
  <Paragraphs>770</Paragraphs>
  <Slides>57</Slides>
  <Notes>57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57</vt:i4>
      </vt:variant>
    </vt:vector>
  </HeadingPairs>
  <TitlesOfParts>
    <vt:vector size="64" baseType="lpstr">
      <vt:lpstr>Amazon Ember</vt:lpstr>
      <vt:lpstr>Amazon Ember Light</vt:lpstr>
      <vt:lpstr>Arial</vt:lpstr>
      <vt:lpstr>Calibri</vt:lpstr>
      <vt:lpstr>Lucida Console</vt:lpstr>
      <vt:lpstr>Paloma 2019 v1</vt:lpstr>
      <vt:lpstr>2_Paloma 2019 v1</vt:lpstr>
      <vt:lpstr>Compute in the Cloud</vt:lpstr>
      <vt:lpstr>Module 2 objectives</vt:lpstr>
      <vt:lpstr>Client and server model</vt:lpstr>
      <vt:lpstr>Amazon Elastic Compute Cloud (Amazon EC2)</vt:lpstr>
      <vt:lpstr>Amazon EC2</vt:lpstr>
      <vt:lpstr>How Amazon EC2 works</vt:lpstr>
      <vt:lpstr>Amazon EC2 instance types</vt:lpstr>
      <vt:lpstr>Coffee shop tasks</vt:lpstr>
      <vt:lpstr>Coffee shop task specialization</vt:lpstr>
      <vt:lpstr>Amazon EC2 instance types</vt:lpstr>
      <vt:lpstr>Amazon EC2 instance types (cont.)</vt:lpstr>
      <vt:lpstr>Match: Amazon EC2 instance types</vt:lpstr>
      <vt:lpstr>Match: Amazon EC2 instance types</vt:lpstr>
      <vt:lpstr>Match: Amazon EC2 instance types</vt:lpstr>
      <vt:lpstr>Match: Amazon EC2 instance types</vt:lpstr>
      <vt:lpstr>Match: Amazon EC2 instance types</vt:lpstr>
      <vt:lpstr>Amazon EC2 pricing</vt:lpstr>
      <vt:lpstr>Amazon EC2 instance pricing options</vt:lpstr>
      <vt:lpstr>Amazon EC2 instance pricing options</vt:lpstr>
      <vt:lpstr>Amazon EC2 dedicated computing</vt:lpstr>
      <vt:lpstr>Knowledge check question</vt:lpstr>
      <vt:lpstr>Knowledge check answer</vt:lpstr>
      <vt:lpstr>Amazon EC2 Auto Scaling</vt:lpstr>
      <vt:lpstr>Manual scaling</vt:lpstr>
      <vt:lpstr>Amazon EC2 Auto Scaling</vt:lpstr>
      <vt:lpstr>Amazon EC2 Auto Scaling (cont.)</vt:lpstr>
      <vt:lpstr>Elastic Load Balancing</vt:lpstr>
      <vt:lpstr>Load balancing</vt:lpstr>
      <vt:lpstr>Elastic Load Balancing</vt:lpstr>
      <vt:lpstr>Scalability and load balancing</vt:lpstr>
      <vt:lpstr>Auto Scaling and Elastic Load Balancing</vt:lpstr>
      <vt:lpstr>AWS messaging services</vt:lpstr>
      <vt:lpstr>Application architecture</vt:lpstr>
      <vt:lpstr>Amazon Simple Notification Service</vt:lpstr>
      <vt:lpstr>Publish updates from a single topic</vt:lpstr>
      <vt:lpstr>Publish updates from multiple topics</vt:lpstr>
      <vt:lpstr>Amazon Simple Queue Service</vt:lpstr>
      <vt:lpstr>Example: Fulfill an order</vt:lpstr>
      <vt:lpstr>Example: Orders in a queue</vt:lpstr>
      <vt:lpstr>Serverless compute services</vt:lpstr>
      <vt:lpstr>Serverless computing</vt:lpstr>
      <vt:lpstr>AWS Lambda</vt:lpstr>
      <vt:lpstr>How AWS Lambda works</vt:lpstr>
      <vt:lpstr>AWS container services</vt:lpstr>
      <vt:lpstr>Containers</vt:lpstr>
      <vt:lpstr>AWS container orchestration services</vt:lpstr>
      <vt:lpstr>AWS Fargate</vt:lpstr>
      <vt:lpstr>Knowledge check</vt:lpstr>
      <vt:lpstr>Knowledge check question 1</vt:lpstr>
      <vt:lpstr>Knowledge check answer 1</vt:lpstr>
      <vt:lpstr>Knowledge check question 2</vt:lpstr>
      <vt:lpstr>Knowledge check answer 2</vt:lpstr>
      <vt:lpstr>Knowledge check question 3</vt:lpstr>
      <vt:lpstr>Knowledge check answer 3</vt:lpstr>
      <vt:lpstr>Knowledge check question 4</vt:lpstr>
      <vt:lpstr>Knowledge check answer 4</vt:lpstr>
      <vt:lpstr>Module 2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Compute in the Cloud</dc:title>
  <dc:creator>Olivia Liddell</dc:creator>
  <cp:lastModifiedBy>Olivia Liddell</cp:lastModifiedBy>
  <cp:revision>511</cp:revision>
  <dcterms:created xsi:type="dcterms:W3CDTF">2020-05-08T13:41:47Z</dcterms:created>
  <dcterms:modified xsi:type="dcterms:W3CDTF">2021-06-28T18:57:20Z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D9FD7FEA-4728-4B0B-B311-E9063B057904</vt:lpwstr>
  </property>
  <property fmtid="{D5CDD505-2E9C-101B-9397-08002B2CF9AE}" pid="3" name="ArticulatePath">
    <vt:lpwstr>CPE ILT - Module 02 - Compute in the cloud</vt:lpwstr>
  </property>
</Properties>
</file>