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notesSlides/notesSlide14.xml" ContentType="application/vnd.openxmlformats-officedocument.presentationml.notesSlide+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notesSlides/notesSlide24.xml" ContentType="application/vnd.openxmlformats-officedocument.presentationml.notesSlide+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547" r:id="rId2"/>
    <p:sldId id="548" r:id="rId3"/>
    <p:sldId id="324" r:id="rId4"/>
    <p:sldId id="370" r:id="rId5"/>
    <p:sldId id="328" r:id="rId6"/>
    <p:sldId id="329" r:id="rId7"/>
    <p:sldId id="537" r:id="rId8"/>
    <p:sldId id="534" r:id="rId9"/>
    <p:sldId id="542" r:id="rId10"/>
    <p:sldId id="516" r:id="rId11"/>
    <p:sldId id="515" r:id="rId12"/>
    <p:sldId id="380" r:id="rId13"/>
    <p:sldId id="543" r:id="rId14"/>
    <p:sldId id="523" r:id="rId15"/>
    <p:sldId id="524" r:id="rId16"/>
    <p:sldId id="525" r:id="rId17"/>
    <p:sldId id="514" r:id="rId18"/>
    <p:sldId id="533" r:id="rId19"/>
    <p:sldId id="544" r:id="rId20"/>
    <p:sldId id="528" r:id="rId21"/>
    <p:sldId id="529" r:id="rId22"/>
    <p:sldId id="522" r:id="rId23"/>
    <p:sldId id="545" r:id="rId24"/>
    <p:sldId id="427" r:id="rId25"/>
    <p:sldId id="497" r:id="rId26"/>
    <p:sldId id="500" r:id="rId27"/>
    <p:sldId id="539" r:id="rId28"/>
    <p:sldId id="538" r:id="rId29"/>
    <p:sldId id="541" r:id="rId30"/>
    <p:sldId id="546" r:id="rId31"/>
    <p:sldId id="501" r:id="rId32"/>
    <p:sldId id="530" r:id="rId33"/>
    <p:sldId id="531" r:id="rId34"/>
    <p:sldId id="425"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unno, Anna" initials="BA" lastIdx="3" clrIdx="0">
    <p:extLst>
      <p:ext uri="{19B8F6BF-5375-455C-9EA6-DF929625EA0E}">
        <p15:presenceInfo xmlns:p15="http://schemas.microsoft.com/office/powerpoint/2012/main" userId="S-1-5-21-1407069837-2091007605-538272213-28127101" providerId="AD"/>
      </p:ext>
    </p:extLst>
  </p:cmAuthor>
  <p:cmAuthor id="2" name="Olivia Liddell" initials="OL" lastIdx="2" clrIdx="1">
    <p:extLst>
      <p:ext uri="{19B8F6BF-5375-455C-9EA6-DF929625EA0E}">
        <p15:presenceInfo xmlns:p15="http://schemas.microsoft.com/office/powerpoint/2012/main" userId="Olivia Liddell" providerId="None"/>
      </p:ext>
    </p:extLst>
  </p:cmAuthor>
  <p:cmAuthor id="3" name="Cianchetta-Riordan, Jenn" initials="CJ" lastIdx="7" clrIdx="2">
    <p:extLst>
      <p:ext uri="{19B8F6BF-5375-455C-9EA6-DF929625EA0E}">
        <p15:presenceInfo xmlns:p15="http://schemas.microsoft.com/office/powerpoint/2012/main" userId="S-1-5-21-1407069837-2091007605-538272213-296487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54B"/>
    <a:srgbClr val="4D27AA"/>
    <a:srgbClr val="B0084D"/>
    <a:srgbClr val="02B4F0"/>
    <a:srgbClr val="172339"/>
    <a:srgbClr val="D45B07"/>
    <a:srgbClr val="005176"/>
    <a:srgbClr val="4F7EFF"/>
    <a:srgbClr val="2E27AD"/>
    <a:srgbClr val="BF08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86" autoAdjust="0"/>
    <p:restoredTop sz="65865" autoAdjust="0"/>
  </p:normalViewPr>
  <p:slideViewPr>
    <p:cSldViewPr snapToGrid="0" snapToObjects="1">
      <p:cViewPr varScale="1">
        <p:scale>
          <a:sx n="76" d="100"/>
          <a:sy n="76" d="100"/>
        </p:scale>
        <p:origin x="1632" y="20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26" d="100"/>
        <a:sy n="126" d="100"/>
      </p:scale>
      <p:origin x="0" y="-776"/>
    </p:cViewPr>
  </p:notesTextViewPr>
  <p:sorterViewPr>
    <p:cViewPr>
      <p:scale>
        <a:sx n="100" d="100"/>
        <a:sy n="100" d="100"/>
      </p:scale>
      <p:origin x="0" y="0"/>
    </p:cViewPr>
  </p:sorter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1.xml"/><Relationship Id="rId3" Type="http://schemas.openxmlformats.org/officeDocument/2006/relationships/slide" Target="slides/slide3.xml"/><Relationship Id="rId21" Type="http://schemas.openxmlformats.org/officeDocument/2006/relationships/slide" Target="slides/slide25.xml"/><Relationship Id="rId7" Type="http://schemas.openxmlformats.org/officeDocument/2006/relationships/slide" Target="slides/slide7.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2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4.xml"/><Relationship Id="rId29" Type="http://schemas.openxmlformats.org/officeDocument/2006/relationships/slide" Target="slides/slide3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8.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27.xml"/><Relationship Id="rId28" Type="http://schemas.openxmlformats.org/officeDocument/2006/relationships/slide" Target="slides/slide33.xml"/><Relationship Id="rId10" Type="http://schemas.openxmlformats.org/officeDocument/2006/relationships/slide" Target="slides/slide11.xml"/><Relationship Id="rId19" Type="http://schemas.openxmlformats.org/officeDocument/2006/relationships/slide" Target="slides/slide22.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26.xml"/><Relationship Id="rId27"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AF4C7E-6995-4561-9333-337DEC700433}" type="datetimeFigureOut">
              <a:rPr lang="en-US" smtClean="0"/>
              <a:t>6/29/21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042843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22AD19-060C-B44F-8A5D-D31015D3F48A}" type="datetimeFigureOut">
              <a:rPr lang="en-US" smtClean="0"/>
              <a:t>6/29/21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A7C06-7067-A545-8A0E-687437D2C822}" type="slidenum">
              <a:rPr lang="en-US" smtClean="0"/>
              <a:t>‹#›</a:t>
            </a:fld>
            <a:endParaRPr lang="en-US" dirty="0"/>
          </a:p>
        </p:txBody>
      </p:sp>
    </p:spTree>
    <p:extLst>
      <p:ext uri="{BB962C8B-B14F-4D97-AF65-F5344CB8AC3E}">
        <p14:creationId xmlns:p14="http://schemas.microsoft.com/office/powerpoint/2010/main" val="32896801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about the AWS Global Infrastructure and ways to interact with AWS services.</a:t>
            </a:r>
          </a:p>
        </p:txBody>
      </p:sp>
    </p:spTree>
    <p:extLst>
      <p:ext uri="{BB962C8B-B14F-4D97-AF65-F5344CB8AC3E}">
        <p14:creationId xmlns:p14="http://schemas.microsoft.com/office/powerpoint/2010/main" val="1047613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the coffee shop’s online store has attracted customers from all over the world. The coffee shop ships its products worldwide. However, it can take a long time for these products to be delivered to customers who live far away from the shop.</a:t>
            </a:r>
          </a:p>
        </p:txBody>
      </p:sp>
    </p:spTree>
    <p:extLst>
      <p:ext uri="{BB962C8B-B14F-4D97-AF65-F5344CB8AC3E}">
        <p14:creationId xmlns:p14="http://schemas.microsoft.com/office/powerpoint/2010/main" val="114075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reduce the time it takes to deliver products to customers, the coffee shop opens a new location that is closer to customers in other parts of the world. Customers are able to receive the same products as before, but at quicker speeds because of their proximity to the new shop.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similar to how content is delivered throughout the AWS Global Infrastructure. Instead of shipping coffee beans to your customers, you might provide them with images, videos, webpages, and other types of electronic data.</a:t>
            </a:r>
          </a:p>
        </p:txBody>
      </p:sp>
    </p:spTree>
    <p:extLst>
      <p:ext uri="{BB962C8B-B14F-4D97-AF65-F5344CB8AC3E}">
        <p14:creationId xmlns:p14="http://schemas.microsoft.com/office/powerpoint/2010/main" val="1895770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Opening new stores is similar to using </a:t>
            </a:r>
            <a:r>
              <a:rPr lang="en-US" b="1" dirty="0"/>
              <a:t>edge locations </a:t>
            </a:r>
            <a:r>
              <a:rPr lang="en-US" dirty="0"/>
              <a:t>to bring content closer to your customers. An edge location is a site that Amazon CloudFront uses to store cached copies of your content for faster delivery to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suppose that your company’s data is stored in Brazil, and you have customers who live in China. To provide content to these customers, you don’t need to move all the content to one of the Chinese Regions. Instead of requiring your customers to get their data from Brazil, you can cache a copy locally at an edge location that is close to your customers in China. </a:t>
            </a:r>
          </a:p>
          <a:p>
            <a:endParaRPr lang="en-US" dirty="0"/>
          </a:p>
          <a:p>
            <a:r>
              <a:rPr lang="en-US" dirty="0"/>
              <a:t>When a customer in China requests one of your files, Amazon CloudFront retrieves the file from the cache in the edge location and delivers the file to the customer. The file is delivered to the customer faster because it came from the edge location near China rather than from the original source in Brazil.</a:t>
            </a:r>
          </a:p>
        </p:txBody>
      </p:sp>
    </p:spTree>
    <p:extLst>
      <p:ext uri="{BB962C8B-B14F-4D97-AF65-F5344CB8AC3E}">
        <p14:creationId xmlns:p14="http://schemas.microsoft.com/office/powerpoint/2010/main" val="3255794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learn about AWS Outposts.</a:t>
            </a:r>
          </a:p>
        </p:txBody>
      </p:sp>
    </p:spTree>
    <p:extLst>
      <p:ext uri="{BB962C8B-B14F-4D97-AF65-F5344CB8AC3E}">
        <p14:creationId xmlns:p14="http://schemas.microsoft.com/office/powerpoint/2010/main" val="3675364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that a company is located a few blocks away from the coffee shop. Employees from the company frequently visit the coffee shop and bring back their items to 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the employees would prefer not to leave their building to get coffee. Leaving the building requires them to take time away from their data-intensive and time-sensitive workloads, such as real-time data processing, controlling onsite equipment, and so on.</a:t>
            </a:r>
          </a:p>
        </p:txBody>
      </p:sp>
    </p:spTree>
    <p:extLst>
      <p:ext uri="{BB962C8B-B14F-4D97-AF65-F5344CB8AC3E}">
        <p14:creationId xmlns:p14="http://schemas.microsoft.com/office/powerpoint/2010/main" val="60793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company owners decide to open an operational coffee shop in their building. The main coffee shop now has a link to the new onsite shop within the company. Only the company’s employees, who can now complete their work and get coffee without needing to leave their building, will use this new location.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main coffee shop location remains open and operational. If the company’s employees stop by the main coffee shop location on their way to work or on the way home, all of their personal information (such as their order history, rewards information, and so on) is accessible there. The personal information remains in sync with the onsite shop’s records.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an example of the functionality that </a:t>
            </a:r>
            <a:r>
              <a:rPr lang="en-US" sz="1200" b="1" kern="1200" dirty="0">
                <a:solidFill>
                  <a:schemeClr val="tx1"/>
                </a:solidFill>
                <a:effectLst/>
                <a:latin typeface="+mn-lt"/>
                <a:ea typeface="+mn-ea"/>
                <a:cs typeface="+mn-cs"/>
              </a:rPr>
              <a:t>AWS Outposts </a:t>
            </a:r>
            <a:r>
              <a:rPr lang="en-US" sz="1200" kern="1200" dirty="0">
                <a:solidFill>
                  <a:schemeClr val="tx1"/>
                </a:solidFill>
                <a:effectLst/>
                <a:latin typeface="+mn-lt"/>
                <a:ea typeface="+mn-ea"/>
                <a:cs typeface="+mn-cs"/>
              </a:rPr>
              <a:t>provides.</a:t>
            </a:r>
          </a:p>
        </p:txBody>
      </p:sp>
    </p:spTree>
    <p:extLst>
      <p:ext uri="{BB962C8B-B14F-4D97-AF65-F5344CB8AC3E}">
        <p14:creationId xmlns:p14="http://schemas.microsoft.com/office/powerpoint/2010/main" val="20631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AWS Outposts is a service that you can use to run AWS infrastructure, services, and tools within your own on-premises data center in a hybrid cloud approach.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Outposts allows you to support workloads with data-intensive or time-sensitive requirements. Examples include the ones mentioned in the coffee shop scenario (real-time data processing and controlling onsite equipment). You can think of the products that the coffee shop provides as AWS resources, such as Amazon EC2 instances, AWS Lambda functions, and so 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an Outpost installs at your on-premises location, it connects to the nearest AWS Region. You continue to access, monitor, and manage your AWS services just as you would if your applications were running in the cloud.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Whether AWS Outposts meets your company’s needs for a hybrid cloud deployment, consider your company’s network connectivity. To access your AWS services and resources, your on-premises location must maintain ongoing connectivity to the nearest AWS Region. AWS Outposts are not designed for environments with limited to no connectivity. </a:t>
            </a:r>
          </a:p>
        </p:txBody>
      </p:sp>
    </p:spTree>
    <p:extLst>
      <p:ext uri="{BB962C8B-B14F-4D97-AF65-F5344CB8AC3E}">
        <p14:creationId xmlns:p14="http://schemas.microsoft.com/office/powerpoint/2010/main" val="1704576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3413"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in this module, you have explored several aspects of the AWS Global Infrastructure: Regions, Availability Zones, and edge locations. Now, you will work through a scenario to put these pieces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scenario, you are a business leader who is researching options for how to deliver content to your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b="1" i="0" dirty="0"/>
              <a:t>Discussion question: </a:t>
            </a:r>
            <a:r>
              <a:rPr lang="en-US" i="0" dirty="0"/>
              <a:t>When choosing an AWS Region for your services, data, and applications, why should you consider a Region’s proximity to your customers?</a:t>
            </a:r>
          </a:p>
        </p:txBody>
      </p:sp>
    </p:spTree>
    <p:extLst>
      <p:ext uri="{BB962C8B-B14F-4D97-AF65-F5344CB8AC3E}">
        <p14:creationId xmlns:p14="http://schemas.microsoft.com/office/powerpoint/2010/main" val="285353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a Region that is close to your customers helps deliver content to them faster.</a:t>
            </a:r>
          </a:p>
          <a:p>
            <a:endParaRPr lang="en-US" dirty="0"/>
          </a:p>
          <a:p>
            <a:r>
              <a:rPr lang="en-US" dirty="0"/>
              <a:t>In this scenario, suppose that you are deploying an application used by your customers in Brazil.</a:t>
            </a:r>
          </a:p>
          <a:p>
            <a:endParaRPr lang="en-US" dirty="0"/>
          </a:p>
          <a:p>
            <a:r>
              <a:rPr lang="en-US" dirty="0"/>
              <a:t>First, you choose to deploy your application in the São Paulo Region (sa-east-1) because this is the closest Region to your customers in Brazil. </a:t>
            </a:r>
          </a:p>
          <a:p>
            <a:endParaRPr lang="en-US" dirty="0"/>
          </a:p>
          <a:p>
            <a:r>
              <a:rPr lang="en-US" dirty="0"/>
              <a:t>The São Paulo Region includes three Availability Zones: sa-east-1a, sa-east-1b, and sa-east-1c. </a:t>
            </a:r>
          </a:p>
          <a:p>
            <a:endParaRPr lang="en-US" dirty="0"/>
          </a:p>
          <a:p>
            <a:r>
              <a:rPr lang="en-US" b="1" dirty="0"/>
              <a:t>Discussion question: </a:t>
            </a:r>
            <a:r>
              <a:rPr lang="en-US" dirty="0"/>
              <a:t>Why is it a best practice to deploy applications and resources in more than one Availability Zone?</a:t>
            </a:r>
          </a:p>
          <a:p>
            <a:endParaRPr lang="en-US" dirty="0"/>
          </a:p>
          <a:p>
            <a:r>
              <a:rPr lang="en-US" dirty="0"/>
              <a:t>Suppose that your application is being supported by one Availability Zone, sa-east-1a. If sa-east-1a went down, your customers wouldn’t be able to access your application. </a:t>
            </a:r>
          </a:p>
          <a:p>
            <a:r>
              <a:rPr lang="en-US" dirty="0"/>
              <a:t>Now, suppose that two Availability Zones are supporting your application: sa-east-1a and sa-east-1b. In this case, if sa-east-1a went down, your application would remain operational because sa-east-1b was unaffected.</a:t>
            </a:r>
          </a:p>
          <a:p>
            <a:endParaRPr lang="en-US" b="1" dirty="0"/>
          </a:p>
          <a:p>
            <a:r>
              <a:rPr lang="en-US" dirty="0"/>
              <a:t>Finally, you can use Amazon CloudFront to store cached copies of your content at edge locations that are close to your customers. When your customers request content, it travels across a short distance and is delivered to them quickly.</a:t>
            </a:r>
          </a:p>
        </p:txBody>
      </p:sp>
    </p:spTree>
    <p:extLst>
      <p:ext uri="{BB962C8B-B14F-4D97-AF65-F5344CB8AC3E}">
        <p14:creationId xmlns:p14="http://schemas.microsoft.com/office/powerpoint/2010/main" val="58560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learn about ways to interact with AWS services.</a:t>
            </a:r>
          </a:p>
        </p:txBody>
      </p:sp>
    </p:spTree>
    <p:extLst>
      <p:ext uri="{BB962C8B-B14F-4D97-AF65-F5344CB8AC3E}">
        <p14:creationId xmlns:p14="http://schemas.microsoft.com/office/powerpoint/2010/main" val="43568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module, you will learn how to:</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Summarize the benefits of the AWS </a:t>
            </a:r>
            <a:r>
              <a:rPr lang="en-US" dirty="0"/>
              <a:t>Global Infrastructure</a:t>
            </a: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Describe the basic concept of Availability Zones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Describe the benefits of Amazon CloudFront and edge locations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Compare different methods for provisioning AWS services</a:t>
            </a:r>
          </a:p>
        </p:txBody>
      </p:sp>
    </p:spTree>
    <p:extLst>
      <p:ext uri="{BB962C8B-B14F-4D97-AF65-F5344CB8AC3E}">
        <p14:creationId xmlns:p14="http://schemas.microsoft.com/office/powerpoint/2010/main" val="314131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think about some of the actions that you might perform when you are in a coffee shop. Some of these actions might include:</a:t>
            </a:r>
          </a:p>
          <a:p>
            <a:pPr marL="171450" indent="-171450">
              <a:buFont typeface="Arial" panose="020B0604020202020204" pitchFamily="34" charset="0"/>
              <a:buChar char="•"/>
            </a:pPr>
            <a:r>
              <a:rPr lang="en-US" dirty="0"/>
              <a:t>Order a cup of coffee.</a:t>
            </a:r>
          </a:p>
          <a:p>
            <a:pPr marL="171450" indent="-171450">
              <a:buFont typeface="Arial" panose="020B0604020202020204" pitchFamily="34" charset="0"/>
              <a:buChar char="•"/>
            </a:pPr>
            <a:r>
              <a:rPr lang="en-US" dirty="0"/>
              <a:t>Ask for a refill.</a:t>
            </a:r>
          </a:p>
          <a:p>
            <a:pPr marL="171450" indent="-171450">
              <a:buFont typeface="Arial" panose="020B0604020202020204" pitchFamily="34" charset="0"/>
              <a:buChar char="•"/>
            </a:pPr>
            <a:r>
              <a:rPr lang="en-US" dirty="0"/>
              <a:t>Check your rewards balance, and so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AWS, some of the actions that you could take to interact with services might include:</a:t>
            </a:r>
          </a:p>
          <a:p>
            <a:pPr marL="171450" indent="-171450">
              <a:buFont typeface="Arial" panose="020B0604020202020204" pitchFamily="34" charset="0"/>
              <a:buChar char="•"/>
            </a:pPr>
            <a:r>
              <a:rPr lang="en-US" dirty="0"/>
              <a:t>Launch an Amazon EC2 instance.</a:t>
            </a:r>
          </a:p>
          <a:p>
            <a:pPr marL="171450" indent="-171450">
              <a:buFont typeface="Arial" panose="020B0604020202020204" pitchFamily="34" charset="0"/>
              <a:buChar char="•"/>
            </a:pPr>
            <a:r>
              <a:rPr lang="en-US" dirty="0"/>
              <a:t>Create a load balancer.</a:t>
            </a:r>
          </a:p>
          <a:p>
            <a:pPr marL="171450" indent="-171450">
              <a:buFont typeface="Arial" panose="020B0604020202020204" pitchFamily="34" charset="0"/>
              <a:buChar char="•"/>
            </a:pPr>
            <a:r>
              <a:rPr lang="en-US" dirty="0"/>
              <a:t>Invoke an AWS Lambda function, and so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These AWS actions are examples of </a:t>
            </a:r>
            <a:r>
              <a:rPr lang="en-US" b="1" dirty="0"/>
              <a:t>application programming interface (API) requests</a:t>
            </a:r>
            <a:r>
              <a:rPr lang="en-US" dirty="0"/>
              <a:t>. API requests are predetermined ways for you to interact with AWS services. You can use API requests to provision, manage, and configure your AWS resources. </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You can access and interact with AWS services in three ways: the AWS Management Console, the AWS Command Line Interface (AWS CLI), and software development kits (SDKs).</a:t>
            </a:r>
          </a:p>
        </p:txBody>
      </p:sp>
    </p:spTree>
    <p:extLst>
      <p:ext uri="{BB962C8B-B14F-4D97-AF65-F5344CB8AC3E}">
        <p14:creationId xmlns:p14="http://schemas.microsoft.com/office/powerpoint/2010/main" val="166278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a:t>
            </a:r>
            <a:r>
              <a:rPr lang="en-US" b="1" dirty="0"/>
              <a:t>AWS Management Console </a:t>
            </a:r>
            <a:r>
              <a:rPr lang="en-US" dirty="0"/>
              <a:t>is a web-based interface for accessing and managing AWS services. You can quickly access</a:t>
            </a:r>
            <a:r>
              <a:rPr lang="en-US" baseline="0" dirty="0"/>
              <a:t> recently used </a:t>
            </a:r>
            <a:r>
              <a:rPr lang="en-US" dirty="0"/>
              <a:t>services and search for other services by name, keyword, or acronym. The console includes wizards and automated workflows that can simplify the process of completing tasks.</a:t>
            </a:r>
            <a:br>
              <a:rPr lang="en-US" dirty="0"/>
            </a:br>
            <a:br>
              <a:rPr lang="en-US" dirty="0"/>
            </a:br>
            <a:r>
              <a:rPr lang="en-US" dirty="0"/>
              <a:t>You can also use the AWS Management Console mobile</a:t>
            </a:r>
            <a:r>
              <a:rPr lang="en-US" baseline="0" dirty="0"/>
              <a:t> </a:t>
            </a:r>
            <a:r>
              <a:rPr lang="en-US" dirty="0"/>
              <a:t>application to perform tasks such as monitoring resources, viewing alarms, and accessing billing information. </a:t>
            </a:r>
            <a:r>
              <a:rPr lang="en-US" sz="1200" b="0" i="0" kern="1200" dirty="0">
                <a:solidFill>
                  <a:schemeClr val="tx1"/>
                </a:solidFill>
                <a:effectLst/>
                <a:latin typeface="+mn-lt"/>
                <a:ea typeface="+mn-ea"/>
                <a:cs typeface="+mn-cs"/>
              </a:rPr>
              <a:t>Multiple identities can stay logged into the AWS Management Console mobile app at the same time.</a:t>
            </a:r>
            <a:br>
              <a:rPr lang="en-US" sz="1200" b="0" i="0" kern="1200" baseline="0" dirty="0">
                <a:solidFill>
                  <a:schemeClr val="tx1"/>
                </a:solidFill>
                <a:effectLst/>
                <a:latin typeface="+mn-lt"/>
                <a:ea typeface="+mn-ea"/>
                <a:cs typeface="+mn-cs"/>
              </a:rPr>
            </a:br>
            <a:endParaRPr lang="en-US" dirty="0"/>
          </a:p>
          <a:p>
            <a:pPr fontAlgn="base"/>
            <a:r>
              <a:rPr lang="en-US" sz="1200" b="0" i="0" kern="1200" dirty="0">
                <a:solidFill>
                  <a:schemeClr val="tx1"/>
                </a:solidFill>
                <a:effectLst/>
                <a:latin typeface="+mn-lt"/>
                <a:ea typeface="+mn-ea"/>
                <a:cs typeface="+mn-cs"/>
              </a:rPr>
              <a:t>Next, to save time when making API requests, you can use the </a:t>
            </a:r>
            <a:r>
              <a:rPr lang="en-US" sz="1200" b="1" i="0" kern="1200" dirty="0">
                <a:solidFill>
                  <a:schemeClr val="tx1"/>
                </a:solidFill>
                <a:effectLst/>
                <a:latin typeface="+mn-lt"/>
                <a:ea typeface="+mn-ea"/>
                <a:cs typeface="+mn-cs"/>
              </a:rPr>
              <a:t>AWS Command Line Interface (AWS CLI)</a:t>
            </a:r>
            <a:r>
              <a:rPr lang="en-US" sz="1200" b="0" i="0" kern="1200" dirty="0">
                <a:solidFill>
                  <a:schemeClr val="tx1"/>
                </a:solidFill>
                <a:effectLst/>
                <a:latin typeface="+mn-lt"/>
                <a:ea typeface="+mn-ea"/>
                <a:cs typeface="+mn-cs"/>
              </a:rPr>
              <a:t>. AWS CLI helps you control multiple AWS services directly from the command line within one tool. AWS CLI is available for users on Windows, macOS, and Linux.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using AWS CLI, you can automate the actions that your services and applications perform through scripts. For example, you can use commands to launch an Amazon EC2 instance, connect an Amazon EC2 instance to a specific Auto Scaling group, and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fontAlgn="base"/>
            <a:r>
              <a:rPr lang="en-US" sz="1200" b="0" i="0" kern="1200" dirty="0">
                <a:solidFill>
                  <a:schemeClr val="tx1"/>
                </a:solidFill>
                <a:effectLst/>
                <a:latin typeface="+mn-lt"/>
                <a:ea typeface="+mn-ea"/>
                <a:cs typeface="+mn-cs"/>
              </a:rPr>
              <a:t>Another option for accessing and managing AWS services is the </a:t>
            </a:r>
            <a:r>
              <a:rPr lang="en-US" sz="1200" b="1" i="0" kern="1200" dirty="0">
                <a:solidFill>
                  <a:schemeClr val="tx1"/>
                </a:solidFill>
                <a:effectLst/>
                <a:latin typeface="+mn-lt"/>
                <a:ea typeface="+mn-ea"/>
                <a:cs typeface="+mn-cs"/>
              </a:rPr>
              <a:t>software development kits (SDKs)</a:t>
            </a:r>
            <a:r>
              <a:rPr lang="en-US" sz="1200" b="0" i="0" kern="1200" dirty="0">
                <a:solidFill>
                  <a:schemeClr val="tx1"/>
                </a:solidFill>
                <a:effectLst/>
                <a:latin typeface="+mn-lt"/>
                <a:ea typeface="+mn-ea"/>
                <a:cs typeface="+mn-cs"/>
              </a:rPr>
              <a:t>. SDKs make it easier for you to use AWS services through an API designed for your programming language or platform. SDKs helps you use AWS services with your existing applications or create entirely new applications that will run on AWS.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To help you get started with using SDKs, AWS provides documentation and sample code for each supported programming language. Supported programming languages include C++, Java, .NET, and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85913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The demo is a high-level overview of how to navigate through the AWS Management Console, including: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Opening the list of all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Accessing recently visited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Finding a service by name, keyword, or acronym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Browsing through the “Build a solution” and “Learn to build” sections at the bottom of the AWS Management Console home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Creating service shortcuts in the Console toolbar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a:t>It includes services that have been covered up to this point in the course, such as Amazon EC2, AWS Lambda, Elastic Load Balancing, and so on.</a:t>
            </a:r>
          </a:p>
        </p:txBody>
      </p:sp>
    </p:spTree>
    <p:extLst>
      <p:ext uri="{BB962C8B-B14F-4D97-AF65-F5344CB8AC3E}">
        <p14:creationId xmlns:p14="http://schemas.microsoft.com/office/powerpoint/2010/main" val="743926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p>
        </p:txBody>
      </p:sp>
    </p:spTree>
    <p:extLst>
      <p:ext uri="{BB962C8B-B14F-4D97-AF65-F5344CB8AC3E}">
        <p14:creationId xmlns:p14="http://schemas.microsoft.com/office/powerpoint/2010/main" val="3721433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of the following statements is TRUE for the AWS </a:t>
            </a:r>
            <a:r>
              <a:rPr lang="en-US" dirty="0"/>
              <a:t>Global Infrastructure</a:t>
            </a:r>
            <a:r>
              <a:rPr lang="en-US" sz="1200" b="0" dirty="0">
                <a:latin typeface="Amazon Ember" panose="020B0603020204020204" pitchFamily="34" charset="0"/>
                <a:ea typeface="Amazon Ember" panose="020B0603020204020204" pitchFamily="34" charset="0"/>
                <a:cs typeface="Amazon Ember" panose="020B0603020204020204" pitchFamily="34" charset="0"/>
              </a:rPr>
              <a:t>?</a:t>
            </a:r>
          </a:p>
          <a:p>
            <a:endParaRPr lang="en-US" dirty="0"/>
          </a:p>
          <a:p>
            <a:pPr marL="228600" indent="-228600">
              <a:buFont typeface="+mj-lt"/>
              <a:buAutoNum type="alphaUcPeriod"/>
            </a:pPr>
            <a:r>
              <a:rPr lang="en-US" dirty="0"/>
              <a:t>An Availability Zone consists of a single Region.</a:t>
            </a:r>
          </a:p>
          <a:p>
            <a:pPr marL="228600" indent="-228600">
              <a:buFont typeface="+mj-lt"/>
              <a:buAutoNum type="alphaUcPeriod"/>
            </a:pPr>
            <a:r>
              <a:rPr lang="en-US" dirty="0"/>
              <a:t>An Availability Zone consists of two or more Regions.</a:t>
            </a:r>
          </a:p>
          <a:p>
            <a:pPr marL="228600" indent="-228600">
              <a:buFont typeface="+mj-lt"/>
              <a:buAutoNum type="alphaUcPeriod"/>
            </a:pPr>
            <a:r>
              <a:rPr lang="en-US" dirty="0"/>
              <a:t>A Region consists of a single Availability Zone.</a:t>
            </a:r>
          </a:p>
          <a:p>
            <a:pPr marL="228600" indent="-228600">
              <a:buFont typeface="+mj-lt"/>
              <a:buAutoNum type="alphaUcPeriod"/>
            </a:pPr>
            <a:r>
              <a:rPr lang="en-US" dirty="0"/>
              <a:t>A Region consists of two or more Availability Zones.</a:t>
            </a:r>
          </a:p>
        </p:txBody>
      </p:sp>
    </p:spTree>
    <p:extLst>
      <p:ext uri="{BB962C8B-B14F-4D97-AF65-F5344CB8AC3E}">
        <p14:creationId xmlns:p14="http://schemas.microsoft.com/office/powerpoint/2010/main" val="1783610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dirty="0">
                <a:ea typeface="Amazon Ember" panose="020B0603020204020204" pitchFamily="34" charset="0"/>
                <a:cs typeface="Amazon Ember" panose="020B0603020204020204" pitchFamily="34" charset="0"/>
              </a:rPr>
              <a:t>The correct response option is </a:t>
            </a:r>
            <a:r>
              <a:rPr lang="en-US" sz="1200" b="1" dirty="0">
                <a:ea typeface="Amazon Ember" panose="020B0603020204020204" pitchFamily="34" charset="0"/>
                <a:cs typeface="Amazon Ember" panose="020B0603020204020204" pitchFamily="34" charset="0"/>
              </a:rPr>
              <a:t>D. A Region consists of two or more Availability Zones</a:t>
            </a:r>
            <a:r>
              <a:rPr lang="en-US" sz="1200" dirty="0">
                <a:ea typeface="Amazon Ember" panose="020B0603020204020204" pitchFamily="34" charset="0"/>
                <a:cs typeface="Amazon Ember" panose="020B0603020204020204" pitchFamily="34" charset="0"/>
              </a:rPr>
              <a:t>.</a:t>
            </a: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00000"/>
              </a:lnSpc>
              <a:buNone/>
            </a:pPr>
            <a:r>
              <a:rPr lang="en-US" sz="1200" b="0" dirty="0">
                <a:ea typeface="Amazon Ember" panose="020B0603020204020204" pitchFamily="34" charset="0"/>
                <a:cs typeface="Amazon Ember" panose="020B0603020204020204" pitchFamily="34" charset="0"/>
              </a:rPr>
              <a:t>For example, the South America (</a:t>
            </a:r>
            <a:r>
              <a:rPr lang="en-US" sz="1200" b="0" i="0" kern="1200" dirty="0">
                <a:solidFill>
                  <a:schemeClr val="tx1"/>
                </a:solidFill>
                <a:effectLst/>
                <a:latin typeface="+mn-lt"/>
                <a:ea typeface="+mn-ea"/>
                <a:cs typeface="+mn-cs"/>
              </a:rPr>
              <a:t>São Paulo) Region is sa-east-1. It includes three Availability Zones: sa-east-1</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sa-east-1</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and sa-east-1</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1297510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factors should be considered when selecting a Region? (Select TWO.)</a:t>
            </a:r>
          </a:p>
          <a:p>
            <a:endParaRPr lang="en-US" dirty="0"/>
          </a:p>
          <a:p>
            <a:pPr marL="228600" indent="-228600">
              <a:buFont typeface="+mj-lt"/>
              <a:buAutoNum type="alphaUcPeriod"/>
            </a:pPr>
            <a:r>
              <a:rPr lang="en-US" dirty="0"/>
              <a:t>Compliance with data governance and legal requirements</a:t>
            </a:r>
          </a:p>
          <a:p>
            <a:pPr marL="228600" indent="-228600">
              <a:buFont typeface="+mj-lt"/>
              <a:buAutoNum type="alphaUcPeriod"/>
            </a:pPr>
            <a:r>
              <a:rPr lang="en-US" dirty="0"/>
              <a:t>Proximity to your customers</a:t>
            </a:r>
          </a:p>
          <a:p>
            <a:pPr marL="228600" indent="-228600">
              <a:buFont typeface="+mj-lt"/>
              <a:buAutoNum type="alphaUcPeriod"/>
            </a:pPr>
            <a:r>
              <a:rPr lang="en-US" dirty="0"/>
              <a:t>Access to 24/7 technical support</a:t>
            </a:r>
          </a:p>
          <a:p>
            <a:pPr marL="228600" indent="-228600">
              <a:buFont typeface="+mj-lt"/>
              <a:buAutoNum type="alphaUcPeriod"/>
            </a:pPr>
            <a:r>
              <a:rPr lang="en-US" dirty="0"/>
              <a:t>Ability to assign custom permissions to different users</a:t>
            </a:r>
          </a:p>
          <a:p>
            <a:pPr marL="228600" indent="-228600">
              <a:buFont typeface="+mj-lt"/>
              <a:buAutoNum type="alphaUcPeriod"/>
            </a:pPr>
            <a:r>
              <a:rPr lang="en-US" dirty="0"/>
              <a:t>Access to the AWS Command Line Interface (AWS CLI)</a:t>
            </a:r>
          </a:p>
        </p:txBody>
      </p:sp>
    </p:spTree>
    <p:extLst>
      <p:ext uri="{BB962C8B-B14F-4D97-AF65-F5344CB8AC3E}">
        <p14:creationId xmlns:p14="http://schemas.microsoft.com/office/powerpoint/2010/main" val="1675137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two response options are:</a:t>
            </a:r>
          </a:p>
          <a:p>
            <a:pPr marL="0" indent="0" fontAlgn="base">
              <a:buFont typeface="Arial" panose="020B0604020202020204" pitchFamily="34" charset="0"/>
              <a:buNone/>
            </a:pPr>
            <a:r>
              <a:rPr lang="en-US" sz="1200" b="1" i="0" kern="1200" dirty="0">
                <a:solidFill>
                  <a:schemeClr val="tx1"/>
                </a:solidFill>
                <a:effectLst/>
                <a:latin typeface="+mn-lt"/>
                <a:ea typeface="+mn-ea"/>
                <a:cs typeface="+mn-cs"/>
              </a:rPr>
              <a:t>A. Compliance with data governance and legal requirements</a:t>
            </a:r>
            <a:endParaRPr lang="en-US" sz="1200" b="0" i="0" kern="1200" dirty="0">
              <a:solidFill>
                <a:schemeClr val="tx1"/>
              </a:solidFill>
              <a:effectLst/>
              <a:latin typeface="+mn-lt"/>
              <a:ea typeface="+mn-ea"/>
              <a:cs typeface="+mn-cs"/>
            </a:endParaRPr>
          </a:p>
          <a:p>
            <a:pPr marL="0" indent="0" fontAlgn="base">
              <a:buFont typeface="Arial" panose="020B0604020202020204" pitchFamily="34" charset="0"/>
              <a:buNone/>
            </a:pPr>
            <a:r>
              <a:rPr lang="en-US" sz="1200" b="1" i="0" kern="1200" dirty="0">
                <a:solidFill>
                  <a:schemeClr val="tx1"/>
                </a:solidFill>
                <a:effectLst/>
                <a:latin typeface="+mn-lt"/>
                <a:ea typeface="+mn-ea"/>
                <a:cs typeface="+mn-cs"/>
              </a:rPr>
              <a:t>B. Proximity to your customers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Two other factors to consider when selecting a Region are pricing and the services that are available in a Region.</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The  level of support that you choose is not determined by Region. AWS Support plans are explored later in this course.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 Assigning custom permissions to different users is a feature that is possible in all AWS Regions.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 The AWS Command Line Interface (AWS CLI) is available in all AWS Regions.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marL="0" indent="0">
              <a:lnSpc>
                <a:spcPct val="100000"/>
              </a:lnSpc>
              <a:buNone/>
            </a:pPr>
            <a:endParaRPr lang="en-US" dirty="0"/>
          </a:p>
        </p:txBody>
      </p:sp>
    </p:spTree>
    <p:extLst>
      <p:ext uri="{BB962C8B-B14F-4D97-AF65-F5344CB8AC3E}">
        <p14:creationId xmlns:p14="http://schemas.microsoft.com/office/powerpoint/2010/main" val="515513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statement best describes Amazon CloudFront?</a:t>
            </a:r>
          </a:p>
          <a:p>
            <a:endParaRPr lang="en-US" dirty="0"/>
          </a:p>
          <a:p>
            <a:pPr marL="228600" indent="-228600">
              <a:buFont typeface="+mj-lt"/>
              <a:buAutoNum type="alphaUcPeriod"/>
            </a:pPr>
            <a:r>
              <a:rPr lang="en-US" sz="1200" dirty="0"/>
              <a:t>A service that allows you to run infrastructure in a hybrid cloud approach</a:t>
            </a:r>
          </a:p>
          <a:p>
            <a:pPr marL="228600" indent="-228600">
              <a:buFont typeface="+mj-lt"/>
              <a:buAutoNum type="alphaUcPeriod"/>
            </a:pPr>
            <a:r>
              <a:rPr lang="en-US" sz="1200" dirty="0"/>
              <a:t>A serverless compute engine for containers</a:t>
            </a:r>
          </a:p>
          <a:p>
            <a:pPr marL="228600" indent="-228600">
              <a:buFont typeface="+mj-lt"/>
              <a:buAutoNum type="alphaUcPeriod"/>
            </a:pPr>
            <a:r>
              <a:rPr lang="en-US" sz="1200" dirty="0"/>
              <a:t>A service that allows you to send and receive messages between software components through a queue</a:t>
            </a:r>
          </a:p>
          <a:p>
            <a:pPr marL="228600" indent="-228600">
              <a:buFont typeface="+mj-lt"/>
              <a:buAutoNum type="alphaUcPeriod"/>
            </a:pPr>
            <a:r>
              <a:rPr lang="en-US" sz="1200" dirty="0"/>
              <a:t>A global content delivery service</a:t>
            </a:r>
          </a:p>
        </p:txBody>
      </p:sp>
    </p:spTree>
    <p:extLst>
      <p:ext uri="{BB962C8B-B14F-4D97-AF65-F5344CB8AC3E}">
        <p14:creationId xmlns:p14="http://schemas.microsoft.com/office/powerpoint/2010/main" val="808775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D: A global content delivery service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Amazon CloudFront is a content delivery service. It uses a network of edge locations to cache content and deliver content to customers all over the world. When content is cached, it is stored locally as a copy. This content might be video files, photos, webpages, and so on.</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AWS Outposts </a:t>
            </a:r>
            <a:r>
              <a:rPr lang="en-US" sz="1200" b="0" i="0" kern="1200" dirty="0">
                <a:solidFill>
                  <a:schemeClr val="tx1"/>
                </a:solidFill>
                <a:effectLst/>
                <a:latin typeface="+mn-lt"/>
                <a:ea typeface="+mn-ea"/>
                <a:cs typeface="+mn-cs"/>
              </a:rPr>
              <a:t>is a service that allows you to run infrastructure in a hybrid cloud approach.</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a:t>
            </a:r>
            <a:r>
              <a:rPr lang="en-US" sz="1200" b="0" i="1" kern="1200" dirty="0">
                <a:solidFill>
                  <a:schemeClr val="tx1"/>
                </a:solidFill>
                <a:effectLst/>
                <a:latin typeface="+mn-lt"/>
                <a:ea typeface="+mn-ea"/>
                <a:cs typeface="+mn-cs"/>
              </a:rPr>
              <a:t>AWS Fargate</a:t>
            </a:r>
            <a:r>
              <a:rPr lang="en-US" sz="1200" b="0" i="0" kern="1200" dirty="0">
                <a:solidFill>
                  <a:schemeClr val="tx1"/>
                </a:solidFill>
                <a:effectLst/>
                <a:latin typeface="+mn-lt"/>
                <a:ea typeface="+mn-ea"/>
                <a:cs typeface="+mn-cs"/>
              </a:rPr>
              <a:t> is a serverless compute engine for containers.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a:t>
            </a:r>
            <a:r>
              <a:rPr lang="en-US" sz="1200" b="0" i="1" kern="1200" dirty="0">
                <a:solidFill>
                  <a:schemeClr val="tx1"/>
                </a:solidFill>
                <a:effectLst/>
                <a:latin typeface="+mn-lt"/>
                <a:ea typeface="+mn-ea"/>
                <a:cs typeface="+mn-cs"/>
              </a:rPr>
              <a:t>Amazon Simple Queue Service (Amazon SQS) </a:t>
            </a:r>
            <a:r>
              <a:rPr lang="en-US" sz="1200" b="0" i="0" kern="1200" dirty="0">
                <a:solidFill>
                  <a:schemeClr val="tx1"/>
                </a:solidFill>
                <a:effectLst/>
                <a:latin typeface="+mn-lt"/>
                <a:ea typeface="+mn-ea"/>
                <a:cs typeface="+mn-cs"/>
              </a:rPr>
              <a:t>is a service that allows you to send, store, and receive messages between software components through a queue.</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82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understand the AWS </a:t>
            </a:r>
            <a:r>
              <a:rPr lang="en-US" dirty="0"/>
              <a:t>Global Infrastructure</a:t>
            </a:r>
            <a:r>
              <a:rPr lang="en-US" sz="1200" kern="1200" dirty="0">
                <a:solidFill>
                  <a:schemeClr val="tx1"/>
                </a:solidFill>
                <a:effectLst/>
                <a:latin typeface="+mn-lt"/>
                <a:ea typeface="+mn-ea"/>
                <a:cs typeface="+mn-cs"/>
              </a:rPr>
              <a:t>, begin with an example from the coffee shop. Customers are unable to get to the coffee shop because a parade is blocking the road.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an event such as a parade, flood, or power outage impacts one location, customers can still get their coffee by visiting a different location only a few blocks away.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similar to how the AWS </a:t>
            </a:r>
            <a:r>
              <a:rPr lang="en-US" dirty="0"/>
              <a:t>Global Infrastructure </a:t>
            </a:r>
            <a:r>
              <a:rPr lang="en-US" sz="1200" kern="1200" dirty="0">
                <a:solidFill>
                  <a:schemeClr val="tx1"/>
                </a:solidFill>
                <a:effectLst/>
                <a:latin typeface="+mn-lt"/>
                <a:ea typeface="+mn-ea"/>
                <a:cs typeface="+mn-cs"/>
              </a:rPr>
              <a:t>works.</a:t>
            </a:r>
          </a:p>
        </p:txBody>
      </p:sp>
    </p:spTree>
    <p:extLst>
      <p:ext uri="{BB962C8B-B14F-4D97-AF65-F5344CB8AC3E}">
        <p14:creationId xmlns:p14="http://schemas.microsoft.com/office/powerpoint/2010/main" val="510238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site does Amazon CloudFront use to cache copies of content for faster delivery to users at any location?</a:t>
            </a:r>
          </a:p>
          <a:p>
            <a:endParaRPr lang="en-US" dirty="0"/>
          </a:p>
          <a:p>
            <a:pPr marL="228600" indent="-228600">
              <a:buFont typeface="+mj-lt"/>
              <a:buAutoNum type="alphaUcPeriod"/>
            </a:pPr>
            <a:r>
              <a:rPr lang="en-US" dirty="0"/>
              <a:t>Edge location</a:t>
            </a:r>
          </a:p>
          <a:p>
            <a:pPr marL="228600" indent="-228600">
              <a:buFont typeface="+mj-lt"/>
              <a:buAutoNum type="alphaUcPeriod"/>
            </a:pPr>
            <a:r>
              <a:rPr lang="en-US" dirty="0"/>
              <a:t>Region</a:t>
            </a:r>
          </a:p>
          <a:p>
            <a:pPr marL="228600" indent="-228600">
              <a:buFont typeface="+mj-lt"/>
              <a:buAutoNum type="alphaUcPeriod"/>
            </a:pPr>
            <a:r>
              <a:rPr lang="en-US" dirty="0"/>
              <a:t>Availability Zone</a:t>
            </a:r>
          </a:p>
          <a:p>
            <a:pPr marL="228600" indent="-228600">
              <a:buFont typeface="+mj-lt"/>
              <a:buAutoNum type="alphaUcPeriod"/>
            </a:pPr>
            <a:r>
              <a:rPr lang="en-US" dirty="0"/>
              <a:t>Origin</a:t>
            </a:r>
          </a:p>
          <a:p>
            <a:endParaRPr lang="en-US" dirty="0"/>
          </a:p>
        </p:txBody>
      </p:sp>
    </p:spTree>
    <p:extLst>
      <p:ext uri="{BB962C8B-B14F-4D97-AF65-F5344CB8AC3E}">
        <p14:creationId xmlns:p14="http://schemas.microsoft.com/office/powerpoint/2010/main" val="3269521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ea typeface="Amazon Ember" panose="020B0603020204020204" pitchFamily="34" charset="0"/>
                <a:cs typeface="Amazon Ember" panose="020B0603020204020204" pitchFamily="34" charset="0"/>
              </a:rPr>
              <a:t>The correct response option is</a:t>
            </a:r>
            <a:r>
              <a:rPr lang="en-US" sz="1200" b="0" dirty="0">
                <a:latin typeface="Amazon Ember" panose="020B0603020204020204" pitchFamily="34" charset="0"/>
                <a:ea typeface="Amazon Ember" panose="020B0603020204020204" pitchFamily="34" charset="0"/>
                <a:cs typeface="Amazon Ember" panose="020B0603020204020204" pitchFamily="34" charset="0"/>
              </a:rPr>
              <a:t> </a:t>
            </a:r>
            <a:r>
              <a:rPr lang="en-US" sz="1200" b="1" dirty="0">
                <a:ea typeface="Amazon Ember" panose="020B0603020204020204" pitchFamily="34" charset="0"/>
                <a:cs typeface="Amazon Ember" panose="020B0603020204020204" pitchFamily="34" charset="0"/>
              </a:rPr>
              <a:t>A. Edge location</a:t>
            </a:r>
            <a:r>
              <a:rPr lang="en-US" sz="1200" dirty="0">
                <a:ea typeface="Amazon Ember" panose="020B0603020204020204" pitchFamily="34" charset="0"/>
                <a:cs typeface="Amazon Ember" panose="020B0603020204020204" pitchFamily="34" charset="0"/>
              </a:rPr>
              <a:t>.</a:t>
            </a: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00000"/>
              </a:lnSpc>
              <a:buNone/>
            </a:pPr>
            <a:r>
              <a:rPr lang="en-US" dirty="0"/>
              <a:t>The other response options are incorrect because:</a:t>
            </a:r>
          </a:p>
          <a:p>
            <a:pPr marL="0" indent="0">
              <a:lnSpc>
                <a:spcPct val="100000"/>
              </a:lnSpc>
              <a:buNone/>
            </a:pPr>
            <a:endParaRPr lang="en-US" dirty="0"/>
          </a:p>
          <a:p>
            <a:pPr marL="0" indent="0">
              <a:lnSpc>
                <a:spcPct val="100000"/>
              </a:lnSpc>
              <a:buNone/>
            </a:pPr>
            <a:r>
              <a:rPr lang="en-US" dirty="0"/>
              <a:t>B. A Region is a separate geographical location with multiple locations that are isolated from each other.</a:t>
            </a:r>
          </a:p>
          <a:p>
            <a:pPr marL="0" indent="0">
              <a:lnSpc>
                <a:spcPct val="100000"/>
              </a:lnSpc>
              <a:buNone/>
            </a:pPr>
            <a:endParaRPr lang="en-US" dirty="0"/>
          </a:p>
          <a:p>
            <a:pPr marL="0" indent="0">
              <a:lnSpc>
                <a:spcPct val="100000"/>
              </a:lnSpc>
              <a:buNone/>
            </a:pPr>
            <a:r>
              <a:rPr lang="en-US" dirty="0"/>
              <a:t>C. An Availability Zone is a fully isolated portion of the AWS Global Infrastructure.</a:t>
            </a:r>
          </a:p>
          <a:p>
            <a:pPr marL="0" indent="0">
              <a:lnSpc>
                <a:spcPct val="100000"/>
              </a:lnSpc>
              <a:buNone/>
            </a:pPr>
            <a:endParaRPr lang="en-US" dirty="0"/>
          </a:p>
          <a:p>
            <a:pPr marL="0" indent="0">
              <a:lnSpc>
                <a:spcPct val="100000"/>
              </a:lnSpc>
              <a:buNone/>
            </a:pPr>
            <a:r>
              <a:rPr lang="en-US" dirty="0"/>
              <a:t>D. An origin is the server from which CloudFront gets your files. Examples of CloudFront origins include Amazon Simple Storage Service (Amazon S3) buckets and web servers. (</a:t>
            </a:r>
            <a:r>
              <a:rPr lang="en-US" b="1" dirty="0"/>
              <a:t>Note:</a:t>
            </a:r>
            <a:r>
              <a:rPr lang="en-US" dirty="0"/>
              <a:t> Amazon S3 is explored later in this course.)</a:t>
            </a:r>
          </a:p>
          <a:p>
            <a:pPr marL="0" indent="0">
              <a:lnSpc>
                <a:spcPct val="100000"/>
              </a:lnSpc>
              <a:buNone/>
            </a:pPr>
            <a:endParaRPr lang="en-US" dirty="0"/>
          </a:p>
        </p:txBody>
      </p:sp>
    </p:spTree>
    <p:extLst>
      <p:ext uri="{BB962C8B-B14F-4D97-AF65-F5344CB8AC3E}">
        <p14:creationId xmlns:p14="http://schemas.microsoft.com/office/powerpoint/2010/main" val="544726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Which actions can you perform with AWS Outposts?</a:t>
            </a:r>
          </a:p>
          <a:p>
            <a:pPr marL="0" indent="0">
              <a:spcAft>
                <a:spcPts val="1000"/>
              </a:spcAft>
              <a:buNone/>
            </a:pPr>
            <a:endParaRPr lang="en-US" dirty="0"/>
          </a:p>
          <a:p>
            <a:pPr marL="228600" indent="-228600">
              <a:buFont typeface="+mj-lt"/>
              <a:buAutoNum type="alphaUcPeriod"/>
            </a:pPr>
            <a:r>
              <a:rPr lang="en-US" sz="1200" dirty="0"/>
              <a:t>Automate actions for AWS services and applications through scripts</a:t>
            </a:r>
          </a:p>
          <a:p>
            <a:pPr marL="228600" indent="-228600">
              <a:buFont typeface="+mj-lt"/>
              <a:buAutoNum type="alphaUcPeriod"/>
            </a:pPr>
            <a:r>
              <a:rPr lang="en-US" sz="1200" dirty="0"/>
              <a:t>Access wizards and automated workflows to perform tasks in AWS services</a:t>
            </a:r>
          </a:p>
          <a:p>
            <a:pPr marL="228600" indent="-228600">
              <a:buFont typeface="+mj-lt"/>
              <a:buAutoNum type="alphaUcPeriod"/>
            </a:pPr>
            <a:r>
              <a:rPr lang="en-US" sz="1200" dirty="0"/>
              <a:t>Extend AWS infrastructure and services to your on-premises data center</a:t>
            </a:r>
          </a:p>
          <a:p>
            <a:pPr marL="228600" indent="-228600">
              <a:buFont typeface="+mj-lt"/>
              <a:buAutoNum type="alphaUcPeriod"/>
            </a:pPr>
            <a:r>
              <a:rPr lang="en-US" sz="1200" dirty="0"/>
              <a:t>Develop AWS applications in supported programming languages</a:t>
            </a:r>
          </a:p>
        </p:txBody>
      </p:sp>
    </p:spTree>
    <p:extLst>
      <p:ext uri="{BB962C8B-B14F-4D97-AF65-F5344CB8AC3E}">
        <p14:creationId xmlns:p14="http://schemas.microsoft.com/office/powerpoint/2010/main" val="1641846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t>The correct response option is </a:t>
            </a:r>
            <a:r>
              <a:rPr lang="en-US" b="1" dirty="0"/>
              <a:t>C: Extend AWS infrastructure and services to your on-premises data center.</a:t>
            </a:r>
          </a:p>
          <a:p>
            <a:pPr marL="0" indent="0">
              <a:lnSpc>
                <a:spcPct val="100000"/>
              </a:lnSpc>
              <a:buNone/>
            </a:pPr>
            <a:endParaRPr lang="en-US" dirty="0"/>
          </a:p>
          <a:p>
            <a:pPr marL="0" indent="0">
              <a:lnSpc>
                <a:spcPct val="100000"/>
              </a:lnSpc>
              <a:buNone/>
            </a:pPr>
            <a:r>
              <a:rPr lang="en-US" dirty="0"/>
              <a:t>The other response options are incorrect because:</a:t>
            </a:r>
          </a:p>
          <a:p>
            <a:pPr marL="0" indent="0">
              <a:lnSpc>
                <a:spcPct val="100000"/>
              </a:lnSpc>
              <a:buNone/>
            </a:pPr>
            <a:endParaRPr lang="en-US" dirty="0"/>
          </a:p>
          <a:p>
            <a:pPr marL="0" indent="0">
              <a:lnSpc>
                <a:spcPct val="100000"/>
              </a:lnSpc>
              <a:buNone/>
            </a:pPr>
            <a:r>
              <a:rPr lang="en-US" dirty="0"/>
              <a:t>A. The AWS Command Line Interface (AWS CLI) is used to automate actions for AWS services and applications through scripts.</a:t>
            </a:r>
          </a:p>
          <a:p>
            <a:pPr marL="0" indent="0">
              <a:lnSpc>
                <a:spcPct val="100000"/>
              </a:lnSpc>
              <a:buNone/>
            </a:pPr>
            <a:endParaRPr lang="en-US" dirty="0"/>
          </a:p>
          <a:p>
            <a:pPr marL="0" indent="0">
              <a:lnSpc>
                <a:spcPct val="100000"/>
              </a:lnSpc>
              <a:buNone/>
            </a:pPr>
            <a:r>
              <a:rPr lang="en-US" dirty="0"/>
              <a:t>B. The AWS Management Console includes wizards and workflows that you can use to complete tasks in AWS services.</a:t>
            </a:r>
          </a:p>
          <a:p>
            <a:pPr marL="0" indent="0">
              <a:lnSpc>
                <a:spcPct val="100000"/>
              </a:lnSpc>
              <a:buNone/>
            </a:pPr>
            <a:endParaRPr lang="en-US" dirty="0"/>
          </a:p>
          <a:p>
            <a:pPr marL="0" indent="0">
              <a:lnSpc>
                <a:spcPct val="100000"/>
              </a:lnSpc>
              <a:buNone/>
            </a:pPr>
            <a:r>
              <a:rPr lang="en-US" dirty="0"/>
              <a:t>D. Software development kits (SDKs) allow you to develop AWS applications in supported programming languages.</a:t>
            </a:r>
          </a:p>
        </p:txBody>
      </p:sp>
    </p:spTree>
    <p:extLst>
      <p:ext uri="{BB962C8B-B14F-4D97-AF65-F5344CB8AC3E}">
        <p14:creationId xmlns:p14="http://schemas.microsoft.com/office/powerpoint/2010/main" val="1042620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29100"/>
            <a:ext cx="5486400" cy="3600450"/>
          </a:xfrm>
        </p:spPr>
        <p:txBody>
          <a:bodyPr/>
          <a:lstStyle/>
          <a:p>
            <a:r>
              <a:rPr lang="en-US" dirty="0"/>
              <a:t>In this module, you examined three aspects of the AWS Global Infrastructure:</a:t>
            </a:r>
          </a:p>
          <a:p>
            <a:endParaRPr lang="en-US" dirty="0"/>
          </a:p>
          <a:p>
            <a:pPr marL="171450" indent="-171450">
              <a:buFont typeface="Arial" panose="020B0604020202020204" pitchFamily="34" charset="0"/>
              <a:buChar char="•"/>
            </a:pPr>
            <a:r>
              <a:rPr lang="en-US" dirty="0"/>
              <a:t>Regions</a:t>
            </a:r>
          </a:p>
          <a:p>
            <a:pPr marL="171450" indent="-171450">
              <a:buFont typeface="Arial" panose="020B0604020202020204" pitchFamily="34" charset="0"/>
              <a:buChar char="•"/>
            </a:pPr>
            <a:r>
              <a:rPr lang="en-US" dirty="0"/>
              <a:t>Availability Zones</a:t>
            </a:r>
          </a:p>
          <a:p>
            <a:pPr marL="171450" indent="-171450">
              <a:buFont typeface="Arial" panose="020B0604020202020204" pitchFamily="34" charset="0"/>
              <a:buChar char="•"/>
            </a:pPr>
            <a:r>
              <a:rPr lang="en-US" dirty="0"/>
              <a:t>Amazon CloudFront edge locations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You also explored four factors that you should consider when selecting a Region for your AWS applications and resources: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Compliance with data governance and legal requirements</a:t>
            </a:r>
          </a:p>
          <a:p>
            <a:pPr marL="171450" indent="-171450">
              <a:buFont typeface="Arial" panose="020B0604020202020204" pitchFamily="34" charset="0"/>
              <a:buChar char="•"/>
            </a:pPr>
            <a:r>
              <a:rPr lang="en-US" dirty="0"/>
              <a:t>Proximity to your customers</a:t>
            </a:r>
          </a:p>
          <a:p>
            <a:pPr marL="171450" indent="-171450">
              <a:buFont typeface="Arial" panose="020B0604020202020204" pitchFamily="34" charset="0"/>
              <a:buChar char="•"/>
            </a:pPr>
            <a:r>
              <a:rPr lang="en-US" dirty="0"/>
              <a:t>Available services within a Region</a:t>
            </a:r>
          </a:p>
          <a:p>
            <a:pPr marL="171450" indent="-171450">
              <a:buFont typeface="Arial" panose="020B0604020202020204" pitchFamily="34" charset="0"/>
              <a:buChar char="•"/>
            </a:pPr>
            <a:r>
              <a:rPr lang="en-US" dirty="0"/>
              <a:t>Pricing</a:t>
            </a:r>
            <a:br>
              <a:rPr lang="en-US" dirty="0"/>
            </a:br>
            <a:endParaRPr lang="en-US" dirty="0"/>
          </a:p>
          <a:p>
            <a:r>
              <a:rPr lang="en-US" dirty="0"/>
              <a:t>Finally, you learned about the three ways to interact with AWS services:</a:t>
            </a:r>
          </a:p>
          <a:p>
            <a:endParaRPr lang="en-US" dirty="0"/>
          </a:p>
          <a:p>
            <a:pPr marL="171450" indent="-171450">
              <a:buFont typeface="Arial" panose="020B0604020202020204" pitchFamily="34" charset="0"/>
              <a:buChar char="•"/>
            </a:pPr>
            <a:r>
              <a:rPr lang="en-US" dirty="0"/>
              <a:t>AWS Management Console</a:t>
            </a:r>
          </a:p>
          <a:p>
            <a:pPr marL="171450" indent="-171450">
              <a:buFont typeface="Arial" panose="020B0604020202020204" pitchFamily="34" charset="0"/>
              <a:buChar char="•"/>
            </a:pPr>
            <a:r>
              <a:rPr lang="en-US" dirty="0"/>
              <a:t>AWS Command Line Interface (AWS CLI)</a:t>
            </a:r>
          </a:p>
          <a:p>
            <a:pPr marL="171450" indent="-171450">
              <a:buFont typeface="Arial" panose="020B0604020202020204" pitchFamily="34" charset="0"/>
              <a:buChar char="•"/>
            </a:pPr>
            <a:r>
              <a:rPr lang="en-US" dirty="0"/>
              <a:t>Software development kits (SDKs)</a:t>
            </a:r>
          </a:p>
          <a:p>
            <a:endParaRPr lang="en-US" dirty="0"/>
          </a:p>
          <a:p>
            <a:r>
              <a:rPr lang="en-US" dirty="0"/>
              <a:t>The next module explores some of the networking services that AWS offers.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4083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Around the world, AWS builds Regions closest to where the business traffic demands. Each Region contains multiple data centers that have all the components necessary to run your applications. </a:t>
            </a:r>
            <a:r>
              <a:rPr lang="en-US" dirty="0">
                <a:solidFill>
                  <a:schemeClr val="tx1"/>
                </a:solidFill>
              </a:rPr>
              <a:t>Examples include </a:t>
            </a:r>
            <a:r>
              <a:rPr lang="en-US" sz="1200" kern="1200" dirty="0">
                <a:solidFill>
                  <a:schemeClr val="tx1"/>
                </a:solidFill>
                <a:effectLst/>
                <a:latin typeface="+mn-lt"/>
                <a:ea typeface="+mn-ea"/>
                <a:cs typeface="+mn-cs"/>
              </a:rPr>
              <a:t>compute, storage, networking, and security services.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Region connects to other Regions through fiber controlled by AWS. These connections enable your application components to run in separate Regions but still communicate with each other throughout the AWS </a:t>
            </a:r>
            <a:r>
              <a:rPr lang="en-US" dirty="0"/>
              <a:t>Global Infrastructure</a:t>
            </a:r>
            <a:r>
              <a:rPr lang="en-US" sz="1200" kern="1200" dirty="0">
                <a:solidFill>
                  <a:schemeClr val="tx1"/>
                </a:solidFill>
                <a:effectLst/>
                <a:latin typeface="+mn-lt"/>
                <a:ea typeface="+mn-ea"/>
                <a:cs typeface="+mn-cs"/>
              </a:rPr>
              <a:t>.</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When deploying applications on AWS, you choose which Region or Regions your applications will run in. You must consider four business factors when selecting a Region.</a:t>
            </a:r>
          </a:p>
        </p:txBody>
      </p:sp>
    </p:spTree>
    <p:extLst>
      <p:ext uri="{BB962C8B-B14F-4D97-AF65-F5344CB8AC3E}">
        <p14:creationId xmlns:p14="http://schemas.microsoft.com/office/powerpoint/2010/main" val="33617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541456"/>
          </a:xfrm>
        </p:spPr>
        <p:txBody>
          <a:bodyPr/>
          <a:lstStyle/>
          <a:p>
            <a:r>
              <a:rPr lang="en-US" sz="1200" kern="1200" dirty="0">
                <a:solidFill>
                  <a:schemeClr val="tx1"/>
                </a:solidFill>
                <a:effectLst/>
                <a:latin typeface="+mn-lt"/>
                <a:ea typeface="+mn-ea"/>
                <a:cs typeface="+mn-cs"/>
              </a:rPr>
              <a:t>When determining the right Region for your services, data, and applications, consider these four business factors: </a:t>
            </a:r>
          </a:p>
          <a:p>
            <a:endParaRPr lang="en-US" sz="120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kern="1200" dirty="0">
                <a:solidFill>
                  <a:schemeClr val="tx1"/>
                </a:solidFill>
                <a:effectLst/>
                <a:latin typeface="+mn-lt"/>
                <a:ea typeface="+mn-ea"/>
                <a:cs typeface="+mn-cs"/>
              </a:rPr>
              <a:t>Compliance with data governance and legal requirements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Depending on your company and location, you might need to run your data out of specific areas. For example, if your company requires all of its data to reside within the boundaries of the UK, you would choose the London Region. Not all companies have location-specific data regulations, so you might need to focus more on the other three factors.</a:t>
            </a: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Proximity to your customers </a:t>
            </a:r>
            <a:r>
              <a:rPr lang="en-US" dirty="0">
                <a:solidFill>
                  <a:schemeClr val="tx1"/>
                </a:solidFill>
              </a:rPr>
              <a:t>– </a:t>
            </a:r>
            <a:r>
              <a:rPr lang="en-US" sz="1200" b="0" i="0" kern="1200" dirty="0">
                <a:solidFill>
                  <a:schemeClr val="tx1"/>
                </a:solidFill>
                <a:effectLst/>
                <a:latin typeface="+mn-lt"/>
                <a:ea typeface="+mn-ea"/>
                <a:cs typeface="+mn-cs"/>
              </a:rPr>
              <a:t>Selecting a Region that is close to your customers will help you to get content to them faster. For example, your company is based in Washington, DC, and many of your customers live in Singapore. You might consider running your infrastructure in the Northern Virginia Region to be close to company headquarters, and run your applications from the Singapore Region.</a:t>
            </a:r>
            <a:br>
              <a:rPr lang="en-US" sz="1200" b="0" i="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kern="1200" dirty="0">
                <a:solidFill>
                  <a:schemeClr val="tx1"/>
                </a:solidFill>
                <a:effectLst/>
                <a:latin typeface="+mn-lt"/>
                <a:ea typeface="+mn-ea"/>
                <a:cs typeface="+mn-cs"/>
              </a:rPr>
              <a:t>Available services within a Region </a:t>
            </a:r>
            <a:r>
              <a:rPr lang="en-US" dirty="0">
                <a:solidFill>
                  <a:schemeClr val="tx1"/>
                </a:solidFill>
              </a:rPr>
              <a:t>– </a:t>
            </a:r>
            <a:r>
              <a:rPr lang="en-US" sz="1200" b="0" i="0" kern="1200" dirty="0">
                <a:solidFill>
                  <a:schemeClr val="tx1"/>
                </a:solidFill>
                <a:effectLst/>
                <a:latin typeface="+mn-lt"/>
                <a:ea typeface="+mn-ea"/>
                <a:cs typeface="+mn-cs"/>
              </a:rPr>
              <a:t>Sometimes, the closest Region might not have all the features that you want to offer to customers. AWS is frequently innovating by creating new services and expanding on features within existing services. However, making new services available around the world sometimes requires AWS to build out physical hardware one Region at a time. Suppose that your developers want to build an application that uses Amazon Braket (AWS quantum computing platform). As of this course, Amazon Braket is not yet available in every AWS Region around the world, so your developers would have to run it in one of the Regions that already offers it.</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Pricing </a:t>
            </a:r>
            <a:r>
              <a:rPr lang="en-US" dirty="0">
                <a:solidFill>
                  <a:schemeClr val="tx1"/>
                </a:solidFill>
              </a:rPr>
              <a:t>– </a:t>
            </a:r>
            <a:r>
              <a:rPr lang="en-US" sz="1200" b="0" i="0" kern="1200" dirty="0">
                <a:solidFill>
                  <a:schemeClr val="tx1"/>
                </a:solidFill>
                <a:effectLst/>
                <a:latin typeface="+mn-lt"/>
                <a:ea typeface="+mn-ea"/>
                <a:cs typeface="+mn-cs"/>
              </a:rPr>
              <a:t>Suppose that you are considering running applications in both the United States and Brazil. The way Brazil’s tax structure is set up, it might cost 50% more to run the same workload out of the São Paulo Region compared to the Oregon Region. You will learn in more detail that several factors determine pricing, but for now know that the cost of services can vary from Region to Region.</a:t>
            </a:r>
            <a:br>
              <a:rPr lang="en-US" sz="1200" b="0" i="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Spanning multiple Regions helps to keep your applications and data safe from disasters. However, this isn’t the only way to get high availability and fault tolerance in the AWS </a:t>
            </a:r>
            <a:r>
              <a:rPr lang="en-US" dirty="0"/>
              <a:t>Global Infrastructure</a:t>
            </a:r>
            <a:r>
              <a:rPr lang="en-US" sz="1200" kern="1200" dirty="0">
                <a:solidFill>
                  <a:schemeClr val="tx1"/>
                </a:solidFill>
                <a:effectLst/>
                <a:latin typeface="+mn-lt"/>
                <a:ea typeface="+mn-ea"/>
                <a:cs typeface="+mn-cs"/>
              </a:rPr>
              <a:t>. Regions are made up of multiple </a:t>
            </a:r>
            <a:r>
              <a:rPr lang="en-US" sz="1200" b="1" kern="1200" dirty="0">
                <a:solidFill>
                  <a:schemeClr val="tx1"/>
                </a:solidFill>
                <a:effectLst/>
                <a:latin typeface="+mn-lt"/>
                <a:ea typeface="+mn-ea"/>
                <a:cs typeface="+mn-cs"/>
              </a:rPr>
              <a:t>Availability Zones</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15890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Availability Zone is a single data center or a group of data centers within a Region. If a disaster occurs in one part of the Region, the geographical distance helps to ensure that not all Availability Zones are affected. Availability Zones are located tens of miles apart from each other. This helps them to provide interconnectivity to support the services and applications that run within a Region.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Even though Availability Zones are close enough to have low latency (the time between when content is requested and received), they are not built directly next to one another. </a:t>
            </a:r>
          </a:p>
        </p:txBody>
      </p:sp>
    </p:spTree>
    <p:extLst>
      <p:ext uri="{BB962C8B-B14F-4D97-AF65-F5344CB8AC3E}">
        <p14:creationId xmlns:p14="http://schemas.microsoft.com/office/powerpoint/2010/main" val="3613996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Suppose that you’re running an application on a single Amazon EC2 instance in the Northern California Region. The instance is running in the us-west-1a Availability Zone. If us-west-1a were to fail, you would lose your instance. </a:t>
            </a:r>
          </a:p>
          <a:p>
            <a:endParaRPr lang="en-US" dirty="0"/>
          </a:p>
          <a:p>
            <a:r>
              <a:rPr lang="en-US"/>
              <a:t>A </a:t>
            </a:r>
            <a:r>
              <a:rPr lang="en-US" dirty="0"/>
              <a:t>best practice is to run applications across at least two Availability Zones in a Region. In this example, you might choose to run a second Amazon EC2 instance in us-west-1b. If us-west-1a were to fail, your application would still be running in us-west-1b.</a:t>
            </a:r>
          </a:p>
        </p:txBody>
      </p:sp>
    </p:spTree>
    <p:extLst>
      <p:ext uri="{BB962C8B-B14F-4D97-AF65-F5344CB8AC3E}">
        <p14:creationId xmlns:p14="http://schemas.microsoft.com/office/powerpoint/2010/main" val="167723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Regions consist of two or more Availability Zones. Each Availability Zone includes one or more data centers. </a:t>
            </a:r>
          </a:p>
          <a:p>
            <a:endParaRPr lang="en-US" dirty="0"/>
          </a:p>
          <a:p>
            <a:r>
              <a:rPr lang="en-US" dirty="0"/>
              <a:t>After you have selected a Region for your applications, as a best practice, run applications in multiple Availability Zones. This helps to ensure that your applications can continue to run if one Availability Zone fails. </a:t>
            </a:r>
          </a:p>
        </p:txBody>
      </p:sp>
    </p:spTree>
    <p:extLst>
      <p:ext uri="{BB962C8B-B14F-4D97-AF65-F5344CB8AC3E}">
        <p14:creationId xmlns:p14="http://schemas.microsoft.com/office/powerpoint/2010/main" val="259742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examine how to use AWS services to get closer to your customers.</a:t>
            </a:r>
          </a:p>
        </p:txBody>
      </p:sp>
    </p:spTree>
    <p:extLst>
      <p:ext uri="{BB962C8B-B14F-4D97-AF65-F5344CB8AC3E}">
        <p14:creationId xmlns:p14="http://schemas.microsoft.com/office/powerpoint/2010/main" val="3461523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383537041"/>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17422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419947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2692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383013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73854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06273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08097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057712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569908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79179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4561271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935082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82705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53230351"/>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3399503484"/>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80586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4917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795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49606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8103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1148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03044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25"/>
    </p:custDataLst>
    <p:extLst>
      <p:ext uri="{BB962C8B-B14F-4D97-AF65-F5344CB8AC3E}">
        <p14:creationId xmlns:p14="http://schemas.microsoft.com/office/powerpoint/2010/main" val="1708670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34.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35.xml"/><Relationship Id="rId6" Type="http://schemas.openxmlformats.org/officeDocument/2006/relationships/image" Target="../media/image22.png"/><Relationship Id="rId5" Type="http://schemas.microsoft.com/office/2007/relationships/hdphoto" Target="../media/hdphoto2.wdp"/><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notesSlide" Target="../notesSlides/notesSlide12.xml"/><Relationship Id="rId7"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36.xml"/><Relationship Id="rId6" Type="http://schemas.openxmlformats.org/officeDocument/2006/relationships/image" Target="../media/image22.png"/><Relationship Id="rId5" Type="http://schemas.microsoft.com/office/2007/relationships/hdphoto" Target="../media/hdphoto3.wdp"/><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38.xml"/><Relationship Id="rId6" Type="http://schemas.openxmlformats.org/officeDocument/2006/relationships/image" Target="../media/image22.png"/><Relationship Id="rId5" Type="http://schemas.openxmlformats.org/officeDocument/2006/relationships/image" Target="../media/image2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39.xml"/><Relationship Id="rId6" Type="http://schemas.openxmlformats.org/officeDocument/2006/relationships/image" Target="../media/image22.png"/><Relationship Id="rId5" Type="http://schemas.openxmlformats.org/officeDocument/2006/relationships/image" Target="../media/image2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notesSlide" Target="../notesSlides/notesSlide16.xml"/><Relationship Id="rId7" Type="http://schemas.openxmlformats.org/officeDocument/2006/relationships/image" Target="../media/image28.png"/><Relationship Id="rId2" Type="http://schemas.openxmlformats.org/officeDocument/2006/relationships/slideLayout" Target="../slideLayouts/slideLayout17.xml"/><Relationship Id="rId1" Type="http://schemas.openxmlformats.org/officeDocument/2006/relationships/tags" Target="../tags/tag40.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42.xml"/><Relationship Id="rId5" Type="http://schemas.openxmlformats.org/officeDocument/2006/relationships/image" Target="../media/image2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44.xml"/><Relationship Id="rId5" Type="http://schemas.openxmlformats.org/officeDocument/2006/relationships/image" Target="../media/image3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45.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48.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49.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50.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51.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17.xml"/><Relationship Id="rId1" Type="http://schemas.openxmlformats.org/officeDocument/2006/relationships/tags" Target="../tags/tag2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55.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56.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5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tags" Target="../tags/tag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30.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3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419100" y="3636418"/>
            <a:ext cx="11353800" cy="474119"/>
          </a:xfrm>
        </p:spPr>
        <p:txBody>
          <a:bodyPr/>
          <a:lstStyle/>
          <a:p>
            <a:r>
              <a:rPr lang="en-US" dirty="0"/>
              <a:t>Global Infrastructure and Reliability</a:t>
            </a:r>
          </a:p>
        </p:txBody>
      </p:sp>
      <p:sp>
        <p:nvSpPr>
          <p:cNvPr id="10" name="Text Placeholder 3"/>
          <p:cNvSpPr>
            <a:spLocks noGrp="1"/>
          </p:cNvSpPr>
          <p:nvPr>
            <p:ph type="body" sz="quarter" idx="10"/>
          </p:nvPr>
        </p:nvSpPr>
        <p:spPr>
          <a:xfrm>
            <a:off x="419100" y="2554356"/>
            <a:ext cx="8059738" cy="488498"/>
          </a:xfrm>
        </p:spPr>
        <p:txBody>
          <a:bodyPr/>
          <a:lstStyle/>
          <a:p>
            <a:r>
              <a:rPr lang="en-US" dirty="0"/>
              <a:t>Module 3</a:t>
            </a:r>
          </a:p>
        </p:txBody>
      </p:sp>
    </p:spTree>
    <p:custDataLst>
      <p:tags r:id="rId1"/>
    </p:custDataLst>
    <p:extLst>
      <p:ext uri="{BB962C8B-B14F-4D97-AF65-F5344CB8AC3E}">
        <p14:creationId xmlns:p14="http://schemas.microsoft.com/office/powerpoint/2010/main" val="144318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22CB778-CEB0-4D4A-A7ED-2534653FC3E4}"/>
              </a:ext>
            </a:extLst>
          </p:cNvPr>
          <p:cNvPicPr>
            <a:picLocks noChangeAspect="1"/>
          </p:cNvPicPr>
          <p:nvPr/>
        </p:nvPicPr>
        <p:blipFill>
          <a:blip r:embed="rId4">
            <a:alphaModFix amt="35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1518920" y="1398270"/>
            <a:ext cx="9154160" cy="4677204"/>
          </a:xfrm>
          <a:prstGeom prst="rect">
            <a:avLst/>
          </a:prstGeom>
        </p:spPr>
      </p:pic>
      <p:sp>
        <p:nvSpPr>
          <p:cNvPr id="2" name="Title 1">
            <a:extLst>
              <a:ext uri="{FF2B5EF4-FFF2-40B4-BE49-F238E27FC236}">
                <a16:creationId xmlns:a16="http://schemas.microsoft.com/office/drawing/2014/main" id="{210A3E03-3FF5-FD4B-A5BD-7B559E3A12D2}"/>
              </a:ext>
            </a:extLst>
          </p:cNvPr>
          <p:cNvSpPr>
            <a:spLocks noGrp="1"/>
          </p:cNvSpPr>
          <p:nvPr>
            <p:ph type="title"/>
          </p:nvPr>
        </p:nvSpPr>
        <p:spPr/>
        <p:txBody>
          <a:bodyPr/>
          <a:lstStyle/>
          <a:p>
            <a:r>
              <a:rPr lang="en-US" dirty="0"/>
              <a:t>Global content delivery</a:t>
            </a:r>
          </a:p>
        </p:txBody>
      </p:sp>
      <p:pic>
        <p:nvPicPr>
          <p:cNvPr id="6" name="Picture 5">
            <a:extLst>
              <a:ext uri="{FF2B5EF4-FFF2-40B4-BE49-F238E27FC236}">
                <a16:creationId xmlns:a16="http://schemas.microsoft.com/office/drawing/2014/main" id="{D4E89C65-B014-DB46-8375-4BA16C53FB1F}"/>
              </a:ext>
            </a:extLst>
          </p:cNvPr>
          <p:cNvPicPr>
            <a:picLocks noChangeAspect="1"/>
          </p:cNvPicPr>
          <p:nvPr/>
        </p:nvPicPr>
        <p:blipFill>
          <a:blip r:embed="rId6"/>
          <a:stretch>
            <a:fillRect/>
          </a:stretch>
        </p:blipFill>
        <p:spPr>
          <a:xfrm>
            <a:off x="6094984" y="1677837"/>
            <a:ext cx="685800" cy="820056"/>
          </a:xfrm>
          <a:prstGeom prst="rect">
            <a:avLst/>
          </a:prstGeom>
          <a:ln w="12700">
            <a:solidFill>
              <a:schemeClr val="tx1"/>
            </a:solidFill>
          </a:ln>
        </p:spPr>
      </p:pic>
      <p:pic>
        <p:nvPicPr>
          <p:cNvPr id="9" name="Picture 8">
            <a:extLst>
              <a:ext uri="{FF2B5EF4-FFF2-40B4-BE49-F238E27FC236}">
                <a16:creationId xmlns:a16="http://schemas.microsoft.com/office/drawing/2014/main" id="{7E3D3595-47CB-FC47-93DD-C8EB3F032DC7}"/>
              </a:ext>
            </a:extLst>
          </p:cNvPr>
          <p:cNvPicPr>
            <a:picLocks noChangeAspect="1"/>
          </p:cNvPicPr>
          <p:nvPr/>
        </p:nvPicPr>
        <p:blipFill>
          <a:blip r:embed="rId6"/>
          <a:stretch>
            <a:fillRect/>
          </a:stretch>
        </p:blipFill>
        <p:spPr>
          <a:xfrm>
            <a:off x="7877666" y="2189631"/>
            <a:ext cx="685800" cy="820056"/>
          </a:xfrm>
          <a:prstGeom prst="rect">
            <a:avLst/>
          </a:prstGeom>
          <a:ln w="12700">
            <a:solidFill>
              <a:schemeClr val="tx1"/>
            </a:solidFill>
          </a:ln>
        </p:spPr>
      </p:pic>
      <p:pic>
        <p:nvPicPr>
          <p:cNvPr id="10" name="Picture 9">
            <a:extLst>
              <a:ext uri="{FF2B5EF4-FFF2-40B4-BE49-F238E27FC236}">
                <a16:creationId xmlns:a16="http://schemas.microsoft.com/office/drawing/2014/main" id="{640E6CF4-4149-0449-BF0F-4AD8631DF193}"/>
              </a:ext>
            </a:extLst>
          </p:cNvPr>
          <p:cNvPicPr>
            <a:picLocks noChangeAspect="1"/>
          </p:cNvPicPr>
          <p:nvPr/>
        </p:nvPicPr>
        <p:blipFill>
          <a:blip r:embed="rId6"/>
          <a:stretch>
            <a:fillRect/>
          </a:stretch>
        </p:blipFill>
        <p:spPr>
          <a:xfrm>
            <a:off x="2875788" y="3927539"/>
            <a:ext cx="685800" cy="820056"/>
          </a:xfrm>
          <a:prstGeom prst="rect">
            <a:avLst/>
          </a:prstGeom>
          <a:ln w="12700">
            <a:solidFill>
              <a:schemeClr val="tx1"/>
            </a:solidFill>
          </a:ln>
        </p:spPr>
      </p:pic>
      <p:pic>
        <p:nvPicPr>
          <p:cNvPr id="11" name="Picture 10">
            <a:extLst>
              <a:ext uri="{FF2B5EF4-FFF2-40B4-BE49-F238E27FC236}">
                <a16:creationId xmlns:a16="http://schemas.microsoft.com/office/drawing/2014/main" id="{CD2E819E-437D-3148-9ECD-BEDB48625248}"/>
              </a:ext>
            </a:extLst>
          </p:cNvPr>
          <p:cNvPicPr>
            <a:picLocks noChangeAspect="1"/>
          </p:cNvPicPr>
          <p:nvPr/>
        </p:nvPicPr>
        <p:blipFill>
          <a:blip r:embed="rId6"/>
          <a:stretch>
            <a:fillRect/>
          </a:stretch>
        </p:blipFill>
        <p:spPr>
          <a:xfrm>
            <a:off x="1716223" y="2189631"/>
            <a:ext cx="685800" cy="820056"/>
          </a:xfrm>
          <a:prstGeom prst="rect">
            <a:avLst/>
          </a:prstGeom>
          <a:ln w="12700">
            <a:solidFill>
              <a:schemeClr val="tx1"/>
            </a:solidFill>
          </a:ln>
        </p:spPr>
      </p:pic>
      <p:cxnSp>
        <p:nvCxnSpPr>
          <p:cNvPr id="13" name="Straight Arrow Connector 12">
            <a:extLst>
              <a:ext uri="{FF2B5EF4-FFF2-40B4-BE49-F238E27FC236}">
                <a16:creationId xmlns:a16="http://schemas.microsoft.com/office/drawing/2014/main" id="{AA6DB1BB-7B8A-ED40-855C-ADC78CCD3238}"/>
              </a:ext>
            </a:extLst>
          </p:cNvPr>
          <p:cNvCxnSpPr>
            <a:cxnSpLocks/>
          </p:cNvCxnSpPr>
          <p:nvPr/>
        </p:nvCxnSpPr>
        <p:spPr>
          <a:xfrm flipH="1">
            <a:off x="3517139" y="2399823"/>
            <a:ext cx="2493368" cy="61297"/>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60CEB71-9AEA-064C-A4BB-EB2D6A8F8713}"/>
              </a:ext>
            </a:extLst>
          </p:cNvPr>
          <p:cNvCxnSpPr>
            <a:cxnSpLocks/>
          </p:cNvCxnSpPr>
          <p:nvPr/>
        </p:nvCxnSpPr>
        <p:spPr>
          <a:xfrm flipH="1">
            <a:off x="3517139" y="2649187"/>
            <a:ext cx="4255262" cy="48792"/>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3E1DC6-CFA1-7A45-82D5-0ACEF01B6E29}"/>
              </a:ext>
            </a:extLst>
          </p:cNvPr>
          <p:cNvCxnSpPr>
            <a:cxnSpLocks/>
          </p:cNvCxnSpPr>
          <p:nvPr/>
        </p:nvCxnSpPr>
        <p:spPr>
          <a:xfrm flipV="1">
            <a:off x="3218688" y="2937616"/>
            <a:ext cx="0" cy="849407"/>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9CED6F-8BBE-1344-A5A6-46822716D863}"/>
              </a:ext>
            </a:extLst>
          </p:cNvPr>
          <p:cNvCxnSpPr>
            <a:cxnSpLocks/>
          </p:cNvCxnSpPr>
          <p:nvPr/>
        </p:nvCxnSpPr>
        <p:spPr>
          <a:xfrm>
            <a:off x="2436240" y="2692987"/>
            <a:ext cx="536018" cy="0"/>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1" name="Freeform 30">
            <a:extLst>
              <a:ext uri="{FF2B5EF4-FFF2-40B4-BE49-F238E27FC236}">
                <a16:creationId xmlns:a16="http://schemas.microsoft.com/office/drawing/2014/main" id="{5F338A44-2834-564B-8FC0-B04A41BF5EC8}"/>
              </a:ext>
            </a:extLst>
          </p:cNvPr>
          <p:cNvSpPr/>
          <p:nvPr/>
        </p:nvSpPr>
        <p:spPr>
          <a:xfrm rot="5400000" flipH="1">
            <a:off x="4551717" y="1903038"/>
            <a:ext cx="849406" cy="2918561"/>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C9CAF49D-8FC1-804F-8886-87A4D9857FA8}"/>
              </a:ext>
            </a:extLst>
          </p:cNvPr>
          <p:cNvPicPr>
            <a:picLocks noChangeAspect="1"/>
          </p:cNvPicPr>
          <p:nvPr/>
        </p:nvPicPr>
        <p:blipFill>
          <a:blip r:embed="rId6"/>
          <a:stretch>
            <a:fillRect/>
          </a:stretch>
        </p:blipFill>
        <p:spPr>
          <a:xfrm>
            <a:off x="6094984" y="3927539"/>
            <a:ext cx="685800" cy="820056"/>
          </a:xfrm>
          <a:prstGeom prst="rect">
            <a:avLst/>
          </a:prstGeom>
          <a:ln w="12700">
            <a:solidFill>
              <a:schemeClr val="tx1"/>
            </a:solidFill>
          </a:ln>
        </p:spPr>
      </p:pic>
      <p:pic>
        <p:nvPicPr>
          <p:cNvPr id="18" name="Picture 17">
            <a:extLst>
              <a:ext uri="{FF2B5EF4-FFF2-40B4-BE49-F238E27FC236}">
                <a16:creationId xmlns:a16="http://schemas.microsoft.com/office/drawing/2014/main" id="{02575905-3797-4448-9560-6DFB02504D58}"/>
              </a:ext>
            </a:extLst>
          </p:cNvPr>
          <p:cNvPicPr>
            <a:picLocks noChangeAspect="1"/>
          </p:cNvPicPr>
          <p:nvPr/>
        </p:nvPicPr>
        <p:blipFill>
          <a:blip r:embed="rId7"/>
          <a:stretch>
            <a:fillRect/>
          </a:stretch>
        </p:blipFill>
        <p:spPr>
          <a:xfrm flipH="1">
            <a:off x="2784961" y="2224144"/>
            <a:ext cx="867454" cy="785543"/>
          </a:xfrm>
          <a:prstGeom prst="rect">
            <a:avLst/>
          </a:prstGeom>
          <a:ln>
            <a:solidFill>
              <a:schemeClr val="tx1"/>
            </a:solidFill>
          </a:ln>
        </p:spPr>
      </p:pic>
      <p:sp>
        <p:nvSpPr>
          <p:cNvPr id="21" name="TextBox 20">
            <a:extLst>
              <a:ext uri="{FF2B5EF4-FFF2-40B4-BE49-F238E27FC236}">
                <a16:creationId xmlns:a16="http://schemas.microsoft.com/office/drawing/2014/main" id="{BC6884F3-D9CD-ED42-B524-A1EFD521712F}"/>
              </a:ext>
            </a:extLst>
          </p:cNvPr>
          <p:cNvSpPr txBox="1"/>
          <p:nvPr/>
        </p:nvSpPr>
        <p:spPr>
          <a:xfrm>
            <a:off x="2600344" y="4843805"/>
            <a:ext cx="1236688" cy="369332"/>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Customer</a:t>
            </a:r>
          </a:p>
        </p:txBody>
      </p:sp>
      <p:sp>
        <p:nvSpPr>
          <p:cNvPr id="22" name="TextBox 21">
            <a:extLst>
              <a:ext uri="{FF2B5EF4-FFF2-40B4-BE49-F238E27FC236}">
                <a16:creationId xmlns:a16="http://schemas.microsoft.com/office/drawing/2014/main" id="{C6227641-E305-0649-91C8-9623A6F2A46F}"/>
              </a:ext>
            </a:extLst>
          </p:cNvPr>
          <p:cNvSpPr txBox="1"/>
          <p:nvPr/>
        </p:nvSpPr>
        <p:spPr>
          <a:xfrm>
            <a:off x="2495499" y="1734546"/>
            <a:ext cx="1446378" cy="369332"/>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Coffee shop</a:t>
            </a:r>
          </a:p>
        </p:txBody>
      </p:sp>
      <p:sp>
        <p:nvSpPr>
          <p:cNvPr id="23" name="Slide Number Placeholder 3">
            <a:extLst>
              <a:ext uri="{FF2B5EF4-FFF2-40B4-BE49-F238E27FC236}">
                <a16:creationId xmlns:a16="http://schemas.microsoft.com/office/drawing/2014/main" id="{3C2DD0B0-10CF-4944-A0EC-F85EAEF12C1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10</a:t>
            </a:fld>
            <a:endParaRPr lang="en-US" dirty="0"/>
          </a:p>
        </p:txBody>
      </p:sp>
      <p:sp>
        <p:nvSpPr>
          <p:cNvPr id="24" name="Footer Placeholder 4">
            <a:extLst>
              <a:ext uri="{FF2B5EF4-FFF2-40B4-BE49-F238E27FC236}">
                <a16:creationId xmlns:a16="http://schemas.microsoft.com/office/drawing/2014/main" id="{E7CDEC6A-FD70-EC45-928F-56979F9D3E3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5920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5B433285-C528-B54D-968E-322DBFCE2BEA}"/>
              </a:ext>
            </a:extLst>
          </p:cNvPr>
          <p:cNvPicPr>
            <a:picLocks noChangeAspect="1"/>
          </p:cNvPicPr>
          <p:nvPr/>
        </p:nvPicPr>
        <p:blipFill>
          <a:blip r:embed="rId4">
            <a:alphaModFix amt="35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1518920" y="1398270"/>
            <a:ext cx="9154160" cy="4677204"/>
          </a:xfrm>
          <a:prstGeom prst="rect">
            <a:avLst/>
          </a:prstGeom>
        </p:spPr>
      </p:pic>
      <p:sp>
        <p:nvSpPr>
          <p:cNvPr id="2" name="Title 1">
            <a:extLst>
              <a:ext uri="{FF2B5EF4-FFF2-40B4-BE49-F238E27FC236}">
                <a16:creationId xmlns:a16="http://schemas.microsoft.com/office/drawing/2014/main" id="{210A3E03-3FF5-FD4B-A5BD-7B559E3A12D2}"/>
              </a:ext>
            </a:extLst>
          </p:cNvPr>
          <p:cNvSpPr>
            <a:spLocks noGrp="1"/>
          </p:cNvSpPr>
          <p:nvPr>
            <p:ph type="title"/>
          </p:nvPr>
        </p:nvSpPr>
        <p:spPr/>
        <p:txBody>
          <a:bodyPr/>
          <a:lstStyle/>
          <a:p>
            <a:r>
              <a:rPr lang="en-US" dirty="0"/>
              <a:t>Global content delivery</a:t>
            </a:r>
          </a:p>
        </p:txBody>
      </p:sp>
      <p:pic>
        <p:nvPicPr>
          <p:cNvPr id="6" name="Picture 5">
            <a:extLst>
              <a:ext uri="{FF2B5EF4-FFF2-40B4-BE49-F238E27FC236}">
                <a16:creationId xmlns:a16="http://schemas.microsoft.com/office/drawing/2014/main" id="{D4E89C65-B014-DB46-8375-4BA16C53FB1F}"/>
              </a:ext>
            </a:extLst>
          </p:cNvPr>
          <p:cNvPicPr>
            <a:picLocks noChangeAspect="1"/>
          </p:cNvPicPr>
          <p:nvPr/>
        </p:nvPicPr>
        <p:blipFill>
          <a:blip r:embed="rId6"/>
          <a:stretch>
            <a:fillRect/>
          </a:stretch>
        </p:blipFill>
        <p:spPr>
          <a:xfrm>
            <a:off x="6094984" y="1677837"/>
            <a:ext cx="685800" cy="820056"/>
          </a:xfrm>
          <a:prstGeom prst="rect">
            <a:avLst/>
          </a:prstGeom>
          <a:ln w="12700">
            <a:solidFill>
              <a:schemeClr val="tx1"/>
            </a:solidFill>
          </a:ln>
        </p:spPr>
      </p:pic>
      <p:pic>
        <p:nvPicPr>
          <p:cNvPr id="7" name="Picture 6">
            <a:extLst>
              <a:ext uri="{FF2B5EF4-FFF2-40B4-BE49-F238E27FC236}">
                <a16:creationId xmlns:a16="http://schemas.microsoft.com/office/drawing/2014/main" id="{84777B39-CF0E-D448-825F-EC30DB73695F}"/>
              </a:ext>
            </a:extLst>
          </p:cNvPr>
          <p:cNvPicPr>
            <a:picLocks noChangeAspect="1"/>
          </p:cNvPicPr>
          <p:nvPr/>
        </p:nvPicPr>
        <p:blipFill>
          <a:blip r:embed="rId6"/>
          <a:stretch>
            <a:fillRect/>
          </a:stretch>
        </p:blipFill>
        <p:spPr>
          <a:xfrm>
            <a:off x="6094984" y="3927539"/>
            <a:ext cx="685800" cy="820056"/>
          </a:xfrm>
          <a:prstGeom prst="rect">
            <a:avLst/>
          </a:prstGeom>
          <a:ln w="12700">
            <a:solidFill>
              <a:schemeClr val="tx1"/>
            </a:solidFill>
          </a:ln>
        </p:spPr>
      </p:pic>
      <p:pic>
        <p:nvPicPr>
          <p:cNvPr id="10" name="Picture 9">
            <a:extLst>
              <a:ext uri="{FF2B5EF4-FFF2-40B4-BE49-F238E27FC236}">
                <a16:creationId xmlns:a16="http://schemas.microsoft.com/office/drawing/2014/main" id="{640E6CF4-4149-0449-BF0F-4AD8631DF193}"/>
              </a:ext>
            </a:extLst>
          </p:cNvPr>
          <p:cNvPicPr>
            <a:picLocks noChangeAspect="1"/>
          </p:cNvPicPr>
          <p:nvPr/>
        </p:nvPicPr>
        <p:blipFill>
          <a:blip r:embed="rId6"/>
          <a:stretch>
            <a:fillRect/>
          </a:stretch>
        </p:blipFill>
        <p:spPr>
          <a:xfrm>
            <a:off x="2875788" y="3927539"/>
            <a:ext cx="685800" cy="820056"/>
          </a:xfrm>
          <a:prstGeom prst="rect">
            <a:avLst/>
          </a:prstGeom>
          <a:ln w="12700">
            <a:solidFill>
              <a:schemeClr val="tx1"/>
            </a:solidFill>
          </a:ln>
        </p:spPr>
      </p:pic>
      <p:pic>
        <p:nvPicPr>
          <p:cNvPr id="11" name="Picture 10">
            <a:extLst>
              <a:ext uri="{FF2B5EF4-FFF2-40B4-BE49-F238E27FC236}">
                <a16:creationId xmlns:a16="http://schemas.microsoft.com/office/drawing/2014/main" id="{CD2E819E-437D-3148-9ECD-BEDB48625248}"/>
              </a:ext>
            </a:extLst>
          </p:cNvPr>
          <p:cNvPicPr>
            <a:picLocks noChangeAspect="1"/>
          </p:cNvPicPr>
          <p:nvPr/>
        </p:nvPicPr>
        <p:blipFill>
          <a:blip r:embed="rId6"/>
          <a:stretch>
            <a:fillRect/>
          </a:stretch>
        </p:blipFill>
        <p:spPr>
          <a:xfrm>
            <a:off x="1716223" y="2189631"/>
            <a:ext cx="685800" cy="820056"/>
          </a:xfrm>
          <a:prstGeom prst="rect">
            <a:avLst/>
          </a:prstGeom>
          <a:ln w="12700">
            <a:solidFill>
              <a:schemeClr val="tx1"/>
            </a:solidFill>
          </a:ln>
        </p:spPr>
      </p:pic>
      <p:cxnSp>
        <p:nvCxnSpPr>
          <p:cNvPr id="19" name="Straight Arrow Connector 18">
            <a:extLst>
              <a:ext uri="{FF2B5EF4-FFF2-40B4-BE49-F238E27FC236}">
                <a16:creationId xmlns:a16="http://schemas.microsoft.com/office/drawing/2014/main" id="{0A3E1DC6-CFA1-7A45-82D5-0ACEF01B6E29}"/>
              </a:ext>
            </a:extLst>
          </p:cNvPr>
          <p:cNvCxnSpPr>
            <a:cxnSpLocks/>
          </p:cNvCxnSpPr>
          <p:nvPr/>
        </p:nvCxnSpPr>
        <p:spPr>
          <a:xfrm flipV="1">
            <a:off x="3218688" y="2937616"/>
            <a:ext cx="0" cy="849407"/>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9CED6F-8BBE-1344-A5A6-46822716D863}"/>
              </a:ext>
            </a:extLst>
          </p:cNvPr>
          <p:cNvCxnSpPr>
            <a:cxnSpLocks/>
          </p:cNvCxnSpPr>
          <p:nvPr/>
        </p:nvCxnSpPr>
        <p:spPr>
          <a:xfrm>
            <a:off x="2436240" y="2692987"/>
            <a:ext cx="536018" cy="0"/>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41" name="Freeform 40">
            <a:extLst>
              <a:ext uri="{FF2B5EF4-FFF2-40B4-BE49-F238E27FC236}">
                <a16:creationId xmlns:a16="http://schemas.microsoft.com/office/drawing/2014/main" id="{BD8253DA-73E5-DA43-86AB-768BB7390324}"/>
              </a:ext>
            </a:extLst>
          </p:cNvPr>
          <p:cNvSpPr/>
          <p:nvPr/>
        </p:nvSpPr>
        <p:spPr>
          <a:xfrm flipH="1">
            <a:off x="5276328" y="2097741"/>
            <a:ext cx="763321" cy="1064091"/>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F29399E1-35FD-BF4C-A7CB-B117112756B0}"/>
              </a:ext>
            </a:extLst>
          </p:cNvPr>
          <p:cNvSpPr/>
          <p:nvPr/>
        </p:nvSpPr>
        <p:spPr>
          <a:xfrm rot="10800000">
            <a:off x="5271437" y="3428999"/>
            <a:ext cx="773102" cy="926481"/>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43">
            <a:extLst>
              <a:ext uri="{FF2B5EF4-FFF2-40B4-BE49-F238E27FC236}">
                <a16:creationId xmlns:a16="http://schemas.microsoft.com/office/drawing/2014/main" id="{A4657C97-887E-1E48-9F39-01C626240ECB}"/>
              </a:ext>
            </a:extLst>
          </p:cNvPr>
          <p:cNvSpPr/>
          <p:nvPr/>
        </p:nvSpPr>
        <p:spPr>
          <a:xfrm rot="5400000">
            <a:off x="6532181" y="1846912"/>
            <a:ext cx="452120" cy="2914798"/>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2A07842F-451D-4740-AF45-8028DAF7CD06}"/>
              </a:ext>
            </a:extLst>
          </p:cNvPr>
          <p:cNvPicPr>
            <a:picLocks noChangeAspect="1"/>
          </p:cNvPicPr>
          <p:nvPr/>
        </p:nvPicPr>
        <p:blipFill>
          <a:blip r:embed="rId6"/>
          <a:stretch>
            <a:fillRect/>
          </a:stretch>
        </p:blipFill>
        <p:spPr>
          <a:xfrm>
            <a:off x="7877666" y="2189631"/>
            <a:ext cx="685800" cy="820056"/>
          </a:xfrm>
          <a:prstGeom prst="rect">
            <a:avLst/>
          </a:prstGeom>
          <a:ln w="12700">
            <a:solidFill>
              <a:schemeClr val="tx1"/>
            </a:solidFill>
          </a:ln>
        </p:spPr>
      </p:pic>
      <p:pic>
        <p:nvPicPr>
          <p:cNvPr id="46" name="Picture 45">
            <a:extLst>
              <a:ext uri="{FF2B5EF4-FFF2-40B4-BE49-F238E27FC236}">
                <a16:creationId xmlns:a16="http://schemas.microsoft.com/office/drawing/2014/main" id="{3DCB7251-7D88-EB4A-9433-ADC6D5E6DB16}"/>
              </a:ext>
            </a:extLst>
          </p:cNvPr>
          <p:cNvPicPr>
            <a:picLocks noChangeAspect="1"/>
          </p:cNvPicPr>
          <p:nvPr/>
        </p:nvPicPr>
        <p:blipFill>
          <a:blip r:embed="rId7"/>
          <a:stretch>
            <a:fillRect/>
          </a:stretch>
        </p:blipFill>
        <p:spPr>
          <a:xfrm flipH="1">
            <a:off x="2784961" y="2224144"/>
            <a:ext cx="867454" cy="785543"/>
          </a:xfrm>
          <a:prstGeom prst="rect">
            <a:avLst/>
          </a:prstGeom>
          <a:ln>
            <a:solidFill>
              <a:schemeClr val="tx1"/>
            </a:solidFill>
          </a:ln>
        </p:spPr>
      </p:pic>
      <p:pic>
        <p:nvPicPr>
          <p:cNvPr id="47" name="Picture 46">
            <a:extLst>
              <a:ext uri="{FF2B5EF4-FFF2-40B4-BE49-F238E27FC236}">
                <a16:creationId xmlns:a16="http://schemas.microsoft.com/office/drawing/2014/main" id="{DBDB181B-5D56-904C-99F2-CCB59F0559AF}"/>
              </a:ext>
            </a:extLst>
          </p:cNvPr>
          <p:cNvPicPr>
            <a:picLocks noChangeAspect="1"/>
          </p:cNvPicPr>
          <p:nvPr/>
        </p:nvPicPr>
        <p:blipFill>
          <a:blip r:embed="rId7"/>
          <a:stretch>
            <a:fillRect/>
          </a:stretch>
        </p:blipFill>
        <p:spPr>
          <a:xfrm flipH="1">
            <a:off x="4842602" y="3036227"/>
            <a:ext cx="867454" cy="785543"/>
          </a:xfrm>
          <a:prstGeom prst="rect">
            <a:avLst/>
          </a:prstGeom>
          <a:ln>
            <a:solidFill>
              <a:schemeClr val="tx1"/>
            </a:solidFill>
          </a:ln>
        </p:spPr>
      </p:pic>
      <p:sp>
        <p:nvSpPr>
          <p:cNvPr id="17" name="TextBox 16">
            <a:extLst>
              <a:ext uri="{FF2B5EF4-FFF2-40B4-BE49-F238E27FC236}">
                <a16:creationId xmlns:a16="http://schemas.microsoft.com/office/drawing/2014/main" id="{F222B8A6-8530-7D48-AFEF-10AF780B56E1}"/>
              </a:ext>
            </a:extLst>
          </p:cNvPr>
          <p:cNvSpPr txBox="1"/>
          <p:nvPr/>
        </p:nvSpPr>
        <p:spPr>
          <a:xfrm>
            <a:off x="2600344" y="4843805"/>
            <a:ext cx="1236688" cy="369332"/>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Customer</a:t>
            </a:r>
          </a:p>
        </p:txBody>
      </p:sp>
      <p:sp>
        <p:nvSpPr>
          <p:cNvPr id="18" name="TextBox 17">
            <a:extLst>
              <a:ext uri="{FF2B5EF4-FFF2-40B4-BE49-F238E27FC236}">
                <a16:creationId xmlns:a16="http://schemas.microsoft.com/office/drawing/2014/main" id="{9FAF34DA-4C60-274E-94F5-C11C232CAD42}"/>
              </a:ext>
            </a:extLst>
          </p:cNvPr>
          <p:cNvSpPr txBox="1"/>
          <p:nvPr/>
        </p:nvSpPr>
        <p:spPr>
          <a:xfrm>
            <a:off x="2495499" y="1734546"/>
            <a:ext cx="1446378" cy="369332"/>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Coffee shop</a:t>
            </a:r>
          </a:p>
        </p:txBody>
      </p:sp>
      <p:sp>
        <p:nvSpPr>
          <p:cNvPr id="20" name="Slide Number Placeholder 3">
            <a:extLst>
              <a:ext uri="{FF2B5EF4-FFF2-40B4-BE49-F238E27FC236}">
                <a16:creationId xmlns:a16="http://schemas.microsoft.com/office/drawing/2014/main" id="{80ED74FD-21C6-7E4A-BE18-DCBB1CF56044}"/>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11</a:t>
            </a:fld>
            <a:endParaRPr lang="en-US" dirty="0"/>
          </a:p>
        </p:txBody>
      </p:sp>
      <p:sp>
        <p:nvSpPr>
          <p:cNvPr id="21" name="Footer Placeholder 4">
            <a:extLst>
              <a:ext uri="{FF2B5EF4-FFF2-40B4-BE49-F238E27FC236}">
                <a16:creationId xmlns:a16="http://schemas.microsoft.com/office/drawing/2014/main" id="{C3308BD6-7F65-7F4D-9748-64AA69182D8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4408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CE39D1E-0871-0A44-B849-7873918BBECE}"/>
              </a:ext>
            </a:extLst>
          </p:cNvPr>
          <p:cNvPicPr>
            <a:picLocks noChangeAspect="1"/>
          </p:cNvPicPr>
          <p:nvPr/>
        </p:nvPicPr>
        <p:blipFill>
          <a:blip r:embed="rId4">
            <a:alphaModFix amt="35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1518920" y="1398270"/>
            <a:ext cx="9154160" cy="4677204"/>
          </a:xfrm>
          <a:prstGeom prst="rect">
            <a:avLst/>
          </a:prstGeom>
        </p:spPr>
      </p:pic>
      <p:sp>
        <p:nvSpPr>
          <p:cNvPr id="6" name="Title 5"/>
          <p:cNvSpPr>
            <a:spLocks noGrp="1"/>
          </p:cNvSpPr>
          <p:nvPr>
            <p:ph type="title"/>
          </p:nvPr>
        </p:nvSpPr>
        <p:spPr/>
        <p:txBody>
          <a:bodyPr>
            <a:noAutofit/>
          </a:bodyPr>
          <a:lstStyle/>
          <a:p>
            <a:r>
              <a:rPr lang="en-US" dirty="0"/>
              <a:t>Amazon CloudFront delivers content</a:t>
            </a:r>
          </a:p>
        </p:txBody>
      </p:sp>
      <p:sp>
        <p:nvSpPr>
          <p:cNvPr id="12" name="TextBox 11">
            <a:extLst>
              <a:ext uri="{FF2B5EF4-FFF2-40B4-BE49-F238E27FC236}">
                <a16:creationId xmlns:a16="http://schemas.microsoft.com/office/drawing/2014/main" id="{CD1F974F-D086-C34D-853F-7331AD4AF69D}"/>
              </a:ext>
            </a:extLst>
          </p:cNvPr>
          <p:cNvSpPr txBox="1"/>
          <p:nvPr/>
        </p:nvSpPr>
        <p:spPr>
          <a:xfrm>
            <a:off x="2300422" y="5136564"/>
            <a:ext cx="1516576" cy="646331"/>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 instance</a:t>
            </a:r>
          </a:p>
        </p:txBody>
      </p:sp>
      <p:sp>
        <p:nvSpPr>
          <p:cNvPr id="14" name="TextBox 13">
            <a:extLst>
              <a:ext uri="{FF2B5EF4-FFF2-40B4-BE49-F238E27FC236}">
                <a16:creationId xmlns:a16="http://schemas.microsoft.com/office/drawing/2014/main" id="{BA25563A-3FDC-E942-90EA-3AEC3A2E76C3}"/>
              </a:ext>
            </a:extLst>
          </p:cNvPr>
          <p:cNvSpPr txBox="1"/>
          <p:nvPr/>
        </p:nvSpPr>
        <p:spPr>
          <a:xfrm>
            <a:off x="7188392" y="1932129"/>
            <a:ext cx="1710453" cy="369332"/>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Edge location</a:t>
            </a:r>
          </a:p>
        </p:txBody>
      </p:sp>
      <p:sp>
        <p:nvSpPr>
          <p:cNvPr id="15" name="TextBox 14">
            <a:extLst>
              <a:ext uri="{FF2B5EF4-FFF2-40B4-BE49-F238E27FC236}">
                <a16:creationId xmlns:a16="http://schemas.microsoft.com/office/drawing/2014/main" id="{EAB7C90D-D577-BB49-B090-D7C8267B9C45}"/>
              </a:ext>
            </a:extLst>
          </p:cNvPr>
          <p:cNvSpPr txBox="1"/>
          <p:nvPr/>
        </p:nvSpPr>
        <p:spPr>
          <a:xfrm>
            <a:off x="6698222" y="3298253"/>
            <a:ext cx="1026261" cy="369332"/>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Cache</a:t>
            </a:r>
          </a:p>
        </p:txBody>
      </p:sp>
      <p:cxnSp>
        <p:nvCxnSpPr>
          <p:cNvPr id="16" name="Straight Arrow Connector 15">
            <a:extLst>
              <a:ext uri="{FF2B5EF4-FFF2-40B4-BE49-F238E27FC236}">
                <a16:creationId xmlns:a16="http://schemas.microsoft.com/office/drawing/2014/main" id="{5AB15FD7-0644-1D4F-8933-D65AD319FB50}"/>
              </a:ext>
            </a:extLst>
          </p:cNvPr>
          <p:cNvCxnSpPr>
            <a:cxnSpLocks/>
          </p:cNvCxnSpPr>
          <p:nvPr/>
        </p:nvCxnSpPr>
        <p:spPr>
          <a:xfrm>
            <a:off x="8367893" y="2781706"/>
            <a:ext cx="802463" cy="0"/>
          </a:xfrm>
          <a:prstGeom prst="straightConnector1">
            <a:avLst/>
          </a:prstGeom>
          <a:ln w="508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 name="Freeform 17">
            <a:extLst>
              <a:ext uri="{FF2B5EF4-FFF2-40B4-BE49-F238E27FC236}">
                <a16:creationId xmlns:a16="http://schemas.microsoft.com/office/drawing/2014/main" id="{E543A45E-12CF-0E42-B70E-D36C31AB0150}"/>
              </a:ext>
            </a:extLst>
          </p:cNvPr>
          <p:cNvSpPr/>
          <p:nvPr/>
        </p:nvSpPr>
        <p:spPr>
          <a:xfrm rot="16200000" flipH="1" flipV="1">
            <a:off x="5589721" y="2016504"/>
            <a:ext cx="1316021" cy="359177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538B7382-357E-014A-8F38-B29A848FC377}"/>
              </a:ext>
            </a:extLst>
          </p:cNvPr>
          <p:cNvPicPr>
            <a:picLocks noChangeAspect="1"/>
          </p:cNvPicPr>
          <p:nvPr/>
        </p:nvPicPr>
        <p:blipFill>
          <a:blip r:embed="rId6"/>
          <a:stretch>
            <a:fillRect/>
          </a:stretch>
        </p:blipFill>
        <p:spPr>
          <a:xfrm>
            <a:off x="9235918" y="2371678"/>
            <a:ext cx="685800" cy="820056"/>
          </a:xfrm>
          <a:prstGeom prst="rect">
            <a:avLst/>
          </a:prstGeom>
          <a:ln w="12700">
            <a:solidFill>
              <a:schemeClr val="tx1"/>
            </a:solidFill>
          </a:ln>
        </p:spPr>
      </p:pic>
      <p:pic>
        <p:nvPicPr>
          <p:cNvPr id="22" name="Graphic 21">
            <a:extLst>
              <a:ext uri="{FF2B5EF4-FFF2-40B4-BE49-F238E27FC236}">
                <a16:creationId xmlns:a16="http://schemas.microsoft.com/office/drawing/2014/main" id="{A3940E67-4B2E-3842-85BE-168856D56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42074" y="3955288"/>
            <a:ext cx="1033271" cy="1033271"/>
          </a:xfrm>
          <a:prstGeom prst="rect">
            <a:avLst/>
          </a:prstGeom>
        </p:spPr>
      </p:pic>
      <p:pic>
        <p:nvPicPr>
          <p:cNvPr id="4" name="Picture 3">
            <a:extLst>
              <a:ext uri="{FF2B5EF4-FFF2-40B4-BE49-F238E27FC236}">
                <a16:creationId xmlns:a16="http://schemas.microsoft.com/office/drawing/2014/main" id="{6181C252-AB83-CE40-81A8-E5B0909E6C53}"/>
              </a:ext>
            </a:extLst>
          </p:cNvPr>
          <p:cNvPicPr>
            <a:picLocks noChangeAspect="1"/>
          </p:cNvPicPr>
          <p:nvPr/>
        </p:nvPicPr>
        <p:blipFill>
          <a:blip r:embed="rId9"/>
          <a:stretch>
            <a:fillRect/>
          </a:stretch>
        </p:blipFill>
        <p:spPr>
          <a:xfrm>
            <a:off x="3769543" y="4060854"/>
            <a:ext cx="795310" cy="763176"/>
          </a:xfrm>
          <a:prstGeom prst="rect">
            <a:avLst/>
          </a:prstGeom>
          <a:ln w="12700">
            <a:solidFill>
              <a:schemeClr val="tx1"/>
            </a:solidFill>
          </a:ln>
        </p:spPr>
      </p:pic>
      <p:pic>
        <p:nvPicPr>
          <p:cNvPr id="7" name="Picture 6">
            <a:extLst>
              <a:ext uri="{FF2B5EF4-FFF2-40B4-BE49-F238E27FC236}">
                <a16:creationId xmlns:a16="http://schemas.microsoft.com/office/drawing/2014/main" id="{B6096657-E3F0-CA47-906C-4DAF603BC84E}"/>
              </a:ext>
            </a:extLst>
          </p:cNvPr>
          <p:cNvPicPr>
            <a:picLocks noChangeAspect="1"/>
          </p:cNvPicPr>
          <p:nvPr/>
        </p:nvPicPr>
        <p:blipFill>
          <a:blip r:embed="rId10"/>
          <a:stretch>
            <a:fillRect/>
          </a:stretch>
        </p:blipFill>
        <p:spPr>
          <a:xfrm flipH="1">
            <a:off x="7724483" y="2454854"/>
            <a:ext cx="643410" cy="653705"/>
          </a:xfrm>
          <a:prstGeom prst="rect">
            <a:avLst/>
          </a:prstGeom>
          <a:ln w="12700">
            <a:solidFill>
              <a:schemeClr val="tx1"/>
            </a:solidFill>
          </a:ln>
        </p:spPr>
      </p:pic>
      <p:sp>
        <p:nvSpPr>
          <p:cNvPr id="17" name="TextBox 16">
            <a:extLst>
              <a:ext uri="{FF2B5EF4-FFF2-40B4-BE49-F238E27FC236}">
                <a16:creationId xmlns:a16="http://schemas.microsoft.com/office/drawing/2014/main" id="{DF9FB459-35B4-0544-85A8-9BE2BF588393}"/>
              </a:ext>
            </a:extLst>
          </p:cNvPr>
          <p:cNvSpPr txBox="1"/>
          <p:nvPr/>
        </p:nvSpPr>
        <p:spPr>
          <a:xfrm>
            <a:off x="8960474" y="3296935"/>
            <a:ext cx="1236688" cy="369332"/>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Customer</a:t>
            </a:r>
          </a:p>
        </p:txBody>
      </p:sp>
      <p:sp>
        <p:nvSpPr>
          <p:cNvPr id="20" name="Slide Number Placeholder 3">
            <a:extLst>
              <a:ext uri="{FF2B5EF4-FFF2-40B4-BE49-F238E27FC236}">
                <a16:creationId xmlns:a16="http://schemas.microsoft.com/office/drawing/2014/main" id="{F5828426-4F1F-FF43-84E3-FE77C622A9CE}"/>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12</a:t>
            </a:fld>
            <a:endParaRPr lang="en-US" dirty="0"/>
          </a:p>
        </p:txBody>
      </p:sp>
      <p:sp>
        <p:nvSpPr>
          <p:cNvPr id="24" name="Footer Placeholder 4">
            <a:extLst>
              <a:ext uri="{FF2B5EF4-FFF2-40B4-BE49-F238E27FC236}">
                <a16:creationId xmlns:a16="http://schemas.microsoft.com/office/drawing/2014/main" id="{16F911DE-EA04-854A-96EA-A576C5150614}"/>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8160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Outposts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02689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41A1-0293-5249-B1C7-08576F074DA9}"/>
              </a:ext>
            </a:extLst>
          </p:cNvPr>
          <p:cNvSpPr>
            <a:spLocks noGrp="1"/>
          </p:cNvSpPr>
          <p:nvPr>
            <p:ph type="title"/>
          </p:nvPr>
        </p:nvSpPr>
        <p:spPr/>
        <p:txBody>
          <a:bodyPr/>
          <a:lstStyle/>
          <a:p>
            <a:r>
              <a:rPr lang="en-US" dirty="0"/>
              <a:t>Get products from the coffee shop</a:t>
            </a:r>
          </a:p>
        </p:txBody>
      </p:sp>
      <p:pic>
        <p:nvPicPr>
          <p:cNvPr id="5" name="Picture 4">
            <a:extLst>
              <a:ext uri="{FF2B5EF4-FFF2-40B4-BE49-F238E27FC236}">
                <a16:creationId xmlns:a16="http://schemas.microsoft.com/office/drawing/2014/main" id="{80F64908-E27A-FB4A-9F20-FA5FAA84B1D1}"/>
              </a:ext>
            </a:extLst>
          </p:cNvPr>
          <p:cNvPicPr>
            <a:picLocks noChangeAspect="1"/>
          </p:cNvPicPr>
          <p:nvPr/>
        </p:nvPicPr>
        <p:blipFill>
          <a:blip r:embed="rId4"/>
          <a:stretch>
            <a:fillRect/>
          </a:stretch>
        </p:blipFill>
        <p:spPr>
          <a:xfrm>
            <a:off x="8313155" y="2968903"/>
            <a:ext cx="3513306" cy="3181554"/>
          </a:xfrm>
          <a:prstGeom prst="rect">
            <a:avLst/>
          </a:prstGeom>
        </p:spPr>
      </p:pic>
      <p:pic>
        <p:nvPicPr>
          <p:cNvPr id="10" name="Picture 9">
            <a:extLst>
              <a:ext uri="{FF2B5EF4-FFF2-40B4-BE49-F238E27FC236}">
                <a16:creationId xmlns:a16="http://schemas.microsoft.com/office/drawing/2014/main" id="{9A9AAE83-0157-8247-B83F-24A5CB41FAEE}"/>
              </a:ext>
            </a:extLst>
          </p:cNvPr>
          <p:cNvPicPr>
            <a:picLocks noChangeAspect="1"/>
          </p:cNvPicPr>
          <p:nvPr/>
        </p:nvPicPr>
        <p:blipFill>
          <a:blip r:embed="rId5"/>
          <a:stretch>
            <a:fillRect/>
          </a:stretch>
        </p:blipFill>
        <p:spPr>
          <a:xfrm>
            <a:off x="702811" y="1466576"/>
            <a:ext cx="4876552" cy="4820128"/>
          </a:xfrm>
          <a:prstGeom prst="rect">
            <a:avLst/>
          </a:prstGeom>
        </p:spPr>
      </p:pic>
      <p:sp>
        <p:nvSpPr>
          <p:cNvPr id="12" name="Right Arrow 11">
            <a:extLst>
              <a:ext uri="{FF2B5EF4-FFF2-40B4-BE49-F238E27FC236}">
                <a16:creationId xmlns:a16="http://schemas.microsoft.com/office/drawing/2014/main" id="{A69F0C81-F29E-7D42-9BDF-279C1E112492}"/>
              </a:ext>
            </a:extLst>
          </p:cNvPr>
          <p:cNvSpPr/>
          <p:nvPr/>
        </p:nvSpPr>
        <p:spPr>
          <a:xfrm rot="10800000">
            <a:off x="6527405" y="5585515"/>
            <a:ext cx="1896084" cy="338666"/>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A5AB8AD-6967-6D4E-B470-13EF60FC17E8}"/>
              </a:ext>
            </a:extLst>
          </p:cNvPr>
          <p:cNvPicPr>
            <a:picLocks noChangeAspect="1"/>
          </p:cNvPicPr>
          <p:nvPr/>
        </p:nvPicPr>
        <p:blipFill>
          <a:blip r:embed="rId6"/>
          <a:stretch>
            <a:fillRect/>
          </a:stretch>
        </p:blipFill>
        <p:spPr>
          <a:xfrm>
            <a:off x="5412722" y="4866498"/>
            <a:ext cx="1004349" cy="1200967"/>
          </a:xfrm>
          <a:prstGeom prst="rect">
            <a:avLst/>
          </a:prstGeom>
        </p:spPr>
      </p:pic>
      <p:sp>
        <p:nvSpPr>
          <p:cNvPr id="15" name="Right Arrow 14">
            <a:extLst>
              <a:ext uri="{FF2B5EF4-FFF2-40B4-BE49-F238E27FC236}">
                <a16:creationId xmlns:a16="http://schemas.microsoft.com/office/drawing/2014/main" id="{28ECABEE-E4B4-364F-920F-C5F64BF9DC86}"/>
              </a:ext>
            </a:extLst>
          </p:cNvPr>
          <p:cNvSpPr/>
          <p:nvPr/>
        </p:nvSpPr>
        <p:spPr>
          <a:xfrm>
            <a:off x="6527405" y="5128315"/>
            <a:ext cx="1896084" cy="338666"/>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3">
            <a:extLst>
              <a:ext uri="{FF2B5EF4-FFF2-40B4-BE49-F238E27FC236}">
                <a16:creationId xmlns:a16="http://schemas.microsoft.com/office/drawing/2014/main" id="{8FF814FE-EE7B-2F41-92EF-E21F005BC41E}"/>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14</a:t>
            </a:fld>
            <a:endParaRPr lang="en-US" dirty="0"/>
          </a:p>
        </p:txBody>
      </p:sp>
      <p:sp>
        <p:nvSpPr>
          <p:cNvPr id="11" name="Footer Placeholder 4">
            <a:extLst>
              <a:ext uri="{FF2B5EF4-FFF2-40B4-BE49-F238E27FC236}">
                <a16:creationId xmlns:a16="http://schemas.microsoft.com/office/drawing/2014/main" id="{E03643ED-2D28-1B42-8618-D8BFD503666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07369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41A1-0293-5249-B1C7-08576F074DA9}"/>
              </a:ext>
            </a:extLst>
          </p:cNvPr>
          <p:cNvSpPr>
            <a:spLocks noGrp="1"/>
          </p:cNvSpPr>
          <p:nvPr>
            <p:ph type="title"/>
          </p:nvPr>
        </p:nvSpPr>
        <p:spPr/>
        <p:txBody>
          <a:bodyPr/>
          <a:lstStyle/>
          <a:p>
            <a:r>
              <a:rPr lang="en-US" dirty="0"/>
              <a:t>Get products from the coffee shop</a:t>
            </a:r>
          </a:p>
        </p:txBody>
      </p:sp>
      <p:pic>
        <p:nvPicPr>
          <p:cNvPr id="5" name="Picture 4">
            <a:extLst>
              <a:ext uri="{FF2B5EF4-FFF2-40B4-BE49-F238E27FC236}">
                <a16:creationId xmlns:a16="http://schemas.microsoft.com/office/drawing/2014/main" id="{80F64908-E27A-FB4A-9F20-FA5FAA84B1D1}"/>
              </a:ext>
            </a:extLst>
          </p:cNvPr>
          <p:cNvPicPr>
            <a:picLocks noChangeAspect="1"/>
          </p:cNvPicPr>
          <p:nvPr/>
        </p:nvPicPr>
        <p:blipFill>
          <a:blip r:embed="rId4"/>
          <a:stretch>
            <a:fillRect/>
          </a:stretch>
        </p:blipFill>
        <p:spPr>
          <a:xfrm>
            <a:off x="8313155" y="2968903"/>
            <a:ext cx="3513306" cy="3181554"/>
          </a:xfrm>
          <a:prstGeom prst="rect">
            <a:avLst/>
          </a:prstGeom>
        </p:spPr>
      </p:pic>
      <p:pic>
        <p:nvPicPr>
          <p:cNvPr id="10" name="Picture 9">
            <a:extLst>
              <a:ext uri="{FF2B5EF4-FFF2-40B4-BE49-F238E27FC236}">
                <a16:creationId xmlns:a16="http://schemas.microsoft.com/office/drawing/2014/main" id="{9A9AAE83-0157-8247-B83F-24A5CB41FAEE}"/>
              </a:ext>
            </a:extLst>
          </p:cNvPr>
          <p:cNvPicPr>
            <a:picLocks noChangeAspect="1"/>
          </p:cNvPicPr>
          <p:nvPr/>
        </p:nvPicPr>
        <p:blipFill>
          <a:blip r:embed="rId5"/>
          <a:stretch>
            <a:fillRect/>
          </a:stretch>
        </p:blipFill>
        <p:spPr>
          <a:xfrm>
            <a:off x="702811" y="1466576"/>
            <a:ext cx="4876552" cy="4820128"/>
          </a:xfrm>
          <a:prstGeom prst="rect">
            <a:avLst/>
          </a:prstGeom>
        </p:spPr>
      </p:pic>
      <p:pic>
        <p:nvPicPr>
          <p:cNvPr id="13" name="Picture 12">
            <a:extLst>
              <a:ext uri="{FF2B5EF4-FFF2-40B4-BE49-F238E27FC236}">
                <a16:creationId xmlns:a16="http://schemas.microsoft.com/office/drawing/2014/main" id="{2A5AB8AD-6967-6D4E-B470-13EF60FC17E8}"/>
              </a:ext>
            </a:extLst>
          </p:cNvPr>
          <p:cNvPicPr>
            <a:picLocks noChangeAspect="1"/>
          </p:cNvPicPr>
          <p:nvPr/>
        </p:nvPicPr>
        <p:blipFill>
          <a:blip r:embed="rId6"/>
          <a:stretch>
            <a:fillRect/>
          </a:stretch>
        </p:blipFill>
        <p:spPr>
          <a:xfrm>
            <a:off x="2881722" y="4839245"/>
            <a:ext cx="711584" cy="850888"/>
          </a:xfrm>
          <a:prstGeom prst="rect">
            <a:avLst/>
          </a:prstGeom>
        </p:spPr>
      </p:pic>
      <p:pic>
        <p:nvPicPr>
          <p:cNvPr id="9" name="Picture 8">
            <a:extLst>
              <a:ext uri="{FF2B5EF4-FFF2-40B4-BE49-F238E27FC236}">
                <a16:creationId xmlns:a16="http://schemas.microsoft.com/office/drawing/2014/main" id="{8FEBE675-0B6C-E94B-B2E5-69B1CF0FC05E}"/>
              </a:ext>
            </a:extLst>
          </p:cNvPr>
          <p:cNvPicPr>
            <a:picLocks noChangeAspect="1"/>
          </p:cNvPicPr>
          <p:nvPr/>
        </p:nvPicPr>
        <p:blipFill>
          <a:blip r:embed="rId4"/>
          <a:stretch>
            <a:fillRect/>
          </a:stretch>
        </p:blipFill>
        <p:spPr>
          <a:xfrm>
            <a:off x="1148523" y="4185310"/>
            <a:ext cx="1733199" cy="1569538"/>
          </a:xfrm>
          <a:prstGeom prst="rect">
            <a:avLst/>
          </a:prstGeom>
        </p:spPr>
      </p:pic>
      <p:cxnSp>
        <p:nvCxnSpPr>
          <p:cNvPr id="6" name="Straight Connector 5">
            <a:extLst>
              <a:ext uri="{FF2B5EF4-FFF2-40B4-BE49-F238E27FC236}">
                <a16:creationId xmlns:a16="http://schemas.microsoft.com/office/drawing/2014/main" id="{351F520A-A1E8-8F48-90CA-7F1B2F16C667}"/>
              </a:ext>
            </a:extLst>
          </p:cNvPr>
          <p:cNvCxnSpPr>
            <a:cxnSpLocks/>
          </p:cNvCxnSpPr>
          <p:nvPr/>
        </p:nvCxnSpPr>
        <p:spPr>
          <a:xfrm>
            <a:off x="5283200" y="4873752"/>
            <a:ext cx="3533698"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0701BCE8-0E25-134A-9BD4-998A27FFF70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15</a:t>
            </a:fld>
            <a:endParaRPr lang="en-US" dirty="0"/>
          </a:p>
        </p:txBody>
      </p:sp>
      <p:sp>
        <p:nvSpPr>
          <p:cNvPr id="12" name="Footer Placeholder 4">
            <a:extLst>
              <a:ext uri="{FF2B5EF4-FFF2-40B4-BE49-F238E27FC236}">
                <a16:creationId xmlns:a16="http://schemas.microsoft.com/office/drawing/2014/main" id="{FFA921CC-92C1-864A-96C0-D6125DD406D4}"/>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3579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41A1-0293-5249-B1C7-08576F074DA9}"/>
              </a:ext>
            </a:extLst>
          </p:cNvPr>
          <p:cNvSpPr>
            <a:spLocks noGrp="1"/>
          </p:cNvSpPr>
          <p:nvPr>
            <p:ph type="title"/>
          </p:nvPr>
        </p:nvSpPr>
        <p:spPr/>
        <p:txBody>
          <a:bodyPr/>
          <a:lstStyle/>
          <a:p>
            <a:r>
              <a:rPr lang="en-US" dirty="0"/>
              <a:t>AWS Outposts</a:t>
            </a:r>
          </a:p>
        </p:txBody>
      </p:sp>
      <p:pic>
        <p:nvPicPr>
          <p:cNvPr id="10" name="Picture 9">
            <a:extLst>
              <a:ext uri="{FF2B5EF4-FFF2-40B4-BE49-F238E27FC236}">
                <a16:creationId xmlns:a16="http://schemas.microsoft.com/office/drawing/2014/main" id="{9A9AAE83-0157-8247-B83F-24A5CB41FAEE}"/>
              </a:ext>
            </a:extLst>
          </p:cNvPr>
          <p:cNvPicPr>
            <a:picLocks noChangeAspect="1"/>
          </p:cNvPicPr>
          <p:nvPr/>
        </p:nvPicPr>
        <p:blipFill>
          <a:blip r:embed="rId4"/>
          <a:stretch>
            <a:fillRect/>
          </a:stretch>
        </p:blipFill>
        <p:spPr>
          <a:xfrm>
            <a:off x="702811" y="1466576"/>
            <a:ext cx="4876552" cy="4820128"/>
          </a:xfrm>
          <a:prstGeom prst="rect">
            <a:avLst/>
          </a:prstGeom>
        </p:spPr>
      </p:pic>
      <p:pic>
        <p:nvPicPr>
          <p:cNvPr id="13" name="Picture 12">
            <a:extLst>
              <a:ext uri="{FF2B5EF4-FFF2-40B4-BE49-F238E27FC236}">
                <a16:creationId xmlns:a16="http://schemas.microsoft.com/office/drawing/2014/main" id="{2A5AB8AD-6967-6D4E-B470-13EF60FC17E8}"/>
              </a:ext>
            </a:extLst>
          </p:cNvPr>
          <p:cNvPicPr>
            <a:picLocks noChangeAspect="1"/>
          </p:cNvPicPr>
          <p:nvPr/>
        </p:nvPicPr>
        <p:blipFill>
          <a:blip r:embed="rId5"/>
          <a:stretch>
            <a:fillRect/>
          </a:stretch>
        </p:blipFill>
        <p:spPr>
          <a:xfrm>
            <a:off x="2881722" y="4839245"/>
            <a:ext cx="711584" cy="850888"/>
          </a:xfrm>
          <a:prstGeom prst="rect">
            <a:avLst/>
          </a:prstGeom>
        </p:spPr>
      </p:pic>
      <p:pic>
        <p:nvPicPr>
          <p:cNvPr id="9" name="Picture 8">
            <a:extLst>
              <a:ext uri="{FF2B5EF4-FFF2-40B4-BE49-F238E27FC236}">
                <a16:creationId xmlns:a16="http://schemas.microsoft.com/office/drawing/2014/main" id="{8FEBE675-0B6C-E94B-B2E5-69B1CF0FC05E}"/>
              </a:ext>
            </a:extLst>
          </p:cNvPr>
          <p:cNvPicPr>
            <a:picLocks noChangeAspect="1"/>
          </p:cNvPicPr>
          <p:nvPr/>
        </p:nvPicPr>
        <p:blipFill>
          <a:blip r:embed="rId6"/>
          <a:stretch>
            <a:fillRect/>
          </a:stretch>
        </p:blipFill>
        <p:spPr>
          <a:xfrm>
            <a:off x="1148523" y="4185310"/>
            <a:ext cx="1733199" cy="1569538"/>
          </a:xfrm>
          <a:prstGeom prst="rect">
            <a:avLst/>
          </a:prstGeom>
        </p:spPr>
      </p:pic>
      <p:pic>
        <p:nvPicPr>
          <p:cNvPr id="8" name="Graphic 7">
            <a:extLst>
              <a:ext uri="{FF2B5EF4-FFF2-40B4-BE49-F238E27FC236}">
                <a16:creationId xmlns:a16="http://schemas.microsoft.com/office/drawing/2014/main" id="{41161ADA-DE30-944A-B457-AA8D1DD1E1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53395" y="2591838"/>
            <a:ext cx="2066543" cy="2066543"/>
          </a:xfrm>
          <a:prstGeom prst="rect">
            <a:avLst/>
          </a:prstGeom>
        </p:spPr>
      </p:pic>
      <p:sp>
        <p:nvSpPr>
          <p:cNvPr id="3" name="TextBox 2">
            <a:extLst>
              <a:ext uri="{FF2B5EF4-FFF2-40B4-BE49-F238E27FC236}">
                <a16:creationId xmlns:a16="http://schemas.microsoft.com/office/drawing/2014/main" id="{9D587ED0-3E8C-004A-9CBE-62E2DC0FA7AC}"/>
              </a:ext>
            </a:extLst>
          </p:cNvPr>
          <p:cNvSpPr txBox="1"/>
          <p:nvPr/>
        </p:nvSpPr>
        <p:spPr>
          <a:xfrm>
            <a:off x="7648987" y="1887754"/>
            <a:ext cx="2608406" cy="523220"/>
          </a:xfrm>
          <a:prstGeom prst="rect">
            <a:avLst/>
          </a:prstGeom>
          <a:noFill/>
        </p:spPr>
        <p:txBody>
          <a:bodyPr wrap="non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AWS Outposts</a:t>
            </a:r>
          </a:p>
        </p:txBody>
      </p:sp>
      <p:sp>
        <p:nvSpPr>
          <p:cNvPr id="6" name="TextBox 5">
            <a:extLst>
              <a:ext uri="{FF2B5EF4-FFF2-40B4-BE49-F238E27FC236}">
                <a16:creationId xmlns:a16="http://schemas.microsoft.com/office/drawing/2014/main" id="{28978E29-DEBE-B84E-9283-9499B59F2F24}"/>
              </a:ext>
            </a:extLst>
          </p:cNvPr>
          <p:cNvSpPr txBox="1"/>
          <p:nvPr/>
        </p:nvSpPr>
        <p:spPr>
          <a:xfrm>
            <a:off x="6726265" y="4839245"/>
            <a:ext cx="4453850" cy="1200329"/>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Extend AWS infrastructure and services to your on-premises data center</a:t>
            </a:r>
          </a:p>
        </p:txBody>
      </p:sp>
      <p:sp>
        <p:nvSpPr>
          <p:cNvPr id="11" name="Slide Number Placeholder 3">
            <a:extLst>
              <a:ext uri="{FF2B5EF4-FFF2-40B4-BE49-F238E27FC236}">
                <a16:creationId xmlns:a16="http://schemas.microsoft.com/office/drawing/2014/main" id="{94DB0F50-5824-D841-B273-53BEA51DEAC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16</a:t>
            </a:fld>
            <a:endParaRPr lang="en-US" dirty="0"/>
          </a:p>
        </p:txBody>
      </p:sp>
      <p:sp>
        <p:nvSpPr>
          <p:cNvPr id="12" name="Footer Placeholder 4">
            <a:extLst>
              <a:ext uri="{FF2B5EF4-FFF2-40B4-BE49-F238E27FC236}">
                <a16:creationId xmlns:a16="http://schemas.microsoft.com/office/drawing/2014/main" id="{76B0D8CC-7DBC-9F41-BD6F-9EA0601C299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764937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Discussion</a:t>
            </a:r>
          </a:p>
        </p:txBody>
      </p:sp>
      <p:sp>
        <p:nvSpPr>
          <p:cNvPr id="5" name="Slide Number Placeholder 4"/>
          <p:cNvSpPr>
            <a:spLocks noGrp="1"/>
          </p:cNvSpPr>
          <p:nvPr>
            <p:ph type="sldNum" sz="quarter" idx="10"/>
          </p:nvPr>
        </p:nvSpPr>
        <p:spPr/>
        <p:txBody>
          <a:bodyPr/>
          <a:lstStyle/>
          <a:p>
            <a:fld id="{B6A95138-A96E-2F42-A959-2EFD44FE4AB7}" type="slidenum">
              <a:rPr lang="en-US" smtClean="0"/>
              <a:pPr/>
              <a:t>17</a:t>
            </a:fld>
            <a:endParaRPr lang="en-US" dirty="0"/>
          </a:p>
        </p:txBody>
      </p:sp>
      <p:sp>
        <p:nvSpPr>
          <p:cNvPr id="4" name="Content Placeholder 3"/>
          <p:cNvSpPr>
            <a:spLocks noGrp="1"/>
          </p:cNvSpPr>
          <p:nvPr>
            <p:ph idx="16"/>
          </p:nvPr>
        </p:nvSpPr>
        <p:spPr/>
        <p:txBody>
          <a:bodyPr/>
          <a:lstStyle/>
          <a:p>
            <a:pPr marL="0" indent="0">
              <a:buNone/>
            </a:pPr>
            <a:endParaRPr lang="en-US" dirty="0"/>
          </a:p>
          <a:p>
            <a:pPr marL="0" indent="0">
              <a:buNone/>
            </a:pPr>
            <a:endParaRPr lang="en-US" dirty="0"/>
          </a:p>
          <a:p>
            <a:pPr marL="0" indent="0">
              <a:buNone/>
            </a:pPr>
            <a:r>
              <a:rPr lang="en-US" dirty="0"/>
              <a:t>When choosing an AWS Region for your services, data, and applications, why should you consider a Region’s proximity to your customers?</a:t>
            </a:r>
          </a:p>
          <a:p>
            <a:endParaRPr lang="en-US" dirty="0"/>
          </a:p>
        </p:txBody>
      </p:sp>
    </p:spTree>
    <p:custDataLst>
      <p:tags r:id="rId1"/>
    </p:custDataLst>
    <p:extLst>
      <p:ext uri="{BB962C8B-B14F-4D97-AF65-F5344CB8AC3E}">
        <p14:creationId xmlns:p14="http://schemas.microsoft.com/office/powerpoint/2010/main" val="2948072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A34903-BA62-A741-9F14-A3FE41756F05}"/>
              </a:ext>
            </a:extLst>
          </p:cNvPr>
          <p:cNvPicPr>
            <a:picLocks noChangeAspect="1"/>
          </p:cNvPicPr>
          <p:nvPr/>
        </p:nvPicPr>
        <p:blipFill>
          <a:blip r:embed="rId4">
            <a:duotone>
              <a:schemeClr val="bg2">
                <a:shade val="45000"/>
                <a:satMod val="135000"/>
              </a:schemeClr>
              <a:prstClr val="white"/>
            </a:duotone>
          </a:blip>
          <a:stretch>
            <a:fillRect/>
          </a:stretch>
        </p:blipFill>
        <p:spPr>
          <a:xfrm>
            <a:off x="103132" y="1320799"/>
            <a:ext cx="3445140" cy="4910667"/>
          </a:xfrm>
          <a:prstGeom prst="rect">
            <a:avLst/>
          </a:prstGeom>
        </p:spPr>
      </p:pic>
      <p:pic>
        <p:nvPicPr>
          <p:cNvPr id="7" name="Picture 6">
            <a:extLst>
              <a:ext uri="{FF2B5EF4-FFF2-40B4-BE49-F238E27FC236}">
                <a16:creationId xmlns:a16="http://schemas.microsoft.com/office/drawing/2014/main" id="{42229D30-AFB4-3049-A091-2989FAD1769B}"/>
              </a:ext>
            </a:extLst>
          </p:cNvPr>
          <p:cNvPicPr>
            <a:picLocks noChangeAspect="1"/>
          </p:cNvPicPr>
          <p:nvPr/>
        </p:nvPicPr>
        <p:blipFill>
          <a:blip r:embed="rId5"/>
          <a:stretch>
            <a:fillRect/>
          </a:stretch>
        </p:blipFill>
        <p:spPr>
          <a:xfrm>
            <a:off x="1825702" y="2608944"/>
            <a:ext cx="685800" cy="820056"/>
          </a:xfrm>
          <a:prstGeom prst="rect">
            <a:avLst/>
          </a:prstGeom>
          <a:ln w="12700">
            <a:solidFill>
              <a:schemeClr val="tx1"/>
            </a:solidFill>
          </a:ln>
        </p:spPr>
      </p:pic>
      <p:sp>
        <p:nvSpPr>
          <p:cNvPr id="19" name="Rounded Rectangle 18">
            <a:extLst>
              <a:ext uri="{FF2B5EF4-FFF2-40B4-BE49-F238E27FC236}">
                <a16:creationId xmlns:a16="http://schemas.microsoft.com/office/drawing/2014/main" id="{7CCD4715-AB1C-2940-AAED-EE7C1444F639}"/>
              </a:ext>
            </a:extLst>
          </p:cNvPr>
          <p:cNvSpPr/>
          <p:nvPr/>
        </p:nvSpPr>
        <p:spPr>
          <a:xfrm>
            <a:off x="2392137" y="3888475"/>
            <a:ext cx="457200" cy="457200"/>
          </a:xfrm>
          <a:prstGeom prst="roundRect">
            <a:avLst/>
          </a:prstGeom>
          <a:solidFill>
            <a:srgbClr val="FF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3F0BD7D5-B178-7544-80CF-A32548E79194}"/>
              </a:ext>
            </a:extLst>
          </p:cNvPr>
          <p:cNvCxnSpPr/>
          <p:nvPr/>
        </p:nvCxnSpPr>
        <p:spPr>
          <a:xfrm flipV="1">
            <a:off x="2877262" y="3429000"/>
            <a:ext cx="989555" cy="688075"/>
          </a:xfrm>
          <a:prstGeom prst="line">
            <a:avLst/>
          </a:prstGeom>
          <a:ln w="31750">
            <a:solidFill>
              <a:srgbClr val="FFA54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B65CF5-FC0C-E943-873D-E7DC36BE31E6}"/>
              </a:ext>
            </a:extLst>
          </p:cNvPr>
          <p:cNvCxnSpPr/>
          <p:nvPr/>
        </p:nvCxnSpPr>
        <p:spPr>
          <a:xfrm>
            <a:off x="2877262" y="4117075"/>
            <a:ext cx="989555" cy="859039"/>
          </a:xfrm>
          <a:prstGeom prst="line">
            <a:avLst/>
          </a:prstGeom>
          <a:ln w="31750">
            <a:solidFill>
              <a:srgbClr val="FFA54B"/>
            </a:solidFill>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C7F68706-70AB-C74E-B626-043F580C5C17}"/>
              </a:ext>
            </a:extLst>
          </p:cNvPr>
          <p:cNvSpPr/>
          <p:nvPr/>
        </p:nvSpPr>
        <p:spPr>
          <a:xfrm>
            <a:off x="3866817" y="3068610"/>
            <a:ext cx="2466557" cy="2451244"/>
          </a:xfrm>
          <a:prstGeom prst="roundRect">
            <a:avLst/>
          </a:prstGeom>
          <a:noFill/>
          <a:ln w="50800">
            <a:solidFill>
              <a:srgbClr val="FFA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3B6B536-AD67-E740-8B9A-B881355826ED}"/>
              </a:ext>
            </a:extLst>
          </p:cNvPr>
          <p:cNvSpPr txBox="1"/>
          <p:nvPr/>
        </p:nvSpPr>
        <p:spPr>
          <a:xfrm>
            <a:off x="4039345" y="3234319"/>
            <a:ext cx="1258678"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Light" panose="020B0403020204020204" pitchFamily="34" charset="0"/>
              </a:rPr>
              <a:t>sa-east-1</a:t>
            </a:r>
          </a:p>
        </p:txBody>
      </p:sp>
      <p:sp>
        <p:nvSpPr>
          <p:cNvPr id="2" name="Title 1">
            <a:extLst>
              <a:ext uri="{FF2B5EF4-FFF2-40B4-BE49-F238E27FC236}">
                <a16:creationId xmlns:a16="http://schemas.microsoft.com/office/drawing/2014/main" id="{61A11864-70B7-0040-B3E3-4E39F401BFB7}"/>
              </a:ext>
            </a:extLst>
          </p:cNvPr>
          <p:cNvSpPr>
            <a:spLocks noGrp="1"/>
          </p:cNvSpPr>
          <p:nvPr>
            <p:ph type="title"/>
          </p:nvPr>
        </p:nvSpPr>
        <p:spPr/>
        <p:txBody>
          <a:bodyPr/>
          <a:lstStyle/>
          <a:p>
            <a:r>
              <a:rPr lang="en-US" dirty="0"/>
              <a:t>Review: AWS Global Infrastructure</a:t>
            </a:r>
          </a:p>
        </p:txBody>
      </p:sp>
      <p:sp>
        <p:nvSpPr>
          <p:cNvPr id="8" name="TextBox 7">
            <a:extLst>
              <a:ext uri="{FF2B5EF4-FFF2-40B4-BE49-F238E27FC236}">
                <a16:creationId xmlns:a16="http://schemas.microsoft.com/office/drawing/2014/main" id="{23421C80-3988-3143-83C0-69533D2469E6}"/>
              </a:ext>
            </a:extLst>
          </p:cNvPr>
          <p:cNvSpPr txBox="1"/>
          <p:nvPr/>
        </p:nvSpPr>
        <p:spPr>
          <a:xfrm>
            <a:off x="7183145" y="1701040"/>
            <a:ext cx="2068195" cy="892552"/>
          </a:xfrm>
          <a:prstGeom prst="rect">
            <a:avLst/>
          </a:prstGeom>
          <a:noFill/>
        </p:spPr>
        <p:txBody>
          <a:bodyPr wrap="non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Region:</a:t>
            </a:r>
            <a:r>
              <a:rPr lang="en-US" sz="2800" b="1" dirty="0">
                <a:latin typeface="Amazon Ember" panose="020B0603020204020204" pitchFamily="34" charset="0"/>
                <a:ea typeface="Amazon Ember" panose="020B0603020204020204" pitchFamily="34" charset="0"/>
                <a:cs typeface="Amazon Ember" panose="020B0603020204020204" pitchFamily="34" charset="0"/>
              </a:rPr>
              <a:t> </a:t>
            </a:r>
          </a:p>
          <a:p>
            <a:pPr marL="457200" indent="-457200">
              <a:buFont typeface="Arial" panose="020B0604020202020204" pitchFamily="34" charset="0"/>
              <a:buChar char="•"/>
            </a:pPr>
            <a:r>
              <a:rPr lang="en-US" sz="2400" dirty="0"/>
              <a:t>São Paulo</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sp>
        <p:nvSpPr>
          <p:cNvPr id="20" name="Rounded Rectangle 19">
            <a:extLst>
              <a:ext uri="{FF2B5EF4-FFF2-40B4-BE49-F238E27FC236}">
                <a16:creationId xmlns:a16="http://schemas.microsoft.com/office/drawing/2014/main" id="{AA3ED7D0-6E12-334A-9499-83CED188ED45}"/>
              </a:ext>
            </a:extLst>
          </p:cNvPr>
          <p:cNvSpPr/>
          <p:nvPr/>
        </p:nvSpPr>
        <p:spPr>
          <a:xfrm>
            <a:off x="6638544" y="1773936"/>
            <a:ext cx="365760" cy="365760"/>
          </a:xfrm>
          <a:prstGeom prst="roundRect">
            <a:avLst/>
          </a:prstGeom>
          <a:solidFill>
            <a:srgbClr val="FF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B85C50A-8AC3-3B42-BF2C-DD45BFBAD8B9}"/>
              </a:ext>
            </a:extLst>
          </p:cNvPr>
          <p:cNvSpPr txBox="1"/>
          <p:nvPr/>
        </p:nvSpPr>
        <p:spPr>
          <a:xfrm>
            <a:off x="7183145" y="3150805"/>
            <a:ext cx="3147015" cy="1631216"/>
          </a:xfrm>
          <a:prstGeom prst="rect">
            <a:avLst/>
          </a:prstGeom>
          <a:noFill/>
        </p:spPr>
        <p:txBody>
          <a:bodyPr wrap="non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Availability Zones:</a:t>
            </a:r>
          </a:p>
          <a:p>
            <a:pPr marL="457200" indent="-4572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sa-east-1a</a:t>
            </a:r>
          </a:p>
          <a:p>
            <a:pPr marL="457200" indent="-4572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sa-east-1b</a:t>
            </a:r>
          </a:p>
          <a:p>
            <a:pPr marL="457200" indent="-457200">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sa-east-1c</a:t>
            </a:r>
          </a:p>
        </p:txBody>
      </p:sp>
      <p:sp>
        <p:nvSpPr>
          <p:cNvPr id="30" name="Diamond 29">
            <a:extLst>
              <a:ext uri="{FF2B5EF4-FFF2-40B4-BE49-F238E27FC236}">
                <a16:creationId xmlns:a16="http://schemas.microsoft.com/office/drawing/2014/main" id="{3FE1A873-B95D-C245-BD56-1FAEB533FB28}"/>
              </a:ext>
            </a:extLst>
          </p:cNvPr>
          <p:cNvSpPr/>
          <p:nvPr/>
        </p:nvSpPr>
        <p:spPr>
          <a:xfrm>
            <a:off x="6638544" y="5367528"/>
            <a:ext cx="457200" cy="457200"/>
          </a:xfrm>
          <a:prstGeom prst="diamond">
            <a:avLst/>
          </a:prstGeom>
          <a:solidFill>
            <a:srgbClr val="4D27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Diamond 30">
            <a:extLst>
              <a:ext uri="{FF2B5EF4-FFF2-40B4-BE49-F238E27FC236}">
                <a16:creationId xmlns:a16="http://schemas.microsoft.com/office/drawing/2014/main" id="{C6813DC4-EE41-CD4D-8785-BEA518CF7752}"/>
              </a:ext>
            </a:extLst>
          </p:cNvPr>
          <p:cNvSpPr/>
          <p:nvPr/>
        </p:nvSpPr>
        <p:spPr>
          <a:xfrm>
            <a:off x="2438455" y="3932458"/>
            <a:ext cx="365760" cy="365760"/>
          </a:xfrm>
          <a:prstGeom prst="diamond">
            <a:avLst/>
          </a:prstGeom>
          <a:solidFill>
            <a:srgbClr val="4D27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iamond 32">
            <a:extLst>
              <a:ext uri="{FF2B5EF4-FFF2-40B4-BE49-F238E27FC236}">
                <a16:creationId xmlns:a16="http://schemas.microsoft.com/office/drawing/2014/main" id="{ADC36BFE-8A35-0B41-AF82-62BAC7CAD8AE}"/>
              </a:ext>
            </a:extLst>
          </p:cNvPr>
          <p:cNvSpPr/>
          <p:nvPr/>
        </p:nvSpPr>
        <p:spPr>
          <a:xfrm>
            <a:off x="1137036" y="1824114"/>
            <a:ext cx="365760" cy="365760"/>
          </a:xfrm>
          <a:prstGeom prst="diamond">
            <a:avLst/>
          </a:prstGeom>
          <a:solidFill>
            <a:srgbClr val="4D27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Diamond 33">
            <a:extLst>
              <a:ext uri="{FF2B5EF4-FFF2-40B4-BE49-F238E27FC236}">
                <a16:creationId xmlns:a16="http://schemas.microsoft.com/office/drawing/2014/main" id="{AD5F7B54-7BE4-8941-973D-CE21F7BDF509}"/>
              </a:ext>
            </a:extLst>
          </p:cNvPr>
          <p:cNvSpPr/>
          <p:nvPr/>
        </p:nvSpPr>
        <p:spPr>
          <a:xfrm>
            <a:off x="2848788" y="3566698"/>
            <a:ext cx="365760" cy="365760"/>
          </a:xfrm>
          <a:prstGeom prst="diamond">
            <a:avLst/>
          </a:prstGeom>
          <a:solidFill>
            <a:srgbClr val="4D27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iamond 34">
            <a:extLst>
              <a:ext uri="{FF2B5EF4-FFF2-40B4-BE49-F238E27FC236}">
                <a16:creationId xmlns:a16="http://schemas.microsoft.com/office/drawing/2014/main" id="{0AE208D8-FBC5-8A41-83F6-2CCB31B6C2EF}"/>
              </a:ext>
            </a:extLst>
          </p:cNvPr>
          <p:cNvSpPr/>
          <p:nvPr/>
        </p:nvSpPr>
        <p:spPr>
          <a:xfrm>
            <a:off x="2100320" y="4599141"/>
            <a:ext cx="365760" cy="365760"/>
          </a:xfrm>
          <a:prstGeom prst="diamond">
            <a:avLst/>
          </a:prstGeom>
          <a:solidFill>
            <a:srgbClr val="4D27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Diamond 35">
            <a:extLst>
              <a:ext uri="{FF2B5EF4-FFF2-40B4-BE49-F238E27FC236}">
                <a16:creationId xmlns:a16="http://schemas.microsoft.com/office/drawing/2014/main" id="{9759E41D-24A1-4042-9DE2-2BD981E7D32C}"/>
              </a:ext>
            </a:extLst>
          </p:cNvPr>
          <p:cNvSpPr/>
          <p:nvPr/>
        </p:nvSpPr>
        <p:spPr>
          <a:xfrm>
            <a:off x="1319916" y="4599141"/>
            <a:ext cx="365760" cy="365760"/>
          </a:xfrm>
          <a:prstGeom prst="diamond">
            <a:avLst/>
          </a:prstGeom>
          <a:solidFill>
            <a:srgbClr val="4D27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CB812E0A-51A3-EF4E-9BFE-A1AF0C9A7CFC}"/>
              </a:ext>
            </a:extLst>
          </p:cNvPr>
          <p:cNvSpPr txBox="1"/>
          <p:nvPr/>
        </p:nvSpPr>
        <p:spPr>
          <a:xfrm>
            <a:off x="7183145" y="5334000"/>
            <a:ext cx="2650084" cy="523220"/>
          </a:xfrm>
          <a:prstGeom prst="rect">
            <a:avLst/>
          </a:prstGeom>
          <a:noFill/>
        </p:spPr>
        <p:txBody>
          <a:bodyPr wrap="non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Edge locations</a:t>
            </a:r>
            <a:endParaRPr lang="en-US" sz="2800" dirty="0">
              <a:latin typeface="Amazon Ember" panose="02000000000000000000" pitchFamily="2" charset="0"/>
              <a:ea typeface="Amazon Ember" panose="02000000000000000000" pitchFamily="2" charset="0"/>
              <a:cs typeface="Amazon Ember Light" panose="020B0403020204020204" pitchFamily="34" charset="0"/>
            </a:endParaRPr>
          </a:p>
        </p:txBody>
      </p:sp>
      <p:sp>
        <p:nvSpPr>
          <p:cNvPr id="32" name="TextBox 31">
            <a:extLst>
              <a:ext uri="{FF2B5EF4-FFF2-40B4-BE49-F238E27FC236}">
                <a16:creationId xmlns:a16="http://schemas.microsoft.com/office/drawing/2014/main" id="{059280B1-6546-4648-89BB-AC91D201E6D7}"/>
              </a:ext>
            </a:extLst>
          </p:cNvPr>
          <p:cNvSpPr txBox="1"/>
          <p:nvPr/>
        </p:nvSpPr>
        <p:spPr>
          <a:xfrm>
            <a:off x="1550258" y="2129844"/>
            <a:ext cx="1236688" cy="369332"/>
          </a:xfrm>
          <a:prstGeom prst="rect">
            <a:avLst/>
          </a:prstGeom>
          <a:solidFill>
            <a:srgbClr val="2E27AD"/>
          </a:solidFill>
          <a:ln>
            <a:solidFill>
              <a:schemeClr val="tx1"/>
            </a:solidFill>
          </a:ln>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Customer</a:t>
            </a:r>
          </a:p>
        </p:txBody>
      </p:sp>
      <p:grpSp>
        <p:nvGrpSpPr>
          <p:cNvPr id="72" name="Group 71">
            <a:extLst>
              <a:ext uri="{FF2B5EF4-FFF2-40B4-BE49-F238E27FC236}">
                <a16:creationId xmlns:a16="http://schemas.microsoft.com/office/drawing/2014/main" id="{291DAEDA-9A4A-FB4A-9A7F-D7CCB0618C8F}"/>
              </a:ext>
            </a:extLst>
          </p:cNvPr>
          <p:cNvGrpSpPr/>
          <p:nvPr/>
        </p:nvGrpSpPr>
        <p:grpSpPr>
          <a:xfrm>
            <a:off x="4132701" y="3745592"/>
            <a:ext cx="1940560" cy="1605135"/>
            <a:chOff x="5061582" y="3173581"/>
            <a:chExt cx="1940560" cy="1605135"/>
          </a:xfrm>
        </p:grpSpPr>
        <p:grpSp>
          <p:nvGrpSpPr>
            <p:cNvPr id="73" name="Group 72">
              <a:extLst>
                <a:ext uri="{FF2B5EF4-FFF2-40B4-BE49-F238E27FC236}">
                  <a16:creationId xmlns:a16="http://schemas.microsoft.com/office/drawing/2014/main" id="{5B347725-AD4A-4949-8664-6189237402EC}"/>
                </a:ext>
              </a:extLst>
            </p:cNvPr>
            <p:cNvGrpSpPr/>
            <p:nvPr/>
          </p:nvGrpSpPr>
          <p:grpSpPr>
            <a:xfrm>
              <a:off x="5061582" y="3399606"/>
              <a:ext cx="593319" cy="481732"/>
              <a:chOff x="4396267" y="3759561"/>
              <a:chExt cx="569199" cy="456649"/>
            </a:xfrm>
          </p:grpSpPr>
          <p:sp>
            <p:nvSpPr>
              <p:cNvPr id="83" name="Rounded Rectangle 82">
                <a:extLst>
                  <a:ext uri="{FF2B5EF4-FFF2-40B4-BE49-F238E27FC236}">
                    <a16:creationId xmlns:a16="http://schemas.microsoft.com/office/drawing/2014/main" id="{212E4A3E-38AD-3248-9E4B-3D54528FC8D2}"/>
                  </a:ext>
                </a:extLst>
              </p:cNvPr>
              <p:cNvSpPr/>
              <p:nvPr/>
            </p:nvSpPr>
            <p:spPr>
              <a:xfrm>
                <a:off x="4396267" y="3759561"/>
                <a:ext cx="569199" cy="456649"/>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A28ED8EC-D4F5-9E43-80BA-5F059365E48C}"/>
                  </a:ext>
                </a:extLst>
              </p:cNvPr>
              <p:cNvSpPr txBox="1"/>
              <p:nvPr/>
            </p:nvSpPr>
            <p:spPr>
              <a:xfrm>
                <a:off x="4468575" y="3813915"/>
                <a:ext cx="420136" cy="350101"/>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1a</a:t>
                </a:r>
              </a:p>
            </p:txBody>
          </p:sp>
        </p:grpSp>
        <p:sp>
          <p:nvSpPr>
            <p:cNvPr id="74" name="Arc 73">
              <a:extLst>
                <a:ext uri="{FF2B5EF4-FFF2-40B4-BE49-F238E27FC236}">
                  <a16:creationId xmlns:a16="http://schemas.microsoft.com/office/drawing/2014/main" id="{69DD20BD-598B-2C48-BCCA-578A294F6C19}"/>
                </a:ext>
              </a:extLst>
            </p:cNvPr>
            <p:cNvSpPr/>
            <p:nvPr/>
          </p:nvSpPr>
          <p:spPr>
            <a:xfrm rot="18900000">
              <a:off x="5509792" y="3173581"/>
              <a:ext cx="1097280" cy="1097280"/>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sp>
          <p:nvSpPr>
            <p:cNvPr id="75" name="Arc 74">
              <a:extLst>
                <a:ext uri="{FF2B5EF4-FFF2-40B4-BE49-F238E27FC236}">
                  <a16:creationId xmlns:a16="http://schemas.microsoft.com/office/drawing/2014/main" id="{6D39BF36-71FB-7045-8674-62A67FBA11AA}"/>
                </a:ext>
              </a:extLst>
            </p:cNvPr>
            <p:cNvSpPr/>
            <p:nvPr/>
          </p:nvSpPr>
          <p:spPr>
            <a:xfrm rot="9946537" flipH="1">
              <a:off x="5787828" y="3573632"/>
              <a:ext cx="1023859" cy="1064451"/>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grpSp>
          <p:nvGrpSpPr>
            <p:cNvPr id="76" name="Group 75">
              <a:extLst>
                <a:ext uri="{FF2B5EF4-FFF2-40B4-BE49-F238E27FC236}">
                  <a16:creationId xmlns:a16="http://schemas.microsoft.com/office/drawing/2014/main" id="{85F97A49-D978-F545-97BF-0C7FD977278B}"/>
                </a:ext>
              </a:extLst>
            </p:cNvPr>
            <p:cNvGrpSpPr/>
            <p:nvPr/>
          </p:nvGrpSpPr>
          <p:grpSpPr>
            <a:xfrm>
              <a:off x="6408823" y="3429000"/>
              <a:ext cx="593319" cy="481732"/>
              <a:chOff x="4396267" y="3759561"/>
              <a:chExt cx="569199" cy="456649"/>
            </a:xfrm>
          </p:grpSpPr>
          <p:sp>
            <p:nvSpPr>
              <p:cNvPr id="81" name="Rounded Rectangle 80">
                <a:extLst>
                  <a:ext uri="{FF2B5EF4-FFF2-40B4-BE49-F238E27FC236}">
                    <a16:creationId xmlns:a16="http://schemas.microsoft.com/office/drawing/2014/main" id="{A4B7AA02-EE23-6F40-A9AD-B46824121843}"/>
                  </a:ext>
                </a:extLst>
              </p:cNvPr>
              <p:cNvSpPr/>
              <p:nvPr/>
            </p:nvSpPr>
            <p:spPr>
              <a:xfrm>
                <a:off x="4396267" y="3759561"/>
                <a:ext cx="569199" cy="456649"/>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68A8E151-DEC4-394D-BB04-4AA54E3F3314}"/>
                  </a:ext>
                </a:extLst>
              </p:cNvPr>
              <p:cNvSpPr txBox="1"/>
              <p:nvPr/>
            </p:nvSpPr>
            <p:spPr>
              <a:xfrm>
                <a:off x="4468575" y="3813915"/>
                <a:ext cx="435515" cy="350101"/>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1b</a:t>
                </a:r>
              </a:p>
            </p:txBody>
          </p:sp>
        </p:grpSp>
        <p:grpSp>
          <p:nvGrpSpPr>
            <p:cNvPr id="77" name="Group 76">
              <a:extLst>
                <a:ext uri="{FF2B5EF4-FFF2-40B4-BE49-F238E27FC236}">
                  <a16:creationId xmlns:a16="http://schemas.microsoft.com/office/drawing/2014/main" id="{53097AB1-A9B4-E648-A8EC-BAFD52D2AEAC}"/>
                </a:ext>
              </a:extLst>
            </p:cNvPr>
            <p:cNvGrpSpPr/>
            <p:nvPr/>
          </p:nvGrpSpPr>
          <p:grpSpPr>
            <a:xfrm>
              <a:off x="5740720" y="4296984"/>
              <a:ext cx="593319" cy="481732"/>
              <a:chOff x="4396267" y="3759561"/>
              <a:chExt cx="569199" cy="456649"/>
            </a:xfrm>
          </p:grpSpPr>
          <p:sp>
            <p:nvSpPr>
              <p:cNvPr id="79" name="Rounded Rectangle 78">
                <a:extLst>
                  <a:ext uri="{FF2B5EF4-FFF2-40B4-BE49-F238E27FC236}">
                    <a16:creationId xmlns:a16="http://schemas.microsoft.com/office/drawing/2014/main" id="{B5D9233B-7CAF-9E4C-98FD-E90B110ABA82}"/>
                  </a:ext>
                </a:extLst>
              </p:cNvPr>
              <p:cNvSpPr/>
              <p:nvPr/>
            </p:nvSpPr>
            <p:spPr>
              <a:xfrm>
                <a:off x="4396267" y="3759561"/>
                <a:ext cx="569199" cy="456649"/>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5ABFEA7D-D34E-EC49-B03F-4943FA829EE0}"/>
                  </a:ext>
                </a:extLst>
              </p:cNvPr>
              <p:cNvSpPr txBox="1"/>
              <p:nvPr/>
            </p:nvSpPr>
            <p:spPr>
              <a:xfrm>
                <a:off x="4468575" y="3813915"/>
                <a:ext cx="407834" cy="350101"/>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1c</a:t>
                </a:r>
              </a:p>
            </p:txBody>
          </p:sp>
        </p:grpSp>
        <p:sp>
          <p:nvSpPr>
            <p:cNvPr id="78" name="Arc 77">
              <a:extLst>
                <a:ext uri="{FF2B5EF4-FFF2-40B4-BE49-F238E27FC236}">
                  <a16:creationId xmlns:a16="http://schemas.microsoft.com/office/drawing/2014/main" id="{E1BF42F0-CF66-EE46-BC57-182357C6C673}"/>
                </a:ext>
              </a:extLst>
            </p:cNvPr>
            <p:cNvSpPr/>
            <p:nvPr/>
          </p:nvSpPr>
          <p:spPr>
            <a:xfrm rot="11653463">
              <a:off x="5248060" y="3531281"/>
              <a:ext cx="1023859" cy="1064451"/>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grpSp>
      <p:sp>
        <p:nvSpPr>
          <p:cNvPr id="85" name="Rounded Rectangle 84">
            <a:extLst>
              <a:ext uri="{FF2B5EF4-FFF2-40B4-BE49-F238E27FC236}">
                <a16:creationId xmlns:a16="http://schemas.microsoft.com/office/drawing/2014/main" id="{00DF70E4-A6DE-724C-9834-BC4483A36170}"/>
              </a:ext>
            </a:extLst>
          </p:cNvPr>
          <p:cNvSpPr/>
          <p:nvPr/>
        </p:nvSpPr>
        <p:spPr>
          <a:xfrm>
            <a:off x="6638544" y="3252528"/>
            <a:ext cx="365760" cy="365760"/>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Slide Number Placeholder 3">
            <a:extLst>
              <a:ext uri="{FF2B5EF4-FFF2-40B4-BE49-F238E27FC236}">
                <a16:creationId xmlns:a16="http://schemas.microsoft.com/office/drawing/2014/main" id="{DDF4CB6A-E0DB-A24F-BA33-F1C0A1F082DA}"/>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18</a:t>
            </a:fld>
            <a:endParaRPr lang="en-US" dirty="0"/>
          </a:p>
        </p:txBody>
      </p:sp>
      <p:sp>
        <p:nvSpPr>
          <p:cNvPr id="39" name="Footer Placeholder 4">
            <a:extLst>
              <a:ext uri="{FF2B5EF4-FFF2-40B4-BE49-F238E27FC236}">
                <a16:creationId xmlns:a16="http://schemas.microsoft.com/office/drawing/2014/main" id="{D47E3ACE-B687-8A48-BC41-539B9374CAC4}"/>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9597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p:bldP spid="8" grpId="0"/>
      <p:bldP spid="20" grpId="0" animBg="1"/>
      <p:bldP spid="23" grpId="0"/>
      <p:bldP spid="30" grpId="0" animBg="1"/>
      <p:bldP spid="31" grpId="0" animBg="1"/>
      <p:bldP spid="33" grpId="0" animBg="1"/>
      <p:bldP spid="34" grpId="0" animBg="1"/>
      <p:bldP spid="35" grpId="0" animBg="1"/>
      <p:bldP spid="36" grpId="0" animBg="1"/>
      <p:bldP spid="37" grpId="0"/>
      <p:bldP spid="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 with AWS services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71319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3 objectives</a:t>
            </a:r>
          </a:p>
        </p:txBody>
      </p:sp>
      <p:sp>
        <p:nvSpPr>
          <p:cNvPr id="7" name="Text Placeholder 6"/>
          <p:cNvSpPr>
            <a:spLocks noGrp="1"/>
          </p:cNvSpPr>
          <p:nvPr>
            <p:ph idx="1"/>
          </p:nvPr>
        </p:nvSpPr>
        <p:spPr>
          <a:xfrm>
            <a:off x="419100" y="1528175"/>
            <a:ext cx="7498079" cy="4648788"/>
          </a:xfrm>
        </p:spPr>
        <p:txBody>
          <a:bodyPr/>
          <a:lstStyle/>
          <a:p>
            <a:pPr marL="0" indent="0">
              <a:spcAft>
                <a:spcPts val="1000"/>
              </a:spcAft>
              <a:buNone/>
            </a:pPr>
            <a:r>
              <a:rPr lang="en-US" dirty="0"/>
              <a:t>In this module, you will learn how to:</a:t>
            </a:r>
          </a:p>
          <a:p>
            <a:r>
              <a:rPr lang="en-US" sz="2400" dirty="0"/>
              <a:t>Summarize the AWS Global Infrastructure benefits</a:t>
            </a:r>
          </a:p>
          <a:p>
            <a:r>
              <a:rPr lang="en-US" sz="2400" dirty="0"/>
              <a:t>Describe Availability Zones</a:t>
            </a:r>
          </a:p>
          <a:p>
            <a:r>
              <a:rPr lang="en-US" sz="2400" dirty="0"/>
              <a:t>Describe the benefits of Amazon CloudFront and edge locations.</a:t>
            </a:r>
          </a:p>
          <a:p>
            <a:r>
              <a:rPr lang="en-US" sz="2400" dirty="0"/>
              <a:t>Compare methods for provisioning AWS services.</a:t>
            </a:r>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p:txBody>
          <a:bodyPr/>
          <a:lstStyle/>
          <a:p>
            <a:fld id="{B6A95138-A96E-2F42-A959-2EFD44FE4AB7}" type="slidenum">
              <a:rPr lang="en-US" smtClean="0"/>
              <a:pPr/>
              <a:t>2</a:t>
            </a:fld>
            <a:endParaRPr lang="en-US"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p:txBody>
          <a:bodyPr/>
          <a:lstStyle/>
          <a:p>
            <a:r>
              <a:rPr lang="en-US" dirty="0"/>
              <a:t>© 2021 Amazon Web Services, Inc. or its affiliates. All rights reserved.</a:t>
            </a:r>
          </a:p>
        </p:txBody>
      </p:sp>
      <p:pic>
        <p:nvPicPr>
          <p:cNvPr id="9" name="Picture 8">
            <a:extLst>
              <a:ext uri="{FF2B5EF4-FFF2-40B4-BE49-F238E27FC236}">
                <a16:creationId xmlns:a16="http://schemas.microsoft.com/office/drawing/2014/main" id="{494D0CBD-9777-3442-86F2-86A5B450AA0A}"/>
              </a:ext>
            </a:extLst>
          </p:cNvPr>
          <p:cNvPicPr>
            <a:picLocks noChangeAspect="1"/>
          </p:cNvPicPr>
          <p:nvPr/>
        </p:nvPicPr>
        <p:blipFill>
          <a:blip r:embed="rId4"/>
          <a:stretch>
            <a:fillRect/>
          </a:stretch>
        </p:blipFill>
        <p:spPr>
          <a:xfrm>
            <a:off x="7917179" y="2509255"/>
            <a:ext cx="3776029" cy="2507671"/>
          </a:xfrm>
          <a:prstGeom prst="rect">
            <a:avLst/>
          </a:prstGeom>
        </p:spPr>
      </p:pic>
    </p:spTree>
    <p:custDataLst>
      <p:tags r:id="rId1"/>
    </p:custDataLst>
    <p:extLst>
      <p:ext uri="{BB962C8B-B14F-4D97-AF65-F5344CB8AC3E}">
        <p14:creationId xmlns:p14="http://schemas.microsoft.com/office/powerpoint/2010/main" val="56596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F89E-7027-0943-B65E-3F4D97148EEA}"/>
              </a:ext>
            </a:extLst>
          </p:cNvPr>
          <p:cNvSpPr>
            <a:spLocks noGrp="1"/>
          </p:cNvSpPr>
          <p:nvPr>
            <p:ph type="title"/>
          </p:nvPr>
        </p:nvSpPr>
        <p:spPr/>
        <p:txBody>
          <a:bodyPr/>
          <a:lstStyle/>
          <a:p>
            <a:r>
              <a:rPr lang="en-US" dirty="0"/>
              <a:t>Perform actions through API requests</a:t>
            </a:r>
          </a:p>
        </p:txBody>
      </p:sp>
      <p:pic>
        <p:nvPicPr>
          <p:cNvPr id="5" name="Picture 4">
            <a:extLst>
              <a:ext uri="{FF2B5EF4-FFF2-40B4-BE49-F238E27FC236}">
                <a16:creationId xmlns:a16="http://schemas.microsoft.com/office/drawing/2014/main" id="{0FEB7509-6469-EE43-80CD-A4C642A3F33E}"/>
              </a:ext>
            </a:extLst>
          </p:cNvPr>
          <p:cNvPicPr>
            <a:picLocks noChangeAspect="1"/>
          </p:cNvPicPr>
          <p:nvPr/>
        </p:nvPicPr>
        <p:blipFill>
          <a:blip r:embed="rId4"/>
          <a:stretch>
            <a:fillRect/>
          </a:stretch>
        </p:blipFill>
        <p:spPr>
          <a:xfrm>
            <a:off x="2157385" y="1175317"/>
            <a:ext cx="2488683" cy="2253683"/>
          </a:xfrm>
          <a:prstGeom prst="rect">
            <a:avLst/>
          </a:prstGeom>
        </p:spPr>
      </p:pic>
      <p:sp>
        <p:nvSpPr>
          <p:cNvPr id="6" name="Rounded Rectangle 5">
            <a:extLst>
              <a:ext uri="{FF2B5EF4-FFF2-40B4-BE49-F238E27FC236}">
                <a16:creationId xmlns:a16="http://schemas.microsoft.com/office/drawing/2014/main" id="{EF558CD3-929B-D748-AA15-763802222862}"/>
              </a:ext>
            </a:extLst>
          </p:cNvPr>
          <p:cNvSpPr/>
          <p:nvPr/>
        </p:nvSpPr>
        <p:spPr>
          <a:xfrm>
            <a:off x="1305464" y="3617570"/>
            <a:ext cx="4192528" cy="655607"/>
          </a:xfrm>
          <a:prstGeom prst="roundRect">
            <a:avLst/>
          </a:prstGeom>
          <a:noFill/>
          <a:ln w="38100">
            <a:solidFill>
              <a:srgbClr val="2E27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Order a cup of coffee.</a:t>
            </a:r>
          </a:p>
        </p:txBody>
      </p:sp>
      <p:sp>
        <p:nvSpPr>
          <p:cNvPr id="7" name="Rounded Rectangle 6">
            <a:extLst>
              <a:ext uri="{FF2B5EF4-FFF2-40B4-BE49-F238E27FC236}">
                <a16:creationId xmlns:a16="http://schemas.microsoft.com/office/drawing/2014/main" id="{2414B040-DF5D-1D42-B50C-DCE7890576FA}"/>
              </a:ext>
            </a:extLst>
          </p:cNvPr>
          <p:cNvSpPr/>
          <p:nvPr/>
        </p:nvSpPr>
        <p:spPr>
          <a:xfrm>
            <a:off x="1305464" y="4600980"/>
            <a:ext cx="4192528" cy="655607"/>
          </a:xfrm>
          <a:prstGeom prst="roundRect">
            <a:avLst/>
          </a:prstGeom>
          <a:noFill/>
          <a:ln w="38100">
            <a:solidFill>
              <a:srgbClr val="2E27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Ask for a refill.</a:t>
            </a:r>
          </a:p>
        </p:txBody>
      </p:sp>
      <p:sp>
        <p:nvSpPr>
          <p:cNvPr id="8" name="Rounded Rectangle 7">
            <a:extLst>
              <a:ext uri="{FF2B5EF4-FFF2-40B4-BE49-F238E27FC236}">
                <a16:creationId xmlns:a16="http://schemas.microsoft.com/office/drawing/2014/main" id="{2080D56B-B01E-8A42-851A-74E24D577F53}"/>
              </a:ext>
            </a:extLst>
          </p:cNvPr>
          <p:cNvSpPr/>
          <p:nvPr/>
        </p:nvSpPr>
        <p:spPr>
          <a:xfrm>
            <a:off x="1305463" y="5584390"/>
            <a:ext cx="4192528" cy="655607"/>
          </a:xfrm>
          <a:prstGeom prst="roundRect">
            <a:avLst/>
          </a:prstGeom>
          <a:noFill/>
          <a:ln w="38100">
            <a:solidFill>
              <a:srgbClr val="2E27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Check your rewards balance.</a:t>
            </a:r>
          </a:p>
        </p:txBody>
      </p:sp>
      <p:pic>
        <p:nvPicPr>
          <p:cNvPr id="9" name="Picture 8">
            <a:extLst>
              <a:ext uri="{FF2B5EF4-FFF2-40B4-BE49-F238E27FC236}">
                <a16:creationId xmlns:a16="http://schemas.microsoft.com/office/drawing/2014/main" id="{8B7DC50E-C134-4E40-8D76-C6C6FEDE21F5}"/>
              </a:ext>
            </a:extLst>
          </p:cNvPr>
          <p:cNvPicPr>
            <a:picLocks noChangeAspect="1"/>
          </p:cNvPicPr>
          <p:nvPr/>
        </p:nvPicPr>
        <p:blipFill>
          <a:blip r:embed="rId5"/>
          <a:stretch>
            <a:fillRect/>
          </a:stretch>
        </p:blipFill>
        <p:spPr>
          <a:xfrm>
            <a:off x="7795248" y="1903811"/>
            <a:ext cx="1990049" cy="1194029"/>
          </a:xfrm>
          <a:prstGeom prst="rect">
            <a:avLst/>
          </a:prstGeom>
        </p:spPr>
      </p:pic>
      <p:sp>
        <p:nvSpPr>
          <p:cNvPr id="10" name="Rounded Rectangle 9">
            <a:extLst>
              <a:ext uri="{FF2B5EF4-FFF2-40B4-BE49-F238E27FC236}">
                <a16:creationId xmlns:a16="http://schemas.microsoft.com/office/drawing/2014/main" id="{00E46B6B-F21D-9247-AA60-8899F7F51D48}"/>
              </a:ext>
            </a:extLst>
          </p:cNvPr>
          <p:cNvSpPr/>
          <p:nvPr/>
        </p:nvSpPr>
        <p:spPr>
          <a:xfrm>
            <a:off x="6694012" y="3617570"/>
            <a:ext cx="4192524" cy="655607"/>
          </a:xfrm>
          <a:prstGeom prst="roundRect">
            <a:avLst/>
          </a:prstGeom>
          <a:noFill/>
          <a:ln w="38100">
            <a:solidFill>
              <a:srgbClr val="D45B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Launch an Amazon EC2 instance.</a:t>
            </a:r>
          </a:p>
        </p:txBody>
      </p:sp>
      <p:sp>
        <p:nvSpPr>
          <p:cNvPr id="11" name="Rounded Rectangle 10">
            <a:extLst>
              <a:ext uri="{FF2B5EF4-FFF2-40B4-BE49-F238E27FC236}">
                <a16:creationId xmlns:a16="http://schemas.microsoft.com/office/drawing/2014/main" id="{39083876-E3B9-8840-9EE7-12163230D6C5}"/>
              </a:ext>
            </a:extLst>
          </p:cNvPr>
          <p:cNvSpPr/>
          <p:nvPr/>
        </p:nvSpPr>
        <p:spPr>
          <a:xfrm>
            <a:off x="6694012" y="4600980"/>
            <a:ext cx="4192524" cy="655607"/>
          </a:xfrm>
          <a:prstGeom prst="roundRect">
            <a:avLst/>
          </a:prstGeom>
          <a:noFill/>
          <a:ln w="38100">
            <a:solidFill>
              <a:srgbClr val="D45B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Create a load balancer.</a:t>
            </a:r>
          </a:p>
        </p:txBody>
      </p:sp>
      <p:sp>
        <p:nvSpPr>
          <p:cNvPr id="12" name="Rounded Rectangle 11">
            <a:extLst>
              <a:ext uri="{FF2B5EF4-FFF2-40B4-BE49-F238E27FC236}">
                <a16:creationId xmlns:a16="http://schemas.microsoft.com/office/drawing/2014/main" id="{F0AE917F-4283-A444-BAC8-F7494859CF67}"/>
              </a:ext>
            </a:extLst>
          </p:cNvPr>
          <p:cNvSpPr/>
          <p:nvPr/>
        </p:nvSpPr>
        <p:spPr>
          <a:xfrm>
            <a:off x="6694011" y="5584390"/>
            <a:ext cx="4192525" cy="655607"/>
          </a:xfrm>
          <a:prstGeom prst="roundRect">
            <a:avLst/>
          </a:prstGeom>
          <a:noFill/>
          <a:ln w="38100">
            <a:solidFill>
              <a:srgbClr val="D45B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Invoke an AWS Lambda function.</a:t>
            </a:r>
          </a:p>
        </p:txBody>
      </p:sp>
      <p:sp>
        <p:nvSpPr>
          <p:cNvPr id="13" name="Slide Number Placeholder 3">
            <a:extLst>
              <a:ext uri="{FF2B5EF4-FFF2-40B4-BE49-F238E27FC236}">
                <a16:creationId xmlns:a16="http://schemas.microsoft.com/office/drawing/2014/main" id="{2CAD3919-9A67-924B-8A35-EA8A5E9E5309}"/>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20</a:t>
            </a:fld>
            <a:endParaRPr lang="en-US" dirty="0"/>
          </a:p>
        </p:txBody>
      </p:sp>
      <p:sp>
        <p:nvSpPr>
          <p:cNvPr id="14" name="Footer Placeholder 4">
            <a:extLst>
              <a:ext uri="{FF2B5EF4-FFF2-40B4-BE49-F238E27FC236}">
                <a16:creationId xmlns:a16="http://schemas.microsoft.com/office/drawing/2014/main" id="{2D17A54B-EDFF-F84A-A9C3-ACF41744BB0D}"/>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cxnSp>
        <p:nvCxnSpPr>
          <p:cNvPr id="15" name="Straight Connector 14">
            <a:extLst>
              <a:ext uri="{FF2B5EF4-FFF2-40B4-BE49-F238E27FC236}">
                <a16:creationId xmlns:a16="http://schemas.microsoft.com/office/drawing/2014/main" id="{12ECA4FD-43DA-A747-A054-DBF5FC55F06A}"/>
              </a:ext>
            </a:extLst>
          </p:cNvPr>
          <p:cNvCxnSpPr>
            <a:cxnSpLocks/>
          </p:cNvCxnSpPr>
          <p:nvPr/>
        </p:nvCxnSpPr>
        <p:spPr>
          <a:xfrm>
            <a:off x="6096000" y="1490133"/>
            <a:ext cx="0" cy="4866217"/>
          </a:xfrm>
          <a:prstGeom prst="line">
            <a:avLst/>
          </a:prstGeom>
          <a:ln>
            <a:solidFill>
              <a:schemeClr val="bg1">
                <a:lumMod val="65000"/>
              </a:schemeClr>
            </a:solidFill>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296102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9DDB-FB9A-1542-9704-D7343AE80DCA}"/>
              </a:ext>
            </a:extLst>
          </p:cNvPr>
          <p:cNvSpPr>
            <a:spLocks noGrp="1"/>
          </p:cNvSpPr>
          <p:nvPr>
            <p:ph type="title"/>
          </p:nvPr>
        </p:nvSpPr>
        <p:spPr/>
        <p:txBody>
          <a:bodyPr/>
          <a:lstStyle/>
          <a:p>
            <a:r>
              <a:rPr lang="en-US" dirty="0"/>
              <a:t>Interact with AWS services</a:t>
            </a:r>
          </a:p>
        </p:txBody>
      </p:sp>
      <p:pic>
        <p:nvPicPr>
          <p:cNvPr id="8" name="Picture 7">
            <a:extLst>
              <a:ext uri="{FF2B5EF4-FFF2-40B4-BE49-F238E27FC236}">
                <a16:creationId xmlns:a16="http://schemas.microsoft.com/office/drawing/2014/main" id="{8AA41DC2-75F0-FE4B-8787-AADB495A043B}"/>
              </a:ext>
            </a:extLst>
          </p:cNvPr>
          <p:cNvPicPr>
            <a:picLocks noChangeAspect="1"/>
          </p:cNvPicPr>
          <p:nvPr/>
        </p:nvPicPr>
        <p:blipFill>
          <a:blip r:embed="rId4"/>
          <a:stretch>
            <a:fillRect/>
          </a:stretch>
        </p:blipFill>
        <p:spPr>
          <a:xfrm>
            <a:off x="915228" y="2232223"/>
            <a:ext cx="2743200" cy="2378299"/>
          </a:xfrm>
          <a:prstGeom prst="rect">
            <a:avLst/>
          </a:prstGeom>
        </p:spPr>
      </p:pic>
      <p:sp>
        <p:nvSpPr>
          <p:cNvPr id="9" name="TextBox 8">
            <a:extLst>
              <a:ext uri="{FF2B5EF4-FFF2-40B4-BE49-F238E27FC236}">
                <a16:creationId xmlns:a16="http://schemas.microsoft.com/office/drawing/2014/main" id="{01F2196E-6DBB-AF4F-BDE5-876A44C8A5DA}"/>
              </a:ext>
            </a:extLst>
          </p:cNvPr>
          <p:cNvSpPr txBox="1"/>
          <p:nvPr/>
        </p:nvSpPr>
        <p:spPr>
          <a:xfrm>
            <a:off x="414896" y="4744528"/>
            <a:ext cx="324353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Management Console</a:t>
            </a:r>
          </a:p>
        </p:txBody>
      </p:sp>
      <p:grpSp>
        <p:nvGrpSpPr>
          <p:cNvPr id="19" name="Group 18">
            <a:extLst>
              <a:ext uri="{FF2B5EF4-FFF2-40B4-BE49-F238E27FC236}">
                <a16:creationId xmlns:a16="http://schemas.microsoft.com/office/drawing/2014/main" id="{1A0AFB4E-8C48-2D49-953B-D1CE2579B7E7}"/>
              </a:ext>
            </a:extLst>
          </p:cNvPr>
          <p:cNvGrpSpPr/>
          <p:nvPr/>
        </p:nvGrpSpPr>
        <p:grpSpPr>
          <a:xfrm>
            <a:off x="4810663" y="2368950"/>
            <a:ext cx="2570672" cy="1759788"/>
            <a:chOff x="4810664" y="2541478"/>
            <a:chExt cx="2570672" cy="1759788"/>
          </a:xfrm>
        </p:grpSpPr>
        <p:sp>
          <p:nvSpPr>
            <p:cNvPr id="13" name="Rounded Rectangle 12">
              <a:extLst>
                <a:ext uri="{FF2B5EF4-FFF2-40B4-BE49-F238E27FC236}">
                  <a16:creationId xmlns:a16="http://schemas.microsoft.com/office/drawing/2014/main" id="{36CA3E71-5660-904D-87B0-50D8A94F1249}"/>
                </a:ext>
              </a:extLst>
            </p:cNvPr>
            <p:cNvSpPr/>
            <p:nvPr/>
          </p:nvSpPr>
          <p:spPr>
            <a:xfrm>
              <a:off x="4810664" y="2541478"/>
              <a:ext cx="2570672" cy="17597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3EEED17-3482-344C-9591-A7D0A7C8AE89}"/>
                </a:ext>
              </a:extLst>
            </p:cNvPr>
            <p:cNvSpPr txBox="1"/>
            <p:nvPr/>
          </p:nvSpPr>
          <p:spPr>
            <a:xfrm>
              <a:off x="4810664" y="3075057"/>
              <a:ext cx="2570672" cy="707886"/>
            </a:xfrm>
            <a:prstGeom prst="rect">
              <a:avLst/>
            </a:prstGeom>
            <a:noFill/>
          </p:spPr>
          <p:txBody>
            <a:bodyPr wrap="square" rtlCol="0">
              <a:spAutoFit/>
            </a:bodyPr>
            <a:lstStyle/>
            <a:p>
              <a:pPr algn="ctr"/>
              <a:r>
                <a:rPr lang="en-US" sz="4000" dirty="0">
                  <a:solidFill>
                    <a:srgbClr val="4F7EFF"/>
                  </a:solidFill>
                  <a:latin typeface="Amazon Ember" panose="020B0603020204020204" pitchFamily="34" charset="0"/>
                  <a:ea typeface="Amazon Ember" panose="020B0603020204020204" pitchFamily="34" charset="0"/>
                  <a:cs typeface="Amazon Ember" panose="020B0603020204020204" pitchFamily="34" charset="0"/>
                </a:rPr>
                <a:t>aws&gt; _</a:t>
              </a:r>
            </a:p>
          </p:txBody>
        </p:sp>
      </p:grpSp>
      <p:sp>
        <p:nvSpPr>
          <p:cNvPr id="18" name="TextBox 17">
            <a:extLst>
              <a:ext uri="{FF2B5EF4-FFF2-40B4-BE49-F238E27FC236}">
                <a16:creationId xmlns:a16="http://schemas.microsoft.com/office/drawing/2014/main" id="{A7679A6F-E3E5-D546-BEA1-22C96D2BC6E9}"/>
              </a:ext>
            </a:extLst>
          </p:cNvPr>
          <p:cNvSpPr txBox="1"/>
          <p:nvPr/>
        </p:nvSpPr>
        <p:spPr>
          <a:xfrm>
            <a:off x="4474233" y="4744528"/>
            <a:ext cx="3243532"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Command Line Interface (AWS CLI)</a:t>
            </a:r>
          </a:p>
        </p:txBody>
      </p:sp>
      <p:grpSp>
        <p:nvGrpSpPr>
          <p:cNvPr id="20" name="Group 19">
            <a:extLst>
              <a:ext uri="{FF2B5EF4-FFF2-40B4-BE49-F238E27FC236}">
                <a16:creationId xmlns:a16="http://schemas.microsoft.com/office/drawing/2014/main" id="{5E9CA255-9526-274A-9078-3586C547806A}"/>
              </a:ext>
            </a:extLst>
          </p:cNvPr>
          <p:cNvGrpSpPr/>
          <p:nvPr/>
        </p:nvGrpSpPr>
        <p:grpSpPr>
          <a:xfrm>
            <a:off x="8865798" y="2376578"/>
            <a:ext cx="2570672" cy="1759788"/>
            <a:chOff x="4810664" y="2541478"/>
            <a:chExt cx="2570672" cy="1759788"/>
          </a:xfrm>
        </p:grpSpPr>
        <p:sp>
          <p:nvSpPr>
            <p:cNvPr id="21" name="Rounded Rectangle 20">
              <a:extLst>
                <a:ext uri="{FF2B5EF4-FFF2-40B4-BE49-F238E27FC236}">
                  <a16:creationId xmlns:a16="http://schemas.microsoft.com/office/drawing/2014/main" id="{DFBF149F-1FD7-0249-BDBB-215742FB320E}"/>
                </a:ext>
              </a:extLst>
            </p:cNvPr>
            <p:cNvSpPr/>
            <p:nvPr/>
          </p:nvSpPr>
          <p:spPr>
            <a:xfrm>
              <a:off x="4810664" y="2541478"/>
              <a:ext cx="2570672" cy="175978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09FBE1D-874C-FD4D-8C92-D21F5B7F84E8}"/>
                </a:ext>
              </a:extLst>
            </p:cNvPr>
            <p:cNvSpPr txBox="1"/>
            <p:nvPr/>
          </p:nvSpPr>
          <p:spPr>
            <a:xfrm>
              <a:off x="4810664" y="3075057"/>
              <a:ext cx="2570672" cy="707886"/>
            </a:xfrm>
            <a:prstGeom prst="rect">
              <a:avLst/>
            </a:prstGeom>
            <a:noFill/>
          </p:spPr>
          <p:txBody>
            <a:bodyPr wrap="square" rtlCol="0">
              <a:spAutoFit/>
            </a:bodyPr>
            <a:lstStyle/>
            <a:p>
              <a:pPr algn="ctr"/>
              <a:r>
                <a:rPr lang="en-US" sz="4000" dirty="0">
                  <a:solidFill>
                    <a:srgbClr val="4F7EFF"/>
                  </a:solidFill>
                  <a:latin typeface="Amazon Ember" panose="020B0603020204020204" pitchFamily="34" charset="0"/>
                  <a:ea typeface="Amazon Ember" panose="020B0603020204020204" pitchFamily="34" charset="0"/>
                  <a:cs typeface="Amazon Ember" panose="020B0603020204020204" pitchFamily="34" charset="0"/>
                </a:rPr>
                <a:t>&lt; / &gt;</a:t>
              </a:r>
            </a:p>
          </p:txBody>
        </p:sp>
      </p:grpSp>
      <p:sp>
        <p:nvSpPr>
          <p:cNvPr id="23" name="TextBox 22">
            <a:extLst>
              <a:ext uri="{FF2B5EF4-FFF2-40B4-BE49-F238E27FC236}">
                <a16:creationId xmlns:a16="http://schemas.microsoft.com/office/drawing/2014/main" id="{B38C1CC6-031F-8D4C-BDAC-F6039E4E06D1}"/>
              </a:ext>
            </a:extLst>
          </p:cNvPr>
          <p:cNvSpPr txBox="1"/>
          <p:nvPr/>
        </p:nvSpPr>
        <p:spPr>
          <a:xfrm>
            <a:off x="8529368" y="4744528"/>
            <a:ext cx="3243532"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Software development kits (SDKs)</a:t>
            </a:r>
          </a:p>
        </p:txBody>
      </p:sp>
      <p:sp>
        <p:nvSpPr>
          <p:cNvPr id="14" name="Slide Number Placeholder 3">
            <a:extLst>
              <a:ext uri="{FF2B5EF4-FFF2-40B4-BE49-F238E27FC236}">
                <a16:creationId xmlns:a16="http://schemas.microsoft.com/office/drawing/2014/main" id="{9D0C8608-7586-2F49-9A36-FB943C5DC4EE}"/>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21</a:t>
            </a:fld>
            <a:endParaRPr lang="en-US" dirty="0"/>
          </a:p>
        </p:txBody>
      </p:sp>
      <p:sp>
        <p:nvSpPr>
          <p:cNvPr id="15" name="Footer Placeholder 4">
            <a:extLst>
              <a:ext uri="{FF2B5EF4-FFF2-40B4-BE49-F238E27FC236}">
                <a16:creationId xmlns:a16="http://schemas.microsoft.com/office/drawing/2014/main" id="{1BB0CAF9-4A1E-6A46-BF61-CF90B3EC007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68017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Demo: AWS Management Console</a:t>
            </a:r>
          </a:p>
        </p:txBody>
      </p:sp>
      <p:sp>
        <p:nvSpPr>
          <p:cNvPr id="4" name="Slide Number Placeholder 3">
            <a:extLst>
              <a:ext uri="{FF2B5EF4-FFF2-40B4-BE49-F238E27FC236}">
                <a16:creationId xmlns:a16="http://schemas.microsoft.com/office/drawing/2014/main" id="{B66078EE-7FB3-CB49-90C8-BEEBE4DC7208}"/>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22</a:t>
            </a:fld>
            <a:endParaRPr lang="en-US" dirty="0"/>
          </a:p>
        </p:txBody>
      </p:sp>
      <p:sp>
        <p:nvSpPr>
          <p:cNvPr id="5" name="Footer Placeholder 4">
            <a:extLst>
              <a:ext uri="{FF2B5EF4-FFF2-40B4-BE49-F238E27FC236}">
                <a16:creationId xmlns:a16="http://schemas.microsoft.com/office/drawing/2014/main" id="{D19509B3-6F58-5845-BF1C-AA66EBBDCAC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004851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p>
        </p:txBody>
      </p:sp>
      <p:sp>
        <p:nvSpPr>
          <p:cNvPr id="3" name="Text Placeholder 2"/>
          <p:cNvSpPr>
            <a:spLocks noGrp="1"/>
          </p:cNvSpPr>
          <p:nvPr>
            <p:ph type="body" sz="quarter" idx="10"/>
          </p:nvPr>
        </p:nvSpPr>
        <p:spPr/>
        <p:txBody>
          <a:bodyPr/>
          <a:lstStyle/>
          <a:p>
            <a:r>
              <a:rPr lang="en-US" dirty="0"/>
              <a:t>Module 3</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862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1</a:t>
            </a:r>
          </a:p>
        </p:txBody>
      </p:sp>
      <p:sp>
        <p:nvSpPr>
          <p:cNvPr id="5" name="Slide Number Placeholder 4"/>
          <p:cNvSpPr>
            <a:spLocks noGrp="1"/>
          </p:cNvSpPr>
          <p:nvPr>
            <p:ph type="sldNum" sz="quarter" idx="10"/>
          </p:nvPr>
        </p:nvSpPr>
        <p:spPr/>
        <p:txBody>
          <a:bodyPr/>
          <a:lstStyle/>
          <a:p>
            <a:fld id="{B6A95138-A96E-2F42-A959-2EFD44FE4AB7}" type="slidenum">
              <a:rPr lang="en-US" smtClean="0"/>
              <a:pPr/>
              <a:t>24</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of the following is TRUE for the AWS Global Infrastructure?</a:t>
            </a:r>
          </a:p>
          <a:p>
            <a:pPr marL="514350" indent="-514350">
              <a:buFont typeface="+mj-lt"/>
              <a:buAutoNum type="alphaUcPeriod"/>
            </a:pPr>
            <a:r>
              <a:rPr lang="en-US" sz="2400" dirty="0"/>
              <a:t>An Availability Zone consists of a single Region.</a:t>
            </a:r>
          </a:p>
          <a:p>
            <a:pPr marL="514350" indent="-514350">
              <a:buFont typeface="+mj-lt"/>
              <a:buAutoNum type="alphaUcPeriod"/>
            </a:pPr>
            <a:r>
              <a:rPr lang="en-US" sz="2400" dirty="0"/>
              <a:t>An Availability Zone consists of two or more Regions.</a:t>
            </a:r>
          </a:p>
          <a:p>
            <a:pPr marL="514350" indent="-514350">
              <a:buFont typeface="+mj-lt"/>
              <a:buAutoNum type="alphaUcPeriod"/>
            </a:pPr>
            <a:r>
              <a:rPr lang="en-US" sz="2400" dirty="0"/>
              <a:t>A Region consists of a single Availability Zone.</a:t>
            </a:r>
          </a:p>
          <a:p>
            <a:pPr marL="514350" indent="-514350">
              <a:buFont typeface="+mj-lt"/>
              <a:buAutoNum type="alphaUcPeriod"/>
            </a:pPr>
            <a:r>
              <a:rPr lang="en-US" sz="2400" dirty="0"/>
              <a:t>A Region consists of two or more Availability Zones.</a:t>
            </a:r>
          </a:p>
        </p:txBody>
      </p:sp>
      <p:pic>
        <p:nvPicPr>
          <p:cNvPr id="6"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2248792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4"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1</a:t>
            </a:r>
          </a:p>
        </p:txBody>
      </p:sp>
      <p:sp>
        <p:nvSpPr>
          <p:cNvPr id="3" name="Slide Number Placeholder 2"/>
          <p:cNvSpPr>
            <a:spLocks noGrp="1"/>
          </p:cNvSpPr>
          <p:nvPr>
            <p:ph type="sldNum" sz="quarter" idx="10"/>
          </p:nvPr>
        </p:nvSpPr>
        <p:spPr/>
        <p:txBody>
          <a:bodyPr/>
          <a:lstStyle/>
          <a:p>
            <a:fld id="{B6A95138-A96E-2F42-A959-2EFD44FE4AB7}" type="slidenum">
              <a:rPr lang="en-US" smtClean="0"/>
              <a:pPr/>
              <a:t>25</a:t>
            </a:fld>
            <a:endParaRPr lang="en-US" dirty="0"/>
          </a:p>
        </p:txBody>
      </p:sp>
      <p:sp>
        <p:nvSpPr>
          <p:cNvPr id="10"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of the following is TRUE for the AWS Global Infrastructure?</a:t>
            </a:r>
          </a:p>
          <a:p>
            <a:pPr marL="514350" indent="-514350">
              <a:buFont typeface="+mj-lt"/>
              <a:buAutoNum type="alphaUcPeriod"/>
            </a:pPr>
            <a:r>
              <a:rPr lang="en-US" sz="2400" dirty="0"/>
              <a:t>An Availability Zone consists of a single Region.</a:t>
            </a:r>
          </a:p>
          <a:p>
            <a:pPr marL="514350" indent="-514350">
              <a:buFont typeface="+mj-lt"/>
              <a:buAutoNum type="alphaUcPeriod"/>
            </a:pPr>
            <a:r>
              <a:rPr lang="en-US" sz="2400" dirty="0"/>
              <a:t>An Availability Zone consists of two or more Regions.</a:t>
            </a:r>
          </a:p>
          <a:p>
            <a:pPr marL="514350" indent="-514350">
              <a:buFont typeface="+mj-lt"/>
              <a:buAutoNum type="alphaUcPeriod"/>
            </a:pPr>
            <a:r>
              <a:rPr lang="en-US" sz="2400" dirty="0"/>
              <a:t>A Region consists of a single Availability Zone.</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 Region consists of two or more Availability Zones. (correct)</a:t>
            </a:r>
          </a:p>
          <a:p>
            <a:pPr marL="0" indent="0">
              <a:buNone/>
            </a:pPr>
            <a:endParaRPr lang="en-US" dirty="0"/>
          </a:p>
        </p:txBody>
      </p:sp>
      <p:pic>
        <p:nvPicPr>
          <p:cNvPr id="13"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504179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2"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2</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26</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factors should be considered when selecting a Region? (Select TWO.)</a:t>
            </a:r>
          </a:p>
          <a:p>
            <a:pPr marL="514350" indent="-514350">
              <a:buFont typeface="+mj-lt"/>
              <a:buAutoNum type="alphaUcPeriod"/>
            </a:pPr>
            <a:r>
              <a:rPr lang="en-US" sz="2400" dirty="0"/>
              <a:t>Compliance with data governance and legal requirements</a:t>
            </a:r>
          </a:p>
          <a:p>
            <a:pPr marL="514350" indent="-514350">
              <a:buFont typeface="+mj-lt"/>
              <a:buAutoNum type="alphaUcPeriod"/>
            </a:pPr>
            <a:r>
              <a:rPr lang="en-US" sz="2400" dirty="0"/>
              <a:t>Proximity to your customers</a:t>
            </a:r>
          </a:p>
          <a:p>
            <a:pPr marL="514350" indent="-514350">
              <a:buFont typeface="+mj-lt"/>
              <a:buAutoNum type="alphaUcPeriod"/>
            </a:pPr>
            <a:r>
              <a:rPr lang="en-US" sz="2400" dirty="0"/>
              <a:t>Access to 24/7 technical support</a:t>
            </a:r>
          </a:p>
          <a:p>
            <a:pPr marL="514350" indent="-514350">
              <a:buFont typeface="+mj-lt"/>
              <a:buAutoNum type="alphaUcPeriod"/>
            </a:pPr>
            <a:r>
              <a:rPr lang="en-US" sz="2400" dirty="0"/>
              <a:t>Ability to assign custom permissions to different users</a:t>
            </a:r>
          </a:p>
          <a:p>
            <a:pPr marL="514350" indent="-514350">
              <a:buFont typeface="+mj-lt"/>
              <a:buAutoNum type="alphaUcPeriod"/>
            </a:pPr>
            <a:r>
              <a:rPr lang="en-US" sz="2400" dirty="0"/>
              <a:t>Access to the AWS Command Line Interface (AWS CLI)</a:t>
            </a:r>
          </a:p>
        </p:txBody>
      </p:sp>
      <p:pic>
        <p:nvPicPr>
          <p:cNvPr id="13"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929633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2"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2</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27</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a:xfrm>
            <a:off x="5714473" y="1178376"/>
            <a:ext cx="5960691" cy="4814920"/>
          </a:xfrm>
        </p:spPr>
        <p:txBody>
          <a:bodyPr/>
          <a:lstStyle/>
          <a:p>
            <a:pPr marL="0" indent="0">
              <a:spcAft>
                <a:spcPts val="1000"/>
              </a:spcAft>
              <a:buNone/>
            </a:pPr>
            <a:r>
              <a:rPr lang="en-US" dirty="0"/>
              <a:t>Which factors should be considered when selecting a Region? (Select TWO.)</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Compliance with data governance and legal requirements (correct)</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Proximity to your customers (correct)</a:t>
            </a:r>
          </a:p>
          <a:p>
            <a:pPr marL="514350" indent="-514350">
              <a:buFont typeface="+mj-lt"/>
              <a:buAutoNum type="alphaUcPeriod"/>
            </a:pPr>
            <a:r>
              <a:rPr lang="en-US" sz="2400" dirty="0"/>
              <a:t>Access to 24/7 technical support</a:t>
            </a:r>
          </a:p>
          <a:p>
            <a:pPr marL="514350" indent="-514350">
              <a:buFont typeface="+mj-lt"/>
              <a:buAutoNum type="alphaUcPeriod"/>
            </a:pPr>
            <a:r>
              <a:rPr lang="en-US" sz="2400" dirty="0"/>
              <a:t>Ability to assign custom permissions </a:t>
            </a:r>
            <a:br>
              <a:rPr lang="en-US" sz="2400" dirty="0"/>
            </a:br>
            <a:r>
              <a:rPr lang="en-US" sz="2400" dirty="0"/>
              <a:t>to different users</a:t>
            </a:r>
          </a:p>
          <a:p>
            <a:pPr marL="514350" indent="-514350">
              <a:buFont typeface="+mj-lt"/>
              <a:buAutoNum type="alphaUcPeriod"/>
            </a:pPr>
            <a:r>
              <a:rPr lang="en-US" sz="2400" dirty="0"/>
              <a:t>Access to the AWS Command Line Interface (AWS CLI)</a:t>
            </a:r>
          </a:p>
          <a:p>
            <a:pPr marL="0" indent="0">
              <a:buNone/>
            </a:pPr>
            <a:endParaRPr lang="en-US" dirty="0"/>
          </a:p>
        </p:txBody>
      </p:sp>
      <p:pic>
        <p:nvPicPr>
          <p:cNvPr id="13"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2010324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2"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3</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28</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best describes Amazon CloudFront?</a:t>
            </a:r>
          </a:p>
          <a:p>
            <a:pPr marL="514350" indent="-514350">
              <a:buFont typeface="+mj-lt"/>
              <a:buAutoNum type="alphaUcPeriod"/>
            </a:pPr>
            <a:r>
              <a:rPr lang="en-US" sz="2400" dirty="0"/>
              <a:t>A service that allows you to run infrastructure in a hybrid cloud approach</a:t>
            </a:r>
          </a:p>
          <a:p>
            <a:pPr marL="514350" indent="-514350">
              <a:buFont typeface="+mj-lt"/>
              <a:buAutoNum type="alphaUcPeriod"/>
            </a:pPr>
            <a:r>
              <a:rPr lang="en-US" sz="2400" dirty="0"/>
              <a:t>A serverless compute engine for containers</a:t>
            </a:r>
          </a:p>
          <a:p>
            <a:pPr marL="514350" indent="-514350">
              <a:buFont typeface="+mj-lt"/>
              <a:buAutoNum type="alphaUcPeriod"/>
            </a:pPr>
            <a:r>
              <a:rPr lang="en-US" sz="2400" dirty="0"/>
              <a:t>A service that allows you to send and receive messages between software components through a queue</a:t>
            </a:r>
          </a:p>
          <a:p>
            <a:pPr marL="514350" indent="-514350">
              <a:buFont typeface="+mj-lt"/>
              <a:buAutoNum type="alphaUcPeriod"/>
            </a:pPr>
            <a:r>
              <a:rPr lang="en-US" sz="2400" dirty="0"/>
              <a:t>A global content delivery service</a:t>
            </a:r>
          </a:p>
        </p:txBody>
      </p:sp>
      <p:pic>
        <p:nvPicPr>
          <p:cNvPr id="13"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61682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2"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3</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29</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best describes Amazon CloudFront?</a:t>
            </a:r>
          </a:p>
          <a:p>
            <a:pPr marL="514350" indent="-514350">
              <a:buFont typeface="+mj-lt"/>
              <a:buAutoNum type="alphaUcPeriod"/>
            </a:pPr>
            <a:r>
              <a:rPr lang="en-US" sz="2400" dirty="0"/>
              <a:t>A service that allows you to run infrastructure in a hybrid cloud approach</a:t>
            </a:r>
          </a:p>
          <a:p>
            <a:pPr marL="514350" indent="-514350">
              <a:buFont typeface="+mj-lt"/>
              <a:buAutoNum type="alphaUcPeriod"/>
            </a:pPr>
            <a:r>
              <a:rPr lang="en-US" sz="2400" dirty="0"/>
              <a:t>A serverless compute engine for containers</a:t>
            </a:r>
          </a:p>
          <a:p>
            <a:pPr marL="514350" indent="-514350">
              <a:buFont typeface="+mj-lt"/>
              <a:buAutoNum type="alphaUcPeriod"/>
            </a:pPr>
            <a:r>
              <a:rPr lang="en-US" sz="2400" dirty="0"/>
              <a:t>A service that allows you to send and receive messages between software components through a queue</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 global content delivery service (correct)</a:t>
            </a:r>
            <a:endParaRPr lang="en-US" dirty="0">
              <a:solidFill>
                <a:schemeClr val="tx2"/>
              </a:solidFill>
              <a:latin typeface="Amazon Ember" panose="02000000000000000000" pitchFamily="2" charset="0"/>
              <a:ea typeface="Amazon Ember" panose="02000000000000000000" pitchFamily="2" charset="0"/>
            </a:endParaRPr>
          </a:p>
        </p:txBody>
      </p:sp>
      <p:pic>
        <p:nvPicPr>
          <p:cNvPr id="13"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294428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BB02-15AA-8C47-B213-676DAFFA4FD6}"/>
              </a:ext>
            </a:extLst>
          </p:cNvPr>
          <p:cNvSpPr>
            <a:spLocks noGrp="1"/>
          </p:cNvSpPr>
          <p:nvPr>
            <p:ph type="title"/>
          </p:nvPr>
        </p:nvSpPr>
        <p:spPr/>
        <p:txBody>
          <a:bodyPr/>
          <a:lstStyle/>
          <a:p>
            <a:r>
              <a:rPr lang="en-US" dirty="0"/>
              <a:t>Build a global footprint</a:t>
            </a:r>
          </a:p>
        </p:txBody>
      </p:sp>
      <p:grpSp>
        <p:nvGrpSpPr>
          <p:cNvPr id="31" name="Group 30">
            <a:extLst>
              <a:ext uri="{FF2B5EF4-FFF2-40B4-BE49-F238E27FC236}">
                <a16:creationId xmlns:a16="http://schemas.microsoft.com/office/drawing/2014/main" id="{62ED37C9-46A5-D041-ADE4-0CA4F93C1DBB}"/>
              </a:ext>
            </a:extLst>
          </p:cNvPr>
          <p:cNvGrpSpPr/>
          <p:nvPr/>
        </p:nvGrpSpPr>
        <p:grpSpPr>
          <a:xfrm>
            <a:off x="727269" y="1366559"/>
            <a:ext cx="10737462" cy="4852698"/>
            <a:chOff x="175545" y="1221129"/>
            <a:chExt cx="10737462" cy="4852698"/>
          </a:xfrm>
        </p:grpSpPr>
        <p:sp>
          <p:nvSpPr>
            <p:cNvPr id="16" name="Rectangle 15">
              <a:extLst>
                <a:ext uri="{FF2B5EF4-FFF2-40B4-BE49-F238E27FC236}">
                  <a16:creationId xmlns:a16="http://schemas.microsoft.com/office/drawing/2014/main" id="{3E6F01CF-079E-5B45-AF8D-99D2D011840B}"/>
                </a:ext>
              </a:extLst>
            </p:cNvPr>
            <p:cNvSpPr/>
            <p:nvPr/>
          </p:nvSpPr>
          <p:spPr>
            <a:xfrm>
              <a:off x="291297" y="1377389"/>
              <a:ext cx="10621710" cy="44678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6284D26-EABF-874F-9DFA-2413EEF501EE}"/>
                </a:ext>
              </a:extLst>
            </p:cNvPr>
            <p:cNvSpPr/>
            <p:nvPr/>
          </p:nvSpPr>
          <p:spPr>
            <a:xfrm rot="5400000">
              <a:off x="5415221" y="-2913156"/>
              <a:ext cx="258107" cy="10737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E636B94-9EE6-9340-8AF7-F14FA16EA783}"/>
                </a:ext>
              </a:extLst>
            </p:cNvPr>
            <p:cNvSpPr/>
            <p:nvPr/>
          </p:nvSpPr>
          <p:spPr>
            <a:xfrm rot="5400000">
              <a:off x="5474831" y="-1653246"/>
              <a:ext cx="254638" cy="10621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F222E61-1988-A54A-8750-F453B5C70E9F}"/>
                </a:ext>
              </a:extLst>
            </p:cNvPr>
            <p:cNvSpPr/>
            <p:nvPr/>
          </p:nvSpPr>
          <p:spPr>
            <a:xfrm rot="5400000">
              <a:off x="5474831" y="-449476"/>
              <a:ext cx="254638" cy="10621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16E0F4D-7FD3-AF45-98D2-A68F24721EEC}"/>
                </a:ext>
              </a:extLst>
            </p:cNvPr>
            <p:cNvSpPr/>
            <p:nvPr/>
          </p:nvSpPr>
          <p:spPr>
            <a:xfrm>
              <a:off x="1223057" y="1221129"/>
              <a:ext cx="281651" cy="481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6A62B8A-93C3-414F-A05C-B97D2FE32A3F}"/>
                </a:ext>
              </a:extLst>
            </p:cNvPr>
            <p:cNvSpPr/>
            <p:nvPr/>
          </p:nvSpPr>
          <p:spPr>
            <a:xfrm>
              <a:off x="2436469" y="1250069"/>
              <a:ext cx="281651" cy="481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E130066-5EDA-8B4C-8AF8-9F3642100937}"/>
                </a:ext>
              </a:extLst>
            </p:cNvPr>
            <p:cNvSpPr/>
            <p:nvPr/>
          </p:nvSpPr>
          <p:spPr>
            <a:xfrm>
              <a:off x="3649881" y="1250069"/>
              <a:ext cx="281651" cy="481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AEA4006-8C30-7F4B-A042-7BF1F7E07804}"/>
                </a:ext>
              </a:extLst>
            </p:cNvPr>
            <p:cNvSpPr/>
            <p:nvPr/>
          </p:nvSpPr>
          <p:spPr>
            <a:xfrm>
              <a:off x="4863293" y="1250069"/>
              <a:ext cx="281651" cy="481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3DBF5C4-C547-1348-B7D8-F44BC8DB8E3C}"/>
                </a:ext>
              </a:extLst>
            </p:cNvPr>
            <p:cNvSpPr/>
            <p:nvPr/>
          </p:nvSpPr>
          <p:spPr>
            <a:xfrm>
              <a:off x="6070921" y="1250069"/>
              <a:ext cx="281651" cy="481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93EEEDEF-D954-1B45-8104-678958FF10B3}"/>
                </a:ext>
              </a:extLst>
            </p:cNvPr>
            <p:cNvSpPr/>
            <p:nvPr/>
          </p:nvSpPr>
          <p:spPr>
            <a:xfrm>
              <a:off x="7278549" y="1245203"/>
              <a:ext cx="281651" cy="481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6263824-01AF-8642-93ED-559FDC272273}"/>
                </a:ext>
              </a:extLst>
            </p:cNvPr>
            <p:cNvSpPr/>
            <p:nvPr/>
          </p:nvSpPr>
          <p:spPr>
            <a:xfrm>
              <a:off x="8486177" y="1245203"/>
              <a:ext cx="281651" cy="481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1CD8CD4-E78E-E340-B720-4E245BE3EA09}"/>
                </a:ext>
              </a:extLst>
            </p:cNvPr>
            <p:cNvSpPr/>
            <p:nvPr/>
          </p:nvSpPr>
          <p:spPr>
            <a:xfrm>
              <a:off x="9705373" y="1258747"/>
              <a:ext cx="281651" cy="481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3" name="Picture 32">
            <a:extLst>
              <a:ext uri="{FF2B5EF4-FFF2-40B4-BE49-F238E27FC236}">
                <a16:creationId xmlns:a16="http://schemas.microsoft.com/office/drawing/2014/main" id="{828FA59A-75E7-0448-B6D0-557D8DC2736E}"/>
              </a:ext>
            </a:extLst>
          </p:cNvPr>
          <p:cNvPicPr>
            <a:picLocks noChangeAspect="1"/>
          </p:cNvPicPr>
          <p:nvPr/>
        </p:nvPicPr>
        <p:blipFill>
          <a:blip r:embed="rId4"/>
          <a:stretch>
            <a:fillRect/>
          </a:stretch>
        </p:blipFill>
        <p:spPr>
          <a:xfrm>
            <a:off x="5655311" y="1501538"/>
            <a:ext cx="1081936" cy="979772"/>
          </a:xfrm>
          <a:prstGeom prst="rect">
            <a:avLst/>
          </a:prstGeom>
        </p:spPr>
      </p:pic>
      <p:grpSp>
        <p:nvGrpSpPr>
          <p:cNvPr id="34" name="Group 33">
            <a:extLst>
              <a:ext uri="{FF2B5EF4-FFF2-40B4-BE49-F238E27FC236}">
                <a16:creationId xmlns:a16="http://schemas.microsoft.com/office/drawing/2014/main" id="{DDA4CE93-851E-7B43-9C85-575C08CE146E}"/>
              </a:ext>
            </a:extLst>
          </p:cNvPr>
          <p:cNvGrpSpPr/>
          <p:nvPr/>
        </p:nvGrpSpPr>
        <p:grpSpPr>
          <a:xfrm>
            <a:off x="842956" y="2071500"/>
            <a:ext cx="2121775" cy="887866"/>
            <a:chOff x="1795860" y="1900923"/>
            <a:chExt cx="1954976" cy="754015"/>
          </a:xfrm>
        </p:grpSpPr>
        <p:pic>
          <p:nvPicPr>
            <p:cNvPr id="37" name="Graphic 36" descr="Car">
              <a:extLst>
                <a:ext uri="{FF2B5EF4-FFF2-40B4-BE49-F238E27FC236}">
                  <a16:creationId xmlns:a16="http://schemas.microsoft.com/office/drawing/2014/main" id="{B0752791-4967-9D4C-8208-FCDDF99B0F40}"/>
                </a:ext>
              </a:extLst>
            </p:cNvPr>
            <p:cNvPicPr>
              <a:picLocks noChangeAspect="1"/>
            </p:cNvPicPr>
            <p:nvPr/>
          </p:nvPicPr>
          <p:blipFill>
            <a:blip r:embed="rId5">
              <a:duotone>
                <a:schemeClr val="accent3">
                  <a:shade val="45000"/>
                  <a:satMod val="135000"/>
                </a:schemeClr>
                <a:prstClr val="white"/>
              </a:duotone>
              <a:extLst>
                <a:ext uri="{96DAC541-7B7A-43D3-8B79-37D633B846F1}">
                  <asvg:svgBlip xmlns:asvg="http://schemas.microsoft.com/office/drawing/2016/SVG/main" r:embed="rId6"/>
                </a:ext>
              </a:extLst>
            </a:blip>
            <a:stretch>
              <a:fillRect/>
            </a:stretch>
          </p:blipFill>
          <p:spPr>
            <a:xfrm>
              <a:off x="1795860" y="1905223"/>
              <a:ext cx="749715" cy="749715"/>
            </a:xfrm>
            <a:prstGeom prst="rect">
              <a:avLst/>
            </a:prstGeom>
          </p:spPr>
        </p:pic>
        <p:pic>
          <p:nvPicPr>
            <p:cNvPr id="41" name="Graphic 40" descr="Car">
              <a:extLst>
                <a:ext uri="{FF2B5EF4-FFF2-40B4-BE49-F238E27FC236}">
                  <a16:creationId xmlns:a16="http://schemas.microsoft.com/office/drawing/2014/main" id="{72D73C63-FF94-9C4B-9772-FCB58A42E2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1121" y="1900923"/>
              <a:ext cx="749715" cy="749715"/>
            </a:xfrm>
            <a:prstGeom prst="rect">
              <a:avLst/>
            </a:prstGeom>
          </p:spPr>
        </p:pic>
      </p:grpSp>
      <p:pic>
        <p:nvPicPr>
          <p:cNvPr id="43" name="Picture 42">
            <a:extLst>
              <a:ext uri="{FF2B5EF4-FFF2-40B4-BE49-F238E27FC236}">
                <a16:creationId xmlns:a16="http://schemas.microsoft.com/office/drawing/2014/main" id="{56A7CA76-FCDC-FF47-A9B5-8DE3CAEF32F0}"/>
              </a:ext>
            </a:extLst>
          </p:cNvPr>
          <p:cNvPicPr>
            <a:picLocks noChangeAspect="1"/>
          </p:cNvPicPr>
          <p:nvPr/>
        </p:nvPicPr>
        <p:blipFill>
          <a:blip r:embed="rId4"/>
          <a:stretch>
            <a:fillRect/>
          </a:stretch>
        </p:blipFill>
        <p:spPr>
          <a:xfrm>
            <a:off x="3205613" y="5084310"/>
            <a:ext cx="1081936" cy="979772"/>
          </a:xfrm>
          <a:prstGeom prst="rect">
            <a:avLst/>
          </a:prstGeom>
        </p:spPr>
      </p:pic>
      <p:pic>
        <p:nvPicPr>
          <p:cNvPr id="44" name="Picture 43">
            <a:extLst>
              <a:ext uri="{FF2B5EF4-FFF2-40B4-BE49-F238E27FC236}">
                <a16:creationId xmlns:a16="http://schemas.microsoft.com/office/drawing/2014/main" id="{CC8021B3-CDC8-CD4F-AC76-6F950C8ED714}"/>
              </a:ext>
            </a:extLst>
          </p:cNvPr>
          <p:cNvPicPr>
            <a:picLocks noChangeAspect="1"/>
          </p:cNvPicPr>
          <p:nvPr/>
        </p:nvPicPr>
        <p:blipFill>
          <a:blip r:embed="rId4"/>
          <a:stretch>
            <a:fillRect/>
          </a:stretch>
        </p:blipFill>
        <p:spPr>
          <a:xfrm>
            <a:off x="10502028" y="5010872"/>
            <a:ext cx="1081936" cy="979772"/>
          </a:xfrm>
          <a:prstGeom prst="rect">
            <a:avLst/>
          </a:prstGeom>
        </p:spPr>
      </p:pic>
      <p:sp>
        <p:nvSpPr>
          <p:cNvPr id="68" name="Rectangle 67"/>
          <p:cNvSpPr/>
          <p:nvPr/>
        </p:nvSpPr>
        <p:spPr>
          <a:xfrm>
            <a:off x="4172256" y="1522818"/>
            <a:ext cx="310853" cy="227287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70" name="Rectangle 69"/>
          <p:cNvSpPr/>
          <p:nvPr/>
        </p:nvSpPr>
        <p:spPr>
          <a:xfrm>
            <a:off x="4327682" y="3675719"/>
            <a:ext cx="3650324" cy="25463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30" name="Picture 29" descr="File:Dialog-stop-hand.svg - Wikimedia Comm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V="1">
            <a:off x="4023784" y="3575087"/>
            <a:ext cx="607205" cy="607205"/>
          </a:xfrm>
          <a:prstGeom prst="rect">
            <a:avLst/>
          </a:prstGeom>
        </p:spPr>
      </p:pic>
      <p:sp>
        <p:nvSpPr>
          <p:cNvPr id="75" name="TextBox 74"/>
          <p:cNvSpPr txBox="1"/>
          <p:nvPr/>
        </p:nvSpPr>
        <p:spPr>
          <a:xfrm>
            <a:off x="4941584" y="3550534"/>
            <a:ext cx="2618345" cy="523220"/>
          </a:xfrm>
          <a:prstGeom prst="rect">
            <a:avLst/>
          </a:prstGeom>
          <a:noFill/>
        </p:spPr>
        <p:txBody>
          <a:bodyPr wrap="square" rtlCol="0">
            <a:spAutoFit/>
          </a:bodyPr>
          <a:lstStyle/>
          <a:p>
            <a:r>
              <a:rPr lang="en-US" sz="2800" dirty="0">
                <a:latin typeface="Amazon Ember Heavy" panose="020B0803020204020204" pitchFamily="34" charset="0"/>
                <a:ea typeface="Amazon Ember Heavy" panose="020B0803020204020204" pitchFamily="34" charset="0"/>
                <a:cs typeface="Amazon Ember Heavy" panose="020B0803020204020204" pitchFamily="34" charset="0"/>
              </a:rPr>
              <a:t>Parade route</a:t>
            </a:r>
          </a:p>
        </p:txBody>
      </p:sp>
      <p:sp>
        <p:nvSpPr>
          <p:cNvPr id="86" name="Rectangle 85"/>
          <p:cNvSpPr/>
          <p:nvPr/>
        </p:nvSpPr>
        <p:spPr>
          <a:xfrm>
            <a:off x="7801071" y="1501538"/>
            <a:ext cx="310853" cy="227287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pic>
        <p:nvPicPr>
          <p:cNvPr id="87" name="Picture 86" descr="File:Dialog-stop-hand.svg - Wikimedia Comm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V="1">
            <a:off x="4040157" y="2315681"/>
            <a:ext cx="607205" cy="607205"/>
          </a:xfrm>
          <a:prstGeom prst="rect">
            <a:avLst/>
          </a:prstGeom>
        </p:spPr>
      </p:pic>
      <p:pic>
        <p:nvPicPr>
          <p:cNvPr id="88" name="Picture 87" descr="File:Dialog-stop-hand.svg - Wikimedia Comm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V="1">
            <a:off x="7698821" y="3533998"/>
            <a:ext cx="607205" cy="555437"/>
          </a:xfrm>
          <a:prstGeom prst="rect">
            <a:avLst/>
          </a:prstGeom>
        </p:spPr>
      </p:pic>
      <p:pic>
        <p:nvPicPr>
          <p:cNvPr id="89" name="Picture 88" descr="File:Dialog-stop-hand.svg - Wikimedia Comm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V="1">
            <a:off x="7669889" y="2334371"/>
            <a:ext cx="607205" cy="607205"/>
          </a:xfrm>
          <a:prstGeom prst="rect">
            <a:avLst/>
          </a:prstGeom>
        </p:spPr>
      </p:pic>
      <p:sp>
        <p:nvSpPr>
          <p:cNvPr id="94" name="Right Arrow 93"/>
          <p:cNvSpPr/>
          <p:nvPr/>
        </p:nvSpPr>
        <p:spPr>
          <a:xfrm rot="5400000">
            <a:off x="8772136" y="4265943"/>
            <a:ext cx="844916" cy="25463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01" name="Right Arrow 100"/>
          <p:cNvSpPr/>
          <p:nvPr/>
        </p:nvSpPr>
        <p:spPr>
          <a:xfrm>
            <a:off x="9395643" y="4873564"/>
            <a:ext cx="844916" cy="25463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02" name="Right Arrow 101"/>
          <p:cNvSpPr/>
          <p:nvPr/>
        </p:nvSpPr>
        <p:spPr>
          <a:xfrm>
            <a:off x="6311382" y="2468298"/>
            <a:ext cx="1337799" cy="22572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09" name="Right Arrow 108"/>
          <p:cNvSpPr/>
          <p:nvPr/>
        </p:nvSpPr>
        <p:spPr>
          <a:xfrm rot="5400000">
            <a:off x="2705076" y="3081168"/>
            <a:ext cx="844916" cy="25463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10" name="Right Arrow 109"/>
          <p:cNvSpPr/>
          <p:nvPr/>
        </p:nvSpPr>
        <p:spPr>
          <a:xfrm rot="5400000">
            <a:off x="2704549" y="4276547"/>
            <a:ext cx="844916" cy="25463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23" name="Right Arrow 122"/>
          <p:cNvSpPr/>
          <p:nvPr/>
        </p:nvSpPr>
        <p:spPr>
          <a:xfrm rot="10800000">
            <a:off x="3169312" y="2475419"/>
            <a:ext cx="844916" cy="25463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24" name="Right Arrow 123"/>
          <p:cNvSpPr/>
          <p:nvPr/>
        </p:nvSpPr>
        <p:spPr>
          <a:xfrm>
            <a:off x="8293525" y="2475420"/>
            <a:ext cx="844916" cy="25463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25" name="Right Arrow 124"/>
          <p:cNvSpPr/>
          <p:nvPr/>
        </p:nvSpPr>
        <p:spPr>
          <a:xfrm rot="5400000">
            <a:off x="8778680" y="3080989"/>
            <a:ext cx="844916" cy="25463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90" name="Group 89">
            <a:extLst>
              <a:ext uri="{FF2B5EF4-FFF2-40B4-BE49-F238E27FC236}">
                <a16:creationId xmlns:a16="http://schemas.microsoft.com/office/drawing/2014/main" id="{DDA4CE93-851E-7B43-9C85-575C08CE146E}"/>
              </a:ext>
            </a:extLst>
          </p:cNvPr>
          <p:cNvGrpSpPr/>
          <p:nvPr/>
        </p:nvGrpSpPr>
        <p:grpSpPr>
          <a:xfrm flipH="1">
            <a:off x="9314626" y="2088894"/>
            <a:ext cx="2155828" cy="892836"/>
            <a:chOff x="1578209" y="1892402"/>
            <a:chExt cx="2172627" cy="758236"/>
          </a:xfrm>
        </p:grpSpPr>
        <p:pic>
          <p:nvPicPr>
            <p:cNvPr id="91" name="Graphic 36" descr="Car">
              <a:extLst>
                <a:ext uri="{FF2B5EF4-FFF2-40B4-BE49-F238E27FC236}">
                  <a16:creationId xmlns:a16="http://schemas.microsoft.com/office/drawing/2014/main" id="{B0752791-4967-9D4C-8208-FCDDF99B0F40}"/>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1578209" y="1892402"/>
              <a:ext cx="749715" cy="749715"/>
            </a:xfrm>
            <a:prstGeom prst="rect">
              <a:avLst/>
            </a:prstGeom>
          </p:spPr>
        </p:pic>
        <p:pic>
          <p:nvPicPr>
            <p:cNvPr id="92" name="Graphic 40" descr="Car">
              <a:extLst>
                <a:ext uri="{FF2B5EF4-FFF2-40B4-BE49-F238E27FC236}">
                  <a16:creationId xmlns:a16="http://schemas.microsoft.com/office/drawing/2014/main" id="{72D73C63-FF94-9C4B-9772-FCB58A42E27F}"/>
                </a:ext>
              </a:extLst>
            </p:cNvPr>
            <p:cNvPicPr>
              <a:picLocks noChangeAspect="1"/>
            </p:cNvPicPr>
            <p:nvPr/>
          </p:nvPicPr>
          <p:blipFill>
            <a:blip r:embed="rId5">
              <a:duotone>
                <a:schemeClr val="accent5">
                  <a:shade val="45000"/>
                  <a:satMod val="135000"/>
                </a:schemeClr>
                <a:prstClr val="white"/>
              </a:duotone>
              <a:extLst>
                <a:ext uri="{96DAC541-7B7A-43D3-8B79-37D633B846F1}">
                  <asvg:svgBlip xmlns:asvg="http://schemas.microsoft.com/office/drawing/2016/SVG/main" r:embed="rId6"/>
                </a:ext>
              </a:extLst>
            </a:blip>
            <a:stretch>
              <a:fillRect/>
            </a:stretch>
          </p:blipFill>
          <p:spPr>
            <a:xfrm>
              <a:off x="3001121" y="1900923"/>
              <a:ext cx="749715" cy="749715"/>
            </a:xfrm>
            <a:prstGeom prst="rect">
              <a:avLst/>
            </a:prstGeom>
          </p:spPr>
        </p:pic>
      </p:grpSp>
      <p:sp>
        <p:nvSpPr>
          <p:cNvPr id="126" name="Right Arrow 125"/>
          <p:cNvSpPr/>
          <p:nvPr/>
        </p:nvSpPr>
        <p:spPr>
          <a:xfrm rot="10800000">
            <a:off x="4647362" y="2463330"/>
            <a:ext cx="1337799" cy="22572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45" name="Slide Number Placeholder 3">
            <a:extLst>
              <a:ext uri="{FF2B5EF4-FFF2-40B4-BE49-F238E27FC236}">
                <a16:creationId xmlns:a16="http://schemas.microsoft.com/office/drawing/2014/main" id="{5EA0186D-187F-674D-B0E8-7010FECF7A99}"/>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a:t>
            </a:fld>
            <a:endParaRPr lang="en-US" dirty="0"/>
          </a:p>
        </p:txBody>
      </p:sp>
      <p:sp>
        <p:nvSpPr>
          <p:cNvPr id="46" name="Footer Placeholder 4">
            <a:extLst>
              <a:ext uri="{FF2B5EF4-FFF2-40B4-BE49-F238E27FC236}">
                <a16:creationId xmlns:a16="http://schemas.microsoft.com/office/drawing/2014/main" id="{80212D7A-B533-F549-BD69-7D7CABB72009}"/>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30989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01" grpId="0" animBg="1"/>
      <p:bldP spid="102" grpId="0" animBg="1"/>
      <p:bldP spid="109" grpId="0" animBg="1"/>
      <p:bldP spid="110" grpId="0" animBg="1"/>
      <p:bldP spid="123" grpId="0" animBg="1"/>
      <p:bldP spid="124" grpId="0" animBg="1"/>
      <p:bldP spid="125" grpId="0" animBg="1"/>
      <p:bldP spid="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3" name="Title 2"/>
          <p:cNvSpPr>
            <a:spLocks noGrp="1"/>
          </p:cNvSpPr>
          <p:nvPr>
            <p:ph type="title"/>
          </p:nvPr>
        </p:nvSpPr>
        <p:spPr/>
        <p:txBody>
          <a:bodyPr>
            <a:normAutofit/>
          </a:bodyPr>
          <a:lstStyle/>
          <a:p>
            <a:r>
              <a:rPr lang="en-US" dirty="0"/>
              <a:t>Knowledge check question 4</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30</a:t>
            </a:fld>
            <a:endParaRPr lang="en-US" dirty="0"/>
          </a:p>
        </p:txBody>
      </p:sp>
      <p:sp>
        <p:nvSpPr>
          <p:cNvPr id="5" name="Content Placeholder 4"/>
          <p:cNvSpPr>
            <a:spLocks noGrp="1"/>
          </p:cNvSpPr>
          <p:nvPr>
            <p:ph idx="16"/>
          </p:nvPr>
        </p:nvSpPr>
        <p:spPr/>
        <p:txBody>
          <a:bodyPr/>
          <a:lstStyle/>
          <a:p>
            <a:pPr marL="0" indent="0">
              <a:spcAft>
                <a:spcPts val="1000"/>
              </a:spcAft>
              <a:buNone/>
            </a:pPr>
            <a:r>
              <a:rPr lang="en-US" dirty="0"/>
              <a:t>Which site does Amazon CloudFront use to cache copies of content for faster delivery to users at any location?</a:t>
            </a:r>
          </a:p>
          <a:p>
            <a:pPr marL="514350" indent="-514350">
              <a:buFont typeface="+mj-lt"/>
              <a:buAutoNum type="alphaUcPeriod"/>
            </a:pPr>
            <a:r>
              <a:rPr lang="en-US" sz="2400" dirty="0"/>
              <a:t>Edge location</a:t>
            </a:r>
          </a:p>
          <a:p>
            <a:pPr marL="514350" indent="-514350">
              <a:buFont typeface="+mj-lt"/>
              <a:buAutoNum type="alphaUcPeriod"/>
            </a:pPr>
            <a:r>
              <a:rPr lang="en-US" sz="2400" dirty="0"/>
              <a:t>Region</a:t>
            </a:r>
          </a:p>
          <a:p>
            <a:pPr marL="514350" indent="-514350">
              <a:buFont typeface="+mj-lt"/>
              <a:buAutoNum type="alphaUcPeriod"/>
            </a:pPr>
            <a:r>
              <a:rPr lang="en-US" sz="2400" dirty="0"/>
              <a:t>Availability Zone</a:t>
            </a:r>
          </a:p>
          <a:p>
            <a:pPr marL="514350" indent="-514350">
              <a:buFont typeface="+mj-lt"/>
              <a:buAutoNum type="alphaUcPeriod"/>
            </a:pPr>
            <a:r>
              <a:rPr lang="en-US" sz="2400" dirty="0"/>
              <a:t>Origin</a:t>
            </a:r>
          </a:p>
        </p:txBody>
      </p:sp>
      <p:pic>
        <p:nvPicPr>
          <p:cNvPr id="6"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196478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3"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4</a:t>
            </a:r>
          </a:p>
        </p:txBody>
      </p:sp>
      <p:sp>
        <p:nvSpPr>
          <p:cNvPr id="3" name="Slide Number Placeholder 2"/>
          <p:cNvSpPr>
            <a:spLocks noGrp="1"/>
          </p:cNvSpPr>
          <p:nvPr>
            <p:ph type="sldNum" sz="quarter" idx="10"/>
          </p:nvPr>
        </p:nvSpPr>
        <p:spPr/>
        <p:txBody>
          <a:bodyPr/>
          <a:lstStyle/>
          <a:p>
            <a:fld id="{B6A95138-A96E-2F42-A959-2EFD44FE4AB7}" type="slidenum">
              <a:rPr lang="en-US" smtClean="0"/>
              <a:pPr/>
              <a:t>31</a:t>
            </a:fld>
            <a:endParaRPr lang="en-US" dirty="0"/>
          </a:p>
        </p:txBody>
      </p:sp>
      <p:sp>
        <p:nvSpPr>
          <p:cNvPr id="9"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site does Amazon CloudFront use to cache copies of content for faster delivery to users at any location?</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Edge location (correct)</a:t>
            </a:r>
          </a:p>
          <a:p>
            <a:pPr marL="514350" indent="-514350">
              <a:buFont typeface="+mj-lt"/>
              <a:buAutoNum type="alphaUcPeriod"/>
            </a:pPr>
            <a:r>
              <a:rPr lang="en-US" sz="2400" dirty="0"/>
              <a:t>Region</a:t>
            </a:r>
          </a:p>
          <a:p>
            <a:pPr marL="514350" indent="-514350">
              <a:buFont typeface="+mj-lt"/>
              <a:buAutoNum type="alphaUcPeriod"/>
            </a:pPr>
            <a:r>
              <a:rPr lang="en-US" sz="2400" dirty="0"/>
              <a:t>Availability Zone</a:t>
            </a:r>
          </a:p>
          <a:p>
            <a:pPr marL="514350" indent="-514350">
              <a:buFont typeface="+mj-lt"/>
              <a:buAutoNum type="alphaUcPeriod"/>
            </a:pPr>
            <a:r>
              <a:rPr lang="en-US" sz="2400" dirty="0"/>
              <a:t>Origin</a:t>
            </a:r>
          </a:p>
        </p:txBody>
      </p:sp>
      <p:pic>
        <p:nvPicPr>
          <p:cNvPr id="14"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622672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0"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5</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32</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actions can you perform with AWS Outposts?</a:t>
            </a:r>
          </a:p>
          <a:p>
            <a:pPr marL="457200" indent="-457200">
              <a:buFont typeface="+mj-lt"/>
              <a:buAutoNum type="alphaUcPeriod"/>
            </a:pPr>
            <a:r>
              <a:rPr lang="en-US" sz="2400" dirty="0"/>
              <a:t>Automate actions for AWS services and applications through scripts</a:t>
            </a:r>
          </a:p>
          <a:p>
            <a:pPr marL="457200" indent="-457200">
              <a:buFont typeface="+mj-lt"/>
              <a:buAutoNum type="alphaUcPeriod"/>
            </a:pPr>
            <a:r>
              <a:rPr lang="en-US" sz="2400" dirty="0"/>
              <a:t>Access wizards and automated workflows to perform tasks in AWS services</a:t>
            </a:r>
          </a:p>
          <a:p>
            <a:pPr marL="457200" indent="-457200">
              <a:buFont typeface="+mj-lt"/>
              <a:buAutoNum type="alphaUcPeriod"/>
            </a:pPr>
            <a:r>
              <a:rPr lang="en-US" sz="2400" dirty="0"/>
              <a:t>Extend AWS infrastructure and services to your on-premises data center</a:t>
            </a:r>
          </a:p>
          <a:p>
            <a:pPr marL="457200" indent="-457200">
              <a:buFont typeface="+mj-lt"/>
              <a:buAutoNum type="alphaUcPeriod"/>
            </a:pPr>
            <a:r>
              <a:rPr lang="en-US" sz="2400" dirty="0"/>
              <a:t>Develop AWS applications in supported programming languages</a:t>
            </a:r>
          </a:p>
        </p:txBody>
      </p:sp>
      <p:pic>
        <p:nvPicPr>
          <p:cNvPr id="11"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054935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9"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5</a:t>
            </a:r>
          </a:p>
        </p:txBody>
      </p:sp>
      <p:sp>
        <p:nvSpPr>
          <p:cNvPr id="3" name="Slide Number Placeholder 2"/>
          <p:cNvSpPr>
            <a:spLocks noGrp="1"/>
          </p:cNvSpPr>
          <p:nvPr>
            <p:ph type="sldNum" sz="quarter" idx="10"/>
          </p:nvPr>
        </p:nvSpPr>
        <p:spPr/>
        <p:txBody>
          <a:bodyPr/>
          <a:lstStyle/>
          <a:p>
            <a:fld id="{B6A95138-A96E-2F42-A959-2EFD44FE4AB7}" type="slidenum">
              <a:rPr lang="en-US" smtClean="0"/>
              <a:pPr/>
              <a:t>33</a:t>
            </a:fld>
            <a:endParaRPr lang="en-US" dirty="0"/>
          </a:p>
        </p:txBody>
      </p:sp>
      <p:sp>
        <p:nvSpPr>
          <p:cNvPr id="7"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actions can you perform with AWS Outposts?</a:t>
            </a:r>
          </a:p>
          <a:p>
            <a:pPr marL="457200" indent="-457200">
              <a:buFont typeface="+mj-lt"/>
              <a:buAutoNum type="alphaUcPeriod"/>
            </a:pPr>
            <a:r>
              <a:rPr lang="en-US" sz="2400" dirty="0"/>
              <a:t>Automate actions for AWS services and applications through scripts</a:t>
            </a:r>
          </a:p>
          <a:p>
            <a:pPr marL="457200" indent="-457200">
              <a:buFont typeface="+mj-lt"/>
              <a:buAutoNum type="alphaUcPeriod"/>
            </a:pPr>
            <a:r>
              <a:rPr lang="en-US" sz="2400" dirty="0"/>
              <a:t>Access wizards and automated workflows to perform tasks in AWS services</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Extend AWS infrastructure and services to your on-premises data center (correct)</a:t>
            </a:r>
          </a:p>
          <a:p>
            <a:pPr marL="457200" indent="-457200">
              <a:buFont typeface="+mj-lt"/>
              <a:buAutoNum type="alphaUcPeriod"/>
            </a:pPr>
            <a:r>
              <a:rPr lang="en-US" sz="2400" dirty="0"/>
              <a:t>Develop AWS applications in supported programming languages</a:t>
            </a:r>
            <a:endParaRPr lang="en-US" dirty="0"/>
          </a:p>
        </p:txBody>
      </p:sp>
      <p:pic>
        <p:nvPicPr>
          <p:cNvPr id="10"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2394571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2CE6-972B-4547-9E75-EAE5884D4214}"/>
              </a:ext>
            </a:extLst>
          </p:cNvPr>
          <p:cNvSpPr>
            <a:spLocks noGrp="1"/>
          </p:cNvSpPr>
          <p:nvPr>
            <p:ph type="title"/>
          </p:nvPr>
        </p:nvSpPr>
        <p:spPr/>
        <p:txBody>
          <a:bodyPr/>
          <a:lstStyle/>
          <a:p>
            <a:r>
              <a:rPr lang="en-US" dirty="0"/>
              <a:t>Module 3 summary</a:t>
            </a:r>
          </a:p>
        </p:txBody>
      </p:sp>
      <p:sp>
        <p:nvSpPr>
          <p:cNvPr id="3" name="Content Placeholder 2">
            <a:extLst>
              <a:ext uri="{FF2B5EF4-FFF2-40B4-BE49-F238E27FC236}">
                <a16:creationId xmlns:a16="http://schemas.microsoft.com/office/drawing/2014/main" id="{07C101F2-E799-2B47-A6F6-8D2CB84C0106}"/>
              </a:ext>
            </a:extLst>
          </p:cNvPr>
          <p:cNvSpPr>
            <a:spLocks noGrp="1"/>
          </p:cNvSpPr>
          <p:nvPr>
            <p:ph idx="1"/>
          </p:nvPr>
        </p:nvSpPr>
        <p:spPr>
          <a:xfrm>
            <a:off x="419100" y="1528175"/>
            <a:ext cx="5941943" cy="4648788"/>
          </a:xfrm>
        </p:spPr>
        <p:txBody>
          <a:bodyPr/>
          <a:lstStyle/>
          <a:p>
            <a:pPr marL="0" indent="0">
              <a:spcAft>
                <a:spcPts val="1000"/>
              </a:spcAft>
              <a:buNone/>
            </a:pPr>
            <a:r>
              <a:rPr lang="en-US" dirty="0"/>
              <a:t>In this module, you learned about:</a:t>
            </a:r>
          </a:p>
          <a:p>
            <a:pPr>
              <a:spcAft>
                <a:spcPts val="1000"/>
              </a:spcAft>
            </a:pPr>
            <a:r>
              <a:rPr lang="en-US" sz="2400" dirty="0"/>
              <a:t>Three aspects of the AWS Global Infrastructure</a:t>
            </a:r>
          </a:p>
          <a:p>
            <a:pPr>
              <a:spcAft>
                <a:spcPts val="1000"/>
              </a:spcAft>
            </a:pPr>
            <a:r>
              <a:rPr lang="en-US" sz="2400" dirty="0"/>
              <a:t>Four factors to consider when selecting an AWS Region</a:t>
            </a:r>
          </a:p>
          <a:p>
            <a:pPr>
              <a:spcAft>
                <a:spcPts val="1000"/>
              </a:spcAft>
            </a:pPr>
            <a:r>
              <a:rPr lang="en-US" sz="2400" dirty="0"/>
              <a:t>Three ways to interact with AWS services</a:t>
            </a:r>
          </a:p>
        </p:txBody>
      </p:sp>
      <p:sp>
        <p:nvSpPr>
          <p:cNvPr id="6" name="Slide Number Placeholder 3">
            <a:extLst>
              <a:ext uri="{FF2B5EF4-FFF2-40B4-BE49-F238E27FC236}">
                <a16:creationId xmlns:a16="http://schemas.microsoft.com/office/drawing/2014/main" id="{FA4E31A4-7F12-0D4F-A70C-465CDD562E2A}"/>
              </a:ext>
            </a:extLst>
          </p:cNvPr>
          <p:cNvSpPr>
            <a:spLocks noGrp="1"/>
          </p:cNvSpPr>
          <p:nvPr>
            <p:ph type="sldNum" sz="quarter" idx="12"/>
          </p:nvPr>
        </p:nvSpPr>
        <p:spPr/>
        <p:txBody>
          <a:bodyPr/>
          <a:lstStyle/>
          <a:p>
            <a:fld id="{B6A95138-A96E-2F42-A959-2EFD44FE4AB7}" type="slidenum">
              <a:rPr lang="en-US" smtClean="0"/>
              <a:pPr/>
              <a:t>34</a:t>
            </a:fld>
            <a:endParaRPr lang="en-US" dirty="0"/>
          </a:p>
        </p:txBody>
      </p:sp>
      <p:sp>
        <p:nvSpPr>
          <p:cNvPr id="8" name="Footer Placeholder 4">
            <a:extLst>
              <a:ext uri="{FF2B5EF4-FFF2-40B4-BE49-F238E27FC236}">
                <a16:creationId xmlns:a16="http://schemas.microsoft.com/office/drawing/2014/main" id="{DF817052-0BB2-3E47-BA8C-7A0AF48513F2}"/>
              </a:ext>
            </a:extLst>
          </p:cNvPr>
          <p:cNvSpPr>
            <a:spLocks noGrp="1"/>
          </p:cNvSpPr>
          <p:nvPr>
            <p:ph type="ftr" sz="quarter" idx="3"/>
          </p:nvPr>
        </p:nvSpPr>
        <p:spPr/>
        <p:txBody>
          <a:body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CDB13B9-887C-3643-A677-DFFFE9439301}"/>
              </a:ext>
            </a:extLst>
          </p:cNvPr>
          <p:cNvPicPr>
            <a:picLocks noChangeAspect="1"/>
          </p:cNvPicPr>
          <p:nvPr/>
        </p:nvPicPr>
        <p:blipFill>
          <a:blip r:embed="rId4"/>
          <a:stretch>
            <a:fillRect/>
          </a:stretch>
        </p:blipFill>
        <p:spPr>
          <a:xfrm>
            <a:off x="7647709" y="2509255"/>
            <a:ext cx="4045500" cy="2686627"/>
          </a:xfrm>
          <a:prstGeom prst="rect">
            <a:avLst/>
          </a:prstGeom>
        </p:spPr>
      </p:pic>
    </p:spTree>
    <p:custDataLst>
      <p:tags r:id="rId1"/>
    </p:custDataLst>
    <p:extLst>
      <p:ext uri="{BB962C8B-B14F-4D97-AF65-F5344CB8AC3E}">
        <p14:creationId xmlns:p14="http://schemas.microsoft.com/office/powerpoint/2010/main" val="290534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FAA8-1225-9641-BDA8-CFDC65616B5D}"/>
              </a:ext>
            </a:extLst>
          </p:cNvPr>
          <p:cNvSpPr>
            <a:spLocks noGrp="1"/>
          </p:cNvSpPr>
          <p:nvPr>
            <p:ph type="title"/>
          </p:nvPr>
        </p:nvSpPr>
        <p:spPr/>
        <p:txBody>
          <a:bodyPr/>
          <a:lstStyle/>
          <a:p>
            <a:r>
              <a:rPr lang="en-US" dirty="0"/>
              <a:t>Demo: Explore the AWS Global Infrastructure</a:t>
            </a:r>
          </a:p>
        </p:txBody>
      </p:sp>
      <p:sp>
        <p:nvSpPr>
          <p:cNvPr id="5" name="Slide Number Placeholder 3">
            <a:extLst>
              <a:ext uri="{FF2B5EF4-FFF2-40B4-BE49-F238E27FC236}">
                <a16:creationId xmlns:a16="http://schemas.microsoft.com/office/drawing/2014/main" id="{A1477350-BF6C-6D42-AD21-B8F6BE138803}"/>
              </a:ext>
            </a:extLst>
          </p:cNvPr>
          <p:cNvSpPr>
            <a:spLocks noGrp="1"/>
          </p:cNvSpPr>
          <p:nvPr>
            <p:ph type="sldNum" sz="quarter" idx="12"/>
          </p:nvPr>
        </p:nvSpPr>
        <p:spPr/>
        <p:txBody>
          <a:bodyPr/>
          <a:lstStyle/>
          <a:p>
            <a:fld id="{B6A95138-A96E-2F42-A959-2EFD44FE4AB7}" type="slidenum">
              <a:rPr lang="en-US" smtClean="0"/>
              <a:pPr/>
              <a:t>4</a:t>
            </a:fld>
            <a:endParaRPr lang="en-US" dirty="0"/>
          </a:p>
        </p:txBody>
      </p:sp>
      <p:sp>
        <p:nvSpPr>
          <p:cNvPr id="6" name="Footer Placeholder 4">
            <a:extLst>
              <a:ext uri="{FF2B5EF4-FFF2-40B4-BE49-F238E27FC236}">
                <a16:creationId xmlns:a16="http://schemas.microsoft.com/office/drawing/2014/main" id="{ABA9FB87-723D-1144-B5AC-3212FC2D3125}"/>
              </a:ext>
            </a:extLst>
          </p:cNvPr>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64123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A8E2-5A88-8B49-AE9B-9A4A89BE3767}"/>
              </a:ext>
            </a:extLst>
          </p:cNvPr>
          <p:cNvSpPr>
            <a:spLocks noGrp="1"/>
          </p:cNvSpPr>
          <p:nvPr>
            <p:ph type="title"/>
          </p:nvPr>
        </p:nvSpPr>
        <p:spPr/>
        <p:txBody>
          <a:bodyPr/>
          <a:lstStyle/>
          <a:p>
            <a:r>
              <a:rPr lang="en-US" dirty="0"/>
              <a:t>Select a Region</a:t>
            </a:r>
          </a:p>
        </p:txBody>
      </p:sp>
      <p:sp>
        <p:nvSpPr>
          <p:cNvPr id="5" name="Content Placeholder 4">
            <a:extLst>
              <a:ext uri="{FF2B5EF4-FFF2-40B4-BE49-F238E27FC236}">
                <a16:creationId xmlns:a16="http://schemas.microsoft.com/office/drawing/2014/main" id="{BF209C02-BF99-EE46-A18C-6FD2131FD60A}"/>
              </a:ext>
            </a:extLst>
          </p:cNvPr>
          <p:cNvSpPr>
            <a:spLocks noGrp="1"/>
          </p:cNvSpPr>
          <p:nvPr>
            <p:ph idx="1"/>
          </p:nvPr>
        </p:nvSpPr>
        <p:spPr>
          <a:xfrm>
            <a:off x="419100" y="1528175"/>
            <a:ext cx="11353800" cy="878849"/>
          </a:xfrm>
        </p:spPr>
        <p:txBody>
          <a:bodyPr/>
          <a:lstStyle/>
          <a:p>
            <a:pPr marL="0" indent="0">
              <a:buNone/>
            </a:pPr>
            <a:r>
              <a:rPr lang="en-US" dirty="0"/>
              <a:t>Determine the right Region for your services, data, and applications based on:</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515F3EBB-A93B-8746-96AB-070D28C931C2}"/>
              </a:ext>
            </a:extLst>
          </p:cNvPr>
          <p:cNvPicPr>
            <a:picLocks noChangeAspect="1"/>
          </p:cNvPicPr>
          <p:nvPr/>
        </p:nvPicPr>
        <p:blipFill>
          <a:blip r:embed="rId4"/>
          <a:stretch>
            <a:fillRect/>
          </a:stretch>
        </p:blipFill>
        <p:spPr>
          <a:xfrm>
            <a:off x="999213" y="2778789"/>
            <a:ext cx="1702696" cy="2063873"/>
          </a:xfrm>
          <a:prstGeom prst="rect">
            <a:avLst/>
          </a:prstGeom>
        </p:spPr>
      </p:pic>
      <p:sp>
        <p:nvSpPr>
          <p:cNvPr id="10" name="TextBox 9">
            <a:extLst>
              <a:ext uri="{FF2B5EF4-FFF2-40B4-BE49-F238E27FC236}">
                <a16:creationId xmlns:a16="http://schemas.microsoft.com/office/drawing/2014/main" id="{F73EEAA0-607D-6B44-861C-FFC829139BF4}"/>
              </a:ext>
            </a:extLst>
          </p:cNvPr>
          <p:cNvSpPr txBox="1"/>
          <p:nvPr/>
        </p:nvSpPr>
        <p:spPr>
          <a:xfrm>
            <a:off x="794528" y="4842662"/>
            <a:ext cx="261619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Compliance with data governance and legal requirements</a:t>
            </a:r>
          </a:p>
        </p:txBody>
      </p:sp>
      <p:pic>
        <p:nvPicPr>
          <p:cNvPr id="12" name="Picture 11">
            <a:extLst>
              <a:ext uri="{FF2B5EF4-FFF2-40B4-BE49-F238E27FC236}">
                <a16:creationId xmlns:a16="http://schemas.microsoft.com/office/drawing/2014/main" id="{B73E3E72-58FE-454A-96EE-FFA94B4B000D}"/>
              </a:ext>
            </a:extLst>
          </p:cNvPr>
          <p:cNvPicPr>
            <a:picLocks noChangeAspect="1"/>
          </p:cNvPicPr>
          <p:nvPr/>
        </p:nvPicPr>
        <p:blipFill>
          <a:blip r:embed="rId5"/>
          <a:stretch>
            <a:fillRect/>
          </a:stretch>
        </p:blipFill>
        <p:spPr>
          <a:xfrm>
            <a:off x="3993799" y="3201821"/>
            <a:ext cx="1639684" cy="1528175"/>
          </a:xfrm>
          <a:prstGeom prst="rect">
            <a:avLst/>
          </a:prstGeom>
        </p:spPr>
      </p:pic>
      <p:sp>
        <p:nvSpPr>
          <p:cNvPr id="13" name="TextBox 12">
            <a:extLst>
              <a:ext uri="{FF2B5EF4-FFF2-40B4-BE49-F238E27FC236}">
                <a16:creationId xmlns:a16="http://schemas.microsoft.com/office/drawing/2014/main" id="{2199B200-99FE-8E4D-B388-6F8C841E5F85}"/>
              </a:ext>
            </a:extLst>
          </p:cNvPr>
          <p:cNvSpPr txBox="1"/>
          <p:nvPr/>
        </p:nvSpPr>
        <p:spPr>
          <a:xfrm>
            <a:off x="3765240" y="4842662"/>
            <a:ext cx="2096802"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Proximity to your customers</a:t>
            </a:r>
          </a:p>
        </p:txBody>
      </p:sp>
      <p:pic>
        <p:nvPicPr>
          <p:cNvPr id="15" name="Picture 14">
            <a:extLst>
              <a:ext uri="{FF2B5EF4-FFF2-40B4-BE49-F238E27FC236}">
                <a16:creationId xmlns:a16="http://schemas.microsoft.com/office/drawing/2014/main" id="{8CFC875D-972E-DB40-8300-0D0B9667ADF2}"/>
              </a:ext>
            </a:extLst>
          </p:cNvPr>
          <p:cNvPicPr>
            <a:picLocks noChangeAspect="1"/>
          </p:cNvPicPr>
          <p:nvPr/>
        </p:nvPicPr>
        <p:blipFill>
          <a:blip r:embed="rId6"/>
          <a:stretch>
            <a:fillRect/>
          </a:stretch>
        </p:blipFill>
        <p:spPr>
          <a:xfrm>
            <a:off x="6925373" y="3201821"/>
            <a:ext cx="1519445" cy="1556092"/>
          </a:xfrm>
          <a:prstGeom prst="rect">
            <a:avLst/>
          </a:prstGeom>
        </p:spPr>
      </p:pic>
      <p:sp>
        <p:nvSpPr>
          <p:cNvPr id="16" name="TextBox 15">
            <a:extLst>
              <a:ext uri="{FF2B5EF4-FFF2-40B4-BE49-F238E27FC236}">
                <a16:creationId xmlns:a16="http://schemas.microsoft.com/office/drawing/2014/main" id="{736D2449-2987-2C46-B3C9-B7D7F95A1EA0}"/>
              </a:ext>
            </a:extLst>
          </p:cNvPr>
          <p:cNvSpPr txBox="1"/>
          <p:nvPr/>
        </p:nvSpPr>
        <p:spPr>
          <a:xfrm>
            <a:off x="6537147" y="4842662"/>
            <a:ext cx="2295896"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Available services within a Region</a:t>
            </a:r>
          </a:p>
        </p:txBody>
      </p:sp>
      <p:pic>
        <p:nvPicPr>
          <p:cNvPr id="18" name="Picture 17">
            <a:extLst>
              <a:ext uri="{FF2B5EF4-FFF2-40B4-BE49-F238E27FC236}">
                <a16:creationId xmlns:a16="http://schemas.microsoft.com/office/drawing/2014/main" id="{B2E52DCA-2305-AA41-A7E0-CD57AF15CE98}"/>
              </a:ext>
            </a:extLst>
          </p:cNvPr>
          <p:cNvPicPr>
            <a:picLocks noChangeAspect="1"/>
          </p:cNvPicPr>
          <p:nvPr/>
        </p:nvPicPr>
        <p:blipFill>
          <a:blip r:embed="rId7"/>
          <a:stretch>
            <a:fillRect/>
          </a:stretch>
        </p:blipFill>
        <p:spPr>
          <a:xfrm>
            <a:off x="9736708" y="3171163"/>
            <a:ext cx="1327888" cy="1617407"/>
          </a:xfrm>
          <a:prstGeom prst="rect">
            <a:avLst/>
          </a:prstGeom>
        </p:spPr>
      </p:pic>
      <p:sp>
        <p:nvSpPr>
          <p:cNvPr id="19" name="TextBox 18">
            <a:extLst>
              <a:ext uri="{FF2B5EF4-FFF2-40B4-BE49-F238E27FC236}">
                <a16:creationId xmlns:a16="http://schemas.microsoft.com/office/drawing/2014/main" id="{399F4A87-97E9-BA4B-B6DE-D8E9DBBB1564}"/>
              </a:ext>
            </a:extLst>
          </p:cNvPr>
          <p:cNvSpPr txBox="1"/>
          <p:nvPr/>
        </p:nvSpPr>
        <p:spPr>
          <a:xfrm>
            <a:off x="9252704" y="4996550"/>
            <a:ext cx="2295896"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Pricing</a:t>
            </a:r>
          </a:p>
        </p:txBody>
      </p:sp>
      <p:sp>
        <p:nvSpPr>
          <p:cNvPr id="14" name="Slide Number Placeholder 3">
            <a:extLst>
              <a:ext uri="{FF2B5EF4-FFF2-40B4-BE49-F238E27FC236}">
                <a16:creationId xmlns:a16="http://schemas.microsoft.com/office/drawing/2014/main" id="{173F3D0C-18A1-4E4B-AB25-353D80D9EB49}"/>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5</a:t>
            </a:fld>
            <a:endParaRPr lang="en-US" dirty="0"/>
          </a:p>
        </p:txBody>
      </p:sp>
      <p:sp>
        <p:nvSpPr>
          <p:cNvPr id="17" name="Footer Placeholder 4">
            <a:extLst>
              <a:ext uri="{FF2B5EF4-FFF2-40B4-BE49-F238E27FC236}">
                <a16:creationId xmlns:a16="http://schemas.microsoft.com/office/drawing/2014/main" id="{1198CAB8-AF5D-5B4F-9E86-ABD29B86D94D}"/>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79289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96A8-C88A-CA4F-82CC-9C94CFD30E16}"/>
              </a:ext>
            </a:extLst>
          </p:cNvPr>
          <p:cNvSpPr>
            <a:spLocks noGrp="1"/>
          </p:cNvSpPr>
          <p:nvPr>
            <p:ph type="title"/>
          </p:nvPr>
        </p:nvSpPr>
        <p:spPr/>
        <p:txBody>
          <a:bodyPr/>
          <a:lstStyle/>
          <a:p>
            <a:r>
              <a:rPr lang="en-US" dirty="0"/>
              <a:t>Availability Zones</a:t>
            </a:r>
          </a:p>
        </p:txBody>
      </p:sp>
      <p:sp>
        <p:nvSpPr>
          <p:cNvPr id="5" name="Oval 4">
            <a:extLst>
              <a:ext uri="{FF2B5EF4-FFF2-40B4-BE49-F238E27FC236}">
                <a16:creationId xmlns:a16="http://schemas.microsoft.com/office/drawing/2014/main" id="{2E628B3E-DD05-004B-A262-CB6150C10C0C}"/>
              </a:ext>
            </a:extLst>
          </p:cNvPr>
          <p:cNvSpPr/>
          <p:nvPr/>
        </p:nvSpPr>
        <p:spPr>
          <a:xfrm>
            <a:off x="883793" y="1555099"/>
            <a:ext cx="4398264" cy="4399722"/>
          </a:xfrm>
          <a:prstGeom prst="ellipse">
            <a:avLst/>
          </a:prstGeom>
          <a:solidFill>
            <a:schemeClr val="bg1"/>
          </a:solidFill>
          <a:ln w="50800">
            <a:solidFill>
              <a:srgbClr val="FFA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95A0024-0F0B-EF48-9FA4-03CF6DE8612C}"/>
              </a:ext>
            </a:extLst>
          </p:cNvPr>
          <p:cNvSpPr txBox="1"/>
          <p:nvPr/>
        </p:nvSpPr>
        <p:spPr>
          <a:xfrm>
            <a:off x="2022157" y="1647132"/>
            <a:ext cx="2106168" cy="707886"/>
          </a:xfrm>
          <a:prstGeom prst="rect">
            <a:avLst/>
          </a:prstGeom>
          <a:noFill/>
        </p:spPr>
        <p:txBody>
          <a:bodyPr wrap="square" rtlCol="0">
            <a:spAutoFit/>
          </a:bodyPr>
          <a:lstStyle/>
          <a:p>
            <a:pPr algn="ct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us-west-1</a:t>
            </a:r>
          </a:p>
          <a:p>
            <a:pPr algn="ct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N. California</a:t>
            </a:r>
          </a:p>
        </p:txBody>
      </p:sp>
      <p:grpSp>
        <p:nvGrpSpPr>
          <p:cNvPr id="15" name="Group 14">
            <a:extLst>
              <a:ext uri="{FF2B5EF4-FFF2-40B4-BE49-F238E27FC236}">
                <a16:creationId xmlns:a16="http://schemas.microsoft.com/office/drawing/2014/main" id="{852583BE-5778-CB48-8646-47BAE900E6EA}"/>
              </a:ext>
            </a:extLst>
          </p:cNvPr>
          <p:cNvGrpSpPr/>
          <p:nvPr/>
        </p:nvGrpSpPr>
        <p:grpSpPr>
          <a:xfrm>
            <a:off x="1324690" y="2583883"/>
            <a:ext cx="1471215" cy="1470991"/>
            <a:chOff x="4396267" y="2902225"/>
            <a:chExt cx="1471215" cy="1470991"/>
          </a:xfrm>
        </p:grpSpPr>
        <p:sp>
          <p:nvSpPr>
            <p:cNvPr id="9" name="Rounded Rectangle 8">
              <a:extLst>
                <a:ext uri="{FF2B5EF4-FFF2-40B4-BE49-F238E27FC236}">
                  <a16:creationId xmlns:a16="http://schemas.microsoft.com/office/drawing/2014/main" id="{E50721FE-4B36-444D-B65C-8FFDF57939B6}"/>
                </a:ext>
              </a:extLst>
            </p:cNvPr>
            <p:cNvSpPr/>
            <p:nvPr/>
          </p:nvSpPr>
          <p:spPr>
            <a:xfrm>
              <a:off x="4396267" y="2902225"/>
              <a:ext cx="1394934" cy="1470991"/>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E4B75FB4-3FC0-1F4A-A422-F371065D75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80564" y="3059734"/>
              <a:ext cx="469900" cy="469900"/>
            </a:xfrm>
            <a:prstGeom prst="rect">
              <a:avLst/>
            </a:prstGeom>
          </p:spPr>
        </p:pic>
        <p:pic>
          <p:nvPicPr>
            <p:cNvPr id="11" name="Graphic 10">
              <a:extLst>
                <a:ext uri="{FF2B5EF4-FFF2-40B4-BE49-F238E27FC236}">
                  <a16:creationId xmlns:a16="http://schemas.microsoft.com/office/drawing/2014/main" id="{A039606A-A5A3-D145-A166-93FF116D60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8784" y="3059734"/>
              <a:ext cx="469900" cy="469900"/>
            </a:xfrm>
            <a:prstGeom prst="rect">
              <a:avLst/>
            </a:prstGeom>
          </p:spPr>
        </p:pic>
        <p:sp>
          <p:nvSpPr>
            <p:cNvPr id="12" name="TextBox 11">
              <a:extLst>
                <a:ext uri="{FF2B5EF4-FFF2-40B4-BE49-F238E27FC236}">
                  <a16:creationId xmlns:a16="http://schemas.microsoft.com/office/drawing/2014/main" id="{0BF85161-4DF5-AE43-9432-B3F8C0D00086}"/>
                </a:ext>
              </a:extLst>
            </p:cNvPr>
            <p:cNvSpPr txBox="1"/>
            <p:nvPr/>
          </p:nvSpPr>
          <p:spPr>
            <a:xfrm>
              <a:off x="4411634" y="3563316"/>
              <a:ext cx="1455848"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Data centers</a:t>
              </a:r>
            </a:p>
          </p:txBody>
        </p:sp>
        <p:sp>
          <p:nvSpPr>
            <p:cNvPr id="13" name="TextBox 12">
              <a:extLst>
                <a:ext uri="{FF2B5EF4-FFF2-40B4-BE49-F238E27FC236}">
                  <a16:creationId xmlns:a16="http://schemas.microsoft.com/office/drawing/2014/main" id="{9B51B635-5459-2640-BA0C-6D78A3B50753}"/>
                </a:ext>
              </a:extLst>
            </p:cNvPr>
            <p:cNvSpPr txBox="1"/>
            <p:nvPr/>
          </p:nvSpPr>
          <p:spPr>
            <a:xfrm>
              <a:off x="4480564" y="3898921"/>
              <a:ext cx="1313180" cy="369332"/>
            </a:xfrm>
            <a:prstGeom prst="rect">
              <a:avLst/>
            </a:prstGeom>
            <a:noFill/>
          </p:spPr>
          <p:txBody>
            <a:bodyPr wrap="none" rtlCol="0">
              <a:spAutoFit/>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us-west-1a</a:t>
              </a:r>
            </a:p>
          </p:txBody>
        </p:sp>
        <p:pic>
          <p:nvPicPr>
            <p:cNvPr id="14" name="Graphic 13">
              <a:extLst>
                <a:ext uri="{FF2B5EF4-FFF2-40B4-BE49-F238E27FC236}">
                  <a16:creationId xmlns:a16="http://schemas.microsoft.com/office/drawing/2014/main" id="{C9D038BC-B89A-A44F-86F1-57BB1FEF54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7004" y="3059734"/>
              <a:ext cx="469900" cy="469900"/>
            </a:xfrm>
            <a:prstGeom prst="rect">
              <a:avLst/>
            </a:prstGeom>
          </p:spPr>
        </p:pic>
      </p:grpSp>
      <p:grpSp>
        <p:nvGrpSpPr>
          <p:cNvPr id="16" name="Group 15">
            <a:extLst>
              <a:ext uri="{FF2B5EF4-FFF2-40B4-BE49-F238E27FC236}">
                <a16:creationId xmlns:a16="http://schemas.microsoft.com/office/drawing/2014/main" id="{CA6B7202-991F-4548-A668-FEC8075DD2F3}"/>
              </a:ext>
            </a:extLst>
          </p:cNvPr>
          <p:cNvGrpSpPr/>
          <p:nvPr/>
        </p:nvGrpSpPr>
        <p:grpSpPr>
          <a:xfrm>
            <a:off x="3430858" y="2583883"/>
            <a:ext cx="1471215" cy="1470991"/>
            <a:chOff x="4396267" y="2902225"/>
            <a:chExt cx="1471215" cy="1470991"/>
          </a:xfrm>
        </p:grpSpPr>
        <p:sp>
          <p:nvSpPr>
            <p:cNvPr id="17" name="Rounded Rectangle 16">
              <a:extLst>
                <a:ext uri="{FF2B5EF4-FFF2-40B4-BE49-F238E27FC236}">
                  <a16:creationId xmlns:a16="http://schemas.microsoft.com/office/drawing/2014/main" id="{BCF8F2F4-EF6E-F34E-BC17-40DBC864E8E7}"/>
                </a:ext>
              </a:extLst>
            </p:cNvPr>
            <p:cNvSpPr/>
            <p:nvPr/>
          </p:nvSpPr>
          <p:spPr>
            <a:xfrm>
              <a:off x="4396267" y="2902225"/>
              <a:ext cx="1394934" cy="1470991"/>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B5386396-50D2-414B-A46F-A1F7608725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80564" y="3059734"/>
              <a:ext cx="469900" cy="469900"/>
            </a:xfrm>
            <a:prstGeom prst="rect">
              <a:avLst/>
            </a:prstGeom>
          </p:spPr>
        </p:pic>
        <p:pic>
          <p:nvPicPr>
            <p:cNvPr id="19" name="Graphic 18">
              <a:extLst>
                <a:ext uri="{FF2B5EF4-FFF2-40B4-BE49-F238E27FC236}">
                  <a16:creationId xmlns:a16="http://schemas.microsoft.com/office/drawing/2014/main" id="{DFA8A353-ED7C-2F46-BDD1-98E5D2993A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8784" y="3059734"/>
              <a:ext cx="469900" cy="469900"/>
            </a:xfrm>
            <a:prstGeom prst="rect">
              <a:avLst/>
            </a:prstGeom>
          </p:spPr>
        </p:pic>
        <p:sp>
          <p:nvSpPr>
            <p:cNvPr id="20" name="TextBox 19">
              <a:extLst>
                <a:ext uri="{FF2B5EF4-FFF2-40B4-BE49-F238E27FC236}">
                  <a16:creationId xmlns:a16="http://schemas.microsoft.com/office/drawing/2014/main" id="{7B36CAF3-E4F8-0C48-AB0D-02590FCC2CFA}"/>
                </a:ext>
              </a:extLst>
            </p:cNvPr>
            <p:cNvSpPr txBox="1"/>
            <p:nvPr/>
          </p:nvSpPr>
          <p:spPr>
            <a:xfrm>
              <a:off x="4411634" y="3563316"/>
              <a:ext cx="1455848"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Data centers</a:t>
              </a:r>
            </a:p>
          </p:txBody>
        </p:sp>
        <p:sp>
          <p:nvSpPr>
            <p:cNvPr id="21" name="TextBox 20">
              <a:extLst>
                <a:ext uri="{FF2B5EF4-FFF2-40B4-BE49-F238E27FC236}">
                  <a16:creationId xmlns:a16="http://schemas.microsoft.com/office/drawing/2014/main" id="{023455EE-8769-B045-8918-CC6EB4D9DB8E}"/>
                </a:ext>
              </a:extLst>
            </p:cNvPr>
            <p:cNvSpPr txBox="1"/>
            <p:nvPr/>
          </p:nvSpPr>
          <p:spPr>
            <a:xfrm>
              <a:off x="4480564" y="3898921"/>
              <a:ext cx="1329210" cy="369332"/>
            </a:xfrm>
            <a:prstGeom prst="rect">
              <a:avLst/>
            </a:prstGeom>
            <a:noFill/>
          </p:spPr>
          <p:txBody>
            <a:bodyPr wrap="none" rtlCol="0">
              <a:spAutoFit/>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us-west-1b</a:t>
              </a:r>
            </a:p>
          </p:txBody>
        </p:sp>
        <p:pic>
          <p:nvPicPr>
            <p:cNvPr id="22" name="Graphic 21">
              <a:extLst>
                <a:ext uri="{FF2B5EF4-FFF2-40B4-BE49-F238E27FC236}">
                  <a16:creationId xmlns:a16="http://schemas.microsoft.com/office/drawing/2014/main" id="{9430518A-9B2E-F544-AC0F-9BC418B445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7004" y="3059734"/>
              <a:ext cx="469900" cy="469900"/>
            </a:xfrm>
            <a:prstGeom prst="rect">
              <a:avLst/>
            </a:prstGeom>
          </p:spPr>
        </p:pic>
      </p:grpSp>
      <p:grpSp>
        <p:nvGrpSpPr>
          <p:cNvPr id="23" name="Group 22">
            <a:extLst>
              <a:ext uri="{FF2B5EF4-FFF2-40B4-BE49-F238E27FC236}">
                <a16:creationId xmlns:a16="http://schemas.microsoft.com/office/drawing/2014/main" id="{2A63167B-3E13-1842-9247-68AA3DA5003A}"/>
              </a:ext>
            </a:extLst>
          </p:cNvPr>
          <p:cNvGrpSpPr/>
          <p:nvPr/>
        </p:nvGrpSpPr>
        <p:grpSpPr>
          <a:xfrm>
            <a:off x="2377774" y="4225665"/>
            <a:ext cx="1471215" cy="1470991"/>
            <a:chOff x="4396267" y="2902225"/>
            <a:chExt cx="1471215" cy="1470991"/>
          </a:xfrm>
        </p:grpSpPr>
        <p:sp>
          <p:nvSpPr>
            <p:cNvPr id="24" name="Rounded Rectangle 23">
              <a:extLst>
                <a:ext uri="{FF2B5EF4-FFF2-40B4-BE49-F238E27FC236}">
                  <a16:creationId xmlns:a16="http://schemas.microsoft.com/office/drawing/2014/main" id="{B8B03B3C-5F65-6C49-8656-11D13D432AA3}"/>
                </a:ext>
              </a:extLst>
            </p:cNvPr>
            <p:cNvSpPr/>
            <p:nvPr/>
          </p:nvSpPr>
          <p:spPr>
            <a:xfrm>
              <a:off x="4396267" y="2902225"/>
              <a:ext cx="1394934" cy="1470991"/>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E3445765-6F53-324F-B16A-2741DFEAF9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80564" y="3059734"/>
              <a:ext cx="469900" cy="469900"/>
            </a:xfrm>
            <a:prstGeom prst="rect">
              <a:avLst/>
            </a:prstGeom>
          </p:spPr>
        </p:pic>
        <p:pic>
          <p:nvPicPr>
            <p:cNvPr id="26" name="Graphic 25">
              <a:extLst>
                <a:ext uri="{FF2B5EF4-FFF2-40B4-BE49-F238E27FC236}">
                  <a16:creationId xmlns:a16="http://schemas.microsoft.com/office/drawing/2014/main" id="{3204D289-75D0-7C4E-8F2A-0234967310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8784" y="3059734"/>
              <a:ext cx="469900" cy="469900"/>
            </a:xfrm>
            <a:prstGeom prst="rect">
              <a:avLst/>
            </a:prstGeom>
          </p:spPr>
        </p:pic>
        <p:sp>
          <p:nvSpPr>
            <p:cNvPr id="27" name="TextBox 26">
              <a:extLst>
                <a:ext uri="{FF2B5EF4-FFF2-40B4-BE49-F238E27FC236}">
                  <a16:creationId xmlns:a16="http://schemas.microsoft.com/office/drawing/2014/main" id="{C971C59D-0E03-124B-871B-6FEB2C7D43DD}"/>
                </a:ext>
              </a:extLst>
            </p:cNvPr>
            <p:cNvSpPr txBox="1"/>
            <p:nvPr/>
          </p:nvSpPr>
          <p:spPr>
            <a:xfrm>
              <a:off x="4411634" y="3563316"/>
              <a:ext cx="1455848"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Data centers</a:t>
              </a:r>
            </a:p>
          </p:txBody>
        </p:sp>
        <p:sp>
          <p:nvSpPr>
            <p:cNvPr id="28" name="TextBox 27">
              <a:extLst>
                <a:ext uri="{FF2B5EF4-FFF2-40B4-BE49-F238E27FC236}">
                  <a16:creationId xmlns:a16="http://schemas.microsoft.com/office/drawing/2014/main" id="{FDCB44F5-A5A9-8848-871F-8C5062D18E11}"/>
                </a:ext>
              </a:extLst>
            </p:cNvPr>
            <p:cNvSpPr txBox="1"/>
            <p:nvPr/>
          </p:nvSpPr>
          <p:spPr>
            <a:xfrm>
              <a:off x="4480564" y="3898921"/>
              <a:ext cx="1300356" cy="369332"/>
            </a:xfrm>
            <a:prstGeom prst="rect">
              <a:avLst/>
            </a:prstGeom>
            <a:noFill/>
          </p:spPr>
          <p:txBody>
            <a:bodyPr wrap="none" rtlCol="0">
              <a:spAutoFit/>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us-west-1c</a:t>
              </a:r>
            </a:p>
          </p:txBody>
        </p:sp>
        <p:pic>
          <p:nvPicPr>
            <p:cNvPr id="29" name="Graphic 28">
              <a:extLst>
                <a:ext uri="{FF2B5EF4-FFF2-40B4-BE49-F238E27FC236}">
                  <a16:creationId xmlns:a16="http://schemas.microsoft.com/office/drawing/2014/main" id="{146FD524-0DBF-0A45-8277-D575AC313C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7004" y="3059734"/>
              <a:ext cx="469900" cy="469900"/>
            </a:xfrm>
            <a:prstGeom prst="rect">
              <a:avLst/>
            </a:prstGeom>
          </p:spPr>
        </p:pic>
      </p:grpSp>
      <p:sp>
        <p:nvSpPr>
          <p:cNvPr id="30" name="Arc 29">
            <a:extLst>
              <a:ext uri="{FF2B5EF4-FFF2-40B4-BE49-F238E27FC236}">
                <a16:creationId xmlns:a16="http://schemas.microsoft.com/office/drawing/2014/main" id="{46BE1D84-A906-B243-8FF5-5746EE4A81BF}"/>
              </a:ext>
            </a:extLst>
          </p:cNvPr>
          <p:cNvSpPr/>
          <p:nvPr/>
        </p:nvSpPr>
        <p:spPr>
          <a:xfrm rot="4907483">
            <a:off x="3323732" y="3791168"/>
            <a:ext cx="1097280" cy="1097280"/>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sp>
        <p:nvSpPr>
          <p:cNvPr id="32" name="Arc 31">
            <a:extLst>
              <a:ext uri="{FF2B5EF4-FFF2-40B4-BE49-F238E27FC236}">
                <a16:creationId xmlns:a16="http://schemas.microsoft.com/office/drawing/2014/main" id="{F94DAB8F-D52D-4046-8B69-A43802717AEC}"/>
              </a:ext>
            </a:extLst>
          </p:cNvPr>
          <p:cNvSpPr/>
          <p:nvPr/>
        </p:nvSpPr>
        <p:spPr>
          <a:xfrm rot="11653463">
            <a:off x="1687814" y="3791560"/>
            <a:ext cx="1097280" cy="1097280"/>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sp>
        <p:nvSpPr>
          <p:cNvPr id="33" name="Arc 32">
            <a:extLst>
              <a:ext uri="{FF2B5EF4-FFF2-40B4-BE49-F238E27FC236}">
                <a16:creationId xmlns:a16="http://schemas.microsoft.com/office/drawing/2014/main" id="{3B102CA8-4AA1-1043-8FD6-C5D48BC823B9}"/>
              </a:ext>
            </a:extLst>
          </p:cNvPr>
          <p:cNvSpPr/>
          <p:nvPr/>
        </p:nvSpPr>
        <p:spPr>
          <a:xfrm rot="18900000">
            <a:off x="2534287" y="2393921"/>
            <a:ext cx="1097280" cy="1097280"/>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pic>
        <p:nvPicPr>
          <p:cNvPr id="36" name="Picture 35">
            <a:extLst>
              <a:ext uri="{FF2B5EF4-FFF2-40B4-BE49-F238E27FC236}">
                <a16:creationId xmlns:a16="http://schemas.microsoft.com/office/drawing/2014/main" id="{A2DBC44B-3F88-8A4B-88D3-9165E949E916}"/>
              </a:ext>
            </a:extLst>
          </p:cNvPr>
          <p:cNvPicPr>
            <a:picLocks noChangeAspect="1"/>
          </p:cNvPicPr>
          <p:nvPr/>
        </p:nvPicPr>
        <p:blipFill rotWithShape="1">
          <a:blip r:embed="rId6"/>
          <a:srcRect l="30487" t="24291" r="18296" b="27537"/>
          <a:stretch/>
        </p:blipFill>
        <p:spPr>
          <a:xfrm>
            <a:off x="6420421" y="1769471"/>
            <a:ext cx="5050946" cy="3117285"/>
          </a:xfrm>
          <a:prstGeom prst="rect">
            <a:avLst/>
          </a:prstGeom>
          <a:ln>
            <a:solidFill>
              <a:schemeClr val="tx1"/>
            </a:solidFill>
          </a:ln>
        </p:spPr>
      </p:pic>
      <p:cxnSp>
        <p:nvCxnSpPr>
          <p:cNvPr id="37" name="Straight Connector 36">
            <a:extLst>
              <a:ext uri="{FF2B5EF4-FFF2-40B4-BE49-F238E27FC236}">
                <a16:creationId xmlns:a16="http://schemas.microsoft.com/office/drawing/2014/main" id="{1685508E-A136-E341-9655-3ADAD427FF6B}"/>
              </a:ext>
            </a:extLst>
          </p:cNvPr>
          <p:cNvCxnSpPr>
            <a:cxnSpLocks/>
          </p:cNvCxnSpPr>
          <p:nvPr/>
        </p:nvCxnSpPr>
        <p:spPr>
          <a:xfrm flipH="1">
            <a:off x="4894722" y="3899226"/>
            <a:ext cx="1854832" cy="1107605"/>
          </a:xfrm>
          <a:prstGeom prst="line">
            <a:avLst/>
          </a:prstGeom>
          <a:ln w="50800">
            <a:solidFill>
              <a:srgbClr val="FFA54B"/>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DCDF8B-F3AD-8147-981D-54DD472387A2}"/>
              </a:ext>
            </a:extLst>
          </p:cNvPr>
          <p:cNvCxnSpPr>
            <a:cxnSpLocks/>
          </p:cNvCxnSpPr>
          <p:nvPr/>
        </p:nvCxnSpPr>
        <p:spPr>
          <a:xfrm>
            <a:off x="5028035" y="2709404"/>
            <a:ext cx="1721518" cy="936434"/>
          </a:xfrm>
          <a:prstGeom prst="line">
            <a:avLst/>
          </a:prstGeom>
          <a:ln w="50800">
            <a:solidFill>
              <a:srgbClr val="FFA54B"/>
            </a:solidFill>
            <a:prstDash val="sysDash"/>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C447BC92-9D0B-3A47-BEA2-7AEFD6BB48A4}"/>
              </a:ext>
            </a:extLst>
          </p:cNvPr>
          <p:cNvGrpSpPr/>
          <p:nvPr/>
        </p:nvGrpSpPr>
        <p:grpSpPr>
          <a:xfrm>
            <a:off x="7991048" y="5284455"/>
            <a:ext cx="2453593" cy="986091"/>
            <a:chOff x="7969398" y="5256088"/>
            <a:chExt cx="2453593" cy="986091"/>
          </a:xfrm>
        </p:grpSpPr>
        <p:sp>
          <p:nvSpPr>
            <p:cNvPr id="40" name="TextBox 39">
              <a:extLst>
                <a:ext uri="{FF2B5EF4-FFF2-40B4-BE49-F238E27FC236}">
                  <a16:creationId xmlns:a16="http://schemas.microsoft.com/office/drawing/2014/main" id="{13665BBB-1BE4-844C-8B97-B52AA59FFE25}"/>
                </a:ext>
              </a:extLst>
            </p:cNvPr>
            <p:cNvSpPr txBox="1"/>
            <p:nvPr/>
          </p:nvSpPr>
          <p:spPr>
            <a:xfrm>
              <a:off x="8406542" y="5256088"/>
              <a:ext cx="1323387" cy="400110"/>
            </a:xfrm>
            <a:prstGeom prst="rect">
              <a:avLst/>
            </a:prstGeom>
            <a:solidFill>
              <a:srgbClr val="172339"/>
            </a:solidFill>
            <a:ln w="50800">
              <a:solidFill>
                <a:srgbClr val="FFA54B"/>
              </a:solidFill>
            </a:ln>
          </p:spPr>
          <p:txBody>
            <a:bodyPr wrap="square" rtlCol="0">
              <a:spAutoFit/>
            </a:bodyP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Regions</a:t>
              </a:r>
            </a:p>
          </p:txBody>
        </p:sp>
        <p:grpSp>
          <p:nvGrpSpPr>
            <p:cNvPr id="46" name="Group 45">
              <a:extLst>
                <a:ext uri="{FF2B5EF4-FFF2-40B4-BE49-F238E27FC236}">
                  <a16:creationId xmlns:a16="http://schemas.microsoft.com/office/drawing/2014/main" id="{7E6C643E-25C7-F14F-8805-D354BC46FA2E}"/>
                </a:ext>
              </a:extLst>
            </p:cNvPr>
            <p:cNvGrpSpPr/>
            <p:nvPr/>
          </p:nvGrpSpPr>
          <p:grpSpPr>
            <a:xfrm>
              <a:off x="7969398" y="5842069"/>
              <a:ext cx="2453593" cy="400110"/>
              <a:chOff x="8067537" y="5684906"/>
              <a:chExt cx="2453593" cy="400110"/>
            </a:xfrm>
          </p:grpSpPr>
          <p:sp>
            <p:nvSpPr>
              <p:cNvPr id="41" name="Oval 40">
                <a:extLst>
                  <a:ext uri="{FF2B5EF4-FFF2-40B4-BE49-F238E27FC236}">
                    <a16:creationId xmlns:a16="http://schemas.microsoft.com/office/drawing/2014/main" id="{A4BF0D9E-18E0-EC4D-9A2E-BEB8560D32FC}"/>
                  </a:ext>
                </a:extLst>
              </p:cNvPr>
              <p:cNvSpPr/>
              <p:nvPr/>
            </p:nvSpPr>
            <p:spPr>
              <a:xfrm>
                <a:off x="8067537" y="5738657"/>
                <a:ext cx="292608" cy="292608"/>
              </a:xfrm>
              <a:prstGeom prst="ellipse">
                <a:avLst/>
              </a:prstGeom>
              <a:solidFill>
                <a:srgbClr val="02B4F0"/>
              </a:solidFill>
              <a:ln>
                <a:solidFill>
                  <a:srgbClr val="02B4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C68D7260-06D4-C44D-8AAA-D91216772D0B}"/>
                  </a:ext>
                </a:extLst>
              </p:cNvPr>
              <p:cNvSpPr txBox="1"/>
              <p:nvPr/>
            </p:nvSpPr>
            <p:spPr>
              <a:xfrm>
                <a:off x="8385609" y="5684906"/>
                <a:ext cx="2135521"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Availability Zones</a:t>
                </a:r>
              </a:p>
            </p:txBody>
          </p:sp>
        </p:grpSp>
        <p:sp>
          <p:nvSpPr>
            <p:cNvPr id="59" name="Oval 58">
              <a:extLst>
                <a:ext uri="{FF2B5EF4-FFF2-40B4-BE49-F238E27FC236}">
                  <a16:creationId xmlns:a16="http://schemas.microsoft.com/office/drawing/2014/main" id="{59532645-CD84-8D43-8CE9-FC79186164CF}"/>
                </a:ext>
              </a:extLst>
            </p:cNvPr>
            <p:cNvSpPr/>
            <p:nvPr/>
          </p:nvSpPr>
          <p:spPr>
            <a:xfrm>
              <a:off x="7969398" y="5318136"/>
              <a:ext cx="292608" cy="292608"/>
            </a:xfrm>
            <a:prstGeom prst="ellipse">
              <a:avLst/>
            </a:prstGeom>
            <a:solidFill>
              <a:srgbClr val="FFA54B"/>
            </a:solidFill>
            <a:ln>
              <a:solidFill>
                <a:srgbClr val="FFA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Slide Number Placeholder 3">
            <a:extLst>
              <a:ext uri="{FF2B5EF4-FFF2-40B4-BE49-F238E27FC236}">
                <a16:creationId xmlns:a16="http://schemas.microsoft.com/office/drawing/2014/main" id="{03F827C9-0541-3E44-81EF-755769D5E7F4}"/>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6</a:t>
            </a:fld>
            <a:endParaRPr lang="en-US" dirty="0"/>
          </a:p>
        </p:txBody>
      </p:sp>
      <p:sp>
        <p:nvSpPr>
          <p:cNvPr id="42" name="Footer Placeholder 4">
            <a:extLst>
              <a:ext uri="{FF2B5EF4-FFF2-40B4-BE49-F238E27FC236}">
                <a16:creationId xmlns:a16="http://schemas.microsoft.com/office/drawing/2014/main" id="{B07DED72-8A87-6445-8E3F-CB118653941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1291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96A8-C88A-CA4F-82CC-9C94CFD30E16}"/>
              </a:ext>
            </a:extLst>
          </p:cNvPr>
          <p:cNvSpPr>
            <a:spLocks noGrp="1"/>
          </p:cNvSpPr>
          <p:nvPr>
            <p:ph type="title"/>
          </p:nvPr>
        </p:nvSpPr>
        <p:spPr/>
        <p:txBody>
          <a:bodyPr/>
          <a:lstStyle/>
          <a:p>
            <a:r>
              <a:rPr lang="en-US" dirty="0"/>
              <a:t>Amazon EC2 instances in multiple AZs</a:t>
            </a:r>
          </a:p>
        </p:txBody>
      </p:sp>
      <p:sp>
        <p:nvSpPr>
          <p:cNvPr id="5" name="Oval 4">
            <a:extLst>
              <a:ext uri="{FF2B5EF4-FFF2-40B4-BE49-F238E27FC236}">
                <a16:creationId xmlns:a16="http://schemas.microsoft.com/office/drawing/2014/main" id="{2E628B3E-DD05-004B-A262-CB6150C10C0C}"/>
              </a:ext>
            </a:extLst>
          </p:cNvPr>
          <p:cNvSpPr/>
          <p:nvPr/>
        </p:nvSpPr>
        <p:spPr>
          <a:xfrm>
            <a:off x="883793" y="1555099"/>
            <a:ext cx="4398264" cy="4399722"/>
          </a:xfrm>
          <a:prstGeom prst="ellipse">
            <a:avLst/>
          </a:prstGeom>
          <a:solidFill>
            <a:schemeClr val="bg1"/>
          </a:solidFill>
          <a:ln w="50800">
            <a:solidFill>
              <a:srgbClr val="FFA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95A0024-0F0B-EF48-9FA4-03CF6DE8612C}"/>
              </a:ext>
            </a:extLst>
          </p:cNvPr>
          <p:cNvSpPr txBox="1"/>
          <p:nvPr/>
        </p:nvSpPr>
        <p:spPr>
          <a:xfrm>
            <a:off x="2022157" y="1647132"/>
            <a:ext cx="2106168" cy="707886"/>
          </a:xfrm>
          <a:prstGeom prst="rect">
            <a:avLst/>
          </a:prstGeom>
          <a:noFill/>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Light" panose="020B0403020204020204" pitchFamily="34" charset="0"/>
              </a:rPr>
              <a:t>us-west-1</a:t>
            </a:r>
          </a:p>
          <a:p>
            <a:pPr algn="ctr"/>
            <a:r>
              <a:rPr lang="en-US" sz="2000" dirty="0">
                <a:latin typeface="Amazon Ember" panose="02000000000000000000" pitchFamily="2" charset="0"/>
                <a:ea typeface="Amazon Ember" panose="02000000000000000000" pitchFamily="2" charset="0"/>
                <a:cs typeface="Amazon Ember Light" panose="020B0403020204020204" pitchFamily="34" charset="0"/>
              </a:rPr>
              <a:t>N. California</a:t>
            </a:r>
          </a:p>
        </p:txBody>
      </p:sp>
      <p:grpSp>
        <p:nvGrpSpPr>
          <p:cNvPr id="15" name="Group 14">
            <a:extLst>
              <a:ext uri="{FF2B5EF4-FFF2-40B4-BE49-F238E27FC236}">
                <a16:creationId xmlns:a16="http://schemas.microsoft.com/office/drawing/2014/main" id="{852583BE-5778-CB48-8646-47BAE900E6EA}"/>
              </a:ext>
            </a:extLst>
          </p:cNvPr>
          <p:cNvGrpSpPr/>
          <p:nvPr/>
        </p:nvGrpSpPr>
        <p:grpSpPr>
          <a:xfrm>
            <a:off x="1324690" y="2583883"/>
            <a:ext cx="1424729" cy="1470991"/>
            <a:chOff x="4396267" y="2902225"/>
            <a:chExt cx="1424729" cy="1470991"/>
          </a:xfrm>
        </p:grpSpPr>
        <p:sp>
          <p:nvSpPr>
            <p:cNvPr id="9" name="Rounded Rectangle 8">
              <a:extLst>
                <a:ext uri="{FF2B5EF4-FFF2-40B4-BE49-F238E27FC236}">
                  <a16:creationId xmlns:a16="http://schemas.microsoft.com/office/drawing/2014/main" id="{E50721FE-4B36-444D-B65C-8FFDF57939B6}"/>
                </a:ext>
              </a:extLst>
            </p:cNvPr>
            <p:cNvSpPr/>
            <p:nvPr/>
          </p:nvSpPr>
          <p:spPr>
            <a:xfrm>
              <a:off x="4396267" y="2902225"/>
              <a:ext cx="1394934" cy="1470991"/>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0BF85161-4DF5-AE43-9432-B3F8C0D00086}"/>
                </a:ext>
              </a:extLst>
            </p:cNvPr>
            <p:cNvSpPr txBox="1"/>
            <p:nvPr/>
          </p:nvSpPr>
          <p:spPr>
            <a:xfrm>
              <a:off x="4580612" y="3599823"/>
              <a:ext cx="102624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Instance</a:t>
              </a:r>
            </a:p>
          </p:txBody>
        </p:sp>
        <p:sp>
          <p:nvSpPr>
            <p:cNvPr id="13" name="TextBox 12">
              <a:extLst>
                <a:ext uri="{FF2B5EF4-FFF2-40B4-BE49-F238E27FC236}">
                  <a16:creationId xmlns:a16="http://schemas.microsoft.com/office/drawing/2014/main" id="{9B51B635-5459-2640-BA0C-6D78A3B50753}"/>
                </a:ext>
              </a:extLst>
            </p:cNvPr>
            <p:cNvSpPr txBox="1"/>
            <p:nvPr/>
          </p:nvSpPr>
          <p:spPr>
            <a:xfrm>
              <a:off x="4480564" y="3898921"/>
              <a:ext cx="1340432"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us-west-1a</a:t>
              </a:r>
            </a:p>
          </p:txBody>
        </p:sp>
      </p:grpSp>
      <p:sp>
        <p:nvSpPr>
          <p:cNvPr id="17" name="Rounded Rectangle 16">
            <a:extLst>
              <a:ext uri="{FF2B5EF4-FFF2-40B4-BE49-F238E27FC236}">
                <a16:creationId xmlns:a16="http://schemas.microsoft.com/office/drawing/2014/main" id="{BCF8F2F4-EF6E-F34E-BC17-40DBC864E8E7}"/>
              </a:ext>
            </a:extLst>
          </p:cNvPr>
          <p:cNvSpPr/>
          <p:nvPr/>
        </p:nvSpPr>
        <p:spPr>
          <a:xfrm>
            <a:off x="3430858" y="2583883"/>
            <a:ext cx="1394934" cy="1470991"/>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B36CAF3-E4F8-0C48-AB0D-02590FCC2CFA}"/>
              </a:ext>
            </a:extLst>
          </p:cNvPr>
          <p:cNvSpPr txBox="1"/>
          <p:nvPr/>
        </p:nvSpPr>
        <p:spPr>
          <a:xfrm>
            <a:off x="3645716" y="3281481"/>
            <a:ext cx="102624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Instance</a:t>
            </a:r>
          </a:p>
        </p:txBody>
      </p:sp>
      <p:sp>
        <p:nvSpPr>
          <p:cNvPr id="21" name="TextBox 20">
            <a:extLst>
              <a:ext uri="{FF2B5EF4-FFF2-40B4-BE49-F238E27FC236}">
                <a16:creationId xmlns:a16="http://schemas.microsoft.com/office/drawing/2014/main" id="{023455EE-8769-B045-8918-CC6EB4D9DB8E}"/>
              </a:ext>
            </a:extLst>
          </p:cNvPr>
          <p:cNvSpPr txBox="1"/>
          <p:nvPr/>
        </p:nvSpPr>
        <p:spPr>
          <a:xfrm>
            <a:off x="3515155" y="3580579"/>
            <a:ext cx="1354858"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us-west-1b</a:t>
            </a:r>
          </a:p>
        </p:txBody>
      </p:sp>
      <p:grpSp>
        <p:nvGrpSpPr>
          <p:cNvPr id="23" name="Group 22">
            <a:extLst>
              <a:ext uri="{FF2B5EF4-FFF2-40B4-BE49-F238E27FC236}">
                <a16:creationId xmlns:a16="http://schemas.microsoft.com/office/drawing/2014/main" id="{2A63167B-3E13-1842-9247-68AA3DA5003A}"/>
              </a:ext>
            </a:extLst>
          </p:cNvPr>
          <p:cNvGrpSpPr/>
          <p:nvPr/>
        </p:nvGrpSpPr>
        <p:grpSpPr>
          <a:xfrm>
            <a:off x="2377774" y="4225665"/>
            <a:ext cx="1408699" cy="1470991"/>
            <a:chOff x="4396267" y="2902225"/>
            <a:chExt cx="1408699" cy="1470991"/>
          </a:xfrm>
        </p:grpSpPr>
        <p:sp>
          <p:nvSpPr>
            <p:cNvPr id="24" name="Rounded Rectangle 23">
              <a:extLst>
                <a:ext uri="{FF2B5EF4-FFF2-40B4-BE49-F238E27FC236}">
                  <a16:creationId xmlns:a16="http://schemas.microsoft.com/office/drawing/2014/main" id="{B8B03B3C-5F65-6C49-8656-11D13D432AA3}"/>
                </a:ext>
              </a:extLst>
            </p:cNvPr>
            <p:cNvSpPr/>
            <p:nvPr/>
          </p:nvSpPr>
          <p:spPr>
            <a:xfrm>
              <a:off x="4396267" y="2902225"/>
              <a:ext cx="1394934" cy="1470991"/>
            </a:xfrm>
            <a:prstGeom prst="roundRect">
              <a:avLst/>
            </a:prstGeom>
            <a:solidFill>
              <a:schemeClr val="bg1"/>
            </a:solidFill>
            <a:ln w="25400">
              <a:solidFill>
                <a:srgbClr val="02B4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FDCB44F5-A5A9-8848-871F-8C5062D18E11}"/>
                </a:ext>
              </a:extLst>
            </p:cNvPr>
            <p:cNvSpPr txBox="1"/>
            <p:nvPr/>
          </p:nvSpPr>
          <p:spPr>
            <a:xfrm>
              <a:off x="4480564" y="3898921"/>
              <a:ext cx="1324402"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us-west-1c</a:t>
              </a:r>
            </a:p>
          </p:txBody>
        </p:sp>
      </p:grpSp>
      <p:sp>
        <p:nvSpPr>
          <p:cNvPr id="30" name="Arc 29">
            <a:extLst>
              <a:ext uri="{FF2B5EF4-FFF2-40B4-BE49-F238E27FC236}">
                <a16:creationId xmlns:a16="http://schemas.microsoft.com/office/drawing/2014/main" id="{46BE1D84-A906-B243-8FF5-5746EE4A81BF}"/>
              </a:ext>
            </a:extLst>
          </p:cNvPr>
          <p:cNvSpPr/>
          <p:nvPr/>
        </p:nvSpPr>
        <p:spPr>
          <a:xfrm rot="4907483">
            <a:off x="3323732" y="3791168"/>
            <a:ext cx="1097280" cy="1097280"/>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sp>
        <p:nvSpPr>
          <p:cNvPr id="32" name="Arc 31">
            <a:extLst>
              <a:ext uri="{FF2B5EF4-FFF2-40B4-BE49-F238E27FC236}">
                <a16:creationId xmlns:a16="http://schemas.microsoft.com/office/drawing/2014/main" id="{F94DAB8F-D52D-4046-8B69-A43802717AEC}"/>
              </a:ext>
            </a:extLst>
          </p:cNvPr>
          <p:cNvSpPr/>
          <p:nvPr/>
        </p:nvSpPr>
        <p:spPr>
          <a:xfrm rot="11653463">
            <a:off x="1687814" y="3791560"/>
            <a:ext cx="1097280" cy="1097280"/>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sp>
        <p:nvSpPr>
          <p:cNvPr id="33" name="Arc 32">
            <a:extLst>
              <a:ext uri="{FF2B5EF4-FFF2-40B4-BE49-F238E27FC236}">
                <a16:creationId xmlns:a16="http://schemas.microsoft.com/office/drawing/2014/main" id="{3B102CA8-4AA1-1043-8FD6-C5D48BC823B9}"/>
              </a:ext>
            </a:extLst>
          </p:cNvPr>
          <p:cNvSpPr/>
          <p:nvPr/>
        </p:nvSpPr>
        <p:spPr>
          <a:xfrm rot="18900000">
            <a:off x="2534287" y="2393921"/>
            <a:ext cx="1097280" cy="1097280"/>
          </a:xfrm>
          <a:prstGeom prst="arc">
            <a:avLst/>
          </a:prstGeom>
          <a:ln w="38100">
            <a:solidFill>
              <a:srgbClr val="02B4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050" dirty="0"/>
          </a:p>
        </p:txBody>
      </p:sp>
      <p:pic>
        <p:nvPicPr>
          <p:cNvPr id="36" name="Picture 35">
            <a:extLst>
              <a:ext uri="{FF2B5EF4-FFF2-40B4-BE49-F238E27FC236}">
                <a16:creationId xmlns:a16="http://schemas.microsoft.com/office/drawing/2014/main" id="{A2DBC44B-3F88-8A4B-88D3-9165E949E916}"/>
              </a:ext>
            </a:extLst>
          </p:cNvPr>
          <p:cNvPicPr>
            <a:picLocks noChangeAspect="1"/>
          </p:cNvPicPr>
          <p:nvPr/>
        </p:nvPicPr>
        <p:blipFill rotWithShape="1">
          <a:blip r:embed="rId4"/>
          <a:srcRect l="30487" t="24291" r="18296" b="27537"/>
          <a:stretch/>
        </p:blipFill>
        <p:spPr>
          <a:xfrm>
            <a:off x="6420421" y="1769471"/>
            <a:ext cx="5050946" cy="3117285"/>
          </a:xfrm>
          <a:prstGeom prst="rect">
            <a:avLst/>
          </a:prstGeom>
          <a:ln>
            <a:solidFill>
              <a:schemeClr val="tx1"/>
            </a:solidFill>
          </a:ln>
        </p:spPr>
      </p:pic>
      <p:cxnSp>
        <p:nvCxnSpPr>
          <p:cNvPr id="37" name="Straight Connector 36">
            <a:extLst>
              <a:ext uri="{FF2B5EF4-FFF2-40B4-BE49-F238E27FC236}">
                <a16:creationId xmlns:a16="http://schemas.microsoft.com/office/drawing/2014/main" id="{1685508E-A136-E341-9655-3ADAD427FF6B}"/>
              </a:ext>
            </a:extLst>
          </p:cNvPr>
          <p:cNvCxnSpPr>
            <a:cxnSpLocks/>
          </p:cNvCxnSpPr>
          <p:nvPr/>
        </p:nvCxnSpPr>
        <p:spPr>
          <a:xfrm flipH="1">
            <a:off x="4894722" y="3899226"/>
            <a:ext cx="1854832" cy="1107605"/>
          </a:xfrm>
          <a:prstGeom prst="line">
            <a:avLst/>
          </a:prstGeom>
          <a:ln w="50800">
            <a:solidFill>
              <a:srgbClr val="FFA54B"/>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DCDF8B-F3AD-8147-981D-54DD472387A2}"/>
              </a:ext>
            </a:extLst>
          </p:cNvPr>
          <p:cNvCxnSpPr>
            <a:cxnSpLocks/>
          </p:cNvCxnSpPr>
          <p:nvPr/>
        </p:nvCxnSpPr>
        <p:spPr>
          <a:xfrm>
            <a:off x="5028035" y="2709404"/>
            <a:ext cx="1721518" cy="936434"/>
          </a:xfrm>
          <a:prstGeom prst="line">
            <a:avLst/>
          </a:prstGeom>
          <a:ln w="50800">
            <a:solidFill>
              <a:srgbClr val="FFA54B"/>
            </a:solidFill>
            <a:prstDash val="sysDash"/>
          </a:ln>
        </p:spPr>
        <p:style>
          <a:lnRef idx="1">
            <a:schemeClr val="accent1"/>
          </a:lnRef>
          <a:fillRef idx="0">
            <a:schemeClr val="accent1"/>
          </a:fillRef>
          <a:effectRef idx="0">
            <a:schemeClr val="accent1"/>
          </a:effectRef>
          <a:fontRef idx="minor">
            <a:schemeClr val="tx1"/>
          </a:fontRef>
        </p:style>
      </p:cxnSp>
      <p:pic>
        <p:nvPicPr>
          <p:cNvPr id="43" name="Graphic 42">
            <a:extLst>
              <a:ext uri="{FF2B5EF4-FFF2-40B4-BE49-F238E27FC236}">
                <a16:creationId xmlns:a16="http://schemas.microsoft.com/office/drawing/2014/main" id="{1B2225AF-9F7D-4E4D-A657-CC9CF13BEE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14771" y="2656531"/>
            <a:ext cx="611220" cy="611220"/>
          </a:xfrm>
          <a:prstGeom prst="rect">
            <a:avLst/>
          </a:prstGeom>
        </p:spPr>
      </p:pic>
      <p:pic>
        <p:nvPicPr>
          <p:cNvPr id="47" name="Graphic 46">
            <a:extLst>
              <a:ext uri="{FF2B5EF4-FFF2-40B4-BE49-F238E27FC236}">
                <a16:creationId xmlns:a16="http://schemas.microsoft.com/office/drawing/2014/main" id="{24125567-FABA-FF41-83E9-7E480E58F5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47633" y="2662188"/>
            <a:ext cx="611220" cy="611220"/>
          </a:xfrm>
          <a:prstGeom prst="rect">
            <a:avLst/>
          </a:prstGeom>
        </p:spPr>
      </p:pic>
      <p:sp>
        <p:nvSpPr>
          <p:cNvPr id="48" name="Multiply 47">
            <a:extLst>
              <a:ext uri="{FF2B5EF4-FFF2-40B4-BE49-F238E27FC236}">
                <a16:creationId xmlns:a16="http://schemas.microsoft.com/office/drawing/2014/main" id="{26B3022C-3CFE-E843-B31A-F07CC00D0911}"/>
              </a:ext>
            </a:extLst>
          </p:cNvPr>
          <p:cNvSpPr/>
          <p:nvPr/>
        </p:nvSpPr>
        <p:spPr>
          <a:xfrm>
            <a:off x="1576632" y="2516191"/>
            <a:ext cx="878257" cy="891899"/>
          </a:xfrm>
          <a:prstGeom prst="mathMultiply">
            <a:avLst/>
          </a:prstGeom>
          <a:solidFill>
            <a:srgbClr val="BF08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C3CD3DE0-1C33-8443-86A0-21FAC67704B4}"/>
              </a:ext>
            </a:extLst>
          </p:cNvPr>
          <p:cNvGrpSpPr/>
          <p:nvPr/>
        </p:nvGrpSpPr>
        <p:grpSpPr>
          <a:xfrm>
            <a:off x="7991048" y="5284455"/>
            <a:ext cx="2453593" cy="986091"/>
            <a:chOff x="7969398" y="5256088"/>
            <a:chExt cx="2453593" cy="986091"/>
          </a:xfrm>
        </p:grpSpPr>
        <p:sp>
          <p:nvSpPr>
            <p:cNvPr id="52" name="TextBox 51">
              <a:extLst>
                <a:ext uri="{FF2B5EF4-FFF2-40B4-BE49-F238E27FC236}">
                  <a16:creationId xmlns:a16="http://schemas.microsoft.com/office/drawing/2014/main" id="{45C1A1D4-974F-5B49-9D51-25EF1C60BAB1}"/>
                </a:ext>
              </a:extLst>
            </p:cNvPr>
            <p:cNvSpPr txBox="1"/>
            <p:nvPr/>
          </p:nvSpPr>
          <p:spPr>
            <a:xfrm>
              <a:off x="8406542" y="5256088"/>
              <a:ext cx="1323387" cy="400110"/>
            </a:xfrm>
            <a:prstGeom prst="rect">
              <a:avLst/>
            </a:prstGeom>
            <a:solidFill>
              <a:srgbClr val="172339"/>
            </a:solidFill>
            <a:ln w="50800">
              <a:solidFill>
                <a:srgbClr val="FFA54B"/>
              </a:solidFill>
            </a:ln>
          </p:spPr>
          <p:txBody>
            <a:bodyPr wrap="square" rtlCol="0">
              <a:spAutoFit/>
            </a:bodyP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Regions</a:t>
              </a:r>
            </a:p>
          </p:txBody>
        </p:sp>
        <p:grpSp>
          <p:nvGrpSpPr>
            <p:cNvPr id="53" name="Group 52">
              <a:extLst>
                <a:ext uri="{FF2B5EF4-FFF2-40B4-BE49-F238E27FC236}">
                  <a16:creationId xmlns:a16="http://schemas.microsoft.com/office/drawing/2014/main" id="{35556697-6210-0248-9FC1-186619D7E26F}"/>
                </a:ext>
              </a:extLst>
            </p:cNvPr>
            <p:cNvGrpSpPr/>
            <p:nvPr/>
          </p:nvGrpSpPr>
          <p:grpSpPr>
            <a:xfrm>
              <a:off x="7969398" y="5842069"/>
              <a:ext cx="2453593" cy="400110"/>
              <a:chOff x="8067537" y="5684906"/>
              <a:chExt cx="2453593" cy="400110"/>
            </a:xfrm>
          </p:grpSpPr>
          <p:sp>
            <p:nvSpPr>
              <p:cNvPr id="55" name="Oval 54">
                <a:extLst>
                  <a:ext uri="{FF2B5EF4-FFF2-40B4-BE49-F238E27FC236}">
                    <a16:creationId xmlns:a16="http://schemas.microsoft.com/office/drawing/2014/main" id="{1B82DB64-12AC-864E-8497-3BD2A40E3CDF}"/>
                  </a:ext>
                </a:extLst>
              </p:cNvPr>
              <p:cNvSpPr/>
              <p:nvPr/>
            </p:nvSpPr>
            <p:spPr>
              <a:xfrm>
                <a:off x="8067537" y="5738657"/>
                <a:ext cx="292608" cy="292608"/>
              </a:xfrm>
              <a:prstGeom prst="ellipse">
                <a:avLst/>
              </a:prstGeom>
              <a:solidFill>
                <a:srgbClr val="02B4F0"/>
              </a:solidFill>
              <a:ln>
                <a:solidFill>
                  <a:srgbClr val="02B4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C6222C97-6A5E-5D47-B2D6-39D02C791621}"/>
                  </a:ext>
                </a:extLst>
              </p:cNvPr>
              <p:cNvSpPr txBox="1"/>
              <p:nvPr/>
            </p:nvSpPr>
            <p:spPr>
              <a:xfrm>
                <a:off x="8385609" y="5684906"/>
                <a:ext cx="2135521"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Availability Zones</a:t>
                </a:r>
              </a:p>
            </p:txBody>
          </p:sp>
        </p:grpSp>
        <p:sp>
          <p:nvSpPr>
            <p:cNvPr id="54" name="Oval 53">
              <a:extLst>
                <a:ext uri="{FF2B5EF4-FFF2-40B4-BE49-F238E27FC236}">
                  <a16:creationId xmlns:a16="http://schemas.microsoft.com/office/drawing/2014/main" id="{4EB76D44-C546-374C-87FC-3B8BA4FF3F70}"/>
                </a:ext>
              </a:extLst>
            </p:cNvPr>
            <p:cNvSpPr/>
            <p:nvPr/>
          </p:nvSpPr>
          <p:spPr>
            <a:xfrm>
              <a:off x="7969398" y="5318136"/>
              <a:ext cx="292608" cy="292608"/>
            </a:xfrm>
            <a:prstGeom prst="ellipse">
              <a:avLst/>
            </a:prstGeom>
            <a:solidFill>
              <a:srgbClr val="FFA54B"/>
            </a:solidFill>
            <a:ln>
              <a:solidFill>
                <a:srgbClr val="FFA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Slide Number Placeholder 3">
            <a:extLst>
              <a:ext uri="{FF2B5EF4-FFF2-40B4-BE49-F238E27FC236}">
                <a16:creationId xmlns:a16="http://schemas.microsoft.com/office/drawing/2014/main" id="{2634A198-4821-6344-A699-C7D211208A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7</a:t>
            </a:fld>
            <a:endParaRPr lang="en-US" dirty="0"/>
          </a:p>
        </p:txBody>
      </p:sp>
      <p:sp>
        <p:nvSpPr>
          <p:cNvPr id="34" name="Footer Placeholder 4">
            <a:extLst>
              <a:ext uri="{FF2B5EF4-FFF2-40B4-BE49-F238E27FC236}">
                <a16:creationId xmlns:a16="http://schemas.microsoft.com/office/drawing/2014/main" id="{E151D954-7B5B-FA4A-821C-FA68F7AA080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654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13512CE6-972B-4547-9E75-EAE5884D4214}"/>
              </a:ext>
            </a:extLst>
          </p:cNvPr>
          <p:cNvSpPr>
            <a:spLocks noGrp="1"/>
          </p:cNvSpPr>
          <p:nvPr>
            <p:ph type="title"/>
          </p:nvPr>
        </p:nvSpPr>
        <p:spPr/>
        <p:txBody>
          <a:bodyPr/>
          <a:lstStyle/>
          <a:p>
            <a:r>
              <a:rPr lang="en-US" dirty="0"/>
              <a:t>Discussion</a:t>
            </a:r>
          </a:p>
        </p:txBody>
      </p:sp>
      <p:sp>
        <p:nvSpPr>
          <p:cNvPr id="5" name="Slide Number Placeholder 4"/>
          <p:cNvSpPr>
            <a:spLocks noGrp="1"/>
          </p:cNvSpPr>
          <p:nvPr>
            <p:ph type="sldNum" sz="quarter" idx="10"/>
          </p:nvPr>
        </p:nvSpPr>
        <p:spPr/>
        <p:txBody>
          <a:bodyPr/>
          <a:lstStyle/>
          <a:p>
            <a:fld id="{B6A95138-A96E-2F42-A959-2EFD44FE4AB7}" type="slidenum">
              <a:rPr lang="en-US" smtClean="0"/>
              <a:pPr/>
              <a:t>8</a:t>
            </a:fld>
            <a:endParaRPr lang="en-US" dirty="0"/>
          </a:p>
        </p:txBody>
      </p:sp>
      <p:sp>
        <p:nvSpPr>
          <p:cNvPr id="3" name="Content Placeholder 2">
            <a:extLst>
              <a:ext uri="{FF2B5EF4-FFF2-40B4-BE49-F238E27FC236}">
                <a16:creationId xmlns:a16="http://schemas.microsoft.com/office/drawing/2014/main" id="{07C101F2-E799-2B47-A6F6-8D2CB84C0106}"/>
              </a:ext>
            </a:extLst>
          </p:cNvPr>
          <p:cNvSpPr>
            <a:spLocks noGrp="1"/>
          </p:cNvSpPr>
          <p:nvPr>
            <p:ph idx="16"/>
          </p:nvPr>
        </p:nvSpPr>
        <p:spPr/>
        <p:txBody>
          <a:bodyPr/>
          <a:lstStyle/>
          <a:p>
            <a:pPr marL="0" indent="0">
              <a:buNone/>
            </a:pPr>
            <a:endParaRPr lang="en-US" dirty="0"/>
          </a:p>
          <a:p>
            <a:pPr marL="0" indent="0">
              <a:buNone/>
            </a:pPr>
            <a:endParaRPr lang="en-US" dirty="0"/>
          </a:p>
          <a:p>
            <a:pPr marL="0" indent="0">
              <a:buNone/>
            </a:pPr>
            <a:r>
              <a:rPr lang="en-US" dirty="0"/>
              <a:t>What is the relationship between Regions and Availability Zones?</a:t>
            </a:r>
          </a:p>
        </p:txBody>
      </p:sp>
    </p:spTree>
    <p:custDataLst>
      <p:tags r:id="rId1"/>
    </p:custDataLst>
    <p:extLst>
      <p:ext uri="{BB962C8B-B14F-4D97-AF65-F5344CB8AC3E}">
        <p14:creationId xmlns:p14="http://schemas.microsoft.com/office/powerpoint/2010/main" val="130335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closer to your customers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1916990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ALOMA 2019 V1" val="E609qHez"/>
  <p:tag name="ARTICULATE_SLIDE_COUNT" val="3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4726</TotalTime>
  <Words>4752</Words>
  <Application>Microsoft Macintosh PowerPoint</Application>
  <PresentationFormat>Widescreen</PresentationFormat>
  <Paragraphs>432</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Amazon Ember</vt:lpstr>
      <vt:lpstr>Amazon Ember Heavy</vt:lpstr>
      <vt:lpstr>Amazon Ember Light</vt:lpstr>
      <vt:lpstr>Arial</vt:lpstr>
      <vt:lpstr>Calibri</vt:lpstr>
      <vt:lpstr>Lucida Console</vt:lpstr>
      <vt:lpstr>Paloma 2019 v1</vt:lpstr>
      <vt:lpstr>Global Infrastructure and Reliability</vt:lpstr>
      <vt:lpstr>Module 3 objectives</vt:lpstr>
      <vt:lpstr>Build a global footprint</vt:lpstr>
      <vt:lpstr>Demo: Explore the AWS Global Infrastructure</vt:lpstr>
      <vt:lpstr>Select a Region</vt:lpstr>
      <vt:lpstr>Availability Zones</vt:lpstr>
      <vt:lpstr>Amazon EC2 instances in multiple AZs</vt:lpstr>
      <vt:lpstr>Discussion</vt:lpstr>
      <vt:lpstr>Get closer to your customers</vt:lpstr>
      <vt:lpstr>Global content delivery</vt:lpstr>
      <vt:lpstr>Global content delivery</vt:lpstr>
      <vt:lpstr>Amazon CloudFront delivers content</vt:lpstr>
      <vt:lpstr>AWS Outposts</vt:lpstr>
      <vt:lpstr>Get products from the coffee shop</vt:lpstr>
      <vt:lpstr>Get products from the coffee shop</vt:lpstr>
      <vt:lpstr>AWS Outposts</vt:lpstr>
      <vt:lpstr>Discussion</vt:lpstr>
      <vt:lpstr>Review: AWS Global Infrastructure</vt:lpstr>
      <vt:lpstr>Interact with AWS services</vt:lpstr>
      <vt:lpstr>Perform actions through API requests</vt:lpstr>
      <vt:lpstr>Interact with AWS services</vt:lpstr>
      <vt:lpstr>Demo: AWS Management Console</vt:lpstr>
      <vt:lpstr>Knowledge check</vt:lpstr>
      <vt:lpstr>Knowledge check question 1</vt:lpstr>
      <vt:lpstr>Knowledge check answer 1</vt:lpstr>
      <vt:lpstr>Knowledge check question 2</vt:lpstr>
      <vt:lpstr>Knowledge check answer 2</vt:lpstr>
      <vt:lpstr>Knowledge check question 3</vt:lpstr>
      <vt:lpstr>Knowledge check answer 3</vt:lpstr>
      <vt:lpstr>Knowledge check question 4</vt:lpstr>
      <vt:lpstr>Knowledge check answer 4</vt:lpstr>
      <vt:lpstr>Knowledge check question 5</vt:lpstr>
      <vt:lpstr>Knowledge check answer 5</vt:lpstr>
      <vt:lpstr>Module 3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Global infrastructure and reliability</dc:title>
  <dc:creator>Olivia Liddell</dc:creator>
  <cp:lastModifiedBy>Olivia Liddell</cp:lastModifiedBy>
  <cp:revision>279</cp:revision>
  <dcterms:created xsi:type="dcterms:W3CDTF">2020-05-27T13:27:07Z</dcterms:created>
  <dcterms:modified xsi:type="dcterms:W3CDTF">2021-06-29T17:34:10Z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E33B02DC-C9C8-4656-94AB-E365EF376D8A</vt:lpwstr>
  </property>
  <property fmtid="{D5CDD505-2E9C-101B-9397-08002B2CF9AE}" pid="3" name="ArticulatePath">
    <vt:lpwstr>CPE ILT - Module 03 - Global infrastructure and reliability</vt:lpwstr>
  </property>
</Properties>
</file>