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notesSlides/notesSlide36.xml" ContentType="application/vnd.openxmlformats-officedocument.presentationml.notesSlide+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handoutMasterIdLst>
    <p:handoutMasterId r:id="rId43"/>
  </p:handoutMasterIdLst>
  <p:sldIdLst>
    <p:sldId id="558" r:id="rId2"/>
    <p:sldId id="449" r:id="rId3"/>
    <p:sldId id="324" r:id="rId4"/>
    <p:sldId id="325" r:id="rId5"/>
    <p:sldId id="559" r:id="rId6"/>
    <p:sldId id="406" r:id="rId7"/>
    <p:sldId id="529" r:id="rId8"/>
    <p:sldId id="532" r:id="rId9"/>
    <p:sldId id="531" r:id="rId10"/>
    <p:sldId id="530" r:id="rId11"/>
    <p:sldId id="566" r:id="rId12"/>
    <p:sldId id="567" r:id="rId13"/>
    <p:sldId id="534" r:id="rId14"/>
    <p:sldId id="535" r:id="rId15"/>
    <p:sldId id="536" r:id="rId16"/>
    <p:sldId id="565" r:id="rId17"/>
    <p:sldId id="538" r:id="rId18"/>
    <p:sldId id="539" r:id="rId19"/>
    <p:sldId id="548" r:id="rId20"/>
    <p:sldId id="540" r:id="rId21"/>
    <p:sldId id="549" r:id="rId22"/>
    <p:sldId id="541" r:id="rId23"/>
    <p:sldId id="560" r:id="rId24"/>
    <p:sldId id="561" r:id="rId25"/>
    <p:sldId id="562" r:id="rId26"/>
    <p:sldId id="553" r:id="rId27"/>
    <p:sldId id="544" r:id="rId28"/>
    <p:sldId id="550" r:id="rId29"/>
    <p:sldId id="563" r:id="rId30"/>
    <p:sldId id="564" r:id="rId31"/>
    <p:sldId id="526" r:id="rId32"/>
    <p:sldId id="527" r:id="rId33"/>
    <p:sldId id="528" r:id="rId34"/>
    <p:sldId id="427" r:id="rId35"/>
    <p:sldId id="552" r:id="rId36"/>
    <p:sldId id="546" r:id="rId37"/>
    <p:sldId id="555" r:id="rId38"/>
    <p:sldId id="554" r:id="rId39"/>
    <p:sldId id="547" r:id="rId40"/>
    <p:sldId id="425" r:id="rId41"/>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unno, Anna" initials="BA" lastIdx="6" clrIdx="0">
    <p:extLst>
      <p:ext uri="{19B8F6BF-5375-455C-9EA6-DF929625EA0E}">
        <p15:presenceInfo xmlns:p15="http://schemas.microsoft.com/office/powerpoint/2012/main" userId="S-1-5-21-1407069837-2091007605-538272213-28127101" providerId="AD"/>
      </p:ext>
    </p:extLst>
  </p:cmAuthor>
  <p:cmAuthor id="2" name="Olivia Liddell" initials="OL" lastIdx="3" clrIdx="1">
    <p:extLst>
      <p:ext uri="{19B8F6BF-5375-455C-9EA6-DF929625EA0E}">
        <p15:presenceInfo xmlns:p15="http://schemas.microsoft.com/office/powerpoint/2012/main" userId="Olivia Liddell" providerId="None"/>
      </p:ext>
    </p:extLst>
  </p:cmAuthor>
  <p:cmAuthor id="3" name="Cianchetta-Riordan, Jenn" initials="CJ" lastIdx="5" clrIdx="2">
    <p:extLst>
      <p:ext uri="{19B8F6BF-5375-455C-9EA6-DF929625EA0E}">
        <p15:presenceInfo xmlns:p15="http://schemas.microsoft.com/office/powerpoint/2012/main" userId="S-1-5-21-1407069837-2091007605-538272213-29648769" providerId="AD"/>
      </p:ext>
    </p:extLst>
  </p:cmAuthor>
  <p:cmAuthor id="4" name="Millhollon, Mary" initials="MM" lastIdx="1" clrIdx="3">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F68"/>
    <a:srgbClr val="D45B07"/>
    <a:srgbClr val="005276"/>
    <a:srgbClr val="228912"/>
    <a:srgbClr val="2E27AD"/>
    <a:srgbClr val="A90367"/>
    <a:srgbClr val="67E6BE"/>
    <a:srgbClr val="1D6059"/>
    <a:srgbClr val="C5A1FF"/>
    <a:srgbClr val="FEE3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15" autoAdjust="0"/>
    <p:restoredTop sz="69505" autoAdjust="0"/>
  </p:normalViewPr>
  <p:slideViewPr>
    <p:cSldViewPr snapToGrid="0" snapToObjects="1">
      <p:cViewPr varScale="1">
        <p:scale>
          <a:sx n="81" d="100"/>
          <a:sy n="81" d="100"/>
        </p:scale>
        <p:origin x="1472" y="19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50" d="100"/>
        <a:sy n="150" d="100"/>
      </p:scale>
      <p:origin x="0" y="-552"/>
    </p:cViewPr>
  </p:notesTextViewPr>
  <p:sorterViewPr>
    <p:cViewPr>
      <p:scale>
        <a:sx n="100" d="100"/>
        <a:sy n="100" d="100"/>
      </p:scale>
      <p:origin x="0" y="0"/>
    </p:cViewPr>
  </p:sorter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4.xml"/><Relationship Id="rId3" Type="http://schemas.openxmlformats.org/officeDocument/2006/relationships/slide" Target="slides/slide4.xml"/><Relationship Id="rId21" Type="http://schemas.openxmlformats.org/officeDocument/2006/relationships/slide" Target="slides/slide27.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3.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6.xml"/><Relationship Id="rId29" Type="http://schemas.openxmlformats.org/officeDocument/2006/relationships/slide" Target="slides/slide37.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32.xml"/><Relationship Id="rId32" Type="http://schemas.openxmlformats.org/officeDocument/2006/relationships/slide" Target="slides/slide40.xml"/><Relationship Id="rId5"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31.xml"/><Relationship Id="rId28" Type="http://schemas.openxmlformats.org/officeDocument/2006/relationships/slide" Target="slides/slide36.xml"/><Relationship Id="rId10" Type="http://schemas.openxmlformats.org/officeDocument/2006/relationships/slide" Target="slides/slide12.xml"/><Relationship Id="rId19" Type="http://schemas.openxmlformats.org/officeDocument/2006/relationships/slide" Target="slides/slide22.xml"/><Relationship Id="rId31" Type="http://schemas.openxmlformats.org/officeDocument/2006/relationships/slide" Target="slides/slide39.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8.xml"/><Relationship Id="rId27" Type="http://schemas.openxmlformats.org/officeDocument/2006/relationships/slide" Target="slides/slide35.xml"/><Relationship Id="rId30"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45A3-E576-4E3C-A43E-D63AE3B9410F}" type="datetimeFigureOut">
              <a:rPr lang="en-US" smtClean="0"/>
              <a:t>6/29/21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0528662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083AD-0577-2D45-AFB1-2B6CD18CEEE9}" type="datetimeFigureOut">
              <a:rPr lang="en-US" smtClean="0"/>
              <a:t>6/29/21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A4140-ED68-1A4F-864D-E8E8FCBE70D9}" type="slidenum">
              <a:rPr lang="en-US" smtClean="0"/>
              <a:t>‹#›</a:t>
            </a:fld>
            <a:endParaRPr lang="en-US" dirty="0"/>
          </a:p>
        </p:txBody>
      </p:sp>
    </p:spTree>
    <p:extLst>
      <p:ext uri="{BB962C8B-B14F-4D97-AF65-F5344CB8AC3E}">
        <p14:creationId xmlns:p14="http://schemas.microsoft.com/office/powerpoint/2010/main" val="3203751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module, you will learn about Amazon Virtual Private Cloud (Amazon VPC), network access control lists (ACLs), security groups, and Amazon Route 53.</a:t>
            </a:r>
          </a:p>
          <a:p>
            <a:endParaRPr lang="en-US" dirty="0"/>
          </a:p>
        </p:txBody>
      </p:sp>
    </p:spTree>
    <p:extLst>
      <p:ext uri="{BB962C8B-B14F-4D97-AF65-F5344CB8AC3E}">
        <p14:creationId xmlns:p14="http://schemas.microsoft.com/office/powerpoint/2010/main" val="1528105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Direct Connect </a:t>
            </a:r>
            <a:r>
              <a:rPr lang="en-US" sz="1200" kern="1200" dirty="0">
                <a:solidFill>
                  <a:schemeClr val="tx1"/>
                </a:solidFill>
                <a:effectLst/>
                <a:latin typeface="+mn-lt"/>
                <a:ea typeface="+mn-ea"/>
                <a:cs typeface="+mn-cs"/>
              </a:rPr>
              <a:t>is a service that enables you to establish a dedicated private connection between your data center and VPC.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Suppose that there is an apartment building with a hallway directly linking the building to the coffee shop. Only the residents of the apartment building are allowed to travel through this hallway.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private hallway provides the same type of dedicated connection as AWS Direct Connect. Residents are able to get into the coffee shop without needing to use the public road that is shared with other customers.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private connection that AWS Direct Connect provides helps you to reduce network costs and increase the amount of bandwidth that can travel through your network.</a:t>
            </a:r>
          </a:p>
        </p:txBody>
      </p:sp>
    </p:spTree>
    <p:extLst>
      <p:ext uri="{BB962C8B-B14F-4D97-AF65-F5344CB8AC3E}">
        <p14:creationId xmlns:p14="http://schemas.microsoft.com/office/powerpoint/2010/main" val="633889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this review exercise, imagine that your company is launching an online photo storage application. Help determine which VPC component should be used for certain aspects of the application.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customers create an account in the application, they must provide personal information such as their email address and date of birth. Which VPC component should you use to isolate the databases that contain customers’ personal information?</a:t>
            </a:r>
          </a:p>
        </p:txBody>
      </p:sp>
    </p:spTree>
    <p:extLst>
      <p:ext uri="{BB962C8B-B14F-4D97-AF65-F5344CB8AC3E}">
        <p14:creationId xmlns:p14="http://schemas.microsoft.com/office/powerpoint/2010/main" val="1382801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a </a:t>
            </a:r>
            <a:r>
              <a:rPr lang="en-US" sz="1200" b="1" kern="1200" dirty="0">
                <a:solidFill>
                  <a:schemeClr val="tx1"/>
                </a:solidFill>
                <a:effectLst/>
                <a:latin typeface="+mn-lt"/>
                <a:ea typeface="+mn-ea"/>
                <a:cs typeface="+mn-cs"/>
              </a:rPr>
              <a:t>private subnet</a:t>
            </a:r>
            <a:r>
              <a:rPr lang="en-US" sz="1200" kern="1200" dirty="0">
                <a:solidFill>
                  <a:schemeClr val="tx1"/>
                </a:solidFill>
                <a:effectLst/>
                <a:latin typeface="+mn-lt"/>
                <a:ea typeface="+mn-ea"/>
                <a:cs typeface="+mn-cs"/>
              </a:rPr>
              <a:t> to isolate databases containing customers’ personal information. Private subnets contain resources that should be accessible only through your private network.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Your company has an internal corporate network that needs to communicate with the VPC. Which component should you use to create a VPN connection between the VPC and the internal corporate network?</a:t>
            </a:r>
          </a:p>
        </p:txBody>
      </p:sp>
    </p:spTree>
    <p:extLst>
      <p:ext uri="{BB962C8B-B14F-4D97-AF65-F5344CB8AC3E}">
        <p14:creationId xmlns:p14="http://schemas.microsoft.com/office/powerpoint/2010/main" val="345720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a </a:t>
            </a:r>
            <a:r>
              <a:rPr lang="en-US" sz="1200" b="1" kern="1200" dirty="0">
                <a:solidFill>
                  <a:schemeClr val="tx1"/>
                </a:solidFill>
                <a:effectLst/>
                <a:latin typeface="+mn-lt"/>
                <a:ea typeface="+mn-ea"/>
                <a:cs typeface="+mn-cs"/>
              </a:rPr>
              <a:t>virtual private gateway</a:t>
            </a:r>
            <a:r>
              <a:rPr lang="en-US" sz="1200" kern="1200" dirty="0">
                <a:solidFill>
                  <a:schemeClr val="tx1"/>
                </a:solidFill>
                <a:effectLst/>
                <a:latin typeface="+mn-lt"/>
                <a:ea typeface="+mn-ea"/>
                <a:cs typeface="+mn-cs"/>
              </a:rPr>
              <a:t> to create a VPN connection between the VPC and your company’s internal network.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Amazon EC2 instances that support the customer-facing website must be able to connect to the internet and be reached by the internet. Which VPC component should you use for these instances?</a:t>
            </a:r>
          </a:p>
        </p:txBody>
      </p:sp>
    </p:spTree>
    <p:extLst>
      <p:ext uri="{BB962C8B-B14F-4D97-AF65-F5344CB8AC3E}">
        <p14:creationId xmlns:p14="http://schemas.microsoft.com/office/powerpoint/2010/main" val="263541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a </a:t>
            </a:r>
            <a:r>
              <a:rPr lang="en-US" sz="1200" b="1" kern="1200" dirty="0">
                <a:solidFill>
                  <a:schemeClr val="tx1"/>
                </a:solidFill>
                <a:effectLst/>
                <a:latin typeface="+mn-lt"/>
                <a:ea typeface="+mn-ea"/>
                <a:cs typeface="+mn-cs"/>
              </a:rPr>
              <a:t>public subnet</a:t>
            </a:r>
            <a:r>
              <a:rPr lang="en-US" sz="1200" kern="1200" dirty="0">
                <a:solidFill>
                  <a:schemeClr val="tx1"/>
                </a:solidFill>
                <a:effectLst/>
                <a:latin typeface="+mn-lt"/>
                <a:ea typeface="+mn-ea"/>
                <a:cs typeface="+mn-cs"/>
              </a:rPr>
              <a:t> to support the customer-facing website. Public subnets contain resources that must be accessible by the public.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online photo storage application will use substantial bandwidth, so your company wants to create a dedicated connection to the VPC. Which option should you use to establish a dedicated connection between your on-premises data center and the VPC?</a:t>
            </a:r>
          </a:p>
        </p:txBody>
      </p:sp>
    </p:spTree>
    <p:extLst>
      <p:ext uri="{BB962C8B-B14F-4D97-AF65-F5344CB8AC3E}">
        <p14:creationId xmlns:p14="http://schemas.microsoft.com/office/powerpoint/2010/main" val="2483436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 </a:t>
            </a:r>
            <a:r>
              <a:rPr lang="en-US" sz="1200" b="1" kern="1200" dirty="0">
                <a:solidFill>
                  <a:schemeClr val="tx1"/>
                </a:solidFill>
                <a:effectLst/>
                <a:latin typeface="+mn-lt"/>
                <a:ea typeface="+mn-ea"/>
                <a:cs typeface="+mn-cs"/>
              </a:rPr>
              <a:t>AWS Direct Connect</a:t>
            </a:r>
            <a:r>
              <a:rPr lang="en-US" sz="1200" kern="1200" dirty="0">
                <a:solidFill>
                  <a:schemeClr val="tx1"/>
                </a:solidFill>
                <a:effectLst/>
                <a:latin typeface="+mn-lt"/>
                <a:ea typeface="+mn-ea"/>
                <a:cs typeface="+mn-cs"/>
              </a:rPr>
              <a:t> to establish a dedicated connection between your on-premises data center and the VPC.</a:t>
            </a:r>
          </a:p>
        </p:txBody>
      </p:sp>
    </p:spTree>
    <p:extLst>
      <p:ext uri="{BB962C8B-B14F-4D97-AF65-F5344CB8AC3E}">
        <p14:creationId xmlns:p14="http://schemas.microsoft.com/office/powerpoint/2010/main" val="2522203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far, in this module, you have learned about methods for securing the entire perimeter around a VPC.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section describes two additional features for securing the resources within a VPC: network access control lists (ACLs) and security groups.</a:t>
            </a:r>
          </a:p>
          <a:p>
            <a:endParaRPr lang="en-US" dirty="0"/>
          </a:p>
        </p:txBody>
      </p:sp>
    </p:spTree>
    <p:extLst>
      <p:ext uri="{BB962C8B-B14F-4D97-AF65-F5344CB8AC3E}">
        <p14:creationId xmlns:p14="http://schemas.microsoft.com/office/powerpoint/2010/main" val="108159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section explores </a:t>
            </a:r>
            <a:r>
              <a:rPr lang="en-US" sz="1200" kern="1200" dirty="0">
                <a:solidFill>
                  <a:schemeClr val="tx1"/>
                </a:solidFill>
                <a:effectLst/>
                <a:latin typeface="+mn-lt"/>
                <a:ea typeface="+mn-ea"/>
                <a:cs typeface="+mn-cs"/>
              </a:rPr>
              <a:t>how resources in a VPC can communicate through the internet.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a customer requests data from an application that is hosted in the AWS Cloud, this request is sent as a </a:t>
            </a:r>
            <a:r>
              <a:rPr lang="en-US" sz="1200" b="1" kern="1200" dirty="0">
                <a:solidFill>
                  <a:schemeClr val="tx1"/>
                </a:solidFill>
                <a:effectLst/>
                <a:latin typeface="+mn-lt"/>
                <a:ea typeface="+mn-ea"/>
                <a:cs typeface="+mn-cs"/>
              </a:rPr>
              <a:t>packet</a:t>
            </a:r>
            <a:r>
              <a:rPr lang="en-US" sz="1200" kern="1200" dirty="0">
                <a:solidFill>
                  <a:schemeClr val="tx1"/>
                </a:solidFill>
                <a:effectLst/>
                <a:latin typeface="+mn-lt"/>
                <a:ea typeface="+mn-ea"/>
                <a:cs typeface="+mn-cs"/>
              </a:rPr>
              <a:t>. A packet is a </a:t>
            </a:r>
            <a:r>
              <a:rPr lang="en-US" sz="1200" b="0" i="0" kern="1200" dirty="0">
                <a:solidFill>
                  <a:schemeClr val="tx1"/>
                </a:solidFill>
                <a:effectLst/>
                <a:latin typeface="+mn-lt"/>
                <a:ea typeface="+mn-ea"/>
                <a:cs typeface="+mn-cs"/>
              </a:rPr>
              <a:t>unit of data sent over the internet or a network</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enters into a VPC through an internet gateway. Before a packet can enter into a subnet or exit from a subnet, it checks for permissions. These permissions indicate who sent the packet and how the packet is trying to communicate with the resources within a subnet.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VPC component that checks packet permissions for subnets is a </a:t>
            </a:r>
            <a:r>
              <a:rPr lang="en-US" sz="1200" b="1" kern="1200" dirty="0">
                <a:solidFill>
                  <a:schemeClr val="tx1"/>
                </a:solidFill>
                <a:effectLst/>
                <a:latin typeface="+mn-lt"/>
                <a:ea typeface="+mn-ea"/>
                <a:cs typeface="+mn-cs"/>
              </a:rPr>
              <a:t>network access control list (ACL)</a:t>
            </a:r>
            <a:r>
              <a:rPr lang="en-US" sz="1200" b="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92473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59582" cy="3600450"/>
          </a:xfrm>
        </p:spPr>
        <p:txBody>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network access control list (ACL) </a:t>
            </a:r>
            <a:r>
              <a:rPr lang="en-US" sz="1200" b="0" kern="1200" dirty="0">
                <a:solidFill>
                  <a:schemeClr val="tx1"/>
                </a:solidFill>
                <a:effectLst/>
                <a:latin typeface="+mn-lt"/>
                <a:ea typeface="+mn-ea"/>
                <a:cs typeface="+mn-cs"/>
              </a:rPr>
              <a:t>is a virtual firewall that </a:t>
            </a:r>
            <a:r>
              <a:rPr lang="en-US" sz="1200" kern="1200" dirty="0">
                <a:solidFill>
                  <a:schemeClr val="tx1"/>
                </a:solidFill>
                <a:effectLst/>
                <a:latin typeface="+mn-lt"/>
                <a:ea typeface="+mn-ea"/>
                <a:cs typeface="+mn-cs"/>
              </a:rPr>
              <a:t>controls inbound and outbound traffic at the subnet level.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this example, step outside of the coffee shop and imagine that you are in an airport. In the airport, travelers are trying to enter into a different country. You can think of the travelers as packets and the passport control officer as a network ACL. The passport control officer checks travelers’ credentials when they are both entering and exiting out of the country. If a traveler is on an approved list, they are able to get through. However, if they are not on the approved list or are explicitly on a list of banned travelers, they cannot come in.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Each AWS account includes a default network ACL. When configuring your VPC, you can use your account’s default network ACL or create custom network ACLs.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default, your account’s default network ACL allows all inbound and outbound traffic, but you can modify it by adding your own rules. For custom network ACLs, all inbound and outbound traffic is denied until you add rules to specify which traffic should be allowed. Additionally, all network ACLs have an explicit deny rule. </a:t>
            </a:r>
            <a:r>
              <a:rPr lang="en-US" dirty="0"/>
              <a:t>This rule </a:t>
            </a:r>
            <a:r>
              <a:rPr lang="en-US" sz="1200" kern="1200" dirty="0">
                <a:solidFill>
                  <a:schemeClr val="tx1"/>
                </a:solidFill>
                <a:effectLst/>
                <a:latin typeface="+mn-lt"/>
                <a:ea typeface="+mn-ea"/>
                <a:cs typeface="+mn-cs"/>
              </a:rPr>
              <a:t>ensures that if a packet doesn’t match any of the other rules on the list, the packet is denied. </a:t>
            </a:r>
          </a:p>
        </p:txBody>
      </p:sp>
    </p:spTree>
    <p:extLst>
      <p:ext uri="{BB962C8B-B14F-4D97-AF65-F5344CB8AC3E}">
        <p14:creationId xmlns:p14="http://schemas.microsoft.com/office/powerpoint/2010/main" val="4194289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Network ACLs perform </a:t>
            </a:r>
            <a:r>
              <a:rPr lang="en-US" sz="1200" b="1" kern="1200" dirty="0">
                <a:solidFill>
                  <a:schemeClr val="tx1"/>
                </a:solidFill>
                <a:effectLst/>
                <a:latin typeface="+mn-lt"/>
                <a:ea typeface="+mn-ea"/>
                <a:cs typeface="+mn-cs"/>
              </a:rPr>
              <a:t>stateless</a:t>
            </a:r>
            <a:r>
              <a:rPr lang="en-US" sz="1200" kern="1200" dirty="0">
                <a:solidFill>
                  <a:schemeClr val="tx1"/>
                </a:solidFill>
                <a:effectLst/>
                <a:latin typeface="+mn-lt"/>
                <a:ea typeface="+mn-ea"/>
                <a:cs typeface="+mn-cs"/>
              </a:rPr>
              <a:t> packet filtering. They remember nothing and check packets that cross the subnet border each way: both inbound and outbound.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Recall the previous example of a traveler who wants to enter into a different country. This is similar to sending a request out from an Amazon EC2 instance and to the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 packet response for that request comes back to the subnet, the network ACL does not remember your previous request. The network ACL checks the packet response against its list of rules to determine whether it is allowed or denied.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a packet has entered a subnet, it must have its permissions evaluated for resources within the subnet, such as Amazon EC2 instances. The VPC component that checks packet permissions for an Amazon EC2 instance is a </a:t>
            </a:r>
            <a:r>
              <a:rPr lang="en-US" sz="1200" b="1" kern="1200" dirty="0">
                <a:solidFill>
                  <a:schemeClr val="tx1"/>
                </a:solidFill>
                <a:effectLst/>
                <a:latin typeface="+mn-lt"/>
                <a:ea typeface="+mn-ea"/>
                <a:cs typeface="+mn-cs"/>
              </a:rPr>
              <a:t>security group</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81229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the basic concepts of networking</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the differences between public and private networking resources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Explain a virtual private gateway using a real life scenario</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Explain a virtual private network (VPN) using a real life scenario</a:t>
            </a:r>
            <a:endParaRPr lang="en-US" sz="1200" dirty="0">
              <a:latin typeface="+mn-lt"/>
            </a:endParaRPr>
          </a:p>
          <a:p>
            <a:pPr marL="171450" indent="-171450">
              <a:lnSpc>
                <a:spcPct val="100000"/>
              </a:lnSpc>
              <a:spcBef>
                <a:spcPts val="0"/>
              </a:spcBef>
              <a:spcAft>
                <a:spcPts val="1000"/>
              </a:spcAft>
              <a:buFont typeface="Arial" panose="020B0604020202020204" pitchFamily="34" charset="0"/>
              <a:buChar char="•"/>
            </a:pPr>
            <a:r>
              <a:rPr lang="en-US" sz="1200" dirty="0"/>
              <a:t>Describe AWS Direct Connect benefits</a:t>
            </a:r>
          </a:p>
          <a:p>
            <a:pPr marL="171450" indent="-171450">
              <a:lnSpc>
                <a:spcPct val="100000"/>
              </a:lnSpc>
              <a:spcBef>
                <a:spcPts val="0"/>
              </a:spcBef>
              <a:spcAft>
                <a:spcPts val="1000"/>
              </a:spcAft>
              <a:buFont typeface="Arial" panose="020B0604020202020204" pitchFamily="34" charset="0"/>
              <a:buChar char="•"/>
            </a:pPr>
            <a:r>
              <a:rPr lang="en-US" sz="1200" dirty="0"/>
              <a:t>Describe hybrid deployment benefits</a:t>
            </a:r>
          </a:p>
          <a:p>
            <a:pPr marL="171450" indent="-171450">
              <a:lnSpc>
                <a:spcPct val="100000"/>
              </a:lnSpc>
              <a:spcBef>
                <a:spcPts val="0"/>
              </a:spcBef>
              <a:spcAft>
                <a:spcPts val="1000"/>
              </a:spcAft>
              <a:buFont typeface="Arial" panose="020B0604020202020204" pitchFamily="34" charset="0"/>
              <a:buChar char="•"/>
            </a:pPr>
            <a:r>
              <a:rPr lang="en-US" sz="1200" dirty="0"/>
              <a:t>Describe the layers of security in an IT strategy</a:t>
            </a:r>
          </a:p>
          <a:p>
            <a:pPr marL="171450" indent="-171450">
              <a:lnSpc>
                <a:spcPct val="100000"/>
              </a:lnSpc>
              <a:spcBef>
                <a:spcPts val="0"/>
              </a:spcBef>
              <a:spcAft>
                <a:spcPts val="1000"/>
              </a:spcAft>
              <a:buFont typeface="Arial" panose="020B0604020202020204" pitchFamily="34" charset="0"/>
              <a:buChar char="•"/>
            </a:pPr>
            <a:r>
              <a:rPr lang="en-US" sz="1200" dirty="0"/>
              <a:t>Describe the services customers use to interact with the AWS global network</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7284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security group </a:t>
            </a:r>
            <a:r>
              <a:rPr lang="en-US" sz="1200" b="0" kern="1200" dirty="0">
                <a:solidFill>
                  <a:schemeClr val="tx1"/>
                </a:solidFill>
                <a:effectLst/>
                <a:latin typeface="+mn-lt"/>
                <a:ea typeface="+mn-ea"/>
                <a:cs typeface="+mn-cs"/>
              </a:rPr>
              <a:t>is a virtual firewall that </a:t>
            </a:r>
            <a:r>
              <a:rPr lang="en-US" sz="1200" kern="1200" dirty="0">
                <a:solidFill>
                  <a:schemeClr val="tx1"/>
                </a:solidFill>
                <a:effectLst/>
                <a:latin typeface="+mn-lt"/>
                <a:ea typeface="+mn-ea"/>
                <a:cs typeface="+mn-cs"/>
              </a:rPr>
              <a:t>controls inbound and outbound traffic for an Amazon EC2 instance.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default, a security group denies all inbound traffic and allows all outbound traffic. You can add custom rules to configure which traffic should be allowed or denied.</a:t>
            </a:r>
          </a:p>
          <a:p>
            <a:r>
              <a:rPr lang="en-US" sz="120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For this example, suppose that you are in an apartment building with a door attendant who greets guests in the lobby. You can think of the guests as packets and the door attendant as a security group. As guests arrive, the door attendant checks a list to ensure they can enter the building. However, the door attendant does not check the list again when guests are exiting the building.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you have multiple Amazon EC2 instances within a subnet, you can associate them with the same security group or use different security groups for each instance. </a:t>
            </a:r>
          </a:p>
        </p:txBody>
      </p:sp>
    </p:spTree>
    <p:extLst>
      <p:ext uri="{BB962C8B-B14F-4D97-AF65-F5344CB8AC3E}">
        <p14:creationId xmlns:p14="http://schemas.microsoft.com/office/powerpoint/2010/main" val="849679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Security groups perform </a:t>
            </a:r>
            <a:r>
              <a:rPr lang="en-US" sz="1200" b="1" kern="1200" dirty="0">
                <a:solidFill>
                  <a:schemeClr val="tx1"/>
                </a:solidFill>
                <a:effectLst/>
                <a:latin typeface="+mn-lt"/>
                <a:ea typeface="+mn-ea"/>
                <a:cs typeface="+mn-cs"/>
              </a:rPr>
              <a:t>stateful </a:t>
            </a:r>
            <a:r>
              <a:rPr lang="en-US" sz="1200" b="0" kern="1200" dirty="0">
                <a:solidFill>
                  <a:schemeClr val="tx1"/>
                </a:solidFill>
                <a:effectLst/>
                <a:latin typeface="+mn-lt"/>
                <a:ea typeface="+mn-ea"/>
                <a:cs typeface="+mn-cs"/>
              </a:rPr>
              <a:t>packet filtering</a:t>
            </a:r>
            <a:r>
              <a:rPr lang="en-US" sz="1200" kern="1200" dirty="0">
                <a:solidFill>
                  <a:schemeClr val="tx1"/>
                </a:solidFill>
                <a:effectLst/>
                <a:latin typeface="+mn-lt"/>
                <a:ea typeface="+mn-ea"/>
                <a:cs typeface="+mn-cs"/>
              </a:rPr>
              <a:t>. They remember previous decisions that were made for incoming packets.</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Consider the same example of sending a request out from an Amazon EC2 instance to the internet.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 packet response for that request comes back to the instance, the security group remembers your previous request and allows the response to proceed, regardless of inbound security group rules.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7448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learned how packets travel into a virtual private cloud (VPC). A packet is a request from the internet. Packets come into a VPC through an internet gateway. Before a packet can enter into a subnet, it is evaluated against rules in a network ACL. Then if the packet wants to access an Amazon EC2 instance, its permissions are evaluated by a security group.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Both network ACLs and security groups enable you to configure custom rules for the traffic in your VPC. As you continue to learn more about AWS security and networking, make sure to understand the differences between network ACLs and security groups.</a:t>
            </a:r>
          </a:p>
        </p:txBody>
      </p:sp>
    </p:spTree>
    <p:extLst>
      <p:ext uri="{BB962C8B-B14F-4D97-AF65-F5344CB8AC3E}">
        <p14:creationId xmlns:p14="http://schemas.microsoft.com/office/powerpoint/2010/main" val="3407865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differences between network access control lists and security groups?</a:t>
            </a:r>
          </a:p>
          <a:p>
            <a:endParaRPr lang="en-US" dirty="0"/>
          </a:p>
        </p:txBody>
      </p:sp>
    </p:spTree>
    <p:extLst>
      <p:ext uri="{BB962C8B-B14F-4D97-AF65-F5344CB8AC3E}">
        <p14:creationId xmlns:p14="http://schemas.microsoft.com/office/powerpoint/2010/main" val="2425970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Network access control lists (ACLs) evaluate network traffic at the subnet level. They are stateless. </a:t>
            </a:r>
            <a:r>
              <a:rPr lang="en-US" dirty="0"/>
              <a:t>ACLs </a:t>
            </a:r>
            <a:r>
              <a:rPr lang="en-US" sz="1200" kern="1200" dirty="0">
                <a:solidFill>
                  <a:schemeClr val="tx1"/>
                </a:solidFill>
                <a:effectLst/>
                <a:latin typeface="+mn-lt"/>
                <a:ea typeface="+mn-ea"/>
                <a:cs typeface="+mn-cs"/>
              </a:rPr>
              <a:t>do not remember previous traffic patterns or flows when evaluating packet permissions.</a:t>
            </a:r>
          </a:p>
          <a:p>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Security groups evaluate network traffic at the instance level. They are stateful. Security groups remember previous decisions that were made for incoming packets.</a:t>
            </a:r>
          </a:p>
          <a:p>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833107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Throughout this module, you </a:t>
            </a:r>
            <a:r>
              <a:rPr lang="en-US" dirty="0"/>
              <a:t>have learned </a:t>
            </a:r>
            <a:r>
              <a:rPr lang="en-US" sz="1200" kern="1200" dirty="0">
                <a:solidFill>
                  <a:schemeClr val="tx1"/>
                </a:solidFill>
                <a:effectLst/>
                <a:latin typeface="+mn-lt"/>
                <a:ea typeface="+mn-ea"/>
                <a:cs typeface="+mn-cs"/>
              </a:rPr>
              <a:t>how you can interact with AWS by designing and deploying applications. Now you will examine how your customers can interact with AWS by accessing your applications.</a:t>
            </a:r>
          </a:p>
          <a:p>
            <a:endParaRPr lang="en-US" dirty="0"/>
          </a:p>
        </p:txBody>
      </p:sp>
    </p:spTree>
    <p:extLst>
      <p:ext uri="{BB962C8B-B14F-4D97-AF65-F5344CB8AC3E}">
        <p14:creationId xmlns:p14="http://schemas.microsoft.com/office/powerpoint/2010/main" val="910669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Suppose that AnyCompany has a website hosted in the AWS Cloud. Customers enter the web address into their browser, and they are able to access the website. This happens because of </a:t>
            </a:r>
            <a:r>
              <a:rPr lang="en-US" sz="1200" b="1" i="0" kern="1200" dirty="0">
                <a:solidFill>
                  <a:schemeClr val="tx1"/>
                </a:solidFill>
                <a:effectLst/>
                <a:latin typeface="+mn-lt"/>
                <a:ea typeface="+mn-ea"/>
                <a:cs typeface="+mn-cs"/>
              </a:rPr>
              <a:t>Domain Name System (DNS)</a:t>
            </a:r>
            <a:r>
              <a:rPr lang="en-US" sz="1200" b="0" i="0" kern="1200" dirty="0">
                <a:solidFill>
                  <a:schemeClr val="tx1"/>
                </a:solidFill>
                <a:effectLst/>
                <a:latin typeface="+mn-lt"/>
                <a:ea typeface="+mn-ea"/>
                <a:cs typeface="+mn-cs"/>
              </a:rPr>
              <a:t> resolution. DNS resolution involves a customer DNS resolver communicating with a company DNS server.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can think of DNS as being the phone book of the internet. DNS resolution is the process of translating a domain name to an IP address.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suppose that you want to visit AnyCompany’s website. When you enter the domain name into your browser, this request is sent to a customer DNS resolver.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customer DNS resolver asks the company DNS server for the IP address that corresponds to AnyCompany’s website.</a:t>
            </a:r>
          </a:p>
          <a:p>
            <a:endParaRPr lang="en-US" sz="1200" kern="1200" dirty="0">
              <a:solidFill>
                <a:schemeClr val="tx1"/>
              </a:solidFill>
              <a:effectLst/>
              <a:latin typeface="+mn-lt"/>
              <a:ea typeface="+mn-ea"/>
              <a:cs typeface="+mn-cs"/>
            </a:endParaRPr>
          </a:p>
          <a:p>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company DNS server responds by providing the IP address for AnyCompany’s website, 192.0.2.0.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Amazon Route 53</a:t>
            </a:r>
            <a:r>
              <a:rPr lang="en-US" sz="1200" kern="1200" dirty="0">
                <a:solidFill>
                  <a:schemeClr val="tx1"/>
                </a:solidFill>
                <a:effectLst/>
                <a:latin typeface="+mn-lt"/>
                <a:ea typeface="+mn-ea"/>
                <a:cs typeface="+mn-cs"/>
              </a:rPr>
              <a:t> is the AWS service that provides DNS capabilities.</a:t>
            </a:r>
          </a:p>
        </p:txBody>
      </p:sp>
    </p:spTree>
    <p:extLst>
      <p:ext uri="{BB962C8B-B14F-4D97-AF65-F5344CB8AC3E}">
        <p14:creationId xmlns:p14="http://schemas.microsoft.com/office/powerpoint/2010/main" val="620515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Amazon Route 53 </a:t>
            </a:r>
            <a:r>
              <a:rPr lang="en-US" sz="1200" b="0" i="0" kern="1200" dirty="0">
                <a:solidFill>
                  <a:schemeClr val="tx1"/>
                </a:solidFill>
                <a:effectLst/>
                <a:latin typeface="+mn-lt"/>
                <a:ea typeface="+mn-ea"/>
                <a:cs typeface="+mn-cs"/>
              </a:rPr>
              <a:t>is a DNS web service. It gives developers and businesses a reliable way to route end users to internet applications hosted in AWS.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Amazon Route 53 connects user requests to infrastructure running in AWS (such as Amazon EC2 instances and load balancers). It can route users to infrastructure outside of AWS.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Another feature of Route 53 is the ability to manage the DNS records for domain names. You can register new domain names directly in Route 53. You can also transfer DNS records for existing domain names managed by other domain registrars. This enables you to manage all of your domain names within a single location.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the previous module, you learned about Amazon CloudFront, a content delivery service. The following example describes how Route 53 and Amazon CloudFront work together to deliver content to customers.</a:t>
            </a:r>
          </a:p>
        </p:txBody>
      </p:sp>
    </p:spTree>
    <p:extLst>
      <p:ext uri="{BB962C8B-B14F-4D97-AF65-F5344CB8AC3E}">
        <p14:creationId xmlns:p14="http://schemas.microsoft.com/office/powerpoint/2010/main" val="324807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that AnyCompany’s application is running on several Amazon EC2 instances. These instances are in an Auto Scaling group that attaches to an Application Load Balancer.</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customer requests data from the application by going to AnyCompany’s website.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Amazon Route 53 uses DNS resolution to identify the AnyCompany</a:t>
            </a:r>
            <a:r>
              <a:rPr lang="en-US" sz="1200" kern="1200" baseline="0" dirty="0">
                <a:solidFill>
                  <a:schemeClr val="tx1"/>
                </a:solidFill>
                <a:effectLst/>
                <a:latin typeface="+mn-lt"/>
                <a:ea typeface="+mn-ea"/>
                <a:cs typeface="+mn-cs"/>
              </a:rPr>
              <a:t> website</a:t>
            </a:r>
            <a:r>
              <a:rPr lang="en-US" sz="1200" kern="1200" dirty="0">
                <a:solidFill>
                  <a:schemeClr val="tx1"/>
                </a:solidFill>
                <a:effectLst/>
                <a:latin typeface="+mn-lt"/>
                <a:ea typeface="+mn-ea"/>
                <a:cs typeface="+mn-cs"/>
              </a:rPr>
              <a:t> corresponding IP address, 192.0.2.0. This information is sent back to the customer.</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customer’s request routes to the nearest edge location through Amazon CloudFront.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Amazon CloudFront connects to the Application Load Balancer, which sends the incoming packet to an Amazon EC2 instance.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3036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414872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section explores AWS networking services, beginning with an example from the coffee shop.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First, customers give their orders to the cashier. The cashier then passes the orders to the barista. This process allows the line to keep running smoothly as more customers come in.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Suppose that some customers try to skip the cashier line and give their orders directly to the barista. This disrupts the flow of traffic and results in customers accessing a part of the coffee shop that is off limits to them.</a:t>
            </a:r>
          </a:p>
        </p:txBody>
      </p:sp>
    </p:spTree>
    <p:extLst>
      <p:ext uri="{BB962C8B-B14F-4D97-AF65-F5344CB8AC3E}">
        <p14:creationId xmlns:p14="http://schemas.microsoft.com/office/powerpoint/2010/main" val="13966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component or service can be used to establish a private dedicated connection between a company’s data center and AWS?</a:t>
            </a:r>
          </a:p>
          <a:p>
            <a:endParaRPr lang="en-US" dirty="0"/>
          </a:p>
          <a:p>
            <a:pPr marL="228600" indent="-228600">
              <a:buFont typeface="+mj-lt"/>
              <a:buAutoNum type="alphaUcPeriod"/>
            </a:pPr>
            <a:r>
              <a:rPr lang="en-US" dirty="0"/>
              <a:t>Private subnet</a:t>
            </a:r>
          </a:p>
          <a:p>
            <a:pPr marL="228600" indent="-228600">
              <a:buFont typeface="+mj-lt"/>
              <a:buAutoNum type="alphaUcPeriod"/>
            </a:pPr>
            <a:r>
              <a:rPr lang="en-US" dirty="0"/>
              <a:t>DNS</a:t>
            </a:r>
          </a:p>
          <a:p>
            <a:pPr marL="228600" indent="-228600">
              <a:buFont typeface="+mj-lt"/>
              <a:buAutoNum type="alphaUcPeriod"/>
            </a:pPr>
            <a:r>
              <a:rPr lang="en-US" dirty="0"/>
              <a:t>AWS Direct Connect</a:t>
            </a:r>
          </a:p>
          <a:p>
            <a:pPr marL="228600" indent="-228600">
              <a:buFont typeface="+mj-lt"/>
              <a:buAutoNum type="alphaUcPeriod"/>
            </a:pPr>
            <a:r>
              <a:rPr lang="en-US" dirty="0"/>
              <a:t>Amazon CloudFront</a:t>
            </a:r>
          </a:p>
          <a:p>
            <a:endParaRPr lang="en-US" dirty="0"/>
          </a:p>
        </p:txBody>
      </p:sp>
    </p:spTree>
    <p:extLst>
      <p:ext uri="{BB962C8B-B14F-4D97-AF65-F5344CB8AC3E}">
        <p14:creationId xmlns:p14="http://schemas.microsoft.com/office/powerpoint/2010/main" val="1286343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The correct response option is </a:t>
            </a:r>
            <a:r>
              <a:rPr lang="en-US" b="1" dirty="0"/>
              <a:t>C. AWS Direct Connect</a:t>
            </a:r>
            <a:r>
              <a:rPr lang="en-US" dirty="0"/>
              <a:t>.</a:t>
            </a:r>
          </a:p>
          <a:p>
            <a:pPr marL="0" indent="0">
              <a:lnSpc>
                <a:spcPct val="100000"/>
              </a:lnSpc>
              <a:buNone/>
            </a:pPr>
            <a:endParaRPr lang="en-US" dirty="0"/>
          </a:p>
          <a:p>
            <a:pPr marL="0" indent="0">
              <a:lnSpc>
                <a:spcPct val="100000"/>
              </a:lnSpc>
              <a:buNone/>
            </a:pPr>
            <a:r>
              <a:rPr lang="en-US" dirty="0"/>
              <a:t>The other response options are incorrect because:</a:t>
            </a:r>
          </a:p>
          <a:p>
            <a:pPr marL="0" indent="0">
              <a:lnSpc>
                <a:spcPct val="100000"/>
              </a:lnSpc>
              <a:buNone/>
            </a:pPr>
            <a:endParaRPr lang="en-US" dirty="0"/>
          </a:p>
          <a:p>
            <a:r>
              <a:rPr lang="en-US" dirty="0"/>
              <a:t>A. A private subnet is a section of a VPC in which you can group resources that should be accessed only through your private network. Although it is private, it is not used for establishing a connection between a data center and AWS.</a:t>
            </a:r>
          </a:p>
          <a:p>
            <a:pPr marL="0" indent="0">
              <a:lnSpc>
                <a:spcPct val="100000"/>
              </a:lnSpc>
              <a:buNone/>
            </a:pPr>
            <a:endParaRPr lang="en-US" dirty="0"/>
          </a:p>
          <a:p>
            <a:pPr marL="0" indent="0">
              <a:lnSpc>
                <a:spcPct val="100000"/>
              </a:lnSpc>
              <a:buNone/>
            </a:pPr>
            <a:r>
              <a:rPr lang="en-US" dirty="0"/>
              <a:t>B. DNS stands for Domain Name System, which is a directory used for matching domain names to IP addresses.</a:t>
            </a:r>
          </a:p>
          <a:p>
            <a:pPr marL="0" indent="0">
              <a:lnSpc>
                <a:spcPct val="100000"/>
              </a:lnSpc>
              <a:buNone/>
            </a:pPr>
            <a:endParaRPr lang="en-US" dirty="0"/>
          </a:p>
          <a:p>
            <a:pPr marL="0" indent="0">
              <a:lnSpc>
                <a:spcPct val="100000"/>
              </a:lnSpc>
              <a:buNone/>
            </a:pPr>
            <a:r>
              <a:rPr lang="en-US" dirty="0"/>
              <a:t>D. Amazon CloudFront is a content delivery service. You can use CloudFront to store cached copies of your content at edge locations that are close to your customers.</a:t>
            </a:r>
          </a:p>
          <a:p>
            <a:pPr marL="0" indent="0">
              <a:lnSpc>
                <a:spcPct val="100000"/>
              </a:lnSpc>
              <a:buNone/>
            </a:pPr>
            <a:endParaRPr lang="en-US" dirty="0"/>
          </a:p>
        </p:txBody>
      </p:sp>
    </p:spTree>
    <p:extLst>
      <p:ext uri="{BB962C8B-B14F-4D97-AF65-F5344CB8AC3E}">
        <p14:creationId xmlns:p14="http://schemas.microsoft.com/office/powerpoint/2010/main" val="1785564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statement describes security groups?</a:t>
            </a:r>
          </a:p>
          <a:p>
            <a:endParaRPr lang="en-US" dirty="0"/>
          </a:p>
          <a:p>
            <a:pPr marL="228600" indent="-228600">
              <a:buFont typeface="+mj-lt"/>
              <a:buAutoNum type="alphaUcPeriod"/>
            </a:pPr>
            <a:r>
              <a:rPr lang="en-US" dirty="0"/>
              <a:t>They are stateful and allow all inbound traffic by default.</a:t>
            </a:r>
          </a:p>
          <a:p>
            <a:pPr marL="228600" indent="-228600">
              <a:buFont typeface="+mj-lt"/>
              <a:buAutoNum type="alphaUcPeriod"/>
            </a:pPr>
            <a:r>
              <a:rPr lang="en-US" dirty="0"/>
              <a:t>They are stateful and deny all inbound traffic by default.</a:t>
            </a:r>
          </a:p>
          <a:p>
            <a:pPr marL="228600" indent="-228600">
              <a:buFont typeface="+mj-lt"/>
              <a:buAutoNum type="alphaUcPeriod"/>
            </a:pPr>
            <a:r>
              <a:rPr lang="en-US" dirty="0"/>
              <a:t>They are stateless and allow all inbound traffic by default.</a:t>
            </a:r>
          </a:p>
          <a:p>
            <a:pPr marL="228600" indent="-228600">
              <a:buFont typeface="+mj-lt"/>
              <a:buAutoNum type="alphaUcPeriod"/>
            </a:pPr>
            <a:r>
              <a:rPr lang="en-US" dirty="0"/>
              <a:t>They are stateless and deny all inbound traffic by default.</a:t>
            </a:r>
          </a:p>
        </p:txBody>
      </p:sp>
    </p:spTree>
    <p:extLst>
      <p:ext uri="{BB962C8B-B14F-4D97-AF65-F5344CB8AC3E}">
        <p14:creationId xmlns:p14="http://schemas.microsoft.com/office/powerpoint/2010/main" val="1580655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The correct response option is </a:t>
            </a:r>
            <a:r>
              <a:rPr lang="en-US" b="1" dirty="0"/>
              <a:t>B. Security groups are stateful and deny all inbound traffic by default.</a:t>
            </a:r>
          </a:p>
          <a:p>
            <a:pPr marL="0" indent="0">
              <a:lnSpc>
                <a:spcPct val="100000"/>
              </a:lnSpc>
              <a:buNone/>
            </a:pPr>
            <a:endParaRPr lang="en-US" dirty="0"/>
          </a:p>
          <a:p>
            <a:pPr marL="0" indent="0">
              <a:lnSpc>
                <a:spcPct val="100000"/>
              </a:lnSpc>
              <a:buNone/>
            </a:pPr>
            <a:r>
              <a:rPr lang="en-US" dirty="0"/>
              <a:t>Security groups are stateful. This means that they </a:t>
            </a:r>
            <a:r>
              <a:rPr lang="en-US" sz="1200" kern="1200" dirty="0">
                <a:solidFill>
                  <a:schemeClr val="tx1"/>
                </a:solidFill>
                <a:effectLst/>
                <a:latin typeface="+mn-lt"/>
                <a:ea typeface="+mn-ea"/>
                <a:cs typeface="+mn-cs"/>
              </a:rPr>
              <a:t>use previous traffic patterns and flows when evaluating new requests for an instance. </a:t>
            </a:r>
          </a:p>
          <a:p>
            <a:pPr marL="0" indent="0">
              <a:lnSpc>
                <a:spcPct val="100000"/>
              </a:lnSpc>
              <a:buNone/>
            </a:pPr>
            <a:endParaRPr lang="en-US" sz="1200" kern="1200" dirty="0">
              <a:solidFill>
                <a:schemeClr val="tx1"/>
              </a:solidFill>
              <a:effectLst/>
              <a:latin typeface="+mn-lt"/>
              <a:ea typeface="+mn-ea"/>
              <a:cs typeface="+mn-cs"/>
            </a:endParaRPr>
          </a:p>
          <a:p>
            <a:pPr marL="0" indent="0">
              <a:lnSpc>
                <a:spcPct val="100000"/>
              </a:lnSpc>
              <a:buNone/>
            </a:pPr>
            <a:r>
              <a:rPr lang="en-US" sz="1200" kern="1200" dirty="0">
                <a:solidFill>
                  <a:schemeClr val="tx1"/>
                </a:solidFill>
                <a:effectLst/>
                <a:latin typeface="+mn-lt"/>
                <a:ea typeface="+mn-ea"/>
                <a:cs typeface="+mn-cs"/>
              </a:rPr>
              <a:t>By default, security groups deny all inbound traffic, but you can add custom rules to fit your operational and security needs.</a:t>
            </a:r>
          </a:p>
          <a:p>
            <a:pPr marL="0" indent="0">
              <a:lnSpc>
                <a:spcPct val="100000"/>
              </a:lnSpc>
              <a:buNone/>
            </a:pPr>
            <a:endParaRPr lang="en-US" sz="1200" kern="1200" dirty="0">
              <a:solidFill>
                <a:schemeClr val="tx1"/>
              </a:solidFill>
              <a:effectLst/>
              <a:latin typeface="+mn-lt"/>
              <a:ea typeface="+mn-ea"/>
              <a:cs typeface="+mn-cs"/>
            </a:endParaRPr>
          </a:p>
          <a:p>
            <a:pPr marL="0" indent="0">
              <a:lnSpc>
                <a:spcPct val="100000"/>
              </a:lnSpc>
              <a:buNone/>
            </a:pPr>
            <a:endParaRPr lang="en-US" sz="1200" kern="1200" dirty="0">
              <a:solidFill>
                <a:schemeClr val="tx1"/>
              </a:solidFill>
              <a:effectLst/>
              <a:latin typeface="+mn-lt"/>
              <a:ea typeface="+mn-ea"/>
              <a:cs typeface="+mn-cs"/>
            </a:endParaRPr>
          </a:p>
          <a:p>
            <a:pPr marL="0" indent="0">
              <a:lnSpc>
                <a:spcPct val="100000"/>
              </a:lnSpc>
              <a:buNone/>
            </a:pPr>
            <a:endParaRPr lang="en-US" dirty="0"/>
          </a:p>
        </p:txBody>
      </p:sp>
    </p:spTree>
    <p:extLst>
      <p:ext uri="{BB962C8B-B14F-4D97-AF65-F5344CB8AC3E}">
        <p14:creationId xmlns:p14="http://schemas.microsoft.com/office/powerpoint/2010/main" val="747200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component is used to connect a VPC to the internet?</a:t>
            </a:r>
          </a:p>
          <a:p>
            <a:endParaRPr lang="en-US" dirty="0"/>
          </a:p>
          <a:p>
            <a:pPr marL="228600" indent="-228600">
              <a:buFont typeface="+mj-lt"/>
              <a:buAutoNum type="alphaUcPeriod"/>
            </a:pPr>
            <a:r>
              <a:rPr lang="en-US" dirty="0"/>
              <a:t>Internet gateway</a:t>
            </a:r>
          </a:p>
          <a:p>
            <a:pPr marL="228600" indent="-228600">
              <a:buFont typeface="+mj-lt"/>
              <a:buAutoNum type="alphaUcPeriod"/>
            </a:pPr>
            <a:r>
              <a:rPr lang="en-US" dirty="0"/>
              <a:t>Public subnet</a:t>
            </a:r>
          </a:p>
          <a:p>
            <a:pPr marL="228600" indent="-228600">
              <a:buFont typeface="+mj-lt"/>
              <a:buAutoNum type="alphaUcPeriod"/>
            </a:pPr>
            <a:r>
              <a:rPr lang="en-US" dirty="0"/>
              <a:t>Edge location</a:t>
            </a:r>
          </a:p>
          <a:p>
            <a:pPr marL="228600" indent="-228600">
              <a:buFont typeface="+mj-lt"/>
              <a:buAutoNum type="alphaUcPeriod"/>
            </a:pPr>
            <a:r>
              <a:rPr lang="en-US" dirty="0"/>
              <a:t>Security group</a:t>
            </a:r>
          </a:p>
        </p:txBody>
      </p:sp>
    </p:spTree>
    <p:extLst>
      <p:ext uri="{BB962C8B-B14F-4D97-AF65-F5344CB8AC3E}">
        <p14:creationId xmlns:p14="http://schemas.microsoft.com/office/powerpoint/2010/main" val="2517012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ea typeface="Amazon Ember" panose="020B0603020204020204" pitchFamily="34" charset="0"/>
                <a:cs typeface="Amazon Ember" panose="020B0603020204020204" pitchFamily="34" charset="0"/>
              </a:rPr>
              <a:t>The correct response option is</a:t>
            </a:r>
            <a:r>
              <a:rPr lang="en-US" sz="1200" b="1" dirty="0">
                <a:ea typeface="Amazon Ember" panose="020B0603020204020204" pitchFamily="34" charset="0"/>
                <a:cs typeface="Amazon Ember" panose="020B0603020204020204" pitchFamily="34" charset="0"/>
              </a:rPr>
              <a:t>. A. Internet gateway.</a:t>
            </a:r>
          </a:p>
          <a:p>
            <a:pPr marL="0" indent="0">
              <a:lnSpc>
                <a:spcPct val="100000"/>
              </a:lnSpc>
              <a:buNone/>
            </a:pPr>
            <a:br>
              <a:rPr lang="en-US" sz="1200" b="0" dirty="0">
                <a:ea typeface="Amazon Ember" panose="020B0603020204020204" pitchFamily="34" charset="0"/>
                <a:cs typeface="Amazon Ember" panose="020B0603020204020204" pitchFamily="34" charset="0"/>
              </a:rPr>
            </a:br>
            <a:r>
              <a:rPr lang="en-US" sz="1200" b="0" dirty="0">
                <a:ea typeface="Amazon Ember" panose="020B0603020204020204" pitchFamily="34" charset="0"/>
                <a:cs typeface="Amazon Ember" panose="020B0603020204020204" pitchFamily="34" charset="0"/>
              </a:rPr>
              <a:t>The other response options are incorrect because:</a:t>
            </a:r>
          </a:p>
          <a:p>
            <a:pPr marL="0" indent="0">
              <a:lnSpc>
                <a:spcPct val="100000"/>
              </a:lnSpc>
              <a:buNone/>
            </a:pPr>
            <a:endParaRPr lang="en-US" sz="1200" b="0" dirty="0">
              <a:ea typeface="Amazon Ember" panose="020B0603020204020204" pitchFamily="34" charset="0"/>
              <a:cs typeface="Amazon Ember" panose="020B0603020204020204" pitchFamily="34" charset="0"/>
            </a:endParaRPr>
          </a:p>
          <a:p>
            <a:pPr marL="0" indent="0">
              <a:lnSpc>
                <a:spcPct val="100000"/>
              </a:lnSpc>
              <a:buNone/>
            </a:pPr>
            <a:r>
              <a:rPr lang="en-US" sz="1200" b="0" dirty="0">
                <a:ea typeface="Amazon Ember" panose="020B0603020204020204" pitchFamily="34" charset="0"/>
                <a:cs typeface="Amazon Ember" panose="020B0603020204020204" pitchFamily="34" charset="0"/>
              </a:rPr>
              <a:t>B. A public subnet is a section of a VPC that contains public-facing resources.</a:t>
            </a:r>
          </a:p>
          <a:p>
            <a:pPr marL="0" indent="0">
              <a:lnSpc>
                <a:spcPct val="100000"/>
              </a:lnSpc>
              <a:buNone/>
            </a:pPr>
            <a:endParaRPr lang="en-US" sz="1200" b="0" dirty="0">
              <a:ea typeface="Amazon Ember" panose="020B0603020204020204" pitchFamily="34" charset="0"/>
              <a:cs typeface="Amazon Ember" panose="020B0603020204020204" pitchFamily="34" charset="0"/>
            </a:endParaRPr>
          </a:p>
          <a:p>
            <a:pPr marL="0" indent="0">
              <a:lnSpc>
                <a:spcPct val="100000"/>
              </a:lnSpc>
              <a:buNone/>
            </a:pPr>
            <a:r>
              <a:rPr lang="en-US" sz="1200" b="0" dirty="0">
                <a:ea typeface="Amazon Ember" panose="020B0603020204020204" pitchFamily="34" charset="0"/>
                <a:cs typeface="Amazon Ember" panose="020B0603020204020204" pitchFamily="34" charset="0"/>
              </a:rPr>
              <a:t>C. An edge location is </a:t>
            </a:r>
            <a:r>
              <a:rPr lang="en-US" dirty="0"/>
              <a:t>a site that Amazon CloudFront uses to store cached copies of your content for faster delivery to customers.</a:t>
            </a:r>
          </a:p>
          <a:p>
            <a:pPr marL="0" indent="0">
              <a:lnSpc>
                <a:spcPct val="100000"/>
              </a:lnSpc>
              <a:buNone/>
            </a:pPr>
            <a:endParaRPr lang="en-US" dirty="0"/>
          </a:p>
          <a:p>
            <a:pPr marL="0" indent="0">
              <a:lnSpc>
                <a:spcPct val="100000"/>
              </a:lnSpc>
              <a:buNone/>
            </a:pPr>
            <a:r>
              <a:rPr lang="en-US" dirty="0"/>
              <a:t>D. A security group is a virtual firewall that controls inbound and outbound traffic for an Amazon EC2 instance.</a:t>
            </a:r>
          </a:p>
          <a:p>
            <a:pPr marL="0" indent="0">
              <a:lnSpc>
                <a:spcPct val="100000"/>
              </a:lnSpc>
              <a:buNone/>
            </a:pPr>
            <a:endParaRPr lang="en-US" dirty="0"/>
          </a:p>
          <a:p>
            <a:pPr marL="0" indent="0">
              <a:lnSpc>
                <a:spcPct val="100000"/>
              </a:lnSpc>
              <a:buNone/>
            </a:pPr>
            <a:endParaRPr lang="en-US" dirty="0"/>
          </a:p>
        </p:txBody>
      </p:sp>
    </p:spTree>
    <p:extLst>
      <p:ext uri="{BB962C8B-B14F-4D97-AF65-F5344CB8AC3E}">
        <p14:creationId xmlns:p14="http://schemas.microsoft.com/office/powerpoint/2010/main" val="4176893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service is used to manage the DNS records for domain names?</a:t>
            </a:r>
          </a:p>
          <a:p>
            <a:endParaRPr lang="en-US" dirty="0"/>
          </a:p>
          <a:p>
            <a:pPr marL="228600" indent="-228600">
              <a:buFont typeface="+mj-lt"/>
              <a:buAutoNum type="alphaUcPeriod"/>
            </a:pPr>
            <a:r>
              <a:rPr lang="en-US" dirty="0"/>
              <a:t>Amazon Virtual Private Cloud</a:t>
            </a:r>
          </a:p>
          <a:p>
            <a:pPr marL="228600" indent="-228600">
              <a:buFont typeface="+mj-lt"/>
              <a:buAutoNum type="alphaUcPeriod"/>
            </a:pPr>
            <a:r>
              <a:rPr lang="en-US" dirty="0"/>
              <a:t>AWS Direct Connect</a:t>
            </a:r>
          </a:p>
          <a:p>
            <a:pPr marL="228600" indent="-228600">
              <a:buFont typeface="+mj-lt"/>
              <a:buAutoNum type="alphaUcPeriod"/>
            </a:pPr>
            <a:r>
              <a:rPr lang="en-US" dirty="0"/>
              <a:t>Amazon CloudFront</a:t>
            </a:r>
          </a:p>
          <a:p>
            <a:pPr marL="228600" indent="-228600">
              <a:buFont typeface="+mj-lt"/>
              <a:buAutoNum type="alphaUcPeriod"/>
            </a:pPr>
            <a:r>
              <a:rPr lang="en-US" dirty="0"/>
              <a:t>Amazon Route 53</a:t>
            </a:r>
          </a:p>
        </p:txBody>
      </p:sp>
    </p:spTree>
    <p:extLst>
      <p:ext uri="{BB962C8B-B14F-4D97-AF65-F5344CB8AC3E}">
        <p14:creationId xmlns:p14="http://schemas.microsoft.com/office/powerpoint/2010/main" val="4031818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590309" cy="3600450"/>
          </a:xfrm>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D. Amazon Route 53</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Amazon Route 53 is a DNS web service. It gives developers and businesses a reliable way to route end users to internet applications that host in AWS.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Another feature of Route 53 is the ability to manage the DNS records for domain names. You can transfer DNS records for existing domain names managed by other domain registrars. You can also register new domain names directly in Route 53.</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Amazon Virtual Private Cloud (Amazon VPC) is a service that enables you to provision an isolated section of the AWS Cloud. In this isolated section, you can launch resources in a virtual network that you define.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AWS Direct Connect is a service that enables you to establish a dedicated private connection between your data center and VPC.</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Amazon CloudFront is a content delivery service. It uses a network of edge locations to cache content and deliver content to customers all over the world.</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34858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statement describes DNS resolution?</a:t>
            </a:r>
          </a:p>
          <a:p>
            <a:endParaRPr lang="en-US" dirty="0"/>
          </a:p>
          <a:p>
            <a:pPr marL="228600" indent="-228600">
              <a:buFont typeface="+mj-lt"/>
              <a:buAutoNum type="alphaUcPeriod"/>
            </a:pPr>
            <a:r>
              <a:rPr lang="en-US" sz="1200" dirty="0"/>
              <a:t>Launching resources in a customer-defined virtual network</a:t>
            </a:r>
          </a:p>
          <a:p>
            <a:pPr marL="228600" indent="-228600">
              <a:buFont typeface="+mj-lt"/>
              <a:buAutoNum type="alphaUcPeriod"/>
            </a:pPr>
            <a:r>
              <a:rPr lang="en-US" dirty="0"/>
              <a:t>Storing local copies of content at edge locations around the world</a:t>
            </a:r>
          </a:p>
          <a:p>
            <a:pPr marL="228600" indent="-228600">
              <a:buFont typeface="+mj-lt"/>
              <a:buAutoNum type="alphaUcPeriod"/>
            </a:pPr>
            <a:r>
              <a:rPr lang="en-US" dirty="0"/>
              <a:t>Connecting a VPC to the internet</a:t>
            </a:r>
          </a:p>
          <a:p>
            <a:pPr marL="228600" indent="-228600">
              <a:buFont typeface="+mj-lt"/>
              <a:buAutoNum type="alphaUcPeriod"/>
            </a:pPr>
            <a:r>
              <a:rPr lang="en-US" dirty="0"/>
              <a:t>Translating a domain name to an IP address</a:t>
            </a:r>
          </a:p>
        </p:txBody>
      </p:sp>
    </p:spTree>
    <p:extLst>
      <p:ext uri="{BB962C8B-B14F-4D97-AF65-F5344CB8AC3E}">
        <p14:creationId xmlns:p14="http://schemas.microsoft.com/office/powerpoint/2010/main" val="2365485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The correct response option is </a:t>
            </a:r>
            <a:r>
              <a:rPr lang="en-US" b="1" dirty="0"/>
              <a:t>D. Translating a domain name to an IP address</a:t>
            </a:r>
            <a:r>
              <a:rPr lang="en-US" dirty="0"/>
              <a:t>.</a:t>
            </a:r>
          </a:p>
          <a:p>
            <a:pPr marL="0" indent="0">
              <a:lnSpc>
                <a:spcPct val="100000"/>
              </a:lnSpc>
              <a:buNone/>
            </a:pPr>
            <a:endParaRPr lang="en-US" dirty="0"/>
          </a:p>
          <a:p>
            <a:pPr marL="0" indent="0">
              <a:lnSpc>
                <a:spcPct val="100000"/>
              </a:lnSpc>
              <a:buNone/>
            </a:pPr>
            <a:r>
              <a:rPr lang="en-US" sz="1200" b="0" i="0" kern="1200" dirty="0">
                <a:solidFill>
                  <a:schemeClr val="tx1"/>
                </a:solidFill>
                <a:effectLst/>
                <a:latin typeface="+mn-lt"/>
                <a:ea typeface="+mn-ea"/>
                <a:cs typeface="+mn-cs"/>
              </a:rPr>
              <a:t>For example, if you want to visit AnyCompany’s website, you enter the domain name into your PC and this request is sent to a DNS server. Next, the DNS server asks the web server for the IP address that corresponds to AnyCompany’s website. The web server responds by providing the IP address for AnyCompany’s website, 192.0.2.0.</a:t>
            </a:r>
            <a:endParaRPr lang="en-US" dirty="0"/>
          </a:p>
        </p:txBody>
      </p:sp>
    </p:spTree>
    <p:extLst>
      <p:ext uri="{BB962C8B-B14F-4D97-AF65-F5344CB8AC3E}">
        <p14:creationId xmlns:p14="http://schemas.microsoft.com/office/powerpoint/2010/main" val="233987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fix this, the owners of the coffee shop divide the counter area by placing the cashier and the barista in separate workstations. The cashier’s workstation is public facing and designed to receive customers. The barista’s area is private. The barista can still receive orders from the cashier but not directly from customers.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similar to how you can use AWS networking services to isolate resources and determine exactly how network traffic flows.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Imagine the millions of customers who use AWS services. Also, imagine the millions of resources that these customers have created, such as Amazon EC2 instances. Without boundaries around all of these resources, network traffic would be able to flow between them, unrestricted.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networking service that you can use to establish boundaries around your AWS resources is </a:t>
            </a:r>
            <a:r>
              <a:rPr lang="en-US" sz="1200" b="1" kern="1200" dirty="0">
                <a:solidFill>
                  <a:schemeClr val="tx1"/>
                </a:solidFill>
                <a:effectLst/>
                <a:latin typeface="+mn-lt"/>
                <a:ea typeface="+mn-ea"/>
                <a:cs typeface="+mn-cs"/>
              </a:rPr>
              <a:t>Amazon Virtual Private Cloud (Amazon VPC)</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304278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learned about several tools for structuring and connecting to a VPC, including:</a:t>
            </a:r>
          </a:p>
          <a:p>
            <a:endParaRPr lang="en-US" dirty="0"/>
          </a:p>
          <a:p>
            <a:pPr marL="171450" indent="-171450">
              <a:buFont typeface="Arial" panose="020B0604020202020204" pitchFamily="34" charset="0"/>
              <a:buChar char="•"/>
            </a:pPr>
            <a:r>
              <a:rPr lang="en-US" dirty="0"/>
              <a:t>Public and private subnets</a:t>
            </a:r>
          </a:p>
          <a:p>
            <a:pPr marL="171450" indent="-171450">
              <a:buFont typeface="Arial" panose="020B0604020202020204" pitchFamily="34" charset="0"/>
              <a:buChar char="•"/>
            </a:pPr>
            <a:r>
              <a:rPr lang="en-US" dirty="0"/>
              <a:t>Internet gateways</a:t>
            </a:r>
          </a:p>
          <a:p>
            <a:pPr marL="171450" indent="-171450">
              <a:buFont typeface="Arial" panose="020B0604020202020204" pitchFamily="34" charset="0"/>
              <a:buChar char="•"/>
            </a:pPr>
            <a:r>
              <a:rPr lang="en-US" dirty="0"/>
              <a:t>Virtual private gateways</a:t>
            </a:r>
          </a:p>
          <a:p>
            <a:pPr marL="171450" indent="-171450">
              <a:buFont typeface="Arial" panose="020B0604020202020204" pitchFamily="34" charset="0"/>
              <a:buChar char="•"/>
            </a:pPr>
            <a:r>
              <a:rPr lang="en-US" dirty="0"/>
              <a:t>AWS Direct Connect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You also explored methods for securing VPC resources with network access control lists and security groups.</a:t>
            </a:r>
            <a:br>
              <a:rPr lang="en-US" dirty="0"/>
            </a:br>
            <a:endParaRPr lang="en-US" dirty="0"/>
          </a:p>
          <a:p>
            <a:r>
              <a:rPr lang="en-US" dirty="0"/>
              <a:t>Finally, you examined how to use Amazon Route 53 with Amazon CloudFront to deliver content to your customers.</a:t>
            </a:r>
          </a:p>
          <a:p>
            <a:endParaRPr lang="en-US" dirty="0"/>
          </a:p>
          <a:p>
            <a:r>
              <a:rPr lang="en-US" dirty="0"/>
              <a:t>In</a:t>
            </a:r>
            <a:r>
              <a:rPr lang="en-US" baseline="0" dirty="0"/>
              <a:t> the next module, you will explore </a:t>
            </a:r>
            <a:r>
              <a:rPr lang="en-US" dirty="0"/>
              <a:t>AWS storage and database services.</a:t>
            </a:r>
          </a:p>
          <a:p>
            <a:endParaRPr lang="en-US" dirty="0"/>
          </a:p>
          <a:p>
            <a:endParaRPr lang="en-US" dirty="0"/>
          </a:p>
        </p:txBody>
      </p:sp>
    </p:spTree>
    <p:extLst>
      <p:ext uri="{BB962C8B-B14F-4D97-AF65-F5344CB8AC3E}">
        <p14:creationId xmlns:p14="http://schemas.microsoft.com/office/powerpoint/2010/main" val="38270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learn about Amazon VPC.</a:t>
            </a:r>
          </a:p>
        </p:txBody>
      </p:sp>
    </p:spTree>
    <p:extLst>
      <p:ext uri="{BB962C8B-B14F-4D97-AF65-F5344CB8AC3E}">
        <p14:creationId xmlns:p14="http://schemas.microsoft.com/office/powerpoint/2010/main" val="344610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Amazon VPC </a:t>
            </a:r>
            <a:r>
              <a:rPr lang="en-US" sz="1200" b="0" i="0" kern="1200" dirty="0">
                <a:solidFill>
                  <a:schemeClr val="tx1"/>
                </a:solidFill>
                <a:effectLst/>
                <a:latin typeface="+mn-lt"/>
                <a:ea typeface="+mn-ea"/>
                <a:cs typeface="+mn-cs"/>
              </a:rPr>
              <a:t>enables you to provision an isolated section of the AWS Cloud. In this isolated section, you can launch resources in a virtual network that you define. Within a virtual private cloud (VPC), you can organize your resources into subnets. A </a:t>
            </a:r>
            <a:r>
              <a:rPr lang="en-US" sz="1200" b="1" i="0" kern="1200" dirty="0">
                <a:solidFill>
                  <a:schemeClr val="tx1"/>
                </a:solidFill>
                <a:effectLst/>
                <a:latin typeface="+mn-lt"/>
                <a:ea typeface="+mn-ea"/>
                <a:cs typeface="+mn-cs"/>
              </a:rPr>
              <a:t>subnet</a:t>
            </a:r>
            <a:r>
              <a:rPr lang="en-US" sz="1200" b="0" i="0" kern="1200" dirty="0">
                <a:solidFill>
                  <a:schemeClr val="tx1"/>
                </a:solidFill>
                <a:effectLst/>
                <a:latin typeface="+mn-lt"/>
                <a:ea typeface="+mn-ea"/>
                <a:cs typeface="+mn-cs"/>
              </a:rPr>
              <a:t> is a section of a VPC that can contain resources such as Amazon EC2 instances.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coffee shop, you can think of the counter area as a VPC. The counter area divides into two separate areas for the cashier’s workstation and the barista’s workstation.</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5012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Subnets can be public or private. </a:t>
            </a:r>
          </a:p>
          <a:p>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Public subnets </a:t>
            </a:r>
            <a:r>
              <a:rPr lang="en-US" sz="1200" b="0" kern="1200" dirty="0">
                <a:solidFill>
                  <a:schemeClr val="tx1"/>
                </a:solidFill>
                <a:effectLst/>
                <a:latin typeface="+mn-lt"/>
                <a:ea typeface="+mn-ea"/>
                <a:cs typeface="+mn-cs"/>
              </a:rPr>
              <a:t>contain resources that need to be accessible by the public, such as an online store’s website. </a:t>
            </a: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Private subnets </a:t>
            </a:r>
            <a:r>
              <a:rPr lang="en-US" sz="1200" b="0" kern="1200" dirty="0">
                <a:solidFill>
                  <a:schemeClr val="tx1"/>
                </a:solidFill>
                <a:effectLst/>
                <a:latin typeface="+mn-lt"/>
                <a:ea typeface="+mn-ea"/>
                <a:cs typeface="+mn-cs"/>
              </a:rPr>
              <a:t>contain resources that should be accessible </a:t>
            </a:r>
            <a:r>
              <a:rPr lang="en-US" dirty="0"/>
              <a:t>only through </a:t>
            </a:r>
            <a:r>
              <a:rPr lang="en-US" sz="1200" b="0" kern="1200" dirty="0">
                <a:solidFill>
                  <a:schemeClr val="tx1"/>
                </a:solidFill>
                <a:effectLst/>
                <a:latin typeface="+mn-lt"/>
                <a:ea typeface="+mn-ea"/>
                <a:cs typeface="+mn-cs"/>
              </a:rPr>
              <a:t>your private network, such as a database that contains customers’ personal information and order histories. </a:t>
            </a:r>
          </a:p>
          <a:p>
            <a:pPr marL="0" lvl="0" indent="0">
              <a:buFont typeface="Arial" panose="020B0604020202020204" pitchFamily="34" charset="0"/>
              <a:buNone/>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Within a VPC, subnets can communicate with each other. For example, you might have an application that involves Amazon EC2 instances in a public subnet communicating with databases that are located in a private subnet.</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Next, you will see how to access public resources within a VPC.</a:t>
            </a:r>
          </a:p>
          <a:p>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5823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allow public traffic from the internet to access your VPC, you attach an </a:t>
            </a:r>
            <a:r>
              <a:rPr lang="en-US" sz="1200" b="1" kern="1200" dirty="0">
                <a:solidFill>
                  <a:schemeClr val="tx1"/>
                </a:solidFill>
                <a:effectLst/>
                <a:latin typeface="+mn-lt"/>
                <a:ea typeface="+mn-ea"/>
                <a:cs typeface="+mn-cs"/>
              </a:rPr>
              <a:t>internet gateway</a:t>
            </a:r>
            <a:r>
              <a:rPr lang="en-US" sz="1200" kern="1200" dirty="0">
                <a:solidFill>
                  <a:schemeClr val="tx1"/>
                </a:solidFill>
                <a:effectLst/>
                <a:latin typeface="+mn-lt"/>
                <a:ea typeface="+mn-ea"/>
                <a:cs typeface="+mn-cs"/>
              </a:rPr>
              <a:t> to the VPC.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internet gateway is a connection between a VPC and the internet. You can think of an internet gateway as being similar to a doorway that customers use to enter the coffee shop. Without an internet gateway, no one can access the resources within your VPC.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what if you want to communicate with resources that are in a private subnet?</a:t>
            </a:r>
          </a:p>
        </p:txBody>
      </p:sp>
    </p:spTree>
    <p:extLst>
      <p:ext uri="{BB962C8B-B14F-4D97-AF65-F5344CB8AC3E}">
        <p14:creationId xmlns:p14="http://schemas.microsoft.com/office/powerpoint/2010/main" val="151523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access private resources in a VPC, you can use a </a:t>
            </a:r>
            <a:r>
              <a:rPr lang="en-US" sz="1200" b="1" kern="1200" dirty="0">
                <a:solidFill>
                  <a:schemeClr val="tx1"/>
                </a:solidFill>
                <a:effectLst/>
                <a:latin typeface="+mn-lt"/>
                <a:ea typeface="+mn-ea"/>
                <a:cs typeface="+mn-cs"/>
              </a:rPr>
              <a:t>virtual private gateway</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Here’s an example of how a virtual private gateway works. You can think of the internet as the road between your home and the coffee shop. Suppose that you are traveling on this road with a bodyguard to protect you. You are still using the same road as other customers, but with an extra layer of protection.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bodyguard is like a VPN connection that encrypts (or protects) your internet traffic from all the other requests around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virtual private gateway is the component that allows protected internet traffic to enter into the VPC.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Even though your connection to the coffee shop has extra protection, traffic jams are possible </a:t>
            </a:r>
            <a:r>
              <a:rPr lang="en-US" dirty="0"/>
              <a:t>because</a:t>
            </a:r>
            <a:r>
              <a:rPr lang="en-US" sz="1200" kern="1200" dirty="0">
                <a:solidFill>
                  <a:schemeClr val="tx1"/>
                </a:solidFill>
                <a:effectLst/>
                <a:latin typeface="+mn-lt"/>
                <a:ea typeface="+mn-ea"/>
                <a:cs typeface="+mn-cs"/>
              </a:rPr>
              <a:t> you’re using the same road as other customers.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virtual private gateway enables you to establish a virtual private network (VPN) connection between your VPC and a private network, such as an on-premises data center or internal corporate network. A virtual private gateway allows traffic into the VPC only if it is coming from an approved network.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option that you can use to get from your private network to the VPC is AWS Direct Connect.</a:t>
            </a:r>
          </a:p>
        </p:txBody>
      </p:sp>
    </p:spTree>
    <p:extLst>
      <p:ext uri="{BB962C8B-B14F-4D97-AF65-F5344CB8AC3E}">
        <p14:creationId xmlns:p14="http://schemas.microsoft.com/office/powerpoint/2010/main" val="777608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458345401"/>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6250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1102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8878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54287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06916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2524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3591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066774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44537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53834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008985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07214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16684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79807418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1583723329"/>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210999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905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2798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5973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683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6373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13805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933940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7.svg"/><Relationship Id="rId3" Type="http://schemas.openxmlformats.org/officeDocument/2006/relationships/notesSlide" Target="../notesSlides/notesSlide10.xml"/><Relationship Id="rId21" Type="http://schemas.openxmlformats.org/officeDocument/2006/relationships/image" Target="../media/image43.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6.png"/><Relationship Id="rId2" Type="http://schemas.openxmlformats.org/officeDocument/2006/relationships/slideLayout" Target="../slideLayouts/slideLayout5.xml"/><Relationship Id="rId16" Type="http://schemas.openxmlformats.org/officeDocument/2006/relationships/image" Target="../media/image42.png"/><Relationship Id="rId20" Type="http://schemas.openxmlformats.org/officeDocument/2006/relationships/image" Target="../media/image39.svg"/><Relationship Id="rId1" Type="http://schemas.openxmlformats.org/officeDocument/2006/relationships/tags" Target="../tags/tag34.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46.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38.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44.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9.png"/><Relationship Id="rId18" Type="http://schemas.openxmlformats.org/officeDocument/2006/relationships/image" Target="../media/image22.svg"/><Relationship Id="rId3" Type="http://schemas.openxmlformats.org/officeDocument/2006/relationships/notesSlide" Target="../notesSlides/notesSlide17.xml"/><Relationship Id="rId7" Type="http://schemas.openxmlformats.org/officeDocument/2006/relationships/image" Target="../media/image31.png"/><Relationship Id="rId12" Type="http://schemas.openxmlformats.org/officeDocument/2006/relationships/image" Target="../media/image48.svg"/><Relationship Id="rId17" Type="http://schemas.openxmlformats.org/officeDocument/2006/relationships/image" Target="../media/image21.png"/><Relationship Id="rId2" Type="http://schemas.openxmlformats.org/officeDocument/2006/relationships/slideLayout" Target="../slideLayouts/slideLayout5.xml"/><Relationship Id="rId16" Type="http://schemas.openxmlformats.org/officeDocument/2006/relationships/image" Target="../media/image20.svg"/><Relationship Id="rId20" Type="http://schemas.openxmlformats.org/officeDocument/2006/relationships/image" Target="../media/image28.svg"/><Relationship Id="rId1" Type="http://schemas.openxmlformats.org/officeDocument/2006/relationships/tags" Target="../tags/tag41.xml"/><Relationship Id="rId6" Type="http://schemas.openxmlformats.org/officeDocument/2006/relationships/image" Target="../media/image33.png"/><Relationship Id="rId11" Type="http://schemas.openxmlformats.org/officeDocument/2006/relationships/image" Target="../media/image47.png"/><Relationship Id="rId5" Type="http://schemas.openxmlformats.org/officeDocument/2006/relationships/image" Target="../media/image30.svg"/><Relationship Id="rId15" Type="http://schemas.openxmlformats.org/officeDocument/2006/relationships/image" Target="../media/image19.png"/><Relationship Id="rId10" Type="http://schemas.openxmlformats.org/officeDocument/2006/relationships/image" Target="../media/image35.svg"/><Relationship Id="rId19"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50.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0.svg"/><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19.png"/><Relationship Id="rId5" Type="http://schemas.openxmlformats.org/officeDocument/2006/relationships/image" Target="../media/image50.sv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43.xml"/><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22.sv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45.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9.png"/><Relationship Id="rId18" Type="http://schemas.openxmlformats.org/officeDocument/2006/relationships/image" Target="../media/image28.svg"/><Relationship Id="rId3" Type="http://schemas.openxmlformats.org/officeDocument/2006/relationships/notesSlide" Target="../notesSlides/notesSlide22.xml"/><Relationship Id="rId7" Type="http://schemas.openxmlformats.org/officeDocument/2006/relationships/image" Target="../media/image31.png"/><Relationship Id="rId12" Type="http://schemas.openxmlformats.org/officeDocument/2006/relationships/image" Target="../media/image50.svg"/><Relationship Id="rId17" Type="http://schemas.openxmlformats.org/officeDocument/2006/relationships/image" Target="../media/image27.png"/><Relationship Id="rId2" Type="http://schemas.openxmlformats.org/officeDocument/2006/relationships/slideLayout" Target="../slideLayouts/slideLayout5.xml"/><Relationship Id="rId16" Type="http://schemas.openxmlformats.org/officeDocument/2006/relationships/image" Target="../media/image22.svg"/><Relationship Id="rId20" Type="http://schemas.openxmlformats.org/officeDocument/2006/relationships/image" Target="../media/image35.svg"/><Relationship Id="rId1" Type="http://schemas.openxmlformats.org/officeDocument/2006/relationships/tags" Target="../tags/tag46.xml"/><Relationship Id="rId6" Type="http://schemas.openxmlformats.org/officeDocument/2006/relationships/image" Target="../media/image33.png"/><Relationship Id="rId11" Type="http://schemas.openxmlformats.org/officeDocument/2006/relationships/image" Target="../media/image49.png"/><Relationship Id="rId5" Type="http://schemas.openxmlformats.org/officeDocument/2006/relationships/image" Target="../media/image30.svg"/><Relationship Id="rId15" Type="http://schemas.openxmlformats.org/officeDocument/2006/relationships/image" Target="../media/image21.png"/><Relationship Id="rId10" Type="http://schemas.openxmlformats.org/officeDocument/2006/relationships/image" Target="../media/image48.svg"/><Relationship Id="rId19"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0.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5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5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3" Type="http://schemas.openxmlformats.org/officeDocument/2006/relationships/notesSlide" Target="../notesSlides/notesSlide28.xml"/><Relationship Id="rId7" Type="http://schemas.openxmlformats.org/officeDocument/2006/relationships/image" Target="../media/image28.svg"/><Relationship Id="rId12" Type="http://schemas.openxmlformats.org/officeDocument/2006/relationships/image" Target="../media/image64.png"/><Relationship Id="rId17" Type="http://schemas.openxmlformats.org/officeDocument/2006/relationships/image" Target="../media/image22.svg"/><Relationship Id="rId2" Type="http://schemas.openxmlformats.org/officeDocument/2006/relationships/slideLayout" Target="../slideLayouts/slideLayout17.xml"/><Relationship Id="rId16" Type="http://schemas.openxmlformats.org/officeDocument/2006/relationships/image" Target="../media/image21.png"/><Relationship Id="rId1" Type="http://schemas.openxmlformats.org/officeDocument/2006/relationships/tags" Target="../tags/tag52.xml"/><Relationship Id="rId6" Type="http://schemas.openxmlformats.org/officeDocument/2006/relationships/image" Target="../media/image27.png"/><Relationship Id="rId11" Type="http://schemas.openxmlformats.org/officeDocument/2006/relationships/image" Target="../media/image63.svg"/><Relationship Id="rId5" Type="http://schemas.openxmlformats.org/officeDocument/2006/relationships/image" Target="../media/image32.svg"/><Relationship Id="rId15" Type="http://schemas.openxmlformats.org/officeDocument/2006/relationships/image" Target="../media/image67.svg"/><Relationship Id="rId10" Type="http://schemas.openxmlformats.org/officeDocument/2006/relationships/image" Target="../media/image62.png"/><Relationship Id="rId4" Type="http://schemas.openxmlformats.org/officeDocument/2006/relationships/image" Target="../media/image31.png"/><Relationship Id="rId9" Type="http://schemas.openxmlformats.org/officeDocument/2006/relationships/image" Target="../media/image61.svg"/><Relationship Id="rId1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17.xml"/><Relationship Id="rId1" Type="http://schemas.openxmlformats.org/officeDocument/2006/relationships/tags" Target="../tags/tag2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57.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58.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9.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60.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61.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6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slideLayout" Target="../slideLayouts/slideLayout17.xml"/><Relationship Id="rId1" Type="http://schemas.openxmlformats.org/officeDocument/2006/relationships/tags" Target="../tags/tag28.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6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6.xml"/><Relationship Id="rId7" Type="http://schemas.openxmlformats.org/officeDocument/2006/relationships/image" Target="../media/image10.svg"/><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1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notesSlide" Target="../notesSlides/notesSlide7.xml"/><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0.svg"/><Relationship Id="rId3" Type="http://schemas.openxmlformats.org/officeDocument/2006/relationships/notesSlide" Target="../notesSlides/notesSlide8.xml"/><Relationship Id="rId7" Type="http://schemas.openxmlformats.org/officeDocument/2006/relationships/image" Target="../media/image22.svg"/><Relationship Id="rId12" Type="http://schemas.openxmlformats.org/officeDocument/2006/relationships/image" Target="../media/image29.png"/><Relationship Id="rId2" Type="http://schemas.openxmlformats.org/officeDocument/2006/relationships/slideLayout" Target="../slideLayouts/slideLayout5.xml"/><Relationship Id="rId16" Type="http://schemas.openxmlformats.org/officeDocument/2006/relationships/image" Target="../media/image35.svg"/><Relationship Id="rId1" Type="http://schemas.openxmlformats.org/officeDocument/2006/relationships/tags" Target="../tags/tag32.xml"/><Relationship Id="rId6" Type="http://schemas.openxmlformats.org/officeDocument/2006/relationships/image" Target="../media/image21.png"/><Relationship Id="rId11" Type="http://schemas.openxmlformats.org/officeDocument/2006/relationships/image" Target="../media/image28.svg"/><Relationship Id="rId5" Type="http://schemas.openxmlformats.org/officeDocument/2006/relationships/image" Target="../media/image20.svg"/><Relationship Id="rId15" Type="http://schemas.openxmlformats.org/officeDocument/2006/relationships/image" Target="../media/image34.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32.sv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8.svg"/><Relationship Id="rId18" Type="http://schemas.openxmlformats.org/officeDocument/2006/relationships/image" Target="../media/image24.svg"/><Relationship Id="rId3" Type="http://schemas.openxmlformats.org/officeDocument/2006/relationships/notesSlide" Target="../notesSlides/notesSlide9.xml"/><Relationship Id="rId7" Type="http://schemas.openxmlformats.org/officeDocument/2006/relationships/image" Target="../media/image39.svg"/><Relationship Id="rId12" Type="http://schemas.openxmlformats.org/officeDocument/2006/relationships/image" Target="../media/image27.png"/><Relationship Id="rId17" Type="http://schemas.openxmlformats.org/officeDocument/2006/relationships/image" Target="../media/image23.png"/><Relationship Id="rId2" Type="http://schemas.openxmlformats.org/officeDocument/2006/relationships/slideLayout" Target="../slideLayouts/slideLayout5.xml"/><Relationship Id="rId16" Type="http://schemas.openxmlformats.org/officeDocument/2006/relationships/image" Target="../media/image42.png"/><Relationship Id="rId20" Type="http://schemas.openxmlformats.org/officeDocument/2006/relationships/image" Target="../media/image26.svg"/><Relationship Id="rId1" Type="http://schemas.openxmlformats.org/officeDocument/2006/relationships/tags" Target="../tags/tag33.xml"/><Relationship Id="rId6" Type="http://schemas.openxmlformats.org/officeDocument/2006/relationships/image" Target="../media/image38.png"/><Relationship Id="rId11" Type="http://schemas.openxmlformats.org/officeDocument/2006/relationships/image" Target="../media/image35.svg"/><Relationship Id="rId5" Type="http://schemas.openxmlformats.org/officeDocument/2006/relationships/image" Target="../media/image37.svg"/><Relationship Id="rId15" Type="http://schemas.openxmlformats.org/officeDocument/2006/relationships/image" Target="../media/image30.svg"/><Relationship Id="rId10" Type="http://schemas.openxmlformats.org/officeDocument/2006/relationships/image" Target="../media/image34.png"/><Relationship Id="rId19" Type="http://schemas.openxmlformats.org/officeDocument/2006/relationships/image" Target="../media/image25.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a:t>
            </a:r>
          </a:p>
        </p:txBody>
      </p:sp>
      <p:sp>
        <p:nvSpPr>
          <p:cNvPr id="3" name="Text Placeholder 2"/>
          <p:cNvSpPr>
            <a:spLocks noGrp="1"/>
          </p:cNvSpPr>
          <p:nvPr>
            <p:ph type="body" sz="quarter" idx="10"/>
          </p:nvPr>
        </p:nvSpPr>
        <p:spPr/>
        <p:txBody>
          <a:bodyPr/>
          <a:lstStyle/>
          <a:p>
            <a:r>
              <a:rPr lang="en-US" dirty="0"/>
              <a:t>Module 4</a:t>
            </a:r>
          </a:p>
        </p:txBody>
      </p:sp>
    </p:spTree>
    <p:custDataLst>
      <p:tags r:id="rId1"/>
    </p:custDataLst>
    <p:extLst>
      <p:ext uri="{BB962C8B-B14F-4D97-AF65-F5344CB8AC3E}">
        <p14:creationId xmlns:p14="http://schemas.microsoft.com/office/powerpoint/2010/main" val="286757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C417AD5-1CB1-D842-81BD-A6781E9FA46B}"/>
              </a:ext>
            </a:extLst>
          </p:cNvPr>
          <p:cNvSpPr/>
          <p:nvPr/>
        </p:nvSpPr>
        <p:spPr>
          <a:xfrm>
            <a:off x="8637234" y="2315034"/>
            <a:ext cx="2943770" cy="175564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pic>
        <p:nvPicPr>
          <p:cNvPr id="23" name="Graphic 22">
            <a:extLst>
              <a:ext uri="{FF2B5EF4-FFF2-40B4-BE49-F238E27FC236}">
                <a16:creationId xmlns:a16="http://schemas.microsoft.com/office/drawing/2014/main" id="{CF361116-8DB3-B843-882D-7C9D68EB82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7234" y="2309660"/>
            <a:ext cx="268646" cy="268646"/>
          </a:xfrm>
          <a:prstGeom prst="rect">
            <a:avLst/>
          </a:prstGeom>
        </p:spPr>
      </p:pic>
      <p:pic>
        <p:nvPicPr>
          <p:cNvPr id="38" name="Graphic 37">
            <a:extLst>
              <a:ext uri="{FF2B5EF4-FFF2-40B4-BE49-F238E27FC236}">
                <a16:creationId xmlns:a16="http://schemas.microsoft.com/office/drawing/2014/main" id="{AABDD952-A7AE-A149-89E5-2ED42665D3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95401" y="2732301"/>
            <a:ext cx="681388" cy="681387"/>
          </a:xfrm>
          <a:prstGeom prst="rect">
            <a:avLst/>
          </a:prstGeom>
        </p:spPr>
      </p:pic>
      <p:pic>
        <p:nvPicPr>
          <p:cNvPr id="39" name="Graphic 38">
            <a:extLst>
              <a:ext uri="{FF2B5EF4-FFF2-40B4-BE49-F238E27FC236}">
                <a16:creationId xmlns:a16="http://schemas.microsoft.com/office/drawing/2014/main" id="{7E2FE55C-89A7-3444-B3BD-F8E5F94DE4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91584" y="2732301"/>
            <a:ext cx="681388" cy="681387"/>
          </a:xfrm>
          <a:prstGeom prst="rect">
            <a:avLst/>
          </a:prstGeom>
        </p:spPr>
      </p:pic>
      <p:sp>
        <p:nvSpPr>
          <p:cNvPr id="40" name="TextBox 39">
            <a:extLst>
              <a:ext uri="{FF2B5EF4-FFF2-40B4-BE49-F238E27FC236}">
                <a16:creationId xmlns:a16="http://schemas.microsoft.com/office/drawing/2014/main" id="{A6C141C7-EBC2-9D47-A1B7-FF62B864A8D8}"/>
              </a:ext>
            </a:extLst>
          </p:cNvPr>
          <p:cNvSpPr txBox="1"/>
          <p:nvPr/>
        </p:nvSpPr>
        <p:spPr>
          <a:xfrm>
            <a:off x="9027458" y="3532323"/>
            <a:ext cx="221727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41" name="Graphic 40">
            <a:extLst>
              <a:ext uri="{FF2B5EF4-FFF2-40B4-BE49-F238E27FC236}">
                <a16:creationId xmlns:a16="http://schemas.microsoft.com/office/drawing/2014/main" id="{FB05457F-FB12-D44B-969A-9553A9895F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9218" y="2732301"/>
            <a:ext cx="681388" cy="681387"/>
          </a:xfrm>
          <a:prstGeom prst="rect">
            <a:avLst/>
          </a:prstGeom>
        </p:spPr>
      </p:pic>
      <p:grpSp>
        <p:nvGrpSpPr>
          <p:cNvPr id="48" name="Group 47">
            <a:extLst>
              <a:ext uri="{FF2B5EF4-FFF2-40B4-BE49-F238E27FC236}">
                <a16:creationId xmlns:a16="http://schemas.microsoft.com/office/drawing/2014/main" id="{83F80230-B259-F04E-8DE2-4C2B9E444B5E}"/>
              </a:ext>
            </a:extLst>
          </p:cNvPr>
          <p:cNvGrpSpPr/>
          <p:nvPr/>
        </p:nvGrpSpPr>
        <p:grpSpPr>
          <a:xfrm>
            <a:off x="8637234" y="4244418"/>
            <a:ext cx="2943770" cy="1755648"/>
            <a:chOff x="8637234" y="4244418"/>
            <a:chExt cx="2943770" cy="1755648"/>
          </a:xfrm>
        </p:grpSpPr>
        <p:sp>
          <p:nvSpPr>
            <p:cNvPr id="51" name="Rectangle 50">
              <a:extLst>
                <a:ext uri="{FF2B5EF4-FFF2-40B4-BE49-F238E27FC236}">
                  <a16:creationId xmlns:a16="http://schemas.microsoft.com/office/drawing/2014/main" id="{76AC18A4-A448-2B4F-B751-A03D86245159}"/>
                </a:ext>
              </a:extLst>
            </p:cNvPr>
            <p:cNvSpPr/>
            <p:nvPr/>
          </p:nvSpPr>
          <p:spPr>
            <a:xfrm>
              <a:off x="8637234" y="4244418"/>
              <a:ext cx="2943770" cy="1755648"/>
            </a:xfrm>
            <a:prstGeom prst="rect">
              <a:avLst/>
            </a:prstGeom>
            <a:solidFill>
              <a:srgbClr val="EAF3F9"/>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Private subnet</a:t>
              </a:r>
            </a:p>
          </p:txBody>
        </p:sp>
        <p:pic>
          <p:nvPicPr>
            <p:cNvPr id="53" name="Graphic 52">
              <a:extLst>
                <a:ext uri="{FF2B5EF4-FFF2-40B4-BE49-F238E27FC236}">
                  <a16:creationId xmlns:a16="http://schemas.microsoft.com/office/drawing/2014/main" id="{1BA23B79-CA0D-584B-B782-B0EB77D1B5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7234" y="4258579"/>
              <a:ext cx="268646" cy="268646"/>
            </a:xfrm>
            <a:prstGeom prst="rect">
              <a:avLst/>
            </a:prstGeom>
          </p:spPr>
        </p:pic>
        <p:sp>
          <p:nvSpPr>
            <p:cNvPr id="57" name="TextBox 56">
              <a:extLst>
                <a:ext uri="{FF2B5EF4-FFF2-40B4-BE49-F238E27FC236}">
                  <a16:creationId xmlns:a16="http://schemas.microsoft.com/office/drawing/2014/main" id="{4113CBB1-E9E5-DC44-AE94-5897CD731A7D}"/>
                </a:ext>
              </a:extLst>
            </p:cNvPr>
            <p:cNvSpPr txBox="1"/>
            <p:nvPr/>
          </p:nvSpPr>
          <p:spPr>
            <a:xfrm>
              <a:off x="9556724" y="5568696"/>
              <a:ext cx="1104790"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Databases</a:t>
              </a:r>
            </a:p>
          </p:txBody>
        </p:sp>
        <p:pic>
          <p:nvPicPr>
            <p:cNvPr id="62" name="Graphic 61">
              <a:extLst>
                <a:ext uri="{FF2B5EF4-FFF2-40B4-BE49-F238E27FC236}">
                  <a16:creationId xmlns:a16="http://schemas.microsoft.com/office/drawing/2014/main" id="{6EE0A2C0-9C75-DF4C-8C1B-6E0FFA680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97112" y="4773168"/>
              <a:ext cx="681388" cy="681388"/>
            </a:xfrm>
            <a:prstGeom prst="rect">
              <a:avLst/>
            </a:prstGeom>
          </p:spPr>
        </p:pic>
        <p:pic>
          <p:nvPicPr>
            <p:cNvPr id="63" name="Graphic 62">
              <a:extLst>
                <a:ext uri="{FF2B5EF4-FFF2-40B4-BE49-F238E27FC236}">
                  <a16:creationId xmlns:a16="http://schemas.microsoft.com/office/drawing/2014/main" id="{C6121FBA-37D3-4D43-937C-B3261E6C7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93224" y="4773168"/>
              <a:ext cx="681388" cy="681388"/>
            </a:xfrm>
            <a:prstGeom prst="rect">
              <a:avLst/>
            </a:prstGeom>
          </p:spPr>
        </p:pic>
        <p:pic>
          <p:nvPicPr>
            <p:cNvPr id="64" name="Graphic 63">
              <a:extLst>
                <a:ext uri="{FF2B5EF4-FFF2-40B4-BE49-F238E27FC236}">
                  <a16:creationId xmlns:a16="http://schemas.microsoft.com/office/drawing/2014/main" id="{E60F798F-4D82-794E-A5E1-4D40C95C561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89336" y="4773168"/>
              <a:ext cx="681388" cy="681388"/>
            </a:xfrm>
            <a:prstGeom prst="rect">
              <a:avLst/>
            </a:prstGeom>
          </p:spPr>
        </p:pic>
      </p:grpSp>
      <p:pic>
        <p:nvPicPr>
          <p:cNvPr id="73" name="Graphic 72">
            <a:extLst>
              <a:ext uri="{FF2B5EF4-FFF2-40B4-BE49-F238E27FC236}">
                <a16:creationId xmlns:a16="http://schemas.microsoft.com/office/drawing/2014/main" id="{79BAD071-4BF5-4B4A-A04E-94B0EAB5C9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14032" y="1290474"/>
            <a:ext cx="347472" cy="347472"/>
          </a:xfrm>
          <a:prstGeom prst="rect">
            <a:avLst/>
          </a:prstGeom>
        </p:spPr>
      </p:pic>
      <p:sp>
        <p:nvSpPr>
          <p:cNvPr id="70" name="Rectangle 69">
            <a:extLst>
              <a:ext uri="{FF2B5EF4-FFF2-40B4-BE49-F238E27FC236}">
                <a16:creationId xmlns:a16="http://schemas.microsoft.com/office/drawing/2014/main" id="{903FF876-3348-2C44-ADD4-BAC4418285D0}"/>
              </a:ext>
            </a:extLst>
          </p:cNvPr>
          <p:cNvSpPr/>
          <p:nvPr/>
        </p:nvSpPr>
        <p:spPr>
          <a:xfrm>
            <a:off x="7922224" y="1828802"/>
            <a:ext cx="3798860" cy="4344796"/>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71" name="Graphic 70">
            <a:extLst>
              <a:ext uri="{FF2B5EF4-FFF2-40B4-BE49-F238E27FC236}">
                <a16:creationId xmlns:a16="http://schemas.microsoft.com/office/drawing/2014/main" id="{81F51557-66D2-2A40-91D9-0F4355F5927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22223" y="1828802"/>
            <a:ext cx="348815" cy="348815"/>
          </a:xfrm>
          <a:prstGeom prst="rect">
            <a:avLst/>
          </a:prstGeom>
        </p:spPr>
      </p:pic>
      <p:pic>
        <p:nvPicPr>
          <p:cNvPr id="85" name="Picture 84">
            <a:extLst>
              <a:ext uri="{FF2B5EF4-FFF2-40B4-BE49-F238E27FC236}">
                <a16:creationId xmlns:a16="http://schemas.microsoft.com/office/drawing/2014/main" id="{D92C939F-773E-5B47-A43D-0B6D56FB4B2B}"/>
              </a:ext>
            </a:extLst>
          </p:cNvPr>
          <p:cNvPicPr>
            <a:picLocks noChangeAspect="1"/>
          </p:cNvPicPr>
          <p:nvPr/>
        </p:nvPicPr>
        <p:blipFill>
          <a:blip r:embed="rId16"/>
          <a:stretch>
            <a:fillRect/>
          </a:stretch>
        </p:blipFill>
        <p:spPr>
          <a:xfrm>
            <a:off x="7531919" y="3457844"/>
            <a:ext cx="780609" cy="786266"/>
          </a:xfrm>
          <a:prstGeom prst="rect">
            <a:avLst/>
          </a:prstGeom>
        </p:spPr>
      </p:pic>
      <p:cxnSp>
        <p:nvCxnSpPr>
          <p:cNvPr id="24" name="Straight Connector 23">
            <a:extLst>
              <a:ext uri="{FF2B5EF4-FFF2-40B4-BE49-F238E27FC236}">
                <a16:creationId xmlns:a16="http://schemas.microsoft.com/office/drawing/2014/main" id="{AD099983-78DB-834E-AFF0-E08C9F305D4F}"/>
              </a:ext>
            </a:extLst>
          </p:cNvPr>
          <p:cNvCxnSpPr>
            <a:cxnSpLocks/>
          </p:cNvCxnSpPr>
          <p:nvPr/>
        </p:nvCxnSpPr>
        <p:spPr>
          <a:xfrm>
            <a:off x="5953888" y="3847989"/>
            <a:ext cx="1600200" cy="0"/>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noAutofit/>
          </a:bodyPr>
          <a:lstStyle/>
          <a:p>
            <a:r>
              <a:rPr lang="en-US" dirty="0"/>
              <a:t>AWS Direct Connect</a:t>
            </a:r>
          </a:p>
        </p:txBody>
      </p:sp>
      <p:cxnSp>
        <p:nvCxnSpPr>
          <p:cNvPr id="65" name="Straight Connector 64">
            <a:extLst>
              <a:ext uri="{FF2B5EF4-FFF2-40B4-BE49-F238E27FC236}">
                <a16:creationId xmlns:a16="http://schemas.microsoft.com/office/drawing/2014/main" id="{1412C0B3-D44D-3C4D-93A2-08C85E6CDC5F}"/>
              </a:ext>
            </a:extLst>
          </p:cNvPr>
          <p:cNvCxnSpPr>
            <a:cxnSpLocks/>
            <a:endCxn id="44" idx="1"/>
          </p:cNvCxnSpPr>
          <p:nvPr/>
        </p:nvCxnSpPr>
        <p:spPr>
          <a:xfrm>
            <a:off x="9364326" y="13017936"/>
            <a:ext cx="1243584" cy="29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BF5B7D6-47DF-F042-9A15-C368E51A71C5}"/>
              </a:ext>
            </a:extLst>
          </p:cNvPr>
          <p:cNvCxnSpPr>
            <a:cxnSpLocks/>
            <a:endCxn id="59" idx="1"/>
          </p:cNvCxnSpPr>
          <p:nvPr/>
        </p:nvCxnSpPr>
        <p:spPr>
          <a:xfrm>
            <a:off x="6766888" y="13018000"/>
            <a:ext cx="1892807" cy="189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8C13F2D6-5C83-6646-9CA2-2DD987F56CD1}"/>
              </a:ext>
            </a:extLst>
          </p:cNvPr>
          <p:cNvGrpSpPr>
            <a:grpSpLocks noChangeAspect="1"/>
          </p:cNvGrpSpPr>
          <p:nvPr/>
        </p:nvGrpSpPr>
        <p:grpSpPr>
          <a:xfrm>
            <a:off x="69251" y="2503267"/>
            <a:ext cx="2267711" cy="2570538"/>
            <a:chOff x="-61165" y="3182259"/>
            <a:chExt cx="2268140" cy="2571024"/>
          </a:xfrm>
        </p:grpSpPr>
        <p:sp>
          <p:nvSpPr>
            <p:cNvPr id="80" name="Rectangle 79">
              <a:extLst>
                <a:ext uri="{FF2B5EF4-FFF2-40B4-BE49-F238E27FC236}">
                  <a16:creationId xmlns:a16="http://schemas.microsoft.com/office/drawing/2014/main" id="{56938B7E-5A48-FB45-BED0-8209501638FF}"/>
                </a:ext>
              </a:extLst>
            </p:cNvPr>
            <p:cNvSpPr/>
            <p:nvPr/>
          </p:nvSpPr>
          <p:spPr>
            <a:xfrm>
              <a:off x="201312" y="3182259"/>
              <a:ext cx="1748741" cy="2571024"/>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2000" dirty="0">
                <a:solidFill>
                  <a:schemeClr val="tx1"/>
                </a:solidFill>
              </a:endParaRPr>
            </a:p>
          </p:txBody>
        </p:sp>
        <p:pic>
          <p:nvPicPr>
            <p:cNvPr id="81" name="Graphic 80">
              <a:extLst>
                <a:ext uri="{FF2B5EF4-FFF2-40B4-BE49-F238E27FC236}">
                  <a16:creationId xmlns:a16="http://schemas.microsoft.com/office/drawing/2014/main" id="{CF54AA47-F527-2948-8CE2-CEF3B64ADAA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1312" y="3182511"/>
              <a:ext cx="319985" cy="319985"/>
            </a:xfrm>
            <a:prstGeom prst="rect">
              <a:avLst/>
            </a:prstGeom>
          </p:spPr>
        </p:pic>
        <p:pic>
          <p:nvPicPr>
            <p:cNvPr id="82" name="Graphic 81">
              <a:extLst>
                <a:ext uri="{FF2B5EF4-FFF2-40B4-BE49-F238E27FC236}">
                  <a16:creationId xmlns:a16="http://schemas.microsoft.com/office/drawing/2014/main" id="{597DC7D9-3026-D04E-A0FC-AC64E0D8DDE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08191" y="4135604"/>
              <a:ext cx="759096" cy="759096"/>
            </a:xfrm>
            <a:prstGeom prst="rect">
              <a:avLst/>
            </a:prstGeom>
          </p:spPr>
        </p:pic>
        <p:sp>
          <p:nvSpPr>
            <p:cNvPr id="83" name="TextBox 82">
              <a:extLst>
                <a:ext uri="{FF2B5EF4-FFF2-40B4-BE49-F238E27FC236}">
                  <a16:creationId xmlns:a16="http://schemas.microsoft.com/office/drawing/2014/main" id="{6CBB58E9-966E-D849-8DC4-1DDF45172E56}"/>
                </a:ext>
              </a:extLst>
            </p:cNvPr>
            <p:cNvSpPr txBox="1"/>
            <p:nvPr/>
          </p:nvSpPr>
          <p:spPr>
            <a:xfrm>
              <a:off x="-61165" y="5060157"/>
              <a:ext cx="2268140" cy="584886"/>
            </a:xfrm>
            <a:prstGeom prst="rect">
              <a:avLst/>
            </a:prstGeom>
            <a:no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Content router/</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firewall</a:t>
              </a:r>
            </a:p>
          </p:txBody>
        </p:sp>
      </p:grpSp>
      <p:grpSp>
        <p:nvGrpSpPr>
          <p:cNvPr id="10" name="Group 9">
            <a:extLst>
              <a:ext uri="{FF2B5EF4-FFF2-40B4-BE49-F238E27FC236}">
                <a16:creationId xmlns:a16="http://schemas.microsoft.com/office/drawing/2014/main" id="{E1C80BE0-6729-D04E-AFD4-5BEDFBA3439B}"/>
              </a:ext>
            </a:extLst>
          </p:cNvPr>
          <p:cNvGrpSpPr/>
          <p:nvPr/>
        </p:nvGrpSpPr>
        <p:grpSpPr>
          <a:xfrm>
            <a:off x="2514600" y="2350008"/>
            <a:ext cx="4274726" cy="2995963"/>
            <a:chOff x="2687521" y="2350266"/>
            <a:chExt cx="4274726" cy="2995963"/>
          </a:xfrm>
        </p:grpSpPr>
        <p:sp>
          <p:nvSpPr>
            <p:cNvPr id="58" name="TextBox 57">
              <a:extLst>
                <a:ext uri="{FF2B5EF4-FFF2-40B4-BE49-F238E27FC236}">
                  <a16:creationId xmlns:a16="http://schemas.microsoft.com/office/drawing/2014/main" id="{F10FF433-9C8F-E348-87F0-3CCC8503B6D5}"/>
                </a:ext>
              </a:extLst>
            </p:cNvPr>
            <p:cNvSpPr txBox="1"/>
            <p:nvPr/>
          </p:nvSpPr>
          <p:spPr>
            <a:xfrm>
              <a:off x="3267366" y="2503083"/>
              <a:ext cx="3139124" cy="369332"/>
            </a:xfrm>
            <a:prstGeom prst="rect">
              <a:avLst/>
            </a:prstGeom>
            <a:noFill/>
          </p:spPr>
          <p:txBody>
            <a:bodyPr wrap="square" rtlCol="0" anchor="ctr">
              <a:spAutoFit/>
            </a:bodyPr>
            <a:lstStyle/>
            <a:p>
              <a:pPr algn="ctr"/>
              <a:r>
                <a:rPr lang="en-US"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AWS Direct Connect location</a:t>
              </a:r>
            </a:p>
          </p:txBody>
        </p:sp>
        <p:sp>
          <p:nvSpPr>
            <p:cNvPr id="43" name="Rectangle 42">
              <a:extLst>
                <a:ext uri="{FF2B5EF4-FFF2-40B4-BE49-F238E27FC236}">
                  <a16:creationId xmlns:a16="http://schemas.microsoft.com/office/drawing/2014/main" id="{13B2610F-CDB3-464C-AFF7-5D08D6E96B9E}"/>
                </a:ext>
              </a:extLst>
            </p:cNvPr>
            <p:cNvSpPr/>
            <p:nvPr/>
          </p:nvSpPr>
          <p:spPr>
            <a:xfrm>
              <a:off x="2687521" y="2350266"/>
              <a:ext cx="4274726" cy="2995963"/>
            </a:xfrm>
            <a:prstGeom prst="rect">
              <a:avLst/>
            </a:prstGeom>
            <a:noFill/>
            <a:ln w="12700">
              <a:solidFill>
                <a:srgbClr val="5A6B8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2000" dirty="0">
                <a:solidFill>
                  <a:schemeClr val="bg1">
                    <a:lumMod val="50000"/>
                  </a:schemeClr>
                </a:solidFill>
              </a:endParaRPr>
            </a:p>
          </p:txBody>
        </p:sp>
        <p:pic>
          <p:nvPicPr>
            <p:cNvPr id="44" name="Graphic 43">
              <a:extLst>
                <a:ext uri="{FF2B5EF4-FFF2-40B4-BE49-F238E27FC236}">
                  <a16:creationId xmlns:a16="http://schemas.microsoft.com/office/drawing/2014/main" id="{34C1A32D-F064-2C4B-A987-88D4B06AFE3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11804" y="3456432"/>
              <a:ext cx="758952" cy="758952"/>
            </a:xfrm>
            <a:prstGeom prst="rect">
              <a:avLst/>
            </a:prstGeom>
          </p:spPr>
        </p:pic>
        <p:sp>
          <p:nvSpPr>
            <p:cNvPr id="45" name="TextBox 44">
              <a:extLst>
                <a:ext uri="{FF2B5EF4-FFF2-40B4-BE49-F238E27FC236}">
                  <a16:creationId xmlns:a16="http://schemas.microsoft.com/office/drawing/2014/main" id="{95D1735B-8DBD-7A43-8019-784C4F1DB101}"/>
                </a:ext>
              </a:extLst>
            </p:cNvPr>
            <p:cNvSpPr txBox="1"/>
            <p:nvPr/>
          </p:nvSpPr>
          <p:spPr>
            <a:xfrm>
              <a:off x="4881751" y="4258578"/>
              <a:ext cx="1815165" cy="584775"/>
            </a:xfrm>
            <a:prstGeom prst="rect">
              <a:avLst/>
            </a:prstGeom>
            <a:no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 Direct Connect endpoint</a:t>
              </a:r>
            </a:p>
          </p:txBody>
        </p:sp>
        <p:pic>
          <p:nvPicPr>
            <p:cNvPr id="55" name="Graphic 54">
              <a:extLst>
                <a:ext uri="{FF2B5EF4-FFF2-40B4-BE49-F238E27FC236}">
                  <a16:creationId xmlns:a16="http://schemas.microsoft.com/office/drawing/2014/main" id="{B29FBF3C-DC5D-A944-8A34-8477AD0CBAA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687521" y="2362118"/>
              <a:ext cx="318585" cy="318585"/>
            </a:xfrm>
            <a:prstGeom prst="rect">
              <a:avLst/>
            </a:prstGeom>
          </p:spPr>
        </p:pic>
        <p:sp>
          <p:nvSpPr>
            <p:cNvPr id="56" name="Rectangle 55">
              <a:extLst>
                <a:ext uri="{FF2B5EF4-FFF2-40B4-BE49-F238E27FC236}">
                  <a16:creationId xmlns:a16="http://schemas.microsoft.com/office/drawing/2014/main" id="{D22894FA-6543-D140-A5E9-8C058A36D637}"/>
                </a:ext>
              </a:extLst>
            </p:cNvPr>
            <p:cNvSpPr/>
            <p:nvPr/>
          </p:nvSpPr>
          <p:spPr>
            <a:xfrm>
              <a:off x="2951984" y="3164160"/>
              <a:ext cx="1779784" cy="181892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pic>
          <p:nvPicPr>
            <p:cNvPr id="59" name="Graphic 58">
              <a:extLst>
                <a:ext uri="{FF2B5EF4-FFF2-40B4-BE49-F238E27FC236}">
                  <a16:creationId xmlns:a16="http://schemas.microsoft.com/office/drawing/2014/main" id="{21136396-F15C-0C4C-8672-9F85653576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68910" y="3456432"/>
              <a:ext cx="755631" cy="755631"/>
            </a:xfrm>
            <a:prstGeom prst="rect">
              <a:avLst/>
            </a:prstGeom>
          </p:spPr>
        </p:pic>
        <p:sp>
          <p:nvSpPr>
            <p:cNvPr id="60" name="Rectangle 59">
              <a:extLst>
                <a:ext uri="{FF2B5EF4-FFF2-40B4-BE49-F238E27FC236}">
                  <a16:creationId xmlns:a16="http://schemas.microsoft.com/office/drawing/2014/main" id="{F28A8E5A-BEFD-8847-A65E-FEE33CCB7A15}"/>
                </a:ext>
              </a:extLst>
            </p:cNvPr>
            <p:cNvSpPr/>
            <p:nvPr/>
          </p:nvSpPr>
          <p:spPr>
            <a:xfrm>
              <a:off x="4873114" y="3164160"/>
              <a:ext cx="1815165" cy="181892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sp>
          <p:nvSpPr>
            <p:cNvPr id="61" name="TextBox 60">
              <a:extLst>
                <a:ext uri="{FF2B5EF4-FFF2-40B4-BE49-F238E27FC236}">
                  <a16:creationId xmlns:a16="http://schemas.microsoft.com/office/drawing/2014/main" id="{7CC00216-5960-1441-8FAD-4E3673284F9F}"/>
                </a:ext>
              </a:extLst>
            </p:cNvPr>
            <p:cNvSpPr txBox="1"/>
            <p:nvPr/>
          </p:nvSpPr>
          <p:spPr>
            <a:xfrm>
              <a:off x="2951984" y="4258578"/>
              <a:ext cx="1779784" cy="584775"/>
            </a:xfrm>
            <a:prstGeom prst="rect">
              <a:avLst/>
            </a:prstGeom>
            <a:no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Customer or Partner router</a:t>
              </a:r>
            </a:p>
          </p:txBody>
        </p:sp>
      </p:grpSp>
      <p:cxnSp>
        <p:nvCxnSpPr>
          <p:cNvPr id="88" name="Straight Connector 87">
            <a:extLst>
              <a:ext uri="{FF2B5EF4-FFF2-40B4-BE49-F238E27FC236}">
                <a16:creationId xmlns:a16="http://schemas.microsoft.com/office/drawing/2014/main" id="{588DA875-DBF5-464D-BCDB-254F7D4548E7}"/>
              </a:ext>
            </a:extLst>
          </p:cNvPr>
          <p:cNvCxnSpPr>
            <a:cxnSpLocks/>
            <a:endCxn id="44" idx="1"/>
          </p:cNvCxnSpPr>
          <p:nvPr/>
        </p:nvCxnSpPr>
        <p:spPr>
          <a:xfrm flipV="1">
            <a:off x="4014625" y="3835650"/>
            <a:ext cx="1252728" cy="0"/>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A2F223-AE2A-AE40-B0ED-84649303FDCA}"/>
              </a:ext>
            </a:extLst>
          </p:cNvPr>
          <p:cNvCxnSpPr>
            <a:cxnSpLocks/>
          </p:cNvCxnSpPr>
          <p:nvPr/>
        </p:nvCxnSpPr>
        <p:spPr>
          <a:xfrm flipV="1">
            <a:off x="1571860" y="3849771"/>
            <a:ext cx="1746504" cy="0"/>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B4C82C7-BB3E-BD47-8C4B-0445DD1DF275}"/>
              </a:ext>
            </a:extLst>
          </p:cNvPr>
          <p:cNvSpPr txBox="1"/>
          <p:nvPr/>
        </p:nvSpPr>
        <p:spPr>
          <a:xfrm>
            <a:off x="7114032" y="4242816"/>
            <a:ext cx="1482117" cy="731520"/>
          </a:xfrm>
          <a:prstGeom prst="rect">
            <a:avLst/>
          </a:prstGeom>
          <a:solidFill>
            <a:schemeClr val="bg1"/>
          </a:solid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Virtual private gateway</a:t>
            </a:r>
          </a:p>
        </p:txBody>
      </p:sp>
      <p:sp>
        <p:nvSpPr>
          <p:cNvPr id="87" name="Rectangle 86">
            <a:extLst>
              <a:ext uri="{FF2B5EF4-FFF2-40B4-BE49-F238E27FC236}">
                <a16:creationId xmlns:a16="http://schemas.microsoft.com/office/drawing/2014/main" id="{2B373BAC-D693-D048-83E9-FEE210FDB63E}"/>
              </a:ext>
            </a:extLst>
          </p:cNvPr>
          <p:cNvSpPr/>
          <p:nvPr/>
        </p:nvSpPr>
        <p:spPr>
          <a:xfrm>
            <a:off x="7114033" y="1290474"/>
            <a:ext cx="4800600" cy="50639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sp>
        <p:nvSpPr>
          <p:cNvPr id="46" name="Slide Number Placeholder 3">
            <a:extLst>
              <a:ext uri="{FF2B5EF4-FFF2-40B4-BE49-F238E27FC236}">
                <a16:creationId xmlns:a16="http://schemas.microsoft.com/office/drawing/2014/main" id="{77357B5B-8017-7749-9F5C-E985B9D91F2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10</a:t>
            </a:fld>
            <a:endParaRPr lang="en-US" dirty="0"/>
          </a:p>
        </p:txBody>
      </p:sp>
      <p:sp>
        <p:nvSpPr>
          <p:cNvPr id="47" name="Footer Placeholder 4">
            <a:extLst>
              <a:ext uri="{FF2B5EF4-FFF2-40B4-BE49-F238E27FC236}">
                <a16:creationId xmlns:a16="http://schemas.microsoft.com/office/drawing/2014/main" id="{39A14AF3-01F0-1A47-B8BB-188AB030953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9" name="TextBox 48">
            <a:extLst>
              <a:ext uri="{FF2B5EF4-FFF2-40B4-BE49-F238E27FC236}">
                <a16:creationId xmlns:a16="http://schemas.microsoft.com/office/drawing/2014/main" id="{C251028C-8139-5943-B08A-9EDC0C3B7179}"/>
              </a:ext>
            </a:extLst>
          </p:cNvPr>
          <p:cNvSpPr txBox="1"/>
          <p:nvPr/>
        </p:nvSpPr>
        <p:spPr>
          <a:xfrm>
            <a:off x="343732" y="2870214"/>
            <a:ext cx="1748410" cy="584775"/>
          </a:xfrm>
          <a:prstGeom prst="rect">
            <a:avLst/>
          </a:prstGeom>
          <a:noFill/>
        </p:spPr>
        <p:txBody>
          <a:bodyPr wrap="square" rtlCol="0" anchor="ctr">
            <a:spAutoFit/>
          </a:bodyPr>
          <a:lstStyle/>
          <a:p>
            <a:pPr algn="ctr"/>
            <a:r>
              <a:rPr lang="en-US" sz="16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Corporate data center</a:t>
            </a:r>
          </a:p>
        </p:txBody>
      </p:sp>
    </p:spTree>
    <p:custDataLst>
      <p:tags r:id="rId1"/>
    </p:custDataLst>
    <p:extLst>
      <p:ext uri="{BB962C8B-B14F-4D97-AF65-F5344CB8AC3E}">
        <p14:creationId xmlns:p14="http://schemas.microsoft.com/office/powerpoint/2010/main" val="143465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VPC components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578464"/>
            <a:ext cx="4643568" cy="1107996"/>
          </a:xfrm>
          <a:prstGeom prst="rect">
            <a:avLst/>
          </a:prstGeom>
          <a:noFill/>
          <a:ln w="12700">
            <a:solidFill>
              <a:schemeClr val="accent1"/>
            </a:solidFill>
          </a:ln>
        </p:spPr>
        <p:txBody>
          <a:bodyPr wrap="square" rtlCol="0">
            <a:spAutoFit/>
          </a:bodyPr>
          <a:lstStyle/>
          <a:p>
            <a:pPr marL="457200" indent="-457200">
              <a:buFont typeface="+mj-lt"/>
              <a:buAutoNum type="arabicPeriod" startAt="2"/>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Create a VPN connection between the VPC and the internal corporate network</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512112"/>
            <a:ext cx="4645152" cy="769441"/>
          </a:xfrm>
          <a:prstGeom prst="rect">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Isolate databases containing customers’ personal information</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27432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Public subnet</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274320" rtlCol="0">
            <a:spAutoFit/>
          </a:bodyPr>
          <a:lstStyle/>
          <a:p>
            <a:pPr marL="514350" indent="-514350">
              <a:buFont typeface="+mj-lt"/>
              <a:buAutoNum type="alphaUcPeriod" startAt="2"/>
            </a:pPr>
            <a:r>
              <a:rPr lang="en-US" sz="2800" dirty="0">
                <a:ea typeface="Amazon Ember" panose="02000000000000000000" pitchFamily="2" charset="0"/>
                <a:cs typeface="Amazon Ember" panose="020B0603020204020204" pitchFamily="34" charset="0"/>
              </a:rPr>
              <a:t>Private subnet</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274320" rtlCol="0">
            <a:spAutoFit/>
          </a:bodyPr>
          <a:lstStyle/>
          <a:p>
            <a:pPr marL="514350" indent="-514350">
              <a:buFont typeface="+mj-lt"/>
              <a:buAutoNum type="alphaUcPeriod" startAt="3"/>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Virtual private gateway</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27432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AWS Direct Connect</a:t>
            </a:r>
          </a:p>
        </p:txBody>
      </p:sp>
      <p:sp>
        <p:nvSpPr>
          <p:cNvPr id="25" name="TextBox 24">
            <a:extLst>
              <a:ext uri="{FF2B5EF4-FFF2-40B4-BE49-F238E27FC236}">
                <a16:creationId xmlns:a16="http://schemas.microsoft.com/office/drawing/2014/main" id="{252EDAF4-FBF3-064B-93FE-CF8F84AAE1E3}"/>
              </a:ext>
            </a:extLst>
          </p:cNvPr>
          <p:cNvSpPr txBox="1"/>
          <p:nvPr/>
        </p:nvSpPr>
        <p:spPr>
          <a:xfrm>
            <a:off x="609750" y="3990974"/>
            <a:ext cx="4643568" cy="769441"/>
          </a:xfrm>
          <a:prstGeom prst="rect">
            <a:avLst/>
          </a:prstGeom>
          <a:noFill/>
          <a:ln w="12700">
            <a:solidFill>
              <a:schemeClr val="accent1"/>
            </a:solidFill>
          </a:ln>
        </p:spPr>
        <p:txBody>
          <a:bodyPr wrap="square" rtlCol="0">
            <a:spAutoFit/>
          </a:bodyPr>
          <a:lstStyle/>
          <a:p>
            <a:pPr marL="457200" indent="-457200">
              <a:buFont typeface="+mj-lt"/>
              <a:buAutoNum type="arabicPeriod" startAt="3"/>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Support a customer-facing </a:t>
            </a:r>
            <a:b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website</a:t>
            </a:r>
          </a:p>
        </p:txBody>
      </p:sp>
      <p:sp>
        <p:nvSpPr>
          <p:cNvPr id="26" name="Slide Number Placeholder 3">
            <a:extLst>
              <a:ext uri="{FF2B5EF4-FFF2-40B4-BE49-F238E27FC236}">
                <a16:creationId xmlns:a16="http://schemas.microsoft.com/office/drawing/2014/main" id="{52E9331A-FEA1-6D4F-BC0C-F160F538C3C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11</a:t>
            </a:fld>
            <a:endParaRPr lang="en-US" dirty="0"/>
          </a:p>
        </p:txBody>
      </p:sp>
      <p:sp>
        <p:nvSpPr>
          <p:cNvPr id="27" name="Footer Placeholder 4">
            <a:extLst>
              <a:ext uri="{FF2B5EF4-FFF2-40B4-BE49-F238E27FC236}">
                <a16:creationId xmlns:a16="http://schemas.microsoft.com/office/drawing/2014/main" id="{3ED7D007-038D-E54F-9622-1FFA5C20697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0" name="TextBox 19">
            <a:extLst>
              <a:ext uri="{FF2B5EF4-FFF2-40B4-BE49-F238E27FC236}">
                <a16:creationId xmlns:a16="http://schemas.microsoft.com/office/drawing/2014/main" id="{ABF4B176-7E6E-5442-A057-7F9EF604EA42}"/>
              </a:ext>
            </a:extLst>
          </p:cNvPr>
          <p:cNvSpPr txBox="1"/>
          <p:nvPr/>
        </p:nvSpPr>
        <p:spPr>
          <a:xfrm>
            <a:off x="609750" y="5017807"/>
            <a:ext cx="4643568" cy="1205943"/>
          </a:xfrm>
          <a:prstGeom prst="rect">
            <a:avLst/>
          </a:prstGeom>
          <a:noFill/>
          <a:ln w="12700">
            <a:solidFill>
              <a:schemeClr val="accent1"/>
            </a:solidFill>
          </a:ln>
        </p:spPr>
        <p:txBody>
          <a:bodyPr wrap="square" rtlCol="0" anchor="ctr">
            <a:noAutofit/>
          </a:bodyPr>
          <a:lstStyle/>
          <a:p>
            <a:pPr marL="457200" indent="-457200">
              <a:buFont typeface="+mj-lt"/>
              <a:buAutoNum type="arabicPeriod" startAt="4"/>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Establish a dedicated connection between an on-premises data center and the VPC</a:t>
            </a:r>
          </a:p>
        </p:txBody>
      </p:sp>
    </p:spTree>
    <p:custDataLst>
      <p:tags r:id="rId1"/>
    </p:custDataLst>
    <p:extLst>
      <p:ext uri="{BB962C8B-B14F-4D97-AF65-F5344CB8AC3E}">
        <p14:creationId xmlns:p14="http://schemas.microsoft.com/office/powerpoint/2010/main" val="395737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6CD344B3-4B6E-6F47-9D9C-E7E573AC50F8}"/>
              </a:ext>
            </a:extLst>
          </p:cNvPr>
          <p:cNvCxnSpPr>
            <a:cxnSpLocks/>
            <a:endCxn id="17" idx="1"/>
          </p:cNvCxnSpPr>
          <p:nvPr/>
        </p:nvCxnSpPr>
        <p:spPr>
          <a:xfrm>
            <a:off x="5132626" y="1837704"/>
            <a:ext cx="1613264" cy="141014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VPC components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578464"/>
            <a:ext cx="4643568" cy="1107996"/>
          </a:xfrm>
          <a:prstGeom prst="rect">
            <a:avLst/>
          </a:prstGeom>
          <a:noFill/>
          <a:ln w="12700">
            <a:solidFill>
              <a:schemeClr val="accent1"/>
            </a:solidFill>
          </a:ln>
        </p:spPr>
        <p:txBody>
          <a:bodyPr wrap="square" rtlCol="0">
            <a:spAutoFit/>
          </a:bodyPr>
          <a:lstStyle/>
          <a:p>
            <a:pPr marL="457200" indent="-457200">
              <a:buFont typeface="+mj-lt"/>
              <a:buAutoNum type="arabicPeriod" startAt="2"/>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Create a VPN connection between the VPC and the internal corporate network</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512112"/>
            <a:ext cx="4645152" cy="769441"/>
          </a:xfrm>
          <a:prstGeom prst="rect">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Isolate databases containing customers’ personal information</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27432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Public subnet</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274320" rtlCol="0">
            <a:spAutoFit/>
          </a:bodyPr>
          <a:lstStyle/>
          <a:p>
            <a:pPr marL="514350" indent="-514350">
              <a:buFont typeface="+mj-lt"/>
              <a:buAutoNum type="alphaUcPeriod" startAt="2"/>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Private subnet</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274320" rtlCol="0">
            <a:spAutoFit/>
          </a:bodyPr>
          <a:lstStyle/>
          <a:p>
            <a:pPr marL="514350" indent="-514350">
              <a:buFont typeface="+mj-lt"/>
              <a:buAutoNum type="alphaUcPeriod" startAt="3"/>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Virtual private gateway</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27432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AWS Direct Connect</a:t>
            </a:r>
          </a:p>
        </p:txBody>
      </p:sp>
      <p:sp>
        <p:nvSpPr>
          <p:cNvPr id="25" name="TextBox 24">
            <a:extLst>
              <a:ext uri="{FF2B5EF4-FFF2-40B4-BE49-F238E27FC236}">
                <a16:creationId xmlns:a16="http://schemas.microsoft.com/office/drawing/2014/main" id="{252EDAF4-FBF3-064B-93FE-CF8F84AAE1E3}"/>
              </a:ext>
            </a:extLst>
          </p:cNvPr>
          <p:cNvSpPr txBox="1"/>
          <p:nvPr/>
        </p:nvSpPr>
        <p:spPr>
          <a:xfrm>
            <a:off x="609750" y="3990974"/>
            <a:ext cx="4643568" cy="769441"/>
          </a:xfrm>
          <a:prstGeom prst="rect">
            <a:avLst/>
          </a:prstGeom>
          <a:noFill/>
          <a:ln w="12700">
            <a:solidFill>
              <a:schemeClr val="accent1"/>
            </a:solidFill>
          </a:ln>
        </p:spPr>
        <p:txBody>
          <a:bodyPr wrap="square" rtlCol="0">
            <a:spAutoFit/>
          </a:bodyPr>
          <a:lstStyle/>
          <a:p>
            <a:pPr marL="457200" indent="-457200">
              <a:buFont typeface="+mj-lt"/>
              <a:buAutoNum type="arabicPeriod" startAt="3"/>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Support a customer-facing </a:t>
            </a:r>
            <a:b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website</a:t>
            </a:r>
          </a:p>
        </p:txBody>
      </p:sp>
      <p:sp>
        <p:nvSpPr>
          <p:cNvPr id="26" name="Slide Number Placeholder 3">
            <a:extLst>
              <a:ext uri="{FF2B5EF4-FFF2-40B4-BE49-F238E27FC236}">
                <a16:creationId xmlns:a16="http://schemas.microsoft.com/office/drawing/2014/main" id="{52E9331A-FEA1-6D4F-BC0C-F160F538C3C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12</a:t>
            </a:fld>
            <a:endParaRPr lang="en-US" dirty="0"/>
          </a:p>
        </p:txBody>
      </p:sp>
      <p:sp>
        <p:nvSpPr>
          <p:cNvPr id="27" name="Footer Placeholder 4">
            <a:extLst>
              <a:ext uri="{FF2B5EF4-FFF2-40B4-BE49-F238E27FC236}">
                <a16:creationId xmlns:a16="http://schemas.microsoft.com/office/drawing/2014/main" id="{3ED7D007-038D-E54F-9622-1FFA5C20697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0" name="TextBox 19">
            <a:extLst>
              <a:ext uri="{FF2B5EF4-FFF2-40B4-BE49-F238E27FC236}">
                <a16:creationId xmlns:a16="http://schemas.microsoft.com/office/drawing/2014/main" id="{ABF4B176-7E6E-5442-A057-7F9EF604EA42}"/>
              </a:ext>
            </a:extLst>
          </p:cNvPr>
          <p:cNvSpPr txBox="1"/>
          <p:nvPr/>
        </p:nvSpPr>
        <p:spPr>
          <a:xfrm>
            <a:off x="609750" y="5017807"/>
            <a:ext cx="4643568" cy="1205943"/>
          </a:xfrm>
          <a:prstGeom prst="rect">
            <a:avLst/>
          </a:prstGeom>
          <a:noFill/>
          <a:ln w="12700">
            <a:solidFill>
              <a:schemeClr val="accent1"/>
            </a:solidFill>
          </a:ln>
        </p:spPr>
        <p:txBody>
          <a:bodyPr wrap="square" rtlCol="0" anchor="ctr">
            <a:noAutofit/>
          </a:bodyPr>
          <a:lstStyle/>
          <a:p>
            <a:pPr marL="457200" indent="-457200">
              <a:buFont typeface="+mj-lt"/>
              <a:buAutoNum type="arabicPeriod" startAt="4"/>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Establish a dedicated connection between an on-premises data center and the VPC</a:t>
            </a:r>
          </a:p>
        </p:txBody>
      </p:sp>
    </p:spTree>
    <p:custDataLst>
      <p:tags r:id="rId1"/>
    </p:custDataLst>
    <p:extLst>
      <p:ext uri="{BB962C8B-B14F-4D97-AF65-F5344CB8AC3E}">
        <p14:creationId xmlns:p14="http://schemas.microsoft.com/office/powerpoint/2010/main" val="301496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3D9FE5B-66F3-A441-B1C5-C2AD9AB72D6C}"/>
              </a:ext>
            </a:extLst>
          </p:cNvPr>
          <p:cNvCxnSpPr>
            <a:cxnSpLocks/>
          </p:cNvCxnSpPr>
          <p:nvPr/>
        </p:nvCxnSpPr>
        <p:spPr>
          <a:xfrm>
            <a:off x="5196534" y="3127550"/>
            <a:ext cx="1613264" cy="141014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D344B3-4B6E-6F47-9D9C-E7E573AC50F8}"/>
              </a:ext>
            </a:extLst>
          </p:cNvPr>
          <p:cNvCxnSpPr>
            <a:cxnSpLocks/>
            <a:endCxn id="17" idx="1"/>
          </p:cNvCxnSpPr>
          <p:nvPr/>
        </p:nvCxnSpPr>
        <p:spPr>
          <a:xfrm>
            <a:off x="5132626" y="1837704"/>
            <a:ext cx="1613264" cy="14101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VPC components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578464"/>
            <a:ext cx="4643568" cy="1107996"/>
          </a:xfrm>
          <a:prstGeom prst="rect">
            <a:avLst/>
          </a:prstGeom>
          <a:ln w="12700">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457200" indent="-457200">
              <a:buFont typeface="+mj-lt"/>
              <a:buAutoNum type="arabicPeriod" startAt="2"/>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Create a VPN connection between the VPC and the internal corporate network</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512112"/>
            <a:ext cx="4645152" cy="769441"/>
          </a:xfrm>
          <a:prstGeom prst="rect">
            <a:avLst/>
          </a:prstGeom>
          <a:ln w="12700"/>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Isolate databases containing customers’ personal information</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27432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Public subnet</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274320" rtlCol="0">
            <a:spAutoFit/>
          </a:bodyPr>
          <a:lstStyle/>
          <a:p>
            <a:pPr marL="514350" indent="-514350">
              <a:buFont typeface="+mj-lt"/>
              <a:buAutoNum type="alphaUcPeriod" startAt="2"/>
            </a:pPr>
            <a:r>
              <a:rPr lang="en-US" sz="2800" dirty="0">
                <a:solidFill>
                  <a:schemeClr val="bg1"/>
                </a:solidFill>
                <a:ea typeface="Amazon Ember" panose="020B0603020204020204" pitchFamily="34" charset="0"/>
                <a:cs typeface="Amazon Ember" panose="020B0603020204020204" pitchFamily="34" charset="0"/>
              </a:rPr>
              <a:t>Private subnet</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274320" rtlCol="0">
            <a:spAutoFit/>
          </a:bodyPr>
          <a:lstStyle/>
          <a:p>
            <a:pPr marL="514350" indent="-514350">
              <a:buFont typeface="+mj-lt"/>
              <a:buAutoNum type="alphaUcPeriod" startAt="3"/>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Virtual private gateway</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27432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AWS Direct Connect</a:t>
            </a:r>
          </a:p>
        </p:txBody>
      </p:sp>
      <p:sp>
        <p:nvSpPr>
          <p:cNvPr id="26" name="TextBox 25">
            <a:extLst>
              <a:ext uri="{FF2B5EF4-FFF2-40B4-BE49-F238E27FC236}">
                <a16:creationId xmlns:a16="http://schemas.microsoft.com/office/drawing/2014/main" id="{BE4FE180-22E0-AC4B-BBC7-A0B977C48B42}"/>
              </a:ext>
            </a:extLst>
          </p:cNvPr>
          <p:cNvSpPr txBox="1"/>
          <p:nvPr/>
        </p:nvSpPr>
        <p:spPr>
          <a:xfrm>
            <a:off x="609750" y="3990974"/>
            <a:ext cx="4643568" cy="769441"/>
          </a:xfrm>
          <a:prstGeom prst="rect">
            <a:avLst/>
          </a:prstGeom>
          <a:noFill/>
          <a:ln w="12700">
            <a:solidFill>
              <a:schemeClr val="tx1"/>
            </a:solidFill>
          </a:ln>
        </p:spPr>
        <p:txBody>
          <a:bodyPr wrap="square" rtlCol="0">
            <a:spAutoFit/>
          </a:bodyPr>
          <a:lstStyle/>
          <a:p>
            <a:pPr marL="457200" indent="-457200">
              <a:buFont typeface="+mj-lt"/>
              <a:buAutoNum type="arabicPeriod" startAt="3"/>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Support a customer-facing </a:t>
            </a:r>
            <a:b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website</a:t>
            </a:r>
          </a:p>
        </p:txBody>
      </p:sp>
      <p:sp>
        <p:nvSpPr>
          <p:cNvPr id="27" name="Slide Number Placeholder 3">
            <a:extLst>
              <a:ext uri="{FF2B5EF4-FFF2-40B4-BE49-F238E27FC236}">
                <a16:creationId xmlns:a16="http://schemas.microsoft.com/office/drawing/2014/main" id="{15D12BDE-951C-1747-9B81-39ECBF6E54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13</a:t>
            </a:fld>
            <a:endParaRPr lang="en-US" dirty="0"/>
          </a:p>
        </p:txBody>
      </p:sp>
      <p:sp>
        <p:nvSpPr>
          <p:cNvPr id="28" name="Footer Placeholder 4">
            <a:extLst>
              <a:ext uri="{FF2B5EF4-FFF2-40B4-BE49-F238E27FC236}">
                <a16:creationId xmlns:a16="http://schemas.microsoft.com/office/drawing/2014/main" id="{921DA071-E3D1-2F44-9BB3-1D24A7D0533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0" name="TextBox 19">
            <a:extLst>
              <a:ext uri="{FF2B5EF4-FFF2-40B4-BE49-F238E27FC236}">
                <a16:creationId xmlns:a16="http://schemas.microsoft.com/office/drawing/2014/main" id="{7158CE49-52DD-FD4D-8E1D-1EACB93F5CD8}"/>
              </a:ext>
            </a:extLst>
          </p:cNvPr>
          <p:cNvSpPr txBox="1"/>
          <p:nvPr/>
        </p:nvSpPr>
        <p:spPr>
          <a:xfrm>
            <a:off x="609750" y="5017807"/>
            <a:ext cx="4643568" cy="1205943"/>
          </a:xfrm>
          <a:prstGeom prst="rect">
            <a:avLst/>
          </a:prstGeom>
          <a:noFill/>
          <a:ln w="12700">
            <a:solidFill>
              <a:schemeClr val="accent1"/>
            </a:solidFill>
          </a:ln>
        </p:spPr>
        <p:txBody>
          <a:bodyPr wrap="square" rtlCol="0" anchor="ctr">
            <a:noAutofit/>
          </a:bodyPr>
          <a:lstStyle/>
          <a:p>
            <a:pPr marL="457200" indent="-457200">
              <a:buFont typeface="+mj-lt"/>
              <a:buAutoNum type="arabicPeriod" startAt="4"/>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Establish a dedicated connection between an on-premises data center and the VPC</a:t>
            </a:r>
          </a:p>
        </p:txBody>
      </p:sp>
    </p:spTree>
    <p:custDataLst>
      <p:tags r:id="rId1"/>
    </p:custDataLst>
    <p:extLst>
      <p:ext uri="{BB962C8B-B14F-4D97-AF65-F5344CB8AC3E}">
        <p14:creationId xmlns:p14="http://schemas.microsoft.com/office/powerpoint/2010/main" val="131718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3D9FE5B-66F3-A441-B1C5-C2AD9AB72D6C}"/>
              </a:ext>
            </a:extLst>
          </p:cNvPr>
          <p:cNvCxnSpPr>
            <a:cxnSpLocks/>
          </p:cNvCxnSpPr>
          <p:nvPr/>
        </p:nvCxnSpPr>
        <p:spPr>
          <a:xfrm>
            <a:off x="5196534" y="3127550"/>
            <a:ext cx="1613264" cy="14101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D344B3-4B6E-6F47-9D9C-E7E573AC50F8}"/>
              </a:ext>
            </a:extLst>
          </p:cNvPr>
          <p:cNvCxnSpPr>
            <a:cxnSpLocks/>
            <a:endCxn id="17" idx="1"/>
          </p:cNvCxnSpPr>
          <p:nvPr/>
        </p:nvCxnSpPr>
        <p:spPr>
          <a:xfrm>
            <a:off x="5132626" y="1837704"/>
            <a:ext cx="1613264" cy="14101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6E3E86-7C4E-7E43-B6DC-E9F081699396}"/>
              </a:ext>
            </a:extLst>
          </p:cNvPr>
          <p:cNvSpPr txBox="1"/>
          <p:nvPr/>
        </p:nvSpPr>
        <p:spPr>
          <a:xfrm>
            <a:off x="609750" y="2578464"/>
            <a:ext cx="4643568" cy="110799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457200" indent="-457200">
              <a:buFont typeface="+mj-lt"/>
              <a:buAutoNum type="arabicPeriod" startAt="2"/>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Create a VPN connection between the VPC and the internal corporate network</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512112"/>
            <a:ext cx="4645152" cy="76944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Isolate databases containing customers’ personal information</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5BBEEB2-B79C-6D4B-A47D-1EABCAE8008D}"/>
              </a:ext>
            </a:extLst>
          </p:cNvPr>
          <p:cNvCxnSpPr>
            <a:cxnSpLocks/>
          </p:cNvCxnSpPr>
          <p:nvPr/>
        </p:nvCxnSpPr>
        <p:spPr>
          <a:xfrm flipV="1">
            <a:off x="5176994" y="1805164"/>
            <a:ext cx="1696712" cy="2681189"/>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274320" rtlCol="0">
            <a:spAutoFit/>
          </a:bodyPr>
          <a:lstStyle/>
          <a:p>
            <a:pPr marL="514350" indent="-514350">
              <a:buFont typeface="+mj-lt"/>
              <a:buAutoNum type="alphaUcPeriod" startAt="3"/>
            </a:pPr>
            <a:r>
              <a:rPr lang="en-US" sz="2800" dirty="0">
                <a:solidFill>
                  <a:schemeClr val="bg1"/>
                </a:solidFill>
                <a:ea typeface="Amazon Ember" panose="020B0603020204020204" pitchFamily="34" charset="0"/>
                <a:cs typeface="Amazon Ember" panose="020B0603020204020204" pitchFamily="34" charset="0"/>
              </a:rPr>
              <a:t>Virtual private gateway</a:t>
            </a:r>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274320" rtlCol="0">
            <a:spAutoFit/>
          </a:bodyPr>
          <a:lstStyle/>
          <a:p>
            <a:pPr marL="514350" indent="-514350">
              <a:buFont typeface="+mj-lt"/>
              <a:buAutoNum type="alphaUcPeriod" startAt="2"/>
            </a:pPr>
            <a:r>
              <a:rPr lang="en-US" sz="2800" dirty="0">
                <a:solidFill>
                  <a:schemeClr val="bg1"/>
                </a:solidFill>
                <a:ea typeface="Amazon Ember" panose="020B0603020204020204" pitchFamily="34" charset="0"/>
                <a:cs typeface="Amazon Ember" panose="020B0603020204020204" pitchFamily="34" charset="0"/>
              </a:rPr>
              <a:t>Private subnet</a:t>
            </a:r>
          </a:p>
        </p:txBody>
      </p:sp>
      <p:sp>
        <p:nvSpPr>
          <p:cNvPr id="26" name="TextBox 25">
            <a:extLst>
              <a:ext uri="{FF2B5EF4-FFF2-40B4-BE49-F238E27FC236}">
                <a16:creationId xmlns:a16="http://schemas.microsoft.com/office/drawing/2014/main" id="{BE4FE180-22E0-AC4B-BBC7-A0B977C48B42}"/>
              </a:ext>
            </a:extLst>
          </p:cNvPr>
          <p:cNvSpPr txBox="1"/>
          <p:nvPr/>
        </p:nvSpPr>
        <p:spPr>
          <a:xfrm>
            <a:off x="609750" y="3990974"/>
            <a:ext cx="4643568" cy="769441"/>
          </a:xfrm>
          <a:prstGeom prst="rect">
            <a:avLst/>
          </a:prstGeom>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57200" indent="-457200">
              <a:buFont typeface="+mj-lt"/>
              <a:buAutoNum type="arabicPeriod" startAt="3"/>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Support a customer-facing </a:t>
            </a:r>
            <a:b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website</a:t>
            </a:r>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274320" rtlCol="0">
            <a:spAutoFit/>
          </a:bodyPr>
          <a:lstStyle/>
          <a:p>
            <a:pPr marL="514350" indent="-514350">
              <a:buFont typeface="+mj-lt"/>
              <a:buAutoNum type="alphaUcPeriod"/>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VPC components</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27432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AWS Direct Connect</a:t>
            </a:r>
          </a:p>
        </p:txBody>
      </p:sp>
      <p:sp>
        <p:nvSpPr>
          <p:cNvPr id="28" name="Slide Number Placeholder 3">
            <a:extLst>
              <a:ext uri="{FF2B5EF4-FFF2-40B4-BE49-F238E27FC236}">
                <a16:creationId xmlns:a16="http://schemas.microsoft.com/office/drawing/2014/main" id="{C88A5764-7BF0-6D4F-BF6B-C052F8EC3F62}"/>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14</a:t>
            </a:fld>
            <a:endParaRPr lang="en-US" dirty="0"/>
          </a:p>
        </p:txBody>
      </p:sp>
      <p:sp>
        <p:nvSpPr>
          <p:cNvPr id="29" name="Footer Placeholder 4">
            <a:extLst>
              <a:ext uri="{FF2B5EF4-FFF2-40B4-BE49-F238E27FC236}">
                <a16:creationId xmlns:a16="http://schemas.microsoft.com/office/drawing/2014/main" id="{AA9189DB-4DCE-8E44-8267-F48D0B4A0A1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0" name="TextBox 19">
            <a:extLst>
              <a:ext uri="{FF2B5EF4-FFF2-40B4-BE49-F238E27FC236}">
                <a16:creationId xmlns:a16="http://schemas.microsoft.com/office/drawing/2014/main" id="{259E1C9C-EE04-5A48-814C-FB54FBDFA550}"/>
              </a:ext>
            </a:extLst>
          </p:cNvPr>
          <p:cNvSpPr txBox="1"/>
          <p:nvPr/>
        </p:nvSpPr>
        <p:spPr>
          <a:xfrm>
            <a:off x="609750" y="5017807"/>
            <a:ext cx="4643568" cy="1205943"/>
          </a:xfrm>
          <a:prstGeom prst="rect">
            <a:avLst/>
          </a:prstGeom>
          <a:noFill/>
          <a:ln w="12700">
            <a:solidFill>
              <a:schemeClr val="accent1"/>
            </a:solidFill>
          </a:ln>
        </p:spPr>
        <p:txBody>
          <a:bodyPr wrap="square" rtlCol="0" anchor="ctr">
            <a:noAutofit/>
          </a:bodyPr>
          <a:lstStyle/>
          <a:p>
            <a:pPr marL="457200" indent="-457200">
              <a:buFont typeface="+mj-lt"/>
              <a:buAutoNum type="arabicPeriod" startAt="4"/>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Establish a dedicated connection between an on-premises data center and the VPC</a:t>
            </a:r>
          </a:p>
        </p:txBody>
      </p:sp>
    </p:spTree>
    <p:custDataLst>
      <p:tags r:id="rId1"/>
    </p:custDataLst>
    <p:extLst>
      <p:ext uri="{BB962C8B-B14F-4D97-AF65-F5344CB8AC3E}">
        <p14:creationId xmlns:p14="http://schemas.microsoft.com/office/powerpoint/2010/main" val="194287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CC22B11E-B655-C646-9B34-774B67131E1C}"/>
              </a:ext>
            </a:extLst>
          </p:cNvPr>
          <p:cNvCxnSpPr>
            <a:cxnSpLocks/>
            <a:endCxn id="22" idx="1"/>
          </p:cNvCxnSpPr>
          <p:nvPr/>
        </p:nvCxnSpPr>
        <p:spPr>
          <a:xfrm flipV="1">
            <a:off x="5208948" y="5746697"/>
            <a:ext cx="1536940" cy="598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D9FE5B-66F3-A441-B1C5-C2AD9AB72D6C}"/>
              </a:ext>
            </a:extLst>
          </p:cNvPr>
          <p:cNvCxnSpPr>
            <a:cxnSpLocks/>
          </p:cNvCxnSpPr>
          <p:nvPr/>
        </p:nvCxnSpPr>
        <p:spPr>
          <a:xfrm>
            <a:off x="5196534" y="3127550"/>
            <a:ext cx="1613264" cy="14101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D344B3-4B6E-6F47-9D9C-E7E573AC50F8}"/>
              </a:ext>
            </a:extLst>
          </p:cNvPr>
          <p:cNvCxnSpPr>
            <a:cxnSpLocks/>
            <a:endCxn id="17" idx="1"/>
          </p:cNvCxnSpPr>
          <p:nvPr/>
        </p:nvCxnSpPr>
        <p:spPr>
          <a:xfrm>
            <a:off x="5132626" y="1837704"/>
            <a:ext cx="1613264" cy="14101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6E3E86-7C4E-7E43-B6DC-E9F081699396}"/>
              </a:ext>
            </a:extLst>
          </p:cNvPr>
          <p:cNvSpPr txBox="1"/>
          <p:nvPr/>
        </p:nvSpPr>
        <p:spPr>
          <a:xfrm>
            <a:off x="609750" y="2578464"/>
            <a:ext cx="4643568" cy="110799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457200" indent="-457200">
              <a:buFont typeface="+mj-lt"/>
              <a:buAutoNum type="arabicPeriod" startAt="2"/>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Create a VPN connection between the VPC and the internal corporate network</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512112"/>
            <a:ext cx="4645152" cy="76944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Isolate databases containing customers’ personal information</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5BBEEB2-B79C-6D4B-A47D-1EABCAE8008D}"/>
              </a:ext>
            </a:extLst>
          </p:cNvPr>
          <p:cNvCxnSpPr>
            <a:cxnSpLocks/>
          </p:cNvCxnSpPr>
          <p:nvPr/>
        </p:nvCxnSpPr>
        <p:spPr>
          <a:xfrm flipV="1">
            <a:off x="5176994" y="1805164"/>
            <a:ext cx="1696712" cy="2681189"/>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274320" rtlCol="0">
            <a:spAutoFit/>
          </a:bodyPr>
          <a:lstStyle/>
          <a:p>
            <a:pPr marL="514350" indent="-514350">
              <a:buFont typeface="+mj-lt"/>
              <a:buAutoNum type="alphaUcPeriod" startAt="3"/>
            </a:pPr>
            <a:r>
              <a:rPr lang="en-US" sz="2800" dirty="0">
                <a:solidFill>
                  <a:schemeClr val="bg1"/>
                </a:solidFill>
                <a:ea typeface="Amazon Ember" panose="020B0603020204020204" pitchFamily="34" charset="0"/>
                <a:cs typeface="Amazon Ember" panose="020B0603020204020204" pitchFamily="34" charset="0"/>
              </a:rPr>
              <a:t>Virtual private gateway</a:t>
            </a:r>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274320" rtlCol="0">
            <a:spAutoFit/>
          </a:bodyPr>
          <a:lstStyle/>
          <a:p>
            <a:pPr marL="514350" indent="-514350">
              <a:buFont typeface="+mj-lt"/>
              <a:buAutoNum type="alphaUcPeriod" startAt="2"/>
            </a:pPr>
            <a:r>
              <a:rPr lang="en-US" sz="2800" dirty="0">
                <a:solidFill>
                  <a:schemeClr val="bg1"/>
                </a:solidFill>
                <a:ea typeface="Amazon Ember" panose="020B0603020204020204" pitchFamily="34" charset="0"/>
                <a:cs typeface="Amazon Ember" panose="020B0603020204020204" pitchFamily="34" charset="0"/>
              </a:rPr>
              <a:t>Private subnet</a:t>
            </a:r>
          </a:p>
        </p:txBody>
      </p:sp>
      <p:sp>
        <p:nvSpPr>
          <p:cNvPr id="26" name="TextBox 25">
            <a:extLst>
              <a:ext uri="{FF2B5EF4-FFF2-40B4-BE49-F238E27FC236}">
                <a16:creationId xmlns:a16="http://schemas.microsoft.com/office/drawing/2014/main" id="{BE4FE180-22E0-AC4B-BBC7-A0B977C48B42}"/>
              </a:ext>
            </a:extLst>
          </p:cNvPr>
          <p:cNvSpPr txBox="1"/>
          <p:nvPr/>
        </p:nvSpPr>
        <p:spPr>
          <a:xfrm>
            <a:off x="609750" y="3990974"/>
            <a:ext cx="4643568" cy="769441"/>
          </a:xfrm>
          <a:prstGeom prst="rect">
            <a:avLst/>
          </a:prstGeom>
          <a:solidFill>
            <a:schemeClr val="accent3">
              <a:lumMod val="75000"/>
            </a:schemeClr>
          </a:solidFill>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457200" indent="-457200">
              <a:buFont typeface="+mj-lt"/>
              <a:buAutoNum type="arabicPeriod" startAt="3"/>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Support a customer-facing </a:t>
            </a:r>
            <a:b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website</a:t>
            </a:r>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274320" rtlCol="0">
            <a:spAutoFit/>
          </a:bodyPr>
          <a:lstStyle/>
          <a:p>
            <a:pPr marL="514350" indent="-514350">
              <a:buFont typeface="+mj-lt"/>
              <a:buAutoNum type="alphaUcPeriod"/>
            </a:pPr>
            <a:r>
              <a:rPr lang="en-US" sz="2800" dirty="0">
                <a:solidFill>
                  <a:schemeClr val="bg1"/>
                </a:solidFill>
                <a:ea typeface="Amazon Ember" panose="020B0603020204020204" pitchFamily="34" charset="0"/>
                <a:cs typeface="Amazon Ember" panose="020B0603020204020204" pitchFamily="34" charset="0"/>
              </a:rPr>
              <a:t>Public subnet</a:t>
            </a:r>
          </a:p>
        </p:txBody>
      </p: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VPC components</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274320" rtlCol="0">
            <a:spAutoFit/>
          </a:bodyPr>
          <a:lstStyle/>
          <a:p>
            <a:pPr marL="514350" indent="-514350">
              <a:buFont typeface="+mj-lt"/>
              <a:buAutoNum type="alphaUcPeriod" startAt="4"/>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AWS Direct Connect</a:t>
            </a:r>
          </a:p>
        </p:txBody>
      </p:sp>
      <p:sp>
        <p:nvSpPr>
          <p:cNvPr id="25" name="TextBox 24">
            <a:extLst>
              <a:ext uri="{FF2B5EF4-FFF2-40B4-BE49-F238E27FC236}">
                <a16:creationId xmlns:a16="http://schemas.microsoft.com/office/drawing/2014/main" id="{BC3CC375-027D-0543-867B-7767AF0F9FD1}"/>
              </a:ext>
            </a:extLst>
          </p:cNvPr>
          <p:cNvSpPr txBox="1"/>
          <p:nvPr/>
        </p:nvSpPr>
        <p:spPr>
          <a:xfrm>
            <a:off x="609750" y="5034152"/>
            <a:ext cx="4643568" cy="1183610"/>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pPr marL="457200" indent="-457200">
              <a:buFont typeface="+mj-lt"/>
              <a:buAutoNum type="arabicPeriod" startAt="4"/>
            </a:pPr>
            <a:r>
              <a:rPr lang="en-US" sz="2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Establish a dedicated connection between an on-premises data center and the VPC</a:t>
            </a:r>
          </a:p>
        </p:txBody>
      </p:sp>
      <p:sp>
        <p:nvSpPr>
          <p:cNvPr id="29" name="Slide Number Placeholder 3">
            <a:extLst>
              <a:ext uri="{FF2B5EF4-FFF2-40B4-BE49-F238E27FC236}">
                <a16:creationId xmlns:a16="http://schemas.microsoft.com/office/drawing/2014/main" id="{82626698-FCC6-9547-A94E-4F531F4155F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15</a:t>
            </a:fld>
            <a:endParaRPr lang="en-US" dirty="0"/>
          </a:p>
        </p:txBody>
      </p:sp>
      <p:sp>
        <p:nvSpPr>
          <p:cNvPr id="30" name="Footer Placeholder 4">
            <a:extLst>
              <a:ext uri="{FF2B5EF4-FFF2-40B4-BE49-F238E27FC236}">
                <a16:creationId xmlns:a16="http://schemas.microsoft.com/office/drawing/2014/main" id="{BA433E2E-20BD-0049-A050-7E2E0F457EB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0332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access control lists and security groups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2616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Network traffic in a VPC</a:t>
            </a:r>
          </a:p>
        </p:txBody>
      </p:sp>
      <p:sp>
        <p:nvSpPr>
          <p:cNvPr id="17" name="Rectangle 16">
            <a:extLst>
              <a:ext uri="{FF2B5EF4-FFF2-40B4-BE49-F238E27FC236}">
                <a16:creationId xmlns:a16="http://schemas.microsoft.com/office/drawing/2014/main" id="{B007EDFE-0F44-8243-A86E-BC44B4E370B4}"/>
              </a:ext>
            </a:extLst>
          </p:cNvPr>
          <p:cNvSpPr/>
          <p:nvPr/>
        </p:nvSpPr>
        <p:spPr>
          <a:xfrm>
            <a:off x="5681493" y="2082801"/>
            <a:ext cx="6039591" cy="3784599"/>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18" name="Graphic 17">
            <a:extLst>
              <a:ext uri="{FF2B5EF4-FFF2-40B4-BE49-F238E27FC236}">
                <a16:creationId xmlns:a16="http://schemas.microsoft.com/office/drawing/2014/main" id="{8A2DD689-2F2C-3C46-9769-24EFC5558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1493" y="2082801"/>
            <a:ext cx="348815" cy="348815"/>
          </a:xfrm>
          <a:prstGeom prst="rect">
            <a:avLst/>
          </a:prstGeom>
        </p:spPr>
      </p:pic>
      <p:pic>
        <p:nvPicPr>
          <p:cNvPr id="85" name="Picture 84">
            <a:extLst>
              <a:ext uri="{FF2B5EF4-FFF2-40B4-BE49-F238E27FC236}">
                <a16:creationId xmlns:a16="http://schemas.microsoft.com/office/drawing/2014/main" id="{D85F2D22-3A23-0643-B2F0-C5F67D0D3AE6}"/>
              </a:ext>
            </a:extLst>
          </p:cNvPr>
          <p:cNvPicPr>
            <a:picLocks noChangeAspect="1"/>
          </p:cNvPicPr>
          <p:nvPr/>
        </p:nvPicPr>
        <p:blipFill>
          <a:blip r:embed="rId6"/>
          <a:stretch>
            <a:fillRect/>
          </a:stretch>
        </p:blipFill>
        <p:spPr>
          <a:xfrm>
            <a:off x="5296393" y="3746762"/>
            <a:ext cx="795528" cy="788230"/>
          </a:xfrm>
          <a:prstGeom prst="rect">
            <a:avLst/>
          </a:prstGeom>
        </p:spPr>
      </p:pic>
      <p:sp>
        <p:nvSpPr>
          <p:cNvPr id="86" name="TextBox 85">
            <a:extLst>
              <a:ext uri="{FF2B5EF4-FFF2-40B4-BE49-F238E27FC236}">
                <a16:creationId xmlns:a16="http://schemas.microsoft.com/office/drawing/2014/main" id="{EEE33D86-61D8-FF4A-B882-FEEA0CD293F9}"/>
              </a:ext>
            </a:extLst>
          </p:cNvPr>
          <p:cNvSpPr txBox="1"/>
          <p:nvPr/>
        </p:nvSpPr>
        <p:spPr>
          <a:xfrm>
            <a:off x="5724910" y="4603685"/>
            <a:ext cx="1159171" cy="646331"/>
          </a:xfrm>
          <a:prstGeom prst="rect">
            <a:avLst/>
          </a:prstGeom>
          <a:solidFill>
            <a:schemeClr val="bg1"/>
          </a:solid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 gateway</a:t>
            </a:r>
          </a:p>
        </p:txBody>
      </p:sp>
      <p:sp>
        <p:nvSpPr>
          <p:cNvPr id="90" name="TextBox 89">
            <a:extLst>
              <a:ext uri="{FF2B5EF4-FFF2-40B4-BE49-F238E27FC236}">
                <a16:creationId xmlns:a16="http://schemas.microsoft.com/office/drawing/2014/main" id="{C4AF6E12-373C-2444-9729-661721BF58A7}"/>
              </a:ext>
            </a:extLst>
          </p:cNvPr>
          <p:cNvSpPr txBox="1"/>
          <p:nvPr/>
        </p:nvSpPr>
        <p:spPr>
          <a:xfrm>
            <a:off x="2794099" y="3565491"/>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a:t>
            </a:r>
          </a:p>
        </p:txBody>
      </p:sp>
      <p:pic>
        <p:nvPicPr>
          <p:cNvPr id="88" name="Graphic 87">
            <a:extLst>
              <a:ext uri="{FF2B5EF4-FFF2-40B4-BE49-F238E27FC236}">
                <a16:creationId xmlns:a16="http://schemas.microsoft.com/office/drawing/2014/main" id="{B387D104-5D43-AA4E-A787-C38C1F93A1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6361" y="3785647"/>
            <a:ext cx="848468" cy="848468"/>
          </a:xfrm>
          <a:prstGeom prst="rect">
            <a:avLst/>
          </a:prstGeom>
        </p:spPr>
      </p:pic>
      <p:sp>
        <p:nvSpPr>
          <p:cNvPr id="89" name="TextBox 88">
            <a:extLst>
              <a:ext uri="{FF2B5EF4-FFF2-40B4-BE49-F238E27FC236}">
                <a16:creationId xmlns:a16="http://schemas.microsoft.com/office/drawing/2014/main" id="{FD051104-4BA1-DF44-9B93-30BBE28EFB4D}"/>
              </a:ext>
            </a:extLst>
          </p:cNvPr>
          <p:cNvSpPr txBox="1"/>
          <p:nvPr/>
        </p:nvSpPr>
        <p:spPr>
          <a:xfrm>
            <a:off x="160703" y="4800447"/>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pic>
        <p:nvPicPr>
          <p:cNvPr id="91" name="Graphic 90">
            <a:extLst>
              <a:ext uri="{FF2B5EF4-FFF2-40B4-BE49-F238E27FC236}">
                <a16:creationId xmlns:a16="http://schemas.microsoft.com/office/drawing/2014/main" id="{5C6E708D-B8DE-4340-91FD-4FEA2B2CA5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10739" y="2674126"/>
            <a:ext cx="1003212" cy="1003212"/>
          </a:xfrm>
          <a:prstGeom prst="rect">
            <a:avLst/>
          </a:prstGeom>
        </p:spPr>
      </p:pic>
      <p:cxnSp>
        <p:nvCxnSpPr>
          <p:cNvPr id="92" name="Straight Connector 91">
            <a:extLst>
              <a:ext uri="{FF2B5EF4-FFF2-40B4-BE49-F238E27FC236}">
                <a16:creationId xmlns:a16="http://schemas.microsoft.com/office/drawing/2014/main" id="{37AB41D3-59BF-634F-B83C-D6B6C43CAF0D}"/>
              </a:ext>
            </a:extLst>
          </p:cNvPr>
          <p:cNvCxnSpPr>
            <a:cxnSpLocks/>
          </p:cNvCxnSpPr>
          <p:nvPr/>
        </p:nvCxnSpPr>
        <p:spPr>
          <a:xfrm flipV="1">
            <a:off x="1435472" y="4183874"/>
            <a:ext cx="3829381"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3" name="Graphic 2" descr="Open envelope">
            <a:extLst>
              <a:ext uri="{FF2B5EF4-FFF2-40B4-BE49-F238E27FC236}">
                <a16:creationId xmlns:a16="http://schemas.microsoft.com/office/drawing/2014/main" id="{E5A715B5-AE9A-F047-ABEA-BF00DB4253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145648" y="3557133"/>
            <a:ext cx="608810" cy="608810"/>
          </a:xfrm>
          <a:prstGeom prst="rect">
            <a:avLst/>
          </a:prstGeom>
        </p:spPr>
      </p:pic>
      <p:sp>
        <p:nvSpPr>
          <p:cNvPr id="28" name="TextBox 27">
            <a:extLst>
              <a:ext uri="{FF2B5EF4-FFF2-40B4-BE49-F238E27FC236}">
                <a16:creationId xmlns:a16="http://schemas.microsoft.com/office/drawing/2014/main" id="{FB1E08D7-DFF1-E84A-9D02-54BAC17AD001}"/>
              </a:ext>
            </a:extLst>
          </p:cNvPr>
          <p:cNvSpPr txBox="1"/>
          <p:nvPr/>
        </p:nvSpPr>
        <p:spPr>
          <a:xfrm>
            <a:off x="1560161" y="4319109"/>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p>
        </p:txBody>
      </p:sp>
      <p:pic>
        <p:nvPicPr>
          <p:cNvPr id="32" name="Graphic 31">
            <a:extLst>
              <a:ext uri="{FF2B5EF4-FFF2-40B4-BE49-F238E27FC236}">
                <a16:creationId xmlns:a16="http://schemas.microsoft.com/office/drawing/2014/main" id="{8D76E17F-8CB1-C840-B310-8E8516A752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104915" y="3746761"/>
            <a:ext cx="788231" cy="788231"/>
          </a:xfrm>
          <a:prstGeom prst="rect">
            <a:avLst/>
          </a:prstGeom>
        </p:spPr>
      </p:pic>
      <p:sp>
        <p:nvSpPr>
          <p:cNvPr id="33" name="TextBox 32">
            <a:extLst>
              <a:ext uri="{FF2B5EF4-FFF2-40B4-BE49-F238E27FC236}">
                <a16:creationId xmlns:a16="http://schemas.microsoft.com/office/drawing/2014/main" id="{84C6153B-C479-FF4E-B392-B5F1D453D395}"/>
              </a:ext>
            </a:extLst>
          </p:cNvPr>
          <p:cNvSpPr txBox="1"/>
          <p:nvPr/>
        </p:nvSpPr>
        <p:spPr>
          <a:xfrm>
            <a:off x="6691727" y="3060453"/>
            <a:ext cx="1731536" cy="646331"/>
          </a:xfrm>
          <a:prstGeom prst="rect">
            <a:avLst/>
          </a:prstGeom>
          <a:solidFill>
            <a:schemeClr val="bg1"/>
          </a:solid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Network access control list</a:t>
            </a:r>
          </a:p>
        </p:txBody>
      </p:sp>
      <p:cxnSp>
        <p:nvCxnSpPr>
          <p:cNvPr id="34" name="Straight Arrow Connector 33">
            <a:extLst>
              <a:ext uri="{FF2B5EF4-FFF2-40B4-BE49-F238E27FC236}">
                <a16:creationId xmlns:a16="http://schemas.microsoft.com/office/drawing/2014/main" id="{732CB8FD-CD82-0B4B-9754-82B163CB16AF}"/>
              </a:ext>
            </a:extLst>
          </p:cNvPr>
          <p:cNvCxnSpPr>
            <a:cxnSpLocks/>
          </p:cNvCxnSpPr>
          <p:nvPr/>
        </p:nvCxnSpPr>
        <p:spPr>
          <a:xfrm flipH="1">
            <a:off x="7893146" y="4178808"/>
            <a:ext cx="786652" cy="0"/>
          </a:xfrm>
          <a:prstGeom prst="straightConnector1">
            <a:avLst/>
          </a:prstGeom>
          <a:ln w="508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65A981-A599-994E-8A0D-D06E7FADDEE3}"/>
              </a:ext>
            </a:extLst>
          </p:cNvPr>
          <p:cNvCxnSpPr>
            <a:cxnSpLocks/>
          </p:cNvCxnSpPr>
          <p:nvPr/>
        </p:nvCxnSpPr>
        <p:spPr>
          <a:xfrm flipV="1">
            <a:off x="6123461" y="4177549"/>
            <a:ext cx="949914"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9F35F92-2A22-BA4B-B056-C40FABDE4883}"/>
              </a:ext>
            </a:extLst>
          </p:cNvPr>
          <p:cNvGrpSpPr/>
          <p:nvPr/>
        </p:nvGrpSpPr>
        <p:grpSpPr>
          <a:xfrm>
            <a:off x="8734663" y="2810280"/>
            <a:ext cx="2830976" cy="2661191"/>
            <a:chOff x="8734663" y="2895602"/>
            <a:chExt cx="2830976" cy="2661191"/>
          </a:xfrm>
        </p:grpSpPr>
        <p:sp>
          <p:nvSpPr>
            <p:cNvPr id="22" name="Rectangle 21">
              <a:extLst>
                <a:ext uri="{FF2B5EF4-FFF2-40B4-BE49-F238E27FC236}">
                  <a16:creationId xmlns:a16="http://schemas.microsoft.com/office/drawing/2014/main" id="{6C417AD5-1CB1-D842-81BD-A6781E9FA46B}"/>
                </a:ext>
              </a:extLst>
            </p:cNvPr>
            <p:cNvSpPr/>
            <p:nvPr/>
          </p:nvSpPr>
          <p:spPr>
            <a:xfrm>
              <a:off x="8734663" y="2895602"/>
              <a:ext cx="2830976" cy="2661191"/>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pic>
          <p:nvPicPr>
            <p:cNvPr id="23" name="Graphic 22">
              <a:extLst>
                <a:ext uri="{FF2B5EF4-FFF2-40B4-BE49-F238E27FC236}">
                  <a16:creationId xmlns:a16="http://schemas.microsoft.com/office/drawing/2014/main" id="{CF361116-8DB3-B843-882D-7C9D68EB82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34663" y="2895602"/>
              <a:ext cx="268646" cy="268646"/>
            </a:xfrm>
            <a:prstGeom prst="rect">
              <a:avLst/>
            </a:prstGeom>
          </p:spPr>
        </p:pic>
        <p:grpSp>
          <p:nvGrpSpPr>
            <p:cNvPr id="12" name="Group 11">
              <a:extLst>
                <a:ext uri="{FF2B5EF4-FFF2-40B4-BE49-F238E27FC236}">
                  <a16:creationId xmlns:a16="http://schemas.microsoft.com/office/drawing/2014/main" id="{4CAB4E2D-5E80-7940-82FA-65EC59A68D52}"/>
                </a:ext>
              </a:extLst>
            </p:cNvPr>
            <p:cNvGrpSpPr/>
            <p:nvPr/>
          </p:nvGrpSpPr>
          <p:grpSpPr>
            <a:xfrm>
              <a:off x="9062032" y="4293421"/>
              <a:ext cx="2217274" cy="1097610"/>
              <a:chOff x="9412859" y="2919171"/>
              <a:chExt cx="2217274" cy="1097610"/>
            </a:xfrm>
          </p:grpSpPr>
          <p:pic>
            <p:nvPicPr>
              <p:cNvPr id="39" name="Graphic 38">
                <a:extLst>
                  <a:ext uri="{FF2B5EF4-FFF2-40B4-BE49-F238E27FC236}">
                    <a16:creationId xmlns:a16="http://schemas.microsoft.com/office/drawing/2014/main" id="{7E2FE55C-89A7-3444-B3BD-F8E5F94DE4A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33161" y="2919171"/>
                <a:ext cx="681388" cy="681387"/>
              </a:xfrm>
              <a:prstGeom prst="rect">
                <a:avLst/>
              </a:prstGeom>
            </p:spPr>
          </p:pic>
          <p:sp>
            <p:nvSpPr>
              <p:cNvPr id="40" name="TextBox 39">
                <a:extLst>
                  <a:ext uri="{FF2B5EF4-FFF2-40B4-BE49-F238E27FC236}">
                    <a16:creationId xmlns:a16="http://schemas.microsoft.com/office/drawing/2014/main" id="{A6C141C7-EBC2-9D47-A1B7-FF62B864A8D8}"/>
                  </a:ext>
                </a:extLst>
              </p:cNvPr>
              <p:cNvSpPr txBox="1"/>
              <p:nvPr/>
            </p:nvSpPr>
            <p:spPr>
              <a:xfrm>
                <a:off x="9412859" y="3678227"/>
                <a:ext cx="221727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41" name="Graphic 40">
                <a:extLst>
                  <a:ext uri="{FF2B5EF4-FFF2-40B4-BE49-F238E27FC236}">
                    <a16:creationId xmlns:a16="http://schemas.microsoft.com/office/drawing/2014/main" id="{FB05457F-FB12-D44B-969A-9553A9895F7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3330" y="2919171"/>
                <a:ext cx="681388" cy="681387"/>
              </a:xfrm>
              <a:prstGeom prst="rect">
                <a:avLst/>
              </a:prstGeom>
            </p:spPr>
          </p:pic>
        </p:grpSp>
        <p:sp>
          <p:nvSpPr>
            <p:cNvPr id="51" name="Rectangle 50">
              <a:extLst>
                <a:ext uri="{FF2B5EF4-FFF2-40B4-BE49-F238E27FC236}">
                  <a16:creationId xmlns:a16="http://schemas.microsoft.com/office/drawing/2014/main" id="{417E7C93-3CC7-4647-A0EF-F748EA3DFAF9}"/>
                </a:ext>
              </a:extLst>
            </p:cNvPr>
            <p:cNvSpPr/>
            <p:nvPr/>
          </p:nvSpPr>
          <p:spPr>
            <a:xfrm>
              <a:off x="8921900" y="3550788"/>
              <a:ext cx="1142594" cy="59122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1" forceAA="0" compatLnSpc="1">
              <a:prstTxWarp prst="textNoShape">
                <a:avLst/>
              </a:prstTxWarp>
              <a:noAutofit/>
            </a:bodyPr>
            <a:lstStyle/>
            <a:p>
              <a:pPr algn="ctr"/>
              <a:r>
                <a:rPr lang="en-US" sz="1600" dirty="0">
                  <a:solidFill>
                    <a:srgbClr val="DF3312"/>
                  </a:solidFill>
                  <a:latin typeface="Amazon Ember" panose="02000000000000000000" pitchFamily="2" charset="0"/>
                  <a:ea typeface="Amazon Ember" panose="02000000000000000000" pitchFamily="2" charset="0"/>
                  <a:cs typeface="Amazon Ember" panose="020B0603020204020204" pitchFamily="34" charset="0"/>
                </a:rPr>
                <a:t>Security group</a:t>
              </a:r>
            </a:p>
          </p:txBody>
        </p:sp>
        <p:sp>
          <p:nvSpPr>
            <p:cNvPr id="53" name="Rectangle 52">
              <a:extLst>
                <a:ext uri="{FF2B5EF4-FFF2-40B4-BE49-F238E27FC236}">
                  <a16:creationId xmlns:a16="http://schemas.microsoft.com/office/drawing/2014/main" id="{D3E32D49-6839-5F42-BBBD-DC1BDFDF0C82}"/>
                </a:ext>
              </a:extLst>
            </p:cNvPr>
            <p:cNvSpPr/>
            <p:nvPr/>
          </p:nvSpPr>
          <p:spPr>
            <a:xfrm>
              <a:off x="10251731" y="3550788"/>
              <a:ext cx="1142594" cy="59122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1" forceAA="0" compatLnSpc="1">
              <a:prstTxWarp prst="textNoShape">
                <a:avLst/>
              </a:prstTxWarp>
              <a:noAutofit/>
            </a:bodyPr>
            <a:lstStyle/>
            <a:p>
              <a:pPr algn="ctr"/>
              <a:r>
                <a:rPr lang="en-US" sz="1600" dirty="0">
                  <a:solidFill>
                    <a:srgbClr val="DF3312"/>
                  </a:solidFill>
                  <a:latin typeface="Amazon Ember" panose="02000000000000000000" pitchFamily="2" charset="0"/>
                  <a:ea typeface="Amazon Ember" panose="02000000000000000000" pitchFamily="2" charset="0"/>
                  <a:cs typeface="Amazon Ember" panose="020B0603020204020204" pitchFamily="34" charset="0"/>
                </a:rPr>
                <a:t>Security group</a:t>
              </a:r>
            </a:p>
          </p:txBody>
        </p:sp>
      </p:grpSp>
      <p:sp>
        <p:nvSpPr>
          <p:cNvPr id="56" name="Rectangle 55">
            <a:extLst>
              <a:ext uri="{FF2B5EF4-FFF2-40B4-BE49-F238E27FC236}">
                <a16:creationId xmlns:a16="http://schemas.microsoft.com/office/drawing/2014/main" id="{20BFD52A-AFF0-8049-9BB3-383E363FB47B}"/>
              </a:ext>
            </a:extLst>
          </p:cNvPr>
          <p:cNvSpPr/>
          <p:nvPr/>
        </p:nvSpPr>
        <p:spPr>
          <a:xfrm>
            <a:off x="4700015" y="1290475"/>
            <a:ext cx="7269480" cy="482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pic>
        <p:nvPicPr>
          <p:cNvPr id="57" name="Graphic 56">
            <a:extLst>
              <a:ext uri="{FF2B5EF4-FFF2-40B4-BE49-F238E27FC236}">
                <a16:creationId xmlns:a16="http://schemas.microsoft.com/office/drawing/2014/main" id="{19A3B5CC-2543-9C49-8665-95A64647E7F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700015" y="1290475"/>
            <a:ext cx="347472" cy="347472"/>
          </a:xfrm>
          <a:prstGeom prst="rect">
            <a:avLst/>
          </a:prstGeom>
        </p:spPr>
      </p:pic>
      <p:sp>
        <p:nvSpPr>
          <p:cNvPr id="31" name="Slide Number Placeholder 3">
            <a:extLst>
              <a:ext uri="{FF2B5EF4-FFF2-40B4-BE49-F238E27FC236}">
                <a16:creationId xmlns:a16="http://schemas.microsoft.com/office/drawing/2014/main" id="{BCD98860-7A73-0343-AD31-E7587C240EB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17</a:t>
            </a:fld>
            <a:endParaRPr lang="en-US" dirty="0"/>
          </a:p>
        </p:txBody>
      </p:sp>
      <p:sp>
        <p:nvSpPr>
          <p:cNvPr id="35" name="Footer Placeholder 4">
            <a:extLst>
              <a:ext uri="{FF2B5EF4-FFF2-40B4-BE49-F238E27FC236}">
                <a16:creationId xmlns:a16="http://schemas.microsoft.com/office/drawing/2014/main" id="{33D39552-D84B-F447-BC3C-8C2A3713327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18412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8" grpId="0"/>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DF4-4182-1A4B-9915-68282F791C94}"/>
              </a:ext>
            </a:extLst>
          </p:cNvPr>
          <p:cNvSpPr>
            <a:spLocks noGrp="1"/>
          </p:cNvSpPr>
          <p:nvPr>
            <p:ph type="title"/>
          </p:nvPr>
        </p:nvSpPr>
        <p:spPr/>
        <p:txBody>
          <a:bodyPr/>
          <a:lstStyle/>
          <a:p>
            <a:r>
              <a:rPr lang="en-US" dirty="0"/>
              <a:t>Network access control lists</a:t>
            </a:r>
          </a:p>
        </p:txBody>
      </p:sp>
      <p:pic>
        <p:nvPicPr>
          <p:cNvPr id="10" name="Graphic 9">
            <a:extLst>
              <a:ext uri="{FF2B5EF4-FFF2-40B4-BE49-F238E27FC236}">
                <a16:creationId xmlns:a16="http://schemas.microsoft.com/office/drawing/2014/main" id="{F96E5646-B750-D748-A26D-A5B26856D1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5459" y="2152228"/>
            <a:ext cx="933821" cy="933821"/>
          </a:xfrm>
          <a:prstGeom prst="rect">
            <a:avLst/>
          </a:prstGeom>
        </p:spPr>
      </p:pic>
      <p:sp>
        <p:nvSpPr>
          <p:cNvPr id="12" name="TextBox 11">
            <a:extLst>
              <a:ext uri="{FF2B5EF4-FFF2-40B4-BE49-F238E27FC236}">
                <a16:creationId xmlns:a16="http://schemas.microsoft.com/office/drawing/2014/main" id="{E8C51EFD-EB40-E447-8FCB-909F93F832C0}"/>
              </a:ext>
            </a:extLst>
          </p:cNvPr>
          <p:cNvSpPr txBox="1"/>
          <p:nvPr/>
        </p:nvSpPr>
        <p:spPr>
          <a:xfrm>
            <a:off x="9735222" y="2314207"/>
            <a:ext cx="1831107"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Network access control list</a:t>
            </a:r>
          </a:p>
        </p:txBody>
      </p:sp>
      <p:cxnSp>
        <p:nvCxnSpPr>
          <p:cNvPr id="15" name="Straight Arrow Connector 14">
            <a:extLst>
              <a:ext uri="{FF2B5EF4-FFF2-40B4-BE49-F238E27FC236}">
                <a16:creationId xmlns:a16="http://schemas.microsoft.com/office/drawing/2014/main" id="{CA041132-6DB2-D54D-8A3E-B11B68FECA45}"/>
              </a:ext>
            </a:extLst>
          </p:cNvPr>
          <p:cNvCxnSpPr>
            <a:cxnSpLocks/>
          </p:cNvCxnSpPr>
          <p:nvPr/>
        </p:nvCxnSpPr>
        <p:spPr>
          <a:xfrm>
            <a:off x="9092369" y="3176002"/>
            <a:ext cx="0" cy="728722"/>
          </a:xfrm>
          <a:prstGeom prst="straightConnector1">
            <a:avLst/>
          </a:prstGeom>
          <a:ln w="3175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EA4826-72A9-BC4E-B961-6CCA0113BD58}"/>
              </a:ext>
            </a:extLst>
          </p:cNvPr>
          <p:cNvSpPr txBox="1"/>
          <p:nvPr/>
        </p:nvSpPr>
        <p:spPr>
          <a:xfrm>
            <a:off x="471827" y="1488678"/>
            <a:ext cx="5977098" cy="3375283"/>
          </a:xfrm>
          <a:prstGeom prst="rect">
            <a:avLst/>
          </a:prstGeom>
          <a:noFill/>
        </p:spPr>
        <p:txBody>
          <a:bodyPr wrap="square" rtlCol="0">
            <a:spAutoFit/>
          </a:bodyPr>
          <a:lstStyle/>
          <a:p>
            <a:pPr>
              <a:spcAft>
                <a:spcPts val="1000"/>
              </a:spcAft>
            </a:pPr>
            <a:r>
              <a:rPr lang="en-US" sz="2800" dirty="0">
                <a:ea typeface="Amazon Ember" panose="020B0603020204020204" pitchFamily="34" charset="0"/>
                <a:cs typeface="Amazon Ember" panose="020B0603020204020204" pitchFamily="34" charset="0"/>
              </a:rPr>
              <a:t>A </a:t>
            </a:r>
            <a:r>
              <a:rPr lang="en-US" sz="2800" dirty="0">
                <a:latin typeface="Amazon Ember" panose="02000000000000000000" pitchFamily="2" charset="0"/>
                <a:ea typeface="Amazon Ember" panose="02000000000000000000" pitchFamily="2" charset="0"/>
                <a:cs typeface="Amazon Ember" panose="020B0603020204020204" pitchFamily="34" charset="0"/>
              </a:rPr>
              <a:t>network access control list (network ACL) </a:t>
            </a:r>
            <a:r>
              <a:rPr lang="en-US" sz="2800" dirty="0">
                <a:ea typeface="Amazon Ember" panose="020B0603020204020204" pitchFamily="34" charset="0"/>
                <a:cs typeface="Amazon Ember" panose="020B0603020204020204" pitchFamily="34" charset="0"/>
              </a:rPr>
              <a:t>is a virtual firewall for a subnet. By default:</a:t>
            </a:r>
          </a:p>
          <a:p>
            <a:pPr marL="457200" indent="-457200">
              <a:spcBef>
                <a:spcPts val="1000"/>
              </a:spcBef>
              <a:spcAft>
                <a:spcPts val="1000"/>
              </a:spcAft>
              <a:buFont typeface="Arial" panose="020B0604020202020204" pitchFamily="34" charset="0"/>
              <a:buChar char="•"/>
            </a:pPr>
            <a:r>
              <a:rPr lang="en-US" sz="2400" dirty="0">
                <a:ea typeface="Amazon Ember" panose="020B0603020204020204" pitchFamily="34" charset="0"/>
                <a:cs typeface="Amazon Ember" panose="020B0603020204020204" pitchFamily="34" charset="0"/>
              </a:rPr>
              <a:t>The default network ACL allows all inbound and outbound traffic.</a:t>
            </a:r>
          </a:p>
          <a:p>
            <a:pPr marL="457200" indent="-457200">
              <a:spcBef>
                <a:spcPts val="1000"/>
              </a:spcBef>
              <a:spcAft>
                <a:spcPts val="1000"/>
              </a:spcAft>
              <a:buFont typeface="Arial" panose="020B0604020202020204" pitchFamily="34" charset="0"/>
              <a:buChar char="•"/>
            </a:pPr>
            <a:r>
              <a:rPr lang="en-US" sz="2400" dirty="0">
                <a:ea typeface="Amazon Ember" panose="020B0603020204020204" pitchFamily="34" charset="0"/>
                <a:cs typeface="Amazon Ember" panose="020B0603020204020204" pitchFamily="34" charset="0"/>
              </a:rPr>
              <a:t>Custom network ACLs deny all inbound and outbound traffic.</a:t>
            </a:r>
          </a:p>
        </p:txBody>
      </p:sp>
      <p:grpSp>
        <p:nvGrpSpPr>
          <p:cNvPr id="4" name="Group 3">
            <a:extLst>
              <a:ext uri="{FF2B5EF4-FFF2-40B4-BE49-F238E27FC236}">
                <a16:creationId xmlns:a16="http://schemas.microsoft.com/office/drawing/2014/main" id="{8A81EF24-9E38-A54E-9E38-E75FB34A6E5B}"/>
              </a:ext>
            </a:extLst>
          </p:cNvPr>
          <p:cNvGrpSpPr/>
          <p:nvPr/>
        </p:nvGrpSpPr>
        <p:grpSpPr>
          <a:xfrm>
            <a:off x="7840248" y="3975826"/>
            <a:ext cx="2537754" cy="1545531"/>
            <a:chOff x="7726710" y="3894359"/>
            <a:chExt cx="2537754" cy="1545531"/>
          </a:xfrm>
        </p:grpSpPr>
        <p:sp>
          <p:nvSpPr>
            <p:cNvPr id="6" name="Rectangle 5">
              <a:extLst>
                <a:ext uri="{FF2B5EF4-FFF2-40B4-BE49-F238E27FC236}">
                  <a16:creationId xmlns:a16="http://schemas.microsoft.com/office/drawing/2014/main" id="{02CD4307-1BA8-3D46-9124-DCE53E35BF52}"/>
                </a:ext>
              </a:extLst>
            </p:cNvPr>
            <p:cNvSpPr/>
            <p:nvPr/>
          </p:nvSpPr>
          <p:spPr>
            <a:xfrm>
              <a:off x="7726710" y="3894359"/>
              <a:ext cx="2537754" cy="1545531"/>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ctr"/>
              <a:endParaRPr lang="en-US" sz="20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Graphic 10">
              <a:extLst>
                <a:ext uri="{FF2B5EF4-FFF2-40B4-BE49-F238E27FC236}">
                  <a16:creationId xmlns:a16="http://schemas.microsoft.com/office/drawing/2014/main" id="{8CD288CB-E90E-7B49-BB1D-1FC263F827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26710" y="3904724"/>
              <a:ext cx="274320" cy="274320"/>
            </a:xfrm>
            <a:prstGeom prst="rect">
              <a:avLst/>
            </a:prstGeom>
          </p:spPr>
        </p:pic>
        <p:sp>
          <p:nvSpPr>
            <p:cNvPr id="3" name="TextBox 2">
              <a:extLst>
                <a:ext uri="{FF2B5EF4-FFF2-40B4-BE49-F238E27FC236}">
                  <a16:creationId xmlns:a16="http://schemas.microsoft.com/office/drawing/2014/main" id="{6C3C2AF6-7B56-0948-A498-41A2B254BE15}"/>
                </a:ext>
              </a:extLst>
            </p:cNvPr>
            <p:cNvSpPr txBox="1"/>
            <p:nvPr/>
          </p:nvSpPr>
          <p:spPr>
            <a:xfrm>
              <a:off x="8083318" y="4467069"/>
              <a:ext cx="1824538"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panose="020B0603020204020204" pitchFamily="34" charset="0"/>
                </a:rPr>
                <a:t>Public subnet</a:t>
              </a:r>
            </a:p>
          </p:txBody>
        </p:sp>
      </p:grpSp>
      <p:sp>
        <p:nvSpPr>
          <p:cNvPr id="13" name="Slide Number Placeholder 3">
            <a:extLst>
              <a:ext uri="{FF2B5EF4-FFF2-40B4-BE49-F238E27FC236}">
                <a16:creationId xmlns:a16="http://schemas.microsoft.com/office/drawing/2014/main" id="{E3D18F37-6E61-344B-ABC3-231E68D335C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18</a:t>
            </a:fld>
            <a:endParaRPr lang="en-US" dirty="0"/>
          </a:p>
        </p:txBody>
      </p:sp>
      <p:sp>
        <p:nvSpPr>
          <p:cNvPr id="14" name="Footer Placeholder 4">
            <a:extLst>
              <a:ext uri="{FF2B5EF4-FFF2-40B4-BE49-F238E27FC236}">
                <a16:creationId xmlns:a16="http://schemas.microsoft.com/office/drawing/2014/main" id="{913654C5-FB8B-464C-ADEE-A0177BCF801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323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1B47-DE34-B341-8BA0-27AE25F8D257}"/>
              </a:ext>
            </a:extLst>
          </p:cNvPr>
          <p:cNvSpPr>
            <a:spLocks noGrp="1"/>
          </p:cNvSpPr>
          <p:nvPr>
            <p:ph type="title"/>
          </p:nvPr>
        </p:nvSpPr>
        <p:spPr/>
        <p:txBody>
          <a:bodyPr/>
          <a:lstStyle/>
          <a:p>
            <a:r>
              <a:rPr lang="en-US" dirty="0"/>
              <a:t>Stateless packet filtering</a:t>
            </a:r>
          </a:p>
        </p:txBody>
      </p:sp>
      <p:sp>
        <p:nvSpPr>
          <p:cNvPr id="5" name="Rounded Rectangle 4">
            <a:extLst>
              <a:ext uri="{FF2B5EF4-FFF2-40B4-BE49-F238E27FC236}">
                <a16:creationId xmlns:a16="http://schemas.microsoft.com/office/drawing/2014/main" id="{BC5AB3A8-4CBA-7846-97DA-46315E2E11B4}"/>
              </a:ext>
            </a:extLst>
          </p:cNvPr>
          <p:cNvSpPr/>
          <p:nvPr/>
        </p:nvSpPr>
        <p:spPr>
          <a:xfrm>
            <a:off x="419100" y="2758699"/>
            <a:ext cx="5295900" cy="343638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pic>
        <p:nvPicPr>
          <p:cNvPr id="7" name="Picture 6">
            <a:extLst>
              <a:ext uri="{FF2B5EF4-FFF2-40B4-BE49-F238E27FC236}">
                <a16:creationId xmlns:a16="http://schemas.microsoft.com/office/drawing/2014/main" id="{1E791A29-5493-3946-900D-4067EAA1C4E3}"/>
              </a:ext>
            </a:extLst>
          </p:cNvPr>
          <p:cNvPicPr>
            <a:picLocks noChangeAspect="1"/>
          </p:cNvPicPr>
          <p:nvPr/>
        </p:nvPicPr>
        <p:blipFill>
          <a:blip r:embed="rId4"/>
          <a:stretch>
            <a:fillRect/>
          </a:stretch>
        </p:blipFill>
        <p:spPr>
          <a:xfrm flipH="1">
            <a:off x="3649352" y="4590124"/>
            <a:ext cx="1010409" cy="1127300"/>
          </a:xfrm>
          <a:prstGeom prst="rect">
            <a:avLst/>
          </a:prstGeom>
        </p:spPr>
      </p:pic>
      <p:pic>
        <p:nvPicPr>
          <p:cNvPr id="11" name="Picture 10">
            <a:extLst>
              <a:ext uri="{FF2B5EF4-FFF2-40B4-BE49-F238E27FC236}">
                <a16:creationId xmlns:a16="http://schemas.microsoft.com/office/drawing/2014/main" id="{E2FE6E42-8A92-3544-8E3F-1509B92B0928}"/>
              </a:ext>
            </a:extLst>
          </p:cNvPr>
          <p:cNvPicPr>
            <a:picLocks noChangeAspect="1"/>
          </p:cNvPicPr>
          <p:nvPr/>
        </p:nvPicPr>
        <p:blipFill>
          <a:blip r:embed="rId5"/>
          <a:stretch>
            <a:fillRect/>
          </a:stretch>
        </p:blipFill>
        <p:spPr>
          <a:xfrm>
            <a:off x="826446" y="4583376"/>
            <a:ext cx="1000595" cy="1127300"/>
          </a:xfrm>
          <a:prstGeom prst="rect">
            <a:avLst/>
          </a:prstGeom>
        </p:spPr>
      </p:pic>
      <p:sp>
        <p:nvSpPr>
          <p:cNvPr id="12" name="TextBox 11">
            <a:extLst>
              <a:ext uri="{FF2B5EF4-FFF2-40B4-BE49-F238E27FC236}">
                <a16:creationId xmlns:a16="http://schemas.microsoft.com/office/drawing/2014/main" id="{3567044F-91BE-9D45-8024-E33A87C13DFC}"/>
              </a:ext>
            </a:extLst>
          </p:cNvPr>
          <p:cNvSpPr txBox="1"/>
          <p:nvPr/>
        </p:nvSpPr>
        <p:spPr>
          <a:xfrm>
            <a:off x="419100" y="1402316"/>
            <a:ext cx="11563350" cy="1087477"/>
          </a:xfrm>
          <a:prstGeom prst="rect">
            <a:avLst/>
          </a:prstGeom>
          <a:noFill/>
        </p:spPr>
        <p:txBody>
          <a:bodyPr wrap="square" rtlCol="0">
            <a:spAutoFit/>
          </a:bodyPr>
          <a:lstStyle/>
          <a:p>
            <a:pPr marL="342900" indent="-342900">
              <a:spcBef>
                <a:spcPts val="1000"/>
              </a:spcBef>
              <a:spcAft>
                <a:spcPts val="1000"/>
              </a:spcAft>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Network ACLs perform </a:t>
            </a:r>
            <a:r>
              <a:rPr lang="en-US" sz="2400" dirty="0">
                <a:latin typeface="Amazon Ember" panose="02000000000000000000" pitchFamily="2" charset="0"/>
                <a:ea typeface="Amazon Ember" panose="02000000000000000000" pitchFamily="2" charset="0"/>
                <a:cs typeface="Amazon Ember" panose="020B0603020204020204" pitchFamily="34" charset="0"/>
              </a:rPr>
              <a:t>stateless</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packet filtering.</a:t>
            </a:r>
          </a:p>
          <a:p>
            <a:pPr marL="342900" indent="-342900">
              <a:spcBef>
                <a:spcPts val="1000"/>
              </a:spcBef>
              <a:spcAft>
                <a:spcPts val="1000"/>
              </a:spcAft>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Before a packet can exit a subnet, it must be checked against the outbound rules.</a:t>
            </a:r>
          </a:p>
        </p:txBody>
      </p:sp>
      <p:sp>
        <p:nvSpPr>
          <p:cNvPr id="13" name="TextBox 12">
            <a:extLst>
              <a:ext uri="{FF2B5EF4-FFF2-40B4-BE49-F238E27FC236}">
                <a16:creationId xmlns:a16="http://schemas.microsoft.com/office/drawing/2014/main" id="{1BA1C1BB-3544-4B4F-8F38-AD035FE3CFDD}"/>
              </a:ext>
            </a:extLst>
          </p:cNvPr>
          <p:cNvSpPr txBox="1"/>
          <p:nvPr/>
        </p:nvSpPr>
        <p:spPr>
          <a:xfrm>
            <a:off x="826446" y="5717424"/>
            <a:ext cx="100059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Traveler</a:t>
            </a:r>
          </a:p>
        </p:txBody>
      </p:sp>
      <p:sp>
        <p:nvSpPr>
          <p:cNvPr id="14" name="TextBox 13">
            <a:extLst>
              <a:ext uri="{FF2B5EF4-FFF2-40B4-BE49-F238E27FC236}">
                <a16:creationId xmlns:a16="http://schemas.microsoft.com/office/drawing/2014/main" id="{3816E46C-DA32-D845-976D-38D03934E3FE}"/>
              </a:ext>
            </a:extLst>
          </p:cNvPr>
          <p:cNvSpPr txBox="1"/>
          <p:nvPr/>
        </p:nvSpPr>
        <p:spPr>
          <a:xfrm>
            <a:off x="2780408" y="5717424"/>
            <a:ext cx="2748298"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Passport control officer</a:t>
            </a:r>
          </a:p>
        </p:txBody>
      </p:sp>
      <p:sp>
        <p:nvSpPr>
          <p:cNvPr id="15" name="Rounded Rectangular Callout 14">
            <a:extLst>
              <a:ext uri="{FF2B5EF4-FFF2-40B4-BE49-F238E27FC236}">
                <a16:creationId xmlns:a16="http://schemas.microsoft.com/office/drawing/2014/main" id="{F6776FF0-06DC-3D42-8497-8B40BB88C4AA}"/>
              </a:ext>
            </a:extLst>
          </p:cNvPr>
          <p:cNvSpPr/>
          <p:nvPr/>
        </p:nvSpPr>
        <p:spPr>
          <a:xfrm>
            <a:off x="1326743" y="3053443"/>
            <a:ext cx="3212600" cy="522514"/>
          </a:xfrm>
          <a:prstGeom prst="wedgeRoundRectCallout">
            <a:avLst>
              <a:gd name="adj1" fmla="val -49296"/>
              <a:gd name="adj2" fmla="val 227927"/>
              <a:gd name="adj3" fmla="val 16667"/>
            </a:avLst>
          </a:prstGeom>
          <a:solidFill>
            <a:srgbClr val="A90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want to </a:t>
            </a:r>
            <a:r>
              <a:rPr lang="en-US" u="sng"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enter</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6" name="Rounded Rectangular Callout 15">
            <a:extLst>
              <a:ext uri="{FF2B5EF4-FFF2-40B4-BE49-F238E27FC236}">
                <a16:creationId xmlns:a16="http://schemas.microsoft.com/office/drawing/2014/main" id="{9D0CCDC2-5E24-4147-B683-C7D360E433F9}"/>
              </a:ext>
            </a:extLst>
          </p:cNvPr>
          <p:cNvSpPr/>
          <p:nvPr/>
        </p:nvSpPr>
        <p:spPr>
          <a:xfrm>
            <a:off x="2316106" y="3870701"/>
            <a:ext cx="3212600" cy="611348"/>
          </a:xfrm>
          <a:prstGeom prst="wedgeRoundRectCallout">
            <a:avLst>
              <a:gd name="adj1" fmla="val -4569"/>
              <a:gd name="adj2" fmla="val 146677"/>
              <a:gd name="adj3" fmla="val 16667"/>
            </a:avLst>
          </a:prstGeom>
          <a:solidFill>
            <a:srgbClr val="2E27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will check to see if you’re on the list.</a:t>
            </a:r>
          </a:p>
        </p:txBody>
      </p:sp>
      <p:grpSp>
        <p:nvGrpSpPr>
          <p:cNvPr id="3" name="Group 2"/>
          <p:cNvGrpSpPr/>
          <p:nvPr/>
        </p:nvGrpSpPr>
        <p:grpSpPr>
          <a:xfrm>
            <a:off x="5852216" y="2758699"/>
            <a:ext cx="5920686" cy="3436384"/>
            <a:chOff x="5852216" y="2758699"/>
            <a:chExt cx="5920686" cy="3436384"/>
          </a:xfrm>
        </p:grpSpPr>
        <p:sp>
          <p:nvSpPr>
            <p:cNvPr id="17" name="Right Arrow 16">
              <a:extLst>
                <a:ext uri="{FF2B5EF4-FFF2-40B4-BE49-F238E27FC236}">
                  <a16:creationId xmlns:a16="http://schemas.microsoft.com/office/drawing/2014/main" id="{E4385AF5-EF0E-EF49-847C-43056B36B6C4}"/>
                </a:ext>
              </a:extLst>
            </p:cNvPr>
            <p:cNvSpPr/>
            <p:nvPr/>
          </p:nvSpPr>
          <p:spPr>
            <a:xfrm>
              <a:off x="5852216" y="4231064"/>
              <a:ext cx="487567"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E51AE213-147A-434E-8162-C3C0641F62C5}"/>
                </a:ext>
              </a:extLst>
            </p:cNvPr>
            <p:cNvSpPr/>
            <p:nvPr/>
          </p:nvSpPr>
          <p:spPr>
            <a:xfrm>
              <a:off x="6477002" y="2758699"/>
              <a:ext cx="5295900" cy="343638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pic>
          <p:nvPicPr>
            <p:cNvPr id="19" name="Picture 18">
              <a:extLst>
                <a:ext uri="{FF2B5EF4-FFF2-40B4-BE49-F238E27FC236}">
                  <a16:creationId xmlns:a16="http://schemas.microsoft.com/office/drawing/2014/main" id="{A8ACA515-142E-AB46-B107-F82092FB7837}"/>
                </a:ext>
              </a:extLst>
            </p:cNvPr>
            <p:cNvPicPr>
              <a:picLocks noChangeAspect="1"/>
            </p:cNvPicPr>
            <p:nvPr/>
          </p:nvPicPr>
          <p:blipFill>
            <a:blip r:embed="rId4"/>
            <a:stretch>
              <a:fillRect/>
            </a:stretch>
          </p:blipFill>
          <p:spPr>
            <a:xfrm flipH="1">
              <a:off x="9707254" y="4590124"/>
              <a:ext cx="1010409" cy="1127300"/>
            </a:xfrm>
            <a:prstGeom prst="rect">
              <a:avLst/>
            </a:prstGeom>
          </p:spPr>
        </p:pic>
        <p:pic>
          <p:nvPicPr>
            <p:cNvPr id="20" name="Picture 19">
              <a:extLst>
                <a:ext uri="{FF2B5EF4-FFF2-40B4-BE49-F238E27FC236}">
                  <a16:creationId xmlns:a16="http://schemas.microsoft.com/office/drawing/2014/main" id="{1797DDF7-6E6D-CC42-AB7A-17F6AF41A0B1}"/>
                </a:ext>
              </a:extLst>
            </p:cNvPr>
            <p:cNvPicPr>
              <a:picLocks noChangeAspect="1"/>
            </p:cNvPicPr>
            <p:nvPr/>
          </p:nvPicPr>
          <p:blipFill>
            <a:blip r:embed="rId5"/>
            <a:stretch>
              <a:fillRect/>
            </a:stretch>
          </p:blipFill>
          <p:spPr>
            <a:xfrm>
              <a:off x="6884348" y="4583376"/>
              <a:ext cx="1000595" cy="1127300"/>
            </a:xfrm>
            <a:prstGeom prst="rect">
              <a:avLst/>
            </a:prstGeom>
          </p:spPr>
        </p:pic>
        <p:sp>
          <p:nvSpPr>
            <p:cNvPr id="21" name="TextBox 20">
              <a:extLst>
                <a:ext uri="{FF2B5EF4-FFF2-40B4-BE49-F238E27FC236}">
                  <a16:creationId xmlns:a16="http://schemas.microsoft.com/office/drawing/2014/main" id="{1E7517F7-1D31-3A42-8671-073BD8062014}"/>
                </a:ext>
              </a:extLst>
            </p:cNvPr>
            <p:cNvSpPr txBox="1"/>
            <p:nvPr/>
          </p:nvSpPr>
          <p:spPr>
            <a:xfrm>
              <a:off x="6884348" y="5717424"/>
              <a:ext cx="100059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Traveler</a:t>
              </a:r>
            </a:p>
          </p:txBody>
        </p:sp>
        <p:sp>
          <p:nvSpPr>
            <p:cNvPr id="22" name="TextBox 21">
              <a:extLst>
                <a:ext uri="{FF2B5EF4-FFF2-40B4-BE49-F238E27FC236}">
                  <a16:creationId xmlns:a16="http://schemas.microsoft.com/office/drawing/2014/main" id="{801834C8-B0E7-9443-A29C-666C6BACB70A}"/>
                </a:ext>
              </a:extLst>
            </p:cNvPr>
            <p:cNvSpPr txBox="1"/>
            <p:nvPr/>
          </p:nvSpPr>
          <p:spPr>
            <a:xfrm>
              <a:off x="8838310" y="5717424"/>
              <a:ext cx="2748298"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Passport control officer</a:t>
              </a:r>
            </a:p>
          </p:txBody>
        </p:sp>
        <p:sp>
          <p:nvSpPr>
            <p:cNvPr id="23" name="Rounded Rectangular Callout 22">
              <a:extLst>
                <a:ext uri="{FF2B5EF4-FFF2-40B4-BE49-F238E27FC236}">
                  <a16:creationId xmlns:a16="http://schemas.microsoft.com/office/drawing/2014/main" id="{7C4A7A45-91DA-3B4E-927E-23B8F029FD76}"/>
                </a:ext>
              </a:extLst>
            </p:cNvPr>
            <p:cNvSpPr/>
            <p:nvPr/>
          </p:nvSpPr>
          <p:spPr>
            <a:xfrm>
              <a:off x="7384645" y="3053443"/>
              <a:ext cx="3212600" cy="522514"/>
            </a:xfrm>
            <a:prstGeom prst="wedgeRoundRectCallout">
              <a:avLst>
                <a:gd name="adj1" fmla="val -49296"/>
                <a:gd name="adj2" fmla="val 227927"/>
                <a:gd name="adj3" fmla="val 16667"/>
              </a:avLst>
            </a:prstGeom>
            <a:solidFill>
              <a:srgbClr val="A90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want to </a:t>
              </a:r>
              <a:r>
                <a:rPr lang="en-US" u="sng"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exit</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24" name="Rounded Rectangular Callout 23">
              <a:extLst>
                <a:ext uri="{FF2B5EF4-FFF2-40B4-BE49-F238E27FC236}">
                  <a16:creationId xmlns:a16="http://schemas.microsoft.com/office/drawing/2014/main" id="{E1077CC4-16E4-7F4F-94A4-D9F2B4000CB7}"/>
                </a:ext>
              </a:extLst>
            </p:cNvPr>
            <p:cNvSpPr/>
            <p:nvPr/>
          </p:nvSpPr>
          <p:spPr>
            <a:xfrm>
              <a:off x="8374008" y="3870701"/>
              <a:ext cx="3212600" cy="611348"/>
            </a:xfrm>
            <a:prstGeom prst="wedgeRoundRectCallout">
              <a:avLst>
                <a:gd name="adj1" fmla="val -4569"/>
                <a:gd name="adj2" fmla="val 146677"/>
                <a:gd name="adj3" fmla="val 16667"/>
              </a:avLst>
            </a:prstGeom>
            <a:solidFill>
              <a:srgbClr val="2E27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will check to see if you’re on the list.</a:t>
              </a:r>
            </a:p>
          </p:txBody>
        </p:sp>
      </p:grpSp>
      <p:sp>
        <p:nvSpPr>
          <p:cNvPr id="25" name="Slide Number Placeholder 3">
            <a:extLst>
              <a:ext uri="{FF2B5EF4-FFF2-40B4-BE49-F238E27FC236}">
                <a16:creationId xmlns:a16="http://schemas.microsoft.com/office/drawing/2014/main" id="{38742563-7435-FA4F-83DD-86D74A32497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19</a:t>
            </a:fld>
            <a:endParaRPr lang="en-US" dirty="0"/>
          </a:p>
        </p:txBody>
      </p:sp>
      <p:sp>
        <p:nvSpPr>
          <p:cNvPr id="26" name="Footer Placeholder 4">
            <a:extLst>
              <a:ext uri="{FF2B5EF4-FFF2-40B4-BE49-F238E27FC236}">
                <a16:creationId xmlns:a16="http://schemas.microsoft.com/office/drawing/2014/main" id="{08F2AB16-46C2-6A40-AC25-26172D99D83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1646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4 objectives</a:t>
            </a:r>
          </a:p>
        </p:txBody>
      </p:sp>
      <p:sp>
        <p:nvSpPr>
          <p:cNvPr id="7" name="Text Placeholder 6"/>
          <p:cNvSpPr>
            <a:spLocks noGrp="1"/>
          </p:cNvSpPr>
          <p:nvPr>
            <p:ph idx="1"/>
          </p:nvPr>
        </p:nvSpPr>
        <p:spPr>
          <a:xfrm>
            <a:off x="419100" y="1280160"/>
            <a:ext cx="8181203" cy="5212715"/>
          </a:xfrm>
        </p:spPr>
        <p:txBody>
          <a:bodyPr wrap="square">
            <a:noAutofit/>
          </a:bodyPr>
          <a:lstStyle/>
          <a:p>
            <a:pPr marL="0" indent="0">
              <a:lnSpc>
                <a:spcPct val="100000"/>
              </a:lnSpc>
              <a:spcAft>
                <a:spcPts val="1000"/>
              </a:spcAft>
              <a:buNone/>
            </a:pPr>
            <a:r>
              <a:rPr lang="en-US" dirty="0"/>
              <a:t>In this module, you will learn how to:</a:t>
            </a:r>
          </a:p>
          <a:p>
            <a:pPr>
              <a:lnSpc>
                <a:spcPct val="100000"/>
              </a:lnSpc>
              <a:spcBef>
                <a:spcPts val="0"/>
              </a:spcBef>
              <a:spcAft>
                <a:spcPts val="1000"/>
              </a:spcAft>
            </a:pPr>
            <a:r>
              <a:rPr lang="en-US" sz="2400" dirty="0">
                <a:latin typeface="+mn-lt"/>
              </a:rPr>
              <a:t>Describe basic networking concepts</a:t>
            </a:r>
          </a:p>
          <a:p>
            <a:pPr>
              <a:lnSpc>
                <a:spcPct val="100000"/>
              </a:lnSpc>
              <a:spcBef>
                <a:spcPts val="0"/>
              </a:spcBef>
              <a:spcAft>
                <a:spcPts val="1000"/>
              </a:spcAft>
            </a:pPr>
            <a:r>
              <a:rPr lang="en-US" sz="2400" dirty="0">
                <a:latin typeface="+mn-lt"/>
              </a:rPr>
              <a:t>Describe the differences between public and private networking resources</a:t>
            </a:r>
          </a:p>
          <a:p>
            <a:pPr>
              <a:lnSpc>
                <a:spcPct val="100000"/>
              </a:lnSpc>
              <a:spcBef>
                <a:spcPts val="0"/>
              </a:spcBef>
              <a:spcAft>
                <a:spcPts val="1000"/>
              </a:spcAft>
            </a:pPr>
            <a:r>
              <a:rPr lang="en-US" sz="2400" dirty="0">
                <a:latin typeface="+mn-lt"/>
              </a:rPr>
              <a:t>Explain a virtual private gateway using a real-life scenario</a:t>
            </a:r>
          </a:p>
          <a:p>
            <a:pPr>
              <a:lnSpc>
                <a:spcPct val="100000"/>
              </a:lnSpc>
              <a:spcBef>
                <a:spcPts val="0"/>
              </a:spcBef>
              <a:spcAft>
                <a:spcPts val="1000"/>
              </a:spcAft>
            </a:pPr>
            <a:r>
              <a:rPr lang="en-US" sz="2400" dirty="0">
                <a:latin typeface="+mn-lt"/>
              </a:rPr>
              <a:t>Explain a VPN using a real-life scenario</a:t>
            </a:r>
          </a:p>
          <a:p>
            <a:pPr>
              <a:lnSpc>
                <a:spcPct val="100000"/>
              </a:lnSpc>
              <a:spcBef>
                <a:spcPts val="0"/>
              </a:spcBef>
              <a:spcAft>
                <a:spcPts val="1000"/>
              </a:spcAft>
            </a:pPr>
            <a:r>
              <a:rPr lang="en-US" sz="2400" dirty="0"/>
              <a:t>Describe AWS Direct Connect benefits</a:t>
            </a:r>
          </a:p>
          <a:p>
            <a:pPr>
              <a:lnSpc>
                <a:spcPct val="100000"/>
              </a:lnSpc>
              <a:spcBef>
                <a:spcPts val="0"/>
              </a:spcBef>
              <a:spcAft>
                <a:spcPts val="1000"/>
              </a:spcAft>
            </a:pPr>
            <a:r>
              <a:rPr lang="en-US" sz="2400" dirty="0"/>
              <a:t>Describe hybrid deployment benefits</a:t>
            </a:r>
          </a:p>
          <a:p>
            <a:pPr>
              <a:lnSpc>
                <a:spcPct val="100000"/>
              </a:lnSpc>
              <a:spcBef>
                <a:spcPts val="0"/>
              </a:spcBef>
              <a:spcAft>
                <a:spcPts val="1000"/>
              </a:spcAft>
            </a:pPr>
            <a:r>
              <a:rPr lang="en-US" sz="2400" dirty="0"/>
              <a:t>Describe the layers of security in an IT strategy</a:t>
            </a:r>
          </a:p>
          <a:p>
            <a:pPr>
              <a:lnSpc>
                <a:spcPct val="100000"/>
              </a:lnSpc>
              <a:spcBef>
                <a:spcPts val="0"/>
              </a:spcBef>
              <a:spcAft>
                <a:spcPts val="1000"/>
              </a:spcAft>
            </a:pPr>
            <a:r>
              <a:rPr lang="en-US" sz="2400" dirty="0"/>
              <a:t>Describe the services customers use to interact with the AWS global network</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a:t>
            </a:fld>
            <a:endParaRPr lang="en-US"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8411451" y="2509255"/>
            <a:ext cx="3776029" cy="2507671"/>
          </a:xfrm>
          <a:prstGeom prst="rect">
            <a:avLst/>
          </a:prstGeom>
        </p:spPr>
      </p:pic>
    </p:spTree>
    <p:custDataLst>
      <p:tags r:id="rId1"/>
    </p:custDataLst>
    <p:extLst>
      <p:ext uri="{BB962C8B-B14F-4D97-AF65-F5344CB8AC3E}">
        <p14:creationId xmlns:p14="http://schemas.microsoft.com/office/powerpoint/2010/main" val="256132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5A59-A9DB-4B4E-AB7D-FF73C8873A4A}"/>
              </a:ext>
            </a:extLst>
          </p:cNvPr>
          <p:cNvSpPr>
            <a:spLocks noGrp="1"/>
          </p:cNvSpPr>
          <p:nvPr>
            <p:ph type="title"/>
          </p:nvPr>
        </p:nvSpPr>
        <p:spPr/>
        <p:txBody>
          <a:bodyPr/>
          <a:lstStyle/>
          <a:p>
            <a:r>
              <a:rPr lang="en-US" dirty="0"/>
              <a:t>Security groups</a:t>
            </a:r>
          </a:p>
        </p:txBody>
      </p:sp>
      <p:sp>
        <p:nvSpPr>
          <p:cNvPr id="6" name="Rectangle 5">
            <a:extLst>
              <a:ext uri="{FF2B5EF4-FFF2-40B4-BE49-F238E27FC236}">
                <a16:creationId xmlns:a16="http://schemas.microsoft.com/office/drawing/2014/main" id="{61DE401F-CCBC-D54F-8FE5-E2FD4479937D}"/>
              </a:ext>
            </a:extLst>
          </p:cNvPr>
          <p:cNvSpPr/>
          <p:nvPr/>
        </p:nvSpPr>
        <p:spPr>
          <a:xfrm>
            <a:off x="7367028" y="2227438"/>
            <a:ext cx="2790211" cy="805187"/>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1" forceAA="0" compatLnSpc="1">
            <a:prstTxWarp prst="textNoShape">
              <a:avLst/>
            </a:prstTxWarp>
            <a:noAutofit/>
          </a:bodyPr>
          <a:lstStyle/>
          <a:p>
            <a:pPr algn="l"/>
            <a:r>
              <a:rPr lang="en-US" sz="2400" dirty="0">
                <a:solidFill>
                  <a:srgbClr val="DF3312"/>
                </a:solidFill>
                <a:latin typeface="Amazon Ember" panose="02000000000000000000" pitchFamily="2" charset="0"/>
                <a:ea typeface="Amazon Ember" panose="02000000000000000000" pitchFamily="2" charset="0"/>
                <a:cs typeface="Amazon Ember" panose="020B0603020204020204" pitchFamily="34" charset="0"/>
              </a:rPr>
              <a:t>Security group</a:t>
            </a:r>
          </a:p>
        </p:txBody>
      </p:sp>
      <p:pic>
        <p:nvPicPr>
          <p:cNvPr id="7" name="Graphic 6">
            <a:extLst>
              <a:ext uri="{FF2B5EF4-FFF2-40B4-BE49-F238E27FC236}">
                <a16:creationId xmlns:a16="http://schemas.microsoft.com/office/drawing/2014/main" id="{885D2FA7-4563-6D45-84D6-BD23D10315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0897" y="3280683"/>
            <a:ext cx="1382475" cy="1382475"/>
          </a:xfrm>
          <a:prstGeom prst="rect">
            <a:avLst/>
          </a:prstGeom>
        </p:spPr>
      </p:pic>
      <p:sp>
        <p:nvSpPr>
          <p:cNvPr id="8" name="TextBox 7">
            <a:extLst>
              <a:ext uri="{FF2B5EF4-FFF2-40B4-BE49-F238E27FC236}">
                <a16:creationId xmlns:a16="http://schemas.microsoft.com/office/drawing/2014/main" id="{C8AF26EB-7C31-D048-96BD-A9B29D6F4A4A}"/>
              </a:ext>
            </a:extLst>
          </p:cNvPr>
          <p:cNvSpPr txBox="1"/>
          <p:nvPr/>
        </p:nvSpPr>
        <p:spPr>
          <a:xfrm>
            <a:off x="7169392" y="4844906"/>
            <a:ext cx="3185488" cy="461665"/>
          </a:xfrm>
          <a:prstGeom prst="rect">
            <a:avLst/>
          </a:prstGeom>
          <a:noFill/>
        </p:spPr>
        <p:txBody>
          <a:bodyPr wrap="non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Amazon EC2 instance</a:t>
            </a:r>
          </a:p>
        </p:txBody>
      </p:sp>
      <p:sp>
        <p:nvSpPr>
          <p:cNvPr id="9" name="TextBox 8">
            <a:extLst>
              <a:ext uri="{FF2B5EF4-FFF2-40B4-BE49-F238E27FC236}">
                <a16:creationId xmlns:a16="http://schemas.microsoft.com/office/drawing/2014/main" id="{6BBE2657-00ED-6E4D-9E0D-9E646B657AA6}"/>
              </a:ext>
            </a:extLst>
          </p:cNvPr>
          <p:cNvSpPr txBox="1"/>
          <p:nvPr/>
        </p:nvSpPr>
        <p:spPr>
          <a:xfrm>
            <a:off x="419100" y="2398082"/>
            <a:ext cx="5895595" cy="2677656"/>
          </a:xfrm>
          <a:prstGeom prst="rect">
            <a:avLst/>
          </a:prstGeom>
          <a:noFill/>
        </p:spPr>
        <p:txBody>
          <a:bodyPr wrap="square" rtlCol="0">
            <a:spAutoFit/>
          </a:bodyPr>
          <a:lstStyle/>
          <a:p>
            <a:r>
              <a:rPr lang="en-US" sz="2800" dirty="0">
                <a:ea typeface="Amazon Ember" panose="020B0603020204020204" pitchFamily="34" charset="0"/>
                <a:cs typeface="Amazon Ember" panose="020B0603020204020204" pitchFamily="34" charset="0"/>
              </a:rPr>
              <a:t>A </a:t>
            </a:r>
            <a:r>
              <a:rPr lang="en-US" sz="2800" dirty="0">
                <a:latin typeface="Amazon Ember" panose="02000000000000000000" pitchFamily="2" charset="0"/>
                <a:ea typeface="Amazon Ember" panose="02000000000000000000" pitchFamily="2" charset="0"/>
                <a:cs typeface="Amazon Ember" panose="020B0603020204020204" pitchFamily="34" charset="0"/>
              </a:rPr>
              <a:t>security group </a:t>
            </a:r>
            <a:r>
              <a:rPr lang="en-US" sz="2800" dirty="0">
                <a:ea typeface="Amazon Ember" panose="020B0603020204020204" pitchFamily="34" charset="0"/>
                <a:cs typeface="Amazon Ember" panose="020B0603020204020204" pitchFamily="34" charset="0"/>
              </a:rPr>
              <a:t>is a virtual firewall for an Amazon EC2 instance.</a:t>
            </a:r>
          </a:p>
          <a:p>
            <a:endParaRPr lang="en-US" sz="2800" dirty="0">
              <a:ea typeface="Amazon Ember" panose="020B0603020204020204" pitchFamily="34" charset="0"/>
              <a:cs typeface="Amazon Ember" panose="020B0603020204020204" pitchFamily="34" charset="0"/>
            </a:endParaRPr>
          </a:p>
          <a:p>
            <a:r>
              <a:rPr lang="en-US" sz="2800" dirty="0">
                <a:ea typeface="Amazon Ember" panose="020B0603020204020204" pitchFamily="34" charset="0"/>
                <a:cs typeface="Amazon Ember" panose="020B0603020204020204" pitchFamily="34" charset="0"/>
              </a:rPr>
              <a:t>By default, a security group denies all inbound traffic and allows all outbound traffic.</a:t>
            </a:r>
          </a:p>
        </p:txBody>
      </p:sp>
      <p:sp>
        <p:nvSpPr>
          <p:cNvPr id="10" name="Slide Number Placeholder 3">
            <a:extLst>
              <a:ext uri="{FF2B5EF4-FFF2-40B4-BE49-F238E27FC236}">
                <a16:creationId xmlns:a16="http://schemas.microsoft.com/office/drawing/2014/main" id="{5297EFFE-71FE-7C4E-9B2A-4D240CF391C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20</a:t>
            </a:fld>
            <a:endParaRPr lang="en-US" dirty="0"/>
          </a:p>
        </p:txBody>
      </p:sp>
      <p:sp>
        <p:nvSpPr>
          <p:cNvPr id="11" name="Footer Placeholder 4">
            <a:extLst>
              <a:ext uri="{FF2B5EF4-FFF2-40B4-BE49-F238E27FC236}">
                <a16:creationId xmlns:a16="http://schemas.microsoft.com/office/drawing/2014/main" id="{3990653F-3267-F24F-A5FA-F3752D6BB0E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02072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1B47-DE34-B341-8BA0-27AE25F8D257}"/>
              </a:ext>
            </a:extLst>
          </p:cNvPr>
          <p:cNvSpPr>
            <a:spLocks noGrp="1"/>
          </p:cNvSpPr>
          <p:nvPr>
            <p:ph type="title"/>
          </p:nvPr>
        </p:nvSpPr>
        <p:spPr/>
        <p:txBody>
          <a:bodyPr/>
          <a:lstStyle/>
          <a:p>
            <a:r>
              <a:rPr lang="en-US" dirty="0"/>
              <a:t>Stateful packet filtering</a:t>
            </a:r>
          </a:p>
        </p:txBody>
      </p:sp>
      <p:sp>
        <p:nvSpPr>
          <p:cNvPr id="5" name="Rounded Rectangle 4">
            <a:extLst>
              <a:ext uri="{FF2B5EF4-FFF2-40B4-BE49-F238E27FC236}">
                <a16:creationId xmlns:a16="http://schemas.microsoft.com/office/drawing/2014/main" id="{BC5AB3A8-4CBA-7846-97DA-46315E2E11B4}"/>
              </a:ext>
            </a:extLst>
          </p:cNvPr>
          <p:cNvSpPr/>
          <p:nvPr/>
        </p:nvSpPr>
        <p:spPr>
          <a:xfrm>
            <a:off x="419100" y="2758699"/>
            <a:ext cx="5295900" cy="343638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pic>
        <p:nvPicPr>
          <p:cNvPr id="11" name="Picture 10">
            <a:extLst>
              <a:ext uri="{FF2B5EF4-FFF2-40B4-BE49-F238E27FC236}">
                <a16:creationId xmlns:a16="http://schemas.microsoft.com/office/drawing/2014/main" id="{E2FE6E42-8A92-3544-8E3F-1509B92B0928}"/>
              </a:ext>
            </a:extLst>
          </p:cNvPr>
          <p:cNvPicPr>
            <a:picLocks noChangeAspect="1"/>
          </p:cNvPicPr>
          <p:nvPr/>
        </p:nvPicPr>
        <p:blipFill>
          <a:blip r:embed="rId4"/>
          <a:stretch>
            <a:fillRect/>
          </a:stretch>
        </p:blipFill>
        <p:spPr>
          <a:xfrm>
            <a:off x="826446" y="4583376"/>
            <a:ext cx="1000595" cy="1127300"/>
          </a:xfrm>
          <a:prstGeom prst="rect">
            <a:avLst/>
          </a:prstGeom>
        </p:spPr>
      </p:pic>
      <p:sp>
        <p:nvSpPr>
          <p:cNvPr id="12" name="TextBox 11">
            <a:extLst>
              <a:ext uri="{FF2B5EF4-FFF2-40B4-BE49-F238E27FC236}">
                <a16:creationId xmlns:a16="http://schemas.microsoft.com/office/drawing/2014/main" id="{3567044F-91BE-9D45-8024-E33A87C13DFC}"/>
              </a:ext>
            </a:extLst>
          </p:cNvPr>
          <p:cNvSpPr txBox="1"/>
          <p:nvPr/>
        </p:nvSpPr>
        <p:spPr>
          <a:xfrm>
            <a:off x="419099" y="1383473"/>
            <a:ext cx="11435443" cy="1087477"/>
          </a:xfrm>
          <a:prstGeom prst="rect">
            <a:avLst/>
          </a:prstGeom>
          <a:noFill/>
        </p:spPr>
        <p:txBody>
          <a:bodyPr wrap="square" rtlCol="0">
            <a:spAutoFit/>
          </a:bodyPr>
          <a:lstStyle/>
          <a:p>
            <a:pPr marL="342900" indent="-342900">
              <a:spcBef>
                <a:spcPts val="1000"/>
              </a:spcBef>
              <a:spcAft>
                <a:spcPts val="1000"/>
              </a:spcAft>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Security groups perform </a:t>
            </a:r>
            <a:r>
              <a:rPr lang="en-US" sz="2400" dirty="0">
                <a:latin typeface="Amazon Ember" panose="02000000000000000000" pitchFamily="2" charset="0"/>
                <a:ea typeface="Amazon Ember" panose="02000000000000000000" pitchFamily="2" charset="0"/>
                <a:cs typeface="Amazon Ember" panose="020B0603020204020204" pitchFamily="34" charset="0"/>
              </a:rPr>
              <a:t>stateful</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packet filtering.</a:t>
            </a:r>
          </a:p>
          <a:p>
            <a:pPr marL="342900" indent="-342900">
              <a:spcBef>
                <a:spcPts val="1000"/>
              </a:spcBef>
              <a:spcAft>
                <a:spcPts val="1000"/>
              </a:spcAft>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They remember previous decisions that were made for incoming packets.</a:t>
            </a:r>
          </a:p>
        </p:txBody>
      </p:sp>
      <p:sp>
        <p:nvSpPr>
          <p:cNvPr id="13" name="TextBox 12">
            <a:extLst>
              <a:ext uri="{FF2B5EF4-FFF2-40B4-BE49-F238E27FC236}">
                <a16:creationId xmlns:a16="http://schemas.microsoft.com/office/drawing/2014/main" id="{1BA1C1BB-3544-4B4F-8F38-AD035FE3CFDD}"/>
              </a:ext>
            </a:extLst>
          </p:cNvPr>
          <p:cNvSpPr txBox="1"/>
          <p:nvPr/>
        </p:nvSpPr>
        <p:spPr>
          <a:xfrm>
            <a:off x="941861" y="5719848"/>
            <a:ext cx="76976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Guest</a:t>
            </a:r>
          </a:p>
        </p:txBody>
      </p:sp>
      <p:sp>
        <p:nvSpPr>
          <p:cNvPr id="14" name="TextBox 13">
            <a:extLst>
              <a:ext uri="{FF2B5EF4-FFF2-40B4-BE49-F238E27FC236}">
                <a16:creationId xmlns:a16="http://schemas.microsoft.com/office/drawing/2014/main" id="{3816E46C-DA32-D845-976D-38D03934E3FE}"/>
              </a:ext>
            </a:extLst>
          </p:cNvPr>
          <p:cNvSpPr txBox="1"/>
          <p:nvPr/>
        </p:nvSpPr>
        <p:spPr>
          <a:xfrm>
            <a:off x="2780408" y="5717424"/>
            <a:ext cx="2748298"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Door attendant</a:t>
            </a:r>
          </a:p>
        </p:txBody>
      </p:sp>
      <p:sp>
        <p:nvSpPr>
          <p:cNvPr id="15" name="Rounded Rectangular Callout 14">
            <a:extLst>
              <a:ext uri="{FF2B5EF4-FFF2-40B4-BE49-F238E27FC236}">
                <a16:creationId xmlns:a16="http://schemas.microsoft.com/office/drawing/2014/main" id="{F6776FF0-06DC-3D42-8497-8B40BB88C4AA}"/>
              </a:ext>
            </a:extLst>
          </p:cNvPr>
          <p:cNvSpPr/>
          <p:nvPr/>
        </p:nvSpPr>
        <p:spPr>
          <a:xfrm>
            <a:off x="826446" y="3053443"/>
            <a:ext cx="3712897" cy="522514"/>
          </a:xfrm>
          <a:prstGeom prst="wedgeRoundRectCallout">
            <a:avLst>
              <a:gd name="adj1" fmla="val -41087"/>
              <a:gd name="adj2" fmla="val 243278"/>
              <a:gd name="adj3" fmla="val 16667"/>
            </a:avLst>
          </a:prstGeom>
          <a:solidFill>
            <a:srgbClr val="A90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am leaving, but I will be back!</a:t>
            </a:r>
          </a:p>
        </p:txBody>
      </p:sp>
      <p:pic>
        <p:nvPicPr>
          <p:cNvPr id="6" name="Picture 5">
            <a:extLst>
              <a:ext uri="{FF2B5EF4-FFF2-40B4-BE49-F238E27FC236}">
                <a16:creationId xmlns:a16="http://schemas.microsoft.com/office/drawing/2014/main" id="{83D913E2-27FB-3146-A3E5-8D8DAFCEE517}"/>
              </a:ext>
            </a:extLst>
          </p:cNvPr>
          <p:cNvPicPr>
            <a:picLocks noChangeAspect="1"/>
          </p:cNvPicPr>
          <p:nvPr/>
        </p:nvPicPr>
        <p:blipFill>
          <a:blip r:embed="rId5"/>
          <a:stretch>
            <a:fillRect/>
          </a:stretch>
        </p:blipFill>
        <p:spPr>
          <a:xfrm>
            <a:off x="3691361" y="4659109"/>
            <a:ext cx="889991" cy="1048715"/>
          </a:xfrm>
          <a:prstGeom prst="rect">
            <a:avLst/>
          </a:prstGeom>
        </p:spPr>
      </p:pic>
      <p:sp>
        <p:nvSpPr>
          <p:cNvPr id="16" name="Rounded Rectangular Callout 15">
            <a:extLst>
              <a:ext uri="{FF2B5EF4-FFF2-40B4-BE49-F238E27FC236}">
                <a16:creationId xmlns:a16="http://schemas.microsoft.com/office/drawing/2014/main" id="{9D0CCDC2-5E24-4147-B683-C7D360E433F9}"/>
              </a:ext>
            </a:extLst>
          </p:cNvPr>
          <p:cNvSpPr/>
          <p:nvPr/>
        </p:nvSpPr>
        <p:spPr>
          <a:xfrm>
            <a:off x="2316106" y="3797969"/>
            <a:ext cx="3212600" cy="684080"/>
          </a:xfrm>
          <a:prstGeom prst="wedgeRoundRectCallout">
            <a:avLst>
              <a:gd name="adj1" fmla="val -4569"/>
              <a:gd name="adj2" fmla="val 146677"/>
              <a:gd name="adj3" fmla="val 16667"/>
            </a:avLst>
          </a:prstGeom>
          <a:solidFill>
            <a:srgbClr val="2E27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Okay! I will see you when you get back.</a:t>
            </a:r>
          </a:p>
        </p:txBody>
      </p:sp>
      <p:grpSp>
        <p:nvGrpSpPr>
          <p:cNvPr id="3" name="Group 2"/>
          <p:cNvGrpSpPr/>
          <p:nvPr/>
        </p:nvGrpSpPr>
        <p:grpSpPr>
          <a:xfrm>
            <a:off x="5852216" y="2758699"/>
            <a:ext cx="5920686" cy="3436384"/>
            <a:chOff x="5852216" y="2758699"/>
            <a:chExt cx="5920686" cy="3436384"/>
          </a:xfrm>
        </p:grpSpPr>
        <p:sp>
          <p:nvSpPr>
            <p:cNvPr id="17" name="Right Arrow 16">
              <a:extLst>
                <a:ext uri="{FF2B5EF4-FFF2-40B4-BE49-F238E27FC236}">
                  <a16:creationId xmlns:a16="http://schemas.microsoft.com/office/drawing/2014/main" id="{E4385AF5-EF0E-EF49-847C-43056B36B6C4}"/>
                </a:ext>
              </a:extLst>
            </p:cNvPr>
            <p:cNvSpPr/>
            <p:nvPr/>
          </p:nvSpPr>
          <p:spPr>
            <a:xfrm>
              <a:off x="5852216" y="4231064"/>
              <a:ext cx="487567"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E51AE213-147A-434E-8162-C3C0641F62C5}"/>
                </a:ext>
              </a:extLst>
            </p:cNvPr>
            <p:cNvSpPr/>
            <p:nvPr/>
          </p:nvSpPr>
          <p:spPr>
            <a:xfrm>
              <a:off x="6477002" y="2758699"/>
              <a:ext cx="5295900" cy="343638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pic>
          <p:nvPicPr>
            <p:cNvPr id="20" name="Picture 19">
              <a:extLst>
                <a:ext uri="{FF2B5EF4-FFF2-40B4-BE49-F238E27FC236}">
                  <a16:creationId xmlns:a16="http://schemas.microsoft.com/office/drawing/2014/main" id="{1797DDF7-6E6D-CC42-AB7A-17F6AF41A0B1}"/>
                </a:ext>
              </a:extLst>
            </p:cNvPr>
            <p:cNvPicPr>
              <a:picLocks noChangeAspect="1"/>
            </p:cNvPicPr>
            <p:nvPr/>
          </p:nvPicPr>
          <p:blipFill>
            <a:blip r:embed="rId4"/>
            <a:stretch>
              <a:fillRect/>
            </a:stretch>
          </p:blipFill>
          <p:spPr>
            <a:xfrm>
              <a:off x="6884348" y="4583376"/>
              <a:ext cx="1000595" cy="1127300"/>
            </a:xfrm>
            <a:prstGeom prst="rect">
              <a:avLst/>
            </a:prstGeom>
          </p:spPr>
        </p:pic>
        <p:sp>
          <p:nvSpPr>
            <p:cNvPr id="21" name="TextBox 20">
              <a:extLst>
                <a:ext uri="{FF2B5EF4-FFF2-40B4-BE49-F238E27FC236}">
                  <a16:creationId xmlns:a16="http://schemas.microsoft.com/office/drawing/2014/main" id="{1E7517F7-1D31-3A42-8671-073BD8062014}"/>
                </a:ext>
              </a:extLst>
            </p:cNvPr>
            <p:cNvSpPr txBox="1"/>
            <p:nvPr/>
          </p:nvSpPr>
          <p:spPr>
            <a:xfrm>
              <a:off x="6999763" y="5717424"/>
              <a:ext cx="76976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Guest</a:t>
              </a:r>
            </a:p>
          </p:txBody>
        </p:sp>
        <p:sp>
          <p:nvSpPr>
            <p:cNvPr id="22" name="TextBox 21">
              <a:extLst>
                <a:ext uri="{FF2B5EF4-FFF2-40B4-BE49-F238E27FC236}">
                  <a16:creationId xmlns:a16="http://schemas.microsoft.com/office/drawing/2014/main" id="{801834C8-B0E7-9443-A29C-666C6BACB70A}"/>
                </a:ext>
              </a:extLst>
            </p:cNvPr>
            <p:cNvSpPr txBox="1"/>
            <p:nvPr/>
          </p:nvSpPr>
          <p:spPr>
            <a:xfrm>
              <a:off x="8838310" y="5717424"/>
              <a:ext cx="2748298"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Door attendant</a:t>
              </a:r>
            </a:p>
          </p:txBody>
        </p:sp>
        <p:sp>
          <p:nvSpPr>
            <p:cNvPr id="23" name="Rounded Rectangular Callout 22">
              <a:extLst>
                <a:ext uri="{FF2B5EF4-FFF2-40B4-BE49-F238E27FC236}">
                  <a16:creationId xmlns:a16="http://schemas.microsoft.com/office/drawing/2014/main" id="{7C4A7A45-91DA-3B4E-927E-23B8F029FD76}"/>
                </a:ext>
              </a:extLst>
            </p:cNvPr>
            <p:cNvSpPr/>
            <p:nvPr/>
          </p:nvSpPr>
          <p:spPr>
            <a:xfrm>
              <a:off x="7384644" y="3016621"/>
              <a:ext cx="3212600" cy="522514"/>
            </a:xfrm>
            <a:prstGeom prst="wedgeRoundRectCallout">
              <a:avLst>
                <a:gd name="adj1" fmla="val -49296"/>
                <a:gd name="adj2" fmla="val 227927"/>
                <a:gd name="adj3" fmla="val 16667"/>
              </a:avLst>
            </a:prstGeom>
            <a:solidFill>
              <a:srgbClr val="A90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Hi, again. I’m back!</a:t>
              </a:r>
            </a:p>
          </p:txBody>
        </p:sp>
        <p:pic>
          <p:nvPicPr>
            <p:cNvPr id="25" name="Picture 24">
              <a:extLst>
                <a:ext uri="{FF2B5EF4-FFF2-40B4-BE49-F238E27FC236}">
                  <a16:creationId xmlns:a16="http://schemas.microsoft.com/office/drawing/2014/main" id="{83EC4397-819F-A845-A002-A0F77E8B3FF5}"/>
                </a:ext>
              </a:extLst>
            </p:cNvPr>
            <p:cNvPicPr>
              <a:picLocks noChangeAspect="1"/>
            </p:cNvPicPr>
            <p:nvPr/>
          </p:nvPicPr>
          <p:blipFill>
            <a:blip r:embed="rId5"/>
            <a:stretch>
              <a:fillRect/>
            </a:stretch>
          </p:blipFill>
          <p:spPr>
            <a:xfrm>
              <a:off x="9767463" y="4622668"/>
              <a:ext cx="889991" cy="1048715"/>
            </a:xfrm>
            <a:prstGeom prst="rect">
              <a:avLst/>
            </a:prstGeom>
          </p:spPr>
        </p:pic>
        <p:sp>
          <p:nvSpPr>
            <p:cNvPr id="24" name="Rounded Rectangular Callout 23">
              <a:extLst>
                <a:ext uri="{FF2B5EF4-FFF2-40B4-BE49-F238E27FC236}">
                  <a16:creationId xmlns:a16="http://schemas.microsoft.com/office/drawing/2014/main" id="{E1077CC4-16E4-7F4F-94A4-D9F2B4000CB7}"/>
                </a:ext>
              </a:extLst>
            </p:cNvPr>
            <p:cNvSpPr/>
            <p:nvPr/>
          </p:nvSpPr>
          <p:spPr>
            <a:xfrm>
              <a:off x="8565502" y="3797057"/>
              <a:ext cx="3021106" cy="684992"/>
            </a:xfrm>
            <a:prstGeom prst="wedgeRoundRectCallout">
              <a:avLst>
                <a:gd name="adj1" fmla="val -4569"/>
                <a:gd name="adj2" fmla="val 146677"/>
                <a:gd name="adj3" fmla="val 16667"/>
              </a:avLst>
            </a:prstGeom>
            <a:solidFill>
              <a:srgbClr val="2E27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remember you! </a:t>
              </a:r>
              <a:b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Go ahead.</a:t>
              </a:r>
            </a:p>
          </p:txBody>
        </p:sp>
      </p:grpSp>
      <p:sp>
        <p:nvSpPr>
          <p:cNvPr id="26" name="Slide Number Placeholder 3">
            <a:extLst>
              <a:ext uri="{FF2B5EF4-FFF2-40B4-BE49-F238E27FC236}">
                <a16:creationId xmlns:a16="http://schemas.microsoft.com/office/drawing/2014/main" id="{AA7693C9-A5B9-6C47-9D99-AEFE9DC03E0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21</a:t>
            </a:fld>
            <a:endParaRPr lang="en-US" dirty="0"/>
          </a:p>
        </p:txBody>
      </p:sp>
      <p:sp>
        <p:nvSpPr>
          <p:cNvPr id="27" name="Footer Placeholder 4">
            <a:extLst>
              <a:ext uri="{FF2B5EF4-FFF2-40B4-BE49-F238E27FC236}">
                <a16:creationId xmlns:a16="http://schemas.microsoft.com/office/drawing/2014/main" id="{4974119B-0E67-0A46-8710-85C70B617D3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36962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Network traffic in a VPC</a:t>
            </a:r>
          </a:p>
        </p:txBody>
      </p:sp>
      <p:sp>
        <p:nvSpPr>
          <p:cNvPr id="17" name="Rectangle 16">
            <a:extLst>
              <a:ext uri="{FF2B5EF4-FFF2-40B4-BE49-F238E27FC236}">
                <a16:creationId xmlns:a16="http://schemas.microsoft.com/office/drawing/2014/main" id="{B007EDFE-0F44-8243-A86E-BC44B4E370B4}"/>
              </a:ext>
            </a:extLst>
          </p:cNvPr>
          <p:cNvSpPr/>
          <p:nvPr/>
        </p:nvSpPr>
        <p:spPr>
          <a:xfrm>
            <a:off x="5681493" y="2082801"/>
            <a:ext cx="6039591" cy="3784599"/>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18" name="Graphic 17">
            <a:extLst>
              <a:ext uri="{FF2B5EF4-FFF2-40B4-BE49-F238E27FC236}">
                <a16:creationId xmlns:a16="http://schemas.microsoft.com/office/drawing/2014/main" id="{8A2DD689-2F2C-3C46-9769-24EFC5558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1493" y="2082801"/>
            <a:ext cx="348815" cy="348815"/>
          </a:xfrm>
          <a:prstGeom prst="rect">
            <a:avLst/>
          </a:prstGeom>
        </p:spPr>
      </p:pic>
      <p:pic>
        <p:nvPicPr>
          <p:cNvPr id="85" name="Picture 84">
            <a:extLst>
              <a:ext uri="{FF2B5EF4-FFF2-40B4-BE49-F238E27FC236}">
                <a16:creationId xmlns:a16="http://schemas.microsoft.com/office/drawing/2014/main" id="{D85F2D22-3A23-0643-B2F0-C5F67D0D3AE6}"/>
              </a:ext>
            </a:extLst>
          </p:cNvPr>
          <p:cNvPicPr>
            <a:picLocks noChangeAspect="1"/>
          </p:cNvPicPr>
          <p:nvPr/>
        </p:nvPicPr>
        <p:blipFill>
          <a:blip r:embed="rId6"/>
          <a:stretch>
            <a:fillRect/>
          </a:stretch>
        </p:blipFill>
        <p:spPr>
          <a:xfrm>
            <a:off x="5296393" y="3746762"/>
            <a:ext cx="795528" cy="788230"/>
          </a:xfrm>
          <a:prstGeom prst="rect">
            <a:avLst/>
          </a:prstGeom>
        </p:spPr>
      </p:pic>
      <p:grpSp>
        <p:nvGrpSpPr>
          <p:cNvPr id="10" name="Group 9">
            <a:extLst>
              <a:ext uri="{FF2B5EF4-FFF2-40B4-BE49-F238E27FC236}">
                <a16:creationId xmlns:a16="http://schemas.microsoft.com/office/drawing/2014/main" id="{35721427-49AF-FD49-A9CF-2355AFAD9395}"/>
              </a:ext>
            </a:extLst>
          </p:cNvPr>
          <p:cNvGrpSpPr/>
          <p:nvPr/>
        </p:nvGrpSpPr>
        <p:grpSpPr>
          <a:xfrm>
            <a:off x="160703" y="3557133"/>
            <a:ext cx="5104150" cy="1612646"/>
            <a:chOff x="531587" y="3227918"/>
            <a:chExt cx="5104150" cy="1612646"/>
          </a:xfrm>
        </p:grpSpPr>
        <p:pic>
          <p:nvPicPr>
            <p:cNvPr id="88" name="Graphic 87">
              <a:extLst>
                <a:ext uri="{FF2B5EF4-FFF2-40B4-BE49-F238E27FC236}">
                  <a16:creationId xmlns:a16="http://schemas.microsoft.com/office/drawing/2014/main" id="{B387D104-5D43-AA4E-A787-C38C1F93A1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245" y="3456432"/>
              <a:ext cx="848468" cy="848468"/>
            </a:xfrm>
            <a:prstGeom prst="rect">
              <a:avLst/>
            </a:prstGeom>
          </p:spPr>
        </p:pic>
        <p:sp>
          <p:nvSpPr>
            <p:cNvPr id="89" name="TextBox 88">
              <a:extLst>
                <a:ext uri="{FF2B5EF4-FFF2-40B4-BE49-F238E27FC236}">
                  <a16:creationId xmlns:a16="http://schemas.microsoft.com/office/drawing/2014/main" id="{FD051104-4BA1-DF44-9B93-30BBE28EFB4D}"/>
                </a:ext>
              </a:extLst>
            </p:cNvPr>
            <p:cNvSpPr txBox="1"/>
            <p:nvPr/>
          </p:nvSpPr>
          <p:spPr>
            <a:xfrm>
              <a:off x="531587" y="4471232"/>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cxnSp>
          <p:nvCxnSpPr>
            <p:cNvPr id="92" name="Straight Connector 91">
              <a:extLst>
                <a:ext uri="{FF2B5EF4-FFF2-40B4-BE49-F238E27FC236}">
                  <a16:creationId xmlns:a16="http://schemas.microsoft.com/office/drawing/2014/main" id="{37AB41D3-59BF-634F-B83C-D6B6C43CAF0D}"/>
                </a:ext>
              </a:extLst>
            </p:cNvPr>
            <p:cNvCxnSpPr>
              <a:cxnSpLocks/>
            </p:cNvCxnSpPr>
            <p:nvPr/>
          </p:nvCxnSpPr>
          <p:spPr>
            <a:xfrm flipV="1">
              <a:off x="1806356" y="3854659"/>
              <a:ext cx="3829381"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3" name="Graphic 2" descr="Open envelope">
              <a:extLst>
                <a:ext uri="{FF2B5EF4-FFF2-40B4-BE49-F238E27FC236}">
                  <a16:creationId xmlns:a16="http://schemas.microsoft.com/office/drawing/2014/main" id="{E5A715B5-AE9A-F047-ABEA-BF00DB4253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16532" y="3227918"/>
              <a:ext cx="608810" cy="608810"/>
            </a:xfrm>
            <a:prstGeom prst="rect">
              <a:avLst/>
            </a:prstGeom>
          </p:spPr>
        </p:pic>
        <p:sp>
          <p:nvSpPr>
            <p:cNvPr id="28" name="TextBox 27">
              <a:extLst>
                <a:ext uri="{FF2B5EF4-FFF2-40B4-BE49-F238E27FC236}">
                  <a16:creationId xmlns:a16="http://schemas.microsoft.com/office/drawing/2014/main" id="{FB1E08D7-DFF1-E84A-9D02-54BAC17AD001}"/>
                </a:ext>
              </a:extLst>
            </p:cNvPr>
            <p:cNvSpPr txBox="1"/>
            <p:nvPr/>
          </p:nvSpPr>
          <p:spPr>
            <a:xfrm>
              <a:off x="1931045" y="3989894"/>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p>
          </p:txBody>
        </p:sp>
      </p:grpSp>
      <p:pic>
        <p:nvPicPr>
          <p:cNvPr id="32" name="Graphic 31">
            <a:extLst>
              <a:ext uri="{FF2B5EF4-FFF2-40B4-BE49-F238E27FC236}">
                <a16:creationId xmlns:a16="http://schemas.microsoft.com/office/drawing/2014/main" id="{8D76E17F-8CB1-C840-B310-8E8516A752A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4915" y="3746761"/>
            <a:ext cx="788231" cy="788231"/>
          </a:xfrm>
          <a:prstGeom prst="rect">
            <a:avLst/>
          </a:prstGeom>
        </p:spPr>
      </p:pic>
      <p:sp>
        <p:nvSpPr>
          <p:cNvPr id="33" name="TextBox 32">
            <a:extLst>
              <a:ext uri="{FF2B5EF4-FFF2-40B4-BE49-F238E27FC236}">
                <a16:creationId xmlns:a16="http://schemas.microsoft.com/office/drawing/2014/main" id="{84C6153B-C479-FF4E-B392-B5F1D453D395}"/>
              </a:ext>
            </a:extLst>
          </p:cNvPr>
          <p:cNvSpPr txBox="1"/>
          <p:nvPr/>
        </p:nvSpPr>
        <p:spPr>
          <a:xfrm>
            <a:off x="6691727" y="3060453"/>
            <a:ext cx="1731536" cy="646331"/>
          </a:xfrm>
          <a:prstGeom prst="rect">
            <a:avLst/>
          </a:prstGeom>
          <a:solidFill>
            <a:schemeClr val="bg1"/>
          </a:solid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Network access control list</a:t>
            </a:r>
          </a:p>
        </p:txBody>
      </p:sp>
      <p:cxnSp>
        <p:nvCxnSpPr>
          <p:cNvPr id="34" name="Straight Arrow Connector 33">
            <a:extLst>
              <a:ext uri="{FF2B5EF4-FFF2-40B4-BE49-F238E27FC236}">
                <a16:creationId xmlns:a16="http://schemas.microsoft.com/office/drawing/2014/main" id="{732CB8FD-CD82-0B4B-9754-82B163CB16AF}"/>
              </a:ext>
            </a:extLst>
          </p:cNvPr>
          <p:cNvCxnSpPr>
            <a:cxnSpLocks/>
          </p:cNvCxnSpPr>
          <p:nvPr/>
        </p:nvCxnSpPr>
        <p:spPr>
          <a:xfrm flipH="1">
            <a:off x="7893146" y="4178808"/>
            <a:ext cx="786652" cy="0"/>
          </a:xfrm>
          <a:prstGeom prst="straightConnector1">
            <a:avLst/>
          </a:prstGeom>
          <a:ln w="508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65A981-A599-994E-8A0D-D06E7FADDEE3}"/>
              </a:ext>
            </a:extLst>
          </p:cNvPr>
          <p:cNvCxnSpPr>
            <a:cxnSpLocks/>
          </p:cNvCxnSpPr>
          <p:nvPr/>
        </p:nvCxnSpPr>
        <p:spPr>
          <a:xfrm flipV="1">
            <a:off x="6123461" y="4177549"/>
            <a:ext cx="949914"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9F35F92-2A22-BA4B-B056-C40FABDE4883}"/>
              </a:ext>
            </a:extLst>
          </p:cNvPr>
          <p:cNvGrpSpPr/>
          <p:nvPr/>
        </p:nvGrpSpPr>
        <p:grpSpPr>
          <a:xfrm>
            <a:off x="8734663" y="2810280"/>
            <a:ext cx="2830976" cy="2661191"/>
            <a:chOff x="8734663" y="2895602"/>
            <a:chExt cx="2830976" cy="2661191"/>
          </a:xfrm>
        </p:grpSpPr>
        <p:sp>
          <p:nvSpPr>
            <p:cNvPr id="22" name="Rectangle 21">
              <a:extLst>
                <a:ext uri="{FF2B5EF4-FFF2-40B4-BE49-F238E27FC236}">
                  <a16:creationId xmlns:a16="http://schemas.microsoft.com/office/drawing/2014/main" id="{6C417AD5-1CB1-D842-81BD-A6781E9FA46B}"/>
                </a:ext>
              </a:extLst>
            </p:cNvPr>
            <p:cNvSpPr/>
            <p:nvPr/>
          </p:nvSpPr>
          <p:spPr>
            <a:xfrm>
              <a:off x="8734663" y="2895602"/>
              <a:ext cx="2830976" cy="2661191"/>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pic>
          <p:nvPicPr>
            <p:cNvPr id="23" name="Graphic 22">
              <a:extLst>
                <a:ext uri="{FF2B5EF4-FFF2-40B4-BE49-F238E27FC236}">
                  <a16:creationId xmlns:a16="http://schemas.microsoft.com/office/drawing/2014/main" id="{CF361116-8DB3-B843-882D-7C9D68EB82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34663" y="2895602"/>
              <a:ext cx="268646" cy="268646"/>
            </a:xfrm>
            <a:prstGeom prst="rect">
              <a:avLst/>
            </a:prstGeom>
          </p:spPr>
        </p:pic>
        <p:grpSp>
          <p:nvGrpSpPr>
            <p:cNvPr id="12" name="Group 11">
              <a:extLst>
                <a:ext uri="{FF2B5EF4-FFF2-40B4-BE49-F238E27FC236}">
                  <a16:creationId xmlns:a16="http://schemas.microsoft.com/office/drawing/2014/main" id="{4CAB4E2D-5E80-7940-82FA-65EC59A68D52}"/>
                </a:ext>
              </a:extLst>
            </p:cNvPr>
            <p:cNvGrpSpPr/>
            <p:nvPr/>
          </p:nvGrpSpPr>
          <p:grpSpPr>
            <a:xfrm>
              <a:off x="9062032" y="4293421"/>
              <a:ext cx="2217274" cy="1097610"/>
              <a:chOff x="9412859" y="2919171"/>
              <a:chExt cx="2217274" cy="1097610"/>
            </a:xfrm>
          </p:grpSpPr>
          <p:pic>
            <p:nvPicPr>
              <p:cNvPr id="39" name="Graphic 38">
                <a:extLst>
                  <a:ext uri="{FF2B5EF4-FFF2-40B4-BE49-F238E27FC236}">
                    <a16:creationId xmlns:a16="http://schemas.microsoft.com/office/drawing/2014/main" id="{7E2FE55C-89A7-3444-B3BD-F8E5F94DE4A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33161" y="2919171"/>
                <a:ext cx="681388" cy="681387"/>
              </a:xfrm>
              <a:prstGeom prst="rect">
                <a:avLst/>
              </a:prstGeom>
            </p:spPr>
          </p:pic>
          <p:sp>
            <p:nvSpPr>
              <p:cNvPr id="40" name="TextBox 39">
                <a:extLst>
                  <a:ext uri="{FF2B5EF4-FFF2-40B4-BE49-F238E27FC236}">
                    <a16:creationId xmlns:a16="http://schemas.microsoft.com/office/drawing/2014/main" id="{A6C141C7-EBC2-9D47-A1B7-FF62B864A8D8}"/>
                  </a:ext>
                </a:extLst>
              </p:cNvPr>
              <p:cNvSpPr txBox="1"/>
              <p:nvPr/>
            </p:nvSpPr>
            <p:spPr>
              <a:xfrm>
                <a:off x="9412859" y="3678227"/>
                <a:ext cx="221727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41" name="Graphic 40">
                <a:extLst>
                  <a:ext uri="{FF2B5EF4-FFF2-40B4-BE49-F238E27FC236}">
                    <a16:creationId xmlns:a16="http://schemas.microsoft.com/office/drawing/2014/main" id="{FB05457F-FB12-D44B-969A-9553A9895F7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03330" y="2919171"/>
                <a:ext cx="681388" cy="681387"/>
              </a:xfrm>
              <a:prstGeom prst="rect">
                <a:avLst/>
              </a:prstGeom>
            </p:spPr>
          </p:pic>
        </p:grpSp>
        <p:sp>
          <p:nvSpPr>
            <p:cNvPr id="51" name="Rectangle 50">
              <a:extLst>
                <a:ext uri="{FF2B5EF4-FFF2-40B4-BE49-F238E27FC236}">
                  <a16:creationId xmlns:a16="http://schemas.microsoft.com/office/drawing/2014/main" id="{417E7C93-3CC7-4647-A0EF-F748EA3DFAF9}"/>
                </a:ext>
              </a:extLst>
            </p:cNvPr>
            <p:cNvSpPr/>
            <p:nvPr/>
          </p:nvSpPr>
          <p:spPr>
            <a:xfrm>
              <a:off x="8921900" y="3550788"/>
              <a:ext cx="1142594" cy="59122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1" forceAA="0" compatLnSpc="1">
              <a:prstTxWarp prst="textNoShape">
                <a:avLst/>
              </a:prstTxWarp>
              <a:noAutofit/>
            </a:bodyPr>
            <a:lstStyle/>
            <a:p>
              <a:pPr algn="ctr"/>
              <a:r>
                <a:rPr lang="en-US" sz="1600" dirty="0">
                  <a:solidFill>
                    <a:srgbClr val="DF3312"/>
                  </a:solidFill>
                  <a:latin typeface="Amazon Ember" panose="02000000000000000000" pitchFamily="2" charset="0"/>
                  <a:ea typeface="Amazon Ember" panose="02000000000000000000" pitchFamily="2" charset="0"/>
                  <a:cs typeface="Amazon Ember" panose="020B0603020204020204" pitchFamily="34" charset="0"/>
                </a:rPr>
                <a:t>Security group</a:t>
              </a:r>
            </a:p>
          </p:txBody>
        </p:sp>
        <p:sp>
          <p:nvSpPr>
            <p:cNvPr id="53" name="Rectangle 52">
              <a:extLst>
                <a:ext uri="{FF2B5EF4-FFF2-40B4-BE49-F238E27FC236}">
                  <a16:creationId xmlns:a16="http://schemas.microsoft.com/office/drawing/2014/main" id="{D3E32D49-6839-5F42-BBBD-DC1BDFDF0C82}"/>
                </a:ext>
              </a:extLst>
            </p:cNvPr>
            <p:cNvSpPr/>
            <p:nvPr/>
          </p:nvSpPr>
          <p:spPr>
            <a:xfrm>
              <a:off x="10251731" y="3550788"/>
              <a:ext cx="1142594" cy="59122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1" forceAA="0" compatLnSpc="1">
              <a:prstTxWarp prst="textNoShape">
                <a:avLst/>
              </a:prstTxWarp>
              <a:noAutofit/>
            </a:bodyPr>
            <a:lstStyle/>
            <a:p>
              <a:pPr algn="ctr"/>
              <a:r>
                <a:rPr lang="en-US" sz="1600" dirty="0">
                  <a:solidFill>
                    <a:srgbClr val="DF3312"/>
                  </a:solidFill>
                  <a:latin typeface="Amazon Ember" panose="02000000000000000000" pitchFamily="2" charset="0"/>
                  <a:ea typeface="Amazon Ember" panose="02000000000000000000" pitchFamily="2" charset="0"/>
                  <a:cs typeface="Amazon Ember" panose="020B0603020204020204" pitchFamily="34" charset="0"/>
                </a:rPr>
                <a:t>Security group</a:t>
              </a:r>
            </a:p>
          </p:txBody>
        </p:sp>
      </p:grpSp>
      <p:sp>
        <p:nvSpPr>
          <p:cNvPr id="31" name="Rectangle 30">
            <a:extLst>
              <a:ext uri="{FF2B5EF4-FFF2-40B4-BE49-F238E27FC236}">
                <a16:creationId xmlns:a16="http://schemas.microsoft.com/office/drawing/2014/main" id="{3FA0357D-A995-644F-97CE-34A6EEF46FF7}"/>
              </a:ext>
            </a:extLst>
          </p:cNvPr>
          <p:cNvSpPr/>
          <p:nvPr/>
        </p:nvSpPr>
        <p:spPr>
          <a:xfrm>
            <a:off x="4700015" y="1290475"/>
            <a:ext cx="7269480" cy="482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pic>
        <p:nvPicPr>
          <p:cNvPr id="35" name="Graphic 34">
            <a:extLst>
              <a:ext uri="{FF2B5EF4-FFF2-40B4-BE49-F238E27FC236}">
                <a16:creationId xmlns:a16="http://schemas.microsoft.com/office/drawing/2014/main" id="{FD4AB602-9E20-4B4E-9B62-E2B90A7E75A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700015" y="1290475"/>
            <a:ext cx="347472" cy="347472"/>
          </a:xfrm>
          <a:prstGeom prst="rect">
            <a:avLst/>
          </a:prstGeom>
        </p:spPr>
      </p:pic>
      <p:sp>
        <p:nvSpPr>
          <p:cNvPr id="36" name="TextBox 35">
            <a:extLst>
              <a:ext uri="{FF2B5EF4-FFF2-40B4-BE49-F238E27FC236}">
                <a16:creationId xmlns:a16="http://schemas.microsoft.com/office/drawing/2014/main" id="{291A690B-AC89-4C40-A03E-85355E3F1619}"/>
              </a:ext>
            </a:extLst>
          </p:cNvPr>
          <p:cNvSpPr txBox="1"/>
          <p:nvPr/>
        </p:nvSpPr>
        <p:spPr>
          <a:xfrm>
            <a:off x="5724910" y="4603685"/>
            <a:ext cx="1159171" cy="646331"/>
          </a:xfrm>
          <a:prstGeom prst="rect">
            <a:avLst/>
          </a:prstGeom>
          <a:solidFill>
            <a:schemeClr val="bg1"/>
          </a:solid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 gateway</a:t>
            </a:r>
          </a:p>
        </p:txBody>
      </p:sp>
      <p:sp>
        <p:nvSpPr>
          <p:cNvPr id="37" name="TextBox 36">
            <a:extLst>
              <a:ext uri="{FF2B5EF4-FFF2-40B4-BE49-F238E27FC236}">
                <a16:creationId xmlns:a16="http://schemas.microsoft.com/office/drawing/2014/main" id="{102E12C4-D8F3-2D41-B998-B26348980206}"/>
              </a:ext>
            </a:extLst>
          </p:cNvPr>
          <p:cNvSpPr txBox="1"/>
          <p:nvPr/>
        </p:nvSpPr>
        <p:spPr>
          <a:xfrm>
            <a:off x="2794099" y="3565491"/>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a:t>
            </a:r>
          </a:p>
        </p:txBody>
      </p:sp>
      <p:pic>
        <p:nvPicPr>
          <p:cNvPr id="38" name="Graphic 37">
            <a:extLst>
              <a:ext uri="{FF2B5EF4-FFF2-40B4-BE49-F238E27FC236}">
                <a16:creationId xmlns:a16="http://schemas.microsoft.com/office/drawing/2014/main" id="{EC92A065-2E76-9342-B37E-13628ED54F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10739" y="2674126"/>
            <a:ext cx="1003212" cy="1003212"/>
          </a:xfrm>
          <a:prstGeom prst="rect">
            <a:avLst/>
          </a:prstGeom>
        </p:spPr>
      </p:pic>
      <p:sp>
        <p:nvSpPr>
          <p:cNvPr id="42" name="Slide Number Placeholder 3">
            <a:extLst>
              <a:ext uri="{FF2B5EF4-FFF2-40B4-BE49-F238E27FC236}">
                <a16:creationId xmlns:a16="http://schemas.microsoft.com/office/drawing/2014/main" id="{67C1AFAF-D300-444B-8A23-6BD54532BFE4}"/>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22</a:t>
            </a:fld>
            <a:endParaRPr lang="en-US" dirty="0"/>
          </a:p>
        </p:txBody>
      </p:sp>
      <p:sp>
        <p:nvSpPr>
          <p:cNvPr id="43" name="Footer Placeholder 4">
            <a:extLst>
              <a:ext uri="{FF2B5EF4-FFF2-40B4-BE49-F238E27FC236}">
                <a16:creationId xmlns:a16="http://schemas.microsoft.com/office/drawing/2014/main" id="{E4972D65-DA68-7243-A500-06AFB803DA9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32639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3" name="Title 2"/>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23</a:t>
            </a:fld>
            <a:endParaRPr lang="en-US" dirty="0"/>
          </a:p>
        </p:txBody>
      </p:sp>
      <p:sp>
        <p:nvSpPr>
          <p:cNvPr id="5" name="Content Placeholder 4"/>
          <p:cNvSpPr>
            <a:spLocks noGrp="1"/>
          </p:cNvSpPr>
          <p:nvPr>
            <p:ph idx="16"/>
          </p:nvPr>
        </p:nvSpPr>
        <p:spPr/>
        <p:txBody>
          <a:bodyPr/>
          <a:lstStyle/>
          <a:p>
            <a:pPr marL="0" indent="0">
              <a:buNone/>
            </a:pPr>
            <a:endParaRPr lang="en-US" dirty="0"/>
          </a:p>
          <a:p>
            <a:pPr marL="0" indent="0">
              <a:buNone/>
            </a:pPr>
            <a:r>
              <a:rPr lang="en-US" dirty="0"/>
              <a:t>What are the differences between network access control lists and security groups?</a:t>
            </a:r>
          </a:p>
        </p:txBody>
      </p:sp>
      <p:pic>
        <p:nvPicPr>
          <p:cNvPr id="6"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Tree>
    <p:custDataLst>
      <p:tags r:id="rId1"/>
    </p:custDataLst>
    <p:extLst>
      <p:ext uri="{BB962C8B-B14F-4D97-AF65-F5344CB8AC3E}">
        <p14:creationId xmlns:p14="http://schemas.microsoft.com/office/powerpoint/2010/main" val="297736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3" name="Title 2"/>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24</a:t>
            </a:fld>
            <a:endParaRPr lang="en-US" dirty="0"/>
          </a:p>
        </p:txBody>
      </p:sp>
      <p:sp>
        <p:nvSpPr>
          <p:cNvPr id="5" name="Content Placeholder 4"/>
          <p:cNvSpPr>
            <a:spLocks noGrp="1"/>
          </p:cNvSpPr>
          <p:nvPr>
            <p:ph idx="16"/>
          </p:nvPr>
        </p:nvSpPr>
        <p:spPr/>
        <p:txBody>
          <a:bodyPr/>
          <a:lstStyle/>
          <a:p>
            <a:endParaRPr lang="en-US" dirty="0"/>
          </a:p>
          <a:p>
            <a:r>
              <a:rPr lang="en-US" dirty="0"/>
              <a:t>Network access control lists are virtual firewalls for subnets. They perform stateless packet filtering. </a:t>
            </a:r>
            <a:br>
              <a:rPr lang="en-US" dirty="0"/>
            </a:br>
            <a:endParaRPr lang="en-US" dirty="0"/>
          </a:p>
          <a:p>
            <a:r>
              <a:rPr lang="en-US" dirty="0"/>
              <a:t>Security groups are virtual firewalls for Amazon EC2 instances. They perform stateful packet filtering.</a:t>
            </a:r>
          </a:p>
          <a:p>
            <a:pPr marL="0" indent="0">
              <a:buNone/>
            </a:pPr>
            <a:endParaRPr lang="en-US" dirty="0"/>
          </a:p>
        </p:txBody>
      </p:sp>
      <p:pic>
        <p:nvPicPr>
          <p:cNvPr id="6"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Tree>
    <p:custDataLst>
      <p:tags r:id="rId1"/>
    </p:custDataLst>
    <p:extLst>
      <p:ext uri="{BB962C8B-B14F-4D97-AF65-F5344CB8AC3E}">
        <p14:creationId xmlns:p14="http://schemas.microsoft.com/office/powerpoint/2010/main" val="425719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 with the AWS global network</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848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4881-A08A-4641-8029-65AC525A266F}"/>
              </a:ext>
            </a:extLst>
          </p:cNvPr>
          <p:cNvSpPr>
            <a:spLocks noGrp="1"/>
          </p:cNvSpPr>
          <p:nvPr>
            <p:ph type="title"/>
          </p:nvPr>
        </p:nvSpPr>
        <p:spPr/>
        <p:txBody>
          <a:bodyPr/>
          <a:lstStyle/>
          <a:p>
            <a:r>
              <a:rPr lang="en-US" dirty="0"/>
              <a:t>Domain Name System (DNS)</a:t>
            </a:r>
          </a:p>
        </p:txBody>
      </p:sp>
      <p:pic>
        <p:nvPicPr>
          <p:cNvPr id="5" name="Picture 4">
            <a:extLst>
              <a:ext uri="{FF2B5EF4-FFF2-40B4-BE49-F238E27FC236}">
                <a16:creationId xmlns:a16="http://schemas.microsoft.com/office/drawing/2014/main" id="{9E3FE209-211D-9847-B27A-63A4E6C47ABB}"/>
              </a:ext>
            </a:extLst>
          </p:cNvPr>
          <p:cNvPicPr>
            <a:picLocks noChangeAspect="1"/>
          </p:cNvPicPr>
          <p:nvPr/>
        </p:nvPicPr>
        <p:blipFill>
          <a:blip r:embed="rId4"/>
          <a:stretch>
            <a:fillRect/>
          </a:stretch>
        </p:blipFill>
        <p:spPr>
          <a:xfrm>
            <a:off x="419100" y="2832045"/>
            <a:ext cx="1300730" cy="1555368"/>
          </a:xfrm>
          <a:prstGeom prst="rect">
            <a:avLst/>
          </a:prstGeom>
        </p:spPr>
      </p:pic>
      <p:sp>
        <p:nvSpPr>
          <p:cNvPr id="8" name="TextBox 7">
            <a:extLst>
              <a:ext uri="{FF2B5EF4-FFF2-40B4-BE49-F238E27FC236}">
                <a16:creationId xmlns:a16="http://schemas.microsoft.com/office/drawing/2014/main" id="{CEDA4083-4673-BA4B-B51C-0306888A533A}"/>
              </a:ext>
            </a:extLst>
          </p:cNvPr>
          <p:cNvSpPr txBox="1"/>
          <p:nvPr/>
        </p:nvSpPr>
        <p:spPr>
          <a:xfrm>
            <a:off x="592341" y="4523916"/>
            <a:ext cx="2132315" cy="400110"/>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Customer and PC</a:t>
            </a:r>
          </a:p>
        </p:txBody>
      </p:sp>
      <p:pic>
        <p:nvPicPr>
          <p:cNvPr id="7" name="Picture 6">
            <a:extLst>
              <a:ext uri="{FF2B5EF4-FFF2-40B4-BE49-F238E27FC236}">
                <a16:creationId xmlns:a16="http://schemas.microsoft.com/office/drawing/2014/main" id="{BC462BC3-646A-3343-9D02-9F780198BE98}"/>
              </a:ext>
            </a:extLst>
          </p:cNvPr>
          <p:cNvPicPr>
            <a:picLocks noChangeAspect="1"/>
          </p:cNvPicPr>
          <p:nvPr/>
        </p:nvPicPr>
        <p:blipFill>
          <a:blip r:embed="rId5"/>
          <a:stretch>
            <a:fillRect/>
          </a:stretch>
        </p:blipFill>
        <p:spPr>
          <a:xfrm>
            <a:off x="1658499" y="3443458"/>
            <a:ext cx="1088786" cy="943955"/>
          </a:xfrm>
          <a:prstGeom prst="rect">
            <a:avLst/>
          </a:prstGeom>
        </p:spPr>
      </p:pic>
      <p:pic>
        <p:nvPicPr>
          <p:cNvPr id="11" name="Picture 10">
            <a:extLst>
              <a:ext uri="{FF2B5EF4-FFF2-40B4-BE49-F238E27FC236}">
                <a16:creationId xmlns:a16="http://schemas.microsoft.com/office/drawing/2014/main" id="{1697CCF1-D0C9-3340-A705-73ED756A4FA5}"/>
              </a:ext>
            </a:extLst>
          </p:cNvPr>
          <p:cNvPicPr>
            <a:picLocks noChangeAspect="1"/>
          </p:cNvPicPr>
          <p:nvPr/>
        </p:nvPicPr>
        <p:blipFill>
          <a:blip r:embed="rId6"/>
          <a:stretch>
            <a:fillRect/>
          </a:stretch>
        </p:blipFill>
        <p:spPr>
          <a:xfrm>
            <a:off x="5640163" y="2876712"/>
            <a:ext cx="911669" cy="1609970"/>
          </a:xfrm>
          <a:prstGeom prst="rect">
            <a:avLst/>
          </a:prstGeom>
        </p:spPr>
      </p:pic>
      <p:sp>
        <p:nvSpPr>
          <p:cNvPr id="12" name="TextBox 11">
            <a:extLst>
              <a:ext uri="{FF2B5EF4-FFF2-40B4-BE49-F238E27FC236}">
                <a16:creationId xmlns:a16="http://schemas.microsoft.com/office/drawing/2014/main" id="{E357610C-C584-3C4A-B8DF-A1A2B920EE1A}"/>
              </a:ext>
            </a:extLst>
          </p:cNvPr>
          <p:cNvSpPr txBox="1"/>
          <p:nvPr/>
        </p:nvSpPr>
        <p:spPr>
          <a:xfrm>
            <a:off x="5029839" y="4523916"/>
            <a:ext cx="2132315"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Customer DNS resolver</a:t>
            </a:r>
          </a:p>
        </p:txBody>
      </p:sp>
      <p:pic>
        <p:nvPicPr>
          <p:cNvPr id="13" name="Picture 12">
            <a:extLst>
              <a:ext uri="{FF2B5EF4-FFF2-40B4-BE49-F238E27FC236}">
                <a16:creationId xmlns:a16="http://schemas.microsoft.com/office/drawing/2014/main" id="{21DFAEE1-5AEF-ED4F-8B3C-A0D50792FCF6}"/>
              </a:ext>
            </a:extLst>
          </p:cNvPr>
          <p:cNvPicPr>
            <a:picLocks noChangeAspect="1"/>
          </p:cNvPicPr>
          <p:nvPr/>
        </p:nvPicPr>
        <p:blipFill>
          <a:blip r:embed="rId6"/>
          <a:stretch>
            <a:fillRect/>
          </a:stretch>
        </p:blipFill>
        <p:spPr>
          <a:xfrm>
            <a:off x="10501972" y="2853315"/>
            <a:ext cx="925154" cy="1633784"/>
          </a:xfrm>
          <a:prstGeom prst="rect">
            <a:avLst/>
          </a:prstGeom>
        </p:spPr>
      </p:pic>
      <p:sp>
        <p:nvSpPr>
          <p:cNvPr id="14" name="TextBox 13">
            <a:extLst>
              <a:ext uri="{FF2B5EF4-FFF2-40B4-BE49-F238E27FC236}">
                <a16:creationId xmlns:a16="http://schemas.microsoft.com/office/drawing/2014/main" id="{9840A534-B72B-244C-82A9-130796AC937F}"/>
              </a:ext>
            </a:extLst>
          </p:cNvPr>
          <p:cNvSpPr txBox="1"/>
          <p:nvPr/>
        </p:nvSpPr>
        <p:spPr>
          <a:xfrm>
            <a:off x="10006916" y="4526280"/>
            <a:ext cx="1915265"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Company DNS server</a:t>
            </a:r>
          </a:p>
        </p:txBody>
      </p:sp>
      <p:cxnSp>
        <p:nvCxnSpPr>
          <p:cNvPr id="19" name="Straight Connector 18">
            <a:extLst>
              <a:ext uri="{FF2B5EF4-FFF2-40B4-BE49-F238E27FC236}">
                <a16:creationId xmlns:a16="http://schemas.microsoft.com/office/drawing/2014/main" id="{FEBF36C5-7B84-A64C-8534-38D86DCD402F}"/>
              </a:ext>
            </a:extLst>
          </p:cNvPr>
          <p:cNvCxnSpPr>
            <a:cxnSpLocks/>
          </p:cNvCxnSpPr>
          <p:nvPr/>
        </p:nvCxnSpPr>
        <p:spPr>
          <a:xfrm flipV="1">
            <a:off x="2983069" y="3889154"/>
            <a:ext cx="2302364"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C42A85-9695-8D45-B7AF-3447878B9029}"/>
              </a:ext>
            </a:extLst>
          </p:cNvPr>
          <p:cNvCxnSpPr>
            <a:cxnSpLocks/>
          </p:cNvCxnSpPr>
          <p:nvPr/>
        </p:nvCxnSpPr>
        <p:spPr>
          <a:xfrm>
            <a:off x="7003612" y="3681697"/>
            <a:ext cx="2990045" cy="0"/>
          </a:xfrm>
          <a:prstGeom prst="line">
            <a:avLst/>
          </a:prstGeom>
          <a:ln w="50800">
            <a:solidFill>
              <a:srgbClr val="D45B07"/>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E7E5953-ED0E-474E-8B75-FFC45ECE6262}"/>
              </a:ext>
            </a:extLst>
          </p:cNvPr>
          <p:cNvSpPr txBox="1"/>
          <p:nvPr/>
        </p:nvSpPr>
        <p:spPr>
          <a:xfrm>
            <a:off x="7003612" y="2302197"/>
            <a:ext cx="3046587" cy="1015663"/>
          </a:xfrm>
          <a:prstGeom prst="rect">
            <a:avLst/>
          </a:prstGeom>
          <a:solidFill>
            <a:srgbClr val="D45B07"/>
          </a:solidFill>
          <a:ln w="15875">
            <a:solidFill>
              <a:schemeClr val="accent1"/>
            </a:solidFill>
          </a:ln>
        </p:spPr>
        <p:txBody>
          <a:bodyPr wrap="square" rtlCol="0">
            <a:spAutoFit/>
          </a:bodyP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What is the IP address for AnyCompany’s website?</a:t>
            </a:r>
          </a:p>
        </p:txBody>
      </p:sp>
      <p:sp>
        <p:nvSpPr>
          <p:cNvPr id="26" name="TextBox 25">
            <a:extLst>
              <a:ext uri="{FF2B5EF4-FFF2-40B4-BE49-F238E27FC236}">
                <a16:creationId xmlns:a16="http://schemas.microsoft.com/office/drawing/2014/main" id="{D59491BA-D5D2-5B4B-A201-A426880C43D5}"/>
              </a:ext>
            </a:extLst>
          </p:cNvPr>
          <p:cNvSpPr txBox="1"/>
          <p:nvPr/>
        </p:nvSpPr>
        <p:spPr>
          <a:xfrm>
            <a:off x="7651933" y="4523916"/>
            <a:ext cx="1747072" cy="400110"/>
          </a:xfrm>
          <a:prstGeom prst="rect">
            <a:avLst/>
          </a:prstGeom>
          <a:solidFill>
            <a:srgbClr val="067F68"/>
          </a:solidFill>
          <a:ln w="15875">
            <a:solidFill>
              <a:schemeClr val="accent1"/>
            </a:solidFill>
          </a:ln>
        </p:spPr>
        <p:txBody>
          <a:bodyPr wrap="square" rtlCol="0">
            <a:spAutoFit/>
          </a:bodyP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192.0.2.0</a:t>
            </a:r>
          </a:p>
        </p:txBody>
      </p:sp>
      <p:cxnSp>
        <p:nvCxnSpPr>
          <p:cNvPr id="27" name="Straight Connector 26">
            <a:extLst>
              <a:ext uri="{FF2B5EF4-FFF2-40B4-BE49-F238E27FC236}">
                <a16:creationId xmlns:a16="http://schemas.microsoft.com/office/drawing/2014/main" id="{10F03995-7A5B-5044-A78B-F83CF9C57E70}"/>
              </a:ext>
            </a:extLst>
          </p:cNvPr>
          <p:cNvCxnSpPr>
            <a:cxnSpLocks/>
          </p:cNvCxnSpPr>
          <p:nvPr/>
        </p:nvCxnSpPr>
        <p:spPr>
          <a:xfrm flipH="1">
            <a:off x="7003611" y="4160078"/>
            <a:ext cx="2990045" cy="7723"/>
          </a:xfrm>
          <a:prstGeom prst="line">
            <a:avLst/>
          </a:prstGeom>
          <a:ln w="50800">
            <a:solidFill>
              <a:srgbClr val="067F68"/>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3">
            <a:extLst>
              <a:ext uri="{FF2B5EF4-FFF2-40B4-BE49-F238E27FC236}">
                <a16:creationId xmlns:a16="http://schemas.microsoft.com/office/drawing/2014/main" id="{7DE213E1-DC12-834A-A4D6-CEA5A30437FF}"/>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26</a:t>
            </a:fld>
            <a:endParaRPr lang="en-US" dirty="0"/>
          </a:p>
        </p:txBody>
      </p:sp>
      <p:sp>
        <p:nvSpPr>
          <p:cNvPr id="22" name="Footer Placeholder 4">
            <a:extLst>
              <a:ext uri="{FF2B5EF4-FFF2-40B4-BE49-F238E27FC236}">
                <a16:creationId xmlns:a16="http://schemas.microsoft.com/office/drawing/2014/main" id="{E13FC975-C42C-554D-A0F3-6DB8E95FC3F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059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Route 53</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50818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Route users to internet applications</a:t>
            </a:r>
          </a:p>
        </p:txBody>
      </p:sp>
      <p:sp>
        <p:nvSpPr>
          <p:cNvPr id="6" name="TextBox 5">
            <a:extLst>
              <a:ext uri="{FF2B5EF4-FFF2-40B4-BE49-F238E27FC236}">
                <a16:creationId xmlns:a16="http://schemas.microsoft.com/office/drawing/2014/main" id="{7499544A-64C8-AA4B-9178-DB98CB3F84F8}"/>
              </a:ext>
            </a:extLst>
          </p:cNvPr>
          <p:cNvSpPr txBox="1"/>
          <p:nvPr/>
        </p:nvSpPr>
        <p:spPr>
          <a:xfrm>
            <a:off x="4622800" y="4354292"/>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Connect user requests to infrastructure in AWS and outside of AWS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9" y="450818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Manage DNS records for domain names</a:t>
            </a:r>
          </a:p>
        </p:txBody>
      </p:sp>
      <p:pic>
        <p:nvPicPr>
          <p:cNvPr id="9" name="Picture 8">
            <a:extLst>
              <a:ext uri="{FF2B5EF4-FFF2-40B4-BE49-F238E27FC236}">
                <a16:creationId xmlns:a16="http://schemas.microsoft.com/office/drawing/2014/main" id="{2833F4A8-CFD6-064A-886C-C8769D4B6AC2}"/>
              </a:ext>
            </a:extLst>
          </p:cNvPr>
          <p:cNvPicPr>
            <a:picLocks noChangeAspect="1"/>
          </p:cNvPicPr>
          <p:nvPr/>
        </p:nvPicPr>
        <p:blipFill>
          <a:blip r:embed="rId4"/>
          <a:stretch>
            <a:fillRect/>
          </a:stretch>
        </p:blipFill>
        <p:spPr>
          <a:xfrm>
            <a:off x="1192981" y="2815600"/>
            <a:ext cx="2069680" cy="1491387"/>
          </a:xfrm>
          <a:prstGeom prst="rect">
            <a:avLst/>
          </a:prstGeom>
        </p:spPr>
      </p:pic>
      <p:pic>
        <p:nvPicPr>
          <p:cNvPr id="11" name="Picture 10">
            <a:extLst>
              <a:ext uri="{FF2B5EF4-FFF2-40B4-BE49-F238E27FC236}">
                <a16:creationId xmlns:a16="http://schemas.microsoft.com/office/drawing/2014/main" id="{DBA1D019-5655-5342-BED7-2BAFBAF9B212}"/>
              </a:ext>
            </a:extLst>
          </p:cNvPr>
          <p:cNvPicPr>
            <a:picLocks noChangeAspect="1"/>
          </p:cNvPicPr>
          <p:nvPr/>
        </p:nvPicPr>
        <p:blipFill>
          <a:blip r:embed="rId5"/>
          <a:stretch>
            <a:fillRect/>
          </a:stretch>
        </p:blipFill>
        <p:spPr>
          <a:xfrm>
            <a:off x="5125278" y="2551013"/>
            <a:ext cx="1941443" cy="1755974"/>
          </a:xfrm>
          <a:prstGeom prst="rect">
            <a:avLst/>
          </a:prstGeom>
        </p:spPr>
      </p:pic>
      <p:pic>
        <p:nvPicPr>
          <p:cNvPr id="13" name="Picture 12">
            <a:extLst>
              <a:ext uri="{FF2B5EF4-FFF2-40B4-BE49-F238E27FC236}">
                <a16:creationId xmlns:a16="http://schemas.microsoft.com/office/drawing/2014/main" id="{93705955-3F50-3840-B0B8-98F5B29746CD}"/>
              </a:ext>
            </a:extLst>
          </p:cNvPr>
          <p:cNvPicPr>
            <a:picLocks noChangeAspect="1"/>
          </p:cNvPicPr>
          <p:nvPr/>
        </p:nvPicPr>
        <p:blipFill>
          <a:blip r:embed="rId6"/>
          <a:stretch>
            <a:fillRect/>
          </a:stretch>
        </p:blipFill>
        <p:spPr>
          <a:xfrm>
            <a:off x="9184742" y="2551013"/>
            <a:ext cx="1558875" cy="1755974"/>
          </a:xfrm>
          <a:prstGeom prst="rect">
            <a:avLst/>
          </a:prstGeom>
        </p:spPr>
      </p:pic>
      <p:sp>
        <p:nvSpPr>
          <p:cNvPr id="10" name="Slide Number Placeholder 3">
            <a:extLst>
              <a:ext uri="{FF2B5EF4-FFF2-40B4-BE49-F238E27FC236}">
                <a16:creationId xmlns:a16="http://schemas.microsoft.com/office/drawing/2014/main" id="{3A090E3D-D850-D146-81B6-B52EF4DA4529}"/>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27</a:t>
            </a:fld>
            <a:endParaRPr lang="en-US" dirty="0"/>
          </a:p>
        </p:txBody>
      </p:sp>
      <p:sp>
        <p:nvSpPr>
          <p:cNvPr id="12" name="Footer Placeholder 4">
            <a:extLst>
              <a:ext uri="{FF2B5EF4-FFF2-40B4-BE49-F238E27FC236}">
                <a16:creationId xmlns:a16="http://schemas.microsoft.com/office/drawing/2014/main" id="{BA4AD424-1F8E-EE40-95AC-08D88DA4011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1306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B074-B19D-6140-A967-2D02BD053C3F}"/>
              </a:ext>
            </a:extLst>
          </p:cNvPr>
          <p:cNvSpPr>
            <a:spLocks noGrp="1"/>
          </p:cNvSpPr>
          <p:nvPr>
            <p:ph type="title"/>
          </p:nvPr>
        </p:nvSpPr>
        <p:spPr/>
        <p:txBody>
          <a:bodyPr/>
          <a:lstStyle/>
          <a:p>
            <a:r>
              <a:rPr lang="en-US" dirty="0"/>
              <a:t>Amazon Route 53 and CloudFront</a:t>
            </a:r>
          </a:p>
        </p:txBody>
      </p:sp>
      <p:grpSp>
        <p:nvGrpSpPr>
          <p:cNvPr id="5" name="Group 4">
            <a:extLst>
              <a:ext uri="{FF2B5EF4-FFF2-40B4-BE49-F238E27FC236}">
                <a16:creationId xmlns:a16="http://schemas.microsoft.com/office/drawing/2014/main" id="{CE2A9D3C-3529-D649-8417-65B11EB6D7D8}"/>
              </a:ext>
            </a:extLst>
          </p:cNvPr>
          <p:cNvGrpSpPr/>
          <p:nvPr/>
        </p:nvGrpSpPr>
        <p:grpSpPr>
          <a:xfrm>
            <a:off x="51856" y="2905731"/>
            <a:ext cx="3652209" cy="1384132"/>
            <a:chOff x="531587" y="3456432"/>
            <a:chExt cx="3652209" cy="1384132"/>
          </a:xfrm>
        </p:grpSpPr>
        <p:pic>
          <p:nvPicPr>
            <p:cNvPr id="6" name="Graphic 5">
              <a:extLst>
                <a:ext uri="{FF2B5EF4-FFF2-40B4-BE49-F238E27FC236}">
                  <a16:creationId xmlns:a16="http://schemas.microsoft.com/office/drawing/2014/main" id="{D6BECB2C-2AF5-2A43-A4EA-75EFE1B80F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245" y="3456432"/>
              <a:ext cx="848468" cy="848468"/>
            </a:xfrm>
            <a:prstGeom prst="rect">
              <a:avLst/>
            </a:prstGeom>
          </p:spPr>
        </p:pic>
        <p:sp>
          <p:nvSpPr>
            <p:cNvPr id="7" name="TextBox 6">
              <a:extLst>
                <a:ext uri="{FF2B5EF4-FFF2-40B4-BE49-F238E27FC236}">
                  <a16:creationId xmlns:a16="http://schemas.microsoft.com/office/drawing/2014/main" id="{C9686E1C-E528-384F-B605-B145708D19A1}"/>
                </a:ext>
              </a:extLst>
            </p:cNvPr>
            <p:cNvSpPr txBox="1"/>
            <p:nvPr/>
          </p:nvSpPr>
          <p:spPr>
            <a:xfrm>
              <a:off x="531587" y="4471232"/>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cxnSp>
          <p:nvCxnSpPr>
            <p:cNvPr id="8" name="Straight Connector 7">
              <a:extLst>
                <a:ext uri="{FF2B5EF4-FFF2-40B4-BE49-F238E27FC236}">
                  <a16:creationId xmlns:a16="http://schemas.microsoft.com/office/drawing/2014/main" id="{A0397D32-E57B-5F4A-B2D7-414AAFCB3FD5}"/>
                </a:ext>
              </a:extLst>
            </p:cNvPr>
            <p:cNvCxnSpPr>
              <a:cxnSpLocks/>
            </p:cNvCxnSpPr>
            <p:nvPr/>
          </p:nvCxnSpPr>
          <p:spPr>
            <a:xfrm flipV="1">
              <a:off x="1806356" y="3854659"/>
              <a:ext cx="2377440" cy="1"/>
            </a:xfrm>
            <a:prstGeom prst="line">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963B4BD5-B9E2-E544-B87B-20E8FAF31594}"/>
              </a:ext>
            </a:extLst>
          </p:cNvPr>
          <p:cNvSpPr/>
          <p:nvPr/>
        </p:nvSpPr>
        <p:spPr>
          <a:xfrm>
            <a:off x="2749598" y="1725067"/>
            <a:ext cx="9034273" cy="44647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  AWS Cloud</a:t>
            </a:r>
          </a:p>
        </p:txBody>
      </p:sp>
      <p:pic>
        <p:nvPicPr>
          <p:cNvPr id="12" name="Graphic 11">
            <a:extLst>
              <a:ext uri="{FF2B5EF4-FFF2-40B4-BE49-F238E27FC236}">
                <a16:creationId xmlns:a16="http://schemas.microsoft.com/office/drawing/2014/main" id="{0BEA4147-B802-F542-B3AC-C8C35D415B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9598" y="1727999"/>
            <a:ext cx="434592" cy="434592"/>
          </a:xfrm>
          <a:prstGeom prst="rect">
            <a:avLst/>
          </a:prstGeom>
        </p:spPr>
      </p:pic>
      <p:pic>
        <p:nvPicPr>
          <p:cNvPr id="13" name="Graphic 12">
            <a:extLst>
              <a:ext uri="{FF2B5EF4-FFF2-40B4-BE49-F238E27FC236}">
                <a16:creationId xmlns:a16="http://schemas.microsoft.com/office/drawing/2014/main" id="{6718CD3E-1C29-CE44-B2EE-C93C6A0FAE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55238" y="2849220"/>
            <a:ext cx="866783" cy="866783"/>
          </a:xfrm>
          <a:prstGeom prst="rect">
            <a:avLst/>
          </a:prstGeom>
        </p:spPr>
      </p:pic>
      <p:pic>
        <p:nvPicPr>
          <p:cNvPr id="14" name="Graphic 13">
            <a:extLst>
              <a:ext uri="{FF2B5EF4-FFF2-40B4-BE49-F238E27FC236}">
                <a16:creationId xmlns:a16="http://schemas.microsoft.com/office/drawing/2014/main" id="{11C9B064-70B1-E44E-8262-5B862CFB4C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55240" y="4643677"/>
            <a:ext cx="866783" cy="866783"/>
          </a:xfrm>
          <a:prstGeom prst="rect">
            <a:avLst/>
          </a:prstGeom>
        </p:spPr>
      </p:pic>
      <p:cxnSp>
        <p:nvCxnSpPr>
          <p:cNvPr id="15" name="Straight Connector 14">
            <a:extLst>
              <a:ext uri="{FF2B5EF4-FFF2-40B4-BE49-F238E27FC236}">
                <a16:creationId xmlns:a16="http://schemas.microsoft.com/office/drawing/2014/main" id="{FBBB61C0-A31F-DD41-9620-2102D2B8140B}"/>
              </a:ext>
            </a:extLst>
          </p:cNvPr>
          <p:cNvCxnSpPr>
            <a:cxnSpLocks/>
          </p:cNvCxnSpPr>
          <p:nvPr/>
        </p:nvCxnSpPr>
        <p:spPr>
          <a:xfrm>
            <a:off x="1365982" y="3429000"/>
            <a:ext cx="2206465" cy="1749999"/>
          </a:xfrm>
          <a:prstGeom prst="line">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22E9DA2-3EA9-2349-ABF1-86CEB72AEAA9}"/>
              </a:ext>
            </a:extLst>
          </p:cNvPr>
          <p:cNvSpPr txBox="1"/>
          <p:nvPr/>
        </p:nvSpPr>
        <p:spPr>
          <a:xfrm>
            <a:off x="3184189" y="5633205"/>
            <a:ext cx="2008883" cy="369332"/>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Route 53</a:t>
            </a:r>
          </a:p>
        </p:txBody>
      </p:sp>
      <p:sp>
        <p:nvSpPr>
          <p:cNvPr id="19" name="TextBox 18">
            <a:extLst>
              <a:ext uri="{FF2B5EF4-FFF2-40B4-BE49-F238E27FC236}">
                <a16:creationId xmlns:a16="http://schemas.microsoft.com/office/drawing/2014/main" id="{48BB0028-E997-B841-AF3A-540C6FA78B80}"/>
              </a:ext>
            </a:extLst>
          </p:cNvPr>
          <p:cNvSpPr txBox="1"/>
          <p:nvPr/>
        </p:nvSpPr>
        <p:spPr>
          <a:xfrm>
            <a:off x="3084006" y="3834467"/>
            <a:ext cx="2209259" cy="369332"/>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CloudFront</a:t>
            </a:r>
          </a:p>
        </p:txBody>
      </p:sp>
      <p:pic>
        <p:nvPicPr>
          <p:cNvPr id="20" name="Graphic 19">
            <a:extLst>
              <a:ext uri="{FF2B5EF4-FFF2-40B4-BE49-F238E27FC236}">
                <a16:creationId xmlns:a16="http://schemas.microsoft.com/office/drawing/2014/main" id="{988705AA-12C1-334C-83A3-41F6C63BA7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16374" y="2837708"/>
            <a:ext cx="866783" cy="866783"/>
          </a:xfrm>
          <a:prstGeom prst="rect">
            <a:avLst/>
          </a:prstGeom>
        </p:spPr>
      </p:pic>
      <p:cxnSp>
        <p:nvCxnSpPr>
          <p:cNvPr id="21" name="Straight Connector 20">
            <a:extLst>
              <a:ext uri="{FF2B5EF4-FFF2-40B4-BE49-F238E27FC236}">
                <a16:creationId xmlns:a16="http://schemas.microsoft.com/office/drawing/2014/main" id="{7E078250-7B11-914B-A896-565A16AC1040}"/>
              </a:ext>
            </a:extLst>
          </p:cNvPr>
          <p:cNvCxnSpPr>
            <a:cxnSpLocks/>
          </p:cNvCxnSpPr>
          <p:nvPr/>
        </p:nvCxnSpPr>
        <p:spPr>
          <a:xfrm flipV="1">
            <a:off x="4622022" y="3303958"/>
            <a:ext cx="1874519"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6C4DCC5-7AE7-6C4A-958B-8750805B1D9A}"/>
              </a:ext>
            </a:extLst>
          </p:cNvPr>
          <p:cNvSpPr txBox="1"/>
          <p:nvPr/>
        </p:nvSpPr>
        <p:spPr>
          <a:xfrm>
            <a:off x="5943499" y="3837926"/>
            <a:ext cx="2012531"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Application Load Balancer</a:t>
            </a:r>
          </a:p>
        </p:txBody>
      </p:sp>
      <p:grpSp>
        <p:nvGrpSpPr>
          <p:cNvPr id="33" name="Group 32">
            <a:extLst>
              <a:ext uri="{FF2B5EF4-FFF2-40B4-BE49-F238E27FC236}">
                <a16:creationId xmlns:a16="http://schemas.microsoft.com/office/drawing/2014/main" id="{11589394-8EA5-9244-9FD0-34E8E2F5501A}"/>
              </a:ext>
            </a:extLst>
          </p:cNvPr>
          <p:cNvGrpSpPr/>
          <p:nvPr/>
        </p:nvGrpSpPr>
        <p:grpSpPr>
          <a:xfrm>
            <a:off x="8388797" y="2343603"/>
            <a:ext cx="2972543" cy="1878015"/>
            <a:chOff x="8388797" y="2343603"/>
            <a:chExt cx="2972543" cy="1878015"/>
          </a:xfrm>
        </p:grpSpPr>
        <p:sp>
          <p:nvSpPr>
            <p:cNvPr id="24" name="Rectangle 23">
              <a:extLst>
                <a:ext uri="{FF2B5EF4-FFF2-40B4-BE49-F238E27FC236}">
                  <a16:creationId xmlns:a16="http://schemas.microsoft.com/office/drawing/2014/main" id="{50A272E1-4810-5A41-B59F-0D7BFEFF5ECD}"/>
                </a:ext>
              </a:extLst>
            </p:cNvPr>
            <p:cNvSpPr/>
            <p:nvPr/>
          </p:nvSpPr>
          <p:spPr>
            <a:xfrm>
              <a:off x="8388797" y="2343603"/>
              <a:ext cx="2972543" cy="187801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dirty="0">
                  <a:solidFill>
                    <a:srgbClr val="D86613"/>
                  </a:solidFill>
                </a:rPr>
                <a:t>Auto Scaling group</a:t>
              </a:r>
            </a:p>
          </p:txBody>
        </p:sp>
        <p:pic>
          <p:nvPicPr>
            <p:cNvPr id="25" name="Graphic 24">
              <a:extLst>
                <a:ext uri="{FF2B5EF4-FFF2-40B4-BE49-F238E27FC236}">
                  <a16:creationId xmlns:a16="http://schemas.microsoft.com/office/drawing/2014/main" id="{3CAEC8EF-73E1-6B40-8BA9-7391AAEE9C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88798" y="2343603"/>
              <a:ext cx="438912" cy="438912"/>
            </a:xfrm>
            <a:prstGeom prst="rect">
              <a:avLst/>
            </a:prstGeom>
          </p:spPr>
        </p:pic>
        <p:pic>
          <p:nvPicPr>
            <p:cNvPr id="28" name="Graphic 27">
              <a:extLst>
                <a:ext uri="{FF2B5EF4-FFF2-40B4-BE49-F238E27FC236}">
                  <a16:creationId xmlns:a16="http://schemas.microsoft.com/office/drawing/2014/main" id="{D28827BF-0A44-DF4B-9AF3-945494F3A6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24681" y="2962656"/>
              <a:ext cx="681388" cy="681387"/>
            </a:xfrm>
            <a:prstGeom prst="rect">
              <a:avLst/>
            </a:prstGeom>
          </p:spPr>
        </p:pic>
        <p:sp>
          <p:nvSpPr>
            <p:cNvPr id="29" name="TextBox 28">
              <a:extLst>
                <a:ext uri="{FF2B5EF4-FFF2-40B4-BE49-F238E27FC236}">
                  <a16:creationId xmlns:a16="http://schemas.microsoft.com/office/drawing/2014/main" id="{EE1464C2-478C-1F45-90F9-AED58028A49E}"/>
                </a:ext>
              </a:extLst>
            </p:cNvPr>
            <p:cNvSpPr txBox="1"/>
            <p:nvPr/>
          </p:nvSpPr>
          <p:spPr>
            <a:xfrm>
              <a:off x="8725885" y="3725942"/>
              <a:ext cx="2473754"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30" name="Graphic 29">
              <a:extLst>
                <a:ext uri="{FF2B5EF4-FFF2-40B4-BE49-F238E27FC236}">
                  <a16:creationId xmlns:a16="http://schemas.microsoft.com/office/drawing/2014/main" id="{A0248574-2441-894C-97DD-64F6EE02286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732685" y="2963264"/>
              <a:ext cx="681388" cy="681387"/>
            </a:xfrm>
            <a:prstGeom prst="rect">
              <a:avLst/>
            </a:prstGeom>
          </p:spPr>
        </p:pic>
        <p:pic>
          <p:nvPicPr>
            <p:cNvPr id="32" name="Graphic 31">
              <a:extLst>
                <a:ext uri="{FF2B5EF4-FFF2-40B4-BE49-F238E27FC236}">
                  <a16:creationId xmlns:a16="http://schemas.microsoft.com/office/drawing/2014/main" id="{B05CF617-267A-5748-A77D-70F7F62E7E7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626910" y="2963264"/>
              <a:ext cx="681388" cy="681387"/>
            </a:xfrm>
            <a:prstGeom prst="rect">
              <a:avLst/>
            </a:prstGeom>
          </p:spPr>
        </p:pic>
      </p:grpSp>
      <p:cxnSp>
        <p:nvCxnSpPr>
          <p:cNvPr id="34" name="Straight Connector 33">
            <a:extLst>
              <a:ext uri="{FF2B5EF4-FFF2-40B4-BE49-F238E27FC236}">
                <a16:creationId xmlns:a16="http://schemas.microsoft.com/office/drawing/2014/main" id="{A6F535E0-8759-0049-B423-D273120C6CA6}"/>
              </a:ext>
            </a:extLst>
          </p:cNvPr>
          <p:cNvCxnSpPr>
            <a:cxnSpLocks/>
          </p:cNvCxnSpPr>
          <p:nvPr/>
        </p:nvCxnSpPr>
        <p:spPr>
          <a:xfrm flipV="1">
            <a:off x="7386715" y="3300984"/>
            <a:ext cx="1005840" cy="1"/>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3">
            <a:extLst>
              <a:ext uri="{FF2B5EF4-FFF2-40B4-BE49-F238E27FC236}">
                <a16:creationId xmlns:a16="http://schemas.microsoft.com/office/drawing/2014/main" id="{CC5B839F-9E24-B543-B024-DD226A2C94D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28</a:t>
            </a:fld>
            <a:endParaRPr lang="en-US" dirty="0"/>
          </a:p>
        </p:txBody>
      </p:sp>
      <p:sp>
        <p:nvSpPr>
          <p:cNvPr id="27" name="Footer Placeholder 4">
            <a:extLst>
              <a:ext uri="{FF2B5EF4-FFF2-40B4-BE49-F238E27FC236}">
                <a16:creationId xmlns:a16="http://schemas.microsoft.com/office/drawing/2014/main" id="{B50B9F13-159E-5746-BC43-F48E5DE9546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743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4</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917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E02C-7932-304C-9791-6C217EC2625A}"/>
              </a:ext>
            </a:extLst>
          </p:cNvPr>
          <p:cNvSpPr>
            <a:spLocks noGrp="1"/>
          </p:cNvSpPr>
          <p:nvPr>
            <p:ph type="title"/>
          </p:nvPr>
        </p:nvSpPr>
        <p:spPr/>
        <p:txBody>
          <a:bodyPr/>
          <a:lstStyle/>
          <a:p>
            <a:r>
              <a:rPr lang="en-US" dirty="0"/>
              <a:t>Traffic in the coffee shop</a:t>
            </a:r>
          </a:p>
        </p:txBody>
      </p:sp>
      <p:pic>
        <p:nvPicPr>
          <p:cNvPr id="6" name="Picture 5">
            <a:extLst>
              <a:ext uri="{FF2B5EF4-FFF2-40B4-BE49-F238E27FC236}">
                <a16:creationId xmlns:a16="http://schemas.microsoft.com/office/drawing/2014/main" id="{1FE1497D-133E-ED4F-A8D2-A8009C93AD5E}"/>
              </a:ext>
            </a:extLst>
          </p:cNvPr>
          <p:cNvPicPr>
            <a:picLocks noChangeAspect="1"/>
          </p:cNvPicPr>
          <p:nvPr/>
        </p:nvPicPr>
        <p:blipFill>
          <a:blip r:embed="rId4"/>
          <a:stretch>
            <a:fillRect/>
          </a:stretch>
        </p:blipFill>
        <p:spPr>
          <a:xfrm>
            <a:off x="4397486" y="1621047"/>
            <a:ext cx="1698514" cy="2031026"/>
          </a:xfrm>
          <a:prstGeom prst="rect">
            <a:avLst/>
          </a:prstGeom>
        </p:spPr>
      </p:pic>
      <p:grpSp>
        <p:nvGrpSpPr>
          <p:cNvPr id="11" name="Group 10">
            <a:extLst>
              <a:ext uri="{FF2B5EF4-FFF2-40B4-BE49-F238E27FC236}">
                <a16:creationId xmlns:a16="http://schemas.microsoft.com/office/drawing/2014/main" id="{0C6DE1F8-AB69-0549-9511-AB6C9061AA9B}"/>
              </a:ext>
            </a:extLst>
          </p:cNvPr>
          <p:cNvGrpSpPr/>
          <p:nvPr/>
        </p:nvGrpSpPr>
        <p:grpSpPr>
          <a:xfrm>
            <a:off x="9219112" y="4433877"/>
            <a:ext cx="2241746" cy="1922473"/>
            <a:chOff x="4783168" y="4052233"/>
            <a:chExt cx="2671417" cy="2290950"/>
          </a:xfrm>
        </p:grpSpPr>
        <p:pic>
          <p:nvPicPr>
            <p:cNvPr id="5" name="Graphic 4" descr="Coffee">
              <a:extLst>
                <a:ext uri="{FF2B5EF4-FFF2-40B4-BE49-F238E27FC236}">
                  <a16:creationId xmlns:a16="http://schemas.microsoft.com/office/drawing/2014/main" id="{09C35AC0-E77E-C245-9005-FA6CF17E8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8005" y="5496654"/>
              <a:ext cx="706580" cy="706580"/>
            </a:xfrm>
            <a:prstGeom prst="rect">
              <a:avLst/>
            </a:prstGeom>
          </p:spPr>
        </p:pic>
        <p:pic>
          <p:nvPicPr>
            <p:cNvPr id="7" name="Picture 6">
              <a:extLst>
                <a:ext uri="{FF2B5EF4-FFF2-40B4-BE49-F238E27FC236}">
                  <a16:creationId xmlns:a16="http://schemas.microsoft.com/office/drawing/2014/main" id="{77767AD2-C123-9B4F-BAC1-4833A2B6C1E2}"/>
                </a:ext>
              </a:extLst>
            </p:cNvPr>
            <p:cNvPicPr>
              <a:picLocks noChangeAspect="1"/>
            </p:cNvPicPr>
            <p:nvPr/>
          </p:nvPicPr>
          <p:blipFill>
            <a:blip r:embed="rId7"/>
            <a:stretch>
              <a:fillRect/>
            </a:stretch>
          </p:blipFill>
          <p:spPr>
            <a:xfrm>
              <a:off x="4783168" y="4052233"/>
              <a:ext cx="2067535" cy="2290950"/>
            </a:xfrm>
            <a:prstGeom prst="rect">
              <a:avLst/>
            </a:prstGeom>
          </p:spPr>
        </p:pic>
      </p:grpSp>
      <p:grpSp>
        <p:nvGrpSpPr>
          <p:cNvPr id="10" name="Group 9">
            <a:extLst>
              <a:ext uri="{FF2B5EF4-FFF2-40B4-BE49-F238E27FC236}">
                <a16:creationId xmlns:a16="http://schemas.microsoft.com/office/drawing/2014/main" id="{41444D02-B9D5-914A-832D-9B212DF73909}"/>
              </a:ext>
            </a:extLst>
          </p:cNvPr>
          <p:cNvGrpSpPr/>
          <p:nvPr/>
        </p:nvGrpSpPr>
        <p:grpSpPr>
          <a:xfrm>
            <a:off x="9219112" y="1723016"/>
            <a:ext cx="2415649" cy="1922473"/>
            <a:chOff x="4885868" y="1660292"/>
            <a:chExt cx="2648358" cy="2107672"/>
          </a:xfrm>
        </p:grpSpPr>
        <p:pic>
          <p:nvPicPr>
            <p:cNvPr id="8" name="Picture 7">
              <a:extLst>
                <a:ext uri="{FF2B5EF4-FFF2-40B4-BE49-F238E27FC236}">
                  <a16:creationId xmlns:a16="http://schemas.microsoft.com/office/drawing/2014/main" id="{826CFE15-26B0-6E45-9E14-BB41C6AB3889}"/>
                </a:ext>
              </a:extLst>
            </p:cNvPr>
            <p:cNvPicPr>
              <a:picLocks noChangeAspect="1"/>
            </p:cNvPicPr>
            <p:nvPr/>
          </p:nvPicPr>
          <p:blipFill>
            <a:blip r:embed="rId8"/>
            <a:stretch>
              <a:fillRect/>
            </a:stretch>
          </p:blipFill>
          <p:spPr>
            <a:xfrm>
              <a:off x="4885868" y="1660292"/>
              <a:ext cx="1862137" cy="2076175"/>
            </a:xfrm>
            <a:prstGeom prst="rect">
              <a:avLst/>
            </a:prstGeom>
          </p:spPr>
        </p:pic>
        <p:pic>
          <p:nvPicPr>
            <p:cNvPr id="9" name="Graphic 8" descr="Money">
              <a:extLst>
                <a:ext uri="{FF2B5EF4-FFF2-40B4-BE49-F238E27FC236}">
                  <a16:creationId xmlns:a16="http://schemas.microsoft.com/office/drawing/2014/main" id="{77B9D8B4-A45A-8A49-AFAE-B87E3311A9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27646" y="3061384"/>
              <a:ext cx="706580" cy="706580"/>
            </a:xfrm>
            <a:prstGeom prst="rect">
              <a:avLst/>
            </a:prstGeom>
          </p:spPr>
        </p:pic>
      </p:grpSp>
      <p:pic>
        <p:nvPicPr>
          <p:cNvPr id="14" name="Picture 13">
            <a:extLst>
              <a:ext uri="{FF2B5EF4-FFF2-40B4-BE49-F238E27FC236}">
                <a16:creationId xmlns:a16="http://schemas.microsoft.com/office/drawing/2014/main" id="{883A43E3-E6B2-1F4D-A47E-ECF64779DD33}"/>
              </a:ext>
            </a:extLst>
          </p:cNvPr>
          <p:cNvPicPr>
            <a:picLocks noChangeAspect="1"/>
          </p:cNvPicPr>
          <p:nvPr/>
        </p:nvPicPr>
        <p:blipFill>
          <a:blip r:embed="rId4"/>
          <a:stretch>
            <a:fillRect/>
          </a:stretch>
        </p:blipFill>
        <p:spPr>
          <a:xfrm>
            <a:off x="2626329" y="1618488"/>
            <a:ext cx="1698514" cy="2031026"/>
          </a:xfrm>
          <a:prstGeom prst="rect">
            <a:avLst/>
          </a:prstGeom>
        </p:spPr>
      </p:pic>
      <p:pic>
        <p:nvPicPr>
          <p:cNvPr id="15" name="Picture 14">
            <a:extLst>
              <a:ext uri="{FF2B5EF4-FFF2-40B4-BE49-F238E27FC236}">
                <a16:creationId xmlns:a16="http://schemas.microsoft.com/office/drawing/2014/main" id="{724B430A-ED82-4944-B56C-17E0134C35EA}"/>
              </a:ext>
            </a:extLst>
          </p:cNvPr>
          <p:cNvPicPr>
            <a:picLocks noChangeAspect="1"/>
          </p:cNvPicPr>
          <p:nvPr/>
        </p:nvPicPr>
        <p:blipFill>
          <a:blip r:embed="rId4"/>
          <a:stretch>
            <a:fillRect/>
          </a:stretch>
        </p:blipFill>
        <p:spPr>
          <a:xfrm>
            <a:off x="891494" y="1618488"/>
            <a:ext cx="1698514" cy="2031026"/>
          </a:xfrm>
          <a:prstGeom prst="rect">
            <a:avLst/>
          </a:prstGeom>
        </p:spPr>
      </p:pic>
      <p:cxnSp>
        <p:nvCxnSpPr>
          <p:cNvPr id="17" name="Straight Arrow Connector 16">
            <a:extLst>
              <a:ext uri="{FF2B5EF4-FFF2-40B4-BE49-F238E27FC236}">
                <a16:creationId xmlns:a16="http://schemas.microsoft.com/office/drawing/2014/main" id="{408A4E0E-AF6F-1544-99F5-EF7C7B34CCCD}"/>
              </a:ext>
            </a:extLst>
          </p:cNvPr>
          <p:cNvCxnSpPr>
            <a:cxnSpLocks/>
          </p:cNvCxnSpPr>
          <p:nvPr/>
        </p:nvCxnSpPr>
        <p:spPr>
          <a:xfrm flipV="1">
            <a:off x="10081069" y="3645489"/>
            <a:ext cx="0" cy="749385"/>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8599CF4-A1D1-F141-BB71-4DED56EE75AD}"/>
              </a:ext>
            </a:extLst>
          </p:cNvPr>
          <p:cNvCxnSpPr>
            <a:cxnSpLocks/>
          </p:cNvCxnSpPr>
          <p:nvPr/>
        </p:nvCxnSpPr>
        <p:spPr>
          <a:xfrm flipH="1">
            <a:off x="5928189" y="2889721"/>
            <a:ext cx="3070668"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F2837CB8-17B1-F04E-9E7B-AB0633A76146}"/>
              </a:ext>
            </a:extLst>
          </p:cNvPr>
          <p:cNvSpPr/>
          <p:nvPr/>
        </p:nvSpPr>
        <p:spPr>
          <a:xfrm rot="10800000">
            <a:off x="1740745" y="3690707"/>
            <a:ext cx="7258109" cy="174911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prstDash val="dash"/>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0AC99CF-69CE-684A-A67D-BF5256EFAB46}"/>
              </a:ext>
            </a:extLst>
          </p:cNvPr>
          <p:cNvSpPr txBox="1"/>
          <p:nvPr/>
        </p:nvSpPr>
        <p:spPr>
          <a:xfrm>
            <a:off x="2843842" y="3662951"/>
            <a:ext cx="126348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a:t>
            </a:r>
          </a:p>
        </p:txBody>
      </p:sp>
      <p:sp>
        <p:nvSpPr>
          <p:cNvPr id="18" name="TextBox 17">
            <a:extLst>
              <a:ext uri="{FF2B5EF4-FFF2-40B4-BE49-F238E27FC236}">
                <a16:creationId xmlns:a16="http://schemas.microsoft.com/office/drawing/2014/main" id="{D96908CA-E597-9D43-ACDF-E9731F5D585F}"/>
              </a:ext>
            </a:extLst>
          </p:cNvPr>
          <p:cNvSpPr txBox="1"/>
          <p:nvPr/>
        </p:nvSpPr>
        <p:spPr>
          <a:xfrm>
            <a:off x="10954104" y="4266547"/>
            <a:ext cx="869149"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Barista</a:t>
            </a:r>
          </a:p>
        </p:txBody>
      </p:sp>
      <p:sp>
        <p:nvSpPr>
          <p:cNvPr id="19" name="TextBox 18">
            <a:extLst>
              <a:ext uri="{FF2B5EF4-FFF2-40B4-BE49-F238E27FC236}">
                <a16:creationId xmlns:a16="http://schemas.microsoft.com/office/drawing/2014/main" id="{695BF2D1-983C-7441-9087-C46C7FD38FB5}"/>
              </a:ext>
            </a:extLst>
          </p:cNvPr>
          <p:cNvSpPr txBox="1"/>
          <p:nvPr/>
        </p:nvSpPr>
        <p:spPr>
          <a:xfrm>
            <a:off x="10934373" y="1615648"/>
            <a:ext cx="92044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Cashier</a:t>
            </a:r>
          </a:p>
        </p:txBody>
      </p:sp>
      <p:sp>
        <p:nvSpPr>
          <p:cNvPr id="3" name="TextBox 2">
            <a:extLst>
              <a:ext uri="{FF2B5EF4-FFF2-40B4-BE49-F238E27FC236}">
                <a16:creationId xmlns:a16="http://schemas.microsoft.com/office/drawing/2014/main" id="{A0FFA8D0-70C7-574E-9B2C-DFCBBF3A8058}"/>
              </a:ext>
            </a:extLst>
          </p:cNvPr>
          <p:cNvSpPr txBox="1"/>
          <p:nvPr/>
        </p:nvSpPr>
        <p:spPr>
          <a:xfrm>
            <a:off x="6096000" y="2025077"/>
            <a:ext cx="2543175"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 give their orders to the cashier.</a:t>
            </a:r>
          </a:p>
        </p:txBody>
      </p:sp>
      <p:sp>
        <p:nvSpPr>
          <p:cNvPr id="20" name="TextBox 19">
            <a:extLst>
              <a:ext uri="{FF2B5EF4-FFF2-40B4-BE49-F238E27FC236}">
                <a16:creationId xmlns:a16="http://schemas.microsoft.com/office/drawing/2014/main" id="{48FA1425-69D4-094E-BA1C-8B41D139F941}"/>
              </a:ext>
            </a:extLst>
          </p:cNvPr>
          <p:cNvSpPr txBox="1"/>
          <p:nvPr/>
        </p:nvSpPr>
        <p:spPr>
          <a:xfrm>
            <a:off x="3469365" y="5660136"/>
            <a:ext cx="3150721"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 try to give their orders directly to the barista.</a:t>
            </a:r>
          </a:p>
        </p:txBody>
      </p:sp>
      <p:sp>
        <p:nvSpPr>
          <p:cNvPr id="23" name="Slide Number Placeholder 3">
            <a:extLst>
              <a:ext uri="{FF2B5EF4-FFF2-40B4-BE49-F238E27FC236}">
                <a16:creationId xmlns:a16="http://schemas.microsoft.com/office/drawing/2014/main" id="{22E823AD-E939-EB48-8BBB-FDE148CA3B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a:t>
            </a:fld>
            <a:endParaRPr lang="en-US" dirty="0"/>
          </a:p>
        </p:txBody>
      </p:sp>
      <p:sp>
        <p:nvSpPr>
          <p:cNvPr id="24" name="Footer Placeholder 4">
            <a:extLst>
              <a:ext uri="{FF2B5EF4-FFF2-40B4-BE49-F238E27FC236}">
                <a16:creationId xmlns:a16="http://schemas.microsoft.com/office/drawing/2014/main" id="{55D971A8-E421-804C-9CFC-22627FBFE7E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15549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3" name="Title 2"/>
          <p:cNvSpPr>
            <a:spLocks noGrp="1"/>
          </p:cNvSpPr>
          <p:nvPr>
            <p:ph type="title"/>
          </p:nvPr>
        </p:nvSpPr>
        <p:spPr/>
        <p:txBody>
          <a:bodyPr/>
          <a:lstStyle/>
          <a:p>
            <a:r>
              <a:rPr lang="en-US" dirty="0"/>
              <a:t>Knowledge check question 1</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30</a:t>
            </a:fld>
            <a:endParaRPr lang="en-US" dirty="0"/>
          </a:p>
        </p:txBody>
      </p:sp>
      <p:sp>
        <p:nvSpPr>
          <p:cNvPr id="5" name="Content Placeholder 4"/>
          <p:cNvSpPr>
            <a:spLocks noGrp="1"/>
          </p:cNvSpPr>
          <p:nvPr>
            <p:ph idx="16"/>
          </p:nvPr>
        </p:nvSpPr>
        <p:spPr/>
        <p:txBody>
          <a:bodyPr/>
          <a:lstStyle/>
          <a:p>
            <a:pPr marL="0" indent="0">
              <a:spcAft>
                <a:spcPts val="1000"/>
              </a:spcAft>
              <a:buNone/>
            </a:pPr>
            <a:r>
              <a:rPr lang="en-US" dirty="0"/>
              <a:t>Which component or service can be used to establish a private dedicated connection between a company’s data center and AWS?</a:t>
            </a:r>
          </a:p>
          <a:p>
            <a:pPr marL="514350" indent="-514350">
              <a:buFont typeface="+mj-lt"/>
              <a:buAutoNum type="alphaUcPeriod"/>
            </a:pPr>
            <a:r>
              <a:rPr lang="en-US" sz="2400" dirty="0"/>
              <a:t>Private subnet</a:t>
            </a:r>
          </a:p>
          <a:p>
            <a:pPr marL="514350" indent="-514350">
              <a:buFont typeface="+mj-lt"/>
              <a:buAutoNum type="alphaUcPeriod"/>
            </a:pPr>
            <a:r>
              <a:rPr lang="en-US" sz="2400" dirty="0"/>
              <a:t>DNS</a:t>
            </a:r>
          </a:p>
          <a:p>
            <a:pPr marL="514350" indent="-514350">
              <a:buFont typeface="+mj-lt"/>
              <a:buAutoNum type="alphaUcPeriod"/>
            </a:pPr>
            <a:r>
              <a:rPr lang="en-US" sz="2400" dirty="0"/>
              <a:t>AWS Direct Connect</a:t>
            </a:r>
          </a:p>
          <a:p>
            <a:pPr marL="514350" indent="-514350">
              <a:buFont typeface="+mj-lt"/>
              <a:buAutoNum type="alphaUcPeriod"/>
            </a:pPr>
            <a:r>
              <a:rPr lang="en-US" sz="2400" dirty="0"/>
              <a:t>Amazon CloudFront</a:t>
            </a:r>
          </a:p>
        </p:txBody>
      </p:sp>
      <p:pic>
        <p:nvPicPr>
          <p:cNvPr id="6"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669223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1</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31</a:t>
            </a:fld>
            <a:endParaRPr lang="en-US" dirty="0"/>
          </a:p>
        </p:txBody>
      </p:sp>
      <p:sp>
        <p:nvSpPr>
          <p:cNvPr id="11"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component or service can be used to establish a private dedicated connection between a company’s data center and AWS?</a:t>
            </a:r>
          </a:p>
          <a:p>
            <a:pPr marL="514350" indent="-514350">
              <a:buFont typeface="+mj-lt"/>
              <a:buAutoNum type="alphaUcPeriod"/>
            </a:pPr>
            <a:r>
              <a:rPr lang="en-US" sz="2400" dirty="0"/>
              <a:t>Private subnet</a:t>
            </a:r>
          </a:p>
          <a:p>
            <a:pPr marL="514350" indent="-514350">
              <a:buFont typeface="+mj-lt"/>
              <a:buAutoNum type="alphaUcPeriod"/>
            </a:pPr>
            <a:r>
              <a:rPr lang="en-US" sz="2400" dirty="0"/>
              <a:t>DNS</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AWS Direct Connect (correct)</a:t>
            </a:r>
          </a:p>
          <a:p>
            <a:pPr marL="514350" indent="-514350">
              <a:buFont typeface="+mj-lt"/>
              <a:buAutoNum type="alphaUcPeriod"/>
            </a:pPr>
            <a:r>
              <a:rPr lang="en-US" sz="2400" dirty="0"/>
              <a:t>Amazon CloudFront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073087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2</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32</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security groups?</a:t>
            </a:r>
          </a:p>
          <a:p>
            <a:pPr marL="514350" indent="-514350">
              <a:buFont typeface="+mj-lt"/>
              <a:buAutoNum type="alphaUcPeriod"/>
            </a:pPr>
            <a:r>
              <a:rPr lang="en-US" sz="2400" dirty="0"/>
              <a:t>They are stateful and allow all inbound traffic by default.</a:t>
            </a:r>
          </a:p>
          <a:p>
            <a:pPr marL="514350" indent="-514350">
              <a:buFont typeface="+mj-lt"/>
              <a:buAutoNum type="alphaUcPeriod"/>
            </a:pPr>
            <a:r>
              <a:rPr lang="en-US" sz="2400" dirty="0"/>
              <a:t>They are stateful and deny all inbound traffic by default.</a:t>
            </a:r>
          </a:p>
          <a:p>
            <a:pPr marL="514350" indent="-514350">
              <a:buFont typeface="+mj-lt"/>
              <a:buAutoNum type="alphaUcPeriod"/>
            </a:pPr>
            <a:r>
              <a:rPr lang="en-US" sz="2400" dirty="0"/>
              <a:t>They are stateless and allow all inbound traffic by default.</a:t>
            </a:r>
          </a:p>
          <a:p>
            <a:pPr marL="514350" indent="-514350">
              <a:buFont typeface="+mj-lt"/>
              <a:buAutoNum type="alphaUcPeriod"/>
            </a:pPr>
            <a:r>
              <a:rPr lang="en-US" sz="2400" dirty="0"/>
              <a:t>They are stateless and deny all inbound traffic by default.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264659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2</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33</a:t>
            </a:fld>
            <a:endParaRPr lang="en-US" dirty="0"/>
          </a:p>
        </p:txBody>
      </p:sp>
      <p:sp>
        <p:nvSpPr>
          <p:cNvPr id="6"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security groups?</a:t>
            </a:r>
          </a:p>
          <a:p>
            <a:pPr marL="514350" indent="-514350">
              <a:buFont typeface="+mj-lt"/>
              <a:buAutoNum type="alphaUcPeriod"/>
            </a:pPr>
            <a:r>
              <a:rPr lang="en-US" sz="2400" dirty="0"/>
              <a:t>They are stateful and allow all inbound traffic by default.</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They are stateful and deny all inbound traffic by default. (correct)</a:t>
            </a:r>
          </a:p>
          <a:p>
            <a:pPr marL="514350" indent="-514350">
              <a:buFont typeface="+mj-lt"/>
              <a:buAutoNum type="alphaUcPeriod"/>
            </a:pPr>
            <a:r>
              <a:rPr lang="en-US" sz="2400" dirty="0"/>
              <a:t>They are stateless and allow all inbound traffic by default.</a:t>
            </a:r>
          </a:p>
          <a:p>
            <a:pPr marL="514350" indent="-514350">
              <a:buFont typeface="+mj-lt"/>
              <a:buAutoNum type="alphaUcPeriod"/>
            </a:pPr>
            <a:r>
              <a:rPr lang="en-US" sz="2400" dirty="0"/>
              <a:t>They are stateless and deny all inbound traffic by default.</a:t>
            </a:r>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086493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3</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34</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component is used to connect a VPC to the internet?</a:t>
            </a:r>
          </a:p>
          <a:p>
            <a:pPr marL="514350" indent="-514350">
              <a:buFont typeface="+mj-lt"/>
              <a:buAutoNum type="alphaUcPeriod"/>
            </a:pPr>
            <a:r>
              <a:rPr lang="en-US" sz="2400" dirty="0"/>
              <a:t>Internet gateway</a:t>
            </a:r>
          </a:p>
          <a:p>
            <a:pPr marL="514350" indent="-514350">
              <a:buFont typeface="+mj-lt"/>
              <a:buAutoNum type="alphaUcPeriod"/>
            </a:pPr>
            <a:r>
              <a:rPr lang="en-US" sz="2400" dirty="0"/>
              <a:t>Public subnet</a:t>
            </a:r>
          </a:p>
          <a:p>
            <a:pPr marL="514350" indent="-514350">
              <a:buFont typeface="+mj-lt"/>
              <a:buAutoNum type="alphaUcPeriod"/>
            </a:pPr>
            <a:r>
              <a:rPr lang="en-US" sz="2400" dirty="0"/>
              <a:t>Edge location</a:t>
            </a:r>
          </a:p>
          <a:p>
            <a:pPr marL="514350" indent="-514350">
              <a:buFont typeface="+mj-lt"/>
              <a:buAutoNum type="alphaUcPeriod"/>
            </a:pPr>
            <a:r>
              <a:rPr lang="en-US" sz="2400" dirty="0"/>
              <a:t>Security group</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68662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3</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35</a:t>
            </a:fld>
            <a:endParaRPr lang="en-US" dirty="0"/>
          </a:p>
        </p:txBody>
      </p:sp>
      <p:sp>
        <p:nvSpPr>
          <p:cNvPr id="6"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component is used to connect a VPC to the internet?</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Internet gateway (correct)</a:t>
            </a:r>
          </a:p>
          <a:p>
            <a:pPr marL="514350" indent="-514350">
              <a:buFont typeface="+mj-lt"/>
              <a:buAutoNum type="alphaUcPeriod"/>
            </a:pPr>
            <a:r>
              <a:rPr lang="en-US" sz="2400" dirty="0"/>
              <a:t>Public subnet</a:t>
            </a:r>
          </a:p>
          <a:p>
            <a:pPr marL="514350" indent="-514350">
              <a:buFont typeface="+mj-lt"/>
              <a:buAutoNum type="alphaUcPeriod"/>
            </a:pPr>
            <a:r>
              <a:rPr lang="en-US" sz="2400" dirty="0"/>
              <a:t>Edge location</a:t>
            </a:r>
          </a:p>
          <a:p>
            <a:pPr marL="514350" indent="-514350">
              <a:buFont typeface="+mj-lt"/>
              <a:buAutoNum type="alphaUcPeriod"/>
            </a:pPr>
            <a:r>
              <a:rPr lang="en-US" sz="2400" dirty="0"/>
              <a:t>Security group</a:t>
            </a:r>
            <a:endParaRPr lang="en-US" dirty="0"/>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249653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4</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36</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is used to manage the DNS records for domain names?</a:t>
            </a:r>
          </a:p>
          <a:p>
            <a:pPr marL="457200" indent="-457200">
              <a:buFont typeface="+mj-lt"/>
              <a:buAutoNum type="alphaUcPeriod"/>
            </a:pPr>
            <a:r>
              <a:rPr lang="en-US" sz="2400" dirty="0"/>
              <a:t>Amazon Virtual Private Cloud</a:t>
            </a:r>
          </a:p>
          <a:p>
            <a:pPr marL="457200" indent="-457200">
              <a:buFont typeface="+mj-lt"/>
              <a:buAutoNum type="alphaUcPeriod"/>
            </a:pPr>
            <a:r>
              <a:rPr lang="en-US" sz="2400" dirty="0"/>
              <a:t>AWS Direct Connect</a:t>
            </a:r>
          </a:p>
          <a:p>
            <a:pPr marL="457200" indent="-457200">
              <a:buFont typeface="+mj-lt"/>
              <a:buAutoNum type="alphaUcPeriod"/>
            </a:pPr>
            <a:r>
              <a:rPr lang="en-US" sz="2400" dirty="0"/>
              <a:t>Amazon CloudFront</a:t>
            </a:r>
          </a:p>
          <a:p>
            <a:pPr marL="457200" indent="-457200">
              <a:buFont typeface="+mj-lt"/>
              <a:buAutoNum type="alphaUcPeriod"/>
            </a:pPr>
            <a:r>
              <a:rPr lang="en-US" sz="2400" dirty="0"/>
              <a:t>Amazon Route 53</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196728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4</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37</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is used to manage the DNS records for domain names?</a:t>
            </a:r>
          </a:p>
          <a:p>
            <a:pPr marL="457200" indent="-457200">
              <a:buFont typeface="+mj-lt"/>
              <a:buAutoNum type="alphaUcPeriod"/>
            </a:pPr>
            <a:r>
              <a:rPr lang="en-US" sz="2400" dirty="0"/>
              <a:t>Amazon Virtual Private Cloud</a:t>
            </a:r>
          </a:p>
          <a:p>
            <a:pPr marL="457200" indent="-457200">
              <a:buFont typeface="+mj-lt"/>
              <a:buAutoNum type="alphaUcPeriod"/>
            </a:pPr>
            <a:r>
              <a:rPr lang="en-US" sz="2400" dirty="0"/>
              <a:t>AWS Direct Connect</a:t>
            </a:r>
          </a:p>
          <a:p>
            <a:pPr marL="457200" indent="-457200">
              <a:buFont typeface="+mj-lt"/>
              <a:buAutoNum type="alphaUcPeriod"/>
            </a:pPr>
            <a:r>
              <a:rPr lang="en-US" sz="2400" dirty="0"/>
              <a:t>Amazon CloudFront</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Amazon Route 53 (correct)</a:t>
            </a:r>
            <a:endParaRPr lang="en-US" dirty="0">
              <a:solidFill>
                <a:schemeClr val="tx2"/>
              </a:solidFill>
              <a:latin typeface="Amazon Ember" panose="02000000000000000000" pitchFamily="2" charset="0"/>
              <a:ea typeface="Amazon Ember" panose="02000000000000000000" pitchFamily="2" charset="0"/>
            </a:endParaRP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1537463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5</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38</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DNS resolution?</a:t>
            </a:r>
          </a:p>
          <a:p>
            <a:pPr marL="514350" indent="-514350">
              <a:buFont typeface="+mj-lt"/>
              <a:buAutoNum type="alphaUcPeriod"/>
            </a:pPr>
            <a:r>
              <a:rPr lang="en-US" sz="2400" dirty="0"/>
              <a:t>Launching resources in a customer-defined virtual network</a:t>
            </a:r>
          </a:p>
          <a:p>
            <a:pPr marL="514350" indent="-514350">
              <a:buFont typeface="+mj-lt"/>
              <a:buAutoNum type="alphaUcPeriod"/>
            </a:pPr>
            <a:r>
              <a:rPr lang="en-US" sz="2400" dirty="0"/>
              <a:t>Storing local copies of content at edge locations around the world</a:t>
            </a:r>
          </a:p>
          <a:p>
            <a:pPr marL="514350" indent="-514350">
              <a:buFont typeface="+mj-lt"/>
              <a:buAutoNum type="alphaUcPeriod"/>
            </a:pPr>
            <a:r>
              <a:rPr lang="en-US" sz="2400" dirty="0"/>
              <a:t>Connecting a VPC to the internet</a:t>
            </a:r>
          </a:p>
          <a:p>
            <a:pPr marL="514350" indent="-514350">
              <a:buFont typeface="+mj-lt"/>
              <a:buAutoNum type="alphaUcPeriod"/>
            </a:pPr>
            <a:r>
              <a:rPr lang="en-US" sz="2400" dirty="0"/>
              <a:t>Translating a domain name to an IP </a:t>
            </a:r>
            <a:br>
              <a:rPr lang="en-US" sz="2400" dirty="0"/>
            </a:br>
            <a:r>
              <a:rPr lang="en-US" sz="2400" dirty="0"/>
              <a:t>address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100332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5</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39</a:t>
            </a:fld>
            <a:endParaRPr lang="en-US" dirty="0"/>
          </a:p>
        </p:txBody>
      </p:sp>
      <p:sp>
        <p:nvSpPr>
          <p:cNvPr id="9"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DNS resolution?</a:t>
            </a:r>
          </a:p>
          <a:p>
            <a:pPr marL="514350" indent="-514350">
              <a:buFont typeface="+mj-lt"/>
              <a:buAutoNum type="alphaUcPeriod"/>
            </a:pPr>
            <a:r>
              <a:rPr lang="en-US" sz="2400" dirty="0"/>
              <a:t>Launching resources in a customer-defined virtual network</a:t>
            </a:r>
          </a:p>
          <a:p>
            <a:pPr marL="514350" indent="-514350">
              <a:buFont typeface="+mj-lt"/>
              <a:buAutoNum type="alphaUcPeriod"/>
            </a:pPr>
            <a:r>
              <a:rPr lang="en-US" sz="2400" dirty="0"/>
              <a:t>Storing local copies of content at edge locations around the world</a:t>
            </a:r>
          </a:p>
          <a:p>
            <a:pPr marL="514350" indent="-514350">
              <a:buFont typeface="+mj-lt"/>
              <a:buAutoNum type="alphaUcPeriod"/>
            </a:pPr>
            <a:r>
              <a:rPr lang="en-US" sz="2400" dirty="0"/>
              <a:t>Connecting a VPC to the internet</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Translating a domain name to an IP </a:t>
            </a:r>
            <a:br>
              <a:rPr lang="en-US" sz="2400" dirty="0">
                <a:solidFill>
                  <a:schemeClr val="tx2"/>
                </a:solidFill>
                <a:latin typeface="Amazon Ember" panose="02000000000000000000" pitchFamily="2" charset="0"/>
                <a:ea typeface="Amazon Ember" panose="02000000000000000000" pitchFamily="2" charset="0"/>
              </a:rPr>
            </a:br>
            <a:r>
              <a:rPr lang="en-US" sz="2400" dirty="0">
                <a:solidFill>
                  <a:schemeClr val="tx2"/>
                </a:solidFill>
                <a:latin typeface="Amazon Ember" panose="02000000000000000000" pitchFamily="2" charset="0"/>
                <a:ea typeface="Amazon Ember" panose="02000000000000000000" pitchFamily="2" charset="0"/>
              </a:rPr>
              <a:t>address (correct)</a:t>
            </a:r>
            <a:endParaRPr lang="en-US" dirty="0">
              <a:solidFill>
                <a:schemeClr val="tx2"/>
              </a:solidFill>
              <a:latin typeface="Amazon Ember" panose="02000000000000000000" pitchFamily="2" charset="0"/>
              <a:ea typeface="Amazon Ember" panose="02000000000000000000" pitchFamily="2" charset="0"/>
            </a:endParaRP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58748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E02C-7932-304C-9791-6C217EC2625A}"/>
              </a:ext>
            </a:extLst>
          </p:cNvPr>
          <p:cNvSpPr>
            <a:spLocks noGrp="1"/>
          </p:cNvSpPr>
          <p:nvPr>
            <p:ph type="title"/>
          </p:nvPr>
        </p:nvSpPr>
        <p:spPr/>
        <p:txBody>
          <a:bodyPr/>
          <a:lstStyle/>
          <a:p>
            <a:r>
              <a:rPr lang="en-US" dirty="0"/>
              <a:t>Traffic in the coffee shop </a:t>
            </a:r>
          </a:p>
        </p:txBody>
      </p:sp>
      <p:pic>
        <p:nvPicPr>
          <p:cNvPr id="6" name="Picture 5">
            <a:extLst>
              <a:ext uri="{FF2B5EF4-FFF2-40B4-BE49-F238E27FC236}">
                <a16:creationId xmlns:a16="http://schemas.microsoft.com/office/drawing/2014/main" id="{1FE1497D-133E-ED4F-A8D2-A8009C93AD5E}"/>
              </a:ext>
            </a:extLst>
          </p:cNvPr>
          <p:cNvPicPr>
            <a:picLocks noChangeAspect="1"/>
          </p:cNvPicPr>
          <p:nvPr/>
        </p:nvPicPr>
        <p:blipFill>
          <a:blip r:embed="rId4"/>
          <a:stretch>
            <a:fillRect/>
          </a:stretch>
        </p:blipFill>
        <p:spPr>
          <a:xfrm>
            <a:off x="4397486" y="1621047"/>
            <a:ext cx="1698514" cy="2031026"/>
          </a:xfrm>
          <a:prstGeom prst="rect">
            <a:avLst/>
          </a:prstGeom>
        </p:spPr>
      </p:pic>
      <p:grpSp>
        <p:nvGrpSpPr>
          <p:cNvPr id="11" name="Group 10">
            <a:extLst>
              <a:ext uri="{FF2B5EF4-FFF2-40B4-BE49-F238E27FC236}">
                <a16:creationId xmlns:a16="http://schemas.microsoft.com/office/drawing/2014/main" id="{0C6DE1F8-AB69-0549-9511-AB6C9061AA9B}"/>
              </a:ext>
            </a:extLst>
          </p:cNvPr>
          <p:cNvGrpSpPr/>
          <p:nvPr/>
        </p:nvGrpSpPr>
        <p:grpSpPr>
          <a:xfrm>
            <a:off x="9219112" y="4433877"/>
            <a:ext cx="2241746" cy="1922473"/>
            <a:chOff x="4783168" y="4052233"/>
            <a:chExt cx="2671417" cy="2290950"/>
          </a:xfrm>
        </p:grpSpPr>
        <p:pic>
          <p:nvPicPr>
            <p:cNvPr id="5" name="Graphic 4" descr="Coffee">
              <a:extLst>
                <a:ext uri="{FF2B5EF4-FFF2-40B4-BE49-F238E27FC236}">
                  <a16:creationId xmlns:a16="http://schemas.microsoft.com/office/drawing/2014/main" id="{09C35AC0-E77E-C245-9005-FA6CF17E8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8005" y="5496654"/>
              <a:ext cx="706580" cy="706580"/>
            </a:xfrm>
            <a:prstGeom prst="rect">
              <a:avLst/>
            </a:prstGeom>
          </p:spPr>
        </p:pic>
        <p:pic>
          <p:nvPicPr>
            <p:cNvPr id="7" name="Picture 6">
              <a:extLst>
                <a:ext uri="{FF2B5EF4-FFF2-40B4-BE49-F238E27FC236}">
                  <a16:creationId xmlns:a16="http://schemas.microsoft.com/office/drawing/2014/main" id="{77767AD2-C123-9B4F-BAC1-4833A2B6C1E2}"/>
                </a:ext>
              </a:extLst>
            </p:cNvPr>
            <p:cNvPicPr>
              <a:picLocks noChangeAspect="1"/>
            </p:cNvPicPr>
            <p:nvPr/>
          </p:nvPicPr>
          <p:blipFill>
            <a:blip r:embed="rId7"/>
            <a:stretch>
              <a:fillRect/>
            </a:stretch>
          </p:blipFill>
          <p:spPr>
            <a:xfrm>
              <a:off x="4783168" y="4052233"/>
              <a:ext cx="2067535" cy="2290950"/>
            </a:xfrm>
            <a:prstGeom prst="rect">
              <a:avLst/>
            </a:prstGeom>
          </p:spPr>
        </p:pic>
      </p:grpSp>
      <p:grpSp>
        <p:nvGrpSpPr>
          <p:cNvPr id="10" name="Group 9">
            <a:extLst>
              <a:ext uri="{FF2B5EF4-FFF2-40B4-BE49-F238E27FC236}">
                <a16:creationId xmlns:a16="http://schemas.microsoft.com/office/drawing/2014/main" id="{41444D02-B9D5-914A-832D-9B212DF73909}"/>
              </a:ext>
            </a:extLst>
          </p:cNvPr>
          <p:cNvGrpSpPr/>
          <p:nvPr/>
        </p:nvGrpSpPr>
        <p:grpSpPr>
          <a:xfrm>
            <a:off x="9219112" y="1723016"/>
            <a:ext cx="2415649" cy="1922473"/>
            <a:chOff x="4885868" y="1660292"/>
            <a:chExt cx="2648358" cy="2107672"/>
          </a:xfrm>
        </p:grpSpPr>
        <p:pic>
          <p:nvPicPr>
            <p:cNvPr id="8" name="Picture 7">
              <a:extLst>
                <a:ext uri="{FF2B5EF4-FFF2-40B4-BE49-F238E27FC236}">
                  <a16:creationId xmlns:a16="http://schemas.microsoft.com/office/drawing/2014/main" id="{826CFE15-26B0-6E45-9E14-BB41C6AB3889}"/>
                </a:ext>
              </a:extLst>
            </p:cNvPr>
            <p:cNvPicPr>
              <a:picLocks noChangeAspect="1"/>
            </p:cNvPicPr>
            <p:nvPr/>
          </p:nvPicPr>
          <p:blipFill>
            <a:blip r:embed="rId8"/>
            <a:stretch>
              <a:fillRect/>
            </a:stretch>
          </p:blipFill>
          <p:spPr>
            <a:xfrm>
              <a:off x="4885868" y="1660292"/>
              <a:ext cx="1862137" cy="2076175"/>
            </a:xfrm>
            <a:prstGeom prst="rect">
              <a:avLst/>
            </a:prstGeom>
          </p:spPr>
        </p:pic>
        <p:pic>
          <p:nvPicPr>
            <p:cNvPr id="9" name="Graphic 8" descr="Money">
              <a:extLst>
                <a:ext uri="{FF2B5EF4-FFF2-40B4-BE49-F238E27FC236}">
                  <a16:creationId xmlns:a16="http://schemas.microsoft.com/office/drawing/2014/main" id="{77B9D8B4-A45A-8A49-AFAE-B87E3311A9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27646" y="3061384"/>
              <a:ext cx="706580" cy="706580"/>
            </a:xfrm>
            <a:prstGeom prst="rect">
              <a:avLst/>
            </a:prstGeom>
          </p:spPr>
        </p:pic>
      </p:grpSp>
      <p:pic>
        <p:nvPicPr>
          <p:cNvPr id="14" name="Picture 13">
            <a:extLst>
              <a:ext uri="{FF2B5EF4-FFF2-40B4-BE49-F238E27FC236}">
                <a16:creationId xmlns:a16="http://schemas.microsoft.com/office/drawing/2014/main" id="{883A43E3-E6B2-1F4D-A47E-ECF64779DD33}"/>
              </a:ext>
            </a:extLst>
          </p:cNvPr>
          <p:cNvPicPr>
            <a:picLocks noChangeAspect="1"/>
          </p:cNvPicPr>
          <p:nvPr/>
        </p:nvPicPr>
        <p:blipFill>
          <a:blip r:embed="rId4"/>
          <a:stretch>
            <a:fillRect/>
          </a:stretch>
        </p:blipFill>
        <p:spPr>
          <a:xfrm>
            <a:off x="2626329" y="1618488"/>
            <a:ext cx="1698514" cy="2031026"/>
          </a:xfrm>
          <a:prstGeom prst="rect">
            <a:avLst/>
          </a:prstGeom>
        </p:spPr>
      </p:pic>
      <p:pic>
        <p:nvPicPr>
          <p:cNvPr id="15" name="Picture 14">
            <a:extLst>
              <a:ext uri="{FF2B5EF4-FFF2-40B4-BE49-F238E27FC236}">
                <a16:creationId xmlns:a16="http://schemas.microsoft.com/office/drawing/2014/main" id="{724B430A-ED82-4944-B56C-17E0134C35EA}"/>
              </a:ext>
            </a:extLst>
          </p:cNvPr>
          <p:cNvPicPr>
            <a:picLocks noChangeAspect="1"/>
          </p:cNvPicPr>
          <p:nvPr/>
        </p:nvPicPr>
        <p:blipFill>
          <a:blip r:embed="rId4"/>
          <a:stretch>
            <a:fillRect/>
          </a:stretch>
        </p:blipFill>
        <p:spPr>
          <a:xfrm>
            <a:off x="891494" y="1618488"/>
            <a:ext cx="1698514" cy="2031026"/>
          </a:xfrm>
          <a:prstGeom prst="rect">
            <a:avLst/>
          </a:prstGeom>
        </p:spPr>
      </p:pic>
      <p:sp>
        <p:nvSpPr>
          <p:cNvPr id="19" name="Rectangle 18">
            <a:extLst>
              <a:ext uri="{FF2B5EF4-FFF2-40B4-BE49-F238E27FC236}">
                <a16:creationId xmlns:a16="http://schemas.microsoft.com/office/drawing/2014/main" id="{661E11A4-33FD-6A42-ADB9-C9F84B7D1159}"/>
              </a:ext>
            </a:extLst>
          </p:cNvPr>
          <p:cNvSpPr/>
          <p:nvPr/>
        </p:nvSpPr>
        <p:spPr>
          <a:xfrm>
            <a:off x="8637816" y="1453243"/>
            <a:ext cx="3298370" cy="2383971"/>
          </a:xfrm>
          <a:prstGeom prst="rect">
            <a:avLst/>
          </a:prstGeom>
          <a:noFill/>
          <a:ln w="508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CE4F9A4-5962-4642-BA37-8BDF71281C35}"/>
              </a:ext>
            </a:extLst>
          </p:cNvPr>
          <p:cNvSpPr/>
          <p:nvPr/>
        </p:nvSpPr>
        <p:spPr>
          <a:xfrm>
            <a:off x="8637816" y="4081707"/>
            <a:ext cx="3298370" cy="2274644"/>
          </a:xfrm>
          <a:prstGeom prst="rect">
            <a:avLst/>
          </a:prstGeom>
          <a:noFill/>
          <a:ln w="508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72EEDB36-9A4B-D94D-B4DA-B13C1CEECA94}"/>
              </a:ext>
            </a:extLst>
          </p:cNvPr>
          <p:cNvCxnSpPr>
            <a:cxnSpLocks/>
          </p:cNvCxnSpPr>
          <p:nvPr/>
        </p:nvCxnSpPr>
        <p:spPr>
          <a:xfrm flipV="1">
            <a:off x="10081069" y="3645489"/>
            <a:ext cx="0" cy="749385"/>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59DE1-E45A-354E-BBDA-B3C7A4646363}"/>
              </a:ext>
            </a:extLst>
          </p:cNvPr>
          <p:cNvCxnSpPr>
            <a:cxnSpLocks/>
          </p:cNvCxnSpPr>
          <p:nvPr/>
        </p:nvCxnSpPr>
        <p:spPr>
          <a:xfrm flipH="1">
            <a:off x="5928189" y="2889721"/>
            <a:ext cx="3070668"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22" name="Graphic 21" descr="Stop sign">
            <a:extLst>
              <a:ext uri="{FF2B5EF4-FFF2-40B4-BE49-F238E27FC236}">
                <a16:creationId xmlns:a16="http://schemas.microsoft.com/office/drawing/2014/main" id="{CEB71600-979B-8D45-800C-E2D907EBC6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862" y="4982624"/>
            <a:ext cx="914400" cy="914400"/>
          </a:xfrm>
          <a:prstGeom prst="rect">
            <a:avLst/>
          </a:prstGeom>
        </p:spPr>
      </p:pic>
      <p:sp>
        <p:nvSpPr>
          <p:cNvPr id="23" name="Freeform 22">
            <a:extLst>
              <a:ext uri="{FF2B5EF4-FFF2-40B4-BE49-F238E27FC236}">
                <a16:creationId xmlns:a16="http://schemas.microsoft.com/office/drawing/2014/main" id="{70ECBEBE-4888-D042-9E18-7E70FE39C540}"/>
              </a:ext>
            </a:extLst>
          </p:cNvPr>
          <p:cNvSpPr/>
          <p:nvPr/>
        </p:nvSpPr>
        <p:spPr>
          <a:xfrm rot="10800000">
            <a:off x="1740744" y="3690707"/>
            <a:ext cx="5847303" cy="174911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prstDash val="dash"/>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110990E-9AF1-D24F-8D6E-26B501075F48}"/>
              </a:ext>
            </a:extLst>
          </p:cNvPr>
          <p:cNvSpPr txBox="1"/>
          <p:nvPr/>
        </p:nvSpPr>
        <p:spPr>
          <a:xfrm>
            <a:off x="2843842" y="3662951"/>
            <a:ext cx="126348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a:t>
            </a:r>
          </a:p>
        </p:txBody>
      </p:sp>
      <p:sp>
        <p:nvSpPr>
          <p:cNvPr id="21" name="TextBox 20">
            <a:extLst>
              <a:ext uri="{FF2B5EF4-FFF2-40B4-BE49-F238E27FC236}">
                <a16:creationId xmlns:a16="http://schemas.microsoft.com/office/drawing/2014/main" id="{67491071-F71A-B249-A8A4-B8670D714DFE}"/>
              </a:ext>
            </a:extLst>
          </p:cNvPr>
          <p:cNvSpPr txBox="1"/>
          <p:nvPr/>
        </p:nvSpPr>
        <p:spPr>
          <a:xfrm>
            <a:off x="10954104" y="4266547"/>
            <a:ext cx="869149"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Barista</a:t>
            </a:r>
          </a:p>
        </p:txBody>
      </p:sp>
      <p:sp>
        <p:nvSpPr>
          <p:cNvPr id="24" name="TextBox 23">
            <a:extLst>
              <a:ext uri="{FF2B5EF4-FFF2-40B4-BE49-F238E27FC236}">
                <a16:creationId xmlns:a16="http://schemas.microsoft.com/office/drawing/2014/main" id="{7FCCACA2-0E3E-2F4C-8652-D41D28AC3565}"/>
              </a:ext>
            </a:extLst>
          </p:cNvPr>
          <p:cNvSpPr txBox="1"/>
          <p:nvPr/>
        </p:nvSpPr>
        <p:spPr>
          <a:xfrm>
            <a:off x="10934373" y="1615648"/>
            <a:ext cx="92044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Cashier</a:t>
            </a:r>
          </a:p>
        </p:txBody>
      </p:sp>
      <p:sp>
        <p:nvSpPr>
          <p:cNvPr id="25" name="TextBox 24">
            <a:extLst>
              <a:ext uri="{FF2B5EF4-FFF2-40B4-BE49-F238E27FC236}">
                <a16:creationId xmlns:a16="http://schemas.microsoft.com/office/drawing/2014/main" id="{87F820C2-967D-AF4E-98C9-D46CD2583DBB}"/>
              </a:ext>
            </a:extLst>
          </p:cNvPr>
          <p:cNvSpPr txBox="1"/>
          <p:nvPr/>
        </p:nvSpPr>
        <p:spPr>
          <a:xfrm>
            <a:off x="6096000" y="2025077"/>
            <a:ext cx="2543175"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 give their orders to the cashier.</a:t>
            </a:r>
          </a:p>
        </p:txBody>
      </p:sp>
      <p:sp>
        <p:nvSpPr>
          <p:cNvPr id="26" name="TextBox 25">
            <a:extLst>
              <a:ext uri="{FF2B5EF4-FFF2-40B4-BE49-F238E27FC236}">
                <a16:creationId xmlns:a16="http://schemas.microsoft.com/office/drawing/2014/main" id="{70CDA35A-B983-1047-ADC5-6A26F958822B}"/>
              </a:ext>
            </a:extLst>
          </p:cNvPr>
          <p:cNvSpPr txBox="1"/>
          <p:nvPr/>
        </p:nvSpPr>
        <p:spPr>
          <a:xfrm>
            <a:off x="3255264" y="5660136"/>
            <a:ext cx="3735457"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Customers are prevented from giving their orders to the barista.</a:t>
            </a:r>
          </a:p>
        </p:txBody>
      </p:sp>
      <p:sp>
        <p:nvSpPr>
          <p:cNvPr id="27" name="Slide Number Placeholder 3">
            <a:extLst>
              <a:ext uri="{FF2B5EF4-FFF2-40B4-BE49-F238E27FC236}">
                <a16:creationId xmlns:a16="http://schemas.microsoft.com/office/drawing/2014/main" id="{EFD22E0E-5B1D-5140-BD57-79332874FE2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4</a:t>
            </a:fld>
            <a:endParaRPr lang="en-US" dirty="0"/>
          </a:p>
        </p:txBody>
      </p:sp>
      <p:sp>
        <p:nvSpPr>
          <p:cNvPr id="28" name="Footer Placeholder 4">
            <a:extLst>
              <a:ext uri="{FF2B5EF4-FFF2-40B4-BE49-F238E27FC236}">
                <a16:creationId xmlns:a16="http://schemas.microsoft.com/office/drawing/2014/main" id="{C45B7CFA-FF2F-1A41-AB67-FF86D3E9635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62131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4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099" y="1528175"/>
            <a:ext cx="7088605" cy="4648788"/>
          </a:xfrm>
        </p:spPr>
        <p:txBody>
          <a:bodyPr/>
          <a:lstStyle/>
          <a:p>
            <a:pPr marL="0" indent="0">
              <a:spcAft>
                <a:spcPts val="1000"/>
              </a:spcAft>
              <a:buNone/>
            </a:pPr>
            <a:r>
              <a:rPr lang="en-US" dirty="0"/>
              <a:t>In this module, you learned about:</a:t>
            </a:r>
          </a:p>
          <a:p>
            <a:pPr>
              <a:spcAft>
                <a:spcPts val="1000"/>
              </a:spcAft>
            </a:pPr>
            <a:r>
              <a:rPr lang="en-US" sz="2400" dirty="0"/>
              <a:t>Structuring and connecting to a VPC</a:t>
            </a:r>
          </a:p>
          <a:p>
            <a:pPr>
              <a:spcAft>
                <a:spcPts val="1000"/>
              </a:spcAft>
            </a:pPr>
            <a:r>
              <a:rPr lang="en-US" sz="2400" dirty="0"/>
              <a:t>Securing VPC resources with network access control lists and security groups</a:t>
            </a:r>
          </a:p>
          <a:p>
            <a:pPr>
              <a:spcAft>
                <a:spcPts val="1000"/>
              </a:spcAft>
            </a:pPr>
            <a:r>
              <a:rPr lang="en-US" sz="2400" dirty="0"/>
              <a:t>Using Amazon Route 53 and Amazon CloudFront to deliver content</a:t>
            </a:r>
          </a:p>
        </p:txBody>
      </p:sp>
      <p:sp>
        <p:nvSpPr>
          <p:cNvPr id="6" name="Slide Number Placeholder 3">
            <a:extLst>
              <a:ext uri="{FF2B5EF4-FFF2-40B4-BE49-F238E27FC236}">
                <a16:creationId xmlns:a16="http://schemas.microsoft.com/office/drawing/2014/main" id="{702EC6A2-16E4-BD44-B004-83E7BEB3DA1E}"/>
              </a:ext>
            </a:extLst>
          </p:cNvPr>
          <p:cNvSpPr>
            <a:spLocks noGrp="1"/>
          </p:cNvSpPr>
          <p:nvPr>
            <p:ph type="sldNum" sz="quarter" idx="12"/>
          </p:nvPr>
        </p:nvSpPr>
        <p:spPr/>
        <p:txBody>
          <a:bodyPr/>
          <a:lstStyle/>
          <a:p>
            <a:fld id="{B6A95138-A96E-2F42-A959-2EFD44FE4AB7}" type="slidenum">
              <a:rPr lang="en-US" smtClean="0"/>
              <a:pPr/>
              <a:t>40</a:t>
            </a:fld>
            <a:endParaRPr lang="en-US" dirty="0"/>
          </a:p>
        </p:txBody>
      </p:sp>
      <p:sp>
        <p:nvSpPr>
          <p:cNvPr id="8" name="Footer Placeholder 4">
            <a:extLst>
              <a:ext uri="{FF2B5EF4-FFF2-40B4-BE49-F238E27FC236}">
                <a16:creationId xmlns:a16="http://schemas.microsoft.com/office/drawing/2014/main" id="{9395F769-AB11-E64A-BB53-5A469A6A69B5}"/>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Tree>
    <p:custDataLst>
      <p:tags r:id="rId1"/>
    </p:custDataLst>
    <p:extLst>
      <p:ext uri="{BB962C8B-B14F-4D97-AF65-F5344CB8AC3E}">
        <p14:creationId xmlns:p14="http://schemas.microsoft.com/office/powerpoint/2010/main" val="24177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Virtual Private Cloud (Amazon VPC)</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10058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VPC</a:t>
            </a:r>
          </a:p>
        </p:txBody>
      </p:sp>
      <p:sp>
        <p:nvSpPr>
          <p:cNvPr id="2" name="TextBox 1">
            <a:extLst>
              <a:ext uri="{FF2B5EF4-FFF2-40B4-BE49-F238E27FC236}">
                <a16:creationId xmlns:a16="http://schemas.microsoft.com/office/drawing/2014/main" id="{77EE1C49-F350-6F42-A198-1D3F54EB6DB2}"/>
              </a:ext>
            </a:extLst>
          </p:cNvPr>
          <p:cNvSpPr txBox="1"/>
          <p:nvPr/>
        </p:nvSpPr>
        <p:spPr>
          <a:xfrm>
            <a:off x="609883" y="4093416"/>
            <a:ext cx="5419809" cy="1815882"/>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Amazon Virtual Private Cloud (Amazon VPC) </a:t>
            </a:r>
            <a:r>
              <a:rPr lang="en-US" sz="2800" dirty="0">
                <a:ea typeface="Amazon Ember" panose="020B0603020204020204" pitchFamily="34" charset="0"/>
                <a:cs typeface="Amazon Ember" panose="020B0603020204020204" pitchFamily="34" charset="0"/>
              </a:rPr>
              <a:t>enables you to launch resources in a virtual network that you define.</a:t>
            </a:r>
          </a:p>
        </p:txBody>
      </p:sp>
      <p:pic>
        <p:nvPicPr>
          <p:cNvPr id="29" name="Graphic 28">
            <a:extLst>
              <a:ext uri="{FF2B5EF4-FFF2-40B4-BE49-F238E27FC236}">
                <a16:creationId xmlns:a16="http://schemas.microsoft.com/office/drawing/2014/main" id="{813A3F0A-B132-6945-ACA7-E665759099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8039" y="1732836"/>
            <a:ext cx="2063496" cy="2063496"/>
          </a:xfrm>
          <a:prstGeom prst="rect">
            <a:avLst/>
          </a:prstGeom>
        </p:spPr>
      </p:pic>
      <p:grpSp>
        <p:nvGrpSpPr>
          <p:cNvPr id="31" name="Group 30">
            <a:extLst>
              <a:ext uri="{FF2B5EF4-FFF2-40B4-BE49-F238E27FC236}">
                <a16:creationId xmlns:a16="http://schemas.microsoft.com/office/drawing/2014/main" id="{3A8E885D-539F-084D-B8CC-25FA64F21270}"/>
              </a:ext>
            </a:extLst>
          </p:cNvPr>
          <p:cNvGrpSpPr/>
          <p:nvPr/>
        </p:nvGrpSpPr>
        <p:grpSpPr>
          <a:xfrm>
            <a:off x="9284585" y="4697658"/>
            <a:ext cx="1525716" cy="1308421"/>
            <a:chOff x="4783168" y="4052233"/>
            <a:chExt cx="2671417" cy="2290950"/>
          </a:xfrm>
        </p:grpSpPr>
        <p:pic>
          <p:nvPicPr>
            <p:cNvPr id="32" name="Graphic 31" descr="Coffee">
              <a:extLst>
                <a:ext uri="{FF2B5EF4-FFF2-40B4-BE49-F238E27FC236}">
                  <a16:creationId xmlns:a16="http://schemas.microsoft.com/office/drawing/2014/main" id="{E8BA0892-D233-424C-A262-CBA7B2B21D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48005" y="5496654"/>
              <a:ext cx="706580" cy="706580"/>
            </a:xfrm>
            <a:prstGeom prst="rect">
              <a:avLst/>
            </a:prstGeom>
          </p:spPr>
        </p:pic>
        <p:pic>
          <p:nvPicPr>
            <p:cNvPr id="33" name="Picture 32">
              <a:extLst>
                <a:ext uri="{FF2B5EF4-FFF2-40B4-BE49-F238E27FC236}">
                  <a16:creationId xmlns:a16="http://schemas.microsoft.com/office/drawing/2014/main" id="{FFE014E9-290A-B946-8FCC-57358EFEE36F}"/>
                </a:ext>
              </a:extLst>
            </p:cNvPr>
            <p:cNvPicPr>
              <a:picLocks noChangeAspect="1"/>
            </p:cNvPicPr>
            <p:nvPr/>
          </p:nvPicPr>
          <p:blipFill>
            <a:blip r:embed="rId8"/>
            <a:stretch>
              <a:fillRect/>
            </a:stretch>
          </p:blipFill>
          <p:spPr>
            <a:xfrm>
              <a:off x="4783168" y="4052233"/>
              <a:ext cx="2067535" cy="2290950"/>
            </a:xfrm>
            <a:prstGeom prst="rect">
              <a:avLst/>
            </a:prstGeom>
          </p:spPr>
        </p:pic>
      </p:grpSp>
      <p:grpSp>
        <p:nvGrpSpPr>
          <p:cNvPr id="34" name="Group 33">
            <a:extLst>
              <a:ext uri="{FF2B5EF4-FFF2-40B4-BE49-F238E27FC236}">
                <a16:creationId xmlns:a16="http://schemas.microsoft.com/office/drawing/2014/main" id="{CF446956-0C09-8847-8EA0-FFD8757B3DAB}"/>
              </a:ext>
            </a:extLst>
          </p:cNvPr>
          <p:cNvGrpSpPr/>
          <p:nvPr/>
        </p:nvGrpSpPr>
        <p:grpSpPr>
          <a:xfrm>
            <a:off x="9241477" y="2768459"/>
            <a:ext cx="1568824" cy="1248534"/>
            <a:chOff x="4885868" y="1660292"/>
            <a:chExt cx="2648358" cy="2107672"/>
          </a:xfrm>
        </p:grpSpPr>
        <p:pic>
          <p:nvPicPr>
            <p:cNvPr id="35" name="Picture 34">
              <a:extLst>
                <a:ext uri="{FF2B5EF4-FFF2-40B4-BE49-F238E27FC236}">
                  <a16:creationId xmlns:a16="http://schemas.microsoft.com/office/drawing/2014/main" id="{C48C6846-798E-8549-B4D1-C7665D2D937B}"/>
                </a:ext>
              </a:extLst>
            </p:cNvPr>
            <p:cNvPicPr>
              <a:picLocks noChangeAspect="1"/>
            </p:cNvPicPr>
            <p:nvPr/>
          </p:nvPicPr>
          <p:blipFill>
            <a:blip r:embed="rId9"/>
            <a:stretch>
              <a:fillRect/>
            </a:stretch>
          </p:blipFill>
          <p:spPr>
            <a:xfrm>
              <a:off x="4885868" y="1660292"/>
              <a:ext cx="1862137" cy="2076175"/>
            </a:xfrm>
            <a:prstGeom prst="rect">
              <a:avLst/>
            </a:prstGeom>
          </p:spPr>
        </p:pic>
        <p:pic>
          <p:nvPicPr>
            <p:cNvPr id="56" name="Graphic 55" descr="Money">
              <a:extLst>
                <a:ext uri="{FF2B5EF4-FFF2-40B4-BE49-F238E27FC236}">
                  <a16:creationId xmlns:a16="http://schemas.microsoft.com/office/drawing/2014/main" id="{14DDBC7B-51EA-D847-A8F9-63B24CFD02D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27646" y="3061384"/>
              <a:ext cx="706580" cy="706580"/>
            </a:xfrm>
            <a:prstGeom prst="rect">
              <a:avLst/>
            </a:prstGeom>
          </p:spPr>
        </p:pic>
      </p:grpSp>
      <p:sp>
        <p:nvSpPr>
          <p:cNvPr id="57" name="Rectangle 56">
            <a:extLst>
              <a:ext uri="{FF2B5EF4-FFF2-40B4-BE49-F238E27FC236}">
                <a16:creationId xmlns:a16="http://schemas.microsoft.com/office/drawing/2014/main" id="{40F53326-ABA5-BA45-AC30-9943BABC6FFC}"/>
              </a:ext>
            </a:extLst>
          </p:cNvPr>
          <p:cNvSpPr/>
          <p:nvPr/>
        </p:nvSpPr>
        <p:spPr>
          <a:xfrm>
            <a:off x="7077742" y="2411049"/>
            <a:ext cx="3927716" cy="1751276"/>
          </a:xfrm>
          <a:prstGeom prst="rect">
            <a:avLst/>
          </a:prstGeom>
          <a:noFill/>
          <a:ln w="508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B705D2D-C2C4-A34E-A3EB-4C827280A24D}"/>
              </a:ext>
            </a:extLst>
          </p:cNvPr>
          <p:cNvSpPr/>
          <p:nvPr/>
        </p:nvSpPr>
        <p:spPr>
          <a:xfrm>
            <a:off x="7077742" y="4342171"/>
            <a:ext cx="3927716" cy="1751276"/>
          </a:xfrm>
          <a:prstGeom prst="rect">
            <a:avLst/>
          </a:prstGeom>
          <a:noFill/>
          <a:ln w="508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0000CB-5056-BF48-8388-EEFCB65E774E}"/>
              </a:ext>
            </a:extLst>
          </p:cNvPr>
          <p:cNvSpPr/>
          <p:nvPr/>
        </p:nvSpPr>
        <p:spPr>
          <a:xfrm>
            <a:off x="6771500" y="1374577"/>
            <a:ext cx="4498848" cy="4979798"/>
          </a:xfrm>
          <a:prstGeom prst="rect">
            <a:avLst/>
          </a:prstGeom>
          <a:noFill/>
          <a:ln w="50800">
            <a:solidFill>
              <a:srgbClr val="2289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6396B3-2232-794A-B087-2AFA29F45D3F}"/>
              </a:ext>
            </a:extLst>
          </p:cNvPr>
          <p:cNvSpPr txBox="1"/>
          <p:nvPr/>
        </p:nvSpPr>
        <p:spPr>
          <a:xfrm>
            <a:off x="7897697" y="1624140"/>
            <a:ext cx="2287806" cy="523220"/>
          </a:xfrm>
          <a:prstGeom prst="rect">
            <a:avLst/>
          </a:prstGeom>
          <a:noFill/>
        </p:spPr>
        <p:txBody>
          <a:bodyPr wrap="none" rtlCol="0">
            <a:spAutoFit/>
          </a:bodyPr>
          <a:lstStyle/>
          <a:p>
            <a:r>
              <a:rPr lang="en-US" sz="2800" dirty="0">
                <a:solidFill>
                  <a:srgbClr val="228912"/>
                </a:solidFill>
                <a:latin typeface="Amazon Ember" panose="020B0603020204020204" pitchFamily="34" charset="0"/>
                <a:ea typeface="Amazon Ember" panose="020B0603020204020204" pitchFamily="34" charset="0"/>
                <a:cs typeface="Amazon Ember" panose="020B0603020204020204" pitchFamily="34" charset="0"/>
              </a:rPr>
              <a:t>Counter area</a:t>
            </a:r>
          </a:p>
        </p:txBody>
      </p:sp>
      <p:sp>
        <p:nvSpPr>
          <p:cNvPr id="5" name="Rectangle 4">
            <a:extLst>
              <a:ext uri="{FF2B5EF4-FFF2-40B4-BE49-F238E27FC236}">
                <a16:creationId xmlns:a16="http://schemas.microsoft.com/office/drawing/2014/main" id="{BD58C128-3FEE-7E4E-8DCB-4241F3686B2B}"/>
              </a:ext>
            </a:extLst>
          </p:cNvPr>
          <p:cNvSpPr/>
          <p:nvPr/>
        </p:nvSpPr>
        <p:spPr>
          <a:xfrm>
            <a:off x="7219450" y="2523425"/>
            <a:ext cx="2132315"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cs typeface="Amazon Ember" panose="020B0603020204020204" pitchFamily="34" charset="0"/>
              </a:rPr>
              <a:t>Public workstation</a:t>
            </a:r>
          </a:p>
        </p:txBody>
      </p:sp>
      <p:sp>
        <p:nvSpPr>
          <p:cNvPr id="19" name="Rectangle 18">
            <a:extLst>
              <a:ext uri="{FF2B5EF4-FFF2-40B4-BE49-F238E27FC236}">
                <a16:creationId xmlns:a16="http://schemas.microsoft.com/office/drawing/2014/main" id="{6934D549-3ACA-FC4D-8AC2-6B944503F4E5}"/>
              </a:ext>
            </a:extLst>
          </p:cNvPr>
          <p:cNvSpPr/>
          <p:nvPr/>
        </p:nvSpPr>
        <p:spPr>
          <a:xfrm>
            <a:off x="7215270" y="4503786"/>
            <a:ext cx="2226892"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cs typeface="Amazon Ember" panose="020B0603020204020204" pitchFamily="34" charset="0"/>
              </a:rPr>
              <a:t>Private workstation</a:t>
            </a:r>
          </a:p>
        </p:txBody>
      </p:sp>
      <p:sp>
        <p:nvSpPr>
          <p:cNvPr id="18" name="Rectangle 17">
            <a:extLst>
              <a:ext uri="{FF2B5EF4-FFF2-40B4-BE49-F238E27FC236}">
                <a16:creationId xmlns:a16="http://schemas.microsoft.com/office/drawing/2014/main" id="{892CED5D-4AFB-2145-B704-9A90E518CCBF}"/>
              </a:ext>
            </a:extLst>
          </p:cNvPr>
          <p:cNvSpPr/>
          <p:nvPr/>
        </p:nvSpPr>
        <p:spPr>
          <a:xfrm>
            <a:off x="7781301" y="2892757"/>
            <a:ext cx="920445" cy="369332"/>
          </a:xfrm>
          <a:prstGeom prst="rect">
            <a:avLst/>
          </a:prstGeom>
        </p:spPr>
        <p:txBody>
          <a:bodyPr wrap="none">
            <a:spAutoFit/>
          </a:bodyPr>
          <a:lstStyle/>
          <a:p>
            <a:r>
              <a:rPr lang="en-US" dirty="0">
                <a:ea typeface="Amazon Ember" panose="020B0603020204020204" pitchFamily="34" charset="0"/>
                <a:cs typeface="Amazon Ember" panose="020B0603020204020204" pitchFamily="34" charset="0"/>
              </a:rPr>
              <a:t>Cashier</a:t>
            </a:r>
          </a:p>
        </p:txBody>
      </p:sp>
      <p:sp>
        <p:nvSpPr>
          <p:cNvPr id="20" name="Rectangle 19">
            <a:extLst>
              <a:ext uri="{FF2B5EF4-FFF2-40B4-BE49-F238E27FC236}">
                <a16:creationId xmlns:a16="http://schemas.microsoft.com/office/drawing/2014/main" id="{B9B3EA9C-89FC-874D-B03F-B8F307B3438F}"/>
              </a:ext>
            </a:extLst>
          </p:cNvPr>
          <p:cNvSpPr/>
          <p:nvPr/>
        </p:nvSpPr>
        <p:spPr>
          <a:xfrm>
            <a:off x="7801960" y="4873118"/>
            <a:ext cx="869149" cy="369332"/>
          </a:xfrm>
          <a:prstGeom prst="rect">
            <a:avLst/>
          </a:prstGeom>
        </p:spPr>
        <p:txBody>
          <a:bodyPr wrap="none">
            <a:spAutoFit/>
          </a:bodyPr>
          <a:lstStyle/>
          <a:p>
            <a:r>
              <a:rPr lang="en-US" dirty="0">
                <a:ea typeface="Amazon Ember" panose="020B0603020204020204" pitchFamily="34" charset="0"/>
                <a:cs typeface="Amazon Ember" panose="020B0603020204020204" pitchFamily="34" charset="0"/>
              </a:rPr>
              <a:t>Barista</a:t>
            </a:r>
          </a:p>
        </p:txBody>
      </p:sp>
      <p:sp>
        <p:nvSpPr>
          <p:cNvPr id="21" name="Slide Number Placeholder 3">
            <a:extLst>
              <a:ext uri="{FF2B5EF4-FFF2-40B4-BE49-F238E27FC236}">
                <a16:creationId xmlns:a16="http://schemas.microsoft.com/office/drawing/2014/main" id="{14455F2C-C4E7-AF4F-9215-673B87F714D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6</a:t>
            </a:fld>
            <a:endParaRPr lang="en-US" dirty="0"/>
          </a:p>
        </p:txBody>
      </p:sp>
      <p:sp>
        <p:nvSpPr>
          <p:cNvPr id="22" name="Footer Placeholder 4">
            <a:extLst>
              <a:ext uri="{FF2B5EF4-FFF2-40B4-BE49-F238E27FC236}">
                <a16:creationId xmlns:a16="http://schemas.microsoft.com/office/drawing/2014/main" id="{1792D9F4-4101-7A4B-BE01-470FBC66A21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4027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Subnets</a:t>
            </a:r>
          </a:p>
        </p:txBody>
      </p:sp>
      <p:sp>
        <p:nvSpPr>
          <p:cNvPr id="22" name="Rectangle 21">
            <a:extLst>
              <a:ext uri="{FF2B5EF4-FFF2-40B4-BE49-F238E27FC236}">
                <a16:creationId xmlns:a16="http://schemas.microsoft.com/office/drawing/2014/main" id="{6C417AD5-1CB1-D842-81BD-A6781E9FA46B}"/>
              </a:ext>
            </a:extLst>
          </p:cNvPr>
          <p:cNvSpPr/>
          <p:nvPr/>
        </p:nvSpPr>
        <p:spPr>
          <a:xfrm>
            <a:off x="8637234" y="2315034"/>
            <a:ext cx="2943770" cy="175564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pic>
        <p:nvPicPr>
          <p:cNvPr id="23" name="Graphic 22">
            <a:extLst>
              <a:ext uri="{FF2B5EF4-FFF2-40B4-BE49-F238E27FC236}">
                <a16:creationId xmlns:a16="http://schemas.microsoft.com/office/drawing/2014/main" id="{CF361116-8DB3-B843-882D-7C9D68EB82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7234" y="2309660"/>
            <a:ext cx="268646" cy="268646"/>
          </a:xfrm>
          <a:prstGeom prst="rect">
            <a:avLst/>
          </a:prstGeom>
        </p:spPr>
      </p:pic>
      <p:pic>
        <p:nvPicPr>
          <p:cNvPr id="38" name="Graphic 37">
            <a:extLst>
              <a:ext uri="{FF2B5EF4-FFF2-40B4-BE49-F238E27FC236}">
                <a16:creationId xmlns:a16="http://schemas.microsoft.com/office/drawing/2014/main" id="{AABDD952-A7AE-A149-89E5-2ED42665D3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95401" y="2732301"/>
            <a:ext cx="681388" cy="681387"/>
          </a:xfrm>
          <a:prstGeom prst="rect">
            <a:avLst/>
          </a:prstGeom>
        </p:spPr>
      </p:pic>
      <p:pic>
        <p:nvPicPr>
          <p:cNvPr id="39" name="Graphic 38">
            <a:extLst>
              <a:ext uri="{FF2B5EF4-FFF2-40B4-BE49-F238E27FC236}">
                <a16:creationId xmlns:a16="http://schemas.microsoft.com/office/drawing/2014/main" id="{7E2FE55C-89A7-3444-B3BD-F8E5F94DE4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91584" y="2732301"/>
            <a:ext cx="681388" cy="681387"/>
          </a:xfrm>
          <a:prstGeom prst="rect">
            <a:avLst/>
          </a:prstGeom>
        </p:spPr>
      </p:pic>
      <p:sp>
        <p:nvSpPr>
          <p:cNvPr id="40" name="TextBox 39">
            <a:extLst>
              <a:ext uri="{FF2B5EF4-FFF2-40B4-BE49-F238E27FC236}">
                <a16:creationId xmlns:a16="http://schemas.microsoft.com/office/drawing/2014/main" id="{A6C141C7-EBC2-9D47-A1B7-FF62B864A8D8}"/>
              </a:ext>
            </a:extLst>
          </p:cNvPr>
          <p:cNvSpPr txBox="1"/>
          <p:nvPr/>
        </p:nvSpPr>
        <p:spPr>
          <a:xfrm>
            <a:off x="9027458" y="3532323"/>
            <a:ext cx="221727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41" name="Graphic 40">
            <a:extLst>
              <a:ext uri="{FF2B5EF4-FFF2-40B4-BE49-F238E27FC236}">
                <a16:creationId xmlns:a16="http://schemas.microsoft.com/office/drawing/2014/main" id="{FB05457F-FB12-D44B-969A-9553A9895F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9218" y="2732301"/>
            <a:ext cx="681388" cy="681387"/>
          </a:xfrm>
          <a:prstGeom prst="rect">
            <a:avLst/>
          </a:prstGeom>
        </p:spPr>
      </p:pic>
      <p:sp>
        <p:nvSpPr>
          <p:cNvPr id="93" name="TextBox 92">
            <a:extLst>
              <a:ext uri="{FF2B5EF4-FFF2-40B4-BE49-F238E27FC236}">
                <a16:creationId xmlns:a16="http://schemas.microsoft.com/office/drawing/2014/main" id="{C39C84C0-2339-4F46-8116-58EBBAC9B4C1}"/>
              </a:ext>
            </a:extLst>
          </p:cNvPr>
          <p:cNvSpPr txBox="1"/>
          <p:nvPr/>
        </p:nvSpPr>
        <p:spPr>
          <a:xfrm>
            <a:off x="578086" y="2764945"/>
            <a:ext cx="6131852" cy="2246769"/>
          </a:xfrm>
          <a:prstGeom prst="rect">
            <a:avLst/>
          </a:prstGeom>
          <a:noFill/>
        </p:spPr>
        <p:txBody>
          <a:bodyPr wrap="square" rtlCol="0">
            <a:spAutoFit/>
          </a:bodyPr>
          <a:lstStyle/>
          <a:p>
            <a:r>
              <a:rPr lang="en-US" sz="2800" dirty="0">
                <a:ea typeface="Amazon Ember" panose="020B0603020204020204" pitchFamily="34" charset="0"/>
                <a:cs typeface="Amazon Ember" panose="020B0603020204020204" pitchFamily="34" charset="0"/>
              </a:rPr>
              <a:t>A </a:t>
            </a:r>
            <a:r>
              <a:rPr lang="en-US" sz="2800" dirty="0">
                <a:latin typeface="Amazon Ember" panose="02000000000000000000" pitchFamily="2" charset="0"/>
                <a:ea typeface="Amazon Ember" panose="02000000000000000000" pitchFamily="2" charset="0"/>
                <a:cs typeface="Amazon Ember" panose="020B0603020204020204" pitchFamily="34" charset="0"/>
              </a:rPr>
              <a:t>subnet</a:t>
            </a:r>
            <a:r>
              <a:rPr lang="en-US" sz="2800" b="1" dirty="0">
                <a:ea typeface="Amazon Ember" panose="020B0603020204020204" pitchFamily="34" charset="0"/>
                <a:cs typeface="Amazon Ember" panose="020B0603020204020204" pitchFamily="34" charset="0"/>
              </a:rPr>
              <a:t> </a:t>
            </a:r>
            <a:r>
              <a:rPr lang="en-US" sz="2800" dirty="0">
                <a:ea typeface="Amazon Ember" panose="020B0603020204020204" pitchFamily="34" charset="0"/>
                <a:cs typeface="Amazon Ember" panose="020B0603020204020204" pitchFamily="34" charset="0"/>
              </a:rPr>
              <a:t>is a section in a VPC in which you can place groups of isolated resources.</a:t>
            </a:r>
          </a:p>
          <a:p>
            <a:endParaRPr lang="en-US" sz="2800" dirty="0">
              <a:ea typeface="Amazon Ember" panose="020B0603020204020204" pitchFamily="34" charset="0"/>
              <a:cs typeface="Amazon Ember" panose="020B0603020204020204" pitchFamily="34" charset="0"/>
            </a:endParaRPr>
          </a:p>
          <a:p>
            <a:r>
              <a:rPr lang="en-US" sz="2800" dirty="0">
                <a:ea typeface="Amazon Ember" panose="020B0603020204020204" pitchFamily="34" charset="0"/>
                <a:cs typeface="Amazon Ember" panose="020B0603020204020204" pitchFamily="34" charset="0"/>
              </a:rPr>
              <a:t>A subnet can be public or private.</a:t>
            </a:r>
          </a:p>
        </p:txBody>
      </p:sp>
      <p:grpSp>
        <p:nvGrpSpPr>
          <p:cNvPr id="97" name="Group 96">
            <a:extLst>
              <a:ext uri="{FF2B5EF4-FFF2-40B4-BE49-F238E27FC236}">
                <a16:creationId xmlns:a16="http://schemas.microsoft.com/office/drawing/2014/main" id="{DD23F59D-F369-E048-A91D-BD2CD9554405}"/>
              </a:ext>
            </a:extLst>
          </p:cNvPr>
          <p:cNvGrpSpPr/>
          <p:nvPr/>
        </p:nvGrpSpPr>
        <p:grpSpPr>
          <a:xfrm>
            <a:off x="8637234" y="4244418"/>
            <a:ext cx="2943770" cy="1755648"/>
            <a:chOff x="8637234" y="4244418"/>
            <a:chExt cx="2943770" cy="1755648"/>
          </a:xfrm>
        </p:grpSpPr>
        <p:sp>
          <p:nvSpPr>
            <p:cNvPr id="25" name="Rectangle 24">
              <a:extLst>
                <a:ext uri="{FF2B5EF4-FFF2-40B4-BE49-F238E27FC236}">
                  <a16:creationId xmlns:a16="http://schemas.microsoft.com/office/drawing/2014/main" id="{0984548D-2E99-6244-9B05-FFB488432D37}"/>
                </a:ext>
              </a:extLst>
            </p:cNvPr>
            <p:cNvSpPr/>
            <p:nvPr/>
          </p:nvSpPr>
          <p:spPr>
            <a:xfrm>
              <a:off x="8637234" y="4244418"/>
              <a:ext cx="2943770" cy="1755648"/>
            </a:xfrm>
            <a:prstGeom prst="rect">
              <a:avLst/>
            </a:prstGeom>
            <a:solidFill>
              <a:srgbClr val="EAF3F9"/>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Private subnet</a:t>
              </a:r>
            </a:p>
          </p:txBody>
        </p:sp>
        <p:pic>
          <p:nvPicPr>
            <p:cNvPr id="42" name="Graphic 41">
              <a:extLst>
                <a:ext uri="{FF2B5EF4-FFF2-40B4-BE49-F238E27FC236}">
                  <a16:creationId xmlns:a16="http://schemas.microsoft.com/office/drawing/2014/main" id="{3D261531-13BC-9A46-9900-AE99ED4B2B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7234" y="4258579"/>
              <a:ext cx="268646" cy="268646"/>
            </a:xfrm>
            <a:prstGeom prst="rect">
              <a:avLst/>
            </a:prstGeom>
          </p:spPr>
        </p:pic>
        <p:sp>
          <p:nvSpPr>
            <p:cNvPr id="54" name="TextBox 53">
              <a:extLst>
                <a:ext uri="{FF2B5EF4-FFF2-40B4-BE49-F238E27FC236}">
                  <a16:creationId xmlns:a16="http://schemas.microsoft.com/office/drawing/2014/main" id="{FEFD0C0C-51A0-AE49-BFF0-B8DA44AF1230}"/>
                </a:ext>
              </a:extLst>
            </p:cNvPr>
            <p:cNvSpPr txBox="1"/>
            <p:nvPr/>
          </p:nvSpPr>
          <p:spPr>
            <a:xfrm>
              <a:off x="9556724" y="5571227"/>
              <a:ext cx="1104790"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Databases</a:t>
              </a:r>
            </a:p>
          </p:txBody>
        </p:sp>
        <p:pic>
          <p:nvPicPr>
            <p:cNvPr id="94" name="Graphic 93">
              <a:extLst>
                <a:ext uri="{FF2B5EF4-FFF2-40B4-BE49-F238E27FC236}">
                  <a16:creationId xmlns:a16="http://schemas.microsoft.com/office/drawing/2014/main" id="{20BDBD64-B700-AB44-AB7D-8176814412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97112" y="4773168"/>
              <a:ext cx="681388" cy="681388"/>
            </a:xfrm>
            <a:prstGeom prst="rect">
              <a:avLst/>
            </a:prstGeom>
          </p:spPr>
        </p:pic>
        <p:pic>
          <p:nvPicPr>
            <p:cNvPr id="95" name="Graphic 94">
              <a:extLst>
                <a:ext uri="{FF2B5EF4-FFF2-40B4-BE49-F238E27FC236}">
                  <a16:creationId xmlns:a16="http://schemas.microsoft.com/office/drawing/2014/main" id="{E0358344-F756-AD44-8FF8-55E90301E1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93224" y="4773168"/>
              <a:ext cx="681388" cy="681388"/>
            </a:xfrm>
            <a:prstGeom prst="rect">
              <a:avLst/>
            </a:prstGeom>
          </p:spPr>
        </p:pic>
        <p:pic>
          <p:nvPicPr>
            <p:cNvPr id="96" name="Graphic 95">
              <a:extLst>
                <a:ext uri="{FF2B5EF4-FFF2-40B4-BE49-F238E27FC236}">
                  <a16:creationId xmlns:a16="http://schemas.microsoft.com/office/drawing/2014/main" id="{4A12A49C-1E78-FC40-B58C-69A35A747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89336" y="4773168"/>
              <a:ext cx="681388" cy="681388"/>
            </a:xfrm>
            <a:prstGeom prst="rect">
              <a:avLst/>
            </a:prstGeom>
          </p:spPr>
        </p:pic>
      </p:grpSp>
      <p:pic>
        <p:nvPicPr>
          <p:cNvPr id="98" name="Graphic 97">
            <a:extLst>
              <a:ext uri="{FF2B5EF4-FFF2-40B4-BE49-F238E27FC236}">
                <a16:creationId xmlns:a16="http://schemas.microsoft.com/office/drawing/2014/main" id="{18DFEC24-03BA-B14C-94D1-CAE6FBF6A1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14032" y="1290474"/>
            <a:ext cx="347472" cy="347472"/>
          </a:xfrm>
          <a:prstGeom prst="rect">
            <a:avLst/>
          </a:prstGeom>
        </p:spPr>
      </p:pic>
      <p:sp>
        <p:nvSpPr>
          <p:cNvPr id="99" name="Rectangle 98">
            <a:extLst>
              <a:ext uri="{FF2B5EF4-FFF2-40B4-BE49-F238E27FC236}">
                <a16:creationId xmlns:a16="http://schemas.microsoft.com/office/drawing/2014/main" id="{6E76F533-7C6E-3249-9147-1BD581973630}"/>
              </a:ext>
            </a:extLst>
          </p:cNvPr>
          <p:cNvSpPr/>
          <p:nvPr/>
        </p:nvSpPr>
        <p:spPr>
          <a:xfrm>
            <a:off x="7922224" y="1828802"/>
            <a:ext cx="3798860" cy="4344796"/>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100" name="Graphic 99">
            <a:extLst>
              <a:ext uri="{FF2B5EF4-FFF2-40B4-BE49-F238E27FC236}">
                <a16:creationId xmlns:a16="http://schemas.microsoft.com/office/drawing/2014/main" id="{31D1B0D1-096A-164B-9774-92BBBBF7F7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22223" y="1828802"/>
            <a:ext cx="348815" cy="348815"/>
          </a:xfrm>
          <a:prstGeom prst="rect">
            <a:avLst/>
          </a:prstGeom>
        </p:spPr>
      </p:pic>
      <p:sp>
        <p:nvSpPr>
          <p:cNvPr id="101" name="Rectangle 100">
            <a:extLst>
              <a:ext uri="{FF2B5EF4-FFF2-40B4-BE49-F238E27FC236}">
                <a16:creationId xmlns:a16="http://schemas.microsoft.com/office/drawing/2014/main" id="{3CCAEB60-BE0E-EA49-8380-8EE6BEE4C1E0}"/>
              </a:ext>
            </a:extLst>
          </p:cNvPr>
          <p:cNvSpPr/>
          <p:nvPr/>
        </p:nvSpPr>
        <p:spPr>
          <a:xfrm>
            <a:off x="7114033" y="1290474"/>
            <a:ext cx="4800600" cy="50639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sp>
        <p:nvSpPr>
          <p:cNvPr id="24" name="Slide Number Placeholder 3">
            <a:extLst>
              <a:ext uri="{FF2B5EF4-FFF2-40B4-BE49-F238E27FC236}">
                <a16:creationId xmlns:a16="http://schemas.microsoft.com/office/drawing/2014/main" id="{E3B9A267-117D-354E-86E4-69AF6AFA62CD}"/>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7</a:t>
            </a:fld>
            <a:endParaRPr lang="en-US" dirty="0"/>
          </a:p>
        </p:txBody>
      </p:sp>
      <p:sp>
        <p:nvSpPr>
          <p:cNvPr id="26" name="Footer Placeholder 4">
            <a:extLst>
              <a:ext uri="{FF2B5EF4-FFF2-40B4-BE49-F238E27FC236}">
                <a16:creationId xmlns:a16="http://schemas.microsoft.com/office/drawing/2014/main" id="{260C0595-A0AE-3C48-9F99-F7145EBE8F1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48987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Internet gateway</a:t>
            </a:r>
          </a:p>
        </p:txBody>
      </p:sp>
      <p:grpSp>
        <p:nvGrpSpPr>
          <p:cNvPr id="4" name="Group 3">
            <a:extLst>
              <a:ext uri="{FF2B5EF4-FFF2-40B4-BE49-F238E27FC236}">
                <a16:creationId xmlns:a16="http://schemas.microsoft.com/office/drawing/2014/main" id="{96CFC9DB-1CE2-3D4A-A537-A1A810046D1D}"/>
              </a:ext>
            </a:extLst>
          </p:cNvPr>
          <p:cNvGrpSpPr/>
          <p:nvPr/>
        </p:nvGrpSpPr>
        <p:grpSpPr>
          <a:xfrm>
            <a:off x="8621993" y="3190171"/>
            <a:ext cx="2943770" cy="1761022"/>
            <a:chOff x="8637234" y="2309660"/>
            <a:chExt cx="2943770" cy="1761022"/>
          </a:xfrm>
        </p:grpSpPr>
        <p:sp>
          <p:nvSpPr>
            <p:cNvPr id="22" name="Rectangle 21">
              <a:extLst>
                <a:ext uri="{FF2B5EF4-FFF2-40B4-BE49-F238E27FC236}">
                  <a16:creationId xmlns:a16="http://schemas.microsoft.com/office/drawing/2014/main" id="{6C417AD5-1CB1-D842-81BD-A6781E9FA46B}"/>
                </a:ext>
              </a:extLst>
            </p:cNvPr>
            <p:cNvSpPr/>
            <p:nvPr/>
          </p:nvSpPr>
          <p:spPr>
            <a:xfrm>
              <a:off x="8637234" y="2315034"/>
              <a:ext cx="2943770" cy="175564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Public subnet</a:t>
              </a:r>
            </a:p>
          </p:txBody>
        </p:sp>
        <p:pic>
          <p:nvPicPr>
            <p:cNvPr id="23" name="Graphic 22">
              <a:extLst>
                <a:ext uri="{FF2B5EF4-FFF2-40B4-BE49-F238E27FC236}">
                  <a16:creationId xmlns:a16="http://schemas.microsoft.com/office/drawing/2014/main" id="{CF361116-8DB3-B843-882D-7C9D68EB82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7234" y="2309660"/>
              <a:ext cx="268646" cy="268646"/>
            </a:xfrm>
            <a:prstGeom prst="rect">
              <a:avLst/>
            </a:prstGeom>
          </p:spPr>
        </p:pic>
        <p:pic>
          <p:nvPicPr>
            <p:cNvPr id="38" name="Graphic 37">
              <a:extLst>
                <a:ext uri="{FF2B5EF4-FFF2-40B4-BE49-F238E27FC236}">
                  <a16:creationId xmlns:a16="http://schemas.microsoft.com/office/drawing/2014/main" id="{AABDD952-A7AE-A149-89E5-2ED42665D3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95401" y="2732301"/>
              <a:ext cx="681388" cy="681387"/>
            </a:xfrm>
            <a:prstGeom prst="rect">
              <a:avLst/>
            </a:prstGeom>
          </p:spPr>
        </p:pic>
        <p:pic>
          <p:nvPicPr>
            <p:cNvPr id="39" name="Graphic 38">
              <a:extLst>
                <a:ext uri="{FF2B5EF4-FFF2-40B4-BE49-F238E27FC236}">
                  <a16:creationId xmlns:a16="http://schemas.microsoft.com/office/drawing/2014/main" id="{7E2FE55C-89A7-3444-B3BD-F8E5F94DE4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91584" y="2732301"/>
              <a:ext cx="681388" cy="681387"/>
            </a:xfrm>
            <a:prstGeom prst="rect">
              <a:avLst/>
            </a:prstGeom>
          </p:spPr>
        </p:pic>
        <p:sp>
          <p:nvSpPr>
            <p:cNvPr id="40" name="TextBox 39">
              <a:extLst>
                <a:ext uri="{FF2B5EF4-FFF2-40B4-BE49-F238E27FC236}">
                  <a16:creationId xmlns:a16="http://schemas.microsoft.com/office/drawing/2014/main" id="{A6C141C7-EBC2-9D47-A1B7-FF62B864A8D8}"/>
                </a:ext>
              </a:extLst>
            </p:cNvPr>
            <p:cNvSpPr txBox="1"/>
            <p:nvPr/>
          </p:nvSpPr>
          <p:spPr>
            <a:xfrm>
              <a:off x="9027458" y="3532323"/>
              <a:ext cx="221727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instances</a:t>
              </a:r>
            </a:p>
          </p:txBody>
        </p:sp>
        <p:pic>
          <p:nvPicPr>
            <p:cNvPr id="41" name="Graphic 40">
              <a:extLst>
                <a:ext uri="{FF2B5EF4-FFF2-40B4-BE49-F238E27FC236}">
                  <a16:creationId xmlns:a16="http://schemas.microsoft.com/office/drawing/2014/main" id="{FB05457F-FB12-D44B-969A-9553A9895F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9218" y="2732301"/>
              <a:ext cx="681388" cy="681387"/>
            </a:xfrm>
            <a:prstGeom prst="rect">
              <a:avLst/>
            </a:prstGeom>
          </p:spPr>
        </p:pic>
      </p:grpSp>
      <p:pic>
        <p:nvPicPr>
          <p:cNvPr id="88" name="Graphic 87">
            <a:extLst>
              <a:ext uri="{FF2B5EF4-FFF2-40B4-BE49-F238E27FC236}">
                <a16:creationId xmlns:a16="http://schemas.microsoft.com/office/drawing/2014/main" id="{B387D104-5D43-AA4E-A787-C38C1F93A1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245" y="3456432"/>
            <a:ext cx="848468" cy="848468"/>
          </a:xfrm>
          <a:prstGeom prst="rect">
            <a:avLst/>
          </a:prstGeom>
        </p:spPr>
      </p:pic>
      <p:sp>
        <p:nvSpPr>
          <p:cNvPr id="89" name="TextBox 88">
            <a:extLst>
              <a:ext uri="{FF2B5EF4-FFF2-40B4-BE49-F238E27FC236}">
                <a16:creationId xmlns:a16="http://schemas.microsoft.com/office/drawing/2014/main" id="{FD051104-4BA1-DF44-9B93-30BBE28EFB4D}"/>
              </a:ext>
            </a:extLst>
          </p:cNvPr>
          <p:cNvSpPr txBox="1"/>
          <p:nvPr/>
        </p:nvSpPr>
        <p:spPr>
          <a:xfrm>
            <a:off x="531587" y="4471232"/>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cxnSp>
        <p:nvCxnSpPr>
          <p:cNvPr id="92" name="Straight Connector 91">
            <a:extLst>
              <a:ext uri="{FF2B5EF4-FFF2-40B4-BE49-F238E27FC236}">
                <a16:creationId xmlns:a16="http://schemas.microsoft.com/office/drawing/2014/main" id="{37AB41D3-59BF-634F-B83C-D6B6C43CAF0D}"/>
              </a:ext>
            </a:extLst>
          </p:cNvPr>
          <p:cNvCxnSpPr>
            <a:cxnSpLocks/>
          </p:cNvCxnSpPr>
          <p:nvPr/>
        </p:nvCxnSpPr>
        <p:spPr>
          <a:xfrm flipV="1">
            <a:off x="1806355" y="3850977"/>
            <a:ext cx="5751576" cy="3682"/>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28DB8078-20A7-4542-8D49-36D5914B87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14032" y="1290474"/>
            <a:ext cx="347472" cy="347472"/>
          </a:xfrm>
          <a:prstGeom prst="rect">
            <a:avLst/>
          </a:prstGeom>
        </p:spPr>
      </p:pic>
      <p:sp>
        <p:nvSpPr>
          <p:cNvPr id="35" name="Rectangle 34">
            <a:extLst>
              <a:ext uri="{FF2B5EF4-FFF2-40B4-BE49-F238E27FC236}">
                <a16:creationId xmlns:a16="http://schemas.microsoft.com/office/drawing/2014/main" id="{856ECECD-4CB6-A347-8292-D22C86242385}"/>
              </a:ext>
            </a:extLst>
          </p:cNvPr>
          <p:cNvSpPr/>
          <p:nvPr/>
        </p:nvSpPr>
        <p:spPr>
          <a:xfrm>
            <a:off x="7922224" y="1828802"/>
            <a:ext cx="3798860" cy="4344796"/>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36" name="Graphic 35">
            <a:extLst>
              <a:ext uri="{FF2B5EF4-FFF2-40B4-BE49-F238E27FC236}">
                <a16:creationId xmlns:a16="http://schemas.microsoft.com/office/drawing/2014/main" id="{C7A8F103-D322-9940-A2C1-1063BAD219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22223" y="1828802"/>
            <a:ext cx="348815" cy="348815"/>
          </a:xfrm>
          <a:prstGeom prst="rect">
            <a:avLst/>
          </a:prstGeom>
        </p:spPr>
      </p:pic>
      <p:sp>
        <p:nvSpPr>
          <p:cNvPr id="44" name="TextBox 43">
            <a:extLst>
              <a:ext uri="{FF2B5EF4-FFF2-40B4-BE49-F238E27FC236}">
                <a16:creationId xmlns:a16="http://schemas.microsoft.com/office/drawing/2014/main" id="{E19999BB-7A85-A24A-8C63-3D93B717F7E7}"/>
              </a:ext>
            </a:extLst>
          </p:cNvPr>
          <p:cNvSpPr txBox="1"/>
          <p:nvPr/>
        </p:nvSpPr>
        <p:spPr>
          <a:xfrm>
            <a:off x="7350681" y="4227354"/>
            <a:ext cx="1157006" cy="584775"/>
          </a:xfrm>
          <a:prstGeom prst="rect">
            <a:avLst/>
          </a:prstGeom>
          <a:solidFill>
            <a:schemeClr val="bg1"/>
          </a:solid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Internet gateway</a:t>
            </a:r>
          </a:p>
        </p:txBody>
      </p:sp>
      <p:sp>
        <p:nvSpPr>
          <p:cNvPr id="37" name="Rectangle 36">
            <a:extLst>
              <a:ext uri="{FF2B5EF4-FFF2-40B4-BE49-F238E27FC236}">
                <a16:creationId xmlns:a16="http://schemas.microsoft.com/office/drawing/2014/main" id="{888C8F4A-038D-FA43-BF17-1318378DC79F}"/>
              </a:ext>
            </a:extLst>
          </p:cNvPr>
          <p:cNvSpPr/>
          <p:nvPr/>
        </p:nvSpPr>
        <p:spPr>
          <a:xfrm>
            <a:off x="7114033" y="1290474"/>
            <a:ext cx="4800600" cy="50639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pic>
        <p:nvPicPr>
          <p:cNvPr id="3" name="Picture 2">
            <a:extLst>
              <a:ext uri="{FF2B5EF4-FFF2-40B4-BE49-F238E27FC236}">
                <a16:creationId xmlns:a16="http://schemas.microsoft.com/office/drawing/2014/main" id="{A2A7938B-2253-9F4B-9E28-23FDF858F17F}"/>
              </a:ext>
            </a:extLst>
          </p:cNvPr>
          <p:cNvPicPr>
            <a:picLocks noChangeAspect="1"/>
          </p:cNvPicPr>
          <p:nvPr/>
        </p:nvPicPr>
        <p:blipFill>
          <a:blip r:embed="rId14"/>
          <a:stretch>
            <a:fillRect/>
          </a:stretch>
        </p:blipFill>
        <p:spPr>
          <a:xfrm>
            <a:off x="7534656" y="3456432"/>
            <a:ext cx="795528" cy="788230"/>
          </a:xfrm>
          <a:prstGeom prst="rect">
            <a:avLst/>
          </a:prstGeom>
        </p:spPr>
      </p:pic>
      <p:sp>
        <p:nvSpPr>
          <p:cNvPr id="45" name="TextBox 44">
            <a:extLst>
              <a:ext uri="{FF2B5EF4-FFF2-40B4-BE49-F238E27FC236}">
                <a16:creationId xmlns:a16="http://schemas.microsoft.com/office/drawing/2014/main" id="{9A639528-E26B-F646-9E28-1B6580FF2BCF}"/>
              </a:ext>
            </a:extLst>
          </p:cNvPr>
          <p:cNvSpPr txBox="1"/>
          <p:nvPr/>
        </p:nvSpPr>
        <p:spPr>
          <a:xfrm>
            <a:off x="4232687" y="3255828"/>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a:t>
            </a:r>
          </a:p>
        </p:txBody>
      </p:sp>
      <p:pic>
        <p:nvPicPr>
          <p:cNvPr id="46" name="Graphic 45">
            <a:extLst>
              <a:ext uri="{FF2B5EF4-FFF2-40B4-BE49-F238E27FC236}">
                <a16:creationId xmlns:a16="http://schemas.microsoft.com/office/drawing/2014/main" id="{112CC92B-35AD-8848-A270-953E732183F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379414" y="2804038"/>
            <a:ext cx="1003212" cy="1003212"/>
          </a:xfrm>
          <a:prstGeom prst="rect">
            <a:avLst/>
          </a:prstGeom>
        </p:spPr>
      </p:pic>
      <p:sp>
        <p:nvSpPr>
          <p:cNvPr id="2" name="TextBox 1">
            <a:extLst>
              <a:ext uri="{FF2B5EF4-FFF2-40B4-BE49-F238E27FC236}">
                <a16:creationId xmlns:a16="http://schemas.microsoft.com/office/drawing/2014/main" id="{B9562F42-7206-9344-9B3A-BD517C3AED5D}"/>
              </a:ext>
            </a:extLst>
          </p:cNvPr>
          <p:cNvSpPr txBox="1"/>
          <p:nvPr/>
        </p:nvSpPr>
        <p:spPr>
          <a:xfrm>
            <a:off x="2377755" y="4070682"/>
            <a:ext cx="4204235"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 client sends a request through the internet and into the VPC.</a:t>
            </a:r>
          </a:p>
        </p:txBody>
      </p:sp>
      <p:sp>
        <p:nvSpPr>
          <p:cNvPr id="24" name="Slide Number Placeholder 3">
            <a:extLst>
              <a:ext uri="{FF2B5EF4-FFF2-40B4-BE49-F238E27FC236}">
                <a16:creationId xmlns:a16="http://schemas.microsoft.com/office/drawing/2014/main" id="{5F8F39A2-5429-DC4B-A20D-FC680DF2220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8</a:t>
            </a:fld>
            <a:endParaRPr lang="en-US" dirty="0"/>
          </a:p>
        </p:txBody>
      </p:sp>
      <p:sp>
        <p:nvSpPr>
          <p:cNvPr id="25" name="Footer Placeholder 4">
            <a:extLst>
              <a:ext uri="{FF2B5EF4-FFF2-40B4-BE49-F238E27FC236}">
                <a16:creationId xmlns:a16="http://schemas.microsoft.com/office/drawing/2014/main" id="{6808FCEC-820D-6C4F-A7AB-BA84CCC4071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97298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Virtual private gateway</a:t>
            </a:r>
          </a:p>
        </p:txBody>
      </p:sp>
      <p:grpSp>
        <p:nvGrpSpPr>
          <p:cNvPr id="5" name="Group 4">
            <a:extLst>
              <a:ext uri="{FF2B5EF4-FFF2-40B4-BE49-F238E27FC236}">
                <a16:creationId xmlns:a16="http://schemas.microsoft.com/office/drawing/2014/main" id="{2BAFF81A-9320-E344-9FF8-B10AD82BCFC1}"/>
              </a:ext>
            </a:extLst>
          </p:cNvPr>
          <p:cNvGrpSpPr>
            <a:grpSpLocks noChangeAspect="1"/>
          </p:cNvGrpSpPr>
          <p:nvPr/>
        </p:nvGrpSpPr>
        <p:grpSpPr>
          <a:xfrm>
            <a:off x="69251" y="2503267"/>
            <a:ext cx="2267711" cy="2570538"/>
            <a:chOff x="-61165" y="3182259"/>
            <a:chExt cx="2268140" cy="2571024"/>
          </a:xfrm>
        </p:grpSpPr>
        <p:sp>
          <p:nvSpPr>
            <p:cNvPr id="31" name="Rectangle 30">
              <a:extLst>
                <a:ext uri="{FF2B5EF4-FFF2-40B4-BE49-F238E27FC236}">
                  <a16:creationId xmlns:a16="http://schemas.microsoft.com/office/drawing/2014/main" id="{0C799D38-7F00-834D-8FB4-AA183BF5F3BF}"/>
                </a:ext>
              </a:extLst>
            </p:cNvPr>
            <p:cNvSpPr/>
            <p:nvPr/>
          </p:nvSpPr>
          <p:spPr>
            <a:xfrm>
              <a:off x="201312" y="3182259"/>
              <a:ext cx="1748741" cy="2571024"/>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2000" dirty="0">
                <a:solidFill>
                  <a:schemeClr val="tx1"/>
                </a:solidFill>
              </a:endParaRPr>
            </a:p>
          </p:txBody>
        </p:sp>
        <p:pic>
          <p:nvPicPr>
            <p:cNvPr id="32" name="Graphic 31">
              <a:extLst>
                <a:ext uri="{FF2B5EF4-FFF2-40B4-BE49-F238E27FC236}">
                  <a16:creationId xmlns:a16="http://schemas.microsoft.com/office/drawing/2014/main" id="{B98127F7-FB7C-0E4F-B473-214F1DD749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312" y="3182511"/>
              <a:ext cx="319985" cy="319985"/>
            </a:xfrm>
            <a:prstGeom prst="rect">
              <a:avLst/>
            </a:prstGeom>
          </p:spPr>
        </p:pic>
        <p:pic>
          <p:nvPicPr>
            <p:cNvPr id="35" name="Graphic 34">
              <a:extLst>
                <a:ext uri="{FF2B5EF4-FFF2-40B4-BE49-F238E27FC236}">
                  <a16:creationId xmlns:a16="http://schemas.microsoft.com/office/drawing/2014/main" id="{230F3BAF-7EEF-EC47-815C-B591697FB2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8191" y="4135604"/>
              <a:ext cx="759096" cy="759096"/>
            </a:xfrm>
            <a:prstGeom prst="rect">
              <a:avLst/>
            </a:prstGeom>
          </p:spPr>
        </p:pic>
        <p:sp>
          <p:nvSpPr>
            <p:cNvPr id="37" name="TextBox 36">
              <a:extLst>
                <a:ext uri="{FF2B5EF4-FFF2-40B4-BE49-F238E27FC236}">
                  <a16:creationId xmlns:a16="http://schemas.microsoft.com/office/drawing/2014/main" id="{D736F1A0-B44C-8C40-A81A-AAA9B2070323}"/>
                </a:ext>
              </a:extLst>
            </p:cNvPr>
            <p:cNvSpPr txBox="1"/>
            <p:nvPr/>
          </p:nvSpPr>
          <p:spPr>
            <a:xfrm>
              <a:off x="-61165" y="5060157"/>
              <a:ext cx="2268140" cy="584886"/>
            </a:xfrm>
            <a:prstGeom prst="rect">
              <a:avLst/>
            </a:prstGeom>
            <a:no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Content router/</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firewall</a:t>
              </a:r>
            </a:p>
          </p:txBody>
        </p:sp>
        <p:sp>
          <p:nvSpPr>
            <p:cNvPr id="46" name="TextBox 45">
              <a:extLst>
                <a:ext uri="{FF2B5EF4-FFF2-40B4-BE49-F238E27FC236}">
                  <a16:creationId xmlns:a16="http://schemas.microsoft.com/office/drawing/2014/main" id="{DF4B929D-629A-CF48-86A6-BF804073616F}"/>
                </a:ext>
              </a:extLst>
            </p:cNvPr>
            <p:cNvSpPr txBox="1"/>
            <p:nvPr/>
          </p:nvSpPr>
          <p:spPr>
            <a:xfrm>
              <a:off x="213368" y="3549275"/>
              <a:ext cx="1748741" cy="584886"/>
            </a:xfrm>
            <a:prstGeom prst="rect">
              <a:avLst/>
            </a:prstGeom>
            <a:noFill/>
          </p:spPr>
          <p:txBody>
            <a:bodyPr wrap="square" rtlCol="0" anchor="ctr">
              <a:spAutoFit/>
            </a:bodyPr>
            <a:lstStyle/>
            <a:p>
              <a:pPr algn="ctr"/>
              <a:r>
                <a:rPr lang="en-US" sz="16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Corporate data center</a:t>
              </a:r>
            </a:p>
          </p:txBody>
        </p:sp>
      </p:grpSp>
      <p:sp>
        <p:nvSpPr>
          <p:cNvPr id="61" name="TextBox 60">
            <a:extLst>
              <a:ext uri="{FF2B5EF4-FFF2-40B4-BE49-F238E27FC236}">
                <a16:creationId xmlns:a16="http://schemas.microsoft.com/office/drawing/2014/main" id="{7CC00216-5960-1441-8FAD-4E3673284F9F}"/>
              </a:ext>
            </a:extLst>
          </p:cNvPr>
          <p:cNvSpPr txBox="1"/>
          <p:nvPr/>
        </p:nvSpPr>
        <p:spPr>
          <a:xfrm>
            <a:off x="4232687" y="3255828"/>
            <a:ext cx="1779784"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Internet</a:t>
            </a:r>
          </a:p>
        </p:txBody>
      </p:sp>
      <p:cxnSp>
        <p:nvCxnSpPr>
          <p:cNvPr id="74" name="Straight Connector 73">
            <a:extLst>
              <a:ext uri="{FF2B5EF4-FFF2-40B4-BE49-F238E27FC236}">
                <a16:creationId xmlns:a16="http://schemas.microsoft.com/office/drawing/2014/main" id="{CBF5B7D6-47DF-F042-9A15-C368E51A71C5}"/>
              </a:ext>
            </a:extLst>
          </p:cNvPr>
          <p:cNvCxnSpPr>
            <a:cxnSpLocks/>
          </p:cNvCxnSpPr>
          <p:nvPr/>
        </p:nvCxnSpPr>
        <p:spPr>
          <a:xfrm>
            <a:off x="1564601" y="3846482"/>
            <a:ext cx="5980176" cy="4495"/>
          </a:xfrm>
          <a:prstGeom prst="line">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B0EEFFBA-D1C4-7A4B-A2B8-973083545B3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58998" y="4091974"/>
            <a:ext cx="840538" cy="840538"/>
          </a:xfrm>
          <a:prstGeom prst="rect">
            <a:avLst/>
          </a:prstGeom>
        </p:spPr>
      </p:pic>
      <p:pic>
        <p:nvPicPr>
          <p:cNvPr id="81" name="Graphic 80">
            <a:extLst>
              <a:ext uri="{FF2B5EF4-FFF2-40B4-BE49-F238E27FC236}">
                <a16:creationId xmlns:a16="http://schemas.microsoft.com/office/drawing/2014/main" id="{057C502C-368F-BE48-82B4-EE30F2EC1D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79414" y="2804038"/>
            <a:ext cx="1003212" cy="1003212"/>
          </a:xfrm>
          <a:prstGeom prst="rect">
            <a:avLst/>
          </a:prstGeom>
        </p:spPr>
      </p:pic>
      <p:sp>
        <p:nvSpPr>
          <p:cNvPr id="83" name="TextBox 82">
            <a:extLst>
              <a:ext uri="{FF2B5EF4-FFF2-40B4-BE49-F238E27FC236}">
                <a16:creationId xmlns:a16="http://schemas.microsoft.com/office/drawing/2014/main" id="{6AE5794B-6277-D645-ADDC-5CD27458468D}"/>
              </a:ext>
            </a:extLst>
          </p:cNvPr>
          <p:cNvSpPr txBox="1"/>
          <p:nvPr/>
        </p:nvSpPr>
        <p:spPr>
          <a:xfrm>
            <a:off x="4273946" y="4321020"/>
            <a:ext cx="1882380" cy="369332"/>
          </a:xfrm>
          <a:prstGeom prst="rect">
            <a:avLst/>
          </a:prstGeom>
          <a:noFill/>
        </p:spPr>
        <p:txBody>
          <a:bodyPr wrap="square" rtlCol="0" anchor="ctr">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VPN connection</a:t>
            </a:r>
          </a:p>
        </p:txBody>
      </p:sp>
      <p:pic>
        <p:nvPicPr>
          <p:cNvPr id="51" name="Graphic 50">
            <a:extLst>
              <a:ext uri="{FF2B5EF4-FFF2-40B4-BE49-F238E27FC236}">
                <a16:creationId xmlns:a16="http://schemas.microsoft.com/office/drawing/2014/main" id="{87756DF8-A082-BF45-A6F1-9E9F6EA1DF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14032" y="1290474"/>
            <a:ext cx="347472" cy="347472"/>
          </a:xfrm>
          <a:prstGeom prst="rect">
            <a:avLst/>
          </a:prstGeom>
        </p:spPr>
      </p:pic>
      <p:sp>
        <p:nvSpPr>
          <p:cNvPr id="60" name="Rectangle 59">
            <a:extLst>
              <a:ext uri="{FF2B5EF4-FFF2-40B4-BE49-F238E27FC236}">
                <a16:creationId xmlns:a16="http://schemas.microsoft.com/office/drawing/2014/main" id="{3D046BD3-22E1-AC46-B8A4-76BC54F72D81}"/>
              </a:ext>
            </a:extLst>
          </p:cNvPr>
          <p:cNvSpPr/>
          <p:nvPr/>
        </p:nvSpPr>
        <p:spPr>
          <a:xfrm>
            <a:off x="7922224" y="1828802"/>
            <a:ext cx="3798860" cy="4344796"/>
          </a:xfrm>
          <a:prstGeom prst="rect">
            <a:avLst/>
          </a:prstGeom>
          <a:noFill/>
          <a:ln w="12700">
            <a:solidFill>
              <a:srgbClr val="2289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ln w="0"/>
                <a:solidFill>
                  <a:schemeClr val="tx1"/>
                </a:solidFill>
              </a:rPr>
              <a:t>    </a:t>
            </a:r>
            <a:r>
              <a:rPr lang="en-US" dirty="0">
                <a:ln w="0"/>
                <a:solidFill>
                  <a:srgbClr val="238815"/>
                </a:solidFill>
              </a:rPr>
              <a:t>VPC</a:t>
            </a:r>
          </a:p>
        </p:txBody>
      </p:sp>
      <p:pic>
        <p:nvPicPr>
          <p:cNvPr id="62" name="Graphic 61">
            <a:extLst>
              <a:ext uri="{FF2B5EF4-FFF2-40B4-BE49-F238E27FC236}">
                <a16:creationId xmlns:a16="http://schemas.microsoft.com/office/drawing/2014/main" id="{45713E45-C992-AF4F-A67F-5234FDA5D8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22223" y="1828802"/>
            <a:ext cx="348815" cy="348815"/>
          </a:xfrm>
          <a:prstGeom prst="rect">
            <a:avLst/>
          </a:prstGeom>
        </p:spPr>
      </p:pic>
      <p:pic>
        <p:nvPicPr>
          <p:cNvPr id="63" name="Picture 62">
            <a:extLst>
              <a:ext uri="{FF2B5EF4-FFF2-40B4-BE49-F238E27FC236}">
                <a16:creationId xmlns:a16="http://schemas.microsoft.com/office/drawing/2014/main" id="{5217B518-6C5F-054E-9DCE-63734AF529FA}"/>
              </a:ext>
            </a:extLst>
          </p:cNvPr>
          <p:cNvPicPr>
            <a:picLocks noChangeAspect="1"/>
          </p:cNvPicPr>
          <p:nvPr/>
        </p:nvPicPr>
        <p:blipFill>
          <a:blip r:embed="rId16"/>
          <a:stretch>
            <a:fillRect/>
          </a:stretch>
        </p:blipFill>
        <p:spPr>
          <a:xfrm>
            <a:off x="7531919" y="3457844"/>
            <a:ext cx="780609" cy="786266"/>
          </a:xfrm>
          <a:prstGeom prst="rect">
            <a:avLst/>
          </a:prstGeom>
        </p:spPr>
      </p:pic>
      <p:sp>
        <p:nvSpPr>
          <p:cNvPr id="64" name="TextBox 63">
            <a:extLst>
              <a:ext uri="{FF2B5EF4-FFF2-40B4-BE49-F238E27FC236}">
                <a16:creationId xmlns:a16="http://schemas.microsoft.com/office/drawing/2014/main" id="{6264ADC9-E45E-EF4F-81D0-D72CCA06711D}"/>
              </a:ext>
            </a:extLst>
          </p:cNvPr>
          <p:cNvSpPr txBox="1"/>
          <p:nvPr/>
        </p:nvSpPr>
        <p:spPr>
          <a:xfrm>
            <a:off x="7114032" y="4242816"/>
            <a:ext cx="1482117" cy="731520"/>
          </a:xfrm>
          <a:prstGeom prst="rect">
            <a:avLst/>
          </a:prstGeom>
          <a:solidFill>
            <a:schemeClr val="bg1"/>
          </a:solidFill>
        </p:spPr>
        <p:txBody>
          <a:bodyPr wrap="square" rtlCol="0" anchor="ctr">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Virtual private gateway</a:t>
            </a:r>
          </a:p>
        </p:txBody>
      </p:sp>
      <p:sp>
        <p:nvSpPr>
          <p:cNvPr id="48" name="Rectangle 47">
            <a:extLst>
              <a:ext uri="{FF2B5EF4-FFF2-40B4-BE49-F238E27FC236}">
                <a16:creationId xmlns:a16="http://schemas.microsoft.com/office/drawing/2014/main" id="{0A4CA30B-1825-EE42-8A38-3118147BCBA0}"/>
              </a:ext>
            </a:extLst>
          </p:cNvPr>
          <p:cNvSpPr/>
          <p:nvPr/>
        </p:nvSpPr>
        <p:spPr>
          <a:xfrm>
            <a:off x="7114033" y="1290474"/>
            <a:ext cx="4800600" cy="50639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dirty="0">
                <a:solidFill>
                  <a:sysClr val="windowText" lastClr="000000"/>
                </a:solidFill>
              </a:rPr>
              <a:t>AWS Cloud</a:t>
            </a:r>
          </a:p>
        </p:txBody>
      </p:sp>
      <p:grpSp>
        <p:nvGrpSpPr>
          <p:cNvPr id="42" name="Group 41">
            <a:extLst>
              <a:ext uri="{FF2B5EF4-FFF2-40B4-BE49-F238E27FC236}">
                <a16:creationId xmlns:a16="http://schemas.microsoft.com/office/drawing/2014/main" id="{64307AD0-3036-3C49-B8FE-CD9491EC68CE}"/>
              </a:ext>
            </a:extLst>
          </p:cNvPr>
          <p:cNvGrpSpPr/>
          <p:nvPr/>
        </p:nvGrpSpPr>
        <p:grpSpPr>
          <a:xfrm>
            <a:off x="8646339" y="3123376"/>
            <a:ext cx="2943770" cy="1755648"/>
            <a:chOff x="8637234" y="4244418"/>
            <a:chExt cx="2943770" cy="1755648"/>
          </a:xfrm>
        </p:grpSpPr>
        <p:sp>
          <p:nvSpPr>
            <p:cNvPr id="49" name="Rectangle 48">
              <a:extLst>
                <a:ext uri="{FF2B5EF4-FFF2-40B4-BE49-F238E27FC236}">
                  <a16:creationId xmlns:a16="http://schemas.microsoft.com/office/drawing/2014/main" id="{84BFCFF4-4422-0F48-8AEB-0130A6811555}"/>
                </a:ext>
              </a:extLst>
            </p:cNvPr>
            <p:cNvSpPr/>
            <p:nvPr/>
          </p:nvSpPr>
          <p:spPr>
            <a:xfrm>
              <a:off x="8637234" y="4244418"/>
              <a:ext cx="2943770" cy="1755648"/>
            </a:xfrm>
            <a:prstGeom prst="rect">
              <a:avLst/>
            </a:prstGeom>
            <a:solidFill>
              <a:srgbClr val="EAF3F9"/>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Private subnet</a:t>
              </a:r>
            </a:p>
          </p:txBody>
        </p:sp>
        <p:pic>
          <p:nvPicPr>
            <p:cNvPr id="50" name="Graphic 49">
              <a:extLst>
                <a:ext uri="{FF2B5EF4-FFF2-40B4-BE49-F238E27FC236}">
                  <a16:creationId xmlns:a16="http://schemas.microsoft.com/office/drawing/2014/main" id="{72ECC32C-D02B-A646-B731-6B64A367865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37234" y="4258579"/>
              <a:ext cx="268646" cy="268646"/>
            </a:xfrm>
            <a:prstGeom prst="rect">
              <a:avLst/>
            </a:prstGeom>
          </p:spPr>
        </p:pic>
        <p:sp>
          <p:nvSpPr>
            <p:cNvPr id="52" name="TextBox 51">
              <a:extLst>
                <a:ext uri="{FF2B5EF4-FFF2-40B4-BE49-F238E27FC236}">
                  <a16:creationId xmlns:a16="http://schemas.microsoft.com/office/drawing/2014/main" id="{259CD4EA-D6B1-A44B-B020-CBF3A1374704}"/>
                </a:ext>
              </a:extLst>
            </p:cNvPr>
            <p:cNvSpPr txBox="1"/>
            <p:nvPr/>
          </p:nvSpPr>
          <p:spPr>
            <a:xfrm>
              <a:off x="9556724" y="5568696"/>
              <a:ext cx="1104790"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Databases</a:t>
              </a:r>
            </a:p>
          </p:txBody>
        </p:sp>
        <p:pic>
          <p:nvPicPr>
            <p:cNvPr id="53" name="Graphic 52">
              <a:extLst>
                <a:ext uri="{FF2B5EF4-FFF2-40B4-BE49-F238E27FC236}">
                  <a16:creationId xmlns:a16="http://schemas.microsoft.com/office/drawing/2014/main" id="{862C803A-8ABE-3248-86BC-BC4F8583883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897112" y="4773168"/>
              <a:ext cx="681388" cy="681388"/>
            </a:xfrm>
            <a:prstGeom prst="rect">
              <a:avLst/>
            </a:prstGeom>
          </p:spPr>
        </p:pic>
        <p:pic>
          <p:nvPicPr>
            <p:cNvPr id="54" name="Graphic 53">
              <a:extLst>
                <a:ext uri="{FF2B5EF4-FFF2-40B4-BE49-F238E27FC236}">
                  <a16:creationId xmlns:a16="http://schemas.microsoft.com/office/drawing/2014/main" id="{72347366-4000-9844-9CBF-F768557E4B8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793224" y="4773168"/>
              <a:ext cx="681388" cy="681388"/>
            </a:xfrm>
            <a:prstGeom prst="rect">
              <a:avLst/>
            </a:prstGeom>
          </p:spPr>
        </p:pic>
        <p:pic>
          <p:nvPicPr>
            <p:cNvPr id="55" name="Graphic 54">
              <a:extLst>
                <a:ext uri="{FF2B5EF4-FFF2-40B4-BE49-F238E27FC236}">
                  <a16:creationId xmlns:a16="http://schemas.microsoft.com/office/drawing/2014/main" id="{B905564B-2B7F-A44F-9ED0-6776994BEA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689336" y="4773168"/>
              <a:ext cx="681388" cy="681388"/>
            </a:xfrm>
            <a:prstGeom prst="rect">
              <a:avLst/>
            </a:prstGeom>
          </p:spPr>
        </p:pic>
      </p:grpSp>
      <p:sp>
        <p:nvSpPr>
          <p:cNvPr id="28" name="Slide Number Placeholder 3">
            <a:extLst>
              <a:ext uri="{FF2B5EF4-FFF2-40B4-BE49-F238E27FC236}">
                <a16:creationId xmlns:a16="http://schemas.microsoft.com/office/drawing/2014/main" id="{90F066A6-6C8F-1744-9966-88624EF66C4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9</a:t>
            </a:fld>
            <a:endParaRPr lang="en-US" dirty="0"/>
          </a:p>
        </p:txBody>
      </p:sp>
      <p:sp>
        <p:nvSpPr>
          <p:cNvPr id="29" name="Footer Placeholder 4">
            <a:extLst>
              <a:ext uri="{FF2B5EF4-FFF2-40B4-BE49-F238E27FC236}">
                <a16:creationId xmlns:a16="http://schemas.microsoft.com/office/drawing/2014/main" id="{B1241D1F-AF1B-344D-B07D-891613872F0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1170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6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24762</TotalTime>
  <Words>5553</Words>
  <Application>Microsoft Macintosh PowerPoint</Application>
  <PresentationFormat>Widescreen</PresentationFormat>
  <Paragraphs>578</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Amazon Ember</vt:lpstr>
      <vt:lpstr>Amazon Ember Light</vt:lpstr>
      <vt:lpstr>Arial</vt:lpstr>
      <vt:lpstr>Calibri</vt:lpstr>
      <vt:lpstr>Lucida Console</vt:lpstr>
      <vt:lpstr>Paloma 2019 v1</vt:lpstr>
      <vt:lpstr>Networking</vt:lpstr>
      <vt:lpstr>Module 4 objectives</vt:lpstr>
      <vt:lpstr>Traffic in the coffee shop</vt:lpstr>
      <vt:lpstr>Traffic in the coffee shop </vt:lpstr>
      <vt:lpstr>Amazon Virtual Private Cloud (Amazon VPC)</vt:lpstr>
      <vt:lpstr>Amazon VPC</vt:lpstr>
      <vt:lpstr>Subnets</vt:lpstr>
      <vt:lpstr>Internet gateway</vt:lpstr>
      <vt:lpstr>Virtual private gateway</vt:lpstr>
      <vt:lpstr>AWS Direct Connect</vt:lpstr>
      <vt:lpstr>Match: VPC components</vt:lpstr>
      <vt:lpstr>Match: VPC components</vt:lpstr>
      <vt:lpstr>Match: VPC components</vt:lpstr>
      <vt:lpstr>Match: VPC components</vt:lpstr>
      <vt:lpstr>Match: VPC components</vt:lpstr>
      <vt:lpstr>Network access control lists and security groups</vt:lpstr>
      <vt:lpstr>Network traffic in a VPC</vt:lpstr>
      <vt:lpstr>Network access control lists</vt:lpstr>
      <vt:lpstr>Stateless packet filtering</vt:lpstr>
      <vt:lpstr>Security groups</vt:lpstr>
      <vt:lpstr>Stateful packet filtering</vt:lpstr>
      <vt:lpstr>Network traffic in a VPC</vt:lpstr>
      <vt:lpstr>Knowledge check</vt:lpstr>
      <vt:lpstr>Knowledge check</vt:lpstr>
      <vt:lpstr>Interact with the AWS global network</vt:lpstr>
      <vt:lpstr>Domain Name System (DNS)</vt:lpstr>
      <vt:lpstr>Amazon Route 53</vt:lpstr>
      <vt:lpstr>Amazon Route 53 and CloudFront</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4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Liddell</dc:creator>
  <cp:lastModifiedBy>Olivia Liddell</cp:lastModifiedBy>
  <cp:revision>334</cp:revision>
  <dcterms:created xsi:type="dcterms:W3CDTF">2020-05-26T13:12:30Z</dcterms:created>
  <dcterms:modified xsi:type="dcterms:W3CDTF">2021-06-29T17:34:05Z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7BA28BD7-9211-4BC7-A6D3-84A6A9D8A63F</vt:lpwstr>
  </property>
  <property fmtid="{D5CDD505-2E9C-101B-9397-08002B2CF9AE}" pid="3" name="ArticulatePath">
    <vt:lpwstr>CPE ILT - Module 04 - Networking</vt:lpwstr>
  </property>
</Properties>
</file>