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notesSlides/notesSlide1.xml" ContentType="application/vnd.openxmlformats-officedocument.presentationml.notesSlide+xml"/>
  <Override PartName="/ppt/tags/tag69.xml" ContentType="application/vnd.openxmlformats-officedocument.presentationml.tags+xml"/>
  <Override PartName="/ppt/notesSlides/notesSlide2.xml" ContentType="application/vnd.openxmlformats-officedocument.presentationml.notesSlide+xml"/>
  <Override PartName="/ppt/tags/tag70.xml" ContentType="application/vnd.openxmlformats-officedocument.presentationml.tags+xml"/>
  <Override PartName="/ppt/notesSlides/notesSlide3.xml" ContentType="application/vnd.openxmlformats-officedocument.presentationml.notesSlide+xml"/>
  <Override PartName="/ppt/tags/tag71.xml" ContentType="application/vnd.openxmlformats-officedocument.presentationml.tags+xml"/>
  <Override PartName="/ppt/notesSlides/notesSlide4.xml" ContentType="application/vnd.openxmlformats-officedocument.presentationml.notesSlide+xml"/>
  <Override PartName="/ppt/tags/tag72.xml" ContentType="application/vnd.openxmlformats-officedocument.presentationml.tags+xml"/>
  <Override PartName="/ppt/notesSlides/notesSlide5.xml" ContentType="application/vnd.openxmlformats-officedocument.presentationml.notesSlide+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notesSlides/notesSlide7.xml" ContentType="application/vnd.openxmlformats-officedocument.presentationml.notesSlide+xml"/>
  <Override PartName="/ppt/tags/tag75.xml" ContentType="application/vnd.openxmlformats-officedocument.presentationml.tags+xml"/>
  <Override PartName="/ppt/notesSlides/notesSlide8.xml" ContentType="application/vnd.openxmlformats-officedocument.presentationml.notesSlide+xml"/>
  <Override PartName="/ppt/tags/tag76.xml" ContentType="application/vnd.openxmlformats-officedocument.presentationml.tags+xml"/>
  <Override PartName="/ppt/notesSlides/notesSlide9.xml" ContentType="application/vnd.openxmlformats-officedocument.presentationml.notesSlide+xml"/>
  <Override PartName="/ppt/tags/tag77.xml" ContentType="application/vnd.openxmlformats-officedocument.presentationml.tags+xml"/>
  <Override PartName="/ppt/notesSlides/notesSlide10.xml" ContentType="application/vnd.openxmlformats-officedocument.presentationml.notesSlide+xml"/>
  <Override PartName="/ppt/tags/tag78.xml" ContentType="application/vnd.openxmlformats-officedocument.presentationml.tags+xml"/>
  <Override PartName="/ppt/notesSlides/notesSlide11.xml" ContentType="application/vnd.openxmlformats-officedocument.presentationml.notesSlide+xml"/>
  <Override PartName="/ppt/tags/tag79.xml" ContentType="application/vnd.openxmlformats-officedocument.presentationml.tags+xml"/>
  <Override PartName="/ppt/notesSlides/notesSlide12.xml" ContentType="application/vnd.openxmlformats-officedocument.presentationml.notesSlide+xml"/>
  <Override PartName="/ppt/tags/tag80.xml" ContentType="application/vnd.openxmlformats-officedocument.presentationml.tags+xml"/>
  <Override PartName="/ppt/notesSlides/notesSlide13.xml" ContentType="application/vnd.openxmlformats-officedocument.presentationml.notesSlide+xml"/>
  <Override PartName="/ppt/tags/tag81.xml" ContentType="application/vnd.openxmlformats-officedocument.presentationml.tags+xml"/>
  <Override PartName="/ppt/notesSlides/notesSlide14.xml" ContentType="application/vnd.openxmlformats-officedocument.presentationml.notesSlide+xml"/>
  <Override PartName="/ppt/tags/tag82.xml" ContentType="application/vnd.openxmlformats-officedocument.presentationml.tags+xml"/>
  <Override PartName="/ppt/notesSlides/notesSlide15.xml" ContentType="application/vnd.openxmlformats-officedocument.presentationml.notesSlide+xml"/>
  <Override PartName="/ppt/tags/tag83.xml" ContentType="application/vnd.openxmlformats-officedocument.presentationml.tags+xml"/>
  <Override PartName="/ppt/notesSlides/notesSlide16.xml" ContentType="application/vnd.openxmlformats-officedocument.presentationml.notesSlide+xml"/>
  <Override PartName="/ppt/tags/tag84.xml" ContentType="application/vnd.openxmlformats-officedocument.presentationml.tags+xml"/>
  <Override PartName="/ppt/notesSlides/notesSlide17.xml" ContentType="application/vnd.openxmlformats-officedocument.presentationml.notesSlide+xml"/>
  <Override PartName="/ppt/tags/tag85.xml" ContentType="application/vnd.openxmlformats-officedocument.presentationml.tags+xml"/>
  <Override PartName="/ppt/notesSlides/notesSlide18.xml" ContentType="application/vnd.openxmlformats-officedocument.presentationml.notesSlide+xml"/>
  <Override PartName="/ppt/tags/tag86.xml" ContentType="application/vnd.openxmlformats-officedocument.presentationml.tags+xml"/>
  <Override PartName="/ppt/notesSlides/notesSlide19.xml" ContentType="application/vnd.openxmlformats-officedocument.presentationml.notesSlide+xml"/>
  <Override PartName="/ppt/tags/tag87.xml" ContentType="application/vnd.openxmlformats-officedocument.presentationml.tags+xml"/>
  <Override PartName="/ppt/notesSlides/notesSlide20.xml" ContentType="application/vnd.openxmlformats-officedocument.presentationml.notesSlide+xml"/>
  <Override PartName="/ppt/tags/tag88.xml" ContentType="application/vnd.openxmlformats-officedocument.presentationml.tags+xml"/>
  <Override PartName="/ppt/notesSlides/notesSlide21.xml" ContentType="application/vnd.openxmlformats-officedocument.presentationml.notesSlide+xml"/>
  <Override PartName="/ppt/tags/tag89.xml" ContentType="application/vnd.openxmlformats-officedocument.presentationml.tags+xml"/>
  <Override PartName="/ppt/notesSlides/notesSlide22.xml" ContentType="application/vnd.openxmlformats-officedocument.presentationml.notesSlide+xml"/>
  <Override PartName="/ppt/tags/tag90.xml" ContentType="application/vnd.openxmlformats-officedocument.presentationml.tags+xml"/>
  <Override PartName="/ppt/notesSlides/notesSlide23.xml" ContentType="application/vnd.openxmlformats-officedocument.presentationml.notesSlide+xml"/>
  <Override PartName="/ppt/tags/tag91.xml" ContentType="application/vnd.openxmlformats-officedocument.presentationml.tags+xml"/>
  <Override PartName="/ppt/notesSlides/notesSlide24.xml" ContentType="application/vnd.openxmlformats-officedocument.presentationml.notesSlide+xml"/>
  <Override PartName="/ppt/tags/tag92.xml" ContentType="application/vnd.openxmlformats-officedocument.presentationml.tags+xml"/>
  <Override PartName="/ppt/notesSlides/notesSlide25.xml" ContentType="application/vnd.openxmlformats-officedocument.presentationml.notesSlide+xml"/>
  <Override PartName="/ppt/tags/tag93.xml" ContentType="application/vnd.openxmlformats-officedocument.presentationml.tags+xml"/>
  <Override PartName="/ppt/notesSlides/notesSlide26.xml" ContentType="application/vnd.openxmlformats-officedocument.presentationml.notesSlide+xml"/>
  <Override PartName="/ppt/tags/tag94.xml" ContentType="application/vnd.openxmlformats-officedocument.presentationml.tags+xml"/>
  <Override PartName="/ppt/notesSlides/notesSlide27.xml" ContentType="application/vnd.openxmlformats-officedocument.presentationml.notesSlide+xml"/>
  <Override PartName="/ppt/tags/tag95.xml" ContentType="application/vnd.openxmlformats-officedocument.presentationml.tags+xml"/>
  <Override PartName="/ppt/notesSlides/notesSlide28.xml" ContentType="application/vnd.openxmlformats-officedocument.presentationml.notesSlide+xml"/>
  <Override PartName="/ppt/tags/tag96.xml" ContentType="application/vnd.openxmlformats-officedocument.presentationml.tags+xml"/>
  <Override PartName="/ppt/notesSlides/notesSlide29.xml" ContentType="application/vnd.openxmlformats-officedocument.presentationml.notesSlide+xml"/>
  <Override PartName="/ppt/tags/tag97.xml" ContentType="application/vnd.openxmlformats-officedocument.presentationml.tags+xml"/>
  <Override PartName="/ppt/notesSlides/notesSlide30.xml" ContentType="application/vnd.openxmlformats-officedocument.presentationml.notesSlide+xml"/>
  <Override PartName="/ppt/tags/tag98.xml" ContentType="application/vnd.openxmlformats-officedocument.presentationml.tags+xml"/>
  <Override PartName="/ppt/notesSlides/notesSlide31.xml" ContentType="application/vnd.openxmlformats-officedocument.presentationml.notesSlide+xml"/>
  <Override PartName="/ppt/tags/tag99.xml" ContentType="application/vnd.openxmlformats-officedocument.presentationml.tags+xml"/>
  <Override PartName="/ppt/notesSlides/notesSlide32.xml" ContentType="application/vnd.openxmlformats-officedocument.presentationml.notesSlide+xml"/>
  <Override PartName="/ppt/tags/tag100.xml" ContentType="application/vnd.openxmlformats-officedocument.presentationml.tags+xml"/>
  <Override PartName="/ppt/notesSlides/notesSlide33.xml" ContentType="application/vnd.openxmlformats-officedocument.presentationml.notesSlide+xml"/>
  <Override PartName="/ppt/tags/tag101.xml" ContentType="application/vnd.openxmlformats-officedocument.presentationml.tags+xml"/>
  <Override PartName="/ppt/notesSlides/notesSlide34.xml" ContentType="application/vnd.openxmlformats-officedocument.presentationml.notesSlide+xml"/>
  <Override PartName="/ppt/tags/tag102.xml" ContentType="application/vnd.openxmlformats-officedocument.presentationml.tags+xml"/>
  <Override PartName="/ppt/notesSlides/notesSlide35.xml" ContentType="application/vnd.openxmlformats-officedocument.presentationml.notesSlide+xml"/>
  <Override PartName="/ppt/tags/tag103.xml" ContentType="application/vnd.openxmlformats-officedocument.presentationml.tags+xml"/>
  <Override PartName="/ppt/notesSlides/notesSlide36.xml" ContentType="application/vnd.openxmlformats-officedocument.presentationml.notesSlide+xml"/>
  <Override PartName="/ppt/tags/tag104.xml" ContentType="application/vnd.openxmlformats-officedocument.presentationml.tags+xml"/>
  <Override PartName="/ppt/notesSlides/notesSlide37.xml" ContentType="application/vnd.openxmlformats-officedocument.presentationml.notesSlide+xml"/>
  <Override PartName="/ppt/tags/tag105.xml" ContentType="application/vnd.openxmlformats-officedocument.presentationml.tags+xml"/>
  <Override PartName="/ppt/notesSlides/notesSlide38.xml" ContentType="application/vnd.openxmlformats-officedocument.presentationml.notesSlide+xml"/>
  <Override PartName="/ppt/tags/tag106.xml" ContentType="application/vnd.openxmlformats-officedocument.presentationml.tags+xml"/>
  <Override PartName="/ppt/notesSlides/notesSlide39.xml" ContentType="application/vnd.openxmlformats-officedocument.presentationml.notesSlide+xml"/>
  <Override PartName="/ppt/tags/tag107.xml" ContentType="application/vnd.openxmlformats-officedocument.presentationml.tags+xml"/>
  <Override PartName="/ppt/notesSlides/notesSlide40.xml" ContentType="application/vnd.openxmlformats-officedocument.presentationml.notesSlide+xml"/>
  <Override PartName="/ppt/tags/tag108.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notesSlides/notesSlide42.xml" ContentType="application/vnd.openxmlformats-officedocument.presentationml.notesSlide+xml"/>
  <Override PartName="/ppt/tags/tag110.xml" ContentType="application/vnd.openxmlformats-officedocument.presentationml.tags+xml"/>
  <Override PartName="/ppt/notesSlides/notesSlide43.xml" ContentType="application/vnd.openxmlformats-officedocument.presentationml.notesSlide+xml"/>
  <Override PartName="/ppt/tags/tag111.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Lst>
  <p:notesMasterIdLst>
    <p:notesMasterId r:id="rId47"/>
  </p:notesMasterIdLst>
  <p:handoutMasterIdLst>
    <p:handoutMasterId r:id="rId48"/>
  </p:handoutMasterIdLst>
  <p:sldIdLst>
    <p:sldId id="323" r:id="rId3"/>
    <p:sldId id="449" r:id="rId4"/>
    <p:sldId id="581" r:id="rId5"/>
    <p:sldId id="571" r:id="rId6"/>
    <p:sldId id="572" r:id="rId7"/>
    <p:sldId id="364" r:id="rId8"/>
    <p:sldId id="570" r:id="rId9"/>
    <p:sldId id="366" r:id="rId10"/>
    <p:sldId id="351" r:id="rId11"/>
    <p:sldId id="416" r:id="rId12"/>
    <p:sldId id="573" r:id="rId13"/>
    <p:sldId id="544" r:id="rId14"/>
    <p:sldId id="520" r:id="rId15"/>
    <p:sldId id="545" r:id="rId16"/>
    <p:sldId id="574" r:id="rId17"/>
    <p:sldId id="575" r:id="rId18"/>
    <p:sldId id="546" r:id="rId19"/>
    <p:sldId id="547" r:id="rId20"/>
    <p:sldId id="582" r:id="rId21"/>
    <p:sldId id="549" r:id="rId22"/>
    <p:sldId id="550" r:id="rId23"/>
    <p:sldId id="551" r:id="rId24"/>
    <p:sldId id="584" r:id="rId25"/>
    <p:sldId id="552" r:id="rId26"/>
    <p:sldId id="553" r:id="rId27"/>
    <p:sldId id="555" r:id="rId28"/>
    <p:sldId id="556" r:id="rId29"/>
    <p:sldId id="557" r:id="rId30"/>
    <p:sldId id="491" r:id="rId31"/>
    <p:sldId id="583" r:id="rId32"/>
    <p:sldId id="560" r:id="rId33"/>
    <p:sldId id="561" r:id="rId34"/>
    <p:sldId id="580" r:id="rId35"/>
    <p:sldId id="564" r:id="rId36"/>
    <p:sldId id="565" r:id="rId37"/>
    <p:sldId id="566" r:id="rId38"/>
    <p:sldId id="567" r:id="rId39"/>
    <p:sldId id="568" r:id="rId40"/>
    <p:sldId id="577" r:id="rId41"/>
    <p:sldId id="576" r:id="rId42"/>
    <p:sldId id="579" r:id="rId43"/>
    <p:sldId id="578" r:id="rId44"/>
    <p:sldId id="569" r:id="rId45"/>
    <p:sldId id="425"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unno, Anna" initials="BA" lastIdx="3" clrIdx="0">
    <p:extLst>
      <p:ext uri="{19B8F6BF-5375-455C-9EA6-DF929625EA0E}">
        <p15:presenceInfo xmlns:p15="http://schemas.microsoft.com/office/powerpoint/2012/main" userId="S-1-5-21-1407069837-2091007605-538272213-28127101" providerId="AD"/>
      </p:ext>
    </p:extLst>
  </p:cmAuthor>
  <p:cmAuthor id="2" name="Olivia Liddell" initials="OL" lastIdx="2" clrIdx="1">
    <p:extLst>
      <p:ext uri="{19B8F6BF-5375-455C-9EA6-DF929625EA0E}">
        <p15:presenceInfo xmlns:p15="http://schemas.microsoft.com/office/powerpoint/2012/main" userId="Olivia Liddell" providerId="None"/>
      </p:ext>
    </p:extLst>
  </p:cmAuthor>
  <p:cmAuthor id="3" name="Cianchetta-Riordan, Jenn" initials="CJ" lastIdx="2" clrIdx="2">
    <p:extLst>
      <p:ext uri="{19B8F6BF-5375-455C-9EA6-DF929625EA0E}">
        <p15:presenceInfo xmlns:p15="http://schemas.microsoft.com/office/powerpoint/2012/main" userId="S-1-5-21-1407069837-2091007605-538272213-29648769" providerId="AD"/>
      </p:ext>
    </p:extLst>
  </p:cmAuthor>
  <p:cmAuthor id="4" name="Millhollon, Mary" initials="MM" lastIdx="4" clrIdx="3">
    <p:extLst>
      <p:ext uri="{19B8F6BF-5375-455C-9EA6-DF929625EA0E}">
        <p15:presenceInfo xmlns:p15="http://schemas.microsoft.com/office/powerpoint/2012/main" userId="S-1-5-21-1407069837-2091007605-538272213-30133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722"/>
    <a:srgbClr val="005276"/>
    <a:srgbClr val="C48B00"/>
    <a:srgbClr val="BF0816"/>
    <a:srgbClr val="4D27AA"/>
    <a:srgbClr val="408622"/>
    <a:srgbClr val="95B0FF"/>
    <a:srgbClr val="2E27AD"/>
    <a:srgbClr val="FFCC83"/>
    <a:srgbClr val="067F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39" autoAdjust="0"/>
    <p:restoredTop sz="64286" autoAdjust="0"/>
  </p:normalViewPr>
  <p:slideViewPr>
    <p:cSldViewPr snapToGrid="0" snapToObjects="1">
      <p:cViewPr varScale="1">
        <p:scale>
          <a:sx n="74" d="100"/>
          <a:sy n="74" d="100"/>
        </p:scale>
        <p:origin x="392" y="18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50" d="100"/>
        <a:sy n="150" d="100"/>
      </p:scale>
      <p:origin x="0" y="-1712"/>
    </p:cViewPr>
  </p:notesTextViewPr>
  <p:sorterViewPr>
    <p:cViewPr>
      <p:scale>
        <a:sx n="100" d="100"/>
        <a:sy n="100" d="100"/>
      </p:scale>
      <p:origin x="0" y="0"/>
    </p:cViewPr>
  </p:sorter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3.xml"/><Relationship Id="rId21" Type="http://schemas.openxmlformats.org/officeDocument/2006/relationships/slide" Target="slides/slide23.xml"/><Relationship Id="rId34" Type="http://schemas.openxmlformats.org/officeDocument/2006/relationships/slide" Target="slides/slide38.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7.xml"/><Relationship Id="rId38" Type="http://schemas.openxmlformats.org/officeDocument/2006/relationships/slide" Target="slides/slide42.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2.xml"/><Relationship Id="rId29" Type="http://schemas.openxmlformats.org/officeDocument/2006/relationships/slide" Target="slides/slide32.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1.xml"/><Relationship Id="rId36" Type="http://schemas.openxmlformats.org/officeDocument/2006/relationships/slide" Target="slides/slide40.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5.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4.xml"/><Relationship Id="rId35" Type="http://schemas.openxmlformats.org/officeDocument/2006/relationships/slide" Target="slides/slide39.xml"/><Relationship Id="rId8" Type="http://schemas.openxmlformats.org/officeDocument/2006/relationships/slide" Target="slides/slide9.xml"/><Relationship Id="rId3"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978950-AD8A-4EB2-9ABE-1B7BB55D52B3}" type="datetimeFigureOut">
              <a:rPr lang="en-US" smtClean="0"/>
              <a:t>6/28/21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5278404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C7B54-335E-D04D-B2B2-89494B0C8462}" type="datetimeFigureOut">
              <a:rPr lang="en-US" smtClean="0"/>
              <a:t>6/28/21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D2B51-0671-F54A-828D-BE55D0FCBCED}" type="slidenum">
              <a:rPr lang="en-US" smtClean="0"/>
              <a:t>‹#›</a:t>
            </a:fld>
            <a:endParaRPr lang="en-US" dirty="0"/>
          </a:p>
        </p:txBody>
      </p:sp>
    </p:spTree>
    <p:extLst>
      <p:ext uri="{BB962C8B-B14F-4D97-AF65-F5344CB8AC3E}">
        <p14:creationId xmlns:p14="http://schemas.microsoft.com/office/powerpoint/2010/main" val="337215204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about storage and database types, their specific use cases, and their benefits.</a:t>
            </a:r>
          </a:p>
        </p:txBody>
      </p:sp>
    </p:spTree>
    <p:extLst>
      <p:ext uri="{BB962C8B-B14F-4D97-AF65-F5344CB8AC3E}">
        <p14:creationId xmlns:p14="http://schemas.microsoft.com/office/powerpoint/2010/main" val="1209549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Instance stores</a:t>
            </a:r>
            <a:r>
              <a:rPr lang="en-US" sz="1200" kern="1200" dirty="0">
                <a:solidFill>
                  <a:schemeClr val="tx1"/>
                </a:solidFill>
                <a:effectLst/>
                <a:latin typeface="+mn-lt"/>
                <a:ea typeface="+mn-ea"/>
                <a:cs typeface="+mn-cs"/>
              </a:rPr>
              <a:t> are ideal for temporary data</a:t>
            </a:r>
            <a:r>
              <a:rPr lang="en-US" sz="1200" kern="1200" baseline="0" dirty="0">
                <a:solidFill>
                  <a:schemeClr val="tx1"/>
                </a:solidFill>
                <a:effectLst/>
                <a:latin typeface="+mn-lt"/>
                <a:ea typeface="+mn-ea"/>
                <a:cs typeface="+mn-cs"/>
              </a:rPr>
              <a:t> that is </a:t>
            </a:r>
            <a:r>
              <a:rPr lang="en-US" sz="1200" kern="1200" dirty="0">
                <a:solidFill>
                  <a:schemeClr val="tx1"/>
                </a:solidFill>
                <a:effectLst/>
                <a:latin typeface="+mn-lt"/>
                <a:ea typeface="+mn-ea"/>
                <a:cs typeface="+mn-cs"/>
              </a:rPr>
              <a:t>not kept long term. When stopping or terminating an Amazon EC2 instance, all the data written to the attached instance store is deleted.</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Amazon EBS volumes</a:t>
            </a:r>
            <a:r>
              <a:rPr lang="en-US" sz="1200" kern="1200" dirty="0">
                <a:solidFill>
                  <a:schemeClr val="tx1"/>
                </a:solidFill>
                <a:effectLst/>
                <a:latin typeface="+mn-lt"/>
                <a:ea typeface="+mn-ea"/>
                <a:cs typeface="+mn-cs"/>
              </a:rPr>
              <a:t> are ideal for data that requires retention. When stopping or terminating an Amazon EC2 instance, all the data on the attached EBS volume remains available.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next type of storage that you will explore is object storage.</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88070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t>
            </a:r>
            <a:r>
              <a:rPr lang="en-US" sz="1200" b="1" kern="1200" dirty="0">
                <a:solidFill>
                  <a:schemeClr val="tx1"/>
                </a:solidFill>
                <a:effectLst/>
                <a:latin typeface="+mn-lt"/>
                <a:ea typeface="+mn-ea"/>
                <a:cs typeface="+mn-cs"/>
              </a:rPr>
              <a:t>object storage</a:t>
            </a:r>
            <a:r>
              <a:rPr lang="en-US" sz="1200" kern="1200" dirty="0">
                <a:solidFill>
                  <a:schemeClr val="tx1"/>
                </a:solidFill>
                <a:effectLst/>
                <a:latin typeface="+mn-lt"/>
                <a:ea typeface="+mn-ea"/>
                <a:cs typeface="+mn-cs"/>
              </a:rPr>
              <a:t>, each object consists of data, metadata, and a key.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data might be an image, video, text document, or any other type of file. Metadata contains contextual information about what the data is, what it should be used for, the object size, and so on. An object’s key is its unique identifier. For example, an object key name might be “</a:t>
            </a:r>
            <a:r>
              <a:rPr lang="en-US" sz="1200" b="0" i="0" kern="1200" dirty="0">
                <a:solidFill>
                  <a:schemeClr val="tx1"/>
                </a:solidFill>
                <a:effectLst/>
                <a:latin typeface="+mn-lt"/>
                <a:ea typeface="+mn-ea"/>
                <a:cs typeface="+mn-cs"/>
              </a:rPr>
              <a:t>4my-organization” or “my.great_photos-2014/jan/myvacation.jpg.”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Recall that when you modify a file in block storage, only the pieces that are changed are updated. When a file in object storage is modified, the entire object is updated.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learn more about object storage, you need to examine </a:t>
            </a:r>
            <a:r>
              <a:rPr lang="en-US" sz="1200" b="1" kern="1200" dirty="0">
                <a:solidFill>
                  <a:schemeClr val="tx1"/>
                </a:solidFill>
                <a:effectLst/>
                <a:latin typeface="+mn-lt"/>
                <a:ea typeface="+mn-ea"/>
                <a:cs typeface="+mn-cs"/>
              </a:rPr>
              <a:t>Amazon Simple Storage Service (Amazon S3)</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1077934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Amazon Simple Storage Service (Amazon S3</a:t>
            </a:r>
            <a:r>
              <a:rPr lang="en-US" sz="1200" kern="1200" dirty="0">
                <a:solidFill>
                  <a:schemeClr val="tx1"/>
                </a:solidFill>
                <a:effectLst/>
                <a:latin typeface="+mn-lt"/>
                <a:ea typeface="+mn-ea"/>
                <a:cs typeface="+mn-cs"/>
              </a:rPr>
              <a:t>) is a service that provides object-level storage. Amazon S3 stores data as objects within buckets.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can upload any type of file to Amazon S3, such as images, videos, text files, and so on. For example, you might use Amazon S3 to store backup files, media files for a website, or archived documents. Amazon S3 offers unlimited storage space. The maximum file size for an object in Amazon S3 is 5 TB.</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you upload a file to Amazon S3, you can set permissions to control visibility and access to it. You can also use Amazon S3 versioning feature to track changes to your objects over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 Amazon S3, you pay </a:t>
            </a:r>
            <a:r>
              <a:rPr lang="en-US" dirty="0"/>
              <a:t>only for </a:t>
            </a:r>
            <a:r>
              <a:rPr lang="en-US" sz="1200" kern="1200" dirty="0">
                <a:solidFill>
                  <a:schemeClr val="tx1"/>
                </a:solidFill>
                <a:effectLst/>
                <a:latin typeface="+mn-lt"/>
                <a:ea typeface="+mn-ea"/>
                <a:cs typeface="+mn-cs"/>
              </a:rPr>
              <a:t>what you use. You can choose from a range of storage classes to select a fit for your business and cost needs. When selecting an Amazon S3 storage class, </a:t>
            </a:r>
            <a:r>
              <a:rPr lang="en-US" dirty="0"/>
              <a:t>consider these tw</a:t>
            </a:r>
            <a:r>
              <a:rPr lang="en-US" sz="1200" kern="1200" dirty="0">
                <a:solidFill>
                  <a:schemeClr val="tx1"/>
                </a:solidFill>
                <a:effectLst/>
                <a:latin typeface="+mn-lt"/>
                <a:ea typeface="+mn-ea"/>
                <a:cs typeface="+mn-cs"/>
              </a:rPr>
              <a:t>o factors:</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How often you plan to retrieve your data</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How available you need your data to be </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03407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S3 Standard</a:t>
            </a:r>
            <a:r>
              <a:rPr lang="en-US" sz="1200" kern="1200" dirty="0">
                <a:solidFill>
                  <a:schemeClr val="tx1"/>
                </a:solidFill>
                <a:effectLst/>
                <a:latin typeface="+mn-lt"/>
                <a:ea typeface="+mn-ea"/>
                <a:cs typeface="+mn-cs"/>
              </a:rPr>
              <a:t> storage class </a:t>
            </a:r>
            <a:r>
              <a:rPr lang="en-US" sz="1200" b="0" i="0" kern="1200" dirty="0">
                <a:solidFill>
                  <a:schemeClr val="tx1"/>
                </a:solidFill>
                <a:effectLst/>
                <a:latin typeface="+mn-lt"/>
                <a:ea typeface="+mn-ea"/>
                <a:cs typeface="+mn-cs"/>
              </a:rPr>
              <a:t>provides high availability for objects. This makes it a good choice for a wide range of use cases, such as websites, content distribution, and data analytics. S3 Standard has a higher cost than other storage classes intended for infrequently accessed data and archival storage.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dirty="0"/>
              <a:t>S</a:t>
            </a:r>
            <a:r>
              <a:rPr lang="en-US" sz="1200" kern="1200" dirty="0">
                <a:solidFill>
                  <a:schemeClr val="tx1"/>
                </a:solidFill>
                <a:effectLst/>
                <a:latin typeface="+mn-lt"/>
                <a:ea typeface="+mn-ea"/>
                <a:cs typeface="+mn-cs"/>
              </a:rPr>
              <a:t>uppose that some of the objects you are storing in Amazon S3 are backup files and accessed rarely. However, you still want to ensure that when you need the backup files, you can access them quickly.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this type of scenario, </a:t>
            </a:r>
            <a:r>
              <a:rPr lang="en-US" sz="1200" b="1" kern="1200" dirty="0">
                <a:solidFill>
                  <a:schemeClr val="tx1"/>
                </a:solidFill>
                <a:effectLst/>
                <a:latin typeface="+mn-lt"/>
                <a:ea typeface="+mn-ea"/>
                <a:cs typeface="+mn-cs"/>
              </a:rPr>
              <a:t>S3 Standard-Infrequent Access (S3 Standard-IA)</a:t>
            </a:r>
            <a:r>
              <a:rPr lang="en-US" sz="1200" kern="1200" dirty="0">
                <a:solidFill>
                  <a:schemeClr val="tx1"/>
                </a:solidFill>
                <a:effectLst/>
                <a:latin typeface="+mn-lt"/>
                <a:ea typeface="+mn-ea"/>
                <a:cs typeface="+mn-cs"/>
              </a:rPr>
              <a:t> might be a good fit. </a:t>
            </a:r>
            <a:r>
              <a:rPr lang="en-US" sz="1200" b="0" i="0" kern="1200" dirty="0">
                <a:solidFill>
                  <a:schemeClr val="tx1"/>
                </a:solidFill>
                <a:effectLst/>
                <a:latin typeface="+mn-lt"/>
                <a:ea typeface="+mn-ea"/>
                <a:cs typeface="+mn-cs"/>
              </a:rPr>
              <a:t>S3 Standard-IA is ideal for data infrequently accessed but requires high availability when needed. Both S3 Standard and S3 Standard-IA store data in a minimum of three Availability Zones. S3 Standard-IA provides the same level of availability as S3 Standard but with a lower storage price and a higher retrieval price.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Compared to S3 Standard, S3 Standard-IA has a lower per-TB storage price. Here’s an example of what this means: Suppose that you have a few objects that you access only once a month. If you stored these objects in the S3 Standard storage class, you would pay a higher storage price for objects that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suited for S3 Standard-IA.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Compared to S3 Standard, S3 Standard-IA has a higher per-GB retrieval price. Suppose that you have a few objects that you need to frequently access throughout the day. S3 Standard-IA would most likely not be the optimal choice for these objects. You would pay a higher per-GB retrieval price as data is frequently accessed throughout the day. In this example, S3 Standard would be more cost-efficient.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Another storage class to consider for infrequently accessed data is </a:t>
            </a:r>
            <a:r>
              <a:rPr lang="en-US" sz="1200" b="1" kern="1200" dirty="0">
                <a:solidFill>
                  <a:schemeClr val="tx1"/>
                </a:solidFill>
                <a:effectLst/>
                <a:latin typeface="+mn-lt"/>
                <a:ea typeface="+mn-ea"/>
                <a:cs typeface="+mn-cs"/>
              </a:rPr>
              <a:t>S3 One Zone-Infrequent Access (S3 One Zone-IA)</a:t>
            </a:r>
            <a:r>
              <a:rPr lang="en-US" sz="1200" kern="1200" dirty="0">
                <a:solidFill>
                  <a:schemeClr val="tx1"/>
                </a:solidFill>
                <a:effectLst/>
                <a:latin typeface="+mn-lt"/>
                <a:ea typeface="+mn-ea"/>
                <a:cs typeface="+mn-cs"/>
              </a:rPr>
              <a:t>. S3 One Zone-IA is ideal for infrequently accessed data that does not require high availability.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Compared to S3 Standard and S3 Standard-IA, which store data in a minimum of three Availability Zones, S3 One Zone-IA stores data in a single Availability Zone. This makes it a good storage class to consider if the following conditions apply: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want to save costs on storage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do not require the higher availability that S3 Standard and S3 Standard-IA offer</a:t>
            </a:r>
          </a:p>
        </p:txBody>
      </p:sp>
    </p:spTree>
    <p:extLst>
      <p:ext uri="{BB962C8B-B14F-4D97-AF65-F5344CB8AC3E}">
        <p14:creationId xmlns:p14="http://schemas.microsoft.com/office/powerpoint/2010/main" val="1356466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scenarios discussed involved objects with access patterns that are known and consistent. If you have data with access patterns that are unknown or changing, you might consider storing this data in the </a:t>
            </a:r>
            <a:r>
              <a:rPr lang="en-US" sz="1200" b="1" kern="1200" dirty="0">
                <a:solidFill>
                  <a:schemeClr val="tx1"/>
                </a:solidFill>
                <a:effectLst/>
                <a:latin typeface="+mn-lt"/>
                <a:ea typeface="+mn-ea"/>
                <a:cs typeface="+mn-cs"/>
              </a:rPr>
              <a:t>S3 Intelligent-Tiering</a:t>
            </a:r>
            <a:r>
              <a:rPr lang="en-US" sz="1200" kern="1200" dirty="0">
                <a:solidFill>
                  <a:schemeClr val="tx1"/>
                </a:solidFill>
                <a:effectLst/>
                <a:latin typeface="+mn-lt"/>
                <a:ea typeface="+mn-ea"/>
                <a:cs typeface="+mn-cs"/>
              </a:rPr>
              <a:t> storage class.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S3 Intelligent-Tiering storage class, Amazon S3 monitors objects’ access patterns. If you haven’t accessed an object for 30 consecutive days, Amazon S3 automatically moves it to the infrequent access tier, S3 Standard-IA. If you access an object in the infrequent access tier, Amazon S3 automatically moves it to the frequent access tier, S3 Standard.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 S3 Intelligent-Tiering, there is a small monthly monitoring and automation fee per object. However, a key benefit of the S3 Intelligent-Tiering storage class is the ability to save time by not having to manually monitor your objects’ access patterns. You also do not have to manually move them to different storage classes. </a:t>
            </a:r>
          </a:p>
          <a:p>
            <a:r>
              <a:rPr lang="en-US" sz="1200" kern="1200" dirty="0">
                <a:solidFill>
                  <a:schemeClr val="tx1"/>
                </a:solidFill>
                <a:effectLst/>
                <a:latin typeface="+mn-lt"/>
                <a:ea typeface="+mn-ea"/>
                <a:cs typeface="+mn-cs"/>
              </a:rPr>
              <a:t> </a:t>
            </a:r>
          </a:p>
          <a:p>
            <a:r>
              <a:rPr lang="en-US" sz="1200" kern="1200">
                <a:solidFill>
                  <a:schemeClr val="tx1"/>
                </a:solidFill>
                <a:effectLst/>
                <a:latin typeface="+mn-lt"/>
                <a:ea typeface="+mn-ea"/>
                <a:cs typeface="+mn-cs"/>
              </a:rPr>
              <a:t>The </a:t>
            </a:r>
            <a:r>
              <a:rPr lang="en-US" sz="1200" kern="1200" dirty="0">
                <a:solidFill>
                  <a:schemeClr val="tx1"/>
                </a:solidFill>
                <a:effectLst/>
                <a:latin typeface="+mn-lt"/>
                <a:ea typeface="+mn-ea"/>
                <a:cs typeface="+mn-cs"/>
              </a:rPr>
              <a:t>final Amazon S3 storage classes are </a:t>
            </a:r>
            <a:r>
              <a:rPr lang="en-US" sz="1200" b="1" kern="1200" dirty="0">
                <a:solidFill>
                  <a:schemeClr val="tx1"/>
                </a:solidFill>
                <a:effectLst/>
                <a:latin typeface="+mn-lt"/>
                <a:ea typeface="+mn-ea"/>
                <a:cs typeface="+mn-cs"/>
              </a:rPr>
              <a:t>Amazon S3 Glacier</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S3 Glacier Deep Archive</a:t>
            </a:r>
            <a:r>
              <a:rPr lang="en-US" sz="1200" kern="1200" dirty="0">
                <a:solidFill>
                  <a:schemeClr val="tx1"/>
                </a:solidFill>
                <a:effectLst/>
                <a:latin typeface="+mn-lt"/>
                <a:ea typeface="+mn-ea"/>
                <a:cs typeface="+mn-cs"/>
              </a:rPr>
              <a:t>. These are low-cost storage classes that are ideal for data archiving. For example, you might use these storage classes to store archived customer records or earlier photos and video files.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deciding between Amazon S3 Glacier and Amazon S3 Glacier Deep Archive, consider how quickly you must retrieve archived objects. You can retrieve objects stored in the Amazon S3 Glacier storage class within a few minutes to a few hours. By comparison, you can retrieve objects stored in the S3 Glacier Deep Archive storage class within 12 hours.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you will review the Amazon S3 storage classes.</a:t>
            </a:r>
          </a:p>
        </p:txBody>
      </p:sp>
    </p:spTree>
    <p:extLst>
      <p:ext uri="{BB962C8B-B14F-4D97-AF65-F5344CB8AC3E}">
        <p14:creationId xmlns:p14="http://schemas.microsoft.com/office/powerpoint/2010/main" val="158027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Amazon Ember" panose="020B0603020204020204" pitchFamily="34" charset="0"/>
                <a:ea typeface="Amazon Ember" panose="020B0603020204020204" pitchFamily="34" charset="0"/>
                <a:cs typeface="Amazon Ember" panose="020B0603020204020204" pitchFamily="34" charset="0"/>
              </a:rPr>
              <a:t>You want to store data that is infrequently accessed but must be immediately available when needed. Which Amazon S3 storage class should you use?</a:t>
            </a:r>
          </a:p>
          <a:p>
            <a:endParaRPr lang="en-US" dirty="0"/>
          </a:p>
          <a:p>
            <a:pPr marL="228600" indent="-228600">
              <a:buFont typeface="+mj-lt"/>
              <a:buAutoNum type="alphaUcPeriod"/>
            </a:pPr>
            <a:r>
              <a:rPr lang="en-US" dirty="0"/>
              <a:t>S3 Intelligent-Tiering</a:t>
            </a:r>
          </a:p>
          <a:p>
            <a:pPr marL="228600" indent="-228600">
              <a:buFont typeface="+mj-lt"/>
              <a:buAutoNum type="alphaUcPeriod"/>
            </a:pPr>
            <a:r>
              <a:rPr lang="en-US" dirty="0"/>
              <a:t>S3 Glacier Deep Archive</a:t>
            </a:r>
          </a:p>
          <a:p>
            <a:pPr marL="228600" indent="-228600">
              <a:buFont typeface="+mj-lt"/>
              <a:buAutoNum type="alphaUcPeriod"/>
            </a:pPr>
            <a:r>
              <a:rPr lang="en-US" dirty="0"/>
              <a:t>S3 Standard-IA</a:t>
            </a:r>
          </a:p>
          <a:p>
            <a:pPr marL="228600" indent="-228600">
              <a:buFont typeface="+mj-lt"/>
              <a:buAutoNum type="alphaUcPeriod"/>
            </a:pPr>
            <a:r>
              <a:rPr lang="en-US" dirty="0"/>
              <a:t>S3 Glacier</a:t>
            </a:r>
          </a:p>
        </p:txBody>
      </p:sp>
    </p:spTree>
    <p:extLst>
      <p:ext uri="{BB962C8B-B14F-4D97-AF65-F5344CB8AC3E}">
        <p14:creationId xmlns:p14="http://schemas.microsoft.com/office/powerpoint/2010/main" val="2143987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C. S3 Standard-IA</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S3 Standard-IA storage class is ideal for data that is infrequently accessed but requires high availability when needed. Both S3 Standard and S3 Standard-IA store data in a minimum of three Availability Zones. S3 Standard-IA provides the same level of availability as S3 Standard but at a lower storage price.</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In the S3 Intelligent-Tiering storage class, Amazon S3 monitors objects’ access patterns. If you haven’t accessed an object for 30 consecutive days, Amazon S3 automatically moves it to the infrequent access tier, S3 Standard-IA. If you access an object in the infrequent access tier, Amazon S3 automatically moves it to the frequent access tier, S3 Standard.</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S3 Glacier and S3 Glacier Deep Archive are low-cost storage classes that are ideal for data archiving. They would not be the best choice for this scenario, which requires high availability. You can retrieve objects stored in the S3 Glacier storage class within a few minutes to a few hours. By comparison, you can retrieve objects stored in the S3 Glacier Deep Archive storage class within 12 hours.</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fontAlgn="base">
              <a:buFont typeface="Arial" panose="020B0604020202020204" pitchFamily="34" charset="0"/>
              <a:buNone/>
            </a:pPr>
            <a:r>
              <a:rPr lang="en-US" sz="1200" b="0" i="0" kern="1200" dirty="0">
                <a:solidFill>
                  <a:schemeClr val="tx1"/>
                </a:solidFill>
                <a:effectLst/>
                <a:latin typeface="+mn-lt"/>
                <a:ea typeface="+mn-ea"/>
                <a:cs typeface="+mn-cs"/>
              </a:rPr>
              <a:t>Next, you will examine the third type of storage: file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179085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that your company has a large amount of data needing access by many users or applications simultaneously. For example, this data might connect to multiple servers that are constantly performing analytics on it.</a:t>
            </a:r>
          </a:p>
          <a:p>
            <a:r>
              <a:rPr lang="en-US" sz="120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In </a:t>
            </a:r>
            <a:r>
              <a:rPr lang="en-US" sz="1200" b="1" kern="1200" dirty="0">
                <a:solidFill>
                  <a:schemeClr val="tx1"/>
                </a:solidFill>
                <a:effectLst/>
                <a:latin typeface="+mn-lt"/>
                <a:ea typeface="+mn-ea"/>
                <a:cs typeface="+mn-cs"/>
              </a:rPr>
              <a:t>file storage</a:t>
            </a:r>
            <a:r>
              <a:rPr lang="en-US" sz="1200" b="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multiple clients (such as users, applications, servers, and so on) can access data that is stored in shared file folders. In this approach, a storage server uses block storage with a local file system to organize files. Clients access data through file paths.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Compared to block storage and object storage, file storage is ideal for use cases in which a large number of services and resources need to access the same data at the same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Next you will examine </a:t>
            </a:r>
            <a:r>
              <a:rPr lang="en-US" sz="1200" b="1" kern="1200" dirty="0">
                <a:solidFill>
                  <a:schemeClr val="tx1"/>
                </a:solidFill>
                <a:effectLst/>
                <a:latin typeface="+mn-lt"/>
                <a:ea typeface="+mn-ea"/>
                <a:cs typeface="+mn-cs"/>
              </a:rPr>
              <a:t>Amazon Elastic File System (Amazon EFS)</a:t>
            </a:r>
            <a:r>
              <a:rPr lang="en-US" sz="1200" b="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service that provides file storage.</a:t>
            </a:r>
          </a:p>
        </p:txBody>
      </p:sp>
    </p:spTree>
    <p:extLst>
      <p:ext uri="{BB962C8B-B14F-4D97-AF65-F5344CB8AC3E}">
        <p14:creationId xmlns:p14="http://schemas.microsoft.com/office/powerpoint/2010/main" val="2040304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Amazon Elastic File System (Amazon EFS)</a:t>
            </a:r>
            <a:r>
              <a:rPr lang="en-US" sz="1200" kern="1200" dirty="0">
                <a:solidFill>
                  <a:schemeClr val="tx1"/>
                </a:solidFill>
                <a:effectLst/>
                <a:latin typeface="+mn-lt"/>
                <a:ea typeface="+mn-ea"/>
                <a:cs typeface="+mn-cs"/>
              </a:rPr>
              <a:t> is a scalable file system used with AWS Cloud services and on-premises resources. As you add and remove files, Amazon EFS grows and shrinks automatically. It can scale on demand to petabytes without disrupting applications.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Suppose that </a:t>
            </a:r>
            <a:r>
              <a:rPr lang="en-US" dirty="0"/>
              <a:t>multiple applications need access to your </a:t>
            </a:r>
            <a:r>
              <a:rPr lang="en-US" sz="1200" kern="1200" dirty="0">
                <a:solidFill>
                  <a:schemeClr val="tx1"/>
                </a:solidFill>
                <a:effectLst/>
                <a:latin typeface="+mn-lt"/>
                <a:ea typeface="+mn-ea"/>
                <a:cs typeface="+mn-cs"/>
              </a:rPr>
              <a:t>data in Amazon EFS at the same time, but without affecting the applications’ performance. Thousands of Amazon EC2 instances can access Amazon EFS concurrently.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of the differences between Amazon EBS and Amazon EFS is how the two services work within and across Availability Zones. Amazon EBS volumes are an </a:t>
            </a:r>
            <a:r>
              <a:rPr lang="en-US" sz="1200" i="1" kern="1200" dirty="0">
                <a:solidFill>
                  <a:schemeClr val="tx1"/>
                </a:solidFill>
                <a:effectLst/>
                <a:latin typeface="+mn-lt"/>
                <a:ea typeface="+mn-ea"/>
                <a:cs typeface="+mn-cs"/>
              </a:rPr>
              <a:t>Availability Zone-level</a:t>
            </a:r>
            <a:r>
              <a:rPr lang="en-US" sz="1200" kern="1200" dirty="0">
                <a:solidFill>
                  <a:schemeClr val="tx1"/>
                </a:solidFill>
                <a:effectLst/>
                <a:latin typeface="+mn-lt"/>
                <a:ea typeface="+mn-ea"/>
                <a:cs typeface="+mn-cs"/>
              </a:rPr>
              <a:t> resource. An EBS volume stores data within a single Availability Zone. To attach an Amazon EC2 instance to an EBS volume, both the Amazon EC2 instance and the EBS volume must reside within the same Availability Zone.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By contrast, Amazon EFS is a </a:t>
            </a:r>
            <a:r>
              <a:rPr lang="en-US" sz="1200" i="1" kern="1200" dirty="0">
                <a:solidFill>
                  <a:schemeClr val="tx1"/>
                </a:solidFill>
                <a:effectLst/>
                <a:latin typeface="+mn-lt"/>
                <a:ea typeface="+mn-ea"/>
                <a:cs typeface="+mn-cs"/>
              </a:rPr>
              <a:t>Regional</a:t>
            </a:r>
            <a:r>
              <a:rPr lang="en-US" sz="1200" kern="1200" dirty="0">
                <a:solidFill>
                  <a:schemeClr val="tx1"/>
                </a:solidFill>
                <a:effectLst/>
                <a:latin typeface="+mn-lt"/>
                <a:ea typeface="+mn-ea"/>
                <a:cs typeface="+mn-cs"/>
              </a:rPr>
              <a:t> service. It stores data within and across multiple Availability Zones. This allows data to be accessed concurrently from all the Availability Zones in the Region where a file system is located. Additionally, on-premises servers are able to access Amazon EFS by using AWS Direct Connect.</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8474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section explores AWS database services. To learn about the types of databases, you will look at two examples from the coffee shop.</a:t>
            </a:r>
          </a:p>
          <a:p>
            <a:endParaRPr lang="en-US" dirty="0"/>
          </a:p>
          <a:p>
            <a:endParaRPr lang="en-US" dirty="0"/>
          </a:p>
        </p:txBody>
      </p:sp>
    </p:spTree>
    <p:extLst>
      <p:ext uri="{BB962C8B-B14F-4D97-AF65-F5344CB8AC3E}">
        <p14:creationId xmlns:p14="http://schemas.microsoft.com/office/powerpoint/2010/main" val="264630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None/>
            </a:pPr>
            <a:r>
              <a:rPr lang="en-US" sz="1200" dirty="0"/>
              <a:t>In this module, you will learn how to:</a:t>
            </a:r>
          </a:p>
          <a:p>
            <a:pPr marL="0" indent="0">
              <a:spcAft>
                <a:spcPts val="1200"/>
              </a:spcAft>
              <a:buNone/>
            </a:pPr>
            <a:endParaRPr lang="en-US" sz="1200" dirty="0"/>
          </a:p>
          <a:p>
            <a:pPr marL="171450" indent="-171450">
              <a:spcBef>
                <a:spcPts val="600"/>
              </a:spcBef>
              <a:spcAft>
                <a:spcPts val="300"/>
              </a:spcAft>
              <a:buFont typeface="Arial" panose="020B0604020202020204" pitchFamily="34" charset="0"/>
              <a:buChar char="•"/>
            </a:pPr>
            <a:r>
              <a:rPr lang="en-US" sz="1200" dirty="0"/>
              <a:t>Summarize the basic concept of storage and databases</a:t>
            </a:r>
          </a:p>
          <a:p>
            <a:pPr marL="171450" indent="-171450">
              <a:spcBef>
                <a:spcPts val="600"/>
              </a:spcBef>
              <a:spcAft>
                <a:spcPts val="300"/>
              </a:spcAft>
              <a:buFont typeface="Arial" panose="020B0604020202020204" pitchFamily="34" charset="0"/>
              <a:buChar char="•"/>
            </a:pPr>
            <a:r>
              <a:rPr lang="en-US" sz="1200" dirty="0"/>
              <a:t>Describe Amazon Elastic Block Store (Amazon EBS) benefits</a:t>
            </a:r>
          </a:p>
          <a:p>
            <a:pPr marL="171450" indent="-171450">
              <a:spcBef>
                <a:spcPts val="600"/>
              </a:spcBef>
              <a:spcAft>
                <a:spcPts val="300"/>
              </a:spcAft>
              <a:buFont typeface="Arial" panose="020B0604020202020204" pitchFamily="34" charset="0"/>
              <a:buChar char="•"/>
            </a:pPr>
            <a:r>
              <a:rPr lang="en-US" sz="1200" dirty="0"/>
              <a:t>Describe Amazon Simple Storage Service (Amazon S3) benefits</a:t>
            </a:r>
          </a:p>
          <a:p>
            <a:pPr marL="171450" indent="-171450">
              <a:spcBef>
                <a:spcPts val="600"/>
              </a:spcBef>
              <a:spcAft>
                <a:spcPts val="300"/>
              </a:spcAft>
              <a:buFont typeface="Arial" panose="020B0604020202020204" pitchFamily="34" charset="0"/>
              <a:buChar char="•"/>
            </a:pPr>
            <a:r>
              <a:rPr lang="en-US" sz="1200" dirty="0"/>
              <a:t>Describe Amazon Elastic File System (Amazon EFS) benefits</a:t>
            </a:r>
          </a:p>
          <a:p>
            <a:pPr marL="171450" indent="-171450">
              <a:spcBef>
                <a:spcPts val="600"/>
              </a:spcBef>
              <a:spcAft>
                <a:spcPts val="300"/>
              </a:spcAft>
              <a:buFont typeface="Arial" panose="020B0604020202020204" pitchFamily="34" charset="0"/>
              <a:buChar char="•"/>
            </a:pPr>
            <a:r>
              <a:rPr lang="en-US" sz="1200" dirty="0"/>
              <a:t>Summarize various storage solutions</a:t>
            </a:r>
          </a:p>
          <a:p>
            <a:pPr marL="171450" indent="-171450">
              <a:spcBef>
                <a:spcPts val="600"/>
              </a:spcBef>
              <a:spcAft>
                <a:spcPts val="300"/>
              </a:spcAft>
              <a:buFont typeface="Arial" panose="020B0604020202020204" pitchFamily="34" charset="0"/>
              <a:buChar char="•"/>
            </a:pPr>
            <a:r>
              <a:rPr lang="en-US" sz="1200" dirty="0"/>
              <a:t>Describe Amazon Relational Database Service (Amazon RDS) benefits</a:t>
            </a:r>
          </a:p>
          <a:p>
            <a:pPr marL="171450" indent="-171450">
              <a:spcBef>
                <a:spcPts val="600"/>
              </a:spcBef>
              <a:spcAft>
                <a:spcPts val="300"/>
              </a:spcAft>
              <a:buFont typeface="Arial" panose="020B0604020202020204" pitchFamily="34" charset="0"/>
              <a:buChar char="•"/>
            </a:pPr>
            <a:r>
              <a:rPr lang="en-US" sz="1200" dirty="0"/>
              <a:t>Describe Amazon DynamoDB benefits</a:t>
            </a:r>
          </a:p>
          <a:p>
            <a:pPr marL="171450" indent="-171450">
              <a:spcBef>
                <a:spcPts val="600"/>
              </a:spcBef>
              <a:spcAft>
                <a:spcPts val="300"/>
              </a:spcAft>
              <a:buFont typeface="Arial" panose="020B0604020202020204" pitchFamily="34" charset="0"/>
              <a:buChar char="•"/>
            </a:pPr>
            <a:r>
              <a:rPr lang="en-US" sz="1200" dirty="0"/>
              <a:t>Summarize various database services</a:t>
            </a:r>
          </a:p>
          <a:p>
            <a:pPr marL="0" indent="0" fontAlgn="base">
              <a:buFont typeface="Arial" panose="020B0604020202020204" pitchFamily="34" charset="0"/>
              <a:buNone/>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25026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coffee shop has been ordering several new products from its distributors, but employees are finding it difficult to keep up with the entire new inventory. To fix this issue, the coffee shop owners plan to create an inventory management system.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Additionally, the coffee shop has been getting many frequent customers, so the owners decide to create a digital rewards application. The owners must track information such as the drinks that customers order and the amounts that customers spend.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process of designing the new inventory management system and rewards application, the coffee shop owners decide to use </a:t>
            </a:r>
            <a:r>
              <a:rPr lang="en-US" sz="1200" b="1" kern="1200" dirty="0">
                <a:solidFill>
                  <a:schemeClr val="tx1"/>
                </a:solidFill>
                <a:effectLst/>
                <a:latin typeface="+mn-lt"/>
                <a:ea typeface="+mn-ea"/>
                <a:cs typeface="+mn-cs"/>
              </a:rPr>
              <a:t>databases</a:t>
            </a:r>
            <a:r>
              <a:rPr lang="en-US" sz="1200" kern="1200" dirty="0">
                <a:solidFill>
                  <a:schemeClr val="tx1"/>
                </a:solidFill>
                <a:effectLst/>
                <a:latin typeface="+mn-lt"/>
                <a:ea typeface="+mn-ea"/>
                <a:cs typeface="+mn-cs"/>
              </a:rPr>
              <a:t>. A database is an organized collection of structured information.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coffee shop owners need to ensure that they are choosing the right type of databases for their two different use cases. As with the storage services you learned about, AWS offers a variety of database services to support different business needs.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database types are relational databases and nonrelational databases.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65092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a:t>
            </a:r>
            <a:r>
              <a:rPr lang="en-US" sz="1200" b="1" kern="1200" dirty="0">
                <a:solidFill>
                  <a:schemeClr val="tx1"/>
                </a:solidFill>
                <a:effectLst/>
                <a:latin typeface="+mn-lt"/>
                <a:ea typeface="+mn-ea"/>
                <a:cs typeface="+mn-cs"/>
              </a:rPr>
              <a:t>relational database</a:t>
            </a:r>
            <a:r>
              <a:rPr lang="en-US" sz="1200" kern="1200" dirty="0">
                <a:solidFill>
                  <a:schemeClr val="tx1"/>
                </a:solidFill>
                <a:effectLst/>
                <a:latin typeface="+mn-lt"/>
                <a:ea typeface="+mn-ea"/>
                <a:cs typeface="+mn-cs"/>
              </a:rPr>
              <a:t>, data is stored in a way that relates it to other pieces of data.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example of a relational database might be the coffee shop’s inventory management system. Each record in the database would include data for a single item, such as product name, size, price, and so 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Relational databases use </a:t>
            </a:r>
            <a:r>
              <a:rPr lang="en-US" sz="1200" b="1" kern="1200" dirty="0">
                <a:solidFill>
                  <a:schemeClr val="tx1"/>
                </a:solidFill>
                <a:effectLst/>
                <a:latin typeface="+mn-lt"/>
                <a:ea typeface="+mn-ea"/>
                <a:cs typeface="+mn-cs"/>
              </a:rPr>
              <a:t>structured query language (SQL)</a:t>
            </a:r>
            <a:r>
              <a:rPr lang="en-US" sz="1200" kern="1200" dirty="0">
                <a:solidFill>
                  <a:schemeClr val="tx1"/>
                </a:solidFill>
                <a:effectLst/>
                <a:latin typeface="+mn-lt"/>
                <a:ea typeface="+mn-ea"/>
                <a:cs typeface="+mn-cs"/>
              </a:rPr>
              <a:t> to store and query data. This approach allows data to be stored in an easily understandable, consistent, and scalable way. For example, the coffee shop owners can write a SQL query to identify all the customers whose most frequently purchased drink is a medium latte.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can learn more about relational databases by examining </a:t>
            </a:r>
            <a:r>
              <a:rPr lang="en-US" sz="1200" b="1" kern="1200" dirty="0">
                <a:solidFill>
                  <a:schemeClr val="tx1"/>
                </a:solidFill>
                <a:effectLst/>
                <a:latin typeface="+mn-lt"/>
                <a:ea typeface="+mn-ea"/>
                <a:cs typeface="+mn-cs"/>
              </a:rPr>
              <a:t>Amazon Relational Database Service (Amazon RDS)</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1680945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Amazon Relational Database Service (Amazon RDS)</a:t>
            </a:r>
            <a:r>
              <a:rPr lang="en-US" sz="1200" kern="1200" dirty="0">
                <a:solidFill>
                  <a:schemeClr val="tx1"/>
                </a:solidFill>
                <a:effectLst/>
                <a:latin typeface="+mn-lt"/>
                <a:ea typeface="+mn-ea"/>
                <a:cs typeface="+mn-cs"/>
              </a:rPr>
              <a:t> is a service that allows you to run relational databases in the AWS Cloud.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Amazon RDS is a managed service that automates tasks such as hardware provisioning, database setup, patching, and backups. With these capabilities, you can spend less time completing administrative tasks and more time using data to innovate your applications. You can integrate Amazon RDS with other services to fulfill your business and operational needs, such as using AWS Lambda to query your database from a serverless application.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Amazon RDS provides a number of different security options. Many Amazon RDS database engines offer encryption at rest (protecting data while it is stored) and encryption in transit (protecting data while it is being sent and received). </a:t>
            </a:r>
          </a:p>
        </p:txBody>
      </p:sp>
    </p:spTree>
    <p:extLst>
      <p:ext uri="{BB962C8B-B14F-4D97-AF65-F5344CB8AC3E}">
        <p14:creationId xmlns:p14="http://schemas.microsoft.com/office/powerpoint/2010/main" val="2110456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Amazon RDS is available on six database engines, which optimize for memory, performance, or input/output (I/O). The database engines include:</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Amazon Aurora</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PostgreSQL</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MySQL</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MariaDB</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Database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SQL Server</a:t>
            </a:r>
          </a:p>
          <a:p>
            <a:r>
              <a:rPr lang="en-US" sz="12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107258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Amazon Aurora</a:t>
            </a:r>
            <a:r>
              <a:rPr lang="en-US" sz="1200" kern="1200" dirty="0">
                <a:solidFill>
                  <a:schemeClr val="tx1"/>
                </a:solidFill>
                <a:effectLst/>
                <a:latin typeface="+mn-lt"/>
                <a:ea typeface="+mn-ea"/>
                <a:cs typeface="+mn-cs"/>
              </a:rPr>
              <a:t> is an enterprise-class relational database. It is compatible with MySQL and PostgreSQL relational databases. It is up to five times faster than standard MySQL databases and up to three times faster than standard PostgreSQL databases.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Amazon Aurora helps to reduce your database costs by reducing unnecessary input/output (I/O) operations, while ensuring that your database resources remain reliable and available.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Consider Amazon Aurora if your workloads require high availability. It replicates six copies of your data across three Availability Zones, and continuously backs up your data to Amazon S3.</a:t>
            </a:r>
          </a:p>
        </p:txBody>
      </p:sp>
    </p:spTree>
    <p:extLst>
      <p:ext uri="{BB962C8B-B14F-4D97-AF65-F5344CB8AC3E}">
        <p14:creationId xmlns:p14="http://schemas.microsoft.com/office/powerpoint/2010/main" val="3310507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a:t>One </a:t>
            </a:r>
            <a:r>
              <a:rPr lang="en-US" sz="1200" dirty="0"/>
              <a:t>of the employees at the coffee shop has an idea for the new inventory management system. </a:t>
            </a:r>
          </a:p>
          <a:p>
            <a:pPr marL="0" indent="0">
              <a:lnSpc>
                <a:spcPct val="100000"/>
              </a:lnSpc>
              <a:buNone/>
            </a:pPr>
            <a:endParaRPr lang="en-US" sz="1200" dirty="0"/>
          </a:p>
          <a:p>
            <a:r>
              <a:rPr lang="en-US" sz="1200" b="0" kern="1200" dirty="0">
                <a:solidFill>
                  <a:schemeClr val="tx1"/>
                </a:solidFill>
                <a:effectLst/>
                <a:latin typeface="+mn-lt"/>
                <a:ea typeface="+mn-ea"/>
                <a:cs typeface="+mn-cs"/>
              </a:rPr>
              <a:t>They believe you should maintain data in a text file in Amazon S3.</a:t>
            </a:r>
          </a:p>
          <a:p>
            <a:pPr marL="0" indent="0">
              <a:lnSpc>
                <a:spcPct val="100000"/>
              </a:lnSpc>
              <a:buNone/>
            </a:pPr>
            <a:endParaRPr lang="en-US" sz="1200" dirty="0"/>
          </a:p>
          <a:p>
            <a:pPr marL="0" indent="0">
              <a:lnSpc>
                <a:spcPct val="100000"/>
              </a:lnSpc>
              <a:buNone/>
            </a:pPr>
            <a:r>
              <a:rPr lang="en-US" sz="1200" b="1" dirty="0"/>
              <a:t>Do you agree with their suggestion? Why or why not?</a:t>
            </a:r>
          </a:p>
        </p:txBody>
      </p:sp>
    </p:spTree>
    <p:extLst>
      <p:ext uri="{BB962C8B-B14F-4D97-AF65-F5344CB8AC3E}">
        <p14:creationId xmlns:p14="http://schemas.microsoft.com/office/powerpoint/2010/main" val="2564889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29100"/>
            <a:ext cx="5486400" cy="3600450"/>
          </a:xfrm>
        </p:spPr>
        <p:txBody>
          <a:bodyPr/>
          <a:lstStyle/>
          <a:p>
            <a:r>
              <a:rPr lang="en-US" sz="1200" kern="1200" dirty="0">
                <a:solidFill>
                  <a:schemeClr val="tx1"/>
                </a:solidFill>
                <a:effectLst/>
                <a:latin typeface="+mn-lt"/>
                <a:ea typeface="+mn-ea"/>
                <a:cs typeface="+mn-cs"/>
              </a:rPr>
              <a:t>Depending on your business needs, you might also consider storing data in a </a:t>
            </a:r>
            <a:r>
              <a:rPr lang="en-US" sz="1200" b="1" kern="1200" dirty="0">
                <a:solidFill>
                  <a:schemeClr val="tx1"/>
                </a:solidFill>
                <a:effectLst/>
                <a:latin typeface="+mn-lt"/>
                <a:ea typeface="+mn-ea"/>
                <a:cs typeface="+mn-cs"/>
              </a:rPr>
              <a:t>nonrelational database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a nonrelational database, you create tables. A table is a place where you can store and query data.</a:t>
            </a:r>
          </a:p>
          <a:p>
            <a:r>
              <a:rPr lang="en-US" sz="120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Some refer to nonrelational databases as “NoSQL databases” because they use structures other than rows and columns to organize data. </a:t>
            </a:r>
            <a:r>
              <a:rPr lang="en-US" sz="1200" kern="1200" dirty="0">
                <a:solidFill>
                  <a:schemeClr val="tx1"/>
                </a:solidFill>
                <a:effectLst/>
                <a:latin typeface="+mn-lt"/>
                <a:ea typeface="+mn-ea"/>
                <a:cs typeface="+mn-cs"/>
              </a:rPr>
              <a:t>One type of structural approach for nonrelational databases is </a:t>
            </a:r>
            <a:r>
              <a:rPr lang="en-US" sz="1200" b="1" kern="1200" dirty="0">
                <a:solidFill>
                  <a:schemeClr val="tx1"/>
                </a:solidFill>
                <a:effectLst/>
                <a:latin typeface="+mn-lt"/>
                <a:ea typeface="+mn-ea"/>
                <a:cs typeface="+mn-cs"/>
              </a:rPr>
              <a:t>key-value pairs</a:t>
            </a:r>
            <a:r>
              <a:rPr lang="en-US" sz="1200" kern="1200" dirty="0">
                <a:solidFill>
                  <a:schemeClr val="tx1"/>
                </a:solidFill>
                <a:effectLst/>
                <a:latin typeface="+mn-lt"/>
                <a:ea typeface="+mn-ea"/>
                <a:cs typeface="+mn-cs"/>
              </a:rPr>
              <a:t>. With key-value pairs, data is organized into items (keys), and items have attributes (values). You can think of attributes as being different features of your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example, the coffee shop might use a key-value database to organize all of its customer information for the rewards application. This database could include data pairs such as “Name: John Doe,” “Address: 123 Any Street,” “City: Anytown,” and so 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a key-value database, you can add or remove attributes from items in the table at any time. Additionally, not every item in the table has to have the same attributes.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learn more about nonrelational databases, explore Amazon DynamoDB.</a:t>
            </a:r>
          </a:p>
        </p:txBody>
      </p:sp>
    </p:spTree>
    <p:extLst>
      <p:ext uri="{BB962C8B-B14F-4D97-AF65-F5344CB8AC3E}">
        <p14:creationId xmlns:p14="http://schemas.microsoft.com/office/powerpoint/2010/main" val="3696139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Amazon DynamoDB</a:t>
            </a:r>
            <a:r>
              <a:rPr lang="en-US" sz="1200" kern="1200" dirty="0">
                <a:solidFill>
                  <a:schemeClr val="tx1"/>
                </a:solidFill>
                <a:effectLst/>
                <a:latin typeface="+mn-lt"/>
                <a:ea typeface="+mn-ea"/>
                <a:cs typeface="+mn-cs"/>
              </a:rPr>
              <a:t> is a key-value database service. It delivers single-digit millisecond performance at any scale.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DynamoDB is serverless, which means that you do not have to provision, patch, or manage servers. You also do not have to install, maintain, or operate software.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As the size of your database shrinks or grows, DynamoDB automatically scales to adjust for changes in capacity while maintaining consistent performance. This makes it a suitable choice for use cases that require high performance while scaling. For example, the coffee shop is adding many new customers into its database every day. It needs a database solution that can continue to provide high performance while automatically scaling. For this reason, the coffee shop owners decide to run their customer database in DynamoDB.</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coffee shop owners also must ensure that the database can handle an increase in requests during their popular promotional events. DynamoDB would be a good choice for this use case because it can handle more than 10 trillion requests per day and support peaks of more than 20 million requests per second.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Here’s an example of DynamoDB’s scaling capabilities: During the Amazon Prime Day event in 2019, which lasted 48 hours, there were 7.11 trillion requests made to the DynamoDB API. This peaked at 45.4 million requests per second.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if you already have an existing database that you want to move into the AWS Cloud? For both relational and nonrelational databases, you can use </a:t>
            </a:r>
            <a:r>
              <a:rPr lang="en-US" sz="1200" b="1" kern="1200" dirty="0">
                <a:solidFill>
                  <a:schemeClr val="tx1"/>
                </a:solidFill>
                <a:effectLst/>
                <a:latin typeface="+mn-lt"/>
                <a:ea typeface="+mn-ea"/>
                <a:cs typeface="+mn-cs"/>
              </a:rPr>
              <a:t>AWS Database Migration Service (AWS DMS)</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604476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AWS Database Migration Service (AWS DMS)</a:t>
            </a:r>
            <a:r>
              <a:rPr lang="en-US" sz="1200" kern="1200" dirty="0">
                <a:solidFill>
                  <a:schemeClr val="tx1"/>
                </a:solidFill>
                <a:effectLst/>
                <a:latin typeface="+mn-lt"/>
                <a:ea typeface="+mn-ea"/>
                <a:cs typeface="+mn-cs"/>
              </a:rPr>
              <a:t> allows you to migrate relational databases, nonrelational databases, and other types of data stores.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 AWS DMS, you move data between a source database and a target database. The source and target databases can be of the same type or different types. During the migration, your source database remains operational, reducing downtime for any applications that rely on the database.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example, you have a MySQL database that is stored on premises in an Amazon EC2 instance or in Amazon RDS. The MySQL database would be considered your source database. Using AWS DMS, you could migrate your data to a target database, such as an Amazon Aurora database.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Other use cases for AWS DMS include:</a:t>
            </a: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Development and test database migrations </a:t>
            </a:r>
            <a:r>
              <a:rPr lang="en-US" sz="1200" kern="1200" dirty="0">
                <a:solidFill>
                  <a:schemeClr val="tx1"/>
                </a:solidFill>
                <a:effectLst/>
                <a:latin typeface="+mn-lt"/>
                <a:ea typeface="+mn-ea"/>
                <a:cs typeface="+mn-cs"/>
              </a:rPr>
              <a:t>– Enabling developers to test applications against production data but without affecting production users.</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Database consolidation </a:t>
            </a:r>
            <a:r>
              <a:rPr lang="en-US" dirty="0"/>
              <a:t>– </a:t>
            </a:r>
            <a:r>
              <a:rPr lang="en-US" sz="1200" kern="1200" dirty="0">
                <a:solidFill>
                  <a:schemeClr val="tx1"/>
                </a:solidFill>
                <a:effectLst/>
                <a:latin typeface="+mn-lt"/>
                <a:ea typeface="+mn-ea"/>
                <a:cs typeface="+mn-cs"/>
              </a:rPr>
              <a:t>Combining several databases into a single database.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Continuous replication </a:t>
            </a:r>
            <a:r>
              <a:rPr lang="en-US" dirty="0"/>
              <a:t>– </a:t>
            </a:r>
            <a:r>
              <a:rPr lang="en-US" sz="1200" kern="1200" dirty="0">
                <a:solidFill>
                  <a:schemeClr val="tx1"/>
                </a:solidFill>
                <a:effectLst/>
                <a:latin typeface="+mn-lt"/>
                <a:ea typeface="+mn-ea"/>
                <a:cs typeface="+mn-cs"/>
              </a:rPr>
              <a:t>Sending ongoing copies of your data to other target sources instead of doing a one-time migration.</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38452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For </a:t>
            </a:r>
            <a:r>
              <a:rPr lang="en-US" sz="1200" kern="1200" dirty="0">
                <a:solidFill>
                  <a:schemeClr val="tx1"/>
                </a:solidFill>
                <a:effectLst/>
                <a:latin typeface="+mn-lt"/>
                <a:ea typeface="+mn-ea"/>
                <a:cs typeface="+mn-cs"/>
              </a:rPr>
              <a:t>each situation, determine whether Amazon RDS or Amazon DynamoDB would be the better database service to use</a:t>
            </a:r>
            <a:r>
              <a:rPr lang="en-US" dirty="0"/>
              <a:t>. Items filled in with purple are sample use cases for Amazon RDS; those that are filled in with pink are sample use cases for Amazon DynamoDB.</a:t>
            </a:r>
          </a:p>
        </p:txBody>
      </p:sp>
    </p:spTree>
    <p:extLst>
      <p:ext uri="{BB962C8B-B14F-4D97-AF65-F5344CB8AC3E}">
        <p14:creationId xmlns:p14="http://schemas.microsoft.com/office/powerpoint/2010/main" val="200807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previous modules, we’ve explored several areas of computing that are involved with running applications, such as CPU, memory, and networking. This module begins by focusing on another aspect of computing: storage.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type of storage that you select for your applications can vary, based on your business and operational needs. For example, the coffee shop owners might need to store different types of data to support their applications. Examples include temporary test files, photos displayed on the coffee shop’s website, and financial transaction records. </a:t>
            </a:r>
          </a:p>
          <a:p>
            <a:endParaRPr lang="en-US" dirty="0"/>
          </a:p>
        </p:txBody>
      </p:sp>
    </p:spTree>
    <p:extLst>
      <p:ext uri="{BB962C8B-B14F-4D97-AF65-F5344CB8AC3E}">
        <p14:creationId xmlns:p14="http://schemas.microsoft.com/office/powerpoint/2010/main" val="2841322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Throughout this module, you have learned how to select storage and database services for various use cases. </a:t>
            </a:r>
          </a:p>
          <a:p>
            <a:r>
              <a:rPr lang="en-US" sz="120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Next, you will briefly examine some additional database services used to fulfill your company’s business and operational needs. These additional services are described at a high level.</a:t>
            </a:r>
          </a:p>
          <a:p>
            <a:endParaRPr lang="en-US" dirty="0"/>
          </a:p>
        </p:txBody>
      </p:sp>
    </p:spTree>
    <p:extLst>
      <p:ext uri="{BB962C8B-B14F-4D97-AF65-F5344CB8AC3E}">
        <p14:creationId xmlns:p14="http://schemas.microsoft.com/office/powerpoint/2010/main" val="340257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Amazon Redshift</a:t>
            </a:r>
            <a:r>
              <a:rPr lang="en-US" sz="1200" kern="1200" dirty="0">
                <a:solidFill>
                  <a:schemeClr val="tx1"/>
                </a:solidFill>
                <a:effectLst/>
                <a:latin typeface="+mn-lt"/>
                <a:ea typeface="+mn-ea"/>
                <a:cs typeface="+mn-cs"/>
              </a:rPr>
              <a:t> is a data warehousing service that you can use for big data analytics. It offers the ability to collect data from many sources and help you to understand relationships and trends across your data.</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Amazon DocumentDB</a:t>
            </a:r>
            <a:r>
              <a:rPr lang="en-US" sz="1200" kern="1200" dirty="0">
                <a:solidFill>
                  <a:schemeClr val="tx1"/>
                </a:solidFill>
                <a:effectLst/>
                <a:latin typeface="+mn-lt"/>
                <a:ea typeface="+mn-ea"/>
                <a:cs typeface="+mn-cs"/>
              </a:rPr>
              <a:t> is a document database service that supports MongoDB workloads. (MongoDB is a document database program.)</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Amazon Neptune</a:t>
            </a:r>
            <a:r>
              <a:rPr lang="en-US" sz="1200" kern="1200" dirty="0">
                <a:solidFill>
                  <a:schemeClr val="tx1"/>
                </a:solidFill>
                <a:effectLst/>
                <a:latin typeface="+mn-lt"/>
                <a:ea typeface="+mn-ea"/>
                <a:cs typeface="+mn-cs"/>
              </a:rPr>
              <a:t> is a graph database service. You can use Amazon Neptune to build and run applications that work with highly connected datasets, such as recommendation engines, fraud detection, and knowledge graphs.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Amazon Quantum Ledger Database (Amazon QLDB) </a:t>
            </a:r>
            <a:r>
              <a:rPr lang="en-US" sz="1200" kern="1200" dirty="0">
                <a:solidFill>
                  <a:schemeClr val="tx1"/>
                </a:solidFill>
                <a:effectLst/>
                <a:latin typeface="+mn-lt"/>
                <a:ea typeface="+mn-ea"/>
                <a:cs typeface="+mn-cs"/>
              </a:rPr>
              <a:t>is a ledger database service. You can use Amazon QLDB to review a complete history of all the changes that have been made to your application data.</a:t>
            </a:r>
          </a:p>
        </p:txBody>
      </p:sp>
    </p:spTree>
    <p:extLst>
      <p:ext uri="{BB962C8B-B14F-4D97-AF65-F5344CB8AC3E}">
        <p14:creationId xmlns:p14="http://schemas.microsoft.com/office/powerpoint/2010/main" val="892633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Amazon Managed Blockchain </a:t>
            </a:r>
            <a:r>
              <a:rPr lang="en-US" sz="1200" kern="1200" dirty="0">
                <a:solidFill>
                  <a:schemeClr val="tx1"/>
                </a:solidFill>
                <a:effectLst/>
                <a:latin typeface="+mn-lt"/>
                <a:ea typeface="+mn-ea"/>
                <a:cs typeface="+mn-cs"/>
              </a:rPr>
              <a:t>is a service that you can use to create and manage blockchain networks with open-source frameworks. Blockchain is a distributed ledger system that lets multiple parties run transactions and share data without a central authority.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must make your databases run faster, consider using </a:t>
            </a:r>
            <a:r>
              <a:rPr lang="en-US" sz="1200" b="1" kern="1200" dirty="0">
                <a:solidFill>
                  <a:schemeClr val="tx1"/>
                </a:solidFill>
                <a:effectLst/>
                <a:latin typeface="+mn-lt"/>
                <a:ea typeface="+mn-ea"/>
                <a:cs typeface="+mn-cs"/>
              </a:rPr>
              <a:t>Amazon ElastiCache</a:t>
            </a:r>
            <a:r>
              <a:rPr lang="en-US" sz="1200" kern="1200" dirty="0">
                <a:solidFill>
                  <a:schemeClr val="tx1"/>
                </a:solidFill>
                <a:effectLst/>
                <a:latin typeface="+mn-lt"/>
                <a:ea typeface="+mn-ea"/>
                <a:cs typeface="+mn-cs"/>
              </a:rPr>
              <a:t>. Amazon ElastiCache is a service that adds caching layers on top of your databases to help improve the read times of common requests. It supports two types of data stores: Redis and Memcached.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a:t>
            </a:r>
            <a:r>
              <a:rPr lang="en-US" sz="1200" b="1" kern="1200" dirty="0">
                <a:solidFill>
                  <a:schemeClr val="tx1"/>
                </a:solidFill>
                <a:effectLst/>
                <a:latin typeface="+mn-lt"/>
                <a:ea typeface="+mn-ea"/>
                <a:cs typeface="+mn-cs"/>
              </a:rPr>
              <a:t>Amazon DynamoDB Accelerator (DAX) </a:t>
            </a:r>
            <a:r>
              <a:rPr lang="en-US" sz="1200" kern="1200" dirty="0">
                <a:solidFill>
                  <a:schemeClr val="tx1"/>
                </a:solidFill>
                <a:effectLst/>
                <a:latin typeface="+mn-lt"/>
                <a:ea typeface="+mn-ea"/>
                <a:cs typeface="+mn-cs"/>
              </a:rPr>
              <a:t>is an in-memory cache for DynamoDB. It helps improve response times from single-digit milliseconds to microseconds.</a:t>
            </a:r>
          </a:p>
        </p:txBody>
      </p:sp>
    </p:spTree>
    <p:extLst>
      <p:ext uri="{BB962C8B-B14F-4D97-AF65-F5344CB8AC3E}">
        <p14:creationId xmlns:p14="http://schemas.microsoft.com/office/powerpoint/2010/main" val="3914456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p>
        </p:txBody>
      </p:sp>
    </p:spTree>
    <p:extLst>
      <p:ext uri="{BB962C8B-B14F-4D97-AF65-F5344CB8AC3E}">
        <p14:creationId xmlns:p14="http://schemas.microsoft.com/office/powerpoint/2010/main" val="2835293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Amazon S3 storage classes are optimized for archival data? (Select TWO.)</a:t>
            </a:r>
          </a:p>
          <a:p>
            <a:endParaRPr lang="en-US" dirty="0"/>
          </a:p>
          <a:p>
            <a:pPr marL="228600" indent="-228600">
              <a:buFont typeface="+mj-lt"/>
              <a:buAutoNum type="alphaUcPeriod"/>
            </a:pPr>
            <a:r>
              <a:rPr lang="en-US" dirty="0"/>
              <a:t>S3 Standard</a:t>
            </a:r>
          </a:p>
          <a:p>
            <a:pPr marL="228600" indent="-228600">
              <a:buFont typeface="+mj-lt"/>
              <a:buAutoNum type="alphaUcPeriod"/>
            </a:pPr>
            <a:r>
              <a:rPr lang="en-US" dirty="0"/>
              <a:t>S3 Glacier</a:t>
            </a:r>
          </a:p>
          <a:p>
            <a:pPr marL="228600" indent="-228600">
              <a:buFont typeface="+mj-lt"/>
              <a:buAutoNum type="alphaUcPeriod"/>
            </a:pPr>
            <a:r>
              <a:rPr lang="en-US" dirty="0"/>
              <a:t>S3 Intelligent-Tiering</a:t>
            </a:r>
          </a:p>
          <a:p>
            <a:pPr marL="228600" indent="-228600">
              <a:buFont typeface="+mj-lt"/>
              <a:buAutoNum type="alphaUcPeriod"/>
            </a:pPr>
            <a:r>
              <a:rPr lang="en-US" dirty="0"/>
              <a:t>S3 Glacier Deep Archive</a:t>
            </a:r>
          </a:p>
          <a:p>
            <a:pPr marL="228600" indent="-228600">
              <a:buFont typeface="+mj-lt"/>
              <a:buAutoNum type="alphaUcPeriod"/>
            </a:pPr>
            <a:r>
              <a:rPr lang="en-US" dirty="0"/>
              <a:t>S3 Standard-IA</a:t>
            </a:r>
          </a:p>
        </p:txBody>
      </p:sp>
    </p:spTree>
    <p:extLst>
      <p:ext uri="{BB962C8B-B14F-4D97-AF65-F5344CB8AC3E}">
        <p14:creationId xmlns:p14="http://schemas.microsoft.com/office/powerpoint/2010/main" val="3171474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29100"/>
            <a:ext cx="5486400" cy="3600450"/>
          </a:xfrm>
        </p:spPr>
        <p:txBody>
          <a:bodyPr/>
          <a:lstStyle/>
          <a:p>
            <a:r>
              <a:rPr lang="en-US" sz="1200" kern="1200" dirty="0">
                <a:solidFill>
                  <a:schemeClr val="tx1"/>
                </a:solidFill>
                <a:effectLst/>
                <a:latin typeface="+mn-lt"/>
                <a:ea typeface="+mn-ea"/>
                <a:cs typeface="+mn-cs"/>
              </a:rPr>
              <a:t>The correct two response options are:</a:t>
            </a:r>
          </a:p>
          <a:p>
            <a:r>
              <a:rPr lang="en-US" sz="1200" kern="1200" dirty="0">
                <a:solidFill>
                  <a:schemeClr val="tx1"/>
                </a:solidFill>
                <a:effectLst/>
                <a:latin typeface="+mn-lt"/>
                <a:ea typeface="+mn-ea"/>
                <a:cs typeface="+mn-cs"/>
              </a:rPr>
              <a:t> </a:t>
            </a:r>
          </a:p>
          <a:p>
            <a:pPr lvl="0"/>
            <a:r>
              <a:rPr lang="en-US" sz="1200" b="1" kern="1200" dirty="0">
                <a:solidFill>
                  <a:schemeClr val="tx1"/>
                </a:solidFill>
                <a:effectLst/>
                <a:latin typeface="+mn-lt"/>
                <a:ea typeface="+mn-ea"/>
                <a:cs typeface="+mn-cs"/>
              </a:rPr>
              <a:t>B. S3 Glacier</a:t>
            </a:r>
          </a:p>
          <a:p>
            <a:pPr lvl="0"/>
            <a:r>
              <a:rPr lang="en-US" sz="1200" b="1" kern="1200" dirty="0">
                <a:solidFill>
                  <a:schemeClr val="tx1"/>
                </a:solidFill>
                <a:effectLst/>
                <a:latin typeface="+mn-lt"/>
                <a:ea typeface="+mn-ea"/>
                <a:cs typeface="+mn-cs"/>
              </a:rPr>
              <a:t>D. S3 Glacier Deep Archive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Objects stored in the S3 Glacier storage class can be retrieved within a few minutes to a few hours. By comparison, objects that are stored in the S3 Glacier Deep Archive storage class can be retrieved within 12 hours.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other response options are incorrect because: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 S3 Standard is a storage class that is ideal for frequently accessed data, not archival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 – S3 Intelligent-Tiering monitors access patterns of objects and automatically moves them between the S3 Standard and S3 Standard-IA storage classes. It is not designed for archival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 – S3 Standard-IA is ideal for data that is infrequently accessed but requires high availability when needed.</a:t>
            </a:r>
          </a:p>
          <a:p>
            <a:pPr marL="0" indent="0">
              <a:lnSpc>
                <a:spcPct val="100000"/>
              </a:lnSpc>
              <a:buNone/>
            </a:pPr>
            <a:endParaRPr lang="en-US" dirty="0"/>
          </a:p>
        </p:txBody>
      </p:sp>
    </p:spTree>
    <p:extLst>
      <p:ext uri="{BB962C8B-B14F-4D97-AF65-F5344CB8AC3E}">
        <p14:creationId xmlns:p14="http://schemas.microsoft.com/office/powerpoint/2010/main" val="2803182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t>Which statement or statements are TRUE about Amazon EBS volumes and Amazon EFS file systems?</a:t>
            </a:r>
          </a:p>
          <a:p>
            <a:pPr marL="0" indent="0">
              <a:lnSpc>
                <a:spcPct val="100000"/>
              </a:lnSpc>
              <a:buNone/>
            </a:pPr>
            <a:endParaRPr lang="en-US" dirty="0"/>
          </a:p>
          <a:p>
            <a:pPr marL="228600" indent="-228600">
              <a:buFont typeface="+mj-lt"/>
              <a:buAutoNum type="alphaUcPeriod"/>
            </a:pPr>
            <a:r>
              <a:rPr lang="en-US" sz="1200" dirty="0"/>
              <a:t>EBS volumes store data within a single Availability Zone. Amazon EFS file systems store data across multiple Availability Zones.</a:t>
            </a:r>
            <a:br>
              <a:rPr lang="en-US" sz="1200" dirty="0"/>
            </a:br>
            <a:endParaRPr lang="en-US" dirty="0"/>
          </a:p>
          <a:p>
            <a:pPr marL="228600" indent="-228600">
              <a:buFont typeface="+mj-lt"/>
              <a:buAutoNum type="alphaUcPeriod"/>
            </a:pPr>
            <a:r>
              <a:rPr lang="en-US" sz="1200" dirty="0"/>
              <a:t>EBS volumes store data across multiple Availability Zones. Amazon EFS file systems store data within a single Availability Zone.</a:t>
            </a:r>
            <a:br>
              <a:rPr lang="en-US" sz="1200" dirty="0"/>
            </a:br>
            <a:endParaRPr lang="en-US" dirty="0"/>
          </a:p>
          <a:p>
            <a:pPr marL="228600" indent="-228600">
              <a:buFont typeface="+mj-lt"/>
              <a:buAutoNum type="alphaUcPeriod"/>
            </a:pPr>
            <a:r>
              <a:rPr lang="en-US" sz="1200" dirty="0"/>
              <a:t>EBS volumes and Amazon EFS file systems both store data within a single Availability Zone.</a:t>
            </a:r>
            <a:r>
              <a:rPr lang="en-US" dirty="0"/>
              <a:t> </a:t>
            </a:r>
            <a:br>
              <a:rPr lang="en-US" dirty="0"/>
            </a:br>
            <a:endParaRPr lang="en-US" dirty="0"/>
          </a:p>
          <a:p>
            <a:pPr marL="228600" indent="-228600">
              <a:buFont typeface="+mj-lt"/>
              <a:buAutoNum type="alphaUcPeriod"/>
            </a:pPr>
            <a:r>
              <a:rPr lang="en-US" sz="1200" dirty="0"/>
              <a:t>EBS volumes and Amazon EFS file systems both store data across multiple Availability Zones.</a:t>
            </a:r>
          </a:p>
        </p:txBody>
      </p:sp>
    </p:spTree>
    <p:extLst>
      <p:ext uri="{BB962C8B-B14F-4D97-AF65-F5344CB8AC3E}">
        <p14:creationId xmlns:p14="http://schemas.microsoft.com/office/powerpoint/2010/main" val="2865505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correct response option is </a:t>
            </a:r>
            <a:r>
              <a:rPr lang="en-US" sz="1200" b="1" kern="1200" dirty="0">
                <a:solidFill>
                  <a:schemeClr val="tx1"/>
                </a:solidFill>
                <a:effectLst/>
                <a:latin typeface="+mn-lt"/>
                <a:ea typeface="+mn-ea"/>
                <a:cs typeface="+mn-cs"/>
              </a:rPr>
              <a:t>A. EBS volumes store data within a single Availability Zone. Amazon EFS file systems store data across multiple Availability Zones.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EBS volume must be located in the same Availability Zone as the Amazon EC2 instance to which it is attached.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Data in an Amazon EFS file system can be accessed concurrently from all the Availability Zones in the Region where the file system is located.</a:t>
            </a:r>
          </a:p>
        </p:txBody>
      </p:sp>
    </p:spTree>
    <p:extLst>
      <p:ext uri="{BB962C8B-B14F-4D97-AF65-F5344CB8AC3E}">
        <p14:creationId xmlns:p14="http://schemas.microsoft.com/office/powerpoint/2010/main" val="2166787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A customer wants to store data in an object storage service. Which AWS service should the customer use for this type of storage?</a:t>
            </a:r>
          </a:p>
          <a:p>
            <a:pPr marL="0" indent="0">
              <a:lnSpc>
                <a:spcPct val="100000"/>
              </a:lnSpc>
              <a:buNone/>
            </a:pPr>
            <a:endParaRPr lang="en-US" dirty="0"/>
          </a:p>
          <a:p>
            <a:pPr marL="228600" indent="-228600">
              <a:buFont typeface="+mj-lt"/>
              <a:buAutoNum type="alphaUcPeriod"/>
            </a:pPr>
            <a:r>
              <a:rPr lang="en-US" dirty="0"/>
              <a:t>Amazon Managed Blockchain</a:t>
            </a:r>
          </a:p>
          <a:p>
            <a:pPr marL="228600" indent="-228600">
              <a:buFont typeface="+mj-lt"/>
              <a:buAutoNum type="alphaUcPeriod"/>
            </a:pPr>
            <a:r>
              <a:rPr lang="en-US" dirty="0"/>
              <a:t>Amazon Elastic File System (Amazon EFS)</a:t>
            </a:r>
          </a:p>
          <a:p>
            <a:pPr marL="228600" indent="-228600">
              <a:buFont typeface="+mj-lt"/>
              <a:buAutoNum type="alphaUcPeriod"/>
            </a:pPr>
            <a:r>
              <a:rPr lang="en-US" dirty="0"/>
              <a:t>Amazon Elastic Block Store (Amazon EBS)</a:t>
            </a:r>
          </a:p>
          <a:p>
            <a:pPr marL="228600" indent="-228600">
              <a:buFont typeface="+mj-lt"/>
              <a:buAutoNum type="alphaUcPeriod"/>
            </a:pPr>
            <a:r>
              <a:rPr lang="en-US" dirty="0"/>
              <a:t>Amazon Simple Storage Service (Amazon S3)</a:t>
            </a:r>
          </a:p>
        </p:txBody>
      </p:sp>
    </p:spTree>
    <p:extLst>
      <p:ext uri="{BB962C8B-B14F-4D97-AF65-F5344CB8AC3E}">
        <p14:creationId xmlns:p14="http://schemas.microsoft.com/office/powerpoint/2010/main" val="4248846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D. Amazon Simple Storage Service (Amazon S3</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Amazon Managed Blockchain is a service that you can use to create and manage blockchain networks with open-source frameworks. Blockchain is a distributed ledger system that lets multiple parties run transactions and share data without a central authority.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 Amazon Elastic File System (Amazon EFS) is a scalable file system used with AWS Cloud services and on-premises resources. It does not store data as object storage.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Amazon Elastic Block Store (Amazon EBS) is a service that provides block-level storage volumes that you can use with Amazon EC2 instances.</a:t>
            </a:r>
          </a:p>
          <a:p>
            <a:pPr marL="0" indent="0">
              <a:lnSpc>
                <a:spcPct val="100000"/>
              </a:lnSpc>
              <a:buNone/>
            </a:pPr>
            <a:endParaRPr lang="en-US" dirty="0"/>
          </a:p>
        </p:txBody>
      </p:sp>
    </p:spTree>
    <p:extLst>
      <p:ext uri="{BB962C8B-B14F-4D97-AF65-F5344CB8AC3E}">
        <p14:creationId xmlns:p14="http://schemas.microsoft.com/office/powerpoint/2010/main" val="1264317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explores three types of storage: block storage, object storage, and file storage.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will learn about AWS services that offer each type of storage and discuss how these services are used.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begin, you will learn about block storage.</a:t>
            </a:r>
          </a:p>
        </p:txBody>
      </p:sp>
    </p:spTree>
    <p:extLst>
      <p:ext uri="{BB962C8B-B14F-4D97-AF65-F5344CB8AC3E}">
        <p14:creationId xmlns:p14="http://schemas.microsoft.com/office/powerpoint/2010/main" val="1781607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i="0" kern="1200" dirty="0">
                <a:solidFill>
                  <a:schemeClr val="tx1"/>
                </a:solidFill>
                <a:effectLst/>
                <a:latin typeface="+mn-lt"/>
                <a:ea typeface="+mn-ea"/>
                <a:cs typeface="+mn-cs"/>
              </a:rPr>
              <a:t>Which statement best describes Amazon DynamoDB?</a:t>
            </a:r>
          </a:p>
          <a:p>
            <a:pPr marL="0" indent="0">
              <a:lnSpc>
                <a:spcPct val="100000"/>
              </a:lnSpc>
              <a:buNone/>
            </a:pPr>
            <a:endParaRPr lang="en-US" dirty="0"/>
          </a:p>
          <a:p>
            <a:pPr marL="228600" indent="-228600">
              <a:buFont typeface="+mj-lt"/>
              <a:buAutoNum type="alphaUcPeriod"/>
            </a:pPr>
            <a:r>
              <a:rPr lang="en-US" sz="1200" dirty="0"/>
              <a:t>A service that allows customers to run relational databases in the AWS Cloud</a:t>
            </a:r>
          </a:p>
          <a:p>
            <a:pPr marL="228600" indent="-228600">
              <a:buFont typeface="+mj-lt"/>
              <a:buAutoNum type="alphaUcPeriod"/>
            </a:pPr>
            <a:r>
              <a:rPr lang="en-US" sz="1200" dirty="0"/>
              <a:t>A serverless key-value database service</a:t>
            </a:r>
          </a:p>
          <a:p>
            <a:pPr marL="228600" indent="-228600">
              <a:buFont typeface="+mj-lt"/>
              <a:buAutoNum type="alphaUcPeriod"/>
            </a:pPr>
            <a:r>
              <a:rPr lang="en-US" sz="1200" dirty="0"/>
              <a:t>A service that customers can use to migrate relational databases, nonrelational databases, and other types of data stores</a:t>
            </a:r>
          </a:p>
          <a:p>
            <a:pPr marL="228600" indent="-228600">
              <a:buFont typeface="+mj-lt"/>
              <a:buAutoNum type="alphaUcPeriod"/>
            </a:pPr>
            <a:r>
              <a:rPr lang="en-US" sz="1200" dirty="0"/>
              <a:t>An enterprise-class relational database</a:t>
            </a:r>
          </a:p>
        </p:txBody>
      </p:sp>
    </p:spTree>
    <p:extLst>
      <p:ext uri="{BB962C8B-B14F-4D97-AF65-F5344CB8AC3E}">
        <p14:creationId xmlns:p14="http://schemas.microsoft.com/office/powerpoint/2010/main" val="1910470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correct response option is </a:t>
            </a:r>
            <a:r>
              <a:rPr lang="en-US" sz="1200" b="1" i="0" kern="1200" dirty="0">
                <a:solidFill>
                  <a:schemeClr val="tx1"/>
                </a:solidFill>
                <a:effectLst/>
                <a:latin typeface="+mn-lt"/>
                <a:ea typeface="+mn-ea"/>
                <a:cs typeface="+mn-cs"/>
              </a:rPr>
              <a:t>B. A serverless key-value database service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Amazon DynamoDB is a key-value database service. It is serverless, which means that you do not have to provision, patch, or manage servers.</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The other response options are incorrect because: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A service that allows you to run relational databases in the AWS Cloud describes Amazon Relational Database Service (Amazon RDS).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 A service that you can use to migrate relational databases, nonrelational databases, and other types of data stores describes AWS Database Migration Service (AWS DMS).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enterprise-class relational database describes Amazon Aurora.</a:t>
            </a:r>
          </a:p>
        </p:txBody>
      </p:sp>
    </p:spTree>
    <p:extLst>
      <p:ext uri="{BB962C8B-B14F-4D97-AF65-F5344CB8AC3E}">
        <p14:creationId xmlns:p14="http://schemas.microsoft.com/office/powerpoint/2010/main" val="2553057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1200" b="0" dirty="0">
                <a:latin typeface="Amazon Ember" panose="020B0603020204020204" pitchFamily="34" charset="0"/>
                <a:ea typeface="Amazon Ember" panose="020B0603020204020204" pitchFamily="34" charset="0"/>
                <a:cs typeface="Amazon Ember" panose="020B0603020204020204" pitchFamily="34" charset="0"/>
              </a:rPr>
              <a:t>Which service is used to query and analyze data across a data warehouse?</a:t>
            </a:r>
          </a:p>
          <a:p>
            <a:endParaRPr lang="en-US" dirty="0"/>
          </a:p>
          <a:p>
            <a:pPr marL="228600" indent="-228600">
              <a:buFont typeface="+mj-lt"/>
              <a:buAutoNum type="alphaUcPeriod"/>
            </a:pPr>
            <a:r>
              <a:rPr lang="en-US" dirty="0"/>
              <a:t>Amazon Neptune</a:t>
            </a:r>
          </a:p>
          <a:p>
            <a:pPr marL="228600" indent="-228600">
              <a:buFont typeface="+mj-lt"/>
              <a:buAutoNum type="alphaUcPeriod"/>
            </a:pPr>
            <a:r>
              <a:rPr lang="en-US" dirty="0"/>
              <a:t>Amazon DocumentDB</a:t>
            </a:r>
          </a:p>
          <a:p>
            <a:pPr marL="228600" indent="-228600">
              <a:buFont typeface="+mj-lt"/>
              <a:buAutoNum type="alphaUcPeriod"/>
            </a:pPr>
            <a:r>
              <a:rPr lang="en-US" dirty="0"/>
              <a:t>Amazon ElastiCache</a:t>
            </a:r>
          </a:p>
          <a:p>
            <a:pPr marL="228600" indent="-228600">
              <a:buFont typeface="+mj-lt"/>
              <a:buAutoNum type="alphaUcPeriod"/>
            </a:pPr>
            <a:r>
              <a:rPr lang="en-US" dirty="0"/>
              <a:t>Amazon Redshift</a:t>
            </a:r>
          </a:p>
        </p:txBody>
      </p:sp>
    </p:spTree>
    <p:extLst>
      <p:ext uri="{BB962C8B-B14F-4D97-AF65-F5344CB8AC3E}">
        <p14:creationId xmlns:p14="http://schemas.microsoft.com/office/powerpoint/2010/main" val="4086760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t>The correct response option is </a:t>
            </a:r>
            <a:r>
              <a:rPr lang="en-US" b="1" dirty="0"/>
              <a:t>D. Amazon Redshift</a:t>
            </a:r>
            <a:r>
              <a:rPr lang="en-US" dirty="0"/>
              <a:t>.</a:t>
            </a:r>
          </a:p>
          <a:p>
            <a:pPr marL="0" indent="0">
              <a:lnSpc>
                <a:spcPct val="100000"/>
              </a:lnSpc>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Amazon Redshift </a:t>
            </a:r>
            <a:r>
              <a:rPr lang="en-US" sz="1200" kern="1200" dirty="0">
                <a:solidFill>
                  <a:schemeClr val="tx1"/>
                </a:solidFill>
                <a:effectLst/>
                <a:latin typeface="+mn-lt"/>
                <a:ea typeface="+mn-ea"/>
                <a:cs typeface="+mn-cs"/>
              </a:rPr>
              <a:t>is a data warehousing service that you can use for big data analytics. Use Amazon Redshift to collect data from many sources and help you understand relationships and trends across your data.</a:t>
            </a:r>
          </a:p>
          <a:p>
            <a:pPr marL="0" indent="0">
              <a:lnSpc>
                <a:spcPct val="100000"/>
              </a:lnSpc>
              <a:buNone/>
            </a:pPr>
            <a:endParaRPr lang="en-US" dirty="0"/>
          </a:p>
          <a:p>
            <a:pPr marL="0" indent="0">
              <a:lnSpc>
                <a:spcPct val="100000"/>
              </a:lnSpc>
              <a:buNone/>
            </a:pPr>
            <a:r>
              <a:rPr lang="en-US" dirty="0"/>
              <a:t>The other response options are incorrect because:</a:t>
            </a:r>
          </a:p>
          <a:p>
            <a:pPr marL="0" indent="0">
              <a:lnSpc>
                <a:spcPct val="100000"/>
              </a:lnSpc>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a:t>
            </a:r>
            <a:r>
              <a:rPr lang="en-US" sz="1200" b="0" kern="1200" dirty="0">
                <a:solidFill>
                  <a:schemeClr val="tx1"/>
                </a:solidFill>
                <a:effectLst/>
                <a:latin typeface="+mn-lt"/>
                <a:ea typeface="+mn-ea"/>
                <a:cs typeface="+mn-cs"/>
              </a:rPr>
              <a:t>Amazon Neptune </a:t>
            </a:r>
            <a:r>
              <a:rPr lang="en-US" sz="1200" kern="1200" dirty="0">
                <a:solidFill>
                  <a:schemeClr val="tx1"/>
                </a:solidFill>
                <a:effectLst/>
                <a:latin typeface="+mn-lt"/>
                <a:ea typeface="+mn-ea"/>
                <a:cs typeface="+mn-cs"/>
              </a:rPr>
              <a:t>is a graph database service. You can use Amazon Neptune to build and run applications that work with highly connected datasets, such as recommendation engines, fraud detection, and knowledge graphs.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t>
            </a:r>
            <a:r>
              <a:rPr lang="en-US" sz="1200"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Amazon DocumentDB </a:t>
            </a:r>
            <a:r>
              <a:rPr lang="en-US" sz="1200" kern="1200" dirty="0">
                <a:solidFill>
                  <a:schemeClr val="tx1"/>
                </a:solidFill>
                <a:effectLst/>
                <a:latin typeface="+mn-lt"/>
                <a:ea typeface="+mn-ea"/>
                <a:cs typeface="+mn-cs"/>
              </a:rPr>
              <a:t>is a document database service that supports MongoDB workloads. </a:t>
            </a:r>
          </a:p>
          <a:p>
            <a:pPr marL="0" indent="0">
              <a:lnSpc>
                <a:spcPct val="100000"/>
              </a:lnSpc>
              <a:buNone/>
            </a:pPr>
            <a:endParaRPr lang="en-US" dirty="0"/>
          </a:p>
          <a:p>
            <a:pPr marL="0" indent="0">
              <a:lnSpc>
                <a:spcPct val="100000"/>
              </a:lnSpc>
              <a:buNone/>
            </a:pPr>
            <a:r>
              <a:rPr lang="en-US" dirty="0"/>
              <a:t>C.</a:t>
            </a:r>
            <a:r>
              <a:rPr lang="en-US" baseline="0" dirty="0"/>
              <a:t> </a:t>
            </a:r>
            <a:r>
              <a:rPr lang="en-US" sz="1200" kern="1200" dirty="0">
                <a:solidFill>
                  <a:schemeClr val="tx1"/>
                </a:solidFill>
                <a:effectLst/>
                <a:latin typeface="+mn-lt"/>
                <a:ea typeface="+mn-ea"/>
                <a:cs typeface="+mn-cs"/>
              </a:rPr>
              <a:t>Amazon ElastiCache is a service that adds caching layers on top of your databases to help improve the read times of common requests. </a:t>
            </a:r>
            <a:endParaRPr lang="en-US" dirty="0"/>
          </a:p>
          <a:p>
            <a:pPr marL="0" indent="0">
              <a:lnSpc>
                <a:spcPct val="100000"/>
              </a:lnSpc>
              <a:buNone/>
            </a:pPr>
            <a:endParaRPr lang="en-US" dirty="0"/>
          </a:p>
        </p:txBody>
      </p:sp>
    </p:spTree>
    <p:extLst>
      <p:ext uri="{BB962C8B-B14F-4D97-AF65-F5344CB8AC3E}">
        <p14:creationId xmlns:p14="http://schemas.microsoft.com/office/powerpoint/2010/main" val="1145729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module, you learned about AWS storage services and resources, including:</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Instance stores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Amazon EBS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Amazon S3</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Amazon EFS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also learned about the six </a:t>
            </a:r>
            <a:r>
              <a:rPr lang="en-US" sz="1200" kern="1200" baseline="0" dirty="0">
                <a:solidFill>
                  <a:schemeClr val="tx1"/>
                </a:solidFill>
                <a:effectLst/>
                <a:latin typeface="+mn-lt"/>
                <a:ea typeface="+mn-ea"/>
                <a:cs typeface="+mn-cs"/>
              </a:rPr>
              <a:t>Amazon S3 storage classes</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S3 Standard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S3 Standard-Infrequent Access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S3 One Zone-Infrequent Access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S3 Intelligent-Tiering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S3 Glacier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S3 Glacier Deep Archive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you learned about AWS database services, including:</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Amazon RDS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Amazon Aurora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Amazon DynamoDB</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AWS DMS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the next module, you will learn about AWS security services.</a:t>
            </a:r>
          </a:p>
        </p:txBody>
      </p:sp>
    </p:spTree>
    <p:extLst>
      <p:ext uri="{BB962C8B-B14F-4D97-AF65-F5344CB8AC3E}">
        <p14:creationId xmlns:p14="http://schemas.microsoft.com/office/powerpoint/2010/main" val="348231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Block-level storage volumes </a:t>
            </a:r>
            <a:r>
              <a:rPr lang="en-US" sz="1200" b="0" i="0" kern="1200" dirty="0">
                <a:solidFill>
                  <a:schemeClr val="tx1"/>
                </a:solidFill>
                <a:effectLst/>
                <a:latin typeface="+mn-lt"/>
                <a:ea typeface="+mn-ea"/>
                <a:cs typeface="+mn-cs"/>
              </a:rPr>
              <a:t>behave like physical hard drives. </a:t>
            </a:r>
            <a:r>
              <a:rPr lang="en-US" sz="1200" kern="1200" dirty="0">
                <a:solidFill>
                  <a:schemeClr val="tx1"/>
                </a:solidFill>
                <a:effectLst/>
                <a:latin typeface="+mn-lt"/>
                <a:ea typeface="+mn-ea"/>
                <a:cs typeface="+mn-cs"/>
              </a:rPr>
              <a:t>In block storage, files are separated into equal-sized pieces (or blocks) of data. When a file in block storage is modified, only the pieces that are changed are updated.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Use block storage in a number of places such as databases, enterprise software applications, and computer hard drives. For example, suppose that you make a change to a single file on your computer’s hard drive. Only the blocks for that file are updated. All of the blocks across the hard drive remain unchanged.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can also use block storage for applications that run on Amazon EC2 instances.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type of block storage that you can use with Amazon EC2 instances is an </a:t>
            </a:r>
            <a:r>
              <a:rPr lang="en-US" sz="1200" b="1" kern="1200" dirty="0">
                <a:solidFill>
                  <a:schemeClr val="tx1"/>
                </a:solidFill>
                <a:effectLst/>
                <a:latin typeface="+mn-lt"/>
                <a:ea typeface="+mn-ea"/>
                <a:cs typeface="+mn-cs"/>
              </a:rPr>
              <a:t>instance store</a:t>
            </a:r>
            <a:r>
              <a:rPr lang="en-US" sz="120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23126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t>
            </a:r>
            <a:r>
              <a:rPr lang="en-US" sz="1200" b="1" kern="1200" dirty="0">
                <a:solidFill>
                  <a:schemeClr val="tx1"/>
                </a:solidFill>
                <a:effectLst/>
                <a:latin typeface="+mn-lt"/>
                <a:ea typeface="+mn-ea"/>
                <a:cs typeface="+mn-cs"/>
              </a:rPr>
              <a:t>instance store</a:t>
            </a:r>
            <a:r>
              <a:rPr lang="en-US" sz="1200" kern="1200" dirty="0">
                <a:solidFill>
                  <a:schemeClr val="tx1"/>
                </a:solidFill>
                <a:effectLst/>
                <a:latin typeface="+mn-lt"/>
                <a:ea typeface="+mn-ea"/>
                <a:cs typeface="+mn-cs"/>
              </a:rPr>
              <a:t> provides temporary block-level storage for an Amazon EC2 instance. If you stop or terminate an Amazon EC2 instance, all the data written to the attached instance store is deleted.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Suppose that you are working on a document on your computer. You can think of an instance store as a working copy of the document. While you are working on the document, all the information is there. You can review the document, copy and paste information from the document, and so on. However, if you turn off your computer without saving the document, the document will no longer be there when you turn on the computer again.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Recall that Amazon EC2 instances are virtual servers. If you start an instance from a stopped state, the instance may start on another host, where the previously used instance store volume does not exist. Therefore, AWS recommends instance stores for use cases that involve temporary data that you do not need in the long term.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you are working with data that needs retention, you can store it in </a:t>
            </a:r>
            <a:r>
              <a:rPr lang="en-US" sz="1200" b="1" kern="1200" dirty="0">
                <a:solidFill>
                  <a:schemeClr val="tx1"/>
                </a:solidFill>
                <a:effectLst/>
                <a:latin typeface="+mn-lt"/>
                <a:ea typeface="+mn-ea"/>
                <a:cs typeface="+mn-cs"/>
              </a:rPr>
              <a:t>Amazon Elastic Block Store (Amazon EBS) </a:t>
            </a:r>
            <a:r>
              <a:rPr lang="en-US" sz="1200" kern="1200" dirty="0">
                <a:solidFill>
                  <a:schemeClr val="tx1"/>
                </a:solidFill>
                <a:effectLst/>
                <a:latin typeface="+mn-lt"/>
                <a:ea typeface="+mn-ea"/>
                <a:cs typeface="+mn-cs"/>
              </a:rPr>
              <a:t>volumes.</a:t>
            </a:r>
          </a:p>
        </p:txBody>
      </p:sp>
    </p:spTree>
    <p:extLst>
      <p:ext uri="{BB962C8B-B14F-4D97-AF65-F5344CB8AC3E}">
        <p14:creationId xmlns:p14="http://schemas.microsoft.com/office/powerpoint/2010/main" val="209075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Amazon Elastic Block Store (Amazon EBS) </a:t>
            </a:r>
            <a:r>
              <a:rPr lang="en-US" sz="1200" kern="1200" dirty="0">
                <a:solidFill>
                  <a:schemeClr val="tx1"/>
                </a:solidFill>
                <a:effectLst/>
                <a:latin typeface="+mn-lt"/>
                <a:ea typeface="+mn-ea"/>
                <a:cs typeface="+mn-cs"/>
              </a:rPr>
              <a:t>is a service that provides block-level storage volumes that you can use with Amazon EC2 instances. If you stop or terminate an Amazon EC2 instance, all the data on the attached EBS volume remains available.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To create an EBS volume, you define the configuration (such as volume size and type) and provision it. After you create an EBS volume, it can attach to an Amazon EC2 instance.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Because EBS volumes are intended for data that needs to persist, it’s important to back up the data. You can take incremental backups of EBS volumes by creating Amazon EBS snapshots.</a:t>
            </a:r>
          </a:p>
        </p:txBody>
      </p:sp>
    </p:spTree>
    <p:extLst>
      <p:ext uri="{BB962C8B-B14F-4D97-AF65-F5344CB8AC3E}">
        <p14:creationId xmlns:p14="http://schemas.microsoft.com/office/powerpoint/2010/main" val="4246293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t>
            </a:r>
            <a:r>
              <a:rPr lang="en-US" sz="1200" b="1" kern="1200" dirty="0">
                <a:solidFill>
                  <a:schemeClr val="tx1"/>
                </a:solidFill>
                <a:effectLst/>
                <a:latin typeface="+mn-lt"/>
                <a:ea typeface="+mn-ea"/>
                <a:cs typeface="+mn-cs"/>
              </a:rPr>
              <a:t>Amazon</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EBS snapshot </a:t>
            </a:r>
            <a:r>
              <a:rPr lang="en-US" sz="1200" kern="1200" dirty="0">
                <a:solidFill>
                  <a:schemeClr val="tx1"/>
                </a:solidFill>
                <a:effectLst/>
                <a:latin typeface="+mn-lt"/>
                <a:ea typeface="+mn-ea"/>
                <a:cs typeface="+mn-cs"/>
              </a:rPr>
              <a:t>is an incremental backup. This means that the first backup taken of a volume copies all the data. For subsequent backups, only the blocks of data that have changed since the most recent snapshot are saved.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Incremental backups are different from full backups, in which </a:t>
            </a:r>
            <a:r>
              <a:rPr lang="en-US" sz="1200" i="1" kern="1200" dirty="0">
                <a:solidFill>
                  <a:schemeClr val="tx1"/>
                </a:solidFill>
                <a:effectLst/>
                <a:latin typeface="+mn-lt"/>
                <a:ea typeface="+mn-ea"/>
                <a:cs typeface="+mn-cs"/>
              </a:rPr>
              <a:t>all</a:t>
            </a:r>
            <a:r>
              <a:rPr lang="en-US" sz="1200" kern="1200" dirty="0">
                <a:solidFill>
                  <a:schemeClr val="tx1"/>
                </a:solidFill>
                <a:effectLst/>
                <a:latin typeface="+mn-lt"/>
                <a:ea typeface="+mn-ea"/>
                <a:cs typeface="+mn-cs"/>
              </a:rPr>
              <a:t> the data in a storage volume copies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each time a backup occurs. The backup includes data that has not changed since the most recent backup.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Later in this course, you will learn about Amazon CloudWatch. It is a service that you can use with Amazon EBS to automatically create Amazon EBS snapshots on a regular schedule.</a:t>
            </a:r>
          </a:p>
        </p:txBody>
      </p:sp>
    </p:spTree>
    <p:extLst>
      <p:ext uri="{BB962C8B-B14F-4D97-AF65-F5344CB8AC3E}">
        <p14:creationId xmlns:p14="http://schemas.microsoft.com/office/powerpoint/2010/main" val="2359470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differences between instance stores and Amazon EBS volumes?</a:t>
            </a:r>
          </a:p>
        </p:txBody>
      </p:sp>
    </p:spTree>
    <p:extLst>
      <p:ext uri="{BB962C8B-B14F-4D97-AF65-F5344CB8AC3E}">
        <p14:creationId xmlns:p14="http://schemas.microsoft.com/office/powerpoint/2010/main" val="30483865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26.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7.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0.xml"/><Relationship Id="rId4" Type="http://schemas.openxmlformats.org/officeDocument/2006/relationships/image" Target="../media/image5.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9.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50.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5.jp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56.xml"/><Relationship Id="rId4"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57.xml"/><Relationship Id="rId4"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58.xml"/><Relationship Id="rId4"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61.xml"/><Relationship Id="rId4"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62.xml"/><Relationship Id="rId4"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67.xml"/><Relationship Id="rId4"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49286497"/>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32412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21727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034183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973020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482231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61591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027902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121449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043603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37977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678039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753421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69454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638251375"/>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2746582873"/>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pic>
        <p:nvPicPr>
          <p:cNvPr id="6" name="Picture 5">
            <a:extLst>
              <a:ext uri="{FF2B5EF4-FFF2-40B4-BE49-F238E27FC236}">
                <a16:creationId xmlns:a16="http://schemas.microsoft.com/office/drawing/2014/main" id="{CE065644-9CE2-C744-9018-76E0F2060A46}"/>
              </a:ext>
            </a:extLst>
          </p:cNvPr>
          <p:cNvPicPr>
            <a:picLocks noChangeAspect="1"/>
          </p:cNvPicPr>
          <p:nvPr userDrawn="1"/>
        </p:nvPicPr>
        <p:blipFill>
          <a:blip r:embed="rId3"/>
          <a:stretch>
            <a:fillRect/>
          </a:stretch>
        </p:blipFill>
        <p:spPr>
          <a:xfrm>
            <a:off x="-81023" y="-47919"/>
            <a:ext cx="12361762" cy="6958182"/>
          </a:xfrm>
          <a:prstGeom prst="rect">
            <a:avLst/>
          </a:prstGeom>
        </p:spPr>
      </p:pic>
      <p:pic>
        <p:nvPicPr>
          <p:cNvPr id="8" name="Picture 7">
            <a:extLst>
              <a:ext uri="{FF2B5EF4-FFF2-40B4-BE49-F238E27FC236}">
                <a16:creationId xmlns:a16="http://schemas.microsoft.com/office/drawing/2014/main" id="{D9177CC1-18BC-934D-A636-D65BE8F0374E}"/>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902432325"/>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8" name="Rectangle 7">
            <a:extLst>
              <a:ext uri="{FF2B5EF4-FFF2-40B4-BE49-F238E27FC236}">
                <a16:creationId xmlns:a16="http://schemas.microsoft.com/office/drawing/2014/main" id="{5333372D-1AB5-974B-AC9D-B6EF3FF80603}"/>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DD19F883-66F6-B946-B165-FC6F23D0CE3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4734598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
        <p:nvSpPr>
          <p:cNvPr id="10" name="Rectangle 9">
            <a:extLst>
              <a:ext uri="{FF2B5EF4-FFF2-40B4-BE49-F238E27FC236}">
                <a16:creationId xmlns:a16="http://schemas.microsoft.com/office/drawing/2014/main" id="{8DC2A5D6-8729-9447-AE6F-20E842E5A1D3}"/>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1" name="Picture 10" descr="A circuit board&#10;&#10;Description automatically generated">
            <a:extLst>
              <a:ext uri="{FF2B5EF4-FFF2-40B4-BE49-F238E27FC236}">
                <a16:creationId xmlns:a16="http://schemas.microsoft.com/office/drawing/2014/main" id="{00895D66-09FF-BC41-9CC8-DB5B925216DB}"/>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pic>
        <p:nvPicPr>
          <p:cNvPr id="14" name="Picture 13">
            <a:extLst>
              <a:ext uri="{FF2B5EF4-FFF2-40B4-BE49-F238E27FC236}">
                <a16:creationId xmlns:a16="http://schemas.microsoft.com/office/drawing/2014/main" id="{B9A52B9E-3CAA-4A45-B3D3-9B7092D9F403}"/>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9226888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2" name="Picture 11">
            <a:extLst>
              <a:ext uri="{FF2B5EF4-FFF2-40B4-BE49-F238E27FC236}">
                <a16:creationId xmlns:a16="http://schemas.microsoft.com/office/drawing/2014/main" id="{71ECF93A-59A1-2241-851E-6FF532D84AD3}"/>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38611C1B-385D-E446-9C0F-8F68A547D3C5}"/>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273339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1" name="Picture 10">
            <a:extLst>
              <a:ext uri="{FF2B5EF4-FFF2-40B4-BE49-F238E27FC236}">
                <a16:creationId xmlns:a16="http://schemas.microsoft.com/office/drawing/2014/main" id="{F4EEA90C-4A76-234D-B16D-E2B6A28A870B}"/>
              </a:ext>
            </a:extLst>
          </p:cNvPr>
          <p:cNvPicPr>
            <a:picLocks/>
          </p:cNvPicPr>
          <p:nvPr userDrawn="1"/>
        </p:nvPicPr>
        <p:blipFill>
          <a:blip r:embed="rId3"/>
          <a:stretch>
            <a:fillRect/>
          </a:stretch>
        </p:blipFill>
        <p:spPr>
          <a:xfrm>
            <a:off x="2469" y="5"/>
            <a:ext cx="12188952" cy="1143000"/>
          </a:xfrm>
          <a:prstGeom prst="rect">
            <a:avLst/>
          </a:prstGeom>
        </p:spPr>
      </p:pic>
      <p:pic>
        <p:nvPicPr>
          <p:cNvPr id="12" name="Picture 11">
            <a:extLst>
              <a:ext uri="{FF2B5EF4-FFF2-40B4-BE49-F238E27FC236}">
                <a16:creationId xmlns:a16="http://schemas.microsoft.com/office/drawing/2014/main" id="{B43AA28D-3B58-D64D-8BE4-95267B70EF49}"/>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778432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6" name="Picture 15">
            <a:extLst>
              <a:ext uri="{FF2B5EF4-FFF2-40B4-BE49-F238E27FC236}">
                <a16:creationId xmlns:a16="http://schemas.microsoft.com/office/drawing/2014/main" id="{3E717224-50AB-A648-A907-10444390624C}"/>
              </a:ext>
            </a:extLst>
          </p:cNvPr>
          <p:cNvPicPr>
            <a:picLocks/>
          </p:cNvPicPr>
          <p:nvPr userDrawn="1"/>
        </p:nvPicPr>
        <p:blipFill>
          <a:blip r:embed="rId3"/>
          <a:stretch>
            <a:fillRect/>
          </a:stretch>
        </p:blipFill>
        <p:spPr>
          <a:xfrm>
            <a:off x="3048" y="0"/>
            <a:ext cx="12188952" cy="1143000"/>
          </a:xfrm>
          <a:prstGeom prst="rect">
            <a:avLst/>
          </a:prstGeom>
        </p:spPr>
      </p:pic>
      <p:pic>
        <p:nvPicPr>
          <p:cNvPr id="17" name="Picture 16">
            <a:extLst>
              <a:ext uri="{FF2B5EF4-FFF2-40B4-BE49-F238E27FC236}">
                <a16:creationId xmlns:a16="http://schemas.microsoft.com/office/drawing/2014/main" id="{407B5EAD-B806-AD48-BF2D-705F1172FE19}"/>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38742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4137775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4" name="Picture 13">
            <a:extLst>
              <a:ext uri="{FF2B5EF4-FFF2-40B4-BE49-F238E27FC236}">
                <a16:creationId xmlns:a16="http://schemas.microsoft.com/office/drawing/2014/main" id="{06B730A6-D0D5-8049-9A9F-D4994E330EBF}"/>
              </a:ext>
            </a:extLst>
          </p:cNvPr>
          <p:cNvPicPr>
            <a:picLocks/>
          </p:cNvPicPr>
          <p:nvPr userDrawn="1"/>
        </p:nvPicPr>
        <p:blipFill>
          <a:blip r:embed="rId3"/>
          <a:stretch>
            <a:fillRect/>
          </a:stretch>
        </p:blipFill>
        <p:spPr>
          <a:xfrm>
            <a:off x="2469" y="5"/>
            <a:ext cx="12188952" cy="1143000"/>
          </a:xfrm>
          <a:prstGeom prst="rect">
            <a:avLst/>
          </a:prstGeom>
        </p:spPr>
      </p:pic>
      <p:pic>
        <p:nvPicPr>
          <p:cNvPr id="17" name="Picture 16">
            <a:extLst>
              <a:ext uri="{FF2B5EF4-FFF2-40B4-BE49-F238E27FC236}">
                <a16:creationId xmlns:a16="http://schemas.microsoft.com/office/drawing/2014/main" id="{2463641A-8D00-B54B-BDF5-B4798B0977C7}"/>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2281024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6" name="Picture 15">
            <a:extLst>
              <a:ext uri="{FF2B5EF4-FFF2-40B4-BE49-F238E27FC236}">
                <a16:creationId xmlns:a16="http://schemas.microsoft.com/office/drawing/2014/main" id="{73437B4B-6792-AF42-81AD-D931196290B2}"/>
              </a:ext>
            </a:extLst>
          </p:cNvPr>
          <p:cNvPicPr>
            <a:picLocks/>
          </p:cNvPicPr>
          <p:nvPr userDrawn="1"/>
        </p:nvPicPr>
        <p:blipFill>
          <a:blip r:embed="rId3"/>
          <a:stretch>
            <a:fillRect/>
          </a:stretch>
        </p:blipFill>
        <p:spPr>
          <a:xfrm>
            <a:off x="2469" y="5"/>
            <a:ext cx="12188952" cy="1143000"/>
          </a:xfrm>
          <a:prstGeom prst="rect">
            <a:avLst/>
          </a:prstGeom>
        </p:spPr>
      </p:pic>
      <p:pic>
        <p:nvPicPr>
          <p:cNvPr id="17" name="Picture 16">
            <a:extLst>
              <a:ext uri="{FF2B5EF4-FFF2-40B4-BE49-F238E27FC236}">
                <a16:creationId xmlns:a16="http://schemas.microsoft.com/office/drawing/2014/main" id="{38FFD163-A780-554F-851B-C1EAFC600728}"/>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19625832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7" name="Picture 16">
            <a:extLst>
              <a:ext uri="{FF2B5EF4-FFF2-40B4-BE49-F238E27FC236}">
                <a16:creationId xmlns:a16="http://schemas.microsoft.com/office/drawing/2014/main" id="{2639D288-5662-FF42-9EB8-465FBC04A10B}"/>
              </a:ext>
            </a:extLst>
          </p:cNvPr>
          <p:cNvPicPr>
            <a:picLocks/>
          </p:cNvPicPr>
          <p:nvPr userDrawn="1"/>
        </p:nvPicPr>
        <p:blipFill>
          <a:blip r:embed="rId3"/>
          <a:stretch>
            <a:fillRect/>
          </a:stretch>
        </p:blipFill>
        <p:spPr>
          <a:xfrm>
            <a:off x="2469" y="5"/>
            <a:ext cx="12188952" cy="1143000"/>
          </a:xfrm>
          <a:prstGeom prst="rect">
            <a:avLst/>
          </a:prstGeom>
        </p:spPr>
      </p:pic>
      <p:pic>
        <p:nvPicPr>
          <p:cNvPr id="21" name="Picture 20">
            <a:extLst>
              <a:ext uri="{FF2B5EF4-FFF2-40B4-BE49-F238E27FC236}">
                <a16:creationId xmlns:a16="http://schemas.microsoft.com/office/drawing/2014/main" id="{CBE403E1-BE96-2042-B66E-846BB595610B}"/>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3309201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5" name="Picture 14">
            <a:extLst>
              <a:ext uri="{FF2B5EF4-FFF2-40B4-BE49-F238E27FC236}">
                <a16:creationId xmlns:a16="http://schemas.microsoft.com/office/drawing/2014/main" id="{6777B52C-B99D-F346-BBA5-553D5F0ACE69}"/>
              </a:ext>
            </a:extLst>
          </p:cNvPr>
          <p:cNvPicPr>
            <a:picLocks/>
          </p:cNvPicPr>
          <p:nvPr userDrawn="1"/>
        </p:nvPicPr>
        <p:blipFill>
          <a:blip r:embed="rId3"/>
          <a:stretch>
            <a:fillRect/>
          </a:stretch>
        </p:blipFill>
        <p:spPr>
          <a:xfrm>
            <a:off x="2469" y="5"/>
            <a:ext cx="12188952" cy="1143000"/>
          </a:xfrm>
          <a:prstGeom prst="rect">
            <a:avLst/>
          </a:prstGeom>
        </p:spPr>
      </p:pic>
      <p:pic>
        <p:nvPicPr>
          <p:cNvPr id="16" name="Picture 15">
            <a:extLst>
              <a:ext uri="{FF2B5EF4-FFF2-40B4-BE49-F238E27FC236}">
                <a16:creationId xmlns:a16="http://schemas.microsoft.com/office/drawing/2014/main" id="{4ACBC390-CB6C-F342-B333-17492128195F}"/>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2704168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8" name="Picture 7">
            <a:extLst>
              <a:ext uri="{FF2B5EF4-FFF2-40B4-BE49-F238E27FC236}">
                <a16:creationId xmlns:a16="http://schemas.microsoft.com/office/drawing/2014/main" id="{E6D7437F-394C-EE4B-9063-DB0BFD8CE3AE}"/>
              </a:ext>
            </a:extLst>
          </p:cNvPr>
          <p:cNvPicPr>
            <a:picLocks/>
          </p:cNvPicPr>
          <p:nvPr userDrawn="1"/>
        </p:nvPicPr>
        <p:blipFill>
          <a:blip r:embed="rId3"/>
          <a:stretch>
            <a:fillRect/>
          </a:stretch>
        </p:blipFill>
        <p:spPr>
          <a:xfrm>
            <a:off x="2469" y="5"/>
            <a:ext cx="12188952" cy="1143000"/>
          </a:xfrm>
          <a:prstGeom prst="rect">
            <a:avLst/>
          </a:prstGeom>
        </p:spPr>
      </p:pic>
      <p:pic>
        <p:nvPicPr>
          <p:cNvPr id="11" name="Picture 10">
            <a:extLst>
              <a:ext uri="{FF2B5EF4-FFF2-40B4-BE49-F238E27FC236}">
                <a16:creationId xmlns:a16="http://schemas.microsoft.com/office/drawing/2014/main" id="{6967AEBA-78BF-C045-BF21-4A5E47468027}"/>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27913054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6" name="Picture 15">
            <a:extLst>
              <a:ext uri="{FF2B5EF4-FFF2-40B4-BE49-F238E27FC236}">
                <a16:creationId xmlns:a16="http://schemas.microsoft.com/office/drawing/2014/main" id="{86C36042-5DA4-9849-B716-CE5BB3D0328B}"/>
              </a:ext>
            </a:extLst>
          </p:cNvPr>
          <p:cNvPicPr>
            <a:picLocks/>
          </p:cNvPicPr>
          <p:nvPr userDrawn="1"/>
        </p:nvPicPr>
        <p:blipFill>
          <a:blip r:embed="rId3"/>
          <a:stretch>
            <a:fillRect/>
          </a:stretch>
        </p:blipFill>
        <p:spPr>
          <a:xfrm>
            <a:off x="2469" y="5"/>
            <a:ext cx="12188952" cy="1143000"/>
          </a:xfrm>
          <a:prstGeom prst="rect">
            <a:avLst/>
          </a:prstGeom>
        </p:spPr>
      </p:pic>
      <p:pic>
        <p:nvPicPr>
          <p:cNvPr id="17" name="Picture 16">
            <a:extLst>
              <a:ext uri="{FF2B5EF4-FFF2-40B4-BE49-F238E27FC236}">
                <a16:creationId xmlns:a16="http://schemas.microsoft.com/office/drawing/2014/main" id="{80E4B363-8989-A24A-9B2F-0BE89784DED1}"/>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37451625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6" name="Picture 15">
            <a:extLst>
              <a:ext uri="{FF2B5EF4-FFF2-40B4-BE49-F238E27FC236}">
                <a16:creationId xmlns:a16="http://schemas.microsoft.com/office/drawing/2014/main" id="{1F37DF4C-192F-5A47-BF1E-56C72DD567AB}"/>
              </a:ext>
            </a:extLst>
          </p:cNvPr>
          <p:cNvPicPr>
            <a:picLocks/>
          </p:cNvPicPr>
          <p:nvPr userDrawn="1"/>
        </p:nvPicPr>
        <p:blipFill>
          <a:blip r:embed="rId3"/>
          <a:stretch>
            <a:fillRect/>
          </a:stretch>
        </p:blipFill>
        <p:spPr>
          <a:xfrm>
            <a:off x="2469" y="5"/>
            <a:ext cx="12188952" cy="1143000"/>
          </a:xfrm>
          <a:prstGeom prst="rect">
            <a:avLst/>
          </a:prstGeom>
        </p:spPr>
      </p:pic>
      <p:pic>
        <p:nvPicPr>
          <p:cNvPr id="18" name="Picture 17">
            <a:extLst>
              <a:ext uri="{FF2B5EF4-FFF2-40B4-BE49-F238E27FC236}">
                <a16:creationId xmlns:a16="http://schemas.microsoft.com/office/drawing/2014/main" id="{464B97AB-A37C-E045-BAC0-EF3B6C4DDBEE}"/>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775981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23" name="Picture 22">
            <a:extLst>
              <a:ext uri="{FF2B5EF4-FFF2-40B4-BE49-F238E27FC236}">
                <a16:creationId xmlns:a16="http://schemas.microsoft.com/office/drawing/2014/main" id="{AEDC696F-7706-804D-98B6-1A30BB438965}"/>
              </a:ext>
            </a:extLst>
          </p:cNvPr>
          <p:cNvPicPr>
            <a:picLocks/>
          </p:cNvPicPr>
          <p:nvPr userDrawn="1"/>
        </p:nvPicPr>
        <p:blipFill>
          <a:blip r:embed="rId3"/>
          <a:stretch>
            <a:fillRect/>
          </a:stretch>
        </p:blipFill>
        <p:spPr>
          <a:xfrm>
            <a:off x="2469" y="5"/>
            <a:ext cx="12188952" cy="1143000"/>
          </a:xfrm>
          <a:prstGeom prst="rect">
            <a:avLst/>
          </a:prstGeom>
        </p:spPr>
      </p:pic>
      <p:pic>
        <p:nvPicPr>
          <p:cNvPr id="25" name="Picture 24">
            <a:extLst>
              <a:ext uri="{FF2B5EF4-FFF2-40B4-BE49-F238E27FC236}">
                <a16:creationId xmlns:a16="http://schemas.microsoft.com/office/drawing/2014/main" id="{3A2E3CBA-D97F-714E-8A63-9C7CDA79EDB0}"/>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449537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9" name="Picture 18">
            <a:extLst>
              <a:ext uri="{FF2B5EF4-FFF2-40B4-BE49-F238E27FC236}">
                <a16:creationId xmlns:a16="http://schemas.microsoft.com/office/drawing/2014/main" id="{FC903FFE-D0B2-4943-B269-9F13A5E00CC8}"/>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20" name="Picture 19">
            <a:extLst>
              <a:ext uri="{FF2B5EF4-FFF2-40B4-BE49-F238E27FC236}">
                <a16:creationId xmlns:a16="http://schemas.microsoft.com/office/drawing/2014/main" id="{F45DBA9C-767D-164D-82DD-70D37FA4D6F6}"/>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1075689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8" name="Picture 7">
            <a:extLst>
              <a:ext uri="{FF2B5EF4-FFF2-40B4-BE49-F238E27FC236}">
                <a16:creationId xmlns:a16="http://schemas.microsoft.com/office/drawing/2014/main" id="{6D7D3C0D-A6AF-D440-AAA5-CD4F564FB9A3}"/>
              </a:ext>
            </a:extLst>
          </p:cNvPr>
          <p:cNvPicPr>
            <a:picLocks/>
          </p:cNvPicPr>
          <p:nvPr userDrawn="1"/>
        </p:nvPicPr>
        <p:blipFill>
          <a:blip r:embed="rId3"/>
          <a:stretch>
            <a:fillRect/>
          </a:stretch>
        </p:blipFill>
        <p:spPr>
          <a:xfrm>
            <a:off x="2469" y="5"/>
            <a:ext cx="12188952" cy="1143000"/>
          </a:xfrm>
          <a:prstGeom prst="rect">
            <a:avLst/>
          </a:prstGeom>
        </p:spPr>
      </p:pic>
      <p:pic>
        <p:nvPicPr>
          <p:cNvPr id="10" name="Picture 9">
            <a:extLst>
              <a:ext uri="{FF2B5EF4-FFF2-40B4-BE49-F238E27FC236}">
                <a16:creationId xmlns:a16="http://schemas.microsoft.com/office/drawing/2014/main" id="{B0F8EE89-B2BD-BC4C-8281-C376DA8581D6}"/>
              </a:ext>
            </a:extLst>
          </p:cNvPr>
          <p:cNvPicPr>
            <a:picLocks noChangeAspect="1"/>
          </p:cNvPicPr>
          <p:nvPr userDrawn="1"/>
        </p:nvPicPr>
        <p:blipFill>
          <a:blip r:embed="rId4"/>
          <a:stretch>
            <a:fillRect/>
          </a:stretch>
        </p:blipFill>
        <p:spPr>
          <a:xfrm>
            <a:off x="9840052" y="365126"/>
            <a:ext cx="1910948" cy="449073"/>
          </a:xfrm>
          <a:prstGeom prst="rect">
            <a:avLst/>
          </a:prstGeom>
        </p:spPr>
      </p:pic>
    </p:spTree>
    <p:custDataLst>
      <p:tags r:id="rId1"/>
    </p:custDataLst>
    <p:extLst>
      <p:ext uri="{BB962C8B-B14F-4D97-AF65-F5344CB8AC3E}">
        <p14:creationId xmlns:p14="http://schemas.microsoft.com/office/powerpoint/2010/main" val="241735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2007352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11" name="Picture 10">
            <a:extLst>
              <a:ext uri="{FF2B5EF4-FFF2-40B4-BE49-F238E27FC236}">
                <a16:creationId xmlns:a16="http://schemas.microsoft.com/office/drawing/2014/main" id="{D13FEE80-EC0C-B842-823F-ACBF1A1933C4}"/>
              </a:ext>
            </a:extLst>
          </p:cNvPr>
          <p:cNvPicPr>
            <a:picLocks/>
          </p:cNvPicPr>
          <p:nvPr userDrawn="1"/>
        </p:nvPicPr>
        <p:blipFill>
          <a:blip r:embed="rId3"/>
          <a:stretch>
            <a:fillRect/>
          </a:stretch>
        </p:blipFill>
        <p:spPr>
          <a:xfrm>
            <a:off x="2469" y="5"/>
            <a:ext cx="12188952" cy="1143000"/>
          </a:xfrm>
          <a:prstGeom prst="rect">
            <a:avLst/>
          </a:prstGeom>
        </p:spPr>
      </p:pic>
      <p:pic>
        <p:nvPicPr>
          <p:cNvPr id="12" name="Picture 11">
            <a:extLst>
              <a:ext uri="{FF2B5EF4-FFF2-40B4-BE49-F238E27FC236}">
                <a16:creationId xmlns:a16="http://schemas.microsoft.com/office/drawing/2014/main" id="{5ACE52EF-9BC7-E945-B392-BE9CD010145C}"/>
              </a:ext>
            </a:extLst>
          </p:cNvPr>
          <p:cNvPicPr>
            <a:picLocks noChangeAspect="1"/>
          </p:cNvPicPr>
          <p:nvPr userDrawn="1"/>
        </p:nvPicPr>
        <p:blipFill>
          <a:blip r:embed="rId4"/>
          <a:stretch>
            <a:fillRect/>
          </a:stretch>
        </p:blipFill>
        <p:spPr>
          <a:xfrm>
            <a:off x="9840052" y="365125"/>
            <a:ext cx="1910948" cy="449073"/>
          </a:xfrm>
          <a:prstGeom prst="rect">
            <a:avLst/>
          </a:prstGeom>
        </p:spPr>
      </p:pic>
    </p:spTree>
    <p:custDataLst>
      <p:tags r:id="rId1"/>
    </p:custDataLst>
    <p:extLst>
      <p:ext uri="{BB962C8B-B14F-4D97-AF65-F5344CB8AC3E}">
        <p14:creationId xmlns:p14="http://schemas.microsoft.com/office/powerpoint/2010/main" val="25044155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6383943C-B886-0440-B30C-0B188A3FF1BB}"/>
              </a:ext>
            </a:extLst>
          </p:cNvPr>
          <p:cNvPicPr>
            <a:picLocks noChangeAspect="1"/>
          </p:cNvPicPr>
          <p:nvPr userDrawn="1"/>
        </p:nvPicPr>
        <p:blipFill>
          <a:blip r:embed="rId3"/>
          <a:stretch>
            <a:fillRect/>
          </a:stretch>
        </p:blipFill>
        <p:spPr>
          <a:xfrm>
            <a:off x="9840052" y="365125"/>
            <a:ext cx="1910948" cy="449072"/>
          </a:xfrm>
          <a:prstGeom prst="rect">
            <a:avLst/>
          </a:prstGeom>
        </p:spPr>
      </p:pic>
    </p:spTree>
    <p:custDataLst>
      <p:tags r:id="rId1"/>
    </p:custDataLst>
    <p:extLst>
      <p:ext uri="{BB962C8B-B14F-4D97-AF65-F5344CB8AC3E}">
        <p14:creationId xmlns:p14="http://schemas.microsoft.com/office/powerpoint/2010/main" val="606308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B3D7C106-03E6-7B4A-8CDC-2059FC3621B9}"/>
              </a:ext>
            </a:extLst>
          </p:cNvPr>
          <p:cNvPicPr>
            <a:picLocks noChangeAspect="1"/>
          </p:cNvPicPr>
          <p:nvPr userDrawn="1"/>
        </p:nvPicPr>
        <p:blipFill>
          <a:blip r:embed="rId3"/>
          <a:stretch>
            <a:fillRect/>
          </a:stretch>
        </p:blipFill>
        <p:spPr>
          <a:xfrm>
            <a:off x="10301048" y="6435724"/>
            <a:ext cx="878193" cy="206375"/>
          </a:xfrm>
          <a:prstGeom prst="rect">
            <a:avLst/>
          </a:prstGeom>
        </p:spPr>
      </p:pic>
    </p:spTree>
    <p:custDataLst>
      <p:tags r:id="rId1"/>
    </p:custDataLst>
    <p:extLst>
      <p:ext uri="{BB962C8B-B14F-4D97-AF65-F5344CB8AC3E}">
        <p14:creationId xmlns:p14="http://schemas.microsoft.com/office/powerpoint/2010/main" val="37530117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29" name="Rectangle 28">
            <a:extLst>
              <a:ext uri="{FF2B5EF4-FFF2-40B4-BE49-F238E27FC236}">
                <a16:creationId xmlns:a16="http://schemas.microsoft.com/office/drawing/2014/main" id="{0F209C3A-7074-0143-9A09-B3634873AC42}"/>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30" name="Rectangle 29">
            <a:extLst>
              <a:ext uri="{FF2B5EF4-FFF2-40B4-BE49-F238E27FC236}">
                <a16:creationId xmlns:a16="http://schemas.microsoft.com/office/drawing/2014/main" id="{AF5ECF0F-B033-D34A-9A1B-88941A824861}"/>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36" name="Picture 35">
            <a:extLst>
              <a:ext uri="{FF2B5EF4-FFF2-40B4-BE49-F238E27FC236}">
                <a16:creationId xmlns:a16="http://schemas.microsoft.com/office/drawing/2014/main" id="{7D039709-2C36-DC48-BF06-14D906B98098}"/>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37" name="TextBox 36">
            <a:extLst>
              <a:ext uri="{FF2B5EF4-FFF2-40B4-BE49-F238E27FC236}">
                <a16:creationId xmlns:a16="http://schemas.microsoft.com/office/drawing/2014/main" id="{61E53767-251C-2049-A233-E9B74172EDFD}"/>
              </a:ext>
            </a:extLst>
          </p:cNvPr>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556EE486-52EB-4E40-8B29-C3753D8023D9}"/>
              </a:ext>
            </a:extLst>
          </p:cNvPr>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851193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9" name="Rectangle 8">
            <a:extLst>
              <a:ext uri="{FF2B5EF4-FFF2-40B4-BE49-F238E27FC236}">
                <a16:creationId xmlns:a16="http://schemas.microsoft.com/office/drawing/2014/main" id="{65C3153B-E702-CF42-8507-5003CD566666}"/>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0" name="Picture 9">
            <a:extLst>
              <a:ext uri="{FF2B5EF4-FFF2-40B4-BE49-F238E27FC236}">
                <a16:creationId xmlns:a16="http://schemas.microsoft.com/office/drawing/2014/main" id="{B9CA7585-3741-3844-B372-8F0A688DC9FB}"/>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3782487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pic>
        <p:nvPicPr>
          <p:cNvPr id="7" name="Picture 6">
            <a:extLst>
              <a:ext uri="{FF2B5EF4-FFF2-40B4-BE49-F238E27FC236}">
                <a16:creationId xmlns:a16="http://schemas.microsoft.com/office/drawing/2014/main" id="{3E20995A-5AFD-A644-9D3D-D749DB7FD8F0}"/>
              </a:ext>
            </a:extLst>
          </p:cNvPr>
          <p:cNvPicPr>
            <a:picLocks noChangeAspect="1"/>
          </p:cNvPicPr>
          <p:nvPr userDrawn="1"/>
        </p:nvPicPr>
        <p:blipFill>
          <a:blip r:embed="rId3"/>
          <a:stretch>
            <a:fillRect/>
          </a:stretch>
        </p:blipFill>
        <p:spPr>
          <a:xfrm>
            <a:off x="-81023" y="0"/>
            <a:ext cx="12361762" cy="6958182"/>
          </a:xfrm>
          <a:prstGeom prst="rect">
            <a:avLst/>
          </a:prstGeom>
        </p:spPr>
      </p:pic>
      <p:sp>
        <p:nvSpPr>
          <p:cNvPr id="8" name="TextBox 7">
            <a:extLst>
              <a:ext uri="{FF2B5EF4-FFF2-40B4-BE49-F238E27FC236}">
                <a16:creationId xmlns:a16="http://schemas.microsoft.com/office/drawing/2014/main" id="{26BB7519-6ED1-7F42-ACAF-AE576C333FA9}"/>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pic>
        <p:nvPicPr>
          <p:cNvPr id="9" name="Picture 8">
            <a:extLst>
              <a:ext uri="{FF2B5EF4-FFF2-40B4-BE49-F238E27FC236}">
                <a16:creationId xmlns:a16="http://schemas.microsoft.com/office/drawing/2014/main" id="{0185E4DF-EE9D-4549-8928-49FE76D05BCC}"/>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549065017"/>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8022B78-15A3-CC46-8DFE-E6480C8FF06E}"/>
              </a:ext>
            </a:extLst>
          </p:cNvPr>
          <p:cNvPicPr>
            <a:picLocks noChangeAspect="1"/>
          </p:cNvPicPr>
          <p:nvPr userDrawn="1"/>
        </p:nvPicPr>
        <p:blipFill rotWithShape="1">
          <a:blip r:embed="rId2"/>
          <a:srcRect r="30265" b="25476"/>
          <a:stretch/>
        </p:blipFill>
        <p:spPr>
          <a:xfrm>
            <a:off x="7881870" y="3417048"/>
            <a:ext cx="4310129" cy="3440952"/>
          </a:xfrm>
          <a:prstGeom prst="rect">
            <a:avLst/>
          </a:prstGeom>
        </p:spPr>
      </p:pic>
      <p:sp>
        <p:nvSpPr>
          <p:cNvPr id="6" name="TextBox 5"/>
          <p:cNvSpPr txBox="1"/>
          <p:nvPr userDrawn="1"/>
        </p:nvSpPr>
        <p:spPr>
          <a:xfrm>
            <a:off x="449053" y="6301678"/>
            <a:ext cx="287927" cy="328231"/>
          </a:xfrm>
          <a:prstGeom prst="rect">
            <a:avLst/>
          </a:prstGeom>
          <a:noFill/>
        </p:spPr>
        <p:txBody>
          <a:bodyPr wrap="square" lIns="0" tIns="60960" rIns="0" bIns="60960" rtlCol="0">
            <a:spAutoFit/>
          </a:bodyPr>
          <a:lstStyle/>
          <a:p>
            <a:fld id="{DA559F40-59B8-49CC-BADB-14531CEC6FE1}" type="slidenum">
              <a:rPr lang="en-US" sz="1333" b="0" i="0" smtClean="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t>
            </a:fld>
            <a:endParaRPr lang="en-US" sz="1333"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 name="Title 1">
            <a:extLst>
              <a:ext uri="{FF2B5EF4-FFF2-40B4-BE49-F238E27FC236}">
                <a16:creationId xmlns:a16="http://schemas.microsoft.com/office/drawing/2014/main" id="{36DBD99C-CDA3-EB4E-BD09-962B5E148DFC}"/>
              </a:ext>
            </a:extLst>
          </p:cNvPr>
          <p:cNvSpPr>
            <a:spLocks noGrp="1"/>
          </p:cNvSpPr>
          <p:nvPr>
            <p:ph type="title"/>
          </p:nvPr>
        </p:nvSpPr>
        <p:spPr>
          <a:xfrm>
            <a:off x="609750" y="245774"/>
            <a:ext cx="10779708" cy="727655"/>
          </a:xfrm>
          <a:prstGeom prst="rect">
            <a:avLst/>
          </a:prstGeom>
        </p:spPr>
        <p:txBody>
          <a:bodyPr/>
          <a:lstStyle>
            <a:lvl1pPr>
              <a:defRPr sz="4267"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8" name="Rectangle 17">
            <a:extLst>
              <a:ext uri="{FF2B5EF4-FFF2-40B4-BE49-F238E27FC236}">
                <a16:creationId xmlns:a16="http://schemas.microsoft.com/office/drawing/2014/main" id="{B5E86449-4952-8F42-BC88-1EB458F55A8F}"/>
              </a:ext>
            </a:extLst>
          </p:cNvPr>
          <p:cNvSpPr/>
          <p:nvPr userDrawn="1"/>
        </p:nvSpPr>
        <p:spPr>
          <a:xfrm>
            <a:off x="1" y="245774"/>
            <a:ext cx="373039" cy="72765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
        <p:nvSpPr>
          <p:cNvPr id="3" name="Text Placeholder 2">
            <a:extLst>
              <a:ext uri="{FF2B5EF4-FFF2-40B4-BE49-F238E27FC236}">
                <a16:creationId xmlns:a16="http://schemas.microsoft.com/office/drawing/2014/main" id="{BB77467C-46B8-294D-8663-E6A09A51EF46}"/>
              </a:ext>
            </a:extLst>
          </p:cNvPr>
          <p:cNvSpPr>
            <a:spLocks noGrp="1"/>
          </p:cNvSpPr>
          <p:nvPr>
            <p:ph type="body" sz="quarter" idx="10"/>
          </p:nvPr>
        </p:nvSpPr>
        <p:spPr>
          <a:xfrm>
            <a:off x="609600" y="1119736"/>
            <a:ext cx="10780184" cy="4752675"/>
          </a:xfrm>
          <a:prstGeom prst="rect">
            <a:avLst/>
          </a:prstGeom>
        </p:spPr>
        <p:txBody>
          <a:bodyPr/>
          <a:lstStyle>
            <a:lvl1pPr>
              <a:defRPr sz="2133"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buClr>
                <a:schemeClr val="tx2"/>
              </a:buClr>
              <a:defRPr sz="2133"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523962" indent="-304792">
              <a:buClr>
                <a:schemeClr val="tx2"/>
              </a:buClr>
              <a:buFont typeface="System Font Regular"/>
              <a:buChar char="–"/>
              <a:defRPr sz="2133"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2133547" indent="-304792">
              <a:buClr>
                <a:schemeClr val="tx2"/>
              </a:buClr>
              <a:buFont typeface="System Font Regular"/>
              <a:buChar char="»"/>
              <a:defRPr sz="2133"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743131" indent="-304792">
              <a:buClr>
                <a:schemeClr val="tx2"/>
              </a:buClr>
              <a:buFont typeface="System Font Regular"/>
              <a:buChar char="+"/>
              <a:defRPr sz="2133" b="0" i="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D9EDDAF0-6209-7D47-91A8-17B32802474A}"/>
              </a:ext>
            </a:extLst>
          </p:cNvPr>
          <p:cNvPicPr>
            <a:picLocks noChangeAspect="1"/>
          </p:cNvPicPr>
          <p:nvPr userDrawn="1"/>
        </p:nvPicPr>
        <p:blipFill>
          <a:blip r:embed="rId3"/>
          <a:stretch>
            <a:fillRect/>
          </a:stretch>
        </p:blipFill>
        <p:spPr>
          <a:xfrm>
            <a:off x="10049908" y="6232700"/>
            <a:ext cx="1693041" cy="397272"/>
          </a:xfrm>
          <a:prstGeom prst="rect">
            <a:avLst/>
          </a:prstGeom>
        </p:spPr>
      </p:pic>
    </p:spTree>
    <p:extLst>
      <p:ext uri="{BB962C8B-B14F-4D97-AF65-F5344CB8AC3E}">
        <p14:creationId xmlns:p14="http://schemas.microsoft.com/office/powerpoint/2010/main" val="706877079"/>
      </p:ext>
    </p:extLst>
  </p:cSld>
  <p:clrMapOvr>
    <a:masterClrMapping/>
  </p:clrMapOvr>
  <p:extLst>
    <p:ext uri="{DCECCB84-F9BA-43D5-87BE-67443E8EF086}">
      <p15:sldGuideLst xmlns:p15="http://schemas.microsoft.com/office/powerpoint/2012/main">
        <p15:guide id="1" pos="288">
          <p15:clr>
            <a:srgbClr val="FBAE40"/>
          </p15:clr>
        </p15:guide>
        <p15:guide id="2" pos="5568">
          <p15:clr>
            <a:srgbClr val="FBAE40"/>
          </p15:clr>
        </p15:guide>
        <p15:guide id="3" orient="horz" pos="16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5953786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490714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240354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7063891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6219644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8439444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9232188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6236622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a:t>
            </a:r>
          </a:p>
        </p:txBody>
      </p:sp>
    </p:spTree>
    <p:custDataLst>
      <p:tags r:id="rId1"/>
    </p:custDataLst>
    <p:extLst>
      <p:ext uri="{BB962C8B-B14F-4D97-AF65-F5344CB8AC3E}">
        <p14:creationId xmlns:p14="http://schemas.microsoft.com/office/powerpoint/2010/main" val="35991496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20650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267329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dirty="0"/>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dirty="0"/>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0595713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dirty="0"/>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dirty="0"/>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dirty="0"/>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dirty="0"/>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dirty="0"/>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6871737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28072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007788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1525619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672752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25314490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6684659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636966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1786603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2548493"/>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2259239872"/>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78728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62195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799289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4" Type="http://schemas.openxmlformats.org/officeDocument/2006/relationships/slideLayout" Target="../slideLayouts/slideLayout67.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slideLayout" Target="../slideLayouts/slideLayout66.xml"/><Relationship Id="rId8" Type="http://schemas.openxmlformats.org/officeDocument/2006/relationships/slideLayout" Target="../slideLayouts/slideLayout31.xml"/><Relationship Id="rId3" Type="http://schemas.openxmlformats.org/officeDocument/2006/relationships/slideLayout" Target="../slideLayouts/slideLayout26.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46" Type="http://schemas.openxmlformats.org/officeDocument/2006/relationships/tags" Target="../tags/tag25.xml"/><Relationship Id="rId20" Type="http://schemas.openxmlformats.org/officeDocument/2006/relationships/slideLayout" Target="../slideLayouts/slideLayout43.xml"/><Relationship Id="rId41"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25"/>
    </p:custDataLst>
    <p:extLst>
      <p:ext uri="{BB962C8B-B14F-4D97-AF65-F5344CB8AC3E}">
        <p14:creationId xmlns:p14="http://schemas.microsoft.com/office/powerpoint/2010/main" val="3875995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995261C8-5D4B-6F46-A7F5-BE07367BF388}" type="slidenum">
              <a:rPr lang="en-US" smtClean="0"/>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endParaRPr lang="en-US" dirty="0"/>
          </a:p>
        </p:txBody>
      </p:sp>
    </p:spTree>
    <p:custDataLst>
      <p:tags r:id="rId46"/>
    </p:custDataLst>
    <p:extLst>
      <p:ext uri="{BB962C8B-B14F-4D97-AF65-F5344CB8AC3E}">
        <p14:creationId xmlns:p14="http://schemas.microsoft.com/office/powerpoint/2010/main" val="1017357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 id="2147483723" r:id="rId39"/>
    <p:sldLayoutId id="2147483724" r:id="rId40"/>
    <p:sldLayoutId id="2147483725" r:id="rId41"/>
    <p:sldLayoutId id="2147483726" r:id="rId42"/>
    <p:sldLayoutId id="2147483727" r:id="rId43"/>
    <p:sldLayoutId id="2147483728" r:id="rId44"/>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7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5.png"/><Relationship Id="rId2" Type="http://schemas.openxmlformats.org/officeDocument/2006/relationships/slideLayout" Target="../slideLayouts/slideLayout40.xml"/><Relationship Id="rId1" Type="http://schemas.openxmlformats.org/officeDocument/2006/relationships/tags" Target="../tags/tag7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0.xml"/><Relationship Id="rId1" Type="http://schemas.openxmlformats.org/officeDocument/2006/relationships/tags" Target="../tags/tag7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0.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0.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6.xml"/><Relationship Id="rId1" Type="http://schemas.openxmlformats.org/officeDocument/2006/relationships/tags" Target="../tags/tag8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6.xml"/><Relationship Id="rId1" Type="http://schemas.openxmlformats.org/officeDocument/2006/relationships/tags" Target="../tags/tag8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7.xml"/><Relationship Id="rId7" Type="http://schemas.openxmlformats.org/officeDocument/2006/relationships/image" Target="../media/image31.svg"/><Relationship Id="rId12" Type="http://schemas.openxmlformats.org/officeDocument/2006/relationships/image" Target="../media/image36.png"/><Relationship Id="rId2" Type="http://schemas.openxmlformats.org/officeDocument/2006/relationships/slideLayout" Target="../slideLayouts/slideLayout40.xml"/><Relationship Id="rId1" Type="http://schemas.openxmlformats.org/officeDocument/2006/relationships/tags" Target="../tags/tag84.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0.xml"/><Relationship Id="rId1" Type="http://schemas.openxmlformats.org/officeDocument/2006/relationships/tags" Target="../tags/tag8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69.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8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8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0.xml"/><Relationship Id="rId1" Type="http://schemas.openxmlformats.org/officeDocument/2006/relationships/tags" Target="../tags/tag8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90.xml"/><Relationship Id="rId5" Type="http://schemas.openxmlformats.org/officeDocument/2006/relationships/image" Target="../media/image42.sv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0.xml"/><Relationship Id="rId1" Type="http://schemas.openxmlformats.org/officeDocument/2006/relationships/tags" Target="../tags/tag9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9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9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0.xml"/><Relationship Id="rId1" Type="http://schemas.openxmlformats.org/officeDocument/2006/relationships/tags" Target="../tags/tag94.xml"/><Relationship Id="rId6" Type="http://schemas.openxmlformats.org/officeDocument/2006/relationships/image" Target="../media/image38.png"/><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notesSlide" Target="../notesSlides/notesSlide28.xml"/><Relationship Id="rId7" Type="http://schemas.openxmlformats.org/officeDocument/2006/relationships/image" Target="../media/image50.png"/><Relationship Id="rId2" Type="http://schemas.openxmlformats.org/officeDocument/2006/relationships/slideLayout" Target="../slideLayouts/slideLayout40.xml"/><Relationship Id="rId1" Type="http://schemas.openxmlformats.org/officeDocument/2006/relationships/tags" Target="../tags/tag95.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0.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5.xml"/><Relationship Id="rId1" Type="http://schemas.openxmlformats.org/officeDocument/2006/relationships/tags" Target="../tags/tag97.xml"/></Relationships>
</file>

<file path=ppt/slides/_rels/slide3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notesSlide" Target="../notesSlides/notesSlide31.xml"/><Relationship Id="rId7" Type="http://schemas.openxmlformats.org/officeDocument/2006/relationships/image" Target="../media/image55.svg"/><Relationship Id="rId2" Type="http://schemas.openxmlformats.org/officeDocument/2006/relationships/slideLayout" Target="../slideLayouts/slideLayout40.xml"/><Relationship Id="rId1" Type="http://schemas.openxmlformats.org/officeDocument/2006/relationships/tags" Target="../tags/tag98.xml"/><Relationship Id="rId6" Type="http://schemas.openxmlformats.org/officeDocument/2006/relationships/image" Target="../media/image54.png"/><Relationship Id="rId11" Type="http://schemas.openxmlformats.org/officeDocument/2006/relationships/image" Target="../media/image59.svg"/><Relationship Id="rId5" Type="http://schemas.openxmlformats.org/officeDocument/2006/relationships/image" Target="../media/image53.sv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svg"/></Relationships>
</file>

<file path=ppt/slides/_rels/slide3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32.xml"/><Relationship Id="rId7" Type="http://schemas.openxmlformats.org/officeDocument/2006/relationships/image" Target="../media/image63.svg"/><Relationship Id="rId2" Type="http://schemas.openxmlformats.org/officeDocument/2006/relationships/slideLayout" Target="../slideLayouts/slideLayout40.xml"/><Relationship Id="rId1" Type="http://schemas.openxmlformats.org/officeDocument/2006/relationships/tags" Target="../tags/tag99.xml"/><Relationship Id="rId6" Type="http://schemas.openxmlformats.org/officeDocument/2006/relationships/image" Target="../media/image62.png"/><Relationship Id="rId5" Type="http://schemas.openxmlformats.org/officeDocument/2006/relationships/image" Target="../media/image61.svg"/><Relationship Id="rId4" Type="http://schemas.openxmlformats.org/officeDocument/2006/relationships/image" Target="../media/image60.png"/><Relationship Id="rId9" Type="http://schemas.openxmlformats.org/officeDocument/2006/relationships/image" Target="../media/image65.sv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5.xml"/><Relationship Id="rId1" Type="http://schemas.openxmlformats.org/officeDocument/2006/relationships/tags" Target="../tags/tag10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6.xml"/><Relationship Id="rId1" Type="http://schemas.openxmlformats.org/officeDocument/2006/relationships/tags" Target="../tags/tag101.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6.xml"/><Relationship Id="rId1" Type="http://schemas.openxmlformats.org/officeDocument/2006/relationships/tags" Target="../tags/tag10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6.xml"/><Relationship Id="rId1" Type="http://schemas.openxmlformats.org/officeDocument/2006/relationships/tags" Target="../tags/tag103.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6.xml"/><Relationship Id="rId1" Type="http://schemas.openxmlformats.org/officeDocument/2006/relationships/tags" Target="../tags/tag104.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6.xml"/><Relationship Id="rId1" Type="http://schemas.openxmlformats.org/officeDocument/2006/relationships/tags" Target="../tags/tag105.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6.xml"/><Relationship Id="rId1" Type="http://schemas.openxmlformats.org/officeDocument/2006/relationships/tags" Target="../tags/tag106.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7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6.xml"/><Relationship Id="rId1" Type="http://schemas.openxmlformats.org/officeDocument/2006/relationships/tags" Target="../tags/tag107.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6.xml"/><Relationship Id="rId1" Type="http://schemas.openxmlformats.org/officeDocument/2006/relationships/tags" Target="../tags/tag108.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6.xml"/><Relationship Id="rId1" Type="http://schemas.openxmlformats.org/officeDocument/2006/relationships/tags" Target="../tags/tag109.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6.xml"/><Relationship Id="rId1" Type="http://schemas.openxmlformats.org/officeDocument/2006/relationships/tags" Target="../tags/tag110.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8.xml"/><Relationship Id="rId1" Type="http://schemas.openxmlformats.org/officeDocument/2006/relationships/tags" Target="../tags/tag11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0.xml"/><Relationship Id="rId1" Type="http://schemas.openxmlformats.org/officeDocument/2006/relationships/tags" Target="../tags/tag7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notesSlide" Target="../notesSlides/notesSlide6.xml"/><Relationship Id="rId7" Type="http://schemas.openxmlformats.org/officeDocument/2006/relationships/image" Target="../media/image16.png"/><Relationship Id="rId2" Type="http://schemas.openxmlformats.org/officeDocument/2006/relationships/slideLayout" Target="../slideLayouts/slideLayout40.xml"/><Relationship Id="rId1" Type="http://schemas.openxmlformats.org/officeDocument/2006/relationships/tags" Target="../tags/tag73.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7.xml"/><Relationship Id="rId7" Type="http://schemas.openxmlformats.org/officeDocument/2006/relationships/image" Target="../media/image14.svg"/><Relationship Id="rId2" Type="http://schemas.openxmlformats.org/officeDocument/2006/relationships/slideLayout" Target="../slideLayouts/slideLayout40.xml"/><Relationship Id="rId1" Type="http://schemas.openxmlformats.org/officeDocument/2006/relationships/tags" Target="../tags/tag74.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17.svg"/><Relationship Id="rId4" Type="http://schemas.openxmlformats.org/officeDocument/2006/relationships/image" Target="../media/image18.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notesSlide" Target="../notesSlides/notesSlide8.xml"/><Relationship Id="rId7" Type="http://schemas.openxmlformats.org/officeDocument/2006/relationships/image" Target="../media/image20.png"/><Relationship Id="rId2" Type="http://schemas.openxmlformats.org/officeDocument/2006/relationships/slideLayout" Target="../slideLayouts/slideLayout40.xml"/><Relationship Id="rId1" Type="http://schemas.openxmlformats.org/officeDocument/2006/relationships/tags" Target="../tags/tag75.xml"/><Relationship Id="rId6" Type="http://schemas.openxmlformats.org/officeDocument/2006/relationships/image" Target="../media/image15.png"/><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19100" y="3191940"/>
            <a:ext cx="11353800" cy="474119"/>
          </a:xfrm>
        </p:spPr>
        <p:txBody>
          <a:bodyPr/>
          <a:lstStyle/>
          <a:p>
            <a:r>
              <a:rPr lang="en-US" dirty="0"/>
              <a:t>Storage and Databases</a:t>
            </a:r>
          </a:p>
        </p:txBody>
      </p:sp>
      <p:sp>
        <p:nvSpPr>
          <p:cNvPr id="8" name="Text Placeholder 3"/>
          <p:cNvSpPr>
            <a:spLocks noGrp="1"/>
          </p:cNvSpPr>
          <p:nvPr>
            <p:ph type="body" sz="quarter" idx="10"/>
          </p:nvPr>
        </p:nvSpPr>
        <p:spPr>
          <a:xfrm>
            <a:off x="419100" y="2554356"/>
            <a:ext cx="8059738" cy="488498"/>
          </a:xfrm>
        </p:spPr>
        <p:txBody>
          <a:bodyPr/>
          <a:lstStyle/>
          <a:p>
            <a:r>
              <a:rPr lang="en-US" dirty="0"/>
              <a:t>Module 5</a:t>
            </a:r>
          </a:p>
        </p:txBody>
      </p:sp>
    </p:spTree>
    <p:custDataLst>
      <p:tags r:id="rId1"/>
    </p:custDataLst>
    <p:extLst>
      <p:ext uri="{BB962C8B-B14F-4D97-AF65-F5344CB8AC3E}">
        <p14:creationId xmlns:p14="http://schemas.microsoft.com/office/powerpoint/2010/main" val="95430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Knowledge check</a:t>
            </a:r>
          </a:p>
        </p:txBody>
      </p:sp>
      <p:sp>
        <p:nvSpPr>
          <p:cNvPr id="7" name="Text Placeholder 6"/>
          <p:cNvSpPr>
            <a:spLocks noGrp="1"/>
          </p:cNvSpPr>
          <p:nvPr>
            <p:ph idx="16"/>
          </p:nvPr>
        </p:nvSpPr>
        <p:spPr/>
        <p:txBody>
          <a:bodyPr/>
          <a:lstStyle/>
          <a:p>
            <a:endParaRPr lang="en-US" dirty="0"/>
          </a:p>
          <a:p>
            <a:r>
              <a:rPr lang="en-US" dirty="0"/>
              <a:t>Instance stores are ideal for temporary data not kept long term.</a:t>
            </a:r>
            <a:br>
              <a:rPr lang="en-US" dirty="0"/>
            </a:br>
            <a:endParaRPr lang="en-US" dirty="0"/>
          </a:p>
          <a:p>
            <a:r>
              <a:rPr lang="en-US" dirty="0"/>
              <a:t>Amazon EBS volumes are ideal for data that requires retention. </a:t>
            </a:r>
          </a:p>
        </p:txBody>
      </p:sp>
      <p:pic>
        <p:nvPicPr>
          <p:cNvPr id="10"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342780"/>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3" name="Slide Number Placeholder 2"/>
          <p:cNvSpPr>
            <a:spLocks noGrp="1"/>
          </p:cNvSpPr>
          <p:nvPr>
            <p:ph type="sldNum" sz="quarter" idx="10"/>
          </p:nvPr>
        </p:nvSpPr>
        <p:spPr/>
        <p:txBody>
          <a:bodyPr/>
          <a:lstStyle/>
          <a:p>
            <a:fld id="{B6A95138-A96E-2F42-A959-2EFD44FE4AB7}" type="slidenum">
              <a:rPr lang="en-US" smtClean="0"/>
              <a:pPr/>
              <a:t>10</a:t>
            </a:fld>
            <a:endParaRPr lang="en-US" dirty="0"/>
          </a:p>
        </p:txBody>
      </p:sp>
    </p:spTree>
    <p:custDataLst>
      <p:tags r:id="rId1"/>
    </p:custDataLst>
    <p:extLst>
      <p:ext uri="{BB962C8B-B14F-4D97-AF65-F5344CB8AC3E}">
        <p14:creationId xmlns:p14="http://schemas.microsoft.com/office/powerpoint/2010/main" val="337569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C4CD-9C20-ED4E-9672-6CDD5C5E5FCF}"/>
              </a:ext>
            </a:extLst>
          </p:cNvPr>
          <p:cNvSpPr>
            <a:spLocks noGrp="1"/>
          </p:cNvSpPr>
          <p:nvPr>
            <p:ph type="title"/>
          </p:nvPr>
        </p:nvSpPr>
        <p:spPr/>
        <p:txBody>
          <a:bodyPr/>
          <a:lstStyle/>
          <a:p>
            <a:r>
              <a:rPr lang="en-US" dirty="0"/>
              <a:t>Object storage</a:t>
            </a:r>
          </a:p>
        </p:txBody>
      </p:sp>
      <p:sp>
        <p:nvSpPr>
          <p:cNvPr id="6" name="TextBox 5">
            <a:extLst>
              <a:ext uri="{FF2B5EF4-FFF2-40B4-BE49-F238E27FC236}">
                <a16:creationId xmlns:a16="http://schemas.microsoft.com/office/drawing/2014/main" id="{73001361-5D45-3040-9B48-822187A0F3C3}"/>
              </a:ext>
            </a:extLst>
          </p:cNvPr>
          <p:cNvSpPr txBox="1"/>
          <p:nvPr/>
        </p:nvSpPr>
        <p:spPr>
          <a:xfrm>
            <a:off x="598394" y="1892726"/>
            <a:ext cx="6440245" cy="954107"/>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In </a:t>
            </a:r>
            <a:r>
              <a:rPr lang="en-US" sz="2800" dirty="0">
                <a:latin typeface="Amazon Ember" panose="02000000000000000000" pitchFamily="2" charset="0"/>
                <a:ea typeface="Amazon Ember" panose="02000000000000000000" pitchFamily="2" charset="0"/>
                <a:cs typeface="Amazon Ember" panose="020B0603020204020204" pitchFamily="34" charset="0"/>
              </a:rPr>
              <a:t>object storage</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each object consists of data, metadata, and a key. </a:t>
            </a:r>
          </a:p>
        </p:txBody>
      </p:sp>
      <p:sp>
        <p:nvSpPr>
          <p:cNvPr id="3" name="TextBox 2">
            <a:extLst>
              <a:ext uri="{FF2B5EF4-FFF2-40B4-BE49-F238E27FC236}">
                <a16:creationId xmlns:a16="http://schemas.microsoft.com/office/drawing/2014/main" id="{53802DD8-E32A-7849-BFB3-41A4B8B46F53}"/>
              </a:ext>
            </a:extLst>
          </p:cNvPr>
          <p:cNvSpPr txBox="1"/>
          <p:nvPr/>
        </p:nvSpPr>
        <p:spPr>
          <a:xfrm>
            <a:off x="8584778" y="5119430"/>
            <a:ext cx="1838965"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Object storage</a:t>
            </a:r>
          </a:p>
        </p:txBody>
      </p:sp>
      <p:pic>
        <p:nvPicPr>
          <p:cNvPr id="7" name="Picture 6">
            <a:extLst>
              <a:ext uri="{FF2B5EF4-FFF2-40B4-BE49-F238E27FC236}">
                <a16:creationId xmlns:a16="http://schemas.microsoft.com/office/drawing/2014/main" id="{A39B5A6A-25D2-ED4A-895A-690D8CA4DB45}"/>
              </a:ext>
            </a:extLst>
          </p:cNvPr>
          <p:cNvPicPr>
            <a:picLocks noChangeAspect="1"/>
          </p:cNvPicPr>
          <p:nvPr/>
        </p:nvPicPr>
        <p:blipFill>
          <a:blip r:embed="rId4"/>
          <a:stretch>
            <a:fillRect/>
          </a:stretch>
        </p:blipFill>
        <p:spPr>
          <a:xfrm>
            <a:off x="8207898" y="2304446"/>
            <a:ext cx="2450058" cy="2600953"/>
          </a:xfrm>
          <a:prstGeom prst="rect">
            <a:avLst/>
          </a:prstGeom>
        </p:spPr>
      </p:pic>
      <p:cxnSp>
        <p:nvCxnSpPr>
          <p:cNvPr id="8" name="Straight Connector 7">
            <a:extLst>
              <a:ext uri="{FF2B5EF4-FFF2-40B4-BE49-F238E27FC236}">
                <a16:creationId xmlns:a16="http://schemas.microsoft.com/office/drawing/2014/main" id="{0E92B72C-8384-FA45-B5B2-AED0BDD2AF22}"/>
              </a:ext>
            </a:extLst>
          </p:cNvPr>
          <p:cNvCxnSpPr>
            <a:cxnSpLocks/>
          </p:cNvCxnSpPr>
          <p:nvPr/>
        </p:nvCxnSpPr>
        <p:spPr>
          <a:xfrm flipH="1" flipV="1">
            <a:off x="5835650" y="3542685"/>
            <a:ext cx="3111126" cy="468409"/>
          </a:xfrm>
          <a:prstGeom prst="line">
            <a:avLst/>
          </a:prstGeom>
          <a:ln w="349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BF230B-50B8-D544-AF38-9914F53BF920}"/>
              </a:ext>
            </a:extLst>
          </p:cNvPr>
          <p:cNvCxnSpPr>
            <a:cxnSpLocks/>
          </p:cNvCxnSpPr>
          <p:nvPr/>
        </p:nvCxnSpPr>
        <p:spPr>
          <a:xfrm flipH="1">
            <a:off x="5835650" y="4432113"/>
            <a:ext cx="3111126" cy="1080224"/>
          </a:xfrm>
          <a:prstGeom prst="line">
            <a:avLst/>
          </a:prstGeom>
          <a:ln w="3492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DE534D4-CCDE-8343-B297-011D9C2BD3BF}"/>
              </a:ext>
            </a:extLst>
          </p:cNvPr>
          <p:cNvSpPr/>
          <p:nvPr/>
        </p:nvSpPr>
        <p:spPr>
          <a:xfrm>
            <a:off x="914400" y="3521307"/>
            <a:ext cx="4941780" cy="2011680"/>
          </a:xfrm>
          <a:prstGeom prst="rect">
            <a:avLst/>
          </a:prstGeom>
          <a:solidFill>
            <a:srgbClr val="ECECEC"/>
          </a:solid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extBox 12">
            <a:extLst>
              <a:ext uri="{FF2B5EF4-FFF2-40B4-BE49-F238E27FC236}">
                <a16:creationId xmlns:a16="http://schemas.microsoft.com/office/drawing/2014/main" id="{1810A348-48F5-684A-8BB4-20C7562D46CC}"/>
              </a:ext>
            </a:extLst>
          </p:cNvPr>
          <p:cNvSpPr txBox="1"/>
          <p:nvPr/>
        </p:nvSpPr>
        <p:spPr>
          <a:xfrm>
            <a:off x="1450558" y="5038344"/>
            <a:ext cx="657552"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Data</a:t>
            </a:r>
          </a:p>
        </p:txBody>
      </p:sp>
      <p:sp>
        <p:nvSpPr>
          <p:cNvPr id="14" name="TextBox 13">
            <a:extLst>
              <a:ext uri="{FF2B5EF4-FFF2-40B4-BE49-F238E27FC236}">
                <a16:creationId xmlns:a16="http://schemas.microsoft.com/office/drawing/2014/main" id="{0D7228AE-C74E-6343-9908-1A750D5E099D}"/>
              </a:ext>
            </a:extLst>
          </p:cNvPr>
          <p:cNvSpPr txBox="1"/>
          <p:nvPr/>
        </p:nvSpPr>
        <p:spPr>
          <a:xfrm>
            <a:off x="2735178" y="5042465"/>
            <a:ext cx="1143262"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Metadata</a:t>
            </a:r>
          </a:p>
        </p:txBody>
      </p:sp>
      <p:sp>
        <p:nvSpPr>
          <p:cNvPr id="15" name="TextBox 14">
            <a:extLst>
              <a:ext uri="{FF2B5EF4-FFF2-40B4-BE49-F238E27FC236}">
                <a16:creationId xmlns:a16="http://schemas.microsoft.com/office/drawing/2014/main" id="{B5930A2F-A8C3-C840-9C40-7F4F32C1E0B2}"/>
              </a:ext>
            </a:extLst>
          </p:cNvPr>
          <p:cNvSpPr txBox="1"/>
          <p:nvPr/>
        </p:nvSpPr>
        <p:spPr>
          <a:xfrm>
            <a:off x="4658165" y="5042465"/>
            <a:ext cx="548548"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Key</a:t>
            </a:r>
          </a:p>
        </p:txBody>
      </p:sp>
      <p:sp>
        <p:nvSpPr>
          <p:cNvPr id="16" name="TextBox 15">
            <a:extLst>
              <a:ext uri="{FF2B5EF4-FFF2-40B4-BE49-F238E27FC236}">
                <a16:creationId xmlns:a16="http://schemas.microsoft.com/office/drawing/2014/main" id="{B52D505E-4B6F-8346-B380-81DA2ED1CE02}"/>
              </a:ext>
            </a:extLst>
          </p:cNvPr>
          <p:cNvSpPr txBox="1"/>
          <p:nvPr/>
        </p:nvSpPr>
        <p:spPr>
          <a:xfrm>
            <a:off x="2829755" y="5609051"/>
            <a:ext cx="954107" cy="400110"/>
          </a:xfrm>
          <a:prstGeom prst="rect">
            <a:avLst/>
          </a:prstGeom>
          <a:noFill/>
        </p:spPr>
        <p:txBody>
          <a:bodyPr wrap="none" rtlCol="0">
            <a:spAutoFit/>
          </a:bodyPr>
          <a:lstStyle/>
          <a:p>
            <a:r>
              <a:rPr lang="en-US" sz="2000" dirty="0">
                <a:ea typeface="Amazon Ember" panose="020B0603020204020204" pitchFamily="34" charset="0"/>
                <a:cs typeface="Amazon Ember" panose="020B0603020204020204" pitchFamily="34" charset="0"/>
              </a:rPr>
              <a:t>Object</a:t>
            </a:r>
          </a:p>
        </p:txBody>
      </p:sp>
      <p:pic>
        <p:nvPicPr>
          <p:cNvPr id="17" name="Picture 16">
            <a:extLst>
              <a:ext uri="{FF2B5EF4-FFF2-40B4-BE49-F238E27FC236}">
                <a16:creationId xmlns:a16="http://schemas.microsoft.com/office/drawing/2014/main" id="{E6829959-D95E-2C4F-81BC-2B2CC7A13D34}"/>
              </a:ext>
            </a:extLst>
          </p:cNvPr>
          <p:cNvPicPr>
            <a:picLocks noChangeAspect="1"/>
          </p:cNvPicPr>
          <p:nvPr/>
        </p:nvPicPr>
        <p:blipFill>
          <a:blip r:embed="rId5"/>
          <a:stretch>
            <a:fillRect/>
          </a:stretch>
        </p:blipFill>
        <p:spPr>
          <a:xfrm>
            <a:off x="4381420" y="3887666"/>
            <a:ext cx="1139761" cy="1081311"/>
          </a:xfrm>
          <a:prstGeom prst="rect">
            <a:avLst/>
          </a:prstGeom>
          <a:ln w="12700">
            <a:solidFill>
              <a:schemeClr val="tx1"/>
            </a:solidFill>
          </a:ln>
        </p:spPr>
      </p:pic>
      <p:pic>
        <p:nvPicPr>
          <p:cNvPr id="18" name="Picture 17">
            <a:extLst>
              <a:ext uri="{FF2B5EF4-FFF2-40B4-BE49-F238E27FC236}">
                <a16:creationId xmlns:a16="http://schemas.microsoft.com/office/drawing/2014/main" id="{A1CF023C-CA3E-0749-97B2-F8DDAE891C02}"/>
              </a:ext>
            </a:extLst>
          </p:cNvPr>
          <p:cNvPicPr>
            <a:picLocks noChangeAspect="1"/>
          </p:cNvPicPr>
          <p:nvPr/>
        </p:nvPicPr>
        <p:blipFill>
          <a:blip r:embed="rId6"/>
          <a:stretch>
            <a:fillRect/>
          </a:stretch>
        </p:blipFill>
        <p:spPr>
          <a:xfrm>
            <a:off x="2759073" y="3783617"/>
            <a:ext cx="1130777" cy="1219624"/>
          </a:xfrm>
          <a:prstGeom prst="rect">
            <a:avLst/>
          </a:prstGeom>
          <a:ln w="12700">
            <a:solidFill>
              <a:schemeClr val="tx1"/>
            </a:solidFill>
          </a:ln>
        </p:spPr>
      </p:pic>
      <p:pic>
        <p:nvPicPr>
          <p:cNvPr id="21" name="Picture 20">
            <a:extLst>
              <a:ext uri="{FF2B5EF4-FFF2-40B4-BE49-F238E27FC236}">
                <a16:creationId xmlns:a16="http://schemas.microsoft.com/office/drawing/2014/main" id="{25810F23-1683-2848-BF27-80CCD6C7E797}"/>
              </a:ext>
            </a:extLst>
          </p:cNvPr>
          <p:cNvPicPr>
            <a:picLocks noChangeAspect="1"/>
          </p:cNvPicPr>
          <p:nvPr/>
        </p:nvPicPr>
        <p:blipFill>
          <a:blip r:embed="rId7"/>
          <a:stretch>
            <a:fillRect/>
          </a:stretch>
        </p:blipFill>
        <p:spPr>
          <a:xfrm>
            <a:off x="1229690" y="3899297"/>
            <a:ext cx="1101557" cy="1069680"/>
          </a:xfrm>
          <a:prstGeom prst="rect">
            <a:avLst/>
          </a:prstGeom>
          <a:ln w="12700">
            <a:solidFill>
              <a:schemeClr val="tx1"/>
            </a:solidFill>
          </a:ln>
        </p:spPr>
      </p:pic>
      <p:sp>
        <p:nvSpPr>
          <p:cNvPr id="4" name="Footer Placeholder 3"/>
          <p:cNvSpPr>
            <a:spLocks noGrp="1"/>
          </p:cNvSpPr>
          <p:nvPr>
            <p:ph type="ftr" sz="quarter" idx="3"/>
          </p:nvPr>
        </p:nvSpPr>
        <p:spPr/>
        <p:txBody>
          <a:bodyPr/>
          <a:lstStyle/>
          <a:p>
            <a:r>
              <a:rPr lang="en-US"/>
              <a:t>© 2021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11</a:t>
            </a:fld>
            <a:endParaRPr lang="en-US" dirty="0"/>
          </a:p>
        </p:txBody>
      </p:sp>
    </p:spTree>
    <p:custDataLst>
      <p:tags r:id="rId1"/>
    </p:custDataLst>
    <p:extLst>
      <p:ext uri="{BB962C8B-B14F-4D97-AF65-F5344CB8AC3E}">
        <p14:creationId xmlns:p14="http://schemas.microsoft.com/office/powerpoint/2010/main" val="214277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Amazon Simple Storage Service</a:t>
            </a:r>
          </a:p>
        </p:txBody>
      </p:sp>
      <p:sp>
        <p:nvSpPr>
          <p:cNvPr id="5" name="TextBox 4">
            <a:extLst>
              <a:ext uri="{FF2B5EF4-FFF2-40B4-BE49-F238E27FC236}">
                <a16:creationId xmlns:a16="http://schemas.microsoft.com/office/drawing/2014/main" id="{EED4773F-2BFE-8D4D-89CD-3C7CEEF22D9F}"/>
              </a:ext>
            </a:extLst>
          </p:cNvPr>
          <p:cNvSpPr txBox="1"/>
          <p:nvPr/>
        </p:nvSpPr>
        <p:spPr>
          <a:xfrm>
            <a:off x="754621" y="4535424"/>
            <a:ext cx="2946400"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Store objects in buckets</a:t>
            </a:r>
          </a:p>
        </p:txBody>
      </p:sp>
      <p:sp>
        <p:nvSpPr>
          <p:cNvPr id="6" name="TextBox 5">
            <a:extLst>
              <a:ext uri="{FF2B5EF4-FFF2-40B4-BE49-F238E27FC236}">
                <a16:creationId xmlns:a16="http://schemas.microsoft.com/office/drawing/2014/main" id="{7499544A-64C8-AA4B-9178-DB98CB3F84F8}"/>
              </a:ext>
            </a:extLst>
          </p:cNvPr>
          <p:cNvSpPr txBox="1"/>
          <p:nvPr/>
        </p:nvSpPr>
        <p:spPr>
          <a:xfrm>
            <a:off x="4517189" y="4535424"/>
            <a:ext cx="3157621"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Set permissions to control access to objects</a:t>
            </a:r>
          </a:p>
        </p:txBody>
      </p:sp>
      <p:sp>
        <p:nvSpPr>
          <p:cNvPr id="7" name="TextBox 6">
            <a:extLst>
              <a:ext uri="{FF2B5EF4-FFF2-40B4-BE49-F238E27FC236}">
                <a16:creationId xmlns:a16="http://schemas.microsoft.com/office/drawing/2014/main" id="{E462A08D-0DA9-DF42-B4EC-4099AE43A95B}"/>
              </a:ext>
            </a:extLst>
          </p:cNvPr>
          <p:cNvSpPr txBox="1"/>
          <p:nvPr/>
        </p:nvSpPr>
        <p:spPr>
          <a:xfrm>
            <a:off x="8490979" y="4535424"/>
            <a:ext cx="294640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Choose from a range of storage classes for different use cases</a:t>
            </a:r>
          </a:p>
        </p:txBody>
      </p:sp>
      <p:pic>
        <p:nvPicPr>
          <p:cNvPr id="14" name="Picture 13">
            <a:extLst>
              <a:ext uri="{FF2B5EF4-FFF2-40B4-BE49-F238E27FC236}">
                <a16:creationId xmlns:a16="http://schemas.microsoft.com/office/drawing/2014/main" id="{D5DE6C7D-4614-1C44-8900-8E9CAFC8FB1C}"/>
              </a:ext>
            </a:extLst>
          </p:cNvPr>
          <p:cNvPicPr>
            <a:picLocks noChangeAspect="1"/>
          </p:cNvPicPr>
          <p:nvPr/>
        </p:nvPicPr>
        <p:blipFill>
          <a:blip r:embed="rId4"/>
          <a:stretch>
            <a:fillRect/>
          </a:stretch>
        </p:blipFill>
        <p:spPr>
          <a:xfrm>
            <a:off x="8978163" y="2431085"/>
            <a:ext cx="1972032" cy="2093486"/>
          </a:xfrm>
          <a:prstGeom prst="rect">
            <a:avLst/>
          </a:prstGeom>
        </p:spPr>
      </p:pic>
      <p:pic>
        <p:nvPicPr>
          <p:cNvPr id="21" name="Picture 20">
            <a:extLst>
              <a:ext uri="{FF2B5EF4-FFF2-40B4-BE49-F238E27FC236}">
                <a16:creationId xmlns:a16="http://schemas.microsoft.com/office/drawing/2014/main" id="{90AED9D0-190E-154F-9873-0035710F12B4}"/>
              </a:ext>
            </a:extLst>
          </p:cNvPr>
          <p:cNvPicPr>
            <a:picLocks noChangeAspect="1"/>
          </p:cNvPicPr>
          <p:nvPr/>
        </p:nvPicPr>
        <p:blipFill>
          <a:blip r:embed="rId5"/>
          <a:stretch>
            <a:fillRect/>
          </a:stretch>
        </p:blipFill>
        <p:spPr>
          <a:xfrm>
            <a:off x="1356279" y="2241899"/>
            <a:ext cx="1861097" cy="2266281"/>
          </a:xfrm>
          <a:prstGeom prst="rect">
            <a:avLst/>
          </a:prstGeom>
        </p:spPr>
      </p:pic>
      <p:pic>
        <p:nvPicPr>
          <p:cNvPr id="4" name="Picture 3">
            <a:extLst>
              <a:ext uri="{FF2B5EF4-FFF2-40B4-BE49-F238E27FC236}">
                <a16:creationId xmlns:a16="http://schemas.microsoft.com/office/drawing/2014/main" id="{09664A22-C1B0-6543-A4B7-DBE74F595899}"/>
              </a:ext>
            </a:extLst>
          </p:cNvPr>
          <p:cNvPicPr>
            <a:picLocks noChangeAspect="1"/>
          </p:cNvPicPr>
          <p:nvPr/>
        </p:nvPicPr>
        <p:blipFill>
          <a:blip r:embed="rId6"/>
          <a:stretch>
            <a:fillRect/>
          </a:stretch>
        </p:blipFill>
        <p:spPr>
          <a:xfrm>
            <a:off x="5197750" y="2515622"/>
            <a:ext cx="1800039" cy="1826756"/>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8" name="Slide Number Placeholder 7"/>
          <p:cNvSpPr>
            <a:spLocks noGrp="1"/>
          </p:cNvSpPr>
          <p:nvPr>
            <p:ph type="sldNum" sz="quarter" idx="12"/>
          </p:nvPr>
        </p:nvSpPr>
        <p:spPr/>
        <p:txBody>
          <a:bodyPr/>
          <a:lstStyle/>
          <a:p>
            <a:fld id="{B6A95138-A96E-2F42-A959-2EFD44FE4AB7}" type="slidenum">
              <a:rPr lang="en-US" smtClean="0"/>
              <a:t>12</a:t>
            </a:fld>
            <a:endParaRPr lang="en-US" dirty="0"/>
          </a:p>
        </p:txBody>
      </p:sp>
    </p:spTree>
    <p:custDataLst>
      <p:tags r:id="rId1"/>
    </p:custDataLst>
    <p:extLst>
      <p:ext uri="{BB962C8B-B14F-4D97-AF65-F5344CB8AC3E}">
        <p14:creationId xmlns:p14="http://schemas.microsoft.com/office/powerpoint/2010/main" val="173820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Amazon S3 storage classes</a:t>
            </a:r>
          </a:p>
        </p:txBody>
      </p:sp>
      <p:sp>
        <p:nvSpPr>
          <p:cNvPr id="4" name="Freeform 3">
            <a:extLst>
              <a:ext uri="{FF2B5EF4-FFF2-40B4-BE49-F238E27FC236}">
                <a16:creationId xmlns:a16="http://schemas.microsoft.com/office/drawing/2014/main" id="{43704BEE-5970-0B41-958B-8653E981BCFB}"/>
              </a:ext>
            </a:extLst>
          </p:cNvPr>
          <p:cNvSpPr/>
          <p:nvPr/>
        </p:nvSpPr>
        <p:spPr>
          <a:xfrm>
            <a:off x="431739"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rgbClr val="3F8722"/>
          </a:solidFill>
          <a:ln>
            <a:solidFill>
              <a:srgbClr val="067F68"/>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mazon Ember" panose="020B0603020204020204" pitchFamily="34" charset="0"/>
                <a:ea typeface="Amazon Ember" panose="020B0603020204020204" pitchFamily="34" charset="0"/>
                <a:cs typeface="Amazon Ember" panose="020B0603020204020204" pitchFamily="34" charset="0"/>
              </a:rPr>
              <a:t>S3 Standard</a:t>
            </a:r>
          </a:p>
        </p:txBody>
      </p:sp>
      <p:sp>
        <p:nvSpPr>
          <p:cNvPr id="10" name="Freeform 9">
            <a:extLst>
              <a:ext uri="{FF2B5EF4-FFF2-40B4-BE49-F238E27FC236}">
                <a16:creationId xmlns:a16="http://schemas.microsoft.com/office/drawing/2014/main" id="{C0C9DFEC-7FD8-FD4C-AB4C-EAE47C20E567}"/>
              </a:ext>
            </a:extLst>
          </p:cNvPr>
          <p:cNvSpPr/>
          <p:nvPr/>
        </p:nvSpPr>
        <p:spPr>
          <a:xfrm rot="10800000">
            <a:off x="420463" y="2874365"/>
            <a:ext cx="3469255" cy="3289882"/>
          </a:xfrm>
          <a:custGeom>
            <a:avLst/>
            <a:gdLst>
              <a:gd name="connsiteX0" fmla="*/ 548325 w 3469255"/>
              <a:gd name="connsiteY0" fmla="*/ 0 h 3289882"/>
              <a:gd name="connsiteX1" fmla="*/ 2920930 w 3469255"/>
              <a:gd name="connsiteY1" fmla="*/ 0 h 3289882"/>
              <a:gd name="connsiteX2" fmla="*/ 3469255 w 3469255"/>
              <a:gd name="connsiteY2" fmla="*/ 548325 h 3289882"/>
              <a:gd name="connsiteX3" fmla="*/ 3469255 w 3469255"/>
              <a:gd name="connsiteY3" fmla="*/ 3289882 h 3289882"/>
              <a:gd name="connsiteX4" fmla="*/ 3469255 w 3469255"/>
              <a:gd name="connsiteY4" fmla="*/ 3289882 h 3289882"/>
              <a:gd name="connsiteX5" fmla="*/ 0 w 3469255"/>
              <a:gd name="connsiteY5" fmla="*/ 3289882 h 3289882"/>
              <a:gd name="connsiteX6" fmla="*/ 0 w 3469255"/>
              <a:gd name="connsiteY6" fmla="*/ 3289882 h 3289882"/>
              <a:gd name="connsiteX7" fmla="*/ 0 w 3469255"/>
              <a:gd name="connsiteY7" fmla="*/ 548325 h 3289882"/>
              <a:gd name="connsiteX8" fmla="*/ 548325 w 3469255"/>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9255" h="3289882">
                <a:moveTo>
                  <a:pt x="548325" y="0"/>
                </a:moveTo>
                <a:lnTo>
                  <a:pt x="2920930" y="0"/>
                </a:lnTo>
                <a:cubicBezTo>
                  <a:pt x="3223762" y="0"/>
                  <a:pt x="3469255" y="245493"/>
                  <a:pt x="3469255" y="548325"/>
                </a:cubicBezTo>
                <a:lnTo>
                  <a:pt x="3469255" y="3289882"/>
                </a:lnTo>
                <a:lnTo>
                  <a:pt x="3469255" y="3289882"/>
                </a:lnTo>
                <a:lnTo>
                  <a:pt x="0" y="3289882"/>
                </a:lnTo>
                <a:lnTo>
                  <a:pt x="0" y="3289882"/>
                </a:lnTo>
                <a:lnTo>
                  <a:pt x="0" y="548325"/>
                </a:lnTo>
                <a:cubicBezTo>
                  <a:pt x="0" y="245493"/>
                  <a:pt x="245493" y="0"/>
                  <a:pt x="548325"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2631" tIns="432633" rIns="523312" bIns="408051"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p:txBody>
      </p:sp>
      <p:sp>
        <p:nvSpPr>
          <p:cNvPr id="11" name="Freeform 10">
            <a:extLst>
              <a:ext uri="{FF2B5EF4-FFF2-40B4-BE49-F238E27FC236}">
                <a16:creationId xmlns:a16="http://schemas.microsoft.com/office/drawing/2014/main" id="{E37772AF-9B63-964C-9F6E-CBCB730CA2CE}"/>
              </a:ext>
            </a:extLst>
          </p:cNvPr>
          <p:cNvSpPr/>
          <p:nvPr/>
        </p:nvSpPr>
        <p:spPr>
          <a:xfrm>
            <a:off x="4376810"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rgbClr val="3F8722"/>
          </a:solidFill>
          <a:ln>
            <a:solidFill>
              <a:srgbClr val="067F68"/>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mazon Ember" panose="020B0603020204020204" pitchFamily="34" charset="0"/>
                <a:ea typeface="Amazon Ember" panose="020B0603020204020204" pitchFamily="34" charset="0"/>
                <a:cs typeface="Amazon Ember" panose="020B0603020204020204" pitchFamily="34" charset="0"/>
              </a:rPr>
              <a:t>S3 Standard-IA</a:t>
            </a:r>
          </a:p>
        </p:txBody>
      </p:sp>
      <p:sp>
        <p:nvSpPr>
          <p:cNvPr id="12" name="Freeform 11">
            <a:extLst>
              <a:ext uri="{FF2B5EF4-FFF2-40B4-BE49-F238E27FC236}">
                <a16:creationId xmlns:a16="http://schemas.microsoft.com/office/drawing/2014/main" id="{EC236A4D-F329-9346-97EB-ED793FFE5766}"/>
              </a:ext>
            </a:extLst>
          </p:cNvPr>
          <p:cNvSpPr/>
          <p:nvPr/>
        </p:nvSpPr>
        <p:spPr>
          <a:xfrm rot="10800000">
            <a:off x="4376810" y="2863750"/>
            <a:ext cx="3453817" cy="3289883"/>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3" rIns="331287" bIns="192026"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13" name="Freeform 12">
            <a:extLst>
              <a:ext uri="{FF2B5EF4-FFF2-40B4-BE49-F238E27FC236}">
                <a16:creationId xmlns:a16="http://schemas.microsoft.com/office/drawing/2014/main" id="{4493FC23-C7A7-6A40-BA49-BDAB4B198D6C}"/>
              </a:ext>
            </a:extLst>
          </p:cNvPr>
          <p:cNvSpPr/>
          <p:nvPr/>
        </p:nvSpPr>
        <p:spPr>
          <a:xfrm>
            <a:off x="8314162"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rgbClr val="3F8722"/>
          </a:solidFill>
          <a:ln>
            <a:solidFill>
              <a:srgbClr val="067F68"/>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mazon Ember" panose="020B0603020204020204" pitchFamily="34" charset="0"/>
                <a:ea typeface="Amazon Ember" panose="020B0603020204020204" pitchFamily="34" charset="0"/>
                <a:cs typeface="Amazon Ember" panose="020B0603020204020204" pitchFamily="34" charset="0"/>
              </a:rPr>
              <a:t>S3 One Zone-IA</a:t>
            </a:r>
          </a:p>
        </p:txBody>
      </p:sp>
      <p:sp>
        <p:nvSpPr>
          <p:cNvPr id="14" name="Freeform 13">
            <a:extLst>
              <a:ext uri="{FF2B5EF4-FFF2-40B4-BE49-F238E27FC236}">
                <a16:creationId xmlns:a16="http://schemas.microsoft.com/office/drawing/2014/main" id="{A150FCFA-20BB-ED42-BCEA-EAFFF2C6B9A4}"/>
              </a:ext>
            </a:extLst>
          </p:cNvPr>
          <p:cNvSpPr/>
          <p:nvPr/>
        </p:nvSpPr>
        <p:spPr>
          <a:xfrm rot="10800000">
            <a:off x="8314162" y="2863751"/>
            <a:ext cx="3453817" cy="3289883"/>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5" rIns="3312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6" name="TextBox 5">
            <a:extLst>
              <a:ext uri="{FF2B5EF4-FFF2-40B4-BE49-F238E27FC236}">
                <a16:creationId xmlns:a16="http://schemas.microsoft.com/office/drawing/2014/main" id="{A0452BB7-1453-3841-BBE7-D8E6E3B34AE6}"/>
              </a:ext>
            </a:extLst>
          </p:cNvPr>
          <p:cNvSpPr txBox="1"/>
          <p:nvPr/>
        </p:nvSpPr>
        <p:spPr>
          <a:xfrm>
            <a:off x="599975" y="3102370"/>
            <a:ext cx="2956020"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t>Designed for frequently accessed data</a:t>
            </a:r>
            <a:br>
              <a:rPr lang="en-US" sz="2200" dirty="0"/>
            </a:br>
            <a:endParaRPr lang="en-US" sz="2200" dirty="0"/>
          </a:p>
          <a:p>
            <a:pPr marL="285750" indent="-285750">
              <a:buFont typeface="Arial" panose="020B0604020202020204" pitchFamily="34" charset="0"/>
              <a:buChar char="•"/>
            </a:pPr>
            <a:r>
              <a:rPr lang="en-US" sz="2200" dirty="0"/>
              <a:t>Stores data in a minimum of three Availability Zones</a:t>
            </a:r>
            <a:endParaRPr lang="en-US" sz="2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Box 6">
            <a:extLst>
              <a:ext uri="{FF2B5EF4-FFF2-40B4-BE49-F238E27FC236}">
                <a16:creationId xmlns:a16="http://schemas.microsoft.com/office/drawing/2014/main" id="{61147582-EF8A-B14A-847B-CD18AA68A59C}"/>
              </a:ext>
            </a:extLst>
          </p:cNvPr>
          <p:cNvSpPr txBox="1"/>
          <p:nvPr/>
        </p:nvSpPr>
        <p:spPr>
          <a:xfrm>
            <a:off x="4564370" y="3099816"/>
            <a:ext cx="3228501"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t>Ideal for infrequently accessed data</a:t>
            </a:r>
            <a:br>
              <a:rPr lang="en-US" sz="2200" dirty="0"/>
            </a:br>
            <a:endParaRPr lang="en-US" sz="2200" dirty="0"/>
          </a:p>
          <a:p>
            <a:pPr marL="285750" indent="-285750">
              <a:buFont typeface="Arial" panose="020B0604020202020204" pitchFamily="34" charset="0"/>
              <a:buChar char="•"/>
            </a:pPr>
            <a:r>
              <a:rPr lang="en-US" sz="2200" dirty="0"/>
              <a:t>Similar to S3 Standard but has a lower storage price and higher retrieval price</a:t>
            </a:r>
          </a:p>
        </p:txBody>
      </p:sp>
      <p:sp>
        <p:nvSpPr>
          <p:cNvPr id="8" name="TextBox 7">
            <a:extLst>
              <a:ext uri="{FF2B5EF4-FFF2-40B4-BE49-F238E27FC236}">
                <a16:creationId xmlns:a16="http://schemas.microsoft.com/office/drawing/2014/main" id="{E79CC236-C9E8-F646-A595-D860BBD4853E}"/>
              </a:ext>
            </a:extLst>
          </p:cNvPr>
          <p:cNvSpPr txBox="1"/>
          <p:nvPr/>
        </p:nvSpPr>
        <p:spPr>
          <a:xfrm>
            <a:off x="8513965" y="3099816"/>
            <a:ext cx="3078060"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t>Stores data in a single Availability Zone</a:t>
            </a:r>
            <a:br>
              <a:rPr lang="en-US" sz="2200" dirty="0"/>
            </a:br>
            <a:endParaRPr lang="en-US" sz="2200" dirty="0"/>
          </a:p>
          <a:p>
            <a:pPr marL="342900" indent="-342900">
              <a:buFont typeface="Arial" panose="020B0604020202020204" pitchFamily="34" charset="0"/>
              <a:buChar char="•"/>
            </a:pPr>
            <a:r>
              <a:rPr lang="en-US" sz="2200" dirty="0"/>
              <a:t>Has a lower storage price than S3 Standard-IA</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13</a:t>
            </a:fld>
            <a:endParaRPr lang="en-US" dirty="0"/>
          </a:p>
        </p:txBody>
      </p:sp>
    </p:spTree>
    <p:custDataLst>
      <p:tags r:id="rId1"/>
    </p:custDataLst>
    <p:extLst>
      <p:ext uri="{BB962C8B-B14F-4D97-AF65-F5344CB8AC3E}">
        <p14:creationId xmlns:p14="http://schemas.microsoft.com/office/powerpoint/2010/main" val="124848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Amazon S3 storage classes</a:t>
            </a:r>
          </a:p>
        </p:txBody>
      </p:sp>
      <p:sp>
        <p:nvSpPr>
          <p:cNvPr id="16" name="Freeform 15">
            <a:extLst>
              <a:ext uri="{FF2B5EF4-FFF2-40B4-BE49-F238E27FC236}">
                <a16:creationId xmlns:a16="http://schemas.microsoft.com/office/drawing/2014/main" id="{39F1852C-E1C5-4946-B985-7D76150B0CC2}"/>
              </a:ext>
            </a:extLst>
          </p:cNvPr>
          <p:cNvSpPr/>
          <p:nvPr/>
        </p:nvSpPr>
        <p:spPr>
          <a:xfrm>
            <a:off x="431739"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rgbClr val="3F8722"/>
          </a:solidFill>
          <a:ln>
            <a:solidFill>
              <a:srgbClr val="067F68"/>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mazon Ember" panose="020B0603020204020204" pitchFamily="34" charset="0"/>
                <a:ea typeface="Amazon Ember" panose="020B0603020204020204" pitchFamily="34" charset="0"/>
                <a:cs typeface="Amazon Ember" panose="020B0603020204020204" pitchFamily="34" charset="0"/>
              </a:rPr>
              <a:t>S3 Intelligent-Tiering</a:t>
            </a:r>
          </a:p>
        </p:txBody>
      </p:sp>
      <p:sp>
        <p:nvSpPr>
          <p:cNvPr id="17" name="Freeform 16">
            <a:extLst>
              <a:ext uri="{FF2B5EF4-FFF2-40B4-BE49-F238E27FC236}">
                <a16:creationId xmlns:a16="http://schemas.microsoft.com/office/drawing/2014/main" id="{124FD70D-87DB-7441-80D5-A6046F68E5E1}"/>
              </a:ext>
            </a:extLst>
          </p:cNvPr>
          <p:cNvSpPr/>
          <p:nvPr/>
        </p:nvSpPr>
        <p:spPr>
          <a:xfrm rot="10800000">
            <a:off x="420463" y="2874365"/>
            <a:ext cx="3469255" cy="3289882"/>
          </a:xfrm>
          <a:custGeom>
            <a:avLst/>
            <a:gdLst>
              <a:gd name="connsiteX0" fmla="*/ 548325 w 3469255"/>
              <a:gd name="connsiteY0" fmla="*/ 0 h 3289882"/>
              <a:gd name="connsiteX1" fmla="*/ 2920930 w 3469255"/>
              <a:gd name="connsiteY1" fmla="*/ 0 h 3289882"/>
              <a:gd name="connsiteX2" fmla="*/ 3469255 w 3469255"/>
              <a:gd name="connsiteY2" fmla="*/ 548325 h 3289882"/>
              <a:gd name="connsiteX3" fmla="*/ 3469255 w 3469255"/>
              <a:gd name="connsiteY3" fmla="*/ 3289882 h 3289882"/>
              <a:gd name="connsiteX4" fmla="*/ 3469255 w 3469255"/>
              <a:gd name="connsiteY4" fmla="*/ 3289882 h 3289882"/>
              <a:gd name="connsiteX5" fmla="*/ 0 w 3469255"/>
              <a:gd name="connsiteY5" fmla="*/ 3289882 h 3289882"/>
              <a:gd name="connsiteX6" fmla="*/ 0 w 3469255"/>
              <a:gd name="connsiteY6" fmla="*/ 3289882 h 3289882"/>
              <a:gd name="connsiteX7" fmla="*/ 0 w 3469255"/>
              <a:gd name="connsiteY7" fmla="*/ 548325 h 3289882"/>
              <a:gd name="connsiteX8" fmla="*/ 548325 w 3469255"/>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9255" h="3289882">
                <a:moveTo>
                  <a:pt x="548325" y="0"/>
                </a:moveTo>
                <a:lnTo>
                  <a:pt x="2920930" y="0"/>
                </a:lnTo>
                <a:cubicBezTo>
                  <a:pt x="3223762" y="0"/>
                  <a:pt x="3469255" y="245493"/>
                  <a:pt x="3469255" y="548325"/>
                </a:cubicBezTo>
                <a:lnTo>
                  <a:pt x="3469255" y="3289882"/>
                </a:lnTo>
                <a:lnTo>
                  <a:pt x="3469255" y="3289882"/>
                </a:lnTo>
                <a:lnTo>
                  <a:pt x="0" y="3289882"/>
                </a:lnTo>
                <a:lnTo>
                  <a:pt x="0" y="3289882"/>
                </a:lnTo>
                <a:lnTo>
                  <a:pt x="0" y="548325"/>
                </a:lnTo>
                <a:cubicBezTo>
                  <a:pt x="0" y="245493"/>
                  <a:pt x="245493" y="0"/>
                  <a:pt x="548325"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2631" tIns="432633" rIns="523312" bIns="408051" numCol="1" spcCol="1270" anchor="t" anchorCtr="0">
            <a:noAutofit/>
          </a:bodyPr>
          <a:lstStyle/>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a:p>
            <a:pPr marL="285750" lvl="1" indent="-285750" algn="l" defTabSz="2266950">
              <a:lnSpc>
                <a:spcPct val="90000"/>
              </a:lnSpc>
              <a:spcBef>
                <a:spcPct val="0"/>
              </a:spcBef>
              <a:spcAft>
                <a:spcPct val="15000"/>
              </a:spcAft>
              <a:buChar char="•"/>
            </a:pPr>
            <a:endParaRPr lang="en-US" sz="5100" kern="1200" dirty="0"/>
          </a:p>
        </p:txBody>
      </p:sp>
      <p:sp>
        <p:nvSpPr>
          <p:cNvPr id="18" name="Freeform 17">
            <a:extLst>
              <a:ext uri="{FF2B5EF4-FFF2-40B4-BE49-F238E27FC236}">
                <a16:creationId xmlns:a16="http://schemas.microsoft.com/office/drawing/2014/main" id="{21E12EFE-C96A-1D48-BD83-36765B8BA75D}"/>
              </a:ext>
            </a:extLst>
          </p:cNvPr>
          <p:cNvSpPr/>
          <p:nvPr/>
        </p:nvSpPr>
        <p:spPr>
          <a:xfrm>
            <a:off x="4376810"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rgbClr val="3F8722"/>
          </a:solidFill>
          <a:ln>
            <a:solidFill>
              <a:srgbClr val="067F68"/>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mazon Ember" panose="020B0603020204020204" pitchFamily="34" charset="0"/>
                <a:ea typeface="Amazon Ember" panose="020B0603020204020204" pitchFamily="34" charset="0"/>
                <a:cs typeface="Amazon Ember" panose="020B0603020204020204" pitchFamily="34" charset="0"/>
              </a:rPr>
              <a:t>S3 Glacier</a:t>
            </a:r>
          </a:p>
        </p:txBody>
      </p:sp>
      <p:sp>
        <p:nvSpPr>
          <p:cNvPr id="19" name="Freeform 18">
            <a:extLst>
              <a:ext uri="{FF2B5EF4-FFF2-40B4-BE49-F238E27FC236}">
                <a16:creationId xmlns:a16="http://schemas.microsoft.com/office/drawing/2014/main" id="{201F3F59-67F2-2E4C-B7F1-6563829369CE}"/>
              </a:ext>
            </a:extLst>
          </p:cNvPr>
          <p:cNvSpPr/>
          <p:nvPr/>
        </p:nvSpPr>
        <p:spPr>
          <a:xfrm rot="10800000">
            <a:off x="4376810" y="2863750"/>
            <a:ext cx="3453817" cy="3289883"/>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3" rIns="331287" bIns="192026"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20" name="Freeform 19">
            <a:extLst>
              <a:ext uri="{FF2B5EF4-FFF2-40B4-BE49-F238E27FC236}">
                <a16:creationId xmlns:a16="http://schemas.microsoft.com/office/drawing/2014/main" id="{678883E5-B56B-BD49-8945-E4EF4DDF85BD}"/>
              </a:ext>
            </a:extLst>
          </p:cNvPr>
          <p:cNvSpPr/>
          <p:nvPr/>
        </p:nvSpPr>
        <p:spPr>
          <a:xfrm>
            <a:off x="8314162"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solidFill>
            <a:srgbClr val="3F8722"/>
          </a:solidFill>
          <a:ln>
            <a:solidFill>
              <a:srgbClr val="067F68"/>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80801" tIns="189361" rIns="280801" bIns="12192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Amazon Ember" panose="020B0603020204020204" pitchFamily="34" charset="0"/>
                <a:ea typeface="Amazon Ember" panose="020B0603020204020204" pitchFamily="34" charset="0"/>
                <a:cs typeface="Amazon Ember" panose="020B0603020204020204" pitchFamily="34" charset="0"/>
              </a:rPr>
              <a:t>S3 Glacier </a:t>
            </a:r>
            <a:br>
              <a:rPr lang="en-US" sz="3000" kern="1200" dirty="0">
                <a:latin typeface="Amazon Ember" panose="020B0603020204020204" pitchFamily="34" charset="0"/>
                <a:ea typeface="Amazon Ember" panose="020B0603020204020204" pitchFamily="34" charset="0"/>
                <a:cs typeface="Amazon Ember" panose="020B0603020204020204" pitchFamily="34" charset="0"/>
              </a:rPr>
            </a:br>
            <a:r>
              <a:rPr lang="en-US" sz="3000" kern="1200" dirty="0">
                <a:latin typeface="Amazon Ember" panose="020B0603020204020204" pitchFamily="34" charset="0"/>
                <a:ea typeface="Amazon Ember" panose="020B0603020204020204" pitchFamily="34" charset="0"/>
                <a:cs typeface="Amazon Ember" panose="020B0603020204020204" pitchFamily="34" charset="0"/>
              </a:rPr>
              <a:t>Deep Archive</a:t>
            </a:r>
          </a:p>
        </p:txBody>
      </p:sp>
      <p:sp>
        <p:nvSpPr>
          <p:cNvPr id="21" name="Freeform 20">
            <a:extLst>
              <a:ext uri="{FF2B5EF4-FFF2-40B4-BE49-F238E27FC236}">
                <a16:creationId xmlns:a16="http://schemas.microsoft.com/office/drawing/2014/main" id="{A6AAE71A-9A4D-254C-A0AF-D2DCE152A916}"/>
              </a:ext>
            </a:extLst>
          </p:cNvPr>
          <p:cNvSpPr/>
          <p:nvPr/>
        </p:nvSpPr>
        <p:spPr>
          <a:xfrm rot="10800000">
            <a:off x="8314162" y="2863751"/>
            <a:ext cx="3453817" cy="3289883"/>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5" rIns="331288" bIns="192024" numCol="1" spcCol="1270" anchor="t" anchorCtr="0">
            <a:noAutofit/>
          </a:bodyPr>
          <a:lstStyle/>
          <a:p>
            <a:pPr marL="228600" lvl="1" indent="-228600" algn="l" defTabSz="1066800">
              <a:lnSpc>
                <a:spcPct val="90000"/>
              </a:lnSpc>
              <a:spcBef>
                <a:spcPct val="0"/>
              </a:spcBef>
              <a:spcAft>
                <a:spcPct val="15000"/>
              </a:spcAft>
              <a:buChar char="•"/>
            </a:pPr>
            <a:endParaRPr lang="en-US" sz="2400" kern="1200" dirty="0"/>
          </a:p>
        </p:txBody>
      </p:sp>
      <p:sp>
        <p:nvSpPr>
          <p:cNvPr id="6" name="TextBox 5">
            <a:extLst>
              <a:ext uri="{FF2B5EF4-FFF2-40B4-BE49-F238E27FC236}">
                <a16:creationId xmlns:a16="http://schemas.microsoft.com/office/drawing/2014/main" id="{A0452BB7-1453-3841-BBE7-D8E6E3B34AE6}"/>
              </a:ext>
            </a:extLst>
          </p:cNvPr>
          <p:cNvSpPr txBox="1"/>
          <p:nvPr/>
        </p:nvSpPr>
        <p:spPr>
          <a:xfrm>
            <a:off x="599975" y="2982510"/>
            <a:ext cx="2956020"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t>Ideal for data with unknown or changing access patterns</a:t>
            </a:r>
            <a:br>
              <a:rPr lang="en-US" sz="2200" dirty="0"/>
            </a:br>
            <a:endParaRPr lang="en-US" sz="2200" dirty="0"/>
          </a:p>
          <a:p>
            <a:pPr marL="285750" indent="-285750">
              <a:buFont typeface="Arial" panose="020B0604020202020204" pitchFamily="34" charset="0"/>
              <a:buChar char="•"/>
            </a:pPr>
            <a:r>
              <a:rPr lang="en-US" sz="2200" dirty="0"/>
              <a:t>Requires a small monthly monitoring and automation fee per object</a:t>
            </a:r>
          </a:p>
          <a:p>
            <a:endParaRPr lang="en-US" sz="2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TextBox 6">
            <a:extLst>
              <a:ext uri="{FF2B5EF4-FFF2-40B4-BE49-F238E27FC236}">
                <a16:creationId xmlns:a16="http://schemas.microsoft.com/office/drawing/2014/main" id="{61147582-EF8A-B14A-847B-CD18AA68A59C}"/>
              </a:ext>
            </a:extLst>
          </p:cNvPr>
          <p:cNvSpPr txBox="1"/>
          <p:nvPr/>
        </p:nvSpPr>
        <p:spPr>
          <a:xfrm>
            <a:off x="4564370" y="3099816"/>
            <a:ext cx="3078061" cy="2462213"/>
          </a:xfrm>
          <a:prstGeom prst="rect">
            <a:avLst/>
          </a:prstGeom>
          <a:noFill/>
        </p:spPr>
        <p:txBody>
          <a:bodyPr wrap="square" rtlCol="0">
            <a:spAutoFit/>
          </a:bodyPr>
          <a:lstStyle/>
          <a:p>
            <a:pPr marL="342900" indent="-342900">
              <a:buFont typeface="Arial" panose="020B0604020202020204" pitchFamily="34" charset="0"/>
              <a:buChar char="•"/>
            </a:pPr>
            <a:r>
              <a:rPr lang="en-US" sz="2200" dirty="0"/>
              <a:t>Low-cost storage designed for data archiving</a:t>
            </a:r>
            <a:br>
              <a:rPr lang="en-US" sz="2200" dirty="0"/>
            </a:br>
            <a:endParaRPr lang="en-US" sz="2200" dirty="0"/>
          </a:p>
          <a:p>
            <a:pPr marL="285750" indent="-285750">
              <a:buFont typeface="Arial" panose="020B0604020202020204" pitchFamily="34" charset="0"/>
              <a:buChar char="•"/>
            </a:pPr>
            <a:r>
              <a:rPr lang="en-US" sz="2200" dirty="0"/>
              <a:t>Able to retrieve objects within a few minutes to hours</a:t>
            </a:r>
          </a:p>
        </p:txBody>
      </p:sp>
      <p:sp>
        <p:nvSpPr>
          <p:cNvPr id="8" name="TextBox 7">
            <a:extLst>
              <a:ext uri="{FF2B5EF4-FFF2-40B4-BE49-F238E27FC236}">
                <a16:creationId xmlns:a16="http://schemas.microsoft.com/office/drawing/2014/main" id="{E79CC236-C9E8-F646-A595-D860BBD4853E}"/>
              </a:ext>
            </a:extLst>
          </p:cNvPr>
          <p:cNvSpPr txBox="1"/>
          <p:nvPr/>
        </p:nvSpPr>
        <p:spPr>
          <a:xfrm>
            <a:off x="8513965" y="3099816"/>
            <a:ext cx="3078060" cy="2123658"/>
          </a:xfrm>
          <a:prstGeom prst="rect">
            <a:avLst/>
          </a:prstGeom>
          <a:noFill/>
        </p:spPr>
        <p:txBody>
          <a:bodyPr wrap="square" rtlCol="0">
            <a:spAutoFit/>
          </a:bodyPr>
          <a:lstStyle/>
          <a:p>
            <a:pPr marL="342900" indent="-342900">
              <a:buFont typeface="Arial" panose="020B0604020202020204" pitchFamily="34" charset="0"/>
              <a:buChar char="•"/>
            </a:pPr>
            <a:r>
              <a:rPr lang="en-US" sz="2200" dirty="0"/>
              <a:t>Lowest-cost object storage class</a:t>
            </a:r>
            <a:br>
              <a:rPr lang="en-US" sz="2200" dirty="0"/>
            </a:br>
            <a:endParaRPr lang="en-US" sz="2200" dirty="0"/>
          </a:p>
          <a:p>
            <a:pPr marL="342900" indent="-342900">
              <a:buFont typeface="Arial" panose="020B0604020202020204" pitchFamily="34" charset="0"/>
              <a:buChar char="•"/>
            </a:pPr>
            <a:r>
              <a:rPr lang="en-US" sz="2200" dirty="0"/>
              <a:t>Able to retrieve objects within 12 hours</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14</a:t>
            </a:fld>
            <a:endParaRPr lang="en-US" dirty="0"/>
          </a:p>
        </p:txBody>
      </p:sp>
    </p:spTree>
    <p:custDataLst>
      <p:tags r:id="rId1"/>
    </p:custDataLst>
    <p:extLst>
      <p:ext uri="{BB962C8B-B14F-4D97-AF65-F5344CB8AC3E}">
        <p14:creationId xmlns:p14="http://schemas.microsoft.com/office/powerpoint/2010/main" val="56506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You want to store data that is infrequently accessed but must be immediately available when needed. Which Amazon S3 storage class should you use?</a:t>
            </a:r>
          </a:p>
          <a:p>
            <a:pPr marL="514350" indent="-514350">
              <a:buFont typeface="+mj-lt"/>
              <a:buAutoNum type="alphaUcPeriod"/>
            </a:pPr>
            <a:r>
              <a:rPr lang="en-US" sz="2400" dirty="0"/>
              <a:t>S3 Intelligent-Tiering</a:t>
            </a:r>
          </a:p>
          <a:p>
            <a:pPr marL="514350" indent="-514350">
              <a:buFont typeface="+mj-lt"/>
              <a:buAutoNum type="alphaUcPeriod"/>
            </a:pPr>
            <a:r>
              <a:rPr lang="en-US" sz="2400" dirty="0"/>
              <a:t>S3 Glacier Deep Archive</a:t>
            </a:r>
          </a:p>
          <a:p>
            <a:pPr marL="514350" indent="-514350">
              <a:buFont typeface="+mj-lt"/>
              <a:buAutoNum type="alphaUcPeriod"/>
            </a:pPr>
            <a:r>
              <a:rPr lang="en-US" sz="2400" dirty="0"/>
              <a:t>S3 Standard-IA</a:t>
            </a:r>
          </a:p>
          <a:p>
            <a:pPr marL="514350" indent="-514350">
              <a:buFont typeface="+mj-lt"/>
              <a:buAutoNum type="alphaUcPeriod"/>
            </a:pPr>
            <a:r>
              <a:rPr lang="en-US" sz="2400" dirty="0"/>
              <a:t>S3 Glacier</a:t>
            </a:r>
          </a:p>
        </p:txBody>
      </p:sp>
      <p:pic>
        <p:nvPicPr>
          <p:cNvPr id="11" name="Content Placeholder 9">
            <a:extLst>
              <a:ext uri="{FF2B5EF4-FFF2-40B4-BE49-F238E27FC236}">
                <a16:creationId xmlns:a16="http://schemas.microsoft.com/office/drawing/2014/main" id="{3EC429DA-11B1-554E-9720-B8D03CAB1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342780"/>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15</a:t>
            </a:fld>
            <a:endParaRPr lang="en-US" dirty="0"/>
          </a:p>
        </p:txBody>
      </p:sp>
    </p:spTree>
    <p:custDataLst>
      <p:tags r:id="rId1"/>
    </p:custDataLst>
    <p:extLst>
      <p:ext uri="{BB962C8B-B14F-4D97-AF65-F5344CB8AC3E}">
        <p14:creationId xmlns:p14="http://schemas.microsoft.com/office/powerpoint/2010/main" val="323395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You want to store data that is infrequently accessed but must be immediately available when needed. Which Amazon S3 storage class should you use?</a:t>
            </a:r>
          </a:p>
          <a:p>
            <a:pPr marL="514350" indent="-514350">
              <a:buFont typeface="+mj-lt"/>
              <a:buAutoNum type="alphaUcPeriod"/>
            </a:pPr>
            <a:r>
              <a:rPr lang="en-US" sz="2400" dirty="0"/>
              <a:t>S3 Intelligent-Tiering</a:t>
            </a:r>
          </a:p>
          <a:p>
            <a:pPr marL="514350" indent="-514350">
              <a:buFont typeface="+mj-lt"/>
              <a:buAutoNum type="alphaUcPeriod"/>
            </a:pPr>
            <a:r>
              <a:rPr lang="en-US" sz="2400" dirty="0"/>
              <a:t>S3 Glacier Deep Archive</a:t>
            </a:r>
          </a:p>
          <a:p>
            <a:pPr marL="514350" indent="-51435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S3 Standard-IA (correct)</a:t>
            </a:r>
          </a:p>
          <a:p>
            <a:pPr marL="514350" indent="-514350">
              <a:buFont typeface="+mj-lt"/>
              <a:buAutoNum type="alphaUcPeriod"/>
            </a:pPr>
            <a:r>
              <a:rPr lang="en-US" sz="2400" dirty="0"/>
              <a:t>S3 Glacier</a:t>
            </a:r>
          </a:p>
        </p:txBody>
      </p:sp>
      <p:pic>
        <p:nvPicPr>
          <p:cNvPr id="11" name="Content Placeholder 9">
            <a:extLst>
              <a:ext uri="{FF2B5EF4-FFF2-40B4-BE49-F238E27FC236}">
                <a16:creationId xmlns:a16="http://schemas.microsoft.com/office/drawing/2014/main" id="{3EC429DA-11B1-554E-9720-B8D03CAB1B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342780"/>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16</a:t>
            </a:fld>
            <a:endParaRPr lang="en-US" dirty="0"/>
          </a:p>
        </p:txBody>
      </p:sp>
    </p:spTree>
    <p:custDataLst>
      <p:tags r:id="rId1"/>
    </p:custDataLst>
    <p:extLst>
      <p:ext uri="{BB962C8B-B14F-4D97-AF65-F5344CB8AC3E}">
        <p14:creationId xmlns:p14="http://schemas.microsoft.com/office/powerpoint/2010/main" val="363255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C4CD-9C20-ED4E-9672-6CDD5C5E5FCF}"/>
              </a:ext>
            </a:extLst>
          </p:cNvPr>
          <p:cNvSpPr>
            <a:spLocks noGrp="1"/>
          </p:cNvSpPr>
          <p:nvPr>
            <p:ph type="title"/>
          </p:nvPr>
        </p:nvSpPr>
        <p:spPr/>
        <p:txBody>
          <a:bodyPr/>
          <a:lstStyle/>
          <a:p>
            <a:r>
              <a:rPr lang="en-US" dirty="0"/>
              <a:t>File storage</a:t>
            </a:r>
          </a:p>
        </p:txBody>
      </p:sp>
      <p:sp>
        <p:nvSpPr>
          <p:cNvPr id="6" name="TextBox 5">
            <a:extLst>
              <a:ext uri="{FF2B5EF4-FFF2-40B4-BE49-F238E27FC236}">
                <a16:creationId xmlns:a16="http://schemas.microsoft.com/office/drawing/2014/main" id="{73001361-5D45-3040-9B48-822187A0F3C3}"/>
              </a:ext>
            </a:extLst>
          </p:cNvPr>
          <p:cNvSpPr txBox="1"/>
          <p:nvPr/>
        </p:nvSpPr>
        <p:spPr>
          <a:xfrm>
            <a:off x="658500" y="3064271"/>
            <a:ext cx="4791449" cy="1384995"/>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In </a:t>
            </a:r>
            <a:r>
              <a:rPr lang="en-US" sz="2800" dirty="0">
                <a:latin typeface="Amazon Ember" panose="02000000000000000000" pitchFamily="2" charset="0"/>
                <a:ea typeface="Amazon Ember" panose="02000000000000000000" pitchFamily="2" charset="0"/>
                <a:cs typeface="Amazon Ember" panose="020B0603020204020204" pitchFamily="34" charset="0"/>
              </a:rPr>
              <a:t>file storage</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multiple clients can access data that is stored in shared file folders.</a:t>
            </a:r>
          </a:p>
        </p:txBody>
      </p:sp>
      <p:pic>
        <p:nvPicPr>
          <p:cNvPr id="4" name="Graphic 3" descr="Open folder">
            <a:extLst>
              <a:ext uri="{FF2B5EF4-FFF2-40B4-BE49-F238E27FC236}">
                <a16:creationId xmlns:a16="http://schemas.microsoft.com/office/drawing/2014/main" id="{BCC2371F-A267-864A-9A40-C96D23A494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20339" y="1283224"/>
            <a:ext cx="1712167" cy="1712167"/>
          </a:xfrm>
          <a:prstGeom prst="rect">
            <a:avLst/>
          </a:prstGeom>
        </p:spPr>
      </p:pic>
      <p:pic>
        <p:nvPicPr>
          <p:cNvPr id="10" name="Graphic 9" descr="Folder">
            <a:extLst>
              <a:ext uri="{FF2B5EF4-FFF2-40B4-BE49-F238E27FC236}">
                <a16:creationId xmlns:a16="http://schemas.microsoft.com/office/drawing/2014/main" id="{DB822A69-A891-7D4B-ACA8-4199E55685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44103" y="3132552"/>
            <a:ext cx="914400" cy="914400"/>
          </a:xfrm>
          <a:prstGeom prst="rect">
            <a:avLst/>
          </a:prstGeom>
        </p:spPr>
      </p:pic>
      <p:pic>
        <p:nvPicPr>
          <p:cNvPr id="30" name="Graphic 29" descr="Folder">
            <a:extLst>
              <a:ext uri="{FF2B5EF4-FFF2-40B4-BE49-F238E27FC236}">
                <a16:creationId xmlns:a16="http://schemas.microsoft.com/office/drawing/2014/main" id="{2FEC4BC7-427A-A440-A1B6-BA549A556C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38304" y="3132750"/>
            <a:ext cx="914400" cy="914400"/>
          </a:xfrm>
          <a:prstGeom prst="rect">
            <a:avLst/>
          </a:prstGeom>
        </p:spPr>
      </p:pic>
      <p:pic>
        <p:nvPicPr>
          <p:cNvPr id="31" name="Graphic 30" descr="Folder">
            <a:extLst>
              <a:ext uri="{FF2B5EF4-FFF2-40B4-BE49-F238E27FC236}">
                <a16:creationId xmlns:a16="http://schemas.microsoft.com/office/drawing/2014/main" id="{3DD5AA87-6078-014D-A685-1F7216A507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2506" y="3132750"/>
            <a:ext cx="914400" cy="914400"/>
          </a:xfrm>
          <a:prstGeom prst="rect">
            <a:avLst/>
          </a:prstGeom>
        </p:spPr>
      </p:pic>
      <p:grpSp>
        <p:nvGrpSpPr>
          <p:cNvPr id="39" name="Group 38">
            <a:extLst>
              <a:ext uri="{FF2B5EF4-FFF2-40B4-BE49-F238E27FC236}">
                <a16:creationId xmlns:a16="http://schemas.microsoft.com/office/drawing/2014/main" id="{2671F8D3-56BD-884E-BC96-4B7B1486C8EE}"/>
              </a:ext>
            </a:extLst>
          </p:cNvPr>
          <p:cNvGrpSpPr/>
          <p:nvPr/>
        </p:nvGrpSpPr>
        <p:grpSpPr>
          <a:xfrm>
            <a:off x="7007250" y="2561783"/>
            <a:ext cx="2827112" cy="850194"/>
            <a:chOff x="6977271" y="2995391"/>
            <a:chExt cx="2827112" cy="850194"/>
          </a:xfrm>
        </p:grpSpPr>
        <p:grpSp>
          <p:nvGrpSpPr>
            <p:cNvPr id="32" name="Group 31">
              <a:extLst>
                <a:ext uri="{FF2B5EF4-FFF2-40B4-BE49-F238E27FC236}">
                  <a16:creationId xmlns:a16="http://schemas.microsoft.com/office/drawing/2014/main" id="{C3C72FBE-CB84-B44A-9691-E977A885DAC2}"/>
                </a:ext>
              </a:extLst>
            </p:cNvPr>
            <p:cNvGrpSpPr/>
            <p:nvPr/>
          </p:nvGrpSpPr>
          <p:grpSpPr>
            <a:xfrm rot="5400000">
              <a:off x="7965730" y="2006932"/>
              <a:ext cx="850193" cy="2827112"/>
              <a:chOff x="2651063" y="1569961"/>
              <a:chExt cx="1505033" cy="328809"/>
            </a:xfrm>
          </p:grpSpPr>
          <p:sp>
            <p:nvSpPr>
              <p:cNvPr id="33" name="Freeform 32">
                <a:extLst>
                  <a:ext uri="{FF2B5EF4-FFF2-40B4-BE49-F238E27FC236}">
                    <a16:creationId xmlns:a16="http://schemas.microsoft.com/office/drawing/2014/main" id="{DF0AFE9B-185C-AD4A-8449-F6B1CC6E93FC}"/>
                  </a:ext>
                </a:extLst>
              </p:cNvPr>
              <p:cNvSpPr/>
              <p:nvPr/>
            </p:nvSpPr>
            <p:spPr>
              <a:xfrm rot="10800000">
                <a:off x="3247465" y="1569961"/>
                <a:ext cx="908631" cy="328809"/>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8100" cap="flat">
                <a:solidFill>
                  <a:schemeClr val="tx1"/>
                </a:solidFill>
                <a:headEnd type="none" w="med" len="sm"/>
                <a:tailEnd type="non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08E95B69-8858-2B48-9EF9-89C6B7A7D486}"/>
                  </a:ext>
                </a:extLst>
              </p:cNvPr>
              <p:cNvCxnSpPr>
                <a:cxnSpLocks/>
              </p:cNvCxnSpPr>
              <p:nvPr/>
            </p:nvCxnSpPr>
            <p:spPr>
              <a:xfrm>
                <a:off x="2651063" y="1737624"/>
                <a:ext cx="573076" cy="0"/>
              </a:xfrm>
              <a:prstGeom prst="straightConnector1">
                <a:avLst/>
              </a:prstGeom>
              <a:ln w="381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91D09F95-D15F-2E4E-8966-50F039AAFDF6}"/>
                </a:ext>
              </a:extLst>
            </p:cNvPr>
            <p:cNvCxnSpPr/>
            <p:nvPr/>
          </p:nvCxnSpPr>
          <p:spPr>
            <a:xfrm>
              <a:off x="8362810" y="3332298"/>
              <a:ext cx="0" cy="5132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ED0E8429-C63A-2A43-96CF-BC8EFEBB78A0}"/>
              </a:ext>
            </a:extLst>
          </p:cNvPr>
          <p:cNvSpPr txBox="1"/>
          <p:nvPr/>
        </p:nvSpPr>
        <p:spPr>
          <a:xfrm>
            <a:off x="10515221" y="3389697"/>
            <a:ext cx="1475084"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Light" panose="020B0403020204020204" pitchFamily="34" charset="0"/>
              </a:rPr>
              <a:t>File folders</a:t>
            </a:r>
          </a:p>
        </p:txBody>
      </p:sp>
      <p:pic>
        <p:nvPicPr>
          <p:cNvPr id="46" name="Graphic 45">
            <a:extLst>
              <a:ext uri="{FF2B5EF4-FFF2-40B4-BE49-F238E27FC236}">
                <a16:creationId xmlns:a16="http://schemas.microsoft.com/office/drawing/2014/main" id="{D5D2499A-445C-674E-9022-89774E6A71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82662" y="4671683"/>
            <a:ext cx="608360" cy="608360"/>
          </a:xfrm>
          <a:prstGeom prst="rect">
            <a:avLst/>
          </a:prstGeom>
        </p:spPr>
      </p:pic>
      <p:pic>
        <p:nvPicPr>
          <p:cNvPr id="49" name="Graphic 48">
            <a:extLst>
              <a:ext uri="{FF2B5EF4-FFF2-40B4-BE49-F238E27FC236}">
                <a16:creationId xmlns:a16="http://schemas.microsoft.com/office/drawing/2014/main" id="{B719490C-41C5-3345-A3A1-8E4857E3E3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97123" y="4671683"/>
            <a:ext cx="608360" cy="608360"/>
          </a:xfrm>
          <a:prstGeom prst="rect">
            <a:avLst/>
          </a:prstGeom>
        </p:spPr>
      </p:pic>
      <p:pic>
        <p:nvPicPr>
          <p:cNvPr id="51" name="Picture 50">
            <a:extLst>
              <a:ext uri="{FF2B5EF4-FFF2-40B4-BE49-F238E27FC236}">
                <a16:creationId xmlns:a16="http://schemas.microsoft.com/office/drawing/2014/main" id="{FA41DC75-A2FE-6F43-9CD7-D08E124D4F5F}"/>
              </a:ext>
            </a:extLst>
          </p:cNvPr>
          <p:cNvPicPr>
            <a:picLocks noChangeAspect="1"/>
          </p:cNvPicPr>
          <p:nvPr/>
        </p:nvPicPr>
        <p:blipFill>
          <a:blip r:embed="rId12"/>
          <a:stretch>
            <a:fillRect/>
          </a:stretch>
        </p:blipFill>
        <p:spPr>
          <a:xfrm>
            <a:off x="9524235" y="4668827"/>
            <a:ext cx="608360" cy="611216"/>
          </a:xfrm>
          <a:prstGeom prst="rect">
            <a:avLst/>
          </a:prstGeom>
        </p:spPr>
      </p:pic>
      <p:grpSp>
        <p:nvGrpSpPr>
          <p:cNvPr id="40" name="Group 39">
            <a:extLst>
              <a:ext uri="{FF2B5EF4-FFF2-40B4-BE49-F238E27FC236}">
                <a16:creationId xmlns:a16="http://schemas.microsoft.com/office/drawing/2014/main" id="{3CF6B79C-5399-B745-BDC8-B156192BFA2D}"/>
              </a:ext>
            </a:extLst>
          </p:cNvPr>
          <p:cNvGrpSpPr/>
          <p:nvPr/>
        </p:nvGrpSpPr>
        <p:grpSpPr>
          <a:xfrm>
            <a:off x="7001303" y="3855716"/>
            <a:ext cx="2827112" cy="850194"/>
            <a:chOff x="6977271" y="2995391"/>
            <a:chExt cx="2827112" cy="850194"/>
          </a:xfrm>
        </p:grpSpPr>
        <p:grpSp>
          <p:nvGrpSpPr>
            <p:cNvPr id="41" name="Group 40">
              <a:extLst>
                <a:ext uri="{FF2B5EF4-FFF2-40B4-BE49-F238E27FC236}">
                  <a16:creationId xmlns:a16="http://schemas.microsoft.com/office/drawing/2014/main" id="{CC7C2683-FAFD-8A4F-9901-96341B622CE4}"/>
                </a:ext>
              </a:extLst>
            </p:cNvPr>
            <p:cNvGrpSpPr/>
            <p:nvPr/>
          </p:nvGrpSpPr>
          <p:grpSpPr>
            <a:xfrm rot="5400000">
              <a:off x="7965730" y="2006932"/>
              <a:ext cx="850193" cy="2827112"/>
              <a:chOff x="2651063" y="1569961"/>
              <a:chExt cx="1505033" cy="328809"/>
            </a:xfrm>
          </p:grpSpPr>
          <p:cxnSp>
            <p:nvCxnSpPr>
              <p:cNvPr id="44" name="Straight Arrow Connector 43">
                <a:extLst>
                  <a:ext uri="{FF2B5EF4-FFF2-40B4-BE49-F238E27FC236}">
                    <a16:creationId xmlns:a16="http://schemas.microsoft.com/office/drawing/2014/main" id="{E351564B-A76E-EE46-81BB-3C7730E3B8A4}"/>
                  </a:ext>
                </a:extLst>
              </p:cNvPr>
              <p:cNvCxnSpPr>
                <a:cxnSpLocks/>
              </p:cNvCxnSpPr>
              <p:nvPr/>
            </p:nvCxnSpPr>
            <p:spPr>
              <a:xfrm>
                <a:off x="2651063" y="1737624"/>
                <a:ext cx="573076" cy="0"/>
              </a:xfrm>
              <a:prstGeom prst="straightConnector1">
                <a:avLst/>
              </a:prstGeom>
              <a:ln w="38100">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43" name="Freeform 42">
                <a:extLst>
                  <a:ext uri="{FF2B5EF4-FFF2-40B4-BE49-F238E27FC236}">
                    <a16:creationId xmlns:a16="http://schemas.microsoft.com/office/drawing/2014/main" id="{BC40EBE5-9BFE-4845-8A24-8F3897B2128F}"/>
                  </a:ext>
                </a:extLst>
              </p:cNvPr>
              <p:cNvSpPr/>
              <p:nvPr/>
            </p:nvSpPr>
            <p:spPr>
              <a:xfrm rot="10800000">
                <a:off x="3247465" y="1569961"/>
                <a:ext cx="908631" cy="328809"/>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38100" cap="flat">
                <a:solidFill>
                  <a:schemeClr val="tx1"/>
                </a:solidFill>
                <a:headEnd type="none" w="med" len="sm"/>
                <a:tailEnd type="non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2" name="Straight Connector 41">
              <a:extLst>
                <a:ext uri="{FF2B5EF4-FFF2-40B4-BE49-F238E27FC236}">
                  <a16:creationId xmlns:a16="http://schemas.microsoft.com/office/drawing/2014/main" id="{09695003-1B2B-DE45-8231-354FA4921C11}"/>
                </a:ext>
              </a:extLst>
            </p:cNvPr>
            <p:cNvCxnSpPr/>
            <p:nvPr/>
          </p:nvCxnSpPr>
          <p:spPr>
            <a:xfrm>
              <a:off x="8362810" y="3332298"/>
              <a:ext cx="0" cy="5132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40516DA7-CF02-E448-839A-C74545B49D6E}"/>
              </a:ext>
            </a:extLst>
          </p:cNvPr>
          <p:cNvSpPr txBox="1"/>
          <p:nvPr/>
        </p:nvSpPr>
        <p:spPr>
          <a:xfrm>
            <a:off x="10750862" y="4774380"/>
            <a:ext cx="974947" cy="400110"/>
          </a:xfrm>
          <a:prstGeom prst="rect">
            <a:avLst/>
          </a:prstGeom>
          <a:noFill/>
        </p:spPr>
        <p:txBody>
          <a:bodyPr wrap="none" rtlCol="0">
            <a:spAutoFit/>
          </a:bodyPr>
          <a:lstStyle/>
          <a:p>
            <a:r>
              <a:rPr lang="en-US" sz="2000" dirty="0">
                <a:latin typeface="Amazon Ember" panose="02000000000000000000" pitchFamily="2" charset="0"/>
                <a:ea typeface="Amazon Ember" panose="02000000000000000000" pitchFamily="2" charset="0"/>
                <a:cs typeface="Amazon Ember Light" panose="020B0403020204020204" pitchFamily="34" charset="0"/>
              </a:rPr>
              <a:t>Clients</a:t>
            </a:r>
          </a:p>
        </p:txBody>
      </p:sp>
      <p:sp>
        <p:nvSpPr>
          <p:cNvPr id="53" name="TextBox 52">
            <a:extLst>
              <a:ext uri="{FF2B5EF4-FFF2-40B4-BE49-F238E27FC236}">
                <a16:creationId xmlns:a16="http://schemas.microsoft.com/office/drawing/2014/main" id="{601D7034-5B72-A74B-AA74-B18F958929CF}"/>
              </a:ext>
            </a:extLst>
          </p:cNvPr>
          <p:cNvSpPr txBox="1"/>
          <p:nvPr/>
        </p:nvSpPr>
        <p:spPr>
          <a:xfrm>
            <a:off x="6680542" y="5422296"/>
            <a:ext cx="641522"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User</a:t>
            </a:r>
          </a:p>
        </p:txBody>
      </p:sp>
      <p:sp>
        <p:nvSpPr>
          <p:cNvPr id="54" name="TextBox 53">
            <a:extLst>
              <a:ext uri="{FF2B5EF4-FFF2-40B4-BE49-F238E27FC236}">
                <a16:creationId xmlns:a16="http://schemas.microsoft.com/office/drawing/2014/main" id="{6DB6360C-7110-A442-8130-316D99ADEC72}"/>
              </a:ext>
            </a:extLst>
          </p:cNvPr>
          <p:cNvSpPr txBox="1"/>
          <p:nvPr/>
        </p:nvSpPr>
        <p:spPr>
          <a:xfrm>
            <a:off x="7973908" y="5422296"/>
            <a:ext cx="825867"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Server</a:t>
            </a:r>
          </a:p>
        </p:txBody>
      </p:sp>
      <p:sp>
        <p:nvSpPr>
          <p:cNvPr id="55" name="TextBox 54">
            <a:extLst>
              <a:ext uri="{FF2B5EF4-FFF2-40B4-BE49-F238E27FC236}">
                <a16:creationId xmlns:a16="http://schemas.microsoft.com/office/drawing/2014/main" id="{C2FA8CD9-0880-5245-BD13-1ECD7A5F7943}"/>
              </a:ext>
            </a:extLst>
          </p:cNvPr>
          <p:cNvSpPr txBox="1"/>
          <p:nvPr/>
        </p:nvSpPr>
        <p:spPr>
          <a:xfrm>
            <a:off x="9167016" y="5422296"/>
            <a:ext cx="1322798" cy="369332"/>
          </a:xfrm>
          <a:prstGeom prst="rect">
            <a:avLst/>
          </a:prstGeom>
          <a:noFill/>
        </p:spPr>
        <p:txBody>
          <a:bodyPr wrap="none" rtlCol="0">
            <a:spAutoFit/>
          </a:bodyPr>
          <a:lstStyle/>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Application</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17</a:t>
            </a:fld>
            <a:endParaRPr lang="en-US" dirty="0"/>
          </a:p>
        </p:txBody>
      </p:sp>
    </p:spTree>
    <p:custDataLst>
      <p:tags r:id="rId1"/>
    </p:custDataLst>
    <p:extLst>
      <p:ext uri="{BB962C8B-B14F-4D97-AF65-F5344CB8AC3E}">
        <p14:creationId xmlns:p14="http://schemas.microsoft.com/office/powerpoint/2010/main" val="159399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Amazon Elastic File System</a:t>
            </a:r>
          </a:p>
        </p:txBody>
      </p:sp>
      <p:sp>
        <p:nvSpPr>
          <p:cNvPr id="5" name="TextBox 4">
            <a:extLst>
              <a:ext uri="{FF2B5EF4-FFF2-40B4-BE49-F238E27FC236}">
                <a16:creationId xmlns:a16="http://schemas.microsoft.com/office/drawing/2014/main" id="{EED4773F-2BFE-8D4D-89CD-3C7CEEF22D9F}"/>
              </a:ext>
            </a:extLst>
          </p:cNvPr>
          <p:cNvSpPr txBox="1"/>
          <p:nvPr/>
        </p:nvSpPr>
        <p:spPr>
          <a:xfrm>
            <a:off x="754621" y="4508180"/>
            <a:ext cx="294640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Store data in a scalable file system</a:t>
            </a:r>
          </a:p>
        </p:txBody>
      </p:sp>
      <p:sp>
        <p:nvSpPr>
          <p:cNvPr id="6" name="TextBox 5">
            <a:extLst>
              <a:ext uri="{FF2B5EF4-FFF2-40B4-BE49-F238E27FC236}">
                <a16:creationId xmlns:a16="http://schemas.microsoft.com/office/drawing/2014/main" id="{7499544A-64C8-AA4B-9178-DB98CB3F84F8}"/>
              </a:ext>
            </a:extLst>
          </p:cNvPr>
          <p:cNvSpPr txBox="1"/>
          <p:nvPr/>
        </p:nvSpPr>
        <p:spPr>
          <a:xfrm>
            <a:off x="4517189" y="4508180"/>
            <a:ext cx="3157621"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Provide data to thousands of Amazon EC2 instances concurrently</a:t>
            </a:r>
          </a:p>
        </p:txBody>
      </p:sp>
      <p:sp>
        <p:nvSpPr>
          <p:cNvPr id="7" name="TextBox 6">
            <a:extLst>
              <a:ext uri="{FF2B5EF4-FFF2-40B4-BE49-F238E27FC236}">
                <a16:creationId xmlns:a16="http://schemas.microsoft.com/office/drawing/2014/main" id="{E462A08D-0DA9-DF42-B4EC-4099AE43A95B}"/>
              </a:ext>
            </a:extLst>
          </p:cNvPr>
          <p:cNvSpPr txBox="1"/>
          <p:nvPr/>
        </p:nvSpPr>
        <p:spPr>
          <a:xfrm>
            <a:off x="8490979" y="4524571"/>
            <a:ext cx="294640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Store data in and across multiple Availability Zones</a:t>
            </a:r>
          </a:p>
        </p:txBody>
      </p:sp>
      <p:pic>
        <p:nvPicPr>
          <p:cNvPr id="10" name="Picture 9">
            <a:extLst>
              <a:ext uri="{FF2B5EF4-FFF2-40B4-BE49-F238E27FC236}">
                <a16:creationId xmlns:a16="http://schemas.microsoft.com/office/drawing/2014/main" id="{4C0CA60B-52B1-DF44-9277-B797F6C68881}"/>
              </a:ext>
            </a:extLst>
          </p:cNvPr>
          <p:cNvPicPr>
            <a:picLocks noChangeAspect="1"/>
          </p:cNvPicPr>
          <p:nvPr/>
        </p:nvPicPr>
        <p:blipFill>
          <a:blip r:embed="rId4"/>
          <a:stretch>
            <a:fillRect/>
          </a:stretch>
        </p:blipFill>
        <p:spPr>
          <a:xfrm>
            <a:off x="1256520" y="2405058"/>
            <a:ext cx="1942602" cy="2047883"/>
          </a:xfrm>
          <a:prstGeom prst="rect">
            <a:avLst/>
          </a:prstGeom>
        </p:spPr>
      </p:pic>
      <p:pic>
        <p:nvPicPr>
          <p:cNvPr id="11" name="Picture 10">
            <a:extLst>
              <a:ext uri="{FF2B5EF4-FFF2-40B4-BE49-F238E27FC236}">
                <a16:creationId xmlns:a16="http://schemas.microsoft.com/office/drawing/2014/main" id="{7BD72311-AD91-0141-BD79-002420065369}"/>
              </a:ext>
            </a:extLst>
          </p:cNvPr>
          <p:cNvPicPr>
            <a:picLocks noChangeAspect="1"/>
          </p:cNvPicPr>
          <p:nvPr/>
        </p:nvPicPr>
        <p:blipFill>
          <a:blip r:embed="rId5"/>
          <a:stretch>
            <a:fillRect/>
          </a:stretch>
        </p:blipFill>
        <p:spPr>
          <a:xfrm>
            <a:off x="8687000" y="2527037"/>
            <a:ext cx="2554357" cy="1803924"/>
          </a:xfrm>
          <a:prstGeom prst="rect">
            <a:avLst/>
          </a:prstGeom>
        </p:spPr>
      </p:pic>
      <p:pic>
        <p:nvPicPr>
          <p:cNvPr id="4" name="Picture 3">
            <a:extLst>
              <a:ext uri="{FF2B5EF4-FFF2-40B4-BE49-F238E27FC236}">
                <a16:creationId xmlns:a16="http://schemas.microsoft.com/office/drawing/2014/main" id="{FE351D4F-C6B6-DB47-8C07-A04AF5BED243}"/>
              </a:ext>
            </a:extLst>
          </p:cNvPr>
          <p:cNvPicPr>
            <a:picLocks noChangeAspect="1"/>
          </p:cNvPicPr>
          <p:nvPr/>
        </p:nvPicPr>
        <p:blipFill>
          <a:blip r:embed="rId6"/>
          <a:stretch>
            <a:fillRect/>
          </a:stretch>
        </p:blipFill>
        <p:spPr>
          <a:xfrm>
            <a:off x="4806388" y="2544447"/>
            <a:ext cx="2579221" cy="1769103"/>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8" name="Slide Number Placeholder 7"/>
          <p:cNvSpPr>
            <a:spLocks noGrp="1"/>
          </p:cNvSpPr>
          <p:nvPr>
            <p:ph type="sldNum" sz="quarter" idx="12"/>
          </p:nvPr>
        </p:nvSpPr>
        <p:spPr/>
        <p:txBody>
          <a:bodyPr/>
          <a:lstStyle/>
          <a:p>
            <a:fld id="{B6A95138-A96E-2F42-A959-2EFD44FE4AB7}" type="slidenum">
              <a:rPr lang="en-US" smtClean="0"/>
              <a:t>18</a:t>
            </a:fld>
            <a:endParaRPr lang="en-US" dirty="0"/>
          </a:p>
        </p:txBody>
      </p:sp>
    </p:spTree>
    <p:custDataLst>
      <p:tags r:id="rId1"/>
    </p:custDataLst>
    <p:extLst>
      <p:ext uri="{BB962C8B-B14F-4D97-AF65-F5344CB8AC3E}">
        <p14:creationId xmlns:p14="http://schemas.microsoft.com/office/powerpoint/2010/main" val="186653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databases</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70829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5 objectives</a:t>
            </a:r>
          </a:p>
        </p:txBody>
      </p:sp>
      <p:sp>
        <p:nvSpPr>
          <p:cNvPr id="7" name="Text Placeholder 6"/>
          <p:cNvSpPr>
            <a:spLocks noGrp="1"/>
          </p:cNvSpPr>
          <p:nvPr>
            <p:ph idx="1"/>
          </p:nvPr>
        </p:nvSpPr>
        <p:spPr>
          <a:xfrm>
            <a:off x="419100" y="1528175"/>
            <a:ext cx="7100637" cy="4648788"/>
          </a:xfrm>
        </p:spPr>
        <p:txBody>
          <a:bodyPr/>
          <a:lstStyle/>
          <a:p>
            <a:pPr marL="0" indent="0">
              <a:spcAft>
                <a:spcPts val="1200"/>
              </a:spcAft>
              <a:buNone/>
            </a:pPr>
            <a:r>
              <a:rPr lang="en-US" sz="2400" dirty="0"/>
              <a:t>In this module, you will learn how to:</a:t>
            </a:r>
          </a:p>
          <a:p>
            <a:pPr>
              <a:spcBef>
                <a:spcPts val="600"/>
              </a:spcBef>
              <a:spcAft>
                <a:spcPts val="300"/>
              </a:spcAft>
            </a:pPr>
            <a:r>
              <a:rPr lang="en-US" sz="2000" dirty="0"/>
              <a:t>Summarize the basic concept of storage and databases</a:t>
            </a:r>
          </a:p>
          <a:p>
            <a:pPr>
              <a:spcBef>
                <a:spcPts val="600"/>
              </a:spcBef>
              <a:spcAft>
                <a:spcPts val="300"/>
              </a:spcAft>
            </a:pPr>
            <a:r>
              <a:rPr lang="en-US" sz="2000" dirty="0"/>
              <a:t>Describe Amazon Elastic Block Store (Amazon EBS) benefits</a:t>
            </a:r>
          </a:p>
          <a:p>
            <a:pPr>
              <a:spcBef>
                <a:spcPts val="600"/>
              </a:spcBef>
              <a:spcAft>
                <a:spcPts val="300"/>
              </a:spcAft>
            </a:pPr>
            <a:r>
              <a:rPr lang="en-US" sz="2000" dirty="0"/>
              <a:t>Describe Amazon Simple Storage Service (Amazon S3) benefits</a:t>
            </a:r>
          </a:p>
          <a:p>
            <a:pPr>
              <a:spcBef>
                <a:spcPts val="600"/>
              </a:spcBef>
              <a:spcAft>
                <a:spcPts val="300"/>
              </a:spcAft>
            </a:pPr>
            <a:r>
              <a:rPr lang="en-US" sz="2000" dirty="0"/>
              <a:t>Describe Amazon Elastic File System (Amazon EFS) benefits</a:t>
            </a:r>
          </a:p>
          <a:p>
            <a:pPr>
              <a:spcBef>
                <a:spcPts val="600"/>
              </a:spcBef>
              <a:spcAft>
                <a:spcPts val="300"/>
              </a:spcAft>
            </a:pPr>
            <a:r>
              <a:rPr lang="en-US" sz="2000" dirty="0"/>
              <a:t>Summarize various storage solutions</a:t>
            </a:r>
          </a:p>
          <a:p>
            <a:pPr>
              <a:spcBef>
                <a:spcPts val="600"/>
              </a:spcBef>
              <a:spcAft>
                <a:spcPts val="300"/>
              </a:spcAft>
            </a:pPr>
            <a:r>
              <a:rPr lang="en-US" sz="2000" dirty="0"/>
              <a:t>Describe Amazon Relational Database Service (Amazon RDS) benefits</a:t>
            </a:r>
          </a:p>
          <a:p>
            <a:pPr>
              <a:spcBef>
                <a:spcPts val="600"/>
              </a:spcBef>
              <a:spcAft>
                <a:spcPts val="300"/>
              </a:spcAft>
            </a:pPr>
            <a:r>
              <a:rPr lang="en-US" sz="2000" dirty="0"/>
              <a:t>Describe Amazon DynamoDB benefits</a:t>
            </a:r>
          </a:p>
          <a:p>
            <a:pPr>
              <a:spcBef>
                <a:spcPts val="600"/>
              </a:spcBef>
              <a:spcAft>
                <a:spcPts val="300"/>
              </a:spcAft>
            </a:pPr>
            <a:r>
              <a:rPr lang="en-US" sz="2000" dirty="0"/>
              <a:t>Summarize various database services</a:t>
            </a:r>
          </a:p>
        </p:txBody>
      </p:sp>
      <p:pic>
        <p:nvPicPr>
          <p:cNvPr id="9" name="Picture 8">
            <a:extLst>
              <a:ext uri="{FF2B5EF4-FFF2-40B4-BE49-F238E27FC236}">
                <a16:creationId xmlns:a16="http://schemas.microsoft.com/office/drawing/2014/main" id="{494D0CBD-9777-3442-86F2-86A5B450AA0A}"/>
              </a:ext>
            </a:extLst>
          </p:cNvPr>
          <p:cNvPicPr>
            <a:picLocks noChangeAspect="1"/>
          </p:cNvPicPr>
          <p:nvPr/>
        </p:nvPicPr>
        <p:blipFill>
          <a:blip r:embed="rId4"/>
          <a:stretch>
            <a:fillRect/>
          </a:stretch>
        </p:blipFill>
        <p:spPr>
          <a:xfrm>
            <a:off x="7917179" y="2509255"/>
            <a:ext cx="3776029" cy="2507671"/>
          </a:xfrm>
          <a:prstGeom prst="rect">
            <a:avLst/>
          </a:prstGeom>
        </p:spPr>
      </p:pic>
      <p:sp>
        <p:nvSpPr>
          <p:cNvPr id="2" name="Footer Placeholder 1"/>
          <p:cNvSpPr>
            <a:spLocks noGrp="1"/>
          </p:cNvSpPr>
          <p:nvPr>
            <p:ph type="ftr" sz="quarter" idx="3"/>
          </p:nvPr>
        </p:nvSpPr>
        <p:spPr/>
        <p:txBody>
          <a:bodyPr/>
          <a:lstStyle/>
          <a:p>
            <a:r>
              <a:rPr lang="en-US"/>
              <a:t>© 2021 Amazon Web Services, Inc. or its affiliates. All rights reserved.</a:t>
            </a:r>
            <a:endParaRPr lang="en-US" dirty="0"/>
          </a:p>
        </p:txBody>
      </p:sp>
      <p:sp>
        <p:nvSpPr>
          <p:cNvPr id="3" name="Slide Number Placeholder 2"/>
          <p:cNvSpPr>
            <a:spLocks noGrp="1"/>
          </p:cNvSpPr>
          <p:nvPr>
            <p:ph type="sldNum" sz="quarter" idx="12"/>
          </p:nvPr>
        </p:nvSpPr>
        <p:spPr/>
        <p:txBody>
          <a:bodyPr/>
          <a:lstStyle/>
          <a:p>
            <a:fld id="{B6A95138-A96E-2F42-A959-2EFD44FE4AB7}" type="slidenum">
              <a:rPr lang="en-US" smtClean="0"/>
              <a:t>2</a:t>
            </a:fld>
            <a:endParaRPr lang="en-US" dirty="0"/>
          </a:p>
        </p:txBody>
      </p:sp>
    </p:spTree>
    <p:custDataLst>
      <p:tags r:id="rId1"/>
    </p:custDataLst>
    <p:extLst>
      <p:ext uri="{BB962C8B-B14F-4D97-AF65-F5344CB8AC3E}">
        <p14:creationId xmlns:p14="http://schemas.microsoft.com/office/powerpoint/2010/main" val="209700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E9C9-C8EF-554A-920C-0E437A7AB1F5}"/>
              </a:ext>
            </a:extLst>
          </p:cNvPr>
          <p:cNvSpPr>
            <a:spLocks noGrp="1"/>
          </p:cNvSpPr>
          <p:nvPr>
            <p:ph type="title"/>
          </p:nvPr>
        </p:nvSpPr>
        <p:spPr/>
        <p:txBody>
          <a:bodyPr/>
          <a:lstStyle/>
          <a:p>
            <a:r>
              <a:rPr lang="en-US" dirty="0"/>
              <a:t>Database types</a:t>
            </a:r>
          </a:p>
        </p:txBody>
      </p:sp>
      <p:graphicFrame>
        <p:nvGraphicFramePr>
          <p:cNvPr id="5" name="Table 4">
            <a:extLst>
              <a:ext uri="{FF2B5EF4-FFF2-40B4-BE49-F238E27FC236}">
                <a16:creationId xmlns:a16="http://schemas.microsoft.com/office/drawing/2014/main" id="{5B9C8066-567D-2D4A-8840-DBA86AE3A9B2}"/>
              </a:ext>
            </a:extLst>
          </p:cNvPr>
          <p:cNvGraphicFramePr>
            <a:graphicFrameLocks noGrp="1"/>
          </p:cNvGraphicFramePr>
          <p:nvPr>
            <p:extLst>
              <p:ext uri="{D42A27DB-BD31-4B8C-83A1-F6EECF244321}">
                <p14:modId xmlns:p14="http://schemas.microsoft.com/office/powerpoint/2010/main" val="467080120"/>
              </p:ext>
            </p:extLst>
          </p:nvPr>
        </p:nvGraphicFramePr>
        <p:xfrm>
          <a:off x="692720" y="2723229"/>
          <a:ext cx="4722031" cy="2684971"/>
        </p:xfrm>
        <a:graphic>
          <a:graphicData uri="http://schemas.openxmlformats.org/drawingml/2006/table">
            <a:tbl>
              <a:tblPr firstRow="1" bandRow="1">
                <a:tableStyleId>{5940675A-B579-460E-94D1-54222C63F5DA}</a:tableStyleId>
              </a:tblPr>
              <a:tblGrid>
                <a:gridCol w="584024">
                  <a:extLst>
                    <a:ext uri="{9D8B030D-6E8A-4147-A177-3AD203B41FA5}">
                      <a16:colId xmlns:a16="http://schemas.microsoft.com/office/drawing/2014/main" val="996819728"/>
                    </a:ext>
                  </a:extLst>
                </a:gridCol>
                <a:gridCol w="1902306">
                  <a:extLst>
                    <a:ext uri="{9D8B030D-6E8A-4147-A177-3AD203B41FA5}">
                      <a16:colId xmlns:a16="http://schemas.microsoft.com/office/drawing/2014/main" val="3656037974"/>
                    </a:ext>
                  </a:extLst>
                </a:gridCol>
                <a:gridCol w="985930">
                  <a:extLst>
                    <a:ext uri="{9D8B030D-6E8A-4147-A177-3AD203B41FA5}">
                      <a16:colId xmlns:a16="http://schemas.microsoft.com/office/drawing/2014/main" val="433806163"/>
                    </a:ext>
                  </a:extLst>
                </a:gridCol>
                <a:gridCol w="1249771">
                  <a:extLst>
                    <a:ext uri="{9D8B030D-6E8A-4147-A177-3AD203B41FA5}">
                      <a16:colId xmlns:a16="http://schemas.microsoft.com/office/drawing/2014/main" val="2181348284"/>
                    </a:ext>
                  </a:extLst>
                </a:gridCol>
              </a:tblGrid>
              <a:tr h="615871">
                <a:tc>
                  <a:txBody>
                    <a:bodyPr/>
                    <a:lstStyle/>
                    <a:p>
                      <a:pPr algn="ctr"/>
                      <a:r>
                        <a:rPr lang="en-US" b="0" dirty="0">
                          <a:latin typeface="Amazon Ember" panose="02000000000000000000" pitchFamily="2" charset="0"/>
                          <a:ea typeface="Amazon Ember" panose="02000000000000000000" pitchFamily="2" charset="0"/>
                        </a:rPr>
                        <a:t>ID</a:t>
                      </a:r>
                    </a:p>
                  </a:txBody>
                  <a:tcPr anchor="ctr">
                    <a:solidFill>
                      <a:schemeClr val="accent1">
                        <a:lumMod val="25000"/>
                        <a:lumOff val="75000"/>
                      </a:schemeClr>
                    </a:solidFill>
                  </a:tcPr>
                </a:tc>
                <a:tc>
                  <a:txBody>
                    <a:bodyPr/>
                    <a:lstStyle/>
                    <a:p>
                      <a:pPr algn="ctr"/>
                      <a:r>
                        <a:rPr lang="en-US" b="0" dirty="0">
                          <a:latin typeface="Amazon Ember" panose="02000000000000000000" pitchFamily="2" charset="0"/>
                          <a:ea typeface="Amazon Ember" panose="02000000000000000000" pitchFamily="2" charset="0"/>
                        </a:rPr>
                        <a:t>Product name</a:t>
                      </a:r>
                    </a:p>
                  </a:txBody>
                  <a:tcPr anchor="ctr">
                    <a:solidFill>
                      <a:schemeClr val="accent1">
                        <a:lumMod val="25000"/>
                        <a:lumOff val="75000"/>
                      </a:schemeClr>
                    </a:solidFill>
                  </a:tcPr>
                </a:tc>
                <a:tc>
                  <a:txBody>
                    <a:bodyPr/>
                    <a:lstStyle/>
                    <a:p>
                      <a:pPr algn="ctr"/>
                      <a:r>
                        <a:rPr lang="en-US" b="0" dirty="0">
                          <a:latin typeface="Amazon Ember" panose="02000000000000000000" pitchFamily="2" charset="0"/>
                          <a:ea typeface="Amazon Ember" panose="02000000000000000000" pitchFamily="2" charset="0"/>
                        </a:rPr>
                        <a:t>Size</a:t>
                      </a:r>
                    </a:p>
                  </a:txBody>
                  <a:tcPr anchor="ctr">
                    <a:solidFill>
                      <a:schemeClr val="accent1">
                        <a:lumMod val="25000"/>
                        <a:lumOff val="75000"/>
                      </a:schemeClr>
                    </a:solidFill>
                  </a:tcPr>
                </a:tc>
                <a:tc>
                  <a:txBody>
                    <a:bodyPr/>
                    <a:lstStyle/>
                    <a:p>
                      <a:pPr algn="ctr"/>
                      <a:r>
                        <a:rPr lang="en-US" b="0" dirty="0">
                          <a:latin typeface="Amazon Ember" panose="02000000000000000000" pitchFamily="2" charset="0"/>
                          <a:ea typeface="Amazon Ember" panose="02000000000000000000" pitchFamily="2" charset="0"/>
                        </a:rPr>
                        <a:t>Price</a:t>
                      </a:r>
                    </a:p>
                  </a:txBody>
                  <a:tcPr anchor="ctr">
                    <a:solidFill>
                      <a:schemeClr val="accent1">
                        <a:lumMod val="25000"/>
                        <a:lumOff val="75000"/>
                      </a:schemeClr>
                    </a:solidFill>
                  </a:tcPr>
                </a:tc>
                <a:extLst>
                  <a:ext uri="{0D108BD9-81ED-4DB2-BD59-A6C34878D82A}">
                    <a16:rowId xmlns:a16="http://schemas.microsoft.com/office/drawing/2014/main" val="604520196"/>
                  </a:ext>
                </a:extLst>
              </a:tr>
              <a:tr h="1034550">
                <a:tc>
                  <a:txBody>
                    <a:bodyPr/>
                    <a:lstStyle/>
                    <a:p>
                      <a:pPr algn="ctr"/>
                      <a:r>
                        <a:rPr lang="en-US" dirty="0"/>
                        <a:t>1</a:t>
                      </a:r>
                    </a:p>
                  </a:txBody>
                  <a:tcPr anchor="ctr"/>
                </a:tc>
                <a:tc>
                  <a:txBody>
                    <a:bodyPr/>
                    <a:lstStyle/>
                    <a:p>
                      <a:r>
                        <a:rPr lang="en-US" dirty="0"/>
                        <a:t>Medium roast ground coffee</a:t>
                      </a:r>
                    </a:p>
                  </a:txBody>
                  <a:tcPr anchor="ctr"/>
                </a:tc>
                <a:tc>
                  <a:txBody>
                    <a:bodyPr/>
                    <a:lstStyle/>
                    <a:p>
                      <a:pPr algn="ctr"/>
                      <a:r>
                        <a:rPr lang="en-US" dirty="0"/>
                        <a:t>12 oz.</a:t>
                      </a:r>
                    </a:p>
                  </a:txBody>
                  <a:tcPr anchor="ctr"/>
                </a:tc>
                <a:tc>
                  <a:txBody>
                    <a:bodyPr/>
                    <a:lstStyle/>
                    <a:p>
                      <a:pPr algn="ctr"/>
                      <a:r>
                        <a:rPr lang="en-US" dirty="0"/>
                        <a:t>$5.30</a:t>
                      </a:r>
                    </a:p>
                  </a:txBody>
                  <a:tcPr anchor="ctr"/>
                </a:tc>
                <a:extLst>
                  <a:ext uri="{0D108BD9-81ED-4DB2-BD59-A6C34878D82A}">
                    <a16:rowId xmlns:a16="http://schemas.microsoft.com/office/drawing/2014/main" val="3927694480"/>
                  </a:ext>
                </a:extLst>
              </a:tr>
              <a:tr h="1034550">
                <a:tc>
                  <a:txBody>
                    <a:bodyPr/>
                    <a:lstStyle/>
                    <a:p>
                      <a:pPr algn="ctr"/>
                      <a:r>
                        <a:rPr lang="en-US" dirty="0"/>
                        <a:t>2</a:t>
                      </a:r>
                    </a:p>
                  </a:txBody>
                  <a:tcPr anchor="ctr"/>
                </a:tc>
                <a:tc>
                  <a:txBody>
                    <a:bodyPr/>
                    <a:lstStyle/>
                    <a:p>
                      <a:r>
                        <a:rPr lang="en-US" dirty="0"/>
                        <a:t>Dark roast ground coffee</a:t>
                      </a:r>
                    </a:p>
                  </a:txBody>
                  <a:tcPr anchor="ctr"/>
                </a:tc>
                <a:tc>
                  <a:txBody>
                    <a:bodyPr/>
                    <a:lstStyle/>
                    <a:p>
                      <a:pPr algn="ctr"/>
                      <a:r>
                        <a:rPr lang="en-US" dirty="0"/>
                        <a:t>20 oz.</a:t>
                      </a:r>
                    </a:p>
                  </a:txBody>
                  <a:tcPr anchor="ctr"/>
                </a:tc>
                <a:tc>
                  <a:txBody>
                    <a:bodyPr/>
                    <a:lstStyle/>
                    <a:p>
                      <a:pPr algn="ctr"/>
                      <a:r>
                        <a:rPr lang="en-US" dirty="0"/>
                        <a:t>$9.27</a:t>
                      </a:r>
                    </a:p>
                  </a:txBody>
                  <a:tcPr anchor="ctr"/>
                </a:tc>
                <a:extLst>
                  <a:ext uri="{0D108BD9-81ED-4DB2-BD59-A6C34878D82A}">
                    <a16:rowId xmlns:a16="http://schemas.microsoft.com/office/drawing/2014/main" val="2859429163"/>
                  </a:ext>
                </a:extLst>
              </a:tr>
            </a:tbl>
          </a:graphicData>
        </a:graphic>
      </p:graphicFrame>
      <p:sp>
        <p:nvSpPr>
          <p:cNvPr id="8" name="TextBox 7">
            <a:extLst>
              <a:ext uri="{FF2B5EF4-FFF2-40B4-BE49-F238E27FC236}">
                <a16:creationId xmlns:a16="http://schemas.microsoft.com/office/drawing/2014/main" id="{DDF35795-ED62-C849-BBA1-A46B12D84776}"/>
              </a:ext>
            </a:extLst>
          </p:cNvPr>
          <p:cNvSpPr txBox="1"/>
          <p:nvPr/>
        </p:nvSpPr>
        <p:spPr>
          <a:xfrm>
            <a:off x="1421720" y="1971208"/>
            <a:ext cx="339548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srgbClr val="000000"/>
                </a:solidFill>
                <a:effectLst/>
                <a:uLnTx/>
                <a:uFillTx/>
                <a:latin typeface="Amazon Ember" panose="02000000000000000000" pitchFamily="2" charset="0"/>
                <a:ea typeface="Amazon Ember" panose="02000000000000000000" pitchFamily="2" charset="0"/>
                <a:cs typeface="Amazon Ember Light" panose="020B0403020204020204" pitchFamily="34" charset="0"/>
              </a:rPr>
              <a:t>Relational database</a:t>
            </a:r>
          </a:p>
        </p:txBody>
      </p:sp>
      <p:sp>
        <p:nvSpPr>
          <p:cNvPr id="9" name="Rounded Rectangle 8">
            <a:extLst>
              <a:ext uri="{FF2B5EF4-FFF2-40B4-BE49-F238E27FC236}">
                <a16:creationId xmlns:a16="http://schemas.microsoft.com/office/drawing/2014/main" id="{92F5C47E-A1E2-674A-A0F2-1AEE1DCD13E5}"/>
              </a:ext>
            </a:extLst>
          </p:cNvPr>
          <p:cNvSpPr/>
          <p:nvPr/>
        </p:nvSpPr>
        <p:spPr>
          <a:xfrm>
            <a:off x="344403" y="1449799"/>
            <a:ext cx="5418666" cy="4561258"/>
          </a:xfrm>
          <a:prstGeom prst="roundRect">
            <a:avLst/>
          </a:prstGeom>
          <a:noFill/>
          <a:ln w="38100">
            <a:solidFill>
              <a:srgbClr val="2E27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10" name="Rounded Rectangle 9">
            <a:extLst>
              <a:ext uri="{FF2B5EF4-FFF2-40B4-BE49-F238E27FC236}">
                <a16:creationId xmlns:a16="http://schemas.microsoft.com/office/drawing/2014/main" id="{E605D99B-CC36-564C-A94D-C9AE0EDE65BD}"/>
              </a:ext>
            </a:extLst>
          </p:cNvPr>
          <p:cNvSpPr/>
          <p:nvPr/>
        </p:nvSpPr>
        <p:spPr>
          <a:xfrm>
            <a:off x="6428931" y="1449799"/>
            <a:ext cx="5418666" cy="4561258"/>
          </a:xfrm>
          <a:prstGeom prst="roundRect">
            <a:avLst/>
          </a:prstGeom>
          <a:noFill/>
          <a:ln w="38100">
            <a:solidFill>
              <a:srgbClr val="2E27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sp>
        <p:nvSpPr>
          <p:cNvPr id="11" name="TextBox 10">
            <a:extLst>
              <a:ext uri="{FF2B5EF4-FFF2-40B4-BE49-F238E27FC236}">
                <a16:creationId xmlns:a16="http://schemas.microsoft.com/office/drawing/2014/main" id="{700328E2-CBAB-EE4C-8DD6-7BA8001DDF11}"/>
              </a:ext>
            </a:extLst>
          </p:cNvPr>
          <p:cNvSpPr txBox="1"/>
          <p:nvPr/>
        </p:nvSpPr>
        <p:spPr>
          <a:xfrm>
            <a:off x="7153585" y="1971208"/>
            <a:ext cx="396935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srgbClr val="000000"/>
                </a:solidFill>
                <a:effectLst/>
                <a:uLnTx/>
                <a:uFillTx/>
                <a:latin typeface="Amazon Ember" panose="02000000000000000000" pitchFamily="2" charset="0"/>
                <a:ea typeface="Amazon Ember" panose="02000000000000000000" pitchFamily="2" charset="0"/>
                <a:cs typeface="Amazon Ember Light" panose="020B0403020204020204" pitchFamily="34" charset="0"/>
              </a:rPr>
              <a:t>Nonrelational database</a:t>
            </a:r>
          </a:p>
        </p:txBody>
      </p:sp>
      <p:graphicFrame>
        <p:nvGraphicFramePr>
          <p:cNvPr id="12" name="Table 11">
            <a:extLst>
              <a:ext uri="{FF2B5EF4-FFF2-40B4-BE49-F238E27FC236}">
                <a16:creationId xmlns:a16="http://schemas.microsoft.com/office/drawing/2014/main" id="{82594451-724A-8047-9A45-68C2FA9D7BE7}"/>
              </a:ext>
            </a:extLst>
          </p:cNvPr>
          <p:cNvGraphicFramePr>
            <a:graphicFrameLocks noGrp="1"/>
          </p:cNvGraphicFramePr>
          <p:nvPr>
            <p:extLst>
              <p:ext uri="{D42A27DB-BD31-4B8C-83A1-F6EECF244321}">
                <p14:modId xmlns:p14="http://schemas.microsoft.com/office/powerpoint/2010/main" val="1135505158"/>
              </p:ext>
            </p:extLst>
          </p:nvPr>
        </p:nvGraphicFramePr>
        <p:xfrm>
          <a:off x="6737095" y="2723229"/>
          <a:ext cx="4802335" cy="2684971"/>
        </p:xfrm>
        <a:graphic>
          <a:graphicData uri="http://schemas.openxmlformats.org/drawingml/2006/table">
            <a:tbl>
              <a:tblPr firstRow="1" bandRow="1">
                <a:tableStyleId>{5940675A-B579-460E-94D1-54222C63F5DA}</a:tableStyleId>
              </a:tblPr>
              <a:tblGrid>
                <a:gridCol w="1042234">
                  <a:extLst>
                    <a:ext uri="{9D8B030D-6E8A-4147-A177-3AD203B41FA5}">
                      <a16:colId xmlns:a16="http://schemas.microsoft.com/office/drawing/2014/main" val="2286825182"/>
                    </a:ext>
                  </a:extLst>
                </a:gridCol>
                <a:gridCol w="3760101">
                  <a:extLst>
                    <a:ext uri="{9D8B030D-6E8A-4147-A177-3AD203B41FA5}">
                      <a16:colId xmlns:a16="http://schemas.microsoft.com/office/drawing/2014/main" val="3405235155"/>
                    </a:ext>
                  </a:extLst>
                </a:gridCol>
              </a:tblGrid>
              <a:tr h="447495">
                <a:tc>
                  <a:txBody>
                    <a:bodyPr/>
                    <a:lstStyle/>
                    <a:p>
                      <a:pPr algn="ctr"/>
                      <a:r>
                        <a:rPr lang="en-US" b="0" dirty="0">
                          <a:latin typeface="Amazon Ember" panose="02000000000000000000" pitchFamily="2" charset="0"/>
                          <a:ea typeface="Amazon Ember" panose="02000000000000000000" pitchFamily="2" charset="0"/>
                        </a:rPr>
                        <a:t>Key</a:t>
                      </a:r>
                    </a:p>
                  </a:txBody>
                  <a:tcPr anchor="ctr">
                    <a:solidFill>
                      <a:schemeClr val="accent1">
                        <a:lumMod val="25000"/>
                        <a:lumOff val="75000"/>
                      </a:schemeClr>
                    </a:solidFill>
                  </a:tcPr>
                </a:tc>
                <a:tc>
                  <a:txBody>
                    <a:bodyPr/>
                    <a:lstStyle/>
                    <a:p>
                      <a:pPr algn="ctr"/>
                      <a:r>
                        <a:rPr lang="en-US" b="0" dirty="0">
                          <a:latin typeface="Amazon Ember" panose="02000000000000000000" pitchFamily="2" charset="0"/>
                          <a:ea typeface="Amazon Ember" panose="02000000000000000000" pitchFamily="2" charset="0"/>
                        </a:rPr>
                        <a:t>Value</a:t>
                      </a:r>
                    </a:p>
                  </a:txBody>
                  <a:tcPr anchor="ctr">
                    <a:solidFill>
                      <a:schemeClr val="accent1">
                        <a:lumMod val="25000"/>
                        <a:lumOff val="75000"/>
                      </a:schemeClr>
                    </a:solidFill>
                  </a:tcPr>
                </a:tc>
                <a:extLst>
                  <a:ext uri="{0D108BD9-81ED-4DB2-BD59-A6C34878D82A}">
                    <a16:rowId xmlns:a16="http://schemas.microsoft.com/office/drawing/2014/main" val="778517665"/>
                  </a:ext>
                </a:extLst>
              </a:tr>
              <a:tr h="1118738">
                <a:tc>
                  <a:txBody>
                    <a:bodyPr/>
                    <a:lstStyle/>
                    <a:p>
                      <a:pPr algn="ctr"/>
                      <a:r>
                        <a:rPr lang="en-US" dirty="0"/>
                        <a:t>1</a:t>
                      </a:r>
                    </a:p>
                  </a:txBody>
                  <a:tcPr anchor="ctr"/>
                </a:tc>
                <a:tc>
                  <a:txBody>
                    <a:bodyPr/>
                    <a:lstStyle/>
                    <a:p>
                      <a:r>
                        <a:rPr lang="en-US" b="0" dirty="0">
                          <a:latin typeface="Amazon Ember" panose="02000000000000000000" pitchFamily="2" charset="0"/>
                          <a:ea typeface="Amazon Ember" panose="02000000000000000000" pitchFamily="2" charset="0"/>
                        </a:rPr>
                        <a:t>Name: </a:t>
                      </a:r>
                      <a:r>
                        <a:rPr lang="en-US" dirty="0"/>
                        <a:t>John Doe</a:t>
                      </a:r>
                    </a:p>
                    <a:p>
                      <a:r>
                        <a:rPr lang="en-US" sz="1800" b="0" kern="1200" dirty="0">
                          <a:solidFill>
                            <a:schemeClr val="tx1"/>
                          </a:solidFill>
                          <a:latin typeface="Amazon Ember" panose="02000000000000000000" pitchFamily="2" charset="0"/>
                          <a:ea typeface="Amazon Ember" panose="02000000000000000000" pitchFamily="2" charset="0"/>
                          <a:cs typeface="+mn-cs"/>
                        </a:rPr>
                        <a:t>Address: </a:t>
                      </a:r>
                      <a:r>
                        <a:rPr lang="en-US" dirty="0"/>
                        <a:t>123 Any Street</a:t>
                      </a:r>
                    </a:p>
                    <a:p>
                      <a:r>
                        <a:rPr lang="en-US" sz="1800" b="0" kern="1200" dirty="0">
                          <a:solidFill>
                            <a:schemeClr val="tx1"/>
                          </a:solidFill>
                          <a:latin typeface="Amazon Ember" panose="02000000000000000000" pitchFamily="2" charset="0"/>
                          <a:ea typeface="Amazon Ember" panose="02000000000000000000" pitchFamily="2" charset="0"/>
                          <a:cs typeface="+mn-cs"/>
                        </a:rPr>
                        <a:t>Favorite drink: </a:t>
                      </a:r>
                      <a:r>
                        <a:rPr lang="en-US" dirty="0"/>
                        <a:t>Medium latte</a:t>
                      </a:r>
                    </a:p>
                  </a:txBody>
                  <a:tcPr anchor="ctr"/>
                </a:tc>
                <a:extLst>
                  <a:ext uri="{0D108BD9-81ED-4DB2-BD59-A6C34878D82A}">
                    <a16:rowId xmlns:a16="http://schemas.microsoft.com/office/drawing/2014/main" val="2621790290"/>
                  </a:ext>
                </a:extLst>
              </a:tr>
              <a:tr h="1118738">
                <a:tc>
                  <a:txBody>
                    <a:bodyPr/>
                    <a:lstStyle/>
                    <a:p>
                      <a:pPr algn="ctr"/>
                      <a:r>
                        <a:rPr lang="en-US" dirty="0"/>
                        <a:t>2</a:t>
                      </a:r>
                    </a:p>
                  </a:txBody>
                  <a:tcPr anchor="ctr"/>
                </a:tc>
                <a:tc>
                  <a:txBody>
                    <a:bodyPr/>
                    <a:lstStyle/>
                    <a:p>
                      <a:r>
                        <a:rPr lang="en-US" sz="1800" b="0" kern="1200" dirty="0">
                          <a:solidFill>
                            <a:schemeClr val="tx1"/>
                          </a:solidFill>
                          <a:latin typeface="Amazon Ember" panose="02000000000000000000" pitchFamily="2" charset="0"/>
                          <a:ea typeface="Amazon Ember" panose="02000000000000000000" pitchFamily="2" charset="0"/>
                          <a:cs typeface="+mn-cs"/>
                        </a:rPr>
                        <a:t>Name: </a:t>
                      </a:r>
                      <a:r>
                        <a:rPr lang="en-US" dirty="0"/>
                        <a:t>Mary Major</a:t>
                      </a:r>
                    </a:p>
                    <a:p>
                      <a:r>
                        <a:rPr lang="en-US" sz="1800" b="0" kern="1200" dirty="0">
                          <a:solidFill>
                            <a:schemeClr val="tx1"/>
                          </a:solidFill>
                          <a:latin typeface="Amazon Ember" panose="02000000000000000000" pitchFamily="2" charset="0"/>
                          <a:ea typeface="Amazon Ember" panose="02000000000000000000" pitchFamily="2" charset="0"/>
                          <a:cs typeface="+mn-cs"/>
                        </a:rPr>
                        <a:t>Address: </a:t>
                      </a:r>
                      <a:r>
                        <a:rPr lang="en-US" dirty="0"/>
                        <a:t>100 Main Street</a:t>
                      </a:r>
                    </a:p>
                    <a:p>
                      <a:r>
                        <a:rPr lang="en-US" sz="1800" b="0" kern="1200" dirty="0">
                          <a:solidFill>
                            <a:schemeClr val="tx1"/>
                          </a:solidFill>
                          <a:latin typeface="Amazon Ember" panose="02000000000000000000" pitchFamily="2" charset="0"/>
                          <a:ea typeface="Amazon Ember" panose="02000000000000000000" pitchFamily="2" charset="0"/>
                          <a:cs typeface="+mn-cs"/>
                        </a:rPr>
                        <a:t>Birthday: </a:t>
                      </a:r>
                      <a:r>
                        <a:rPr lang="en-US" dirty="0"/>
                        <a:t>July 5, 1994</a:t>
                      </a:r>
                    </a:p>
                  </a:txBody>
                  <a:tcPr anchor="ctr"/>
                </a:tc>
                <a:extLst>
                  <a:ext uri="{0D108BD9-81ED-4DB2-BD59-A6C34878D82A}">
                    <a16:rowId xmlns:a16="http://schemas.microsoft.com/office/drawing/2014/main" val="3544424594"/>
                  </a:ext>
                </a:extLst>
              </a:tr>
            </a:tbl>
          </a:graphicData>
        </a:graphic>
      </p:graphicFrame>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20</a:t>
            </a:fld>
            <a:endParaRPr lang="en-US" dirty="0"/>
          </a:p>
        </p:txBody>
      </p:sp>
    </p:spTree>
    <p:custDataLst>
      <p:tags r:id="rId1"/>
    </p:custDataLst>
    <p:extLst>
      <p:ext uri="{BB962C8B-B14F-4D97-AF65-F5344CB8AC3E}">
        <p14:creationId xmlns:p14="http://schemas.microsoft.com/office/powerpoint/2010/main" val="413976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A4EC-7A5A-9A45-93C0-3DE6A4501514}"/>
              </a:ext>
            </a:extLst>
          </p:cNvPr>
          <p:cNvSpPr>
            <a:spLocks noGrp="1"/>
          </p:cNvSpPr>
          <p:nvPr>
            <p:ph type="title"/>
          </p:nvPr>
        </p:nvSpPr>
        <p:spPr/>
        <p:txBody>
          <a:bodyPr/>
          <a:lstStyle/>
          <a:p>
            <a:r>
              <a:rPr lang="en-US" dirty="0"/>
              <a:t>Relational databases</a:t>
            </a:r>
          </a:p>
        </p:txBody>
      </p:sp>
      <p:graphicFrame>
        <p:nvGraphicFramePr>
          <p:cNvPr id="5" name="Table 4">
            <a:extLst>
              <a:ext uri="{FF2B5EF4-FFF2-40B4-BE49-F238E27FC236}">
                <a16:creationId xmlns:a16="http://schemas.microsoft.com/office/drawing/2014/main" id="{F872CDE1-E7F5-F741-AF99-C6931411B835}"/>
              </a:ext>
            </a:extLst>
          </p:cNvPr>
          <p:cNvGraphicFramePr>
            <a:graphicFrameLocks noGrp="1"/>
          </p:cNvGraphicFramePr>
          <p:nvPr>
            <p:extLst>
              <p:ext uri="{D42A27DB-BD31-4B8C-83A1-F6EECF244321}">
                <p14:modId xmlns:p14="http://schemas.microsoft.com/office/powerpoint/2010/main" val="1301925833"/>
              </p:ext>
            </p:extLst>
          </p:nvPr>
        </p:nvGraphicFramePr>
        <p:xfrm>
          <a:off x="6591103" y="2345289"/>
          <a:ext cx="4917397" cy="2167421"/>
        </p:xfrm>
        <a:graphic>
          <a:graphicData uri="http://schemas.openxmlformats.org/drawingml/2006/table">
            <a:tbl>
              <a:tblPr firstRow="1" bandRow="1">
                <a:tableStyleId>{5940675A-B579-460E-94D1-54222C63F5DA}</a:tableStyleId>
              </a:tblPr>
              <a:tblGrid>
                <a:gridCol w="608187">
                  <a:extLst>
                    <a:ext uri="{9D8B030D-6E8A-4147-A177-3AD203B41FA5}">
                      <a16:colId xmlns:a16="http://schemas.microsoft.com/office/drawing/2014/main" val="996819728"/>
                    </a:ext>
                  </a:extLst>
                </a:gridCol>
                <a:gridCol w="1981011">
                  <a:extLst>
                    <a:ext uri="{9D8B030D-6E8A-4147-A177-3AD203B41FA5}">
                      <a16:colId xmlns:a16="http://schemas.microsoft.com/office/drawing/2014/main" val="3656037974"/>
                    </a:ext>
                  </a:extLst>
                </a:gridCol>
                <a:gridCol w="1026721">
                  <a:extLst>
                    <a:ext uri="{9D8B030D-6E8A-4147-A177-3AD203B41FA5}">
                      <a16:colId xmlns:a16="http://schemas.microsoft.com/office/drawing/2014/main" val="433806163"/>
                    </a:ext>
                  </a:extLst>
                </a:gridCol>
                <a:gridCol w="1301478">
                  <a:extLst>
                    <a:ext uri="{9D8B030D-6E8A-4147-A177-3AD203B41FA5}">
                      <a16:colId xmlns:a16="http://schemas.microsoft.com/office/drawing/2014/main" val="2181348284"/>
                    </a:ext>
                  </a:extLst>
                </a:gridCol>
              </a:tblGrid>
              <a:tr h="497157">
                <a:tc>
                  <a:txBody>
                    <a:bodyPr/>
                    <a:lstStyle/>
                    <a:p>
                      <a:pPr algn="ctr"/>
                      <a:r>
                        <a:rPr lang="en-US" b="0" dirty="0">
                          <a:latin typeface="Amazon Ember" panose="02000000000000000000" pitchFamily="2" charset="0"/>
                          <a:ea typeface="Amazon Ember" panose="02000000000000000000" pitchFamily="2" charset="0"/>
                        </a:rPr>
                        <a:t>ID</a:t>
                      </a:r>
                    </a:p>
                  </a:txBody>
                  <a:tcPr anchor="ctr">
                    <a:solidFill>
                      <a:schemeClr val="accent1">
                        <a:lumMod val="25000"/>
                        <a:lumOff val="75000"/>
                      </a:schemeClr>
                    </a:solidFill>
                  </a:tcPr>
                </a:tc>
                <a:tc>
                  <a:txBody>
                    <a:bodyPr/>
                    <a:lstStyle/>
                    <a:p>
                      <a:pPr algn="ctr"/>
                      <a:r>
                        <a:rPr lang="en-US" b="0" dirty="0">
                          <a:latin typeface="Amazon Ember" panose="02000000000000000000" pitchFamily="2" charset="0"/>
                          <a:ea typeface="Amazon Ember" panose="02000000000000000000" pitchFamily="2" charset="0"/>
                        </a:rPr>
                        <a:t>Product name</a:t>
                      </a:r>
                    </a:p>
                  </a:txBody>
                  <a:tcPr anchor="ctr">
                    <a:solidFill>
                      <a:schemeClr val="accent1">
                        <a:lumMod val="25000"/>
                        <a:lumOff val="75000"/>
                      </a:schemeClr>
                    </a:solidFill>
                  </a:tcPr>
                </a:tc>
                <a:tc>
                  <a:txBody>
                    <a:bodyPr/>
                    <a:lstStyle/>
                    <a:p>
                      <a:pPr algn="ctr"/>
                      <a:r>
                        <a:rPr lang="en-US" b="0" dirty="0">
                          <a:latin typeface="Amazon Ember" panose="02000000000000000000" pitchFamily="2" charset="0"/>
                          <a:ea typeface="Amazon Ember" panose="02000000000000000000" pitchFamily="2" charset="0"/>
                        </a:rPr>
                        <a:t>Size</a:t>
                      </a:r>
                    </a:p>
                  </a:txBody>
                  <a:tcPr anchor="ctr">
                    <a:solidFill>
                      <a:schemeClr val="accent1">
                        <a:lumMod val="25000"/>
                        <a:lumOff val="75000"/>
                      </a:schemeClr>
                    </a:solidFill>
                  </a:tcPr>
                </a:tc>
                <a:tc>
                  <a:txBody>
                    <a:bodyPr/>
                    <a:lstStyle/>
                    <a:p>
                      <a:pPr algn="ctr"/>
                      <a:r>
                        <a:rPr lang="en-US" b="0" dirty="0">
                          <a:latin typeface="Amazon Ember" panose="02000000000000000000" pitchFamily="2" charset="0"/>
                          <a:ea typeface="Amazon Ember" panose="02000000000000000000" pitchFamily="2" charset="0"/>
                        </a:rPr>
                        <a:t>Price</a:t>
                      </a:r>
                    </a:p>
                  </a:txBody>
                  <a:tcPr anchor="ctr">
                    <a:solidFill>
                      <a:schemeClr val="accent1">
                        <a:lumMod val="25000"/>
                        <a:lumOff val="75000"/>
                      </a:schemeClr>
                    </a:solidFill>
                  </a:tcPr>
                </a:tc>
                <a:extLst>
                  <a:ext uri="{0D108BD9-81ED-4DB2-BD59-A6C34878D82A}">
                    <a16:rowId xmlns:a16="http://schemas.microsoft.com/office/drawing/2014/main" val="604520196"/>
                  </a:ext>
                </a:extLst>
              </a:tr>
              <a:tr h="835132">
                <a:tc>
                  <a:txBody>
                    <a:bodyPr/>
                    <a:lstStyle/>
                    <a:p>
                      <a:pPr algn="ctr"/>
                      <a:r>
                        <a:rPr lang="en-US" dirty="0"/>
                        <a:t>1</a:t>
                      </a:r>
                    </a:p>
                  </a:txBody>
                  <a:tcPr anchor="ctr"/>
                </a:tc>
                <a:tc>
                  <a:txBody>
                    <a:bodyPr/>
                    <a:lstStyle/>
                    <a:p>
                      <a:r>
                        <a:rPr lang="en-US" dirty="0"/>
                        <a:t>Medium roast ground coffee</a:t>
                      </a:r>
                    </a:p>
                  </a:txBody>
                  <a:tcPr anchor="ctr"/>
                </a:tc>
                <a:tc>
                  <a:txBody>
                    <a:bodyPr/>
                    <a:lstStyle/>
                    <a:p>
                      <a:pPr algn="ctr"/>
                      <a:r>
                        <a:rPr lang="en-US" dirty="0"/>
                        <a:t>12 oz.</a:t>
                      </a:r>
                    </a:p>
                  </a:txBody>
                  <a:tcPr anchor="ctr"/>
                </a:tc>
                <a:tc>
                  <a:txBody>
                    <a:bodyPr/>
                    <a:lstStyle/>
                    <a:p>
                      <a:pPr algn="ctr"/>
                      <a:r>
                        <a:rPr lang="en-US" dirty="0"/>
                        <a:t>$5.30</a:t>
                      </a:r>
                    </a:p>
                  </a:txBody>
                  <a:tcPr anchor="ctr"/>
                </a:tc>
                <a:extLst>
                  <a:ext uri="{0D108BD9-81ED-4DB2-BD59-A6C34878D82A}">
                    <a16:rowId xmlns:a16="http://schemas.microsoft.com/office/drawing/2014/main" val="3927694480"/>
                  </a:ext>
                </a:extLst>
              </a:tr>
              <a:tr h="835132">
                <a:tc>
                  <a:txBody>
                    <a:bodyPr/>
                    <a:lstStyle/>
                    <a:p>
                      <a:pPr algn="ctr"/>
                      <a:r>
                        <a:rPr lang="en-US" dirty="0"/>
                        <a:t>2</a:t>
                      </a:r>
                    </a:p>
                  </a:txBody>
                  <a:tcPr anchor="ctr"/>
                </a:tc>
                <a:tc>
                  <a:txBody>
                    <a:bodyPr/>
                    <a:lstStyle/>
                    <a:p>
                      <a:r>
                        <a:rPr lang="en-US" dirty="0"/>
                        <a:t>Dark roast ground coffee</a:t>
                      </a:r>
                    </a:p>
                  </a:txBody>
                  <a:tcPr anchor="ctr"/>
                </a:tc>
                <a:tc>
                  <a:txBody>
                    <a:bodyPr/>
                    <a:lstStyle/>
                    <a:p>
                      <a:pPr algn="ctr"/>
                      <a:r>
                        <a:rPr lang="en-US" dirty="0"/>
                        <a:t>20 oz.</a:t>
                      </a:r>
                    </a:p>
                  </a:txBody>
                  <a:tcPr anchor="ctr"/>
                </a:tc>
                <a:tc>
                  <a:txBody>
                    <a:bodyPr/>
                    <a:lstStyle/>
                    <a:p>
                      <a:pPr algn="ctr"/>
                      <a:r>
                        <a:rPr lang="en-US" dirty="0"/>
                        <a:t>$9.27</a:t>
                      </a:r>
                    </a:p>
                  </a:txBody>
                  <a:tcPr anchor="ctr"/>
                </a:tc>
                <a:extLst>
                  <a:ext uri="{0D108BD9-81ED-4DB2-BD59-A6C34878D82A}">
                    <a16:rowId xmlns:a16="http://schemas.microsoft.com/office/drawing/2014/main" val="2859429163"/>
                  </a:ext>
                </a:extLst>
              </a:tr>
            </a:tbl>
          </a:graphicData>
        </a:graphic>
      </p:graphicFrame>
      <p:sp>
        <p:nvSpPr>
          <p:cNvPr id="6" name="TextBox 5">
            <a:extLst>
              <a:ext uri="{FF2B5EF4-FFF2-40B4-BE49-F238E27FC236}">
                <a16:creationId xmlns:a16="http://schemas.microsoft.com/office/drawing/2014/main" id="{12EA69DF-F5CD-7449-A8FF-B8B0275A5E68}"/>
              </a:ext>
            </a:extLst>
          </p:cNvPr>
          <p:cNvSpPr txBox="1"/>
          <p:nvPr/>
        </p:nvSpPr>
        <p:spPr>
          <a:xfrm>
            <a:off x="6710859" y="4852170"/>
            <a:ext cx="4677884" cy="400110"/>
          </a:xfrm>
          <a:prstGeom prst="rect">
            <a:avLst/>
          </a:prstGeom>
          <a:noFill/>
        </p:spPr>
        <p:txBody>
          <a:bodyPr wrap="none" rtlCol="0">
            <a:spAutoFit/>
          </a:bodyPr>
          <a:lstStyle/>
          <a:p>
            <a:r>
              <a:rPr lang="en-US" sz="2000" dirty="0">
                <a:ea typeface="Amazon Ember" panose="020B0603020204020204" pitchFamily="34" charset="0"/>
                <a:cs typeface="Amazon Ember" panose="020B0603020204020204" pitchFamily="34" charset="0"/>
              </a:rPr>
              <a:t>Example of data in a relational database</a:t>
            </a:r>
          </a:p>
        </p:txBody>
      </p:sp>
      <p:sp>
        <p:nvSpPr>
          <p:cNvPr id="7" name="TextBox 6">
            <a:extLst>
              <a:ext uri="{FF2B5EF4-FFF2-40B4-BE49-F238E27FC236}">
                <a16:creationId xmlns:a16="http://schemas.microsoft.com/office/drawing/2014/main" id="{46A9977F-1999-4E46-B10D-F88208EF834F}"/>
              </a:ext>
            </a:extLst>
          </p:cNvPr>
          <p:cNvSpPr txBox="1"/>
          <p:nvPr/>
        </p:nvSpPr>
        <p:spPr>
          <a:xfrm>
            <a:off x="426720" y="2226341"/>
            <a:ext cx="566928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In a </a:t>
            </a:r>
            <a:r>
              <a:rPr lang="en-US" sz="2800" dirty="0">
                <a:latin typeface="Amazon Ember" panose="02000000000000000000" pitchFamily="2" charset="0"/>
                <a:ea typeface="Amazon Ember" panose="02000000000000000000" pitchFamily="2" charset="0"/>
                <a:cs typeface="Amazon Ember" panose="020B0603020204020204" pitchFamily="34" charset="0"/>
              </a:rPr>
              <a:t>relational database</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data is stored in a way that relates it to other pieces of data.</a:t>
            </a:r>
          </a:p>
          <a:p>
            <a:pPr marL="457200" indent="-457200">
              <a:buFont typeface="Arial" panose="020B0604020202020204" pitchFamily="34" charset="0"/>
              <a:buChar char="•"/>
            </a:pP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Relational databases use </a:t>
            </a:r>
            <a:r>
              <a:rPr lang="en-US" sz="2800" dirty="0">
                <a:latin typeface="Amazon Ember" panose="02000000000000000000" pitchFamily="2" charset="0"/>
                <a:ea typeface="Amazon Ember" panose="02000000000000000000" pitchFamily="2" charset="0"/>
                <a:cs typeface="Amazon Ember" panose="020B0603020204020204" pitchFamily="34" charset="0"/>
              </a:rPr>
              <a:t>structured query language (SQL)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to store and query data.</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21</a:t>
            </a:fld>
            <a:endParaRPr lang="en-US" dirty="0"/>
          </a:p>
        </p:txBody>
      </p:sp>
    </p:spTree>
    <p:custDataLst>
      <p:tags r:id="rId1"/>
    </p:custDataLst>
    <p:extLst>
      <p:ext uri="{BB962C8B-B14F-4D97-AF65-F5344CB8AC3E}">
        <p14:creationId xmlns:p14="http://schemas.microsoft.com/office/powerpoint/2010/main" val="134897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Amazon Relational Database Service</a:t>
            </a:r>
          </a:p>
        </p:txBody>
      </p:sp>
      <p:sp>
        <p:nvSpPr>
          <p:cNvPr id="5" name="TextBox 4">
            <a:extLst>
              <a:ext uri="{FF2B5EF4-FFF2-40B4-BE49-F238E27FC236}">
                <a16:creationId xmlns:a16="http://schemas.microsoft.com/office/drawing/2014/main" id="{EED4773F-2BFE-8D4D-89CD-3C7CEEF22D9F}"/>
              </a:ext>
            </a:extLst>
          </p:cNvPr>
          <p:cNvSpPr txBox="1"/>
          <p:nvPr/>
        </p:nvSpPr>
        <p:spPr>
          <a:xfrm>
            <a:off x="590092" y="4385800"/>
            <a:ext cx="294640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Operate and scale a relational database in the AWS Cloud</a:t>
            </a:r>
          </a:p>
        </p:txBody>
      </p:sp>
      <p:sp>
        <p:nvSpPr>
          <p:cNvPr id="6" name="TextBox 5">
            <a:extLst>
              <a:ext uri="{FF2B5EF4-FFF2-40B4-BE49-F238E27FC236}">
                <a16:creationId xmlns:a16="http://schemas.microsoft.com/office/drawing/2014/main" id="{7499544A-64C8-AA4B-9178-DB98CB3F84F8}"/>
              </a:ext>
            </a:extLst>
          </p:cNvPr>
          <p:cNvSpPr txBox="1"/>
          <p:nvPr/>
        </p:nvSpPr>
        <p:spPr>
          <a:xfrm>
            <a:off x="4449657" y="4385800"/>
            <a:ext cx="3292686"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Automate time-consuming administrative tasks</a:t>
            </a:r>
          </a:p>
        </p:txBody>
      </p:sp>
      <p:sp>
        <p:nvSpPr>
          <p:cNvPr id="7" name="TextBox 6">
            <a:extLst>
              <a:ext uri="{FF2B5EF4-FFF2-40B4-BE49-F238E27FC236}">
                <a16:creationId xmlns:a16="http://schemas.microsoft.com/office/drawing/2014/main" id="{E462A08D-0DA9-DF42-B4EC-4099AE43A95B}"/>
              </a:ext>
            </a:extLst>
          </p:cNvPr>
          <p:cNvSpPr txBox="1"/>
          <p:nvPr/>
        </p:nvSpPr>
        <p:spPr>
          <a:xfrm>
            <a:off x="8490978" y="4385800"/>
            <a:ext cx="294640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Store and transmit </a:t>
            </a:r>
            <a:b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data securely</a:t>
            </a:r>
          </a:p>
        </p:txBody>
      </p:sp>
      <p:pic>
        <p:nvPicPr>
          <p:cNvPr id="9" name="Picture 8">
            <a:extLst>
              <a:ext uri="{FF2B5EF4-FFF2-40B4-BE49-F238E27FC236}">
                <a16:creationId xmlns:a16="http://schemas.microsoft.com/office/drawing/2014/main" id="{52B56ABC-166F-1D43-8C18-108C90177099}"/>
              </a:ext>
            </a:extLst>
          </p:cNvPr>
          <p:cNvPicPr>
            <a:picLocks noChangeAspect="1"/>
          </p:cNvPicPr>
          <p:nvPr/>
        </p:nvPicPr>
        <p:blipFill>
          <a:blip r:embed="rId4"/>
          <a:stretch>
            <a:fillRect/>
          </a:stretch>
        </p:blipFill>
        <p:spPr>
          <a:xfrm>
            <a:off x="9249877" y="2453767"/>
            <a:ext cx="1685603" cy="1710621"/>
          </a:xfrm>
          <a:prstGeom prst="rect">
            <a:avLst/>
          </a:prstGeom>
        </p:spPr>
      </p:pic>
      <p:pic>
        <p:nvPicPr>
          <p:cNvPr id="13" name="Picture 12">
            <a:extLst>
              <a:ext uri="{FF2B5EF4-FFF2-40B4-BE49-F238E27FC236}">
                <a16:creationId xmlns:a16="http://schemas.microsoft.com/office/drawing/2014/main" id="{2B073CD3-2340-A746-A598-24AB69F8EA81}"/>
              </a:ext>
            </a:extLst>
          </p:cNvPr>
          <p:cNvPicPr>
            <a:picLocks noChangeAspect="1"/>
          </p:cNvPicPr>
          <p:nvPr/>
        </p:nvPicPr>
        <p:blipFill>
          <a:blip r:embed="rId5"/>
          <a:stretch>
            <a:fillRect/>
          </a:stretch>
        </p:blipFill>
        <p:spPr>
          <a:xfrm>
            <a:off x="4989455" y="2232358"/>
            <a:ext cx="2213090" cy="2047883"/>
          </a:xfrm>
          <a:prstGeom prst="rect">
            <a:avLst/>
          </a:prstGeom>
        </p:spPr>
      </p:pic>
      <p:pic>
        <p:nvPicPr>
          <p:cNvPr id="15" name="Picture 14">
            <a:extLst>
              <a:ext uri="{FF2B5EF4-FFF2-40B4-BE49-F238E27FC236}">
                <a16:creationId xmlns:a16="http://schemas.microsoft.com/office/drawing/2014/main" id="{4E49A553-BE19-1745-877B-8D90A15DD0C2}"/>
              </a:ext>
            </a:extLst>
          </p:cNvPr>
          <p:cNvPicPr>
            <a:picLocks noChangeAspect="1"/>
          </p:cNvPicPr>
          <p:nvPr/>
        </p:nvPicPr>
        <p:blipFill>
          <a:blip r:embed="rId6"/>
          <a:stretch>
            <a:fillRect/>
          </a:stretch>
        </p:blipFill>
        <p:spPr>
          <a:xfrm>
            <a:off x="1184462" y="2438026"/>
            <a:ext cx="1757661" cy="1742106"/>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22</a:t>
            </a:fld>
            <a:endParaRPr lang="en-US" dirty="0"/>
          </a:p>
        </p:txBody>
      </p:sp>
    </p:spTree>
    <p:custDataLst>
      <p:tags r:id="rId1"/>
    </p:custDataLst>
    <p:extLst>
      <p:ext uri="{BB962C8B-B14F-4D97-AF65-F5344CB8AC3E}">
        <p14:creationId xmlns:p14="http://schemas.microsoft.com/office/powerpoint/2010/main" val="413930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A4EC-7A5A-9A45-93C0-3DE6A4501514}"/>
              </a:ext>
            </a:extLst>
          </p:cNvPr>
          <p:cNvSpPr>
            <a:spLocks noGrp="1"/>
          </p:cNvSpPr>
          <p:nvPr>
            <p:ph type="title"/>
          </p:nvPr>
        </p:nvSpPr>
        <p:spPr/>
        <p:txBody>
          <a:bodyPr/>
          <a:lstStyle/>
          <a:p>
            <a:r>
              <a:rPr lang="en-US" dirty="0"/>
              <a:t>Amazon RDS database engines</a:t>
            </a:r>
          </a:p>
        </p:txBody>
      </p:sp>
      <p:sp>
        <p:nvSpPr>
          <p:cNvPr id="7" name="TextBox 6">
            <a:extLst>
              <a:ext uri="{FF2B5EF4-FFF2-40B4-BE49-F238E27FC236}">
                <a16:creationId xmlns:a16="http://schemas.microsoft.com/office/drawing/2014/main" id="{46A9977F-1999-4E46-B10D-F88208EF834F}"/>
              </a:ext>
            </a:extLst>
          </p:cNvPr>
          <p:cNvSpPr txBox="1"/>
          <p:nvPr/>
        </p:nvSpPr>
        <p:spPr>
          <a:xfrm>
            <a:off x="798577" y="1524258"/>
            <a:ext cx="5669280"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Amazon Aurora</a:t>
            </a:r>
            <a:b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PostgreSQL</a:t>
            </a:r>
            <a:b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MySQL</a:t>
            </a:r>
            <a:b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MariaDB</a:t>
            </a:r>
            <a:b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Oracle Database</a:t>
            </a:r>
            <a:b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Microsoft SQL Server</a:t>
            </a:r>
          </a:p>
        </p:txBody>
      </p:sp>
      <p:pic>
        <p:nvPicPr>
          <p:cNvPr id="8" name="Graphic 7">
            <a:extLst>
              <a:ext uri="{FF2B5EF4-FFF2-40B4-BE49-F238E27FC236}">
                <a16:creationId xmlns:a16="http://schemas.microsoft.com/office/drawing/2014/main" id="{879DF4CC-D11C-614E-84FD-CCD1D6AB7F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8784" y="2395728"/>
            <a:ext cx="2066543" cy="2066543"/>
          </a:xfrm>
          <a:prstGeom prst="rect">
            <a:avLst/>
          </a:prstGeom>
        </p:spPr>
      </p:pic>
      <p:sp>
        <p:nvSpPr>
          <p:cNvPr id="11" name="TextBox 10">
            <a:extLst>
              <a:ext uri="{FF2B5EF4-FFF2-40B4-BE49-F238E27FC236}">
                <a16:creationId xmlns:a16="http://schemas.microsoft.com/office/drawing/2014/main" id="{8C2FC719-4B49-D043-A5C7-7C707331D70B}"/>
              </a:ext>
            </a:extLst>
          </p:cNvPr>
          <p:cNvSpPr txBox="1"/>
          <p:nvPr/>
        </p:nvSpPr>
        <p:spPr>
          <a:xfrm>
            <a:off x="8100059" y="4567751"/>
            <a:ext cx="2983992" cy="400110"/>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RDS</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23</a:t>
            </a:fld>
            <a:endParaRPr lang="en-US" dirty="0"/>
          </a:p>
        </p:txBody>
      </p:sp>
    </p:spTree>
    <p:custDataLst>
      <p:tags r:id="rId1"/>
    </p:custDataLst>
    <p:extLst>
      <p:ext uri="{BB962C8B-B14F-4D97-AF65-F5344CB8AC3E}">
        <p14:creationId xmlns:p14="http://schemas.microsoft.com/office/powerpoint/2010/main" val="1287608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Amazon Aurora</a:t>
            </a:r>
          </a:p>
        </p:txBody>
      </p:sp>
      <p:sp>
        <p:nvSpPr>
          <p:cNvPr id="5" name="TextBox 4">
            <a:extLst>
              <a:ext uri="{FF2B5EF4-FFF2-40B4-BE49-F238E27FC236}">
                <a16:creationId xmlns:a16="http://schemas.microsoft.com/office/drawing/2014/main" id="{EED4773F-2BFE-8D4D-89CD-3C7CEEF22D9F}"/>
              </a:ext>
            </a:extLst>
          </p:cNvPr>
          <p:cNvSpPr txBox="1"/>
          <p:nvPr/>
        </p:nvSpPr>
        <p:spPr>
          <a:xfrm>
            <a:off x="590092" y="4385800"/>
            <a:ext cx="294640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Store data in an enterprise-class relational database</a:t>
            </a:r>
          </a:p>
        </p:txBody>
      </p:sp>
      <p:sp>
        <p:nvSpPr>
          <p:cNvPr id="6" name="TextBox 5">
            <a:extLst>
              <a:ext uri="{FF2B5EF4-FFF2-40B4-BE49-F238E27FC236}">
                <a16:creationId xmlns:a16="http://schemas.microsoft.com/office/drawing/2014/main" id="{7499544A-64C8-AA4B-9178-DB98CB3F84F8}"/>
              </a:ext>
            </a:extLst>
          </p:cNvPr>
          <p:cNvSpPr txBox="1"/>
          <p:nvPr/>
        </p:nvSpPr>
        <p:spPr>
          <a:xfrm>
            <a:off x="4348435" y="4385800"/>
            <a:ext cx="349513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Reduce database costs by eliminating unnecessary input/output (I/O) operations</a:t>
            </a:r>
          </a:p>
        </p:txBody>
      </p:sp>
      <p:sp>
        <p:nvSpPr>
          <p:cNvPr id="7" name="TextBox 6">
            <a:extLst>
              <a:ext uri="{FF2B5EF4-FFF2-40B4-BE49-F238E27FC236}">
                <a16:creationId xmlns:a16="http://schemas.microsoft.com/office/drawing/2014/main" id="{E462A08D-0DA9-DF42-B4EC-4099AE43A95B}"/>
              </a:ext>
            </a:extLst>
          </p:cNvPr>
          <p:cNvSpPr txBox="1"/>
          <p:nvPr/>
        </p:nvSpPr>
        <p:spPr>
          <a:xfrm>
            <a:off x="8490978" y="4385800"/>
            <a:ext cx="2946400"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Replicate six copies of data across three Availability Zones</a:t>
            </a:r>
          </a:p>
        </p:txBody>
      </p:sp>
      <p:pic>
        <p:nvPicPr>
          <p:cNvPr id="8" name="Picture 7">
            <a:extLst>
              <a:ext uri="{FF2B5EF4-FFF2-40B4-BE49-F238E27FC236}">
                <a16:creationId xmlns:a16="http://schemas.microsoft.com/office/drawing/2014/main" id="{79304E5C-1A52-654E-B053-1338A6027BDC}"/>
              </a:ext>
            </a:extLst>
          </p:cNvPr>
          <p:cNvPicPr>
            <a:picLocks noChangeAspect="1"/>
          </p:cNvPicPr>
          <p:nvPr/>
        </p:nvPicPr>
        <p:blipFill>
          <a:blip r:embed="rId4"/>
          <a:stretch>
            <a:fillRect/>
          </a:stretch>
        </p:blipFill>
        <p:spPr>
          <a:xfrm>
            <a:off x="1078098" y="2582444"/>
            <a:ext cx="1864025" cy="1693111"/>
          </a:xfrm>
          <a:prstGeom prst="rect">
            <a:avLst/>
          </a:prstGeom>
        </p:spPr>
      </p:pic>
      <p:pic>
        <p:nvPicPr>
          <p:cNvPr id="11" name="Picture 10">
            <a:extLst>
              <a:ext uri="{FF2B5EF4-FFF2-40B4-BE49-F238E27FC236}">
                <a16:creationId xmlns:a16="http://schemas.microsoft.com/office/drawing/2014/main" id="{5E6822EE-D0E4-F64D-9AC3-1F0DD00BF606}"/>
              </a:ext>
            </a:extLst>
          </p:cNvPr>
          <p:cNvPicPr>
            <a:picLocks noChangeAspect="1"/>
          </p:cNvPicPr>
          <p:nvPr/>
        </p:nvPicPr>
        <p:blipFill>
          <a:blip r:embed="rId5"/>
          <a:stretch>
            <a:fillRect/>
          </a:stretch>
        </p:blipFill>
        <p:spPr>
          <a:xfrm>
            <a:off x="8886322" y="2581095"/>
            <a:ext cx="2155711" cy="1693112"/>
          </a:xfrm>
          <a:prstGeom prst="rect">
            <a:avLst/>
          </a:prstGeom>
        </p:spPr>
      </p:pic>
      <p:pic>
        <p:nvPicPr>
          <p:cNvPr id="4" name="Picture 3">
            <a:extLst>
              <a:ext uri="{FF2B5EF4-FFF2-40B4-BE49-F238E27FC236}">
                <a16:creationId xmlns:a16="http://schemas.microsoft.com/office/drawing/2014/main" id="{11B5146B-3D71-8847-9C72-54DC46DBE5F2}"/>
              </a:ext>
            </a:extLst>
          </p:cNvPr>
          <p:cNvPicPr>
            <a:picLocks noChangeAspect="1"/>
          </p:cNvPicPr>
          <p:nvPr/>
        </p:nvPicPr>
        <p:blipFill>
          <a:blip r:embed="rId6"/>
          <a:stretch>
            <a:fillRect/>
          </a:stretch>
        </p:blipFill>
        <p:spPr>
          <a:xfrm>
            <a:off x="5256765" y="2341375"/>
            <a:ext cx="1678469" cy="2044425"/>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9" name="Slide Number Placeholder 8"/>
          <p:cNvSpPr>
            <a:spLocks noGrp="1"/>
          </p:cNvSpPr>
          <p:nvPr>
            <p:ph type="sldNum" sz="quarter" idx="12"/>
          </p:nvPr>
        </p:nvSpPr>
        <p:spPr/>
        <p:txBody>
          <a:bodyPr/>
          <a:lstStyle/>
          <a:p>
            <a:fld id="{B6A95138-A96E-2F42-A959-2EFD44FE4AB7}" type="slidenum">
              <a:rPr lang="en-US" smtClean="0"/>
              <a:t>24</a:t>
            </a:fld>
            <a:endParaRPr lang="en-US" dirty="0"/>
          </a:p>
        </p:txBody>
      </p:sp>
    </p:spTree>
    <p:custDataLst>
      <p:tags r:id="rId1"/>
    </p:custDataLst>
    <p:extLst>
      <p:ext uri="{BB962C8B-B14F-4D97-AF65-F5344CB8AC3E}">
        <p14:creationId xmlns:p14="http://schemas.microsoft.com/office/powerpoint/2010/main" val="2046302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a:t>
            </a:r>
          </a:p>
        </p:txBody>
      </p:sp>
      <p:sp>
        <p:nvSpPr>
          <p:cNvPr id="7" name="Text Placeholder 6"/>
          <p:cNvSpPr>
            <a:spLocks noGrp="1"/>
          </p:cNvSpPr>
          <p:nvPr>
            <p:ph idx="16"/>
          </p:nvPr>
        </p:nvSpPr>
        <p:spPr>
          <a:xfrm>
            <a:off x="5714474" y="1556024"/>
            <a:ext cx="5767612" cy="4814920"/>
          </a:xfrm>
        </p:spPr>
        <p:txBody>
          <a:bodyPr/>
          <a:lstStyle/>
          <a:p>
            <a:pPr marL="0" indent="0">
              <a:spcAft>
                <a:spcPts val="1000"/>
              </a:spcAft>
              <a:buNone/>
            </a:pPr>
            <a:r>
              <a:rPr lang="en-US" dirty="0"/>
              <a:t>One of the employees at the coffee shop has an idea for the new inventory management system. </a:t>
            </a:r>
          </a:p>
          <a:p>
            <a:pPr marL="0" indent="0">
              <a:spcAft>
                <a:spcPts val="1000"/>
              </a:spcAft>
              <a:buNone/>
            </a:pPr>
            <a:r>
              <a:rPr lang="en-US" dirty="0"/>
              <a:t>They believe they should maintain data in a text file in Amazon S3.</a:t>
            </a:r>
          </a:p>
          <a:p>
            <a:pPr marL="0" indent="0">
              <a:spcAft>
                <a:spcPts val="1000"/>
              </a:spcAft>
              <a:buNone/>
            </a:pPr>
            <a:r>
              <a:rPr lang="en-US" dirty="0"/>
              <a:t>Do you agree with their suggestion? </a:t>
            </a:r>
          </a:p>
          <a:p>
            <a:pPr marL="0" indent="0">
              <a:spcAft>
                <a:spcPts val="1000"/>
              </a:spcAft>
              <a:buNone/>
            </a:pPr>
            <a:r>
              <a:rPr lang="en-US" dirty="0"/>
              <a:t>Why or why not?</a:t>
            </a:r>
          </a:p>
        </p:txBody>
      </p:sp>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3" name="Slide Number Placeholder 2"/>
          <p:cNvSpPr>
            <a:spLocks noGrp="1"/>
          </p:cNvSpPr>
          <p:nvPr>
            <p:ph type="sldNum" sz="quarter" idx="10"/>
          </p:nvPr>
        </p:nvSpPr>
        <p:spPr/>
        <p:txBody>
          <a:bodyPr/>
          <a:lstStyle/>
          <a:p>
            <a:fld id="{B6A95138-A96E-2F42-A959-2EFD44FE4AB7}" type="slidenum">
              <a:rPr lang="en-US" smtClean="0"/>
              <a:pPr/>
              <a:t>25</a:t>
            </a:fld>
            <a:endParaRPr lang="en-US" dirty="0"/>
          </a:p>
        </p:txBody>
      </p:sp>
    </p:spTree>
    <p:custDataLst>
      <p:tags r:id="rId1"/>
    </p:custDataLst>
    <p:extLst>
      <p:ext uri="{BB962C8B-B14F-4D97-AF65-F5344CB8AC3E}">
        <p14:creationId xmlns:p14="http://schemas.microsoft.com/office/powerpoint/2010/main" val="3344783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A4EC-7A5A-9A45-93C0-3DE6A4501514}"/>
              </a:ext>
            </a:extLst>
          </p:cNvPr>
          <p:cNvSpPr>
            <a:spLocks noGrp="1"/>
          </p:cNvSpPr>
          <p:nvPr>
            <p:ph type="title"/>
          </p:nvPr>
        </p:nvSpPr>
        <p:spPr/>
        <p:txBody>
          <a:bodyPr/>
          <a:lstStyle/>
          <a:p>
            <a:r>
              <a:rPr lang="en-US" dirty="0"/>
              <a:t>Nonrelational databases</a:t>
            </a:r>
          </a:p>
        </p:txBody>
      </p:sp>
      <p:sp>
        <p:nvSpPr>
          <p:cNvPr id="6" name="TextBox 5">
            <a:extLst>
              <a:ext uri="{FF2B5EF4-FFF2-40B4-BE49-F238E27FC236}">
                <a16:creationId xmlns:a16="http://schemas.microsoft.com/office/drawing/2014/main" id="{12EA69DF-F5CD-7449-A8FF-B8B0275A5E68}"/>
              </a:ext>
            </a:extLst>
          </p:cNvPr>
          <p:cNvSpPr txBox="1"/>
          <p:nvPr/>
        </p:nvSpPr>
        <p:spPr>
          <a:xfrm>
            <a:off x="6409492" y="4919386"/>
            <a:ext cx="5280613" cy="400110"/>
          </a:xfrm>
          <a:prstGeom prst="rect">
            <a:avLst/>
          </a:prstGeom>
          <a:noFill/>
        </p:spPr>
        <p:txBody>
          <a:bodyPr wrap="none" rtlCol="0">
            <a:spAutoFit/>
          </a:bodyPr>
          <a:lstStyle/>
          <a:p>
            <a:r>
              <a:rPr lang="en-US" sz="2000" dirty="0">
                <a:ea typeface="Amazon Ember" panose="020B0603020204020204" pitchFamily="34" charset="0"/>
                <a:cs typeface="Amazon Ember" panose="020B0603020204020204" pitchFamily="34" charset="0"/>
              </a:rPr>
              <a:t>Example of data in a nonrelational database</a:t>
            </a:r>
          </a:p>
        </p:txBody>
      </p:sp>
      <p:sp>
        <p:nvSpPr>
          <p:cNvPr id="7" name="TextBox 6">
            <a:extLst>
              <a:ext uri="{FF2B5EF4-FFF2-40B4-BE49-F238E27FC236}">
                <a16:creationId xmlns:a16="http://schemas.microsoft.com/office/drawing/2014/main" id="{46A9977F-1999-4E46-B10D-F88208EF834F}"/>
              </a:ext>
            </a:extLst>
          </p:cNvPr>
          <p:cNvSpPr txBox="1"/>
          <p:nvPr/>
        </p:nvSpPr>
        <p:spPr>
          <a:xfrm>
            <a:off x="426720" y="2226341"/>
            <a:ext cx="566928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a:t>
            </a:r>
            <a:r>
              <a:rPr lang="en-US" sz="2800" b="1" dirty="0">
                <a:latin typeface="Amazon Ember" panose="020B0603020204020204" pitchFamily="34" charset="0"/>
                <a:ea typeface="Amazon Ember" panose="020B0603020204020204" pitchFamily="34" charset="0"/>
                <a:cs typeface="Amazon Ember" panose="020B0603020204020204" pitchFamily="34" charset="0"/>
              </a:rPr>
              <a:t> </a:t>
            </a:r>
            <a:r>
              <a:rPr lang="en-US" sz="2800" dirty="0">
                <a:latin typeface="Amazon Ember" panose="02000000000000000000" pitchFamily="2" charset="0"/>
                <a:ea typeface="Amazon Ember" panose="02000000000000000000" pitchFamily="2" charset="0"/>
                <a:cs typeface="Amazon Ember" panose="020B0603020204020204" pitchFamily="34" charset="0"/>
              </a:rPr>
              <a:t>nonrelational database</a:t>
            </a:r>
            <a:r>
              <a:rPr lang="en-US" sz="2800" dirty="0">
                <a:latin typeface="Amazon Ember" panose="02000000000000000000" pitchFamily="2" charset="0"/>
                <a:ea typeface="Amazon Ember" panose="02000000000000000000" pitchFamily="2" charset="0"/>
                <a:cs typeface="Amazon Ember Light" panose="020B0403020204020204" pitchFamily="34" charset="0"/>
              </a:rPr>
              <a:t>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uses structures other than rows and columns to organize data.</a:t>
            </a:r>
          </a:p>
          <a:p>
            <a:pPr marL="457200" indent="-457200">
              <a:buFont typeface="Arial" panose="020B0604020202020204" pitchFamily="34" charset="0"/>
              <a:buChar char="•"/>
            </a:pP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For example, with </a:t>
            </a:r>
            <a:r>
              <a:rPr lang="en-US" sz="2800" dirty="0">
                <a:latin typeface="Amazon Ember" panose="02000000000000000000" pitchFamily="2" charset="0"/>
                <a:ea typeface="Amazon Ember" panose="02000000000000000000" pitchFamily="2" charset="0"/>
                <a:cs typeface="Amazon Ember" panose="020B0603020204020204" pitchFamily="34" charset="0"/>
              </a:rPr>
              <a:t>key-value pairs</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data is organized into items (keys), and items have attributes (values).</a:t>
            </a:r>
          </a:p>
        </p:txBody>
      </p:sp>
      <p:graphicFrame>
        <p:nvGraphicFramePr>
          <p:cNvPr id="10" name="Table 9">
            <a:extLst>
              <a:ext uri="{FF2B5EF4-FFF2-40B4-BE49-F238E27FC236}">
                <a16:creationId xmlns:a16="http://schemas.microsoft.com/office/drawing/2014/main" id="{65F836E8-FD56-534D-BE9F-71DCE05C6A71}"/>
              </a:ext>
            </a:extLst>
          </p:cNvPr>
          <p:cNvGraphicFramePr>
            <a:graphicFrameLocks noGrp="1"/>
          </p:cNvGraphicFramePr>
          <p:nvPr>
            <p:extLst>
              <p:ext uri="{D42A27DB-BD31-4B8C-83A1-F6EECF244321}">
                <p14:modId xmlns:p14="http://schemas.microsoft.com/office/powerpoint/2010/main" val="944634718"/>
              </p:ext>
            </p:extLst>
          </p:nvPr>
        </p:nvGraphicFramePr>
        <p:xfrm>
          <a:off x="6648630" y="2086514"/>
          <a:ext cx="4802335" cy="2684971"/>
        </p:xfrm>
        <a:graphic>
          <a:graphicData uri="http://schemas.openxmlformats.org/drawingml/2006/table">
            <a:tbl>
              <a:tblPr firstRow="1" bandRow="1">
                <a:tableStyleId>{5940675A-B579-460E-94D1-54222C63F5DA}</a:tableStyleId>
              </a:tblPr>
              <a:tblGrid>
                <a:gridCol w="1042234">
                  <a:extLst>
                    <a:ext uri="{9D8B030D-6E8A-4147-A177-3AD203B41FA5}">
                      <a16:colId xmlns:a16="http://schemas.microsoft.com/office/drawing/2014/main" val="2286825182"/>
                    </a:ext>
                  </a:extLst>
                </a:gridCol>
                <a:gridCol w="3760101">
                  <a:extLst>
                    <a:ext uri="{9D8B030D-6E8A-4147-A177-3AD203B41FA5}">
                      <a16:colId xmlns:a16="http://schemas.microsoft.com/office/drawing/2014/main" val="3405235155"/>
                    </a:ext>
                  </a:extLst>
                </a:gridCol>
              </a:tblGrid>
              <a:tr h="447495">
                <a:tc>
                  <a:txBody>
                    <a:bodyPr/>
                    <a:lstStyle/>
                    <a:p>
                      <a:pPr algn="ctr"/>
                      <a:r>
                        <a:rPr lang="en-US" b="0" dirty="0">
                          <a:latin typeface="Amazon Ember" panose="02000000000000000000" pitchFamily="2" charset="0"/>
                          <a:ea typeface="Amazon Ember" panose="02000000000000000000" pitchFamily="2" charset="0"/>
                        </a:rPr>
                        <a:t>Key</a:t>
                      </a:r>
                    </a:p>
                  </a:txBody>
                  <a:tcPr anchor="ctr">
                    <a:solidFill>
                      <a:schemeClr val="accent4">
                        <a:lumMod val="60000"/>
                        <a:lumOff val="40000"/>
                      </a:schemeClr>
                    </a:solidFill>
                  </a:tcPr>
                </a:tc>
                <a:tc>
                  <a:txBody>
                    <a:bodyPr/>
                    <a:lstStyle/>
                    <a:p>
                      <a:pPr algn="ctr"/>
                      <a:r>
                        <a:rPr lang="en-US" b="0" dirty="0">
                          <a:latin typeface="Amazon Ember" panose="02000000000000000000" pitchFamily="2" charset="0"/>
                          <a:ea typeface="Amazon Ember" panose="02000000000000000000" pitchFamily="2" charset="0"/>
                        </a:rPr>
                        <a:t>Value</a:t>
                      </a:r>
                    </a:p>
                  </a:txBody>
                  <a:tcPr anchor="ctr">
                    <a:solidFill>
                      <a:schemeClr val="accent4">
                        <a:lumMod val="60000"/>
                        <a:lumOff val="40000"/>
                      </a:schemeClr>
                    </a:solidFill>
                  </a:tcPr>
                </a:tc>
                <a:extLst>
                  <a:ext uri="{0D108BD9-81ED-4DB2-BD59-A6C34878D82A}">
                    <a16:rowId xmlns:a16="http://schemas.microsoft.com/office/drawing/2014/main" val="778517665"/>
                  </a:ext>
                </a:extLst>
              </a:tr>
              <a:tr h="1118738">
                <a:tc>
                  <a:txBody>
                    <a:bodyPr/>
                    <a:lstStyle/>
                    <a:p>
                      <a:pPr algn="ctr"/>
                      <a:r>
                        <a:rPr lang="en-US" dirty="0"/>
                        <a:t>1</a:t>
                      </a:r>
                    </a:p>
                  </a:txBody>
                  <a:tcPr anchor="ctr"/>
                </a:tc>
                <a:tc>
                  <a:txBody>
                    <a:bodyPr/>
                    <a:lstStyle/>
                    <a:p>
                      <a:r>
                        <a:rPr lang="en-US" b="0" dirty="0">
                          <a:latin typeface="Amazon Ember" panose="02000000000000000000" pitchFamily="2" charset="0"/>
                          <a:ea typeface="Amazon Ember" panose="02000000000000000000" pitchFamily="2" charset="0"/>
                        </a:rPr>
                        <a:t>Name: </a:t>
                      </a:r>
                      <a:r>
                        <a:rPr lang="en-US" dirty="0"/>
                        <a:t>John Doe</a:t>
                      </a:r>
                    </a:p>
                    <a:p>
                      <a:r>
                        <a:rPr lang="en-US" b="1" dirty="0"/>
                        <a:t>A</a:t>
                      </a:r>
                      <a:r>
                        <a:rPr lang="en-US" sz="1800" b="0" kern="1200" dirty="0">
                          <a:solidFill>
                            <a:schemeClr val="tx1"/>
                          </a:solidFill>
                          <a:latin typeface="Amazon Ember" panose="02000000000000000000" pitchFamily="2" charset="0"/>
                          <a:ea typeface="Amazon Ember" panose="02000000000000000000" pitchFamily="2" charset="0"/>
                          <a:cs typeface="+mn-cs"/>
                        </a:rPr>
                        <a:t>ddress: </a:t>
                      </a:r>
                      <a:r>
                        <a:rPr lang="en-US" dirty="0"/>
                        <a:t>123 Any Street</a:t>
                      </a:r>
                    </a:p>
                    <a:p>
                      <a:r>
                        <a:rPr lang="en-US" sz="1800" b="0" kern="1200" dirty="0">
                          <a:solidFill>
                            <a:schemeClr val="tx1"/>
                          </a:solidFill>
                          <a:latin typeface="Amazon Ember" panose="02000000000000000000" pitchFamily="2" charset="0"/>
                          <a:ea typeface="Amazon Ember" panose="02000000000000000000" pitchFamily="2" charset="0"/>
                          <a:cs typeface="+mn-cs"/>
                        </a:rPr>
                        <a:t>Favorite drink: </a:t>
                      </a:r>
                      <a:r>
                        <a:rPr lang="en-US" dirty="0"/>
                        <a:t>Medium latte</a:t>
                      </a:r>
                    </a:p>
                  </a:txBody>
                  <a:tcPr anchor="ctr"/>
                </a:tc>
                <a:extLst>
                  <a:ext uri="{0D108BD9-81ED-4DB2-BD59-A6C34878D82A}">
                    <a16:rowId xmlns:a16="http://schemas.microsoft.com/office/drawing/2014/main" val="2621790290"/>
                  </a:ext>
                </a:extLst>
              </a:tr>
              <a:tr h="1118738">
                <a:tc>
                  <a:txBody>
                    <a:bodyPr/>
                    <a:lstStyle/>
                    <a:p>
                      <a:pPr algn="ctr"/>
                      <a:r>
                        <a:rPr lang="en-US" sz="1800" b="0" kern="1200" dirty="0">
                          <a:solidFill>
                            <a:schemeClr val="tx1"/>
                          </a:solidFill>
                          <a:latin typeface="Amazon Ember" panose="02000000000000000000" pitchFamily="2" charset="0"/>
                          <a:ea typeface="Amazon Ember" panose="02000000000000000000" pitchFamily="2" charset="0"/>
                          <a:cs typeface="+mn-cs"/>
                        </a:rPr>
                        <a:t>2</a:t>
                      </a:r>
                    </a:p>
                  </a:txBody>
                  <a:tcPr anchor="ctr"/>
                </a:tc>
                <a:tc>
                  <a:txBody>
                    <a:bodyPr/>
                    <a:lstStyle/>
                    <a:p>
                      <a:r>
                        <a:rPr lang="en-US" sz="1800" b="0" kern="1200" dirty="0">
                          <a:solidFill>
                            <a:schemeClr val="tx1"/>
                          </a:solidFill>
                          <a:latin typeface="Amazon Ember" panose="02000000000000000000" pitchFamily="2" charset="0"/>
                          <a:ea typeface="Amazon Ember" panose="02000000000000000000" pitchFamily="2" charset="0"/>
                          <a:cs typeface="+mn-cs"/>
                        </a:rPr>
                        <a:t>Name: </a:t>
                      </a:r>
                      <a:r>
                        <a:rPr lang="en-US" sz="1800" kern="1200" dirty="0">
                          <a:solidFill>
                            <a:schemeClr val="tx1"/>
                          </a:solidFill>
                          <a:latin typeface="+mn-lt"/>
                          <a:ea typeface="+mn-ea"/>
                          <a:cs typeface="+mn-cs"/>
                        </a:rPr>
                        <a:t>Mary Major</a:t>
                      </a:r>
                    </a:p>
                    <a:p>
                      <a:r>
                        <a:rPr lang="en-US" sz="1800" b="0" kern="1200" dirty="0">
                          <a:solidFill>
                            <a:schemeClr val="tx1"/>
                          </a:solidFill>
                          <a:latin typeface="Amazon Ember" panose="02000000000000000000" pitchFamily="2" charset="0"/>
                          <a:ea typeface="Amazon Ember" panose="02000000000000000000" pitchFamily="2" charset="0"/>
                          <a:cs typeface="+mn-cs"/>
                        </a:rPr>
                        <a:t>Address: </a:t>
                      </a:r>
                      <a:r>
                        <a:rPr lang="en-US" sz="1800" kern="1200" dirty="0">
                          <a:solidFill>
                            <a:schemeClr val="tx1"/>
                          </a:solidFill>
                          <a:latin typeface="+mn-lt"/>
                          <a:ea typeface="+mn-ea"/>
                          <a:cs typeface="+mn-cs"/>
                        </a:rPr>
                        <a:t>100 Main Street</a:t>
                      </a:r>
                    </a:p>
                    <a:p>
                      <a:r>
                        <a:rPr lang="en-US" sz="1800" b="0" kern="1200" dirty="0">
                          <a:solidFill>
                            <a:schemeClr val="tx1"/>
                          </a:solidFill>
                          <a:latin typeface="Amazon Ember" panose="02000000000000000000" pitchFamily="2" charset="0"/>
                          <a:ea typeface="Amazon Ember" panose="02000000000000000000" pitchFamily="2" charset="0"/>
                          <a:cs typeface="+mn-cs"/>
                        </a:rPr>
                        <a:t>Birthday: </a:t>
                      </a:r>
                      <a:r>
                        <a:rPr lang="en-US" sz="1800" kern="1200" dirty="0">
                          <a:solidFill>
                            <a:schemeClr val="tx1"/>
                          </a:solidFill>
                          <a:latin typeface="+mn-lt"/>
                          <a:ea typeface="+mn-ea"/>
                          <a:cs typeface="+mn-cs"/>
                        </a:rPr>
                        <a:t>July 5, 1994</a:t>
                      </a:r>
                    </a:p>
                  </a:txBody>
                  <a:tcPr anchor="ctr"/>
                </a:tc>
                <a:extLst>
                  <a:ext uri="{0D108BD9-81ED-4DB2-BD59-A6C34878D82A}">
                    <a16:rowId xmlns:a16="http://schemas.microsoft.com/office/drawing/2014/main" val="3544424594"/>
                  </a:ext>
                </a:extLst>
              </a:tr>
            </a:tbl>
          </a:graphicData>
        </a:graphic>
      </p:graphicFrame>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26</a:t>
            </a:fld>
            <a:endParaRPr lang="en-US" dirty="0"/>
          </a:p>
        </p:txBody>
      </p:sp>
    </p:spTree>
    <p:custDataLst>
      <p:tags r:id="rId1"/>
    </p:custDataLst>
    <p:extLst>
      <p:ext uri="{BB962C8B-B14F-4D97-AF65-F5344CB8AC3E}">
        <p14:creationId xmlns:p14="http://schemas.microsoft.com/office/powerpoint/2010/main" val="3060646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Amazon DynamoDB</a:t>
            </a:r>
          </a:p>
        </p:txBody>
      </p:sp>
      <p:sp>
        <p:nvSpPr>
          <p:cNvPr id="5" name="TextBox 4">
            <a:extLst>
              <a:ext uri="{FF2B5EF4-FFF2-40B4-BE49-F238E27FC236}">
                <a16:creationId xmlns:a16="http://schemas.microsoft.com/office/drawing/2014/main" id="{EED4773F-2BFE-8D4D-89CD-3C7CEEF22D9F}"/>
              </a:ext>
            </a:extLst>
          </p:cNvPr>
          <p:cNvSpPr txBox="1"/>
          <p:nvPr/>
        </p:nvSpPr>
        <p:spPr>
          <a:xfrm>
            <a:off x="592791" y="4432354"/>
            <a:ext cx="2946400" cy="1015663"/>
          </a:xfrm>
          <a:prstGeom prst="rect">
            <a:avLst/>
          </a:prstGeom>
          <a:noFill/>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Amazon DynamoDB</a:t>
            </a:r>
            <a:r>
              <a:rPr lang="en-US" sz="2000" b="1" dirty="0">
                <a:latin typeface="Amazon Ember" panose="020B0603020204020204" pitchFamily="34" charset="0"/>
                <a:ea typeface="Amazon Ember" panose="020B0603020204020204" pitchFamily="34" charset="0"/>
                <a:cs typeface="Amazon Ember" panose="020B0603020204020204" pitchFamily="34" charset="0"/>
              </a:rPr>
              <a:t> </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is a serverless key-value database.</a:t>
            </a:r>
          </a:p>
        </p:txBody>
      </p:sp>
      <p:sp>
        <p:nvSpPr>
          <p:cNvPr id="6" name="TextBox 5">
            <a:extLst>
              <a:ext uri="{FF2B5EF4-FFF2-40B4-BE49-F238E27FC236}">
                <a16:creationId xmlns:a16="http://schemas.microsoft.com/office/drawing/2014/main" id="{7499544A-64C8-AA4B-9178-DB98CB3F84F8}"/>
              </a:ext>
            </a:extLst>
          </p:cNvPr>
          <p:cNvSpPr txBox="1"/>
          <p:nvPr/>
        </p:nvSpPr>
        <p:spPr>
          <a:xfrm>
            <a:off x="4095180" y="4432356"/>
            <a:ext cx="4001638"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It automatically scales to adjust for capacity changes and maintain consistent performance.</a:t>
            </a:r>
          </a:p>
        </p:txBody>
      </p:sp>
      <p:sp>
        <p:nvSpPr>
          <p:cNvPr id="7" name="TextBox 6">
            <a:extLst>
              <a:ext uri="{FF2B5EF4-FFF2-40B4-BE49-F238E27FC236}">
                <a16:creationId xmlns:a16="http://schemas.microsoft.com/office/drawing/2014/main" id="{E462A08D-0DA9-DF42-B4EC-4099AE43A95B}"/>
              </a:ext>
            </a:extLst>
          </p:cNvPr>
          <p:cNvSpPr txBox="1"/>
          <p:nvPr/>
        </p:nvSpPr>
        <p:spPr>
          <a:xfrm>
            <a:off x="8408712" y="4432355"/>
            <a:ext cx="3110931"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It is designed to handle over 10 trillion requests per day.</a:t>
            </a:r>
          </a:p>
        </p:txBody>
      </p:sp>
      <p:pic>
        <p:nvPicPr>
          <p:cNvPr id="8" name="Picture 7">
            <a:extLst>
              <a:ext uri="{FF2B5EF4-FFF2-40B4-BE49-F238E27FC236}">
                <a16:creationId xmlns:a16="http://schemas.microsoft.com/office/drawing/2014/main" id="{671A620C-00D4-1A4A-9CD2-89355F9A4693}"/>
              </a:ext>
            </a:extLst>
          </p:cNvPr>
          <p:cNvPicPr>
            <a:picLocks noChangeAspect="1"/>
          </p:cNvPicPr>
          <p:nvPr/>
        </p:nvPicPr>
        <p:blipFill>
          <a:blip r:embed="rId4"/>
          <a:stretch>
            <a:fillRect/>
          </a:stretch>
        </p:blipFill>
        <p:spPr>
          <a:xfrm>
            <a:off x="1374020" y="2477994"/>
            <a:ext cx="1383943" cy="1686394"/>
          </a:xfrm>
          <a:prstGeom prst="rect">
            <a:avLst/>
          </a:prstGeom>
        </p:spPr>
      </p:pic>
      <p:pic>
        <p:nvPicPr>
          <p:cNvPr id="11" name="Picture 10">
            <a:extLst>
              <a:ext uri="{FF2B5EF4-FFF2-40B4-BE49-F238E27FC236}">
                <a16:creationId xmlns:a16="http://schemas.microsoft.com/office/drawing/2014/main" id="{91995BAE-8214-AC4E-950E-7E7E9ACED77E}"/>
              </a:ext>
            </a:extLst>
          </p:cNvPr>
          <p:cNvPicPr>
            <a:picLocks noChangeAspect="1"/>
          </p:cNvPicPr>
          <p:nvPr/>
        </p:nvPicPr>
        <p:blipFill>
          <a:blip r:embed="rId5"/>
          <a:stretch>
            <a:fillRect/>
          </a:stretch>
        </p:blipFill>
        <p:spPr>
          <a:xfrm>
            <a:off x="5075467" y="2178191"/>
            <a:ext cx="2041064" cy="1986197"/>
          </a:xfrm>
          <a:prstGeom prst="rect">
            <a:avLst/>
          </a:prstGeom>
        </p:spPr>
      </p:pic>
      <p:pic>
        <p:nvPicPr>
          <p:cNvPr id="19" name="Picture 18">
            <a:extLst>
              <a:ext uri="{FF2B5EF4-FFF2-40B4-BE49-F238E27FC236}">
                <a16:creationId xmlns:a16="http://schemas.microsoft.com/office/drawing/2014/main" id="{2F3E4CDF-FBB2-A242-AB0D-FC22444CD1EE}"/>
              </a:ext>
            </a:extLst>
          </p:cNvPr>
          <p:cNvPicPr>
            <a:picLocks noChangeAspect="1"/>
          </p:cNvPicPr>
          <p:nvPr/>
        </p:nvPicPr>
        <p:blipFill>
          <a:blip r:embed="rId6"/>
          <a:stretch>
            <a:fillRect/>
          </a:stretch>
        </p:blipFill>
        <p:spPr>
          <a:xfrm>
            <a:off x="8661480" y="2277760"/>
            <a:ext cx="2605396" cy="1787057"/>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27</a:t>
            </a:fld>
            <a:endParaRPr lang="en-US" dirty="0"/>
          </a:p>
        </p:txBody>
      </p:sp>
    </p:spTree>
    <p:custDataLst>
      <p:tags r:id="rId1"/>
    </p:custDataLst>
    <p:extLst>
      <p:ext uri="{BB962C8B-B14F-4D97-AF65-F5344CB8AC3E}">
        <p14:creationId xmlns:p14="http://schemas.microsoft.com/office/powerpoint/2010/main" val="1944407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347F-9DA9-0945-A2D2-5FC3BA2253B9}"/>
              </a:ext>
            </a:extLst>
          </p:cNvPr>
          <p:cNvSpPr>
            <a:spLocks noGrp="1"/>
          </p:cNvSpPr>
          <p:nvPr>
            <p:ph type="title"/>
          </p:nvPr>
        </p:nvSpPr>
        <p:spPr/>
        <p:txBody>
          <a:bodyPr/>
          <a:lstStyle/>
          <a:p>
            <a:r>
              <a:rPr lang="en-US" dirty="0"/>
              <a:t>AWS Database Migration Service </a:t>
            </a:r>
          </a:p>
        </p:txBody>
      </p:sp>
      <p:sp>
        <p:nvSpPr>
          <p:cNvPr id="4" name="TextBox 3">
            <a:extLst>
              <a:ext uri="{FF2B5EF4-FFF2-40B4-BE49-F238E27FC236}">
                <a16:creationId xmlns:a16="http://schemas.microsoft.com/office/drawing/2014/main" id="{567754A1-7482-004A-92C5-221EF027C4F6}"/>
              </a:ext>
            </a:extLst>
          </p:cNvPr>
          <p:cNvSpPr txBox="1"/>
          <p:nvPr/>
        </p:nvSpPr>
        <p:spPr>
          <a:xfrm>
            <a:off x="419100" y="1359974"/>
            <a:ext cx="11383433" cy="1815882"/>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Migrate relational databases, nonrelational databases, and other types of data stores</a:t>
            </a:r>
          </a:p>
          <a:p>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2800" dirty="0">
                <a:latin typeface="Amazon Ember" panose="02000000000000000000" pitchFamily="2" charset="0"/>
                <a:ea typeface="Amazon Ember" panose="02000000000000000000" pitchFamily="2" charset="0"/>
                <a:cs typeface="Amazon Ember Light" panose="020B0403020204020204" pitchFamily="34" charset="0"/>
              </a:rPr>
              <a:t>Example</a:t>
            </a:r>
          </a:p>
        </p:txBody>
      </p:sp>
      <p:pic>
        <p:nvPicPr>
          <p:cNvPr id="6" name="Picture 5">
            <a:extLst>
              <a:ext uri="{FF2B5EF4-FFF2-40B4-BE49-F238E27FC236}">
                <a16:creationId xmlns:a16="http://schemas.microsoft.com/office/drawing/2014/main" id="{A65EF26D-F071-334A-BD14-9FED66C90082}"/>
              </a:ext>
            </a:extLst>
          </p:cNvPr>
          <p:cNvPicPr>
            <a:picLocks noChangeAspect="1"/>
          </p:cNvPicPr>
          <p:nvPr/>
        </p:nvPicPr>
        <p:blipFill>
          <a:blip r:embed="rId4"/>
          <a:stretch>
            <a:fillRect/>
          </a:stretch>
        </p:blipFill>
        <p:spPr>
          <a:xfrm>
            <a:off x="1233050" y="3533161"/>
            <a:ext cx="1199599" cy="1461762"/>
          </a:xfrm>
          <a:prstGeom prst="rect">
            <a:avLst/>
          </a:prstGeom>
        </p:spPr>
      </p:pic>
      <p:sp>
        <p:nvSpPr>
          <p:cNvPr id="11" name="TextBox 10">
            <a:extLst>
              <a:ext uri="{FF2B5EF4-FFF2-40B4-BE49-F238E27FC236}">
                <a16:creationId xmlns:a16="http://schemas.microsoft.com/office/drawing/2014/main" id="{053D8497-2FED-AF4D-8F97-01CC43B9FD5A}"/>
              </a:ext>
            </a:extLst>
          </p:cNvPr>
          <p:cNvSpPr txBox="1"/>
          <p:nvPr/>
        </p:nvSpPr>
        <p:spPr>
          <a:xfrm>
            <a:off x="795546" y="5144083"/>
            <a:ext cx="2074606" cy="707886"/>
          </a:xfrm>
          <a:prstGeom prst="rect">
            <a:avLst/>
          </a:prstGeom>
          <a:noFill/>
        </p:spPr>
        <p:txBody>
          <a:bodyPr wrap="non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MySQL database</a:t>
            </a:r>
          </a:p>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(Source)</a:t>
            </a:r>
          </a:p>
        </p:txBody>
      </p:sp>
      <p:sp>
        <p:nvSpPr>
          <p:cNvPr id="13" name="Right Arrow 12">
            <a:extLst>
              <a:ext uri="{FF2B5EF4-FFF2-40B4-BE49-F238E27FC236}">
                <a16:creationId xmlns:a16="http://schemas.microsoft.com/office/drawing/2014/main" id="{42A6F538-27F8-BE48-BF60-5C29999760C1}"/>
              </a:ext>
            </a:extLst>
          </p:cNvPr>
          <p:cNvSpPr/>
          <p:nvPr/>
        </p:nvSpPr>
        <p:spPr>
          <a:xfrm>
            <a:off x="3364851" y="4019738"/>
            <a:ext cx="1068066" cy="49165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322819D0-443C-A148-971C-F434649C68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65119" y="3533162"/>
            <a:ext cx="1461761" cy="1461761"/>
          </a:xfrm>
          <a:prstGeom prst="rect">
            <a:avLst/>
          </a:prstGeom>
        </p:spPr>
      </p:pic>
      <p:sp>
        <p:nvSpPr>
          <p:cNvPr id="15" name="TextBox 14">
            <a:extLst>
              <a:ext uri="{FF2B5EF4-FFF2-40B4-BE49-F238E27FC236}">
                <a16:creationId xmlns:a16="http://schemas.microsoft.com/office/drawing/2014/main" id="{2DA48BAC-B4D9-E243-8EEE-0D28978F0C0E}"/>
              </a:ext>
            </a:extLst>
          </p:cNvPr>
          <p:cNvSpPr txBox="1"/>
          <p:nvPr/>
        </p:nvSpPr>
        <p:spPr>
          <a:xfrm>
            <a:off x="4780496" y="5144083"/>
            <a:ext cx="2631006"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AWS Database Migration Service (AWS DMS)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ight Arrow 15">
            <a:extLst>
              <a:ext uri="{FF2B5EF4-FFF2-40B4-BE49-F238E27FC236}">
                <a16:creationId xmlns:a16="http://schemas.microsoft.com/office/drawing/2014/main" id="{647B2A4E-B367-4D40-AC75-E0D160962E66}"/>
              </a:ext>
            </a:extLst>
          </p:cNvPr>
          <p:cNvSpPr/>
          <p:nvPr/>
        </p:nvSpPr>
        <p:spPr>
          <a:xfrm>
            <a:off x="7759082" y="4018215"/>
            <a:ext cx="1068066" cy="49165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4B7FAAFD-8EF0-2945-AD47-89EAF67416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59350" y="3533161"/>
            <a:ext cx="1463040" cy="1463040"/>
          </a:xfrm>
          <a:prstGeom prst="rect">
            <a:avLst/>
          </a:prstGeom>
        </p:spPr>
      </p:pic>
      <p:sp>
        <p:nvSpPr>
          <p:cNvPr id="18" name="TextBox 17">
            <a:extLst>
              <a:ext uri="{FF2B5EF4-FFF2-40B4-BE49-F238E27FC236}">
                <a16:creationId xmlns:a16="http://schemas.microsoft.com/office/drawing/2014/main" id="{32FD0AF4-43DA-0B46-91B2-F6A10D772878}"/>
              </a:ext>
            </a:extLst>
          </p:cNvPr>
          <p:cNvSpPr txBox="1"/>
          <p:nvPr/>
        </p:nvSpPr>
        <p:spPr>
          <a:xfrm>
            <a:off x="9386589" y="5144083"/>
            <a:ext cx="2208561"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Amazon Aurora</a:t>
            </a:r>
          </a:p>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(Target)</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28</a:t>
            </a:fld>
            <a:endParaRPr lang="en-US" dirty="0"/>
          </a:p>
        </p:txBody>
      </p:sp>
    </p:spTree>
    <p:custDataLst>
      <p:tags r:id="rId1"/>
    </p:custDataLst>
    <p:extLst>
      <p:ext uri="{BB962C8B-B14F-4D97-AF65-F5344CB8AC3E}">
        <p14:creationId xmlns:p14="http://schemas.microsoft.com/office/powerpoint/2010/main" val="3801973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6B6D45-6612-1D45-9875-916ECE453185}"/>
              </a:ext>
            </a:extLst>
          </p:cNvPr>
          <p:cNvSpPr/>
          <p:nvPr/>
        </p:nvSpPr>
        <p:spPr>
          <a:xfrm>
            <a:off x="6618217" y="5042268"/>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00000000000000000" pitchFamily="2" charset="0"/>
                <a:ea typeface="Amazon Ember" panose="02000000000000000000" pitchFamily="2" charset="0"/>
              </a:rPr>
              <a:t>6. Storing data in an Amazon Aurora database</a:t>
            </a:r>
          </a:p>
        </p:txBody>
      </p:sp>
      <p:sp>
        <p:nvSpPr>
          <p:cNvPr id="16" name="Rectangle 15">
            <a:extLst>
              <a:ext uri="{FF2B5EF4-FFF2-40B4-BE49-F238E27FC236}">
                <a16:creationId xmlns:a16="http://schemas.microsoft.com/office/drawing/2014/main" id="{2E645AF6-804B-DF40-BC79-5678E04316EC}"/>
              </a:ext>
            </a:extLst>
          </p:cNvPr>
          <p:cNvSpPr/>
          <p:nvPr/>
        </p:nvSpPr>
        <p:spPr>
          <a:xfrm>
            <a:off x="6620256" y="5038344"/>
            <a:ext cx="3468757" cy="1128712"/>
          </a:xfrm>
          <a:prstGeom prst="rect">
            <a:avLst/>
          </a:prstGeom>
          <a:solidFill>
            <a:srgbClr val="4D27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rIns="91440" rtlCol="0" anchor="ctr"/>
          <a:lstStyle/>
          <a:p>
            <a:pPr marL="457200" indent="-457200">
              <a:buFont typeface="+mj-lt"/>
              <a:buAutoNum type="arabicPeriod" startAt="6"/>
            </a:pPr>
            <a:r>
              <a:rPr lang="en-US" sz="2000" dirty="0">
                <a:solidFill>
                  <a:schemeClr val="bg1"/>
                </a:solidFill>
                <a:latin typeface="Amazon Ember" panose="02000000000000000000" pitchFamily="2" charset="0"/>
                <a:ea typeface="Amazon Ember" panose="02000000000000000000" pitchFamily="2" charset="0"/>
              </a:rPr>
              <a:t>Storing data in an Amazon Aurora database</a:t>
            </a:r>
          </a:p>
        </p:txBody>
      </p:sp>
      <p:sp>
        <p:nvSpPr>
          <p:cNvPr id="10" name="Rectangle 9">
            <a:extLst>
              <a:ext uri="{FF2B5EF4-FFF2-40B4-BE49-F238E27FC236}">
                <a16:creationId xmlns:a16="http://schemas.microsoft.com/office/drawing/2014/main" id="{572A2829-D4C9-7A4D-8E44-99071C9CC7B3}"/>
              </a:ext>
            </a:extLst>
          </p:cNvPr>
          <p:cNvSpPr/>
          <p:nvPr/>
        </p:nvSpPr>
        <p:spPr>
          <a:xfrm>
            <a:off x="6618217" y="3514931"/>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00000000000000000" pitchFamily="2" charset="0"/>
                <a:ea typeface="Amazon Ember" panose="02000000000000000000" pitchFamily="2" charset="0"/>
              </a:rPr>
              <a:t>4. Using SQL to organize data</a:t>
            </a:r>
          </a:p>
        </p:txBody>
      </p:sp>
      <p:sp>
        <p:nvSpPr>
          <p:cNvPr id="9" name="Rectangle 8">
            <a:extLst>
              <a:ext uri="{FF2B5EF4-FFF2-40B4-BE49-F238E27FC236}">
                <a16:creationId xmlns:a16="http://schemas.microsoft.com/office/drawing/2014/main" id="{CE0D7349-6CB7-A944-A528-7083A88E1935}"/>
              </a:ext>
            </a:extLst>
          </p:cNvPr>
          <p:cNvSpPr/>
          <p:nvPr/>
        </p:nvSpPr>
        <p:spPr>
          <a:xfrm>
            <a:off x="2105024" y="3514931"/>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00000000000000000" pitchFamily="2" charset="0"/>
                <a:ea typeface="Amazon Ember" panose="02000000000000000000" pitchFamily="2" charset="0"/>
              </a:rPr>
              <a:t>3. Storing data in a key-value database</a:t>
            </a:r>
          </a:p>
        </p:txBody>
      </p:sp>
      <p:sp>
        <p:nvSpPr>
          <p:cNvPr id="8" name="Rectangle 7">
            <a:extLst>
              <a:ext uri="{FF2B5EF4-FFF2-40B4-BE49-F238E27FC236}">
                <a16:creationId xmlns:a16="http://schemas.microsoft.com/office/drawing/2014/main" id="{AF002BED-0024-904F-871D-F1A613EE866A}"/>
              </a:ext>
            </a:extLst>
          </p:cNvPr>
          <p:cNvSpPr/>
          <p:nvPr/>
        </p:nvSpPr>
        <p:spPr>
          <a:xfrm>
            <a:off x="6618218" y="1987594"/>
            <a:ext cx="3468757" cy="1128712"/>
          </a:xfrm>
          <a:prstGeom prst="rect">
            <a:avLst/>
          </a:prstGeom>
          <a:noFill/>
          <a:ln>
            <a:solidFill>
              <a:srgbClr val="1C61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00000000000000000" pitchFamily="2" charset="0"/>
                <a:ea typeface="Amazon Ember" panose="02000000000000000000" pitchFamily="2" charset="0"/>
              </a:rPr>
              <a:t>2. Running a serverless database</a:t>
            </a:r>
          </a:p>
        </p:txBody>
      </p:sp>
      <p:sp>
        <p:nvSpPr>
          <p:cNvPr id="7" name="Rectangle 6">
            <a:extLst>
              <a:ext uri="{FF2B5EF4-FFF2-40B4-BE49-F238E27FC236}">
                <a16:creationId xmlns:a16="http://schemas.microsoft.com/office/drawing/2014/main" id="{A1E5FB02-4B17-D14E-BA0D-1BBA936F0D5B}"/>
              </a:ext>
            </a:extLst>
          </p:cNvPr>
          <p:cNvSpPr/>
          <p:nvPr/>
        </p:nvSpPr>
        <p:spPr>
          <a:xfrm>
            <a:off x="2105025" y="1987594"/>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00000000000000000" pitchFamily="2" charset="0"/>
                <a:ea typeface="Amazon Ember" panose="02000000000000000000" pitchFamily="2" charset="0"/>
              </a:rPr>
              <a:t>1. Storing data in a relational database</a:t>
            </a:r>
          </a:p>
        </p:txBody>
      </p:sp>
      <p:sp>
        <p:nvSpPr>
          <p:cNvPr id="2" name="Title 1">
            <a:extLst>
              <a:ext uri="{FF2B5EF4-FFF2-40B4-BE49-F238E27FC236}">
                <a16:creationId xmlns:a16="http://schemas.microsoft.com/office/drawing/2014/main" id="{6C6C660D-37FA-9B4F-A31F-D34DADFF1CB8}"/>
              </a:ext>
            </a:extLst>
          </p:cNvPr>
          <p:cNvSpPr>
            <a:spLocks noGrp="1"/>
          </p:cNvSpPr>
          <p:nvPr>
            <p:ph type="title"/>
          </p:nvPr>
        </p:nvSpPr>
        <p:spPr/>
        <p:txBody>
          <a:bodyPr/>
          <a:lstStyle/>
          <a:p>
            <a:r>
              <a:rPr lang="en-US" dirty="0"/>
              <a:t>Amazon RDS and Amazon DynamoDB</a:t>
            </a:r>
          </a:p>
        </p:txBody>
      </p:sp>
      <p:sp>
        <p:nvSpPr>
          <p:cNvPr id="6" name="TextBox 5">
            <a:extLst>
              <a:ext uri="{FF2B5EF4-FFF2-40B4-BE49-F238E27FC236}">
                <a16:creationId xmlns:a16="http://schemas.microsoft.com/office/drawing/2014/main" id="{41B5F064-7C45-A84A-A89B-E2F38321BE41}"/>
              </a:ext>
            </a:extLst>
          </p:cNvPr>
          <p:cNvSpPr txBox="1"/>
          <p:nvPr/>
        </p:nvSpPr>
        <p:spPr>
          <a:xfrm>
            <a:off x="347658" y="1279766"/>
            <a:ext cx="11485299" cy="523220"/>
          </a:xfrm>
          <a:prstGeom prst="rect">
            <a:avLst/>
          </a:prstGeom>
          <a:noFill/>
        </p:spPr>
        <p:txBody>
          <a:bodyPr wrap="square" rtlCol="0">
            <a:spAutoFit/>
          </a:bodyPr>
          <a:lstStyle/>
          <a:p>
            <a:pPr algn="ct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For each scenario, should you use </a:t>
            </a:r>
            <a:r>
              <a:rPr lang="en-US" sz="2800" dirty="0">
                <a:solidFill>
                  <a:srgbClr val="4D27AA"/>
                </a:solidFill>
                <a:latin typeface="Amazon Ember" panose="02000000000000000000" pitchFamily="2" charset="0"/>
                <a:ea typeface="Amazon Ember" panose="02000000000000000000" pitchFamily="2" charset="0"/>
                <a:cs typeface="Amazon Ember Light" panose="020B0403020204020204" pitchFamily="34" charset="0"/>
              </a:rPr>
              <a:t>Amazon RDS </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or </a:t>
            </a:r>
            <a:r>
              <a:rPr lang="en-US" sz="2800" dirty="0">
                <a:solidFill>
                  <a:schemeClr val="accent6">
                    <a:lumMod val="75000"/>
                  </a:schemeClr>
                </a:solidFill>
                <a:latin typeface="Amazon Ember" panose="02000000000000000000" pitchFamily="2" charset="0"/>
                <a:ea typeface="Amazon Ember" panose="02000000000000000000" pitchFamily="2" charset="0"/>
                <a:cs typeface="Amazon Ember Light" panose="020B0403020204020204" pitchFamily="34" charset="0"/>
              </a:rPr>
              <a:t>Amazon DynamoDB</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19" name="Rectangle 18">
            <a:extLst>
              <a:ext uri="{FF2B5EF4-FFF2-40B4-BE49-F238E27FC236}">
                <a16:creationId xmlns:a16="http://schemas.microsoft.com/office/drawing/2014/main" id="{BD80B7EA-E4D8-244D-9E43-DE17003F5593}"/>
              </a:ext>
            </a:extLst>
          </p:cNvPr>
          <p:cNvSpPr/>
          <p:nvPr/>
        </p:nvSpPr>
        <p:spPr>
          <a:xfrm>
            <a:off x="347659" y="2237743"/>
            <a:ext cx="1395411" cy="624460"/>
          </a:xfrm>
          <a:prstGeom prst="rect">
            <a:avLst/>
          </a:prstGeom>
          <a:solidFill>
            <a:srgbClr val="4D27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Amazon RDS</a:t>
            </a:r>
          </a:p>
        </p:txBody>
      </p:sp>
      <p:sp>
        <p:nvSpPr>
          <p:cNvPr id="20" name="Rectangle 19">
            <a:extLst>
              <a:ext uri="{FF2B5EF4-FFF2-40B4-BE49-F238E27FC236}">
                <a16:creationId xmlns:a16="http://schemas.microsoft.com/office/drawing/2014/main" id="{EE2383CE-28FB-FC4B-9643-8EBD3F745106}"/>
              </a:ext>
            </a:extLst>
          </p:cNvPr>
          <p:cNvSpPr/>
          <p:nvPr/>
        </p:nvSpPr>
        <p:spPr>
          <a:xfrm>
            <a:off x="10445309" y="3766417"/>
            <a:ext cx="1399032" cy="621792"/>
          </a:xfrm>
          <a:prstGeom prst="rect">
            <a:avLst/>
          </a:prstGeom>
          <a:solidFill>
            <a:srgbClr val="4D27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Amazon RDS</a:t>
            </a:r>
          </a:p>
        </p:txBody>
      </p:sp>
      <p:sp>
        <p:nvSpPr>
          <p:cNvPr id="21" name="Rectangle 20">
            <a:extLst>
              <a:ext uri="{FF2B5EF4-FFF2-40B4-BE49-F238E27FC236}">
                <a16:creationId xmlns:a16="http://schemas.microsoft.com/office/drawing/2014/main" id="{1E8CADB1-5B8D-D94F-BAD0-7846E4DE19E9}"/>
              </a:ext>
            </a:extLst>
          </p:cNvPr>
          <p:cNvSpPr/>
          <p:nvPr/>
        </p:nvSpPr>
        <p:spPr>
          <a:xfrm>
            <a:off x="10445309" y="5298122"/>
            <a:ext cx="1399032" cy="621792"/>
          </a:xfrm>
          <a:prstGeom prst="rect">
            <a:avLst/>
          </a:prstGeom>
          <a:solidFill>
            <a:srgbClr val="4D27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Amazon RDS</a:t>
            </a:r>
          </a:p>
        </p:txBody>
      </p:sp>
      <p:sp>
        <p:nvSpPr>
          <p:cNvPr id="22" name="Rectangle 21">
            <a:extLst>
              <a:ext uri="{FF2B5EF4-FFF2-40B4-BE49-F238E27FC236}">
                <a16:creationId xmlns:a16="http://schemas.microsoft.com/office/drawing/2014/main" id="{7B0E5578-F753-414F-8246-A8E7AF84D4B1}"/>
              </a:ext>
            </a:extLst>
          </p:cNvPr>
          <p:cNvSpPr/>
          <p:nvPr/>
        </p:nvSpPr>
        <p:spPr>
          <a:xfrm>
            <a:off x="344044" y="3766417"/>
            <a:ext cx="1395411" cy="62179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DynamoDB</a:t>
            </a:r>
          </a:p>
        </p:txBody>
      </p:sp>
      <p:sp>
        <p:nvSpPr>
          <p:cNvPr id="23" name="Rectangle 22">
            <a:extLst>
              <a:ext uri="{FF2B5EF4-FFF2-40B4-BE49-F238E27FC236}">
                <a16:creationId xmlns:a16="http://schemas.microsoft.com/office/drawing/2014/main" id="{61C591C2-2A45-7544-A983-70A5AACD7085}"/>
              </a:ext>
            </a:extLst>
          </p:cNvPr>
          <p:cNvSpPr/>
          <p:nvPr/>
        </p:nvSpPr>
        <p:spPr>
          <a:xfrm>
            <a:off x="347792" y="5298122"/>
            <a:ext cx="1399032" cy="62179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DynamoDB</a:t>
            </a:r>
          </a:p>
        </p:txBody>
      </p:sp>
      <p:sp>
        <p:nvSpPr>
          <p:cNvPr id="24" name="Rectangle 23">
            <a:extLst>
              <a:ext uri="{FF2B5EF4-FFF2-40B4-BE49-F238E27FC236}">
                <a16:creationId xmlns:a16="http://schemas.microsoft.com/office/drawing/2014/main" id="{46991D23-12A5-BF4C-A9AB-820459EFEAA8}"/>
              </a:ext>
            </a:extLst>
          </p:cNvPr>
          <p:cNvSpPr/>
          <p:nvPr/>
        </p:nvSpPr>
        <p:spPr>
          <a:xfrm>
            <a:off x="10448924" y="2313675"/>
            <a:ext cx="1399032" cy="62179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DynamoDB</a:t>
            </a:r>
          </a:p>
        </p:txBody>
      </p:sp>
      <p:sp>
        <p:nvSpPr>
          <p:cNvPr id="15" name="Rectangle 14">
            <a:extLst>
              <a:ext uri="{FF2B5EF4-FFF2-40B4-BE49-F238E27FC236}">
                <a16:creationId xmlns:a16="http://schemas.microsoft.com/office/drawing/2014/main" id="{02D135CD-18A3-E644-B16F-2CF96985BD68}"/>
              </a:ext>
            </a:extLst>
          </p:cNvPr>
          <p:cNvSpPr/>
          <p:nvPr/>
        </p:nvSpPr>
        <p:spPr>
          <a:xfrm>
            <a:off x="6620256" y="3511296"/>
            <a:ext cx="3468757" cy="1128712"/>
          </a:xfrm>
          <a:prstGeom prst="rect">
            <a:avLst/>
          </a:prstGeom>
          <a:solidFill>
            <a:srgbClr val="4D27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rIns="91440" rtlCol="0" anchor="ctr"/>
          <a:lstStyle/>
          <a:p>
            <a:pPr marL="457200" indent="-457200">
              <a:buFont typeface="+mj-lt"/>
              <a:buAutoNum type="arabicPeriod" startAt="4"/>
            </a:pPr>
            <a:r>
              <a:rPr lang="en-US" sz="2000" dirty="0">
                <a:solidFill>
                  <a:schemeClr val="bg1"/>
                </a:solidFill>
                <a:latin typeface="Amazon Ember" panose="02000000000000000000" pitchFamily="2" charset="0"/>
                <a:ea typeface="Amazon Ember" panose="02000000000000000000" pitchFamily="2" charset="0"/>
              </a:rPr>
              <a:t>Using SQL to organize data</a:t>
            </a:r>
          </a:p>
        </p:txBody>
      </p:sp>
      <p:sp>
        <p:nvSpPr>
          <p:cNvPr id="14" name="Rectangle 13">
            <a:extLst>
              <a:ext uri="{FF2B5EF4-FFF2-40B4-BE49-F238E27FC236}">
                <a16:creationId xmlns:a16="http://schemas.microsoft.com/office/drawing/2014/main" id="{54CF0CCE-1C93-524C-87DA-27AF96CB92FC}"/>
              </a:ext>
            </a:extLst>
          </p:cNvPr>
          <p:cNvSpPr/>
          <p:nvPr/>
        </p:nvSpPr>
        <p:spPr>
          <a:xfrm>
            <a:off x="6620256" y="1984248"/>
            <a:ext cx="3468757" cy="112871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rIns="91440" rtlCol="0" anchor="ctr"/>
          <a:lstStyle/>
          <a:p>
            <a:pPr marL="457200" indent="-457200">
              <a:buFont typeface="+mj-lt"/>
              <a:buAutoNum type="arabicPeriod" startAt="2"/>
            </a:pPr>
            <a:r>
              <a:rPr lang="en-US" sz="2000" dirty="0">
                <a:solidFill>
                  <a:schemeClr val="bg1"/>
                </a:solidFill>
                <a:latin typeface="Amazon Ember" panose="02000000000000000000" pitchFamily="2" charset="0"/>
                <a:ea typeface="Amazon Ember" panose="02000000000000000000" pitchFamily="2" charset="0"/>
              </a:rPr>
              <a:t>Running a serverless database</a:t>
            </a:r>
          </a:p>
        </p:txBody>
      </p:sp>
      <p:sp>
        <p:nvSpPr>
          <p:cNvPr id="11" name="Rectangle 10">
            <a:extLst>
              <a:ext uri="{FF2B5EF4-FFF2-40B4-BE49-F238E27FC236}">
                <a16:creationId xmlns:a16="http://schemas.microsoft.com/office/drawing/2014/main" id="{079930B2-7217-D346-8CF8-649640E0678A}"/>
              </a:ext>
            </a:extLst>
          </p:cNvPr>
          <p:cNvSpPr/>
          <p:nvPr/>
        </p:nvSpPr>
        <p:spPr>
          <a:xfrm>
            <a:off x="2105023" y="5042268"/>
            <a:ext cx="3468757" cy="1128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mazon Ember" panose="02000000000000000000" pitchFamily="2" charset="0"/>
                <a:ea typeface="Amazon Ember" panose="02000000000000000000" pitchFamily="2" charset="0"/>
              </a:rPr>
              <a:t>5. Scaling up to 10 trillion requests per day</a:t>
            </a:r>
          </a:p>
        </p:txBody>
      </p:sp>
      <p:sp>
        <p:nvSpPr>
          <p:cNvPr id="18" name="Rectangle 17">
            <a:extLst>
              <a:ext uri="{FF2B5EF4-FFF2-40B4-BE49-F238E27FC236}">
                <a16:creationId xmlns:a16="http://schemas.microsoft.com/office/drawing/2014/main" id="{BE34C9C3-53FF-D844-9B73-F0537CF652AD}"/>
              </a:ext>
            </a:extLst>
          </p:cNvPr>
          <p:cNvSpPr/>
          <p:nvPr/>
        </p:nvSpPr>
        <p:spPr>
          <a:xfrm>
            <a:off x="2103120" y="5038344"/>
            <a:ext cx="3468757" cy="112871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rIns="91440" rtlCol="0" anchor="ctr"/>
          <a:lstStyle/>
          <a:p>
            <a:pPr marL="457200" indent="-457200">
              <a:buFont typeface="+mj-lt"/>
              <a:buAutoNum type="arabicPeriod" startAt="5"/>
            </a:pPr>
            <a:r>
              <a:rPr lang="en-US" sz="2000" dirty="0">
                <a:solidFill>
                  <a:schemeClr val="bg1"/>
                </a:solidFill>
                <a:latin typeface="Amazon Ember" panose="02000000000000000000" pitchFamily="2" charset="0"/>
                <a:ea typeface="Amazon Ember" panose="02000000000000000000" pitchFamily="2" charset="0"/>
              </a:rPr>
              <a:t>Scaling up to 10 trillion requests per day</a:t>
            </a:r>
          </a:p>
        </p:txBody>
      </p:sp>
      <p:sp>
        <p:nvSpPr>
          <p:cNvPr id="17" name="Rectangle 16">
            <a:extLst>
              <a:ext uri="{FF2B5EF4-FFF2-40B4-BE49-F238E27FC236}">
                <a16:creationId xmlns:a16="http://schemas.microsoft.com/office/drawing/2014/main" id="{C6A9C1D1-27CA-6A4E-94CC-21A2334E667F}"/>
              </a:ext>
            </a:extLst>
          </p:cNvPr>
          <p:cNvSpPr/>
          <p:nvPr/>
        </p:nvSpPr>
        <p:spPr>
          <a:xfrm>
            <a:off x="2103120" y="3511296"/>
            <a:ext cx="3468757" cy="112871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rIns="91440" rtlCol="0" anchor="ctr"/>
          <a:lstStyle/>
          <a:p>
            <a:pPr marL="457200" indent="-457200">
              <a:buFont typeface="+mj-lt"/>
              <a:buAutoNum type="arabicPeriod" startAt="3"/>
            </a:pPr>
            <a:r>
              <a:rPr lang="en-US" sz="2000" dirty="0">
                <a:solidFill>
                  <a:schemeClr val="bg1"/>
                </a:solidFill>
                <a:latin typeface="Amazon Ember" panose="02000000000000000000" pitchFamily="2" charset="0"/>
                <a:ea typeface="Amazon Ember" panose="02000000000000000000" pitchFamily="2" charset="0"/>
              </a:rPr>
              <a:t>Storing data in a key-value database</a:t>
            </a:r>
          </a:p>
        </p:txBody>
      </p:sp>
      <p:sp>
        <p:nvSpPr>
          <p:cNvPr id="13" name="Rectangle 12">
            <a:extLst>
              <a:ext uri="{FF2B5EF4-FFF2-40B4-BE49-F238E27FC236}">
                <a16:creationId xmlns:a16="http://schemas.microsoft.com/office/drawing/2014/main" id="{4BC03EDA-3504-B744-83D5-75FD6E2CE700}"/>
              </a:ext>
            </a:extLst>
          </p:cNvPr>
          <p:cNvSpPr/>
          <p:nvPr/>
        </p:nvSpPr>
        <p:spPr>
          <a:xfrm>
            <a:off x="2103120" y="1984248"/>
            <a:ext cx="3468757" cy="1128712"/>
          </a:xfrm>
          <a:prstGeom prst="rect">
            <a:avLst/>
          </a:prstGeom>
          <a:solidFill>
            <a:srgbClr val="4D27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rIns="91440" rtlCol="0" anchor="ctr"/>
          <a:lstStyle/>
          <a:p>
            <a:pPr marL="457200" indent="-457200">
              <a:buFont typeface="+mj-lt"/>
              <a:buAutoNum type="arabicPeriod"/>
            </a:pPr>
            <a:r>
              <a:rPr lang="en-US" sz="2000" dirty="0">
                <a:solidFill>
                  <a:schemeClr val="bg1"/>
                </a:solidFill>
                <a:latin typeface="Amazon Ember" panose="02000000000000000000" pitchFamily="2" charset="0"/>
                <a:ea typeface="Amazon Ember" panose="02000000000000000000" pitchFamily="2" charset="0"/>
              </a:rPr>
              <a:t>Storing data in a relational database</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29</a:t>
            </a:fld>
            <a:endParaRPr lang="en-US" dirty="0"/>
          </a:p>
        </p:txBody>
      </p:sp>
    </p:spTree>
    <p:custDataLst>
      <p:tags r:id="rId1"/>
    </p:custDataLst>
    <p:extLst>
      <p:ext uri="{BB962C8B-B14F-4D97-AF65-F5344CB8AC3E}">
        <p14:creationId xmlns:p14="http://schemas.microsoft.com/office/powerpoint/2010/main" val="85995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P spid="15" grpId="0" animBg="1"/>
      <p:bldP spid="14" grpId="0" animBg="1"/>
      <p:bldP spid="18" grpId="0" animBg="1"/>
      <p:bldP spid="17"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storage</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014736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database services</a:t>
            </a:r>
          </a:p>
        </p:txBody>
      </p:sp>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889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BA18-3246-E542-BA6E-8279422E7F17}"/>
              </a:ext>
            </a:extLst>
          </p:cNvPr>
          <p:cNvSpPr>
            <a:spLocks noGrp="1"/>
          </p:cNvSpPr>
          <p:nvPr>
            <p:ph type="title"/>
          </p:nvPr>
        </p:nvSpPr>
        <p:spPr/>
        <p:txBody>
          <a:bodyPr/>
          <a:lstStyle/>
          <a:p>
            <a:r>
              <a:rPr lang="en-US" dirty="0"/>
              <a:t>Additional database services</a:t>
            </a:r>
          </a:p>
        </p:txBody>
      </p:sp>
      <p:sp>
        <p:nvSpPr>
          <p:cNvPr id="5" name="Rounded Rectangle 4">
            <a:extLst>
              <a:ext uri="{FF2B5EF4-FFF2-40B4-BE49-F238E27FC236}">
                <a16:creationId xmlns:a16="http://schemas.microsoft.com/office/drawing/2014/main" id="{7946B9E0-65DE-2745-9E63-6B03D96376DD}"/>
              </a:ext>
            </a:extLst>
          </p:cNvPr>
          <p:cNvSpPr/>
          <p:nvPr/>
        </p:nvSpPr>
        <p:spPr>
          <a:xfrm>
            <a:off x="419100" y="1473200"/>
            <a:ext cx="5537200" cy="2099733"/>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30F7F1BB-7438-354D-B6F6-B13C7A7824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473" y="1849340"/>
            <a:ext cx="1347452" cy="1347452"/>
          </a:xfrm>
          <a:prstGeom prst="rect">
            <a:avLst/>
          </a:prstGeom>
        </p:spPr>
      </p:pic>
      <p:sp>
        <p:nvSpPr>
          <p:cNvPr id="7" name="TextBox 6">
            <a:extLst>
              <a:ext uri="{FF2B5EF4-FFF2-40B4-BE49-F238E27FC236}">
                <a16:creationId xmlns:a16="http://schemas.microsoft.com/office/drawing/2014/main" id="{6FF21AAC-5A58-F846-8612-05AADBE4802C}"/>
              </a:ext>
            </a:extLst>
          </p:cNvPr>
          <p:cNvSpPr txBox="1"/>
          <p:nvPr/>
        </p:nvSpPr>
        <p:spPr>
          <a:xfrm>
            <a:off x="2307812" y="1587730"/>
            <a:ext cx="2856872" cy="492443"/>
          </a:xfrm>
          <a:prstGeom prst="rect">
            <a:avLst/>
          </a:prstGeom>
          <a:noFill/>
        </p:spPr>
        <p:txBody>
          <a:bodyPr wrap="none" rtlCol="0">
            <a:spAutoFit/>
          </a:bodyPr>
          <a:lstStyle/>
          <a:p>
            <a:r>
              <a:rPr lang="en-US" sz="2600" dirty="0">
                <a:latin typeface="Amazon Ember" panose="02000000000000000000" pitchFamily="2" charset="0"/>
                <a:ea typeface="Amazon Ember" panose="02000000000000000000" pitchFamily="2" charset="0"/>
                <a:cs typeface="Amazon Ember" panose="020B0603020204020204" pitchFamily="34" charset="0"/>
              </a:rPr>
              <a:t>Amazon Redshift</a:t>
            </a:r>
          </a:p>
        </p:txBody>
      </p:sp>
      <p:sp>
        <p:nvSpPr>
          <p:cNvPr id="9" name="TextBox 8">
            <a:extLst>
              <a:ext uri="{FF2B5EF4-FFF2-40B4-BE49-F238E27FC236}">
                <a16:creationId xmlns:a16="http://schemas.microsoft.com/office/drawing/2014/main" id="{01DAEC97-A1A4-BE4B-9D0E-3F455B269D79}"/>
              </a:ext>
            </a:extLst>
          </p:cNvPr>
          <p:cNvSpPr txBox="1"/>
          <p:nvPr/>
        </p:nvSpPr>
        <p:spPr>
          <a:xfrm>
            <a:off x="2307812" y="2275412"/>
            <a:ext cx="3648488" cy="830997"/>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Query and analyze data across a data warehouse</a:t>
            </a:r>
          </a:p>
        </p:txBody>
      </p:sp>
      <p:sp>
        <p:nvSpPr>
          <p:cNvPr id="10" name="Rounded Rectangle 9">
            <a:extLst>
              <a:ext uri="{FF2B5EF4-FFF2-40B4-BE49-F238E27FC236}">
                <a16:creationId xmlns:a16="http://schemas.microsoft.com/office/drawing/2014/main" id="{448C1195-CFA8-6A4F-BA44-5F8748FE6355}"/>
              </a:ext>
            </a:extLst>
          </p:cNvPr>
          <p:cNvSpPr/>
          <p:nvPr/>
        </p:nvSpPr>
        <p:spPr>
          <a:xfrm>
            <a:off x="419100" y="3951810"/>
            <a:ext cx="5537200" cy="2099733"/>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0E4A376A-F8AE-EB49-B9F2-59B8CDE0487B}"/>
              </a:ext>
            </a:extLst>
          </p:cNvPr>
          <p:cNvSpPr txBox="1"/>
          <p:nvPr/>
        </p:nvSpPr>
        <p:spPr>
          <a:xfrm>
            <a:off x="2307812" y="4081728"/>
            <a:ext cx="2896947" cy="492443"/>
          </a:xfrm>
          <a:prstGeom prst="rect">
            <a:avLst/>
          </a:prstGeom>
          <a:noFill/>
        </p:spPr>
        <p:txBody>
          <a:bodyPr wrap="none" rtlCol="0">
            <a:spAutoFit/>
          </a:bodyPr>
          <a:lstStyle/>
          <a:p>
            <a:r>
              <a:rPr lang="en-US" sz="2600" dirty="0">
                <a:latin typeface="Amazon Ember" panose="02000000000000000000" pitchFamily="2" charset="0"/>
                <a:ea typeface="Amazon Ember" panose="02000000000000000000" pitchFamily="2" charset="0"/>
                <a:cs typeface="Amazon Ember" panose="020B0603020204020204" pitchFamily="34" charset="0"/>
              </a:rPr>
              <a:t>Amazon Neptune</a:t>
            </a:r>
          </a:p>
        </p:txBody>
      </p:sp>
      <p:sp>
        <p:nvSpPr>
          <p:cNvPr id="13" name="TextBox 12">
            <a:extLst>
              <a:ext uri="{FF2B5EF4-FFF2-40B4-BE49-F238E27FC236}">
                <a16:creationId xmlns:a16="http://schemas.microsoft.com/office/drawing/2014/main" id="{6893C8CD-9437-5D45-BD01-110535B000E7}"/>
              </a:ext>
            </a:extLst>
          </p:cNvPr>
          <p:cNvSpPr txBox="1"/>
          <p:nvPr/>
        </p:nvSpPr>
        <p:spPr>
          <a:xfrm>
            <a:off x="2307812" y="4589560"/>
            <a:ext cx="3648488" cy="1200329"/>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Run applications that use highly connected datasets</a:t>
            </a:r>
          </a:p>
        </p:txBody>
      </p:sp>
      <p:sp>
        <p:nvSpPr>
          <p:cNvPr id="18" name="Rounded Rectangle 17">
            <a:extLst>
              <a:ext uri="{FF2B5EF4-FFF2-40B4-BE49-F238E27FC236}">
                <a16:creationId xmlns:a16="http://schemas.microsoft.com/office/drawing/2014/main" id="{1D71A1F0-129B-BD45-B249-62868B30DB61}"/>
              </a:ext>
            </a:extLst>
          </p:cNvPr>
          <p:cNvSpPr/>
          <p:nvPr/>
        </p:nvSpPr>
        <p:spPr>
          <a:xfrm>
            <a:off x="6340887" y="1473200"/>
            <a:ext cx="5537200" cy="2099733"/>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08719E17-6D80-AC4B-8867-EE80636EBDF0}"/>
              </a:ext>
            </a:extLst>
          </p:cNvPr>
          <p:cNvSpPr txBox="1"/>
          <p:nvPr/>
        </p:nvSpPr>
        <p:spPr>
          <a:xfrm>
            <a:off x="8125456" y="1587730"/>
            <a:ext cx="3611886" cy="492443"/>
          </a:xfrm>
          <a:prstGeom prst="rect">
            <a:avLst/>
          </a:prstGeom>
          <a:noFill/>
        </p:spPr>
        <p:txBody>
          <a:bodyPr wrap="none" rtlCol="0">
            <a:spAutoFit/>
          </a:bodyPr>
          <a:lstStyle/>
          <a:p>
            <a:r>
              <a:rPr lang="en-US" sz="2600" dirty="0">
                <a:latin typeface="Amazon Ember" panose="02000000000000000000" pitchFamily="2" charset="0"/>
                <a:ea typeface="Amazon Ember" panose="02000000000000000000" pitchFamily="2" charset="0"/>
                <a:cs typeface="Amazon Ember" panose="020B0603020204020204" pitchFamily="34" charset="0"/>
              </a:rPr>
              <a:t>Amazon DocumentDB</a:t>
            </a:r>
          </a:p>
        </p:txBody>
      </p:sp>
      <p:sp>
        <p:nvSpPr>
          <p:cNvPr id="21" name="TextBox 20">
            <a:extLst>
              <a:ext uri="{FF2B5EF4-FFF2-40B4-BE49-F238E27FC236}">
                <a16:creationId xmlns:a16="http://schemas.microsoft.com/office/drawing/2014/main" id="{8D4D3FD4-F443-7A48-96C0-543242C59D18}"/>
              </a:ext>
            </a:extLst>
          </p:cNvPr>
          <p:cNvSpPr txBox="1"/>
          <p:nvPr/>
        </p:nvSpPr>
        <p:spPr>
          <a:xfrm>
            <a:off x="8125456" y="2226388"/>
            <a:ext cx="3648488" cy="1200329"/>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Run MongoDB workloads in a document database service</a:t>
            </a:r>
          </a:p>
        </p:txBody>
      </p:sp>
      <p:sp>
        <p:nvSpPr>
          <p:cNvPr id="22" name="Rounded Rectangle 21">
            <a:extLst>
              <a:ext uri="{FF2B5EF4-FFF2-40B4-BE49-F238E27FC236}">
                <a16:creationId xmlns:a16="http://schemas.microsoft.com/office/drawing/2014/main" id="{1F551EA8-2AA9-5944-A81A-8CC982E07967}"/>
              </a:ext>
            </a:extLst>
          </p:cNvPr>
          <p:cNvSpPr/>
          <p:nvPr/>
        </p:nvSpPr>
        <p:spPr>
          <a:xfrm>
            <a:off x="6340887" y="3951810"/>
            <a:ext cx="5537200" cy="2099733"/>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F97817-7DBC-DC4A-B275-D75F1F94AFE5}"/>
              </a:ext>
            </a:extLst>
          </p:cNvPr>
          <p:cNvSpPr txBox="1"/>
          <p:nvPr/>
        </p:nvSpPr>
        <p:spPr>
          <a:xfrm>
            <a:off x="8229599" y="4081728"/>
            <a:ext cx="2443298" cy="492443"/>
          </a:xfrm>
          <a:prstGeom prst="rect">
            <a:avLst/>
          </a:prstGeom>
          <a:noFill/>
        </p:spPr>
        <p:txBody>
          <a:bodyPr wrap="none" rtlCol="0">
            <a:spAutoFit/>
          </a:bodyPr>
          <a:lstStyle/>
          <a:p>
            <a:r>
              <a:rPr lang="en-US" sz="2600" dirty="0">
                <a:latin typeface="Amazon Ember" panose="02000000000000000000" pitchFamily="2" charset="0"/>
                <a:ea typeface="Amazon Ember" panose="02000000000000000000" pitchFamily="2" charset="0"/>
                <a:cs typeface="Amazon Ember" panose="020B0603020204020204" pitchFamily="34" charset="0"/>
              </a:rPr>
              <a:t>Amazon QLDB</a:t>
            </a:r>
          </a:p>
        </p:txBody>
      </p:sp>
      <p:sp>
        <p:nvSpPr>
          <p:cNvPr id="25" name="TextBox 24">
            <a:extLst>
              <a:ext uri="{FF2B5EF4-FFF2-40B4-BE49-F238E27FC236}">
                <a16:creationId xmlns:a16="http://schemas.microsoft.com/office/drawing/2014/main" id="{E33C5CDC-9DE8-054A-A6AD-DDE01034F8E5}"/>
              </a:ext>
            </a:extLst>
          </p:cNvPr>
          <p:cNvSpPr txBox="1"/>
          <p:nvPr/>
        </p:nvSpPr>
        <p:spPr>
          <a:xfrm>
            <a:off x="8229599" y="4589559"/>
            <a:ext cx="3648488" cy="1200329"/>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Review a complete history of changes to your application data</a:t>
            </a:r>
          </a:p>
        </p:txBody>
      </p:sp>
      <p:pic>
        <p:nvPicPr>
          <p:cNvPr id="26" name="Graphic 25">
            <a:extLst>
              <a:ext uri="{FF2B5EF4-FFF2-40B4-BE49-F238E27FC236}">
                <a16:creationId xmlns:a16="http://schemas.microsoft.com/office/drawing/2014/main" id="{D6A875F8-7F44-3A43-88D5-4D2D607EDF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38544" y="1847088"/>
            <a:ext cx="1344168" cy="1344168"/>
          </a:xfrm>
          <a:prstGeom prst="rect">
            <a:avLst/>
          </a:prstGeom>
        </p:spPr>
      </p:pic>
      <p:pic>
        <p:nvPicPr>
          <p:cNvPr id="27" name="Graphic 26">
            <a:extLst>
              <a:ext uri="{FF2B5EF4-FFF2-40B4-BE49-F238E27FC236}">
                <a16:creationId xmlns:a16="http://schemas.microsoft.com/office/drawing/2014/main" id="{F4901EC2-76CB-6445-999B-A1B74E84F1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3232" y="4325112"/>
            <a:ext cx="1344168" cy="1344168"/>
          </a:xfrm>
          <a:prstGeom prst="rect">
            <a:avLst/>
          </a:prstGeom>
        </p:spPr>
      </p:pic>
      <p:pic>
        <p:nvPicPr>
          <p:cNvPr id="32" name="Graphic 31">
            <a:extLst>
              <a:ext uri="{FF2B5EF4-FFF2-40B4-BE49-F238E27FC236}">
                <a16:creationId xmlns:a16="http://schemas.microsoft.com/office/drawing/2014/main" id="{FD1E6B19-9864-7343-A2DA-00F182067C8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30725" y="4325112"/>
            <a:ext cx="1344168" cy="1344168"/>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31</a:t>
            </a:fld>
            <a:endParaRPr lang="en-US" dirty="0"/>
          </a:p>
        </p:txBody>
      </p:sp>
    </p:spTree>
    <p:custDataLst>
      <p:tags r:id="rId1"/>
    </p:custDataLst>
    <p:extLst>
      <p:ext uri="{BB962C8B-B14F-4D97-AF65-F5344CB8AC3E}">
        <p14:creationId xmlns:p14="http://schemas.microsoft.com/office/powerpoint/2010/main" val="21066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BA18-3246-E542-BA6E-8279422E7F17}"/>
              </a:ext>
            </a:extLst>
          </p:cNvPr>
          <p:cNvSpPr>
            <a:spLocks noGrp="1"/>
          </p:cNvSpPr>
          <p:nvPr>
            <p:ph type="title"/>
          </p:nvPr>
        </p:nvSpPr>
        <p:spPr/>
        <p:txBody>
          <a:bodyPr/>
          <a:lstStyle/>
          <a:p>
            <a:r>
              <a:rPr lang="en-US" dirty="0"/>
              <a:t>Additional database services</a:t>
            </a:r>
          </a:p>
        </p:txBody>
      </p:sp>
      <p:sp>
        <p:nvSpPr>
          <p:cNvPr id="5" name="Rounded Rectangle 4">
            <a:extLst>
              <a:ext uri="{FF2B5EF4-FFF2-40B4-BE49-F238E27FC236}">
                <a16:creationId xmlns:a16="http://schemas.microsoft.com/office/drawing/2014/main" id="{7946B9E0-65DE-2745-9E63-6B03D96376DD}"/>
              </a:ext>
            </a:extLst>
          </p:cNvPr>
          <p:cNvSpPr/>
          <p:nvPr/>
        </p:nvSpPr>
        <p:spPr>
          <a:xfrm>
            <a:off x="419100" y="1473200"/>
            <a:ext cx="5537200" cy="2099733"/>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FF21AAC-5A58-F846-8612-05AADBE4802C}"/>
              </a:ext>
            </a:extLst>
          </p:cNvPr>
          <p:cNvSpPr txBox="1"/>
          <p:nvPr/>
        </p:nvSpPr>
        <p:spPr>
          <a:xfrm>
            <a:off x="2307812" y="1566793"/>
            <a:ext cx="3375124" cy="892552"/>
          </a:xfrm>
          <a:prstGeom prst="rect">
            <a:avLst/>
          </a:prstGeom>
          <a:noFill/>
        </p:spPr>
        <p:txBody>
          <a:bodyPr wrap="square" rtlCol="0">
            <a:spAutoFit/>
          </a:bodyPr>
          <a:lstStyle/>
          <a:p>
            <a:r>
              <a:rPr lang="en-US" sz="2600" dirty="0">
                <a:latin typeface="Amazon Ember" panose="02000000000000000000" pitchFamily="2" charset="0"/>
                <a:ea typeface="Amazon Ember" panose="02000000000000000000" pitchFamily="2" charset="0"/>
                <a:cs typeface="Amazon Ember" panose="020B0603020204020204" pitchFamily="34" charset="0"/>
              </a:rPr>
              <a:t>Amazon Managed Blockchain</a:t>
            </a:r>
          </a:p>
        </p:txBody>
      </p:sp>
      <p:sp>
        <p:nvSpPr>
          <p:cNvPr id="9" name="TextBox 8">
            <a:extLst>
              <a:ext uri="{FF2B5EF4-FFF2-40B4-BE49-F238E27FC236}">
                <a16:creationId xmlns:a16="http://schemas.microsoft.com/office/drawing/2014/main" id="{01DAEC97-A1A4-BE4B-9D0E-3F455B269D79}"/>
              </a:ext>
            </a:extLst>
          </p:cNvPr>
          <p:cNvSpPr txBox="1"/>
          <p:nvPr/>
        </p:nvSpPr>
        <p:spPr>
          <a:xfrm>
            <a:off x="2307812" y="2459345"/>
            <a:ext cx="3648488" cy="830997"/>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Run a decentralized ledger database</a:t>
            </a:r>
          </a:p>
        </p:txBody>
      </p:sp>
      <p:sp>
        <p:nvSpPr>
          <p:cNvPr id="10" name="Rounded Rectangle 9">
            <a:extLst>
              <a:ext uri="{FF2B5EF4-FFF2-40B4-BE49-F238E27FC236}">
                <a16:creationId xmlns:a16="http://schemas.microsoft.com/office/drawing/2014/main" id="{448C1195-CFA8-6A4F-BA44-5F8748FE6355}"/>
              </a:ext>
            </a:extLst>
          </p:cNvPr>
          <p:cNvSpPr/>
          <p:nvPr/>
        </p:nvSpPr>
        <p:spPr>
          <a:xfrm>
            <a:off x="2435970" y="3976349"/>
            <a:ext cx="7320060" cy="2099733"/>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0E4A376A-F8AE-EB49-B9F2-59B8CDE0487B}"/>
              </a:ext>
            </a:extLst>
          </p:cNvPr>
          <p:cNvSpPr txBox="1"/>
          <p:nvPr/>
        </p:nvSpPr>
        <p:spPr>
          <a:xfrm>
            <a:off x="4355032" y="4059094"/>
            <a:ext cx="5178021" cy="492443"/>
          </a:xfrm>
          <a:prstGeom prst="rect">
            <a:avLst/>
          </a:prstGeom>
          <a:noFill/>
        </p:spPr>
        <p:txBody>
          <a:bodyPr wrap="none" rtlCol="0">
            <a:spAutoFit/>
          </a:bodyPr>
          <a:lstStyle/>
          <a:p>
            <a:r>
              <a:rPr lang="en-US" sz="2600" dirty="0">
                <a:latin typeface="Amazon Ember" panose="02000000000000000000" pitchFamily="2" charset="0"/>
                <a:ea typeface="Amazon Ember" panose="02000000000000000000" pitchFamily="2" charset="0"/>
                <a:cs typeface="Amazon Ember" panose="020B0603020204020204" pitchFamily="34" charset="0"/>
              </a:rPr>
              <a:t>Amazon DynamoDB Accelerator</a:t>
            </a:r>
          </a:p>
        </p:txBody>
      </p:sp>
      <p:sp>
        <p:nvSpPr>
          <p:cNvPr id="13" name="TextBox 12">
            <a:extLst>
              <a:ext uri="{FF2B5EF4-FFF2-40B4-BE49-F238E27FC236}">
                <a16:creationId xmlns:a16="http://schemas.microsoft.com/office/drawing/2014/main" id="{6893C8CD-9437-5D45-BD01-110535B000E7}"/>
              </a:ext>
            </a:extLst>
          </p:cNvPr>
          <p:cNvSpPr txBox="1"/>
          <p:nvPr/>
        </p:nvSpPr>
        <p:spPr>
          <a:xfrm>
            <a:off x="4355032" y="4551537"/>
            <a:ext cx="5049080" cy="1200329"/>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Improve DynamoDB response times from single-digit milliseconds to microseconds</a:t>
            </a:r>
          </a:p>
        </p:txBody>
      </p:sp>
      <p:sp>
        <p:nvSpPr>
          <p:cNvPr id="18" name="Rounded Rectangle 17">
            <a:extLst>
              <a:ext uri="{FF2B5EF4-FFF2-40B4-BE49-F238E27FC236}">
                <a16:creationId xmlns:a16="http://schemas.microsoft.com/office/drawing/2014/main" id="{1D71A1F0-129B-BD45-B249-62868B30DB61}"/>
              </a:ext>
            </a:extLst>
          </p:cNvPr>
          <p:cNvSpPr/>
          <p:nvPr/>
        </p:nvSpPr>
        <p:spPr>
          <a:xfrm>
            <a:off x="6340887" y="1473200"/>
            <a:ext cx="5537200" cy="2099733"/>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08719E17-6D80-AC4B-8867-EE80636EBDF0}"/>
              </a:ext>
            </a:extLst>
          </p:cNvPr>
          <p:cNvSpPr txBox="1"/>
          <p:nvPr/>
        </p:nvSpPr>
        <p:spPr>
          <a:xfrm>
            <a:off x="8229599" y="1587729"/>
            <a:ext cx="3340979" cy="492443"/>
          </a:xfrm>
          <a:prstGeom prst="rect">
            <a:avLst/>
          </a:prstGeom>
          <a:noFill/>
        </p:spPr>
        <p:txBody>
          <a:bodyPr wrap="none" rtlCol="0">
            <a:spAutoFit/>
          </a:bodyPr>
          <a:lstStyle/>
          <a:p>
            <a:r>
              <a:rPr lang="en-US" sz="2600" dirty="0">
                <a:latin typeface="Amazon Ember" panose="02000000000000000000" pitchFamily="2" charset="0"/>
                <a:ea typeface="Amazon Ember" panose="02000000000000000000" pitchFamily="2" charset="0"/>
                <a:cs typeface="Amazon Ember" panose="020B0603020204020204" pitchFamily="34" charset="0"/>
              </a:rPr>
              <a:t>Amazon ElastiCache</a:t>
            </a:r>
          </a:p>
        </p:txBody>
      </p:sp>
      <p:sp>
        <p:nvSpPr>
          <p:cNvPr id="21" name="TextBox 20">
            <a:extLst>
              <a:ext uri="{FF2B5EF4-FFF2-40B4-BE49-F238E27FC236}">
                <a16:creationId xmlns:a16="http://schemas.microsoft.com/office/drawing/2014/main" id="{8D4D3FD4-F443-7A48-96C0-543242C59D18}"/>
              </a:ext>
            </a:extLst>
          </p:cNvPr>
          <p:cNvSpPr txBox="1"/>
          <p:nvPr/>
        </p:nvSpPr>
        <p:spPr>
          <a:xfrm>
            <a:off x="8229599" y="2226388"/>
            <a:ext cx="3648488" cy="1200329"/>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Add caching layers to improve database read times</a:t>
            </a:r>
          </a:p>
        </p:txBody>
      </p:sp>
      <p:pic>
        <p:nvPicPr>
          <p:cNvPr id="23" name="Graphic 22">
            <a:extLst>
              <a:ext uri="{FF2B5EF4-FFF2-40B4-BE49-F238E27FC236}">
                <a16:creationId xmlns:a16="http://schemas.microsoft.com/office/drawing/2014/main" id="{3AC12832-0C9B-7449-899A-0BEB1C2226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232" y="1847088"/>
            <a:ext cx="1344168" cy="1344168"/>
          </a:xfrm>
          <a:prstGeom prst="rect">
            <a:avLst/>
          </a:prstGeom>
        </p:spPr>
      </p:pic>
      <p:pic>
        <p:nvPicPr>
          <p:cNvPr id="28" name="Graphic 27">
            <a:extLst>
              <a:ext uri="{FF2B5EF4-FFF2-40B4-BE49-F238E27FC236}">
                <a16:creationId xmlns:a16="http://schemas.microsoft.com/office/drawing/2014/main" id="{E560FC0D-EB03-FE46-AE10-1A48EF5B75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38544" y="1847088"/>
            <a:ext cx="1344168" cy="1344168"/>
          </a:xfrm>
          <a:prstGeom prst="rect">
            <a:avLst/>
          </a:prstGeom>
        </p:spPr>
      </p:pic>
      <p:pic>
        <p:nvPicPr>
          <p:cNvPr id="29" name="Graphic 28">
            <a:extLst>
              <a:ext uri="{FF2B5EF4-FFF2-40B4-BE49-F238E27FC236}">
                <a16:creationId xmlns:a16="http://schemas.microsoft.com/office/drawing/2014/main" id="{0EE9FE1E-D909-844E-AB3E-330A862D21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36168" y="4366882"/>
            <a:ext cx="1318666" cy="1318666"/>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32</a:t>
            </a:fld>
            <a:endParaRPr lang="en-US" dirty="0"/>
          </a:p>
        </p:txBody>
      </p:sp>
    </p:spTree>
    <p:custDataLst>
      <p:tags r:id="rId1"/>
    </p:custDataLst>
    <p:extLst>
      <p:ext uri="{BB962C8B-B14F-4D97-AF65-F5344CB8AC3E}">
        <p14:creationId xmlns:p14="http://schemas.microsoft.com/office/powerpoint/2010/main" val="419066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p>
        </p:txBody>
      </p:sp>
      <p:sp>
        <p:nvSpPr>
          <p:cNvPr id="3" name="Text Placeholder 2"/>
          <p:cNvSpPr>
            <a:spLocks noGrp="1"/>
          </p:cNvSpPr>
          <p:nvPr>
            <p:ph type="body" sz="quarter" idx="10"/>
          </p:nvPr>
        </p:nvSpPr>
        <p:spPr/>
        <p:txBody>
          <a:bodyPr/>
          <a:lstStyle/>
          <a:p>
            <a:r>
              <a:rPr lang="en-US" dirty="0"/>
              <a:t>Module 5</a:t>
            </a:r>
          </a:p>
        </p:txBody>
      </p:sp>
      <p:sp>
        <p:nvSpPr>
          <p:cNvPr id="4" name="Footer Placeholder 3"/>
          <p:cNvSpPr>
            <a:spLocks noGrp="1"/>
          </p:cNvSpPr>
          <p:nvPr>
            <p:ph type="ftr" sz="quarter" idx="3"/>
          </p:nvPr>
        </p:nvSpPr>
        <p:spPr/>
        <p:txBody>
          <a:bodyPr/>
          <a:lstStyle/>
          <a:p>
            <a:r>
              <a:rPr lang="en-US"/>
              <a:t>© 2021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796543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1</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Amazon S3 storage classes are optimized for archival data? (Select TWO.)</a:t>
            </a:r>
          </a:p>
          <a:p>
            <a:pPr marL="457200" indent="-457200">
              <a:buFont typeface="+mj-lt"/>
              <a:buAutoNum type="alphaUcPeriod"/>
            </a:pPr>
            <a:r>
              <a:rPr lang="en-US" sz="2400" dirty="0"/>
              <a:t>S3 Standard</a:t>
            </a:r>
          </a:p>
          <a:p>
            <a:pPr marL="457200" indent="-457200">
              <a:buFont typeface="+mj-lt"/>
              <a:buAutoNum type="alphaUcPeriod"/>
            </a:pPr>
            <a:r>
              <a:rPr lang="en-US" sz="2400" dirty="0"/>
              <a:t>S3 Glacier</a:t>
            </a:r>
          </a:p>
          <a:p>
            <a:pPr marL="457200" indent="-457200">
              <a:buFont typeface="+mj-lt"/>
              <a:buAutoNum type="alphaUcPeriod"/>
            </a:pPr>
            <a:r>
              <a:rPr lang="en-US" sz="2400" dirty="0"/>
              <a:t>S3 Intelligent-Tiering</a:t>
            </a:r>
          </a:p>
          <a:p>
            <a:pPr marL="457200" indent="-457200">
              <a:buFont typeface="+mj-lt"/>
              <a:buAutoNum type="alphaUcPeriod"/>
            </a:pPr>
            <a:r>
              <a:rPr lang="en-US" sz="2400" dirty="0"/>
              <a:t>S3 Glacier Deep Archive</a:t>
            </a:r>
          </a:p>
          <a:p>
            <a:pPr marL="457200" indent="-457200">
              <a:buFont typeface="+mj-lt"/>
              <a:buAutoNum type="alphaUcPeriod"/>
            </a:pPr>
            <a:r>
              <a:rPr lang="en-US" sz="2400" dirty="0"/>
              <a:t>S3 Standard-IA</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34</a:t>
            </a:fld>
            <a:endParaRPr lang="en-US" dirty="0"/>
          </a:p>
        </p:txBody>
      </p:sp>
    </p:spTree>
    <p:custDataLst>
      <p:tags r:id="rId1"/>
    </p:custDataLst>
    <p:extLst>
      <p:ext uri="{BB962C8B-B14F-4D97-AF65-F5344CB8AC3E}">
        <p14:creationId xmlns:p14="http://schemas.microsoft.com/office/powerpoint/2010/main" val="3311389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1</a:t>
            </a:r>
          </a:p>
        </p:txBody>
      </p:sp>
      <p:pic>
        <p:nvPicPr>
          <p:cNvPr id="12"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Amazon S3 storage classes are optimized for archival data? (Select TWO.)</a:t>
            </a:r>
          </a:p>
          <a:p>
            <a:pPr marL="457200" indent="-457200">
              <a:buFont typeface="+mj-lt"/>
              <a:buAutoNum type="alphaUcPeriod"/>
            </a:pPr>
            <a:r>
              <a:rPr lang="en-US" sz="2400" dirty="0"/>
              <a:t>S3 Standard</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S3 Glacier (correct)</a:t>
            </a:r>
          </a:p>
          <a:p>
            <a:pPr marL="457200" indent="-457200">
              <a:buFont typeface="+mj-lt"/>
              <a:buAutoNum type="alphaUcPeriod"/>
            </a:pPr>
            <a:r>
              <a:rPr lang="en-US" sz="2400" dirty="0"/>
              <a:t>S3 Intelligent-Tiering</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S3 Glacier Deep Archive (correct)</a:t>
            </a:r>
          </a:p>
          <a:p>
            <a:pPr marL="457200" indent="-457200">
              <a:buFont typeface="+mj-lt"/>
              <a:buAutoNum type="alphaUcPeriod"/>
            </a:pPr>
            <a:r>
              <a:rPr lang="en-US" sz="2400" dirty="0"/>
              <a:t>S3 Standard-IA</a:t>
            </a:r>
          </a:p>
        </p:txBody>
      </p:sp>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3" name="Slide Number Placeholder 2"/>
          <p:cNvSpPr>
            <a:spLocks noGrp="1"/>
          </p:cNvSpPr>
          <p:nvPr>
            <p:ph type="sldNum" sz="quarter" idx="10"/>
          </p:nvPr>
        </p:nvSpPr>
        <p:spPr/>
        <p:txBody>
          <a:bodyPr/>
          <a:lstStyle/>
          <a:p>
            <a:fld id="{B6A95138-A96E-2F42-A959-2EFD44FE4AB7}" type="slidenum">
              <a:rPr lang="en-US" smtClean="0"/>
              <a:pPr/>
              <a:t>35</a:t>
            </a:fld>
            <a:endParaRPr lang="en-US" dirty="0"/>
          </a:p>
        </p:txBody>
      </p:sp>
    </p:spTree>
    <p:custDataLst>
      <p:tags r:id="rId1"/>
    </p:custDataLst>
    <p:extLst>
      <p:ext uri="{BB962C8B-B14F-4D97-AF65-F5344CB8AC3E}">
        <p14:creationId xmlns:p14="http://schemas.microsoft.com/office/powerpoint/2010/main" val="867273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2</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a:xfrm>
            <a:off x="5714473" y="1178376"/>
            <a:ext cx="5908031" cy="4814920"/>
          </a:xfrm>
        </p:spPr>
        <p:txBody>
          <a:bodyPr/>
          <a:lstStyle/>
          <a:p>
            <a:pPr marL="0" indent="0">
              <a:spcAft>
                <a:spcPts val="1000"/>
              </a:spcAft>
              <a:buNone/>
            </a:pPr>
            <a:r>
              <a:rPr lang="en-US" dirty="0"/>
              <a:t>Which option is TRUE about Amazon EBS volumes and Amazon EFS file systems?</a:t>
            </a:r>
          </a:p>
          <a:p>
            <a:pPr marL="457200" indent="-457200">
              <a:buFont typeface="+mj-lt"/>
              <a:buAutoNum type="alphaUcPeriod"/>
            </a:pPr>
            <a:r>
              <a:rPr lang="en-US" sz="2000" dirty="0"/>
              <a:t>EBS volumes store data in a single Availability Zone. Amazon EFS file systems store data across multiple Availability Zones.</a:t>
            </a:r>
          </a:p>
          <a:p>
            <a:pPr marL="457200" indent="-457200">
              <a:buFont typeface="+mj-lt"/>
              <a:buAutoNum type="alphaUcPeriod"/>
            </a:pPr>
            <a:r>
              <a:rPr lang="en-US" sz="2000" dirty="0"/>
              <a:t>EBS volumes store data across multiple Availability Zones. Amazon EFS file systems store data in a single Availability Zone.</a:t>
            </a:r>
          </a:p>
          <a:p>
            <a:pPr marL="457200" indent="-457200">
              <a:buFont typeface="+mj-lt"/>
              <a:buAutoNum type="alphaUcPeriod"/>
            </a:pPr>
            <a:r>
              <a:rPr lang="en-US" sz="2000" dirty="0"/>
              <a:t>EBS volumes and Amazon EFS file systems both store data in a single Availability Zone.</a:t>
            </a:r>
          </a:p>
          <a:p>
            <a:pPr marL="457200" indent="-457200">
              <a:buFont typeface="+mj-lt"/>
              <a:buAutoNum type="alphaUcPeriod"/>
            </a:pPr>
            <a:r>
              <a:rPr lang="en-US" sz="2000" dirty="0"/>
              <a:t>EBS volumes and Amazon EFS file systems both store data across multiple Availability Zones.</a:t>
            </a:r>
          </a:p>
        </p:txBody>
      </p:sp>
      <p:pic>
        <p:nvPicPr>
          <p:cNvPr id="10"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36</a:t>
            </a:fld>
            <a:endParaRPr lang="en-US" dirty="0"/>
          </a:p>
        </p:txBody>
      </p:sp>
    </p:spTree>
    <p:custDataLst>
      <p:tags r:id="rId1"/>
    </p:custDataLst>
    <p:extLst>
      <p:ext uri="{BB962C8B-B14F-4D97-AF65-F5344CB8AC3E}">
        <p14:creationId xmlns:p14="http://schemas.microsoft.com/office/powerpoint/2010/main" val="359038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2</a:t>
            </a:r>
          </a:p>
        </p:txBody>
      </p:sp>
      <p:sp>
        <p:nvSpPr>
          <p:cNvPr id="6" name="Content Placeholder 2">
            <a:extLst>
              <a:ext uri="{FF2B5EF4-FFF2-40B4-BE49-F238E27FC236}">
                <a16:creationId xmlns:a16="http://schemas.microsoft.com/office/drawing/2014/main" id="{1220E447-A3F0-CF40-B05D-FF5B7BA00776}"/>
              </a:ext>
            </a:extLst>
          </p:cNvPr>
          <p:cNvSpPr>
            <a:spLocks noGrp="1"/>
          </p:cNvSpPr>
          <p:nvPr>
            <p:ph idx="16"/>
          </p:nvPr>
        </p:nvSpPr>
        <p:spPr>
          <a:xfrm>
            <a:off x="5714474" y="1178376"/>
            <a:ext cx="5944126" cy="4814920"/>
          </a:xfrm>
        </p:spPr>
        <p:txBody>
          <a:bodyPr/>
          <a:lstStyle/>
          <a:p>
            <a:pPr marL="0" indent="0">
              <a:spcAft>
                <a:spcPts val="1000"/>
              </a:spcAft>
              <a:buNone/>
            </a:pPr>
            <a:r>
              <a:rPr lang="en-US" dirty="0"/>
              <a:t>Which option is TRUE about Amazon EBS volumes and Amazon EFS file systems?</a:t>
            </a:r>
          </a:p>
          <a:p>
            <a:pPr marL="457200" indent="-457200">
              <a:buFont typeface="+mj-lt"/>
              <a:buAutoNum type="alphaUcPeriod"/>
            </a:pPr>
            <a:r>
              <a:rPr lang="en-US" sz="2000" dirty="0">
                <a:solidFill>
                  <a:schemeClr val="tx2"/>
                </a:solidFill>
                <a:latin typeface="Amazon Ember" panose="02000000000000000000" pitchFamily="2" charset="0"/>
                <a:ea typeface="Amazon Ember" panose="02000000000000000000" pitchFamily="2" charset="0"/>
              </a:rPr>
              <a:t>EBS volumes store data in a single Availability Zone. Amazon EFS file systems store data across multiple Availability Zones. (correct)</a:t>
            </a:r>
          </a:p>
          <a:p>
            <a:pPr marL="457200" indent="-457200">
              <a:buFont typeface="+mj-lt"/>
              <a:buAutoNum type="alphaUcPeriod"/>
            </a:pPr>
            <a:r>
              <a:rPr lang="en-US" sz="2000" dirty="0"/>
              <a:t>EBS volumes store data across multiple Availability Zones. Amazon EFS file systems store data in a single Availability Zone.</a:t>
            </a:r>
          </a:p>
          <a:p>
            <a:pPr marL="457200" indent="-457200">
              <a:buFont typeface="+mj-lt"/>
              <a:buAutoNum type="alphaUcPeriod"/>
            </a:pPr>
            <a:r>
              <a:rPr lang="en-US" sz="2000" dirty="0"/>
              <a:t>EBS volumes and Amazon EFS file systems both store data in a single Availability Zone.</a:t>
            </a:r>
          </a:p>
          <a:p>
            <a:pPr marL="457200" indent="-457200">
              <a:buFont typeface="+mj-lt"/>
              <a:buAutoNum type="alphaUcPeriod"/>
            </a:pPr>
            <a:r>
              <a:rPr lang="en-US" sz="2000" dirty="0"/>
              <a:t>EBS volumes and Amazon EFS file systems both store data across multiple Availability Zones.</a:t>
            </a:r>
            <a:endParaRPr lang="en-US" dirty="0"/>
          </a:p>
        </p:txBody>
      </p:sp>
      <p:pic>
        <p:nvPicPr>
          <p:cNvPr id="9"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3" name="Slide Number Placeholder 2"/>
          <p:cNvSpPr>
            <a:spLocks noGrp="1"/>
          </p:cNvSpPr>
          <p:nvPr>
            <p:ph type="sldNum" sz="quarter" idx="10"/>
          </p:nvPr>
        </p:nvSpPr>
        <p:spPr/>
        <p:txBody>
          <a:bodyPr/>
          <a:lstStyle/>
          <a:p>
            <a:fld id="{B6A95138-A96E-2F42-A959-2EFD44FE4AB7}" type="slidenum">
              <a:rPr lang="en-US" smtClean="0"/>
              <a:pPr/>
              <a:t>37</a:t>
            </a:fld>
            <a:endParaRPr lang="en-US" dirty="0"/>
          </a:p>
        </p:txBody>
      </p:sp>
    </p:spTree>
    <p:custDataLst>
      <p:tags r:id="rId1"/>
    </p:custDataLst>
    <p:extLst>
      <p:ext uri="{BB962C8B-B14F-4D97-AF65-F5344CB8AC3E}">
        <p14:creationId xmlns:p14="http://schemas.microsoft.com/office/powerpoint/2010/main" val="1694141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3</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wants to store data in an object storage service. Which AWS service should the customer use for this type of storage?</a:t>
            </a:r>
          </a:p>
          <a:p>
            <a:pPr marL="457200" indent="-457200">
              <a:buFont typeface="+mj-lt"/>
              <a:buAutoNum type="alphaUcPeriod"/>
            </a:pPr>
            <a:r>
              <a:rPr lang="en-US" sz="2400" dirty="0"/>
              <a:t>Amazon Managed Blockchain</a:t>
            </a:r>
          </a:p>
          <a:p>
            <a:pPr marL="457200" indent="-457200">
              <a:buFont typeface="+mj-lt"/>
              <a:buAutoNum type="alphaUcPeriod"/>
            </a:pPr>
            <a:r>
              <a:rPr lang="en-US" sz="2400" dirty="0"/>
              <a:t>Amazon Elastic File System (Amazon EFS)</a:t>
            </a:r>
          </a:p>
          <a:p>
            <a:pPr marL="457200" indent="-457200">
              <a:buFont typeface="+mj-lt"/>
              <a:buAutoNum type="alphaUcPeriod"/>
            </a:pPr>
            <a:r>
              <a:rPr lang="en-US" sz="2400" dirty="0"/>
              <a:t>Amazon Elastic Block Store (Amazon EBS)</a:t>
            </a:r>
          </a:p>
          <a:p>
            <a:pPr marL="457200" indent="-457200">
              <a:buFont typeface="+mj-lt"/>
              <a:buAutoNum type="alphaUcPeriod"/>
            </a:pPr>
            <a:r>
              <a:rPr lang="en-US" sz="2400" dirty="0"/>
              <a:t>Amazon Simple Storage Service </a:t>
            </a:r>
            <a:br>
              <a:rPr lang="en-US" sz="2400" dirty="0"/>
            </a:br>
            <a:r>
              <a:rPr lang="en-US" sz="2400" dirty="0"/>
              <a:t>(Amazon S3)</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38</a:t>
            </a:fld>
            <a:endParaRPr lang="en-US" dirty="0"/>
          </a:p>
        </p:txBody>
      </p:sp>
    </p:spTree>
    <p:custDataLst>
      <p:tags r:id="rId1"/>
    </p:custDataLst>
    <p:extLst>
      <p:ext uri="{BB962C8B-B14F-4D97-AF65-F5344CB8AC3E}">
        <p14:creationId xmlns:p14="http://schemas.microsoft.com/office/powerpoint/2010/main" val="921675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3</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 customer wants to store data in an object storage service. Which AWS service should the customer use for this type of storage?</a:t>
            </a:r>
          </a:p>
          <a:p>
            <a:pPr marL="457200" indent="-457200">
              <a:buFont typeface="+mj-lt"/>
              <a:buAutoNum type="alphaUcPeriod"/>
            </a:pPr>
            <a:r>
              <a:rPr lang="en-US" sz="2400" dirty="0"/>
              <a:t>Amazon Managed Blockchain</a:t>
            </a:r>
          </a:p>
          <a:p>
            <a:pPr marL="457200" indent="-457200">
              <a:buFont typeface="+mj-lt"/>
              <a:buAutoNum type="alphaUcPeriod"/>
            </a:pPr>
            <a:r>
              <a:rPr lang="en-US" sz="2400" dirty="0"/>
              <a:t>Amazon Elastic File System (Amazon EFS)</a:t>
            </a:r>
          </a:p>
          <a:p>
            <a:pPr marL="457200" indent="-457200">
              <a:buFont typeface="+mj-lt"/>
              <a:buAutoNum type="alphaUcPeriod"/>
            </a:pPr>
            <a:r>
              <a:rPr lang="en-US" sz="2400" dirty="0"/>
              <a:t>Amazon Elastic Block Store (Amazon EBS)</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Amazon Simple Storage Service </a:t>
            </a:r>
            <a:br>
              <a:rPr lang="en-US" sz="2400" dirty="0">
                <a:solidFill>
                  <a:schemeClr val="tx2"/>
                </a:solidFill>
                <a:latin typeface="Amazon Ember" panose="02000000000000000000" pitchFamily="2" charset="0"/>
                <a:ea typeface="Amazon Ember" panose="02000000000000000000" pitchFamily="2" charset="0"/>
              </a:rPr>
            </a:br>
            <a:r>
              <a:rPr lang="en-US" sz="2400" dirty="0">
                <a:solidFill>
                  <a:schemeClr val="tx2"/>
                </a:solidFill>
                <a:latin typeface="Amazon Ember" panose="02000000000000000000" pitchFamily="2" charset="0"/>
                <a:ea typeface="Amazon Ember" panose="02000000000000000000" pitchFamily="2" charset="0"/>
              </a:rPr>
              <a:t>(Amazon S3) (correct)</a:t>
            </a:r>
          </a:p>
          <a:p>
            <a:endParaRPr lang="en-US" dirty="0"/>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39</a:t>
            </a:fld>
            <a:endParaRPr lang="en-US" dirty="0"/>
          </a:p>
        </p:txBody>
      </p:sp>
    </p:spTree>
    <p:custDataLst>
      <p:tags r:id="rId1"/>
    </p:custDataLst>
    <p:extLst>
      <p:ext uri="{BB962C8B-B14F-4D97-AF65-F5344CB8AC3E}">
        <p14:creationId xmlns:p14="http://schemas.microsoft.com/office/powerpoint/2010/main" val="99946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4270" dirty="0"/>
              <a:t>AWS storage types</a:t>
            </a:r>
          </a:p>
        </p:txBody>
      </p:sp>
      <p:pic>
        <p:nvPicPr>
          <p:cNvPr id="8" name="Picture 7">
            <a:extLst>
              <a:ext uri="{FF2B5EF4-FFF2-40B4-BE49-F238E27FC236}">
                <a16:creationId xmlns:a16="http://schemas.microsoft.com/office/drawing/2014/main" id="{AEE64F31-51AA-EB4B-B4B9-869F10059439}"/>
              </a:ext>
            </a:extLst>
          </p:cNvPr>
          <p:cNvPicPr>
            <a:picLocks noChangeAspect="1"/>
          </p:cNvPicPr>
          <p:nvPr/>
        </p:nvPicPr>
        <p:blipFill>
          <a:blip r:embed="rId4"/>
          <a:stretch>
            <a:fillRect/>
          </a:stretch>
        </p:blipFill>
        <p:spPr>
          <a:xfrm>
            <a:off x="8883018" y="1938324"/>
            <a:ext cx="2467239" cy="2600953"/>
          </a:xfrm>
          <a:prstGeom prst="rect">
            <a:avLst/>
          </a:prstGeom>
        </p:spPr>
      </p:pic>
      <p:sp>
        <p:nvSpPr>
          <p:cNvPr id="9" name="TextBox 8">
            <a:extLst>
              <a:ext uri="{FF2B5EF4-FFF2-40B4-BE49-F238E27FC236}">
                <a16:creationId xmlns:a16="http://schemas.microsoft.com/office/drawing/2014/main" id="{F87A0D43-8DFD-BE44-8B0A-FFAAC22AE46E}"/>
              </a:ext>
            </a:extLst>
          </p:cNvPr>
          <p:cNvSpPr txBox="1"/>
          <p:nvPr/>
        </p:nvSpPr>
        <p:spPr>
          <a:xfrm>
            <a:off x="9066122" y="4787115"/>
            <a:ext cx="1997663"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File storage</a:t>
            </a:r>
          </a:p>
        </p:txBody>
      </p:sp>
      <p:pic>
        <p:nvPicPr>
          <p:cNvPr id="11" name="Picture 10">
            <a:extLst>
              <a:ext uri="{FF2B5EF4-FFF2-40B4-BE49-F238E27FC236}">
                <a16:creationId xmlns:a16="http://schemas.microsoft.com/office/drawing/2014/main" id="{CE306D7E-714F-4B4A-9252-180E756A2E87}"/>
              </a:ext>
            </a:extLst>
          </p:cNvPr>
          <p:cNvPicPr>
            <a:picLocks noChangeAspect="1"/>
          </p:cNvPicPr>
          <p:nvPr/>
        </p:nvPicPr>
        <p:blipFill>
          <a:blip r:embed="rId5"/>
          <a:stretch>
            <a:fillRect/>
          </a:stretch>
        </p:blipFill>
        <p:spPr>
          <a:xfrm>
            <a:off x="4870971" y="1938324"/>
            <a:ext cx="2450058" cy="2600953"/>
          </a:xfrm>
          <a:prstGeom prst="rect">
            <a:avLst/>
          </a:prstGeom>
        </p:spPr>
      </p:pic>
      <p:sp>
        <p:nvSpPr>
          <p:cNvPr id="12" name="TextBox 11">
            <a:extLst>
              <a:ext uri="{FF2B5EF4-FFF2-40B4-BE49-F238E27FC236}">
                <a16:creationId xmlns:a16="http://schemas.microsoft.com/office/drawing/2014/main" id="{D0D86B89-7573-AC4D-92A7-5D6D8B6546B8}"/>
              </a:ext>
            </a:extLst>
          </p:cNvPr>
          <p:cNvSpPr txBox="1"/>
          <p:nvPr/>
        </p:nvSpPr>
        <p:spPr>
          <a:xfrm>
            <a:off x="938331" y="4785254"/>
            <a:ext cx="2302233"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Block storage</a:t>
            </a:r>
          </a:p>
        </p:txBody>
      </p:sp>
      <p:pic>
        <p:nvPicPr>
          <p:cNvPr id="14" name="Picture 13">
            <a:extLst>
              <a:ext uri="{FF2B5EF4-FFF2-40B4-BE49-F238E27FC236}">
                <a16:creationId xmlns:a16="http://schemas.microsoft.com/office/drawing/2014/main" id="{5DE1FBF9-84F7-D749-9488-3A0CC714F16B}"/>
              </a:ext>
            </a:extLst>
          </p:cNvPr>
          <p:cNvPicPr>
            <a:picLocks noChangeAspect="1"/>
          </p:cNvPicPr>
          <p:nvPr/>
        </p:nvPicPr>
        <p:blipFill>
          <a:blip r:embed="rId6"/>
          <a:stretch>
            <a:fillRect/>
          </a:stretch>
        </p:blipFill>
        <p:spPr>
          <a:xfrm>
            <a:off x="869914" y="1938324"/>
            <a:ext cx="2439068" cy="2600953"/>
          </a:xfrm>
          <a:prstGeom prst="rect">
            <a:avLst/>
          </a:prstGeom>
        </p:spPr>
      </p:pic>
      <p:sp>
        <p:nvSpPr>
          <p:cNvPr id="15" name="TextBox 14">
            <a:extLst>
              <a:ext uri="{FF2B5EF4-FFF2-40B4-BE49-F238E27FC236}">
                <a16:creationId xmlns:a16="http://schemas.microsoft.com/office/drawing/2014/main" id="{1F8A55B7-32EE-1945-8285-D21863A558C3}"/>
              </a:ext>
            </a:extLst>
          </p:cNvPr>
          <p:cNvSpPr txBox="1"/>
          <p:nvPr/>
        </p:nvSpPr>
        <p:spPr>
          <a:xfrm>
            <a:off x="4846299" y="4785254"/>
            <a:ext cx="2499402" cy="523220"/>
          </a:xfrm>
          <a:prstGeom prst="rect">
            <a:avLst/>
          </a:prstGeom>
          <a:noFill/>
        </p:spPr>
        <p:txBody>
          <a:bodyPr wrap="non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Object storage</a:t>
            </a:r>
          </a:p>
        </p:txBody>
      </p:sp>
      <p:sp>
        <p:nvSpPr>
          <p:cNvPr id="2" name="Footer Placeholder 1"/>
          <p:cNvSpPr>
            <a:spLocks noGrp="1"/>
          </p:cNvSpPr>
          <p:nvPr>
            <p:ph type="ftr" sz="quarter" idx="3"/>
          </p:nvPr>
        </p:nvSpPr>
        <p:spPr/>
        <p:txBody>
          <a:bodyPr/>
          <a:lstStyle/>
          <a:p>
            <a:r>
              <a:rPr lang="en-US"/>
              <a:t>© 2021 Amazon Web Services, Inc. or its affiliates. All rights reserved.</a:t>
            </a:r>
            <a:endParaRPr lang="en-US" dirty="0"/>
          </a:p>
        </p:txBody>
      </p:sp>
      <p:sp>
        <p:nvSpPr>
          <p:cNvPr id="3" name="Slide Number Placeholder 2"/>
          <p:cNvSpPr>
            <a:spLocks noGrp="1"/>
          </p:cNvSpPr>
          <p:nvPr>
            <p:ph type="sldNum" sz="quarter" idx="12"/>
          </p:nvPr>
        </p:nvSpPr>
        <p:spPr/>
        <p:txBody>
          <a:bodyPr/>
          <a:lstStyle/>
          <a:p>
            <a:fld id="{B6A95138-A96E-2F42-A959-2EFD44FE4AB7}" type="slidenum">
              <a:rPr lang="en-US" smtClean="0"/>
              <a:t>4</a:t>
            </a:fld>
            <a:endParaRPr lang="en-US" dirty="0"/>
          </a:p>
        </p:txBody>
      </p:sp>
    </p:spTree>
    <p:custDataLst>
      <p:tags r:id="rId1"/>
    </p:custDataLst>
    <p:extLst>
      <p:ext uri="{BB962C8B-B14F-4D97-AF65-F5344CB8AC3E}">
        <p14:creationId xmlns:p14="http://schemas.microsoft.com/office/powerpoint/2010/main" val="2599837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4</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describes Amazon DynamoDB?</a:t>
            </a:r>
          </a:p>
          <a:p>
            <a:pPr marL="457200" indent="-457200">
              <a:buFont typeface="+mj-lt"/>
              <a:buAutoNum type="alphaUcPeriod"/>
            </a:pPr>
            <a:r>
              <a:rPr lang="en-US" sz="2400" dirty="0"/>
              <a:t>A service that allows customers to run relational databases in the AWS Cloud</a:t>
            </a:r>
          </a:p>
          <a:p>
            <a:pPr marL="457200" indent="-457200">
              <a:buFont typeface="+mj-lt"/>
              <a:buAutoNum type="alphaUcPeriod"/>
            </a:pPr>
            <a:r>
              <a:rPr lang="en-US" sz="2400" dirty="0"/>
              <a:t>A serverless key-value database service</a:t>
            </a:r>
          </a:p>
          <a:p>
            <a:pPr marL="457200" indent="-457200">
              <a:buFont typeface="+mj-lt"/>
              <a:buAutoNum type="alphaUcPeriod"/>
            </a:pPr>
            <a:r>
              <a:rPr lang="en-US" sz="2400" dirty="0"/>
              <a:t>A service that customers can use to migrate relational databases, nonrelational databases, and other types of data stores</a:t>
            </a:r>
          </a:p>
          <a:p>
            <a:pPr marL="457200" indent="-457200">
              <a:buFont typeface="+mj-lt"/>
              <a:buAutoNum type="alphaUcPeriod"/>
            </a:pPr>
            <a:r>
              <a:rPr lang="en-US" sz="2400" dirty="0"/>
              <a:t>An enterprise-class relational database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40</a:t>
            </a:fld>
            <a:endParaRPr lang="en-US" dirty="0"/>
          </a:p>
        </p:txBody>
      </p:sp>
    </p:spTree>
    <p:custDataLst>
      <p:tags r:id="rId1"/>
    </p:custDataLst>
    <p:extLst>
      <p:ext uri="{BB962C8B-B14F-4D97-AF65-F5344CB8AC3E}">
        <p14:creationId xmlns:p14="http://schemas.microsoft.com/office/powerpoint/2010/main" val="76663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4</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statement describes Amazon DynamoDB?</a:t>
            </a:r>
          </a:p>
          <a:p>
            <a:pPr marL="457200" indent="-457200">
              <a:buFont typeface="+mj-lt"/>
              <a:buAutoNum type="alphaUcPeriod"/>
            </a:pPr>
            <a:r>
              <a:rPr lang="en-US" sz="2400" dirty="0"/>
              <a:t>A service that allows customers to run relational databases in the AWS Cloud</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 serverless key-value database service (correct)</a:t>
            </a:r>
          </a:p>
          <a:p>
            <a:pPr marL="457200" indent="-457200">
              <a:buFont typeface="+mj-lt"/>
              <a:buAutoNum type="alphaUcPeriod"/>
            </a:pPr>
            <a:r>
              <a:rPr lang="en-US" sz="2400" dirty="0"/>
              <a:t>A service that customers can use to migrate relational databases, nonrelational databases, and other types of data stores</a:t>
            </a:r>
          </a:p>
          <a:p>
            <a:pPr marL="457200" indent="-457200">
              <a:buFont typeface="+mj-lt"/>
              <a:buAutoNum type="alphaUcPeriod"/>
            </a:pPr>
            <a:r>
              <a:rPr lang="en-US" sz="2400" dirty="0"/>
              <a:t>An enterprise-class relational database</a:t>
            </a:r>
          </a:p>
          <a:p>
            <a:endParaRPr lang="en-US" dirty="0"/>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41</a:t>
            </a:fld>
            <a:endParaRPr lang="en-US" dirty="0"/>
          </a:p>
        </p:txBody>
      </p:sp>
    </p:spTree>
    <p:custDataLst>
      <p:tags r:id="rId1"/>
    </p:custDataLst>
    <p:extLst>
      <p:ext uri="{BB962C8B-B14F-4D97-AF65-F5344CB8AC3E}">
        <p14:creationId xmlns:p14="http://schemas.microsoft.com/office/powerpoint/2010/main" val="1153031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question 5</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service is used to query and analyze data across a data warehouse? </a:t>
            </a:r>
          </a:p>
          <a:p>
            <a:pPr marL="457200" indent="-457200">
              <a:buFont typeface="+mj-lt"/>
              <a:buAutoNum type="alphaUcPeriod"/>
            </a:pPr>
            <a:r>
              <a:rPr lang="en-US" sz="2400" dirty="0"/>
              <a:t>Amazon Neptune</a:t>
            </a:r>
          </a:p>
          <a:p>
            <a:pPr marL="457200" indent="-457200">
              <a:buFont typeface="+mj-lt"/>
              <a:buAutoNum type="alphaUcPeriod"/>
            </a:pPr>
            <a:r>
              <a:rPr lang="en-US" sz="2400" dirty="0"/>
              <a:t>Amazon DocumentDB</a:t>
            </a:r>
          </a:p>
          <a:p>
            <a:pPr marL="457200" indent="-457200">
              <a:buFont typeface="+mj-lt"/>
              <a:buAutoNum type="alphaUcPeriod"/>
            </a:pPr>
            <a:r>
              <a:rPr lang="en-US" sz="2400" dirty="0"/>
              <a:t>Amazon ElastiCache</a:t>
            </a:r>
          </a:p>
          <a:p>
            <a:pPr marL="457200" indent="-457200">
              <a:buFont typeface="+mj-lt"/>
              <a:buAutoNum type="alphaUcPeriod"/>
            </a:pPr>
            <a:r>
              <a:rPr lang="en-US" sz="2400" dirty="0"/>
              <a:t>Amazon Redshift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0"/>
          </p:nvPr>
        </p:nvSpPr>
        <p:spPr/>
        <p:txBody>
          <a:bodyPr/>
          <a:lstStyle/>
          <a:p>
            <a:fld id="{B6A95138-A96E-2F42-A959-2EFD44FE4AB7}" type="slidenum">
              <a:rPr lang="en-US" smtClean="0"/>
              <a:pPr/>
              <a:t>42</a:t>
            </a:fld>
            <a:endParaRPr lang="en-US" dirty="0"/>
          </a:p>
        </p:txBody>
      </p:sp>
    </p:spTree>
    <p:custDataLst>
      <p:tags r:id="rId1"/>
    </p:custDataLst>
    <p:extLst>
      <p:ext uri="{BB962C8B-B14F-4D97-AF65-F5344CB8AC3E}">
        <p14:creationId xmlns:p14="http://schemas.microsoft.com/office/powerpoint/2010/main" val="3683116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lstStyle/>
          <a:p>
            <a:r>
              <a:rPr lang="en-US" dirty="0"/>
              <a:t>Knowledge check answer 5</a:t>
            </a:r>
          </a:p>
        </p:txBody>
      </p:sp>
      <p:sp>
        <p:nvSpPr>
          <p:cNvPr id="12" name="Content Placeholder 11"/>
          <p:cNvSpPr>
            <a:spLocks noGrp="1"/>
          </p:cNvSpPr>
          <p:nvPr>
            <p:ph idx="16"/>
          </p:nvPr>
        </p:nvSpPr>
        <p:spPr/>
        <p:txBody>
          <a:bodyPr/>
          <a:lstStyle/>
          <a:p>
            <a:pPr marL="0" indent="0">
              <a:spcAft>
                <a:spcPts val="1000"/>
              </a:spcAft>
              <a:buNone/>
            </a:pPr>
            <a:r>
              <a:rPr lang="en-US" dirty="0"/>
              <a:t>Which service is used to query and analyze data across a data warehouse? </a:t>
            </a:r>
          </a:p>
          <a:p>
            <a:pPr marL="457200" indent="-457200">
              <a:buFont typeface="+mj-lt"/>
              <a:buAutoNum type="alphaUcPeriod"/>
            </a:pPr>
            <a:r>
              <a:rPr lang="en-US" sz="2400" dirty="0"/>
              <a:t>Amazon Neptune</a:t>
            </a:r>
          </a:p>
          <a:p>
            <a:pPr marL="457200" indent="-457200">
              <a:buFont typeface="+mj-lt"/>
              <a:buAutoNum type="alphaUcPeriod"/>
            </a:pPr>
            <a:r>
              <a:rPr lang="en-US" sz="2400" dirty="0"/>
              <a:t>Amazon DocumentDB</a:t>
            </a:r>
          </a:p>
          <a:p>
            <a:pPr marL="457200" indent="-457200">
              <a:buFont typeface="+mj-lt"/>
              <a:buAutoNum type="alphaUcPeriod"/>
            </a:pPr>
            <a:r>
              <a:rPr lang="en-US" sz="2400" dirty="0"/>
              <a:t>Amazon ElastiCache</a:t>
            </a:r>
          </a:p>
          <a:p>
            <a:pPr marL="457200" indent="-457200">
              <a:buFont typeface="+mj-lt"/>
              <a:buAutoNum type="alphaUcPeriod"/>
            </a:pPr>
            <a:r>
              <a:rPr lang="en-US" sz="2400" dirty="0">
                <a:solidFill>
                  <a:schemeClr val="tx2"/>
                </a:solidFill>
                <a:latin typeface="Amazon Ember" panose="02000000000000000000" pitchFamily="2" charset="0"/>
                <a:ea typeface="Amazon Ember" panose="02000000000000000000" pitchFamily="2" charset="0"/>
              </a:rPr>
              <a:t>Amazon Redshift (correct)</a:t>
            </a:r>
          </a:p>
          <a:p>
            <a:pPr marL="0" indent="0">
              <a:buNone/>
            </a:pPr>
            <a:endParaRPr lang="en-US" dirty="0"/>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3" name="Slide Number Placeholder 2"/>
          <p:cNvSpPr>
            <a:spLocks noGrp="1"/>
          </p:cNvSpPr>
          <p:nvPr>
            <p:ph type="sldNum" sz="quarter" idx="10"/>
          </p:nvPr>
        </p:nvSpPr>
        <p:spPr/>
        <p:txBody>
          <a:bodyPr/>
          <a:lstStyle/>
          <a:p>
            <a:fld id="{B6A95138-A96E-2F42-A959-2EFD44FE4AB7}" type="slidenum">
              <a:rPr lang="en-US" smtClean="0"/>
              <a:pPr/>
              <a:t>43</a:t>
            </a:fld>
            <a:endParaRPr lang="en-US" dirty="0"/>
          </a:p>
        </p:txBody>
      </p:sp>
    </p:spTree>
    <p:custDataLst>
      <p:tags r:id="rId1"/>
    </p:custDataLst>
    <p:extLst>
      <p:ext uri="{BB962C8B-B14F-4D97-AF65-F5344CB8AC3E}">
        <p14:creationId xmlns:p14="http://schemas.microsoft.com/office/powerpoint/2010/main" val="2220171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2CE6-972B-4547-9E75-EAE5884D4214}"/>
              </a:ext>
            </a:extLst>
          </p:cNvPr>
          <p:cNvSpPr>
            <a:spLocks noGrp="1"/>
          </p:cNvSpPr>
          <p:nvPr>
            <p:ph type="title"/>
          </p:nvPr>
        </p:nvSpPr>
        <p:spPr/>
        <p:txBody>
          <a:bodyPr/>
          <a:lstStyle/>
          <a:p>
            <a:r>
              <a:rPr lang="en-US" dirty="0"/>
              <a:t>Module 5 summary</a:t>
            </a:r>
          </a:p>
        </p:txBody>
      </p:sp>
      <p:sp>
        <p:nvSpPr>
          <p:cNvPr id="3" name="Content Placeholder 2">
            <a:extLst>
              <a:ext uri="{FF2B5EF4-FFF2-40B4-BE49-F238E27FC236}">
                <a16:creationId xmlns:a16="http://schemas.microsoft.com/office/drawing/2014/main" id="{07C101F2-E799-2B47-A6F6-8D2CB84C0106}"/>
              </a:ext>
            </a:extLst>
          </p:cNvPr>
          <p:cNvSpPr>
            <a:spLocks noGrp="1"/>
          </p:cNvSpPr>
          <p:nvPr>
            <p:ph idx="1"/>
          </p:nvPr>
        </p:nvSpPr>
        <p:spPr>
          <a:xfrm>
            <a:off x="419100" y="1528175"/>
            <a:ext cx="6462963" cy="4648788"/>
          </a:xfrm>
        </p:spPr>
        <p:txBody>
          <a:bodyPr/>
          <a:lstStyle/>
          <a:p>
            <a:pPr marL="0" indent="0">
              <a:spcAft>
                <a:spcPts val="1000"/>
              </a:spcAft>
              <a:buNone/>
            </a:pPr>
            <a:r>
              <a:rPr lang="en-US" dirty="0"/>
              <a:t>In this module, you learned about:</a:t>
            </a:r>
          </a:p>
          <a:p>
            <a:pPr>
              <a:spcAft>
                <a:spcPts val="1000"/>
              </a:spcAft>
            </a:pPr>
            <a:r>
              <a:rPr lang="en-US" sz="2400" dirty="0"/>
              <a:t>AWS storage services and resources</a:t>
            </a:r>
          </a:p>
          <a:p>
            <a:pPr>
              <a:spcAft>
                <a:spcPts val="1000"/>
              </a:spcAft>
            </a:pPr>
            <a:r>
              <a:rPr lang="en-US" sz="2400" dirty="0"/>
              <a:t>Amazon S3 storage classes</a:t>
            </a:r>
          </a:p>
          <a:p>
            <a:pPr>
              <a:spcAft>
                <a:spcPts val="1000"/>
              </a:spcAft>
            </a:pPr>
            <a:r>
              <a:rPr lang="en-US" sz="2400" dirty="0"/>
              <a:t>AWS database services</a:t>
            </a:r>
          </a:p>
        </p:txBody>
      </p:sp>
      <p:pic>
        <p:nvPicPr>
          <p:cNvPr id="7" name="Picture 6">
            <a:extLst>
              <a:ext uri="{FF2B5EF4-FFF2-40B4-BE49-F238E27FC236}">
                <a16:creationId xmlns:a16="http://schemas.microsoft.com/office/drawing/2014/main" id="{1CDB13B9-887C-3643-A677-DFFFE9439301}"/>
              </a:ext>
            </a:extLst>
          </p:cNvPr>
          <p:cNvPicPr>
            <a:picLocks noChangeAspect="1"/>
          </p:cNvPicPr>
          <p:nvPr/>
        </p:nvPicPr>
        <p:blipFill>
          <a:blip r:embed="rId4"/>
          <a:stretch>
            <a:fillRect/>
          </a:stretch>
        </p:blipFill>
        <p:spPr>
          <a:xfrm>
            <a:off x="7647709" y="2509255"/>
            <a:ext cx="4045500" cy="2686627"/>
          </a:xfrm>
          <a:prstGeom prst="rect">
            <a:avLst/>
          </a:prstGeom>
        </p:spPr>
      </p:pic>
      <p:sp>
        <p:nvSpPr>
          <p:cNvPr id="4" name="Footer Placeholder 3"/>
          <p:cNvSpPr>
            <a:spLocks noGrp="1"/>
          </p:cNvSpPr>
          <p:nvPr>
            <p:ph type="ftr" sz="quarter" idx="3"/>
          </p:nvPr>
        </p:nvSpPr>
        <p:spPr/>
        <p:txBody>
          <a:bodyPr/>
          <a:lstStyle/>
          <a:p>
            <a:r>
              <a:rPr lang="en-US"/>
              <a:t>© 2021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44</a:t>
            </a:fld>
            <a:endParaRPr lang="en-US" dirty="0"/>
          </a:p>
        </p:txBody>
      </p:sp>
    </p:spTree>
    <p:custDataLst>
      <p:tags r:id="rId1"/>
    </p:custDataLst>
    <p:extLst>
      <p:ext uri="{BB962C8B-B14F-4D97-AF65-F5344CB8AC3E}">
        <p14:creationId xmlns:p14="http://schemas.microsoft.com/office/powerpoint/2010/main" val="130414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C4CD-9C20-ED4E-9672-6CDD5C5E5FCF}"/>
              </a:ext>
            </a:extLst>
          </p:cNvPr>
          <p:cNvSpPr>
            <a:spLocks noGrp="1"/>
          </p:cNvSpPr>
          <p:nvPr>
            <p:ph type="title"/>
          </p:nvPr>
        </p:nvSpPr>
        <p:spPr/>
        <p:txBody>
          <a:bodyPr/>
          <a:lstStyle/>
          <a:p>
            <a:r>
              <a:rPr lang="en-US" dirty="0"/>
              <a:t>Block storage</a:t>
            </a:r>
          </a:p>
        </p:txBody>
      </p:sp>
      <p:sp>
        <p:nvSpPr>
          <p:cNvPr id="6" name="TextBox 5">
            <a:extLst>
              <a:ext uri="{FF2B5EF4-FFF2-40B4-BE49-F238E27FC236}">
                <a16:creationId xmlns:a16="http://schemas.microsoft.com/office/drawing/2014/main" id="{73001361-5D45-3040-9B48-822187A0F3C3}"/>
              </a:ext>
            </a:extLst>
          </p:cNvPr>
          <p:cNvSpPr txBox="1"/>
          <p:nvPr/>
        </p:nvSpPr>
        <p:spPr>
          <a:xfrm>
            <a:off x="419100" y="2358891"/>
            <a:ext cx="644024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In </a:t>
            </a:r>
            <a:r>
              <a:rPr lang="en-US" sz="2800" dirty="0">
                <a:latin typeface="Amazon Ember" panose="02000000000000000000" pitchFamily="2" charset="0"/>
                <a:ea typeface="Amazon Ember" panose="02000000000000000000" pitchFamily="2" charset="0"/>
                <a:cs typeface="Amazon Ember" panose="020B0603020204020204" pitchFamily="34" charset="0"/>
              </a:rPr>
              <a:t>block storage</a:t>
            </a: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 files are separated into equal-sized pieces (blocks) of data. </a:t>
            </a:r>
            <a:b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b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buFont typeface="Arial" panose="020B0604020202020204" pitchFamily="34" charset="0"/>
              <a:buChar char="•"/>
            </a:pPr>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Block storage is used for applications that run on Amazon EC2 instances.</a:t>
            </a:r>
          </a:p>
        </p:txBody>
      </p:sp>
      <p:pic>
        <p:nvPicPr>
          <p:cNvPr id="11" name="Picture 10">
            <a:extLst>
              <a:ext uri="{FF2B5EF4-FFF2-40B4-BE49-F238E27FC236}">
                <a16:creationId xmlns:a16="http://schemas.microsoft.com/office/drawing/2014/main" id="{FB60C6CB-4BC6-A54C-9859-7440A7F7AE45}"/>
              </a:ext>
            </a:extLst>
          </p:cNvPr>
          <p:cNvPicPr>
            <a:picLocks noChangeAspect="1"/>
          </p:cNvPicPr>
          <p:nvPr/>
        </p:nvPicPr>
        <p:blipFill>
          <a:blip r:embed="rId4"/>
          <a:stretch>
            <a:fillRect/>
          </a:stretch>
        </p:blipFill>
        <p:spPr>
          <a:xfrm>
            <a:off x="8133483" y="2021508"/>
            <a:ext cx="2639778" cy="2814984"/>
          </a:xfrm>
          <a:prstGeom prst="rect">
            <a:avLst/>
          </a:prstGeom>
        </p:spPr>
      </p:pic>
      <p:sp>
        <p:nvSpPr>
          <p:cNvPr id="3" name="TextBox 2">
            <a:extLst>
              <a:ext uri="{FF2B5EF4-FFF2-40B4-BE49-F238E27FC236}">
                <a16:creationId xmlns:a16="http://schemas.microsoft.com/office/drawing/2014/main" id="{53802DD8-E32A-7849-BFB3-41A4B8B46F53}"/>
              </a:ext>
            </a:extLst>
          </p:cNvPr>
          <p:cNvSpPr txBox="1"/>
          <p:nvPr/>
        </p:nvSpPr>
        <p:spPr>
          <a:xfrm>
            <a:off x="8605223" y="4836492"/>
            <a:ext cx="1696298"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Block storage</a:t>
            </a:r>
          </a:p>
        </p:txBody>
      </p:sp>
      <p:sp>
        <p:nvSpPr>
          <p:cNvPr id="4" name="Footer Placeholder 3"/>
          <p:cNvSpPr>
            <a:spLocks noGrp="1"/>
          </p:cNvSpPr>
          <p:nvPr>
            <p:ph type="ftr" sz="quarter" idx="3"/>
          </p:nvPr>
        </p:nvSpPr>
        <p:spPr/>
        <p:txBody>
          <a:bodyPr/>
          <a:lstStyle/>
          <a:p>
            <a:r>
              <a:rPr lang="en-US"/>
              <a:t>© 2021 Amazon Web Services, Inc. or its affiliates. All rights reserved.</a:t>
            </a:r>
            <a:endParaRPr lang="en-US" dirty="0"/>
          </a:p>
        </p:txBody>
      </p:sp>
      <p:sp>
        <p:nvSpPr>
          <p:cNvPr id="5" name="Slide Number Placeholder 4"/>
          <p:cNvSpPr>
            <a:spLocks noGrp="1"/>
          </p:cNvSpPr>
          <p:nvPr>
            <p:ph type="sldNum" sz="quarter" idx="12"/>
          </p:nvPr>
        </p:nvSpPr>
        <p:spPr/>
        <p:txBody>
          <a:bodyPr/>
          <a:lstStyle/>
          <a:p>
            <a:fld id="{B6A95138-A96E-2F42-A959-2EFD44FE4AB7}" type="slidenum">
              <a:rPr lang="en-US" smtClean="0"/>
              <a:t>5</a:t>
            </a:fld>
            <a:endParaRPr lang="en-US" dirty="0"/>
          </a:p>
        </p:txBody>
      </p:sp>
    </p:spTree>
    <p:custDataLst>
      <p:tags r:id="rId1"/>
    </p:custDataLst>
    <p:extLst>
      <p:ext uri="{BB962C8B-B14F-4D97-AF65-F5344CB8AC3E}">
        <p14:creationId xmlns:p14="http://schemas.microsoft.com/office/powerpoint/2010/main" val="318702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CC4CD-9C20-ED4E-9672-6CDD5C5E5FCF}"/>
              </a:ext>
            </a:extLst>
          </p:cNvPr>
          <p:cNvSpPr>
            <a:spLocks noGrp="1"/>
          </p:cNvSpPr>
          <p:nvPr>
            <p:ph type="title"/>
          </p:nvPr>
        </p:nvSpPr>
        <p:spPr/>
        <p:txBody>
          <a:bodyPr/>
          <a:lstStyle/>
          <a:p>
            <a:r>
              <a:rPr lang="en-US" dirty="0"/>
              <a:t>Instance store</a:t>
            </a:r>
          </a:p>
        </p:txBody>
      </p:sp>
      <p:sp>
        <p:nvSpPr>
          <p:cNvPr id="3" name="TextBox 2">
            <a:extLst>
              <a:ext uri="{FF2B5EF4-FFF2-40B4-BE49-F238E27FC236}">
                <a16:creationId xmlns:a16="http://schemas.microsoft.com/office/drawing/2014/main" id="{3DA49285-A971-7F4C-B53E-80E2D654664D}"/>
              </a:ext>
            </a:extLst>
          </p:cNvPr>
          <p:cNvSpPr txBox="1"/>
          <p:nvPr/>
        </p:nvSpPr>
        <p:spPr>
          <a:xfrm>
            <a:off x="561848" y="5221224"/>
            <a:ext cx="3014963" cy="923330"/>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An Amazon EC2 instance with an attached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instance store is running.</a:t>
            </a:r>
          </a:p>
        </p:txBody>
      </p:sp>
      <p:sp>
        <p:nvSpPr>
          <p:cNvPr id="18" name="TextBox 17">
            <a:extLst>
              <a:ext uri="{FF2B5EF4-FFF2-40B4-BE49-F238E27FC236}">
                <a16:creationId xmlns:a16="http://schemas.microsoft.com/office/drawing/2014/main" id="{2965E410-F808-1745-B42F-14A709A74B14}"/>
              </a:ext>
            </a:extLst>
          </p:cNvPr>
          <p:cNvSpPr txBox="1"/>
          <p:nvPr/>
        </p:nvSpPr>
        <p:spPr>
          <a:xfrm>
            <a:off x="4429608" y="5221224"/>
            <a:ext cx="3324656"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instance is stopped or terminated.</a:t>
            </a:r>
          </a:p>
        </p:txBody>
      </p:sp>
      <p:grpSp>
        <p:nvGrpSpPr>
          <p:cNvPr id="6" name="Group 5">
            <a:extLst>
              <a:ext uri="{FF2B5EF4-FFF2-40B4-BE49-F238E27FC236}">
                <a16:creationId xmlns:a16="http://schemas.microsoft.com/office/drawing/2014/main" id="{0671D1E6-970E-2F4C-ACBF-2B9CD34C1495}"/>
              </a:ext>
            </a:extLst>
          </p:cNvPr>
          <p:cNvGrpSpPr/>
          <p:nvPr/>
        </p:nvGrpSpPr>
        <p:grpSpPr>
          <a:xfrm>
            <a:off x="594000" y="2199264"/>
            <a:ext cx="2682272" cy="2303313"/>
            <a:chOff x="19363" y="1932224"/>
            <a:chExt cx="2682272" cy="2303313"/>
          </a:xfrm>
        </p:grpSpPr>
        <p:grpSp>
          <p:nvGrpSpPr>
            <p:cNvPr id="19" name="Group 18">
              <a:extLst>
                <a:ext uri="{FF2B5EF4-FFF2-40B4-BE49-F238E27FC236}">
                  <a16:creationId xmlns:a16="http://schemas.microsoft.com/office/drawing/2014/main" id="{53E8830B-F980-2E44-A1AA-04CD8EF86CDC}"/>
                </a:ext>
              </a:extLst>
            </p:cNvPr>
            <p:cNvGrpSpPr/>
            <p:nvPr/>
          </p:nvGrpSpPr>
          <p:grpSpPr>
            <a:xfrm>
              <a:off x="19363" y="1932224"/>
              <a:ext cx="2682272" cy="2303313"/>
              <a:chOff x="19363" y="1932224"/>
              <a:chExt cx="2682272" cy="2303313"/>
            </a:xfrm>
          </p:grpSpPr>
          <p:pic>
            <p:nvPicPr>
              <p:cNvPr id="7" name="Graphic 6">
                <a:extLst>
                  <a:ext uri="{FF2B5EF4-FFF2-40B4-BE49-F238E27FC236}">
                    <a16:creationId xmlns:a16="http://schemas.microsoft.com/office/drawing/2014/main" id="{70CA5F4B-2A0D-3F4A-9949-C9136D4C18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8813" y="1932224"/>
                <a:ext cx="1102822" cy="1102822"/>
              </a:xfrm>
              <a:prstGeom prst="rect">
                <a:avLst/>
              </a:prstGeom>
            </p:spPr>
          </p:pic>
          <p:sp>
            <p:nvSpPr>
              <p:cNvPr id="5" name="Rounded Rectangle 4">
                <a:extLst>
                  <a:ext uri="{FF2B5EF4-FFF2-40B4-BE49-F238E27FC236}">
                    <a16:creationId xmlns:a16="http://schemas.microsoft.com/office/drawing/2014/main" id="{2693E4F3-297A-6049-B962-92072CBC6ED3}"/>
                  </a:ext>
                </a:extLst>
              </p:cNvPr>
              <p:cNvSpPr/>
              <p:nvPr/>
            </p:nvSpPr>
            <p:spPr>
              <a:xfrm>
                <a:off x="1709648" y="3436820"/>
                <a:ext cx="881149" cy="772270"/>
              </a:xfrm>
              <a:prstGeom prst="roundRect">
                <a:avLst/>
              </a:prstGeom>
              <a:solidFill>
                <a:srgbClr val="3F872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9">
                <a:extLst>
                  <a:ext uri="{FF2B5EF4-FFF2-40B4-BE49-F238E27FC236}">
                    <a16:creationId xmlns:a16="http://schemas.microsoft.com/office/drawing/2014/main" id="{D884892A-CE3C-7748-BBAB-A7124645E9C4}"/>
                  </a:ext>
                </a:extLst>
              </p:cNvPr>
              <p:cNvSpPr txBox="1"/>
              <p:nvPr/>
            </p:nvSpPr>
            <p:spPr>
              <a:xfrm>
                <a:off x="19365" y="2222791"/>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a:t>
                </a:r>
              </a:p>
            </p:txBody>
          </p:sp>
          <p:cxnSp>
            <p:nvCxnSpPr>
              <p:cNvPr id="12" name="Straight Connector 11">
                <a:extLst>
                  <a:ext uri="{FF2B5EF4-FFF2-40B4-BE49-F238E27FC236}">
                    <a16:creationId xmlns:a16="http://schemas.microsoft.com/office/drawing/2014/main" id="{9147D0A2-3155-E54A-AFCD-04647FF43F4D}"/>
                  </a:ext>
                </a:extLst>
              </p:cNvPr>
              <p:cNvCxnSpPr>
                <a:cxnSpLocks/>
              </p:cNvCxnSpPr>
              <p:nvPr/>
            </p:nvCxnSpPr>
            <p:spPr>
              <a:xfrm>
                <a:off x="2148840" y="3008376"/>
                <a:ext cx="0" cy="42062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603EE0E-5341-A44E-8E33-7820A5E8F674}"/>
                  </a:ext>
                </a:extLst>
              </p:cNvPr>
              <p:cNvSpPr txBox="1"/>
              <p:nvPr/>
            </p:nvSpPr>
            <p:spPr>
              <a:xfrm>
                <a:off x="19363" y="3589206"/>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Instance store with data</a:t>
                </a:r>
              </a:p>
            </p:txBody>
          </p:sp>
        </p:grpSp>
        <p:pic>
          <p:nvPicPr>
            <p:cNvPr id="29" name="Picture 28">
              <a:extLst>
                <a:ext uri="{FF2B5EF4-FFF2-40B4-BE49-F238E27FC236}">
                  <a16:creationId xmlns:a16="http://schemas.microsoft.com/office/drawing/2014/main" id="{E276DCB4-D05F-1146-BA9D-8B2D6368F679}"/>
                </a:ext>
              </a:extLst>
            </p:cNvPr>
            <p:cNvPicPr>
              <a:picLocks noChangeAspect="1"/>
            </p:cNvPicPr>
            <p:nvPr/>
          </p:nvPicPr>
          <p:blipFill>
            <a:blip r:embed="rId6"/>
            <a:stretch>
              <a:fillRect/>
            </a:stretch>
          </p:blipFill>
          <p:spPr>
            <a:xfrm>
              <a:off x="1842445" y="3530567"/>
              <a:ext cx="615554" cy="584776"/>
            </a:xfrm>
            <a:prstGeom prst="rect">
              <a:avLst/>
            </a:prstGeom>
          </p:spPr>
        </p:pic>
      </p:grpSp>
      <p:grpSp>
        <p:nvGrpSpPr>
          <p:cNvPr id="4" name="Group 3">
            <a:extLst>
              <a:ext uri="{FF2B5EF4-FFF2-40B4-BE49-F238E27FC236}">
                <a16:creationId xmlns:a16="http://schemas.microsoft.com/office/drawing/2014/main" id="{D72382C2-2501-FC4D-B136-37D11D8594D4}"/>
              </a:ext>
            </a:extLst>
          </p:cNvPr>
          <p:cNvGrpSpPr/>
          <p:nvPr/>
        </p:nvGrpSpPr>
        <p:grpSpPr>
          <a:xfrm>
            <a:off x="4709372" y="2204253"/>
            <a:ext cx="2682272" cy="2303313"/>
            <a:chOff x="4718768" y="1932224"/>
            <a:chExt cx="2682272" cy="2303313"/>
          </a:xfrm>
        </p:grpSpPr>
        <p:grpSp>
          <p:nvGrpSpPr>
            <p:cNvPr id="20" name="Group 19">
              <a:extLst>
                <a:ext uri="{FF2B5EF4-FFF2-40B4-BE49-F238E27FC236}">
                  <a16:creationId xmlns:a16="http://schemas.microsoft.com/office/drawing/2014/main" id="{0DEC4C2E-CB5A-F541-9061-20ED503C9AD8}"/>
                </a:ext>
              </a:extLst>
            </p:cNvPr>
            <p:cNvGrpSpPr/>
            <p:nvPr/>
          </p:nvGrpSpPr>
          <p:grpSpPr>
            <a:xfrm>
              <a:off x="4718768" y="1932224"/>
              <a:ext cx="2682272" cy="2303313"/>
              <a:chOff x="19363" y="1932224"/>
              <a:chExt cx="2682272" cy="2303313"/>
            </a:xfrm>
          </p:grpSpPr>
          <p:cxnSp>
            <p:nvCxnSpPr>
              <p:cNvPr id="24" name="Straight Connector 23">
                <a:extLst>
                  <a:ext uri="{FF2B5EF4-FFF2-40B4-BE49-F238E27FC236}">
                    <a16:creationId xmlns:a16="http://schemas.microsoft.com/office/drawing/2014/main" id="{E47095D9-141A-674B-A1FF-FCACCE9E9005}"/>
                  </a:ext>
                </a:extLst>
              </p:cNvPr>
              <p:cNvCxnSpPr>
                <a:cxnSpLocks/>
              </p:cNvCxnSpPr>
              <p:nvPr/>
            </p:nvCxnSpPr>
            <p:spPr>
              <a:xfrm>
                <a:off x="2148840" y="3008376"/>
                <a:ext cx="0" cy="42062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51EB870A-E18C-8D40-9D83-57DC6090E8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8813" y="1932224"/>
                <a:ext cx="1102822" cy="1102822"/>
              </a:xfrm>
              <a:prstGeom prst="rect">
                <a:avLst/>
              </a:prstGeom>
            </p:spPr>
          </p:pic>
          <p:sp>
            <p:nvSpPr>
              <p:cNvPr id="22" name="Rounded Rectangle 21">
                <a:extLst>
                  <a:ext uri="{FF2B5EF4-FFF2-40B4-BE49-F238E27FC236}">
                    <a16:creationId xmlns:a16="http://schemas.microsoft.com/office/drawing/2014/main" id="{97C32334-2A5B-5C42-9632-D28171632B24}"/>
                  </a:ext>
                </a:extLst>
              </p:cNvPr>
              <p:cNvSpPr/>
              <p:nvPr/>
            </p:nvSpPr>
            <p:spPr>
              <a:xfrm>
                <a:off x="1709648" y="3436820"/>
                <a:ext cx="881149" cy="772270"/>
              </a:xfrm>
              <a:prstGeom prst="roundRect">
                <a:avLst/>
              </a:prstGeom>
              <a:solidFill>
                <a:srgbClr val="3F872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TextBox 22">
                <a:extLst>
                  <a:ext uri="{FF2B5EF4-FFF2-40B4-BE49-F238E27FC236}">
                    <a16:creationId xmlns:a16="http://schemas.microsoft.com/office/drawing/2014/main" id="{FE7A1D97-6D14-A045-AA32-173A2AAE2F79}"/>
                  </a:ext>
                </a:extLst>
              </p:cNvPr>
              <p:cNvSpPr txBox="1"/>
              <p:nvPr/>
            </p:nvSpPr>
            <p:spPr>
              <a:xfrm>
                <a:off x="19365" y="2222791"/>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a:t>
                </a:r>
              </a:p>
            </p:txBody>
          </p:sp>
          <p:sp>
            <p:nvSpPr>
              <p:cNvPr id="25" name="TextBox 24">
                <a:extLst>
                  <a:ext uri="{FF2B5EF4-FFF2-40B4-BE49-F238E27FC236}">
                    <a16:creationId xmlns:a16="http://schemas.microsoft.com/office/drawing/2014/main" id="{16BE5072-97FD-BB48-832A-288692FA85BA}"/>
                  </a:ext>
                </a:extLst>
              </p:cNvPr>
              <p:cNvSpPr txBox="1"/>
              <p:nvPr/>
            </p:nvSpPr>
            <p:spPr>
              <a:xfrm>
                <a:off x="19363" y="3589206"/>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Instance store with data</a:t>
                </a:r>
              </a:p>
            </p:txBody>
          </p:sp>
        </p:grpSp>
        <p:pic>
          <p:nvPicPr>
            <p:cNvPr id="17" name="Graphic 16" descr="Stop sign">
              <a:extLst>
                <a:ext uri="{FF2B5EF4-FFF2-40B4-BE49-F238E27FC236}">
                  <a16:creationId xmlns:a16="http://schemas.microsoft.com/office/drawing/2014/main" id="{8BDA4482-FE05-2144-B43C-0C8FACC320F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2109" y="2107323"/>
              <a:ext cx="772271" cy="772271"/>
            </a:xfrm>
            <a:prstGeom prst="rect">
              <a:avLst/>
            </a:prstGeom>
          </p:spPr>
        </p:pic>
        <p:pic>
          <p:nvPicPr>
            <p:cNvPr id="30" name="Picture 29">
              <a:extLst>
                <a:ext uri="{FF2B5EF4-FFF2-40B4-BE49-F238E27FC236}">
                  <a16:creationId xmlns:a16="http://schemas.microsoft.com/office/drawing/2014/main" id="{6AF77125-2D70-7243-B1AC-3C859DE5CBE2}"/>
                </a:ext>
              </a:extLst>
            </p:cNvPr>
            <p:cNvPicPr>
              <a:picLocks noChangeAspect="1"/>
            </p:cNvPicPr>
            <p:nvPr/>
          </p:nvPicPr>
          <p:blipFill>
            <a:blip r:embed="rId6"/>
            <a:stretch>
              <a:fillRect/>
            </a:stretch>
          </p:blipFill>
          <p:spPr>
            <a:xfrm>
              <a:off x="6541850" y="3530567"/>
              <a:ext cx="615554" cy="584776"/>
            </a:xfrm>
            <a:prstGeom prst="rect">
              <a:avLst/>
            </a:prstGeom>
          </p:spPr>
        </p:pic>
      </p:grpSp>
      <p:grpSp>
        <p:nvGrpSpPr>
          <p:cNvPr id="32" name="Group 31">
            <a:extLst>
              <a:ext uri="{FF2B5EF4-FFF2-40B4-BE49-F238E27FC236}">
                <a16:creationId xmlns:a16="http://schemas.microsoft.com/office/drawing/2014/main" id="{B2EE3B24-EE7F-DA44-8391-5F210674C04A}"/>
              </a:ext>
            </a:extLst>
          </p:cNvPr>
          <p:cNvGrpSpPr/>
          <p:nvPr/>
        </p:nvGrpSpPr>
        <p:grpSpPr>
          <a:xfrm>
            <a:off x="8753775" y="2204866"/>
            <a:ext cx="2682272" cy="2303313"/>
            <a:chOff x="19363" y="1932224"/>
            <a:chExt cx="2682272" cy="2303313"/>
          </a:xfrm>
        </p:grpSpPr>
        <p:cxnSp>
          <p:nvCxnSpPr>
            <p:cNvPr id="36" name="Straight Connector 35">
              <a:extLst>
                <a:ext uri="{FF2B5EF4-FFF2-40B4-BE49-F238E27FC236}">
                  <a16:creationId xmlns:a16="http://schemas.microsoft.com/office/drawing/2014/main" id="{20C397DC-0991-9842-AC6D-3DA279665A51}"/>
                </a:ext>
              </a:extLst>
            </p:cNvPr>
            <p:cNvCxnSpPr>
              <a:cxnSpLocks/>
            </p:cNvCxnSpPr>
            <p:nvPr/>
          </p:nvCxnSpPr>
          <p:spPr>
            <a:xfrm>
              <a:off x="2148840" y="3008376"/>
              <a:ext cx="0" cy="420624"/>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3" name="Graphic 32">
              <a:extLst>
                <a:ext uri="{FF2B5EF4-FFF2-40B4-BE49-F238E27FC236}">
                  <a16:creationId xmlns:a16="http://schemas.microsoft.com/office/drawing/2014/main" id="{96A05C8F-0C63-384C-B772-E3BAD97915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8813" y="1932224"/>
              <a:ext cx="1102822" cy="1102822"/>
            </a:xfrm>
            <a:prstGeom prst="rect">
              <a:avLst/>
            </a:prstGeom>
          </p:spPr>
        </p:pic>
        <p:sp>
          <p:nvSpPr>
            <p:cNvPr id="34" name="Rounded Rectangle 33">
              <a:extLst>
                <a:ext uri="{FF2B5EF4-FFF2-40B4-BE49-F238E27FC236}">
                  <a16:creationId xmlns:a16="http://schemas.microsoft.com/office/drawing/2014/main" id="{2655B7D9-0075-7540-8440-FBE3C7A441CB}"/>
                </a:ext>
              </a:extLst>
            </p:cNvPr>
            <p:cNvSpPr/>
            <p:nvPr/>
          </p:nvSpPr>
          <p:spPr>
            <a:xfrm>
              <a:off x="1709648" y="3436820"/>
              <a:ext cx="881149" cy="772270"/>
            </a:xfrm>
            <a:prstGeom prst="roundRect">
              <a:avLst/>
            </a:prstGeom>
            <a:solidFill>
              <a:srgbClr val="3F872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TextBox 34">
              <a:extLst>
                <a:ext uri="{FF2B5EF4-FFF2-40B4-BE49-F238E27FC236}">
                  <a16:creationId xmlns:a16="http://schemas.microsoft.com/office/drawing/2014/main" id="{C9526316-9C03-BA4F-8293-1EC071F6E201}"/>
                </a:ext>
              </a:extLst>
            </p:cNvPr>
            <p:cNvSpPr txBox="1"/>
            <p:nvPr/>
          </p:nvSpPr>
          <p:spPr>
            <a:xfrm>
              <a:off x="19365" y="2222791"/>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a:t>
              </a:r>
            </a:p>
          </p:txBody>
        </p:sp>
        <p:sp>
          <p:nvSpPr>
            <p:cNvPr id="37" name="TextBox 36">
              <a:extLst>
                <a:ext uri="{FF2B5EF4-FFF2-40B4-BE49-F238E27FC236}">
                  <a16:creationId xmlns:a16="http://schemas.microsoft.com/office/drawing/2014/main" id="{31EFEEA4-A263-854C-AB04-7EB567F8FAF1}"/>
                </a:ext>
              </a:extLst>
            </p:cNvPr>
            <p:cNvSpPr txBox="1"/>
            <p:nvPr/>
          </p:nvSpPr>
          <p:spPr>
            <a:xfrm>
              <a:off x="19363" y="3589206"/>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Instance store without data</a:t>
              </a:r>
            </a:p>
          </p:txBody>
        </p:sp>
      </p:grpSp>
      <p:sp>
        <p:nvSpPr>
          <p:cNvPr id="39" name="TextBox 38">
            <a:extLst>
              <a:ext uri="{FF2B5EF4-FFF2-40B4-BE49-F238E27FC236}">
                <a16:creationId xmlns:a16="http://schemas.microsoft.com/office/drawing/2014/main" id="{08F9289F-8773-4045-98DD-D06D016EE5F6}"/>
              </a:ext>
            </a:extLst>
          </p:cNvPr>
          <p:cNvSpPr txBox="1"/>
          <p:nvPr/>
        </p:nvSpPr>
        <p:spPr>
          <a:xfrm>
            <a:off x="8694292" y="5221224"/>
            <a:ext cx="2900693" cy="923330"/>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All data on the attached instance store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is deleted.</a:t>
            </a:r>
          </a:p>
        </p:txBody>
      </p:sp>
      <p:sp>
        <p:nvSpPr>
          <p:cNvPr id="41" name="Rounded Rectangle 40">
            <a:extLst>
              <a:ext uri="{FF2B5EF4-FFF2-40B4-BE49-F238E27FC236}">
                <a16:creationId xmlns:a16="http://schemas.microsoft.com/office/drawing/2014/main" id="{5C170794-106C-B642-81C4-DB03080A35D6}"/>
              </a:ext>
            </a:extLst>
          </p:cNvPr>
          <p:cNvSpPr/>
          <p:nvPr/>
        </p:nvSpPr>
        <p:spPr>
          <a:xfrm>
            <a:off x="419100" y="1878270"/>
            <a:ext cx="3300460" cy="3101459"/>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1B66F5B6-CF67-5D44-89A1-AB2F2E68D94E}"/>
              </a:ext>
            </a:extLst>
          </p:cNvPr>
          <p:cNvSpPr/>
          <p:nvPr/>
        </p:nvSpPr>
        <p:spPr>
          <a:xfrm>
            <a:off x="4411607" y="1878270"/>
            <a:ext cx="3360657" cy="310146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19EAA424-E21D-514D-9500-0168267D987E}"/>
              </a:ext>
            </a:extLst>
          </p:cNvPr>
          <p:cNvSpPr/>
          <p:nvPr/>
        </p:nvSpPr>
        <p:spPr>
          <a:xfrm>
            <a:off x="8464311" y="1888882"/>
            <a:ext cx="3360657" cy="3090847"/>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ight Arrow 43">
            <a:extLst>
              <a:ext uri="{FF2B5EF4-FFF2-40B4-BE49-F238E27FC236}">
                <a16:creationId xmlns:a16="http://schemas.microsoft.com/office/drawing/2014/main" id="{8545012E-550A-F24E-9972-2BC067DF1B6D}"/>
              </a:ext>
            </a:extLst>
          </p:cNvPr>
          <p:cNvSpPr/>
          <p:nvPr/>
        </p:nvSpPr>
        <p:spPr>
          <a:xfrm>
            <a:off x="3715460" y="3212207"/>
            <a:ext cx="669701" cy="49165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ight Arrow 47">
            <a:extLst>
              <a:ext uri="{FF2B5EF4-FFF2-40B4-BE49-F238E27FC236}">
                <a16:creationId xmlns:a16="http://schemas.microsoft.com/office/drawing/2014/main" id="{EE2B6192-1047-5447-8089-4AE94BC2DA36}"/>
              </a:ext>
            </a:extLst>
          </p:cNvPr>
          <p:cNvSpPr/>
          <p:nvPr/>
        </p:nvSpPr>
        <p:spPr>
          <a:xfrm>
            <a:off x="7772264" y="3212206"/>
            <a:ext cx="669701" cy="49165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Stop sign">
            <a:extLst>
              <a:ext uri="{FF2B5EF4-FFF2-40B4-BE49-F238E27FC236}">
                <a16:creationId xmlns:a16="http://schemas.microsoft.com/office/drawing/2014/main" id="{8A3B2E9F-B101-B849-B03A-72E55333CB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7116" y="2364539"/>
            <a:ext cx="772271" cy="772271"/>
          </a:xfrm>
          <a:prstGeom prst="rect">
            <a:avLst/>
          </a:prstGeom>
        </p:spPr>
      </p:pic>
      <p:sp>
        <p:nvSpPr>
          <p:cNvPr id="8" name="Footer Placeholder 7"/>
          <p:cNvSpPr>
            <a:spLocks noGrp="1"/>
          </p:cNvSpPr>
          <p:nvPr>
            <p:ph type="ftr" sz="quarter" idx="3"/>
          </p:nvPr>
        </p:nvSpPr>
        <p:spPr/>
        <p:txBody>
          <a:bodyPr/>
          <a:lstStyle/>
          <a:p>
            <a:r>
              <a:rPr lang="en-US"/>
              <a:t>© 2021 Amazon Web Services, Inc. or its affiliates. All rights reserved.</a:t>
            </a:r>
            <a:endParaRPr lang="en-US" dirty="0"/>
          </a:p>
        </p:txBody>
      </p:sp>
      <p:sp>
        <p:nvSpPr>
          <p:cNvPr id="9" name="Slide Number Placeholder 8"/>
          <p:cNvSpPr>
            <a:spLocks noGrp="1"/>
          </p:cNvSpPr>
          <p:nvPr>
            <p:ph type="sldNum" sz="quarter" idx="12"/>
          </p:nvPr>
        </p:nvSpPr>
        <p:spPr/>
        <p:txBody>
          <a:bodyPr/>
          <a:lstStyle/>
          <a:p>
            <a:fld id="{B6A95138-A96E-2F42-A959-2EFD44FE4AB7}" type="slidenum">
              <a:rPr lang="en-US" smtClean="0"/>
              <a:t>6</a:t>
            </a:fld>
            <a:endParaRPr lang="en-US" dirty="0"/>
          </a:p>
        </p:txBody>
      </p:sp>
    </p:spTree>
    <p:custDataLst>
      <p:tags r:id="rId1"/>
    </p:custDataLst>
    <p:extLst>
      <p:ext uri="{BB962C8B-B14F-4D97-AF65-F5344CB8AC3E}">
        <p14:creationId xmlns:p14="http://schemas.microsoft.com/office/powerpoint/2010/main" val="196817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A4FA1A88-BCD8-644F-85D7-A2DEC9B32002}"/>
              </a:ext>
            </a:extLst>
          </p:cNvPr>
          <p:cNvCxnSpPr>
            <a:cxnSpLocks/>
            <a:endCxn id="46" idx="0"/>
          </p:cNvCxnSpPr>
          <p:nvPr/>
        </p:nvCxnSpPr>
        <p:spPr>
          <a:xfrm>
            <a:off x="2721382" y="3263241"/>
            <a:ext cx="0" cy="2560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6686A2F-A3E7-6841-89FA-442C0A1897BF}"/>
              </a:ext>
            </a:extLst>
          </p:cNvPr>
          <p:cNvCxnSpPr>
            <a:cxnSpLocks/>
            <a:endCxn id="48" idx="0"/>
          </p:cNvCxnSpPr>
          <p:nvPr/>
        </p:nvCxnSpPr>
        <p:spPr>
          <a:xfrm>
            <a:off x="6835796" y="3263241"/>
            <a:ext cx="0" cy="2560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B9DACD3-7A9F-3249-9D4A-B84E473EA12D}"/>
              </a:ext>
            </a:extLst>
          </p:cNvPr>
          <p:cNvCxnSpPr>
            <a:cxnSpLocks/>
          </p:cNvCxnSpPr>
          <p:nvPr/>
        </p:nvCxnSpPr>
        <p:spPr>
          <a:xfrm>
            <a:off x="10871841" y="3263241"/>
            <a:ext cx="0" cy="256032"/>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4FB3F636-F15D-4D4F-8886-6E8CD8D395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38441" y="3473553"/>
            <a:ext cx="1001852" cy="1001852"/>
          </a:xfrm>
          <a:prstGeom prst="rect">
            <a:avLst/>
          </a:prstGeom>
        </p:spPr>
      </p:pic>
      <p:sp>
        <p:nvSpPr>
          <p:cNvPr id="2" name="Title 1">
            <a:extLst>
              <a:ext uri="{FF2B5EF4-FFF2-40B4-BE49-F238E27FC236}">
                <a16:creationId xmlns:a16="http://schemas.microsoft.com/office/drawing/2014/main" id="{9D4CC4CD-9C20-ED4E-9672-6CDD5C5E5FCF}"/>
              </a:ext>
            </a:extLst>
          </p:cNvPr>
          <p:cNvSpPr>
            <a:spLocks noGrp="1"/>
          </p:cNvSpPr>
          <p:nvPr>
            <p:ph type="title"/>
          </p:nvPr>
        </p:nvSpPr>
        <p:spPr/>
        <p:txBody>
          <a:bodyPr/>
          <a:lstStyle/>
          <a:p>
            <a:r>
              <a:rPr lang="en-US" dirty="0"/>
              <a:t>Amazon EBS volumes</a:t>
            </a:r>
          </a:p>
        </p:txBody>
      </p:sp>
      <p:sp>
        <p:nvSpPr>
          <p:cNvPr id="18" name="TextBox 17">
            <a:extLst>
              <a:ext uri="{FF2B5EF4-FFF2-40B4-BE49-F238E27FC236}">
                <a16:creationId xmlns:a16="http://schemas.microsoft.com/office/drawing/2014/main" id="{2965E410-F808-1745-B42F-14A709A74B14}"/>
              </a:ext>
            </a:extLst>
          </p:cNvPr>
          <p:cNvSpPr txBox="1"/>
          <p:nvPr/>
        </p:nvSpPr>
        <p:spPr>
          <a:xfrm>
            <a:off x="4429608" y="5221224"/>
            <a:ext cx="3324656" cy="1200329"/>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The instance is stopped or terminated. (If terminated, the EBS volume is removed by default.)</a:t>
            </a:r>
          </a:p>
        </p:txBody>
      </p:sp>
      <p:grpSp>
        <p:nvGrpSpPr>
          <p:cNvPr id="6" name="Group 5">
            <a:extLst>
              <a:ext uri="{FF2B5EF4-FFF2-40B4-BE49-F238E27FC236}">
                <a16:creationId xmlns:a16="http://schemas.microsoft.com/office/drawing/2014/main" id="{0671D1E6-970E-2F4C-ACBF-2B9CD34C1495}"/>
              </a:ext>
            </a:extLst>
          </p:cNvPr>
          <p:cNvGrpSpPr/>
          <p:nvPr/>
        </p:nvGrpSpPr>
        <p:grpSpPr>
          <a:xfrm>
            <a:off x="594000" y="2199264"/>
            <a:ext cx="2682272" cy="2303313"/>
            <a:chOff x="19363" y="1932224"/>
            <a:chExt cx="2682272" cy="2303313"/>
          </a:xfrm>
        </p:grpSpPr>
        <p:grpSp>
          <p:nvGrpSpPr>
            <p:cNvPr id="19" name="Group 18">
              <a:extLst>
                <a:ext uri="{FF2B5EF4-FFF2-40B4-BE49-F238E27FC236}">
                  <a16:creationId xmlns:a16="http://schemas.microsoft.com/office/drawing/2014/main" id="{53E8830B-F980-2E44-A1AA-04CD8EF86CDC}"/>
                </a:ext>
              </a:extLst>
            </p:cNvPr>
            <p:cNvGrpSpPr/>
            <p:nvPr/>
          </p:nvGrpSpPr>
          <p:grpSpPr>
            <a:xfrm>
              <a:off x="19363" y="1932224"/>
              <a:ext cx="2682272" cy="2303313"/>
              <a:chOff x="19363" y="1932224"/>
              <a:chExt cx="2682272" cy="2303313"/>
            </a:xfrm>
          </p:grpSpPr>
          <p:pic>
            <p:nvPicPr>
              <p:cNvPr id="7" name="Graphic 6">
                <a:extLst>
                  <a:ext uri="{FF2B5EF4-FFF2-40B4-BE49-F238E27FC236}">
                    <a16:creationId xmlns:a16="http://schemas.microsoft.com/office/drawing/2014/main" id="{70CA5F4B-2A0D-3F4A-9949-C9136D4C18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8813" y="1932224"/>
                <a:ext cx="1102822" cy="1102822"/>
              </a:xfrm>
              <a:prstGeom prst="rect">
                <a:avLst/>
              </a:prstGeom>
            </p:spPr>
          </p:pic>
          <p:sp>
            <p:nvSpPr>
              <p:cNvPr id="10" name="TextBox 9">
                <a:extLst>
                  <a:ext uri="{FF2B5EF4-FFF2-40B4-BE49-F238E27FC236}">
                    <a16:creationId xmlns:a16="http://schemas.microsoft.com/office/drawing/2014/main" id="{D884892A-CE3C-7748-BBAB-A7124645E9C4}"/>
                  </a:ext>
                </a:extLst>
              </p:cNvPr>
              <p:cNvSpPr txBox="1"/>
              <p:nvPr/>
            </p:nvSpPr>
            <p:spPr>
              <a:xfrm>
                <a:off x="19365" y="2222791"/>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a:t>
                </a:r>
              </a:p>
            </p:txBody>
          </p:sp>
          <p:sp>
            <p:nvSpPr>
              <p:cNvPr id="14" name="TextBox 13">
                <a:extLst>
                  <a:ext uri="{FF2B5EF4-FFF2-40B4-BE49-F238E27FC236}">
                    <a16:creationId xmlns:a16="http://schemas.microsoft.com/office/drawing/2014/main" id="{5603EE0E-5341-A44E-8E33-7820A5E8F674}"/>
                  </a:ext>
                </a:extLst>
              </p:cNvPr>
              <p:cNvSpPr txBox="1"/>
              <p:nvPr/>
            </p:nvSpPr>
            <p:spPr>
              <a:xfrm>
                <a:off x="19363" y="3589206"/>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EBS volume with data</a:t>
                </a:r>
              </a:p>
            </p:txBody>
          </p:sp>
        </p:grpSp>
        <p:pic>
          <p:nvPicPr>
            <p:cNvPr id="29" name="Picture 28">
              <a:extLst>
                <a:ext uri="{FF2B5EF4-FFF2-40B4-BE49-F238E27FC236}">
                  <a16:creationId xmlns:a16="http://schemas.microsoft.com/office/drawing/2014/main" id="{E276DCB4-D05F-1146-BA9D-8B2D6368F679}"/>
                </a:ext>
              </a:extLst>
            </p:cNvPr>
            <p:cNvPicPr>
              <a:picLocks noChangeAspect="1"/>
            </p:cNvPicPr>
            <p:nvPr/>
          </p:nvPicPr>
          <p:blipFill>
            <a:blip r:embed="rId8"/>
            <a:stretch>
              <a:fillRect/>
            </a:stretch>
          </p:blipFill>
          <p:spPr>
            <a:xfrm>
              <a:off x="1842445" y="3530567"/>
              <a:ext cx="615554" cy="584776"/>
            </a:xfrm>
            <a:prstGeom prst="rect">
              <a:avLst/>
            </a:prstGeom>
          </p:spPr>
        </p:pic>
      </p:grpSp>
      <p:grpSp>
        <p:nvGrpSpPr>
          <p:cNvPr id="20" name="Group 19">
            <a:extLst>
              <a:ext uri="{FF2B5EF4-FFF2-40B4-BE49-F238E27FC236}">
                <a16:creationId xmlns:a16="http://schemas.microsoft.com/office/drawing/2014/main" id="{0DEC4C2E-CB5A-F541-9061-20ED503C9AD8}"/>
              </a:ext>
            </a:extLst>
          </p:cNvPr>
          <p:cNvGrpSpPr/>
          <p:nvPr/>
        </p:nvGrpSpPr>
        <p:grpSpPr>
          <a:xfrm>
            <a:off x="4709374" y="2204253"/>
            <a:ext cx="2682270" cy="2303313"/>
            <a:chOff x="19365" y="1932224"/>
            <a:chExt cx="2682270" cy="2303313"/>
          </a:xfrm>
        </p:grpSpPr>
        <p:pic>
          <p:nvPicPr>
            <p:cNvPr id="21" name="Graphic 20">
              <a:extLst>
                <a:ext uri="{FF2B5EF4-FFF2-40B4-BE49-F238E27FC236}">
                  <a16:creationId xmlns:a16="http://schemas.microsoft.com/office/drawing/2014/main" id="{51EB870A-E18C-8D40-9D83-57DC6090E8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8813" y="1932224"/>
              <a:ext cx="1102822" cy="1102822"/>
            </a:xfrm>
            <a:prstGeom prst="rect">
              <a:avLst/>
            </a:prstGeom>
          </p:spPr>
        </p:pic>
        <p:sp>
          <p:nvSpPr>
            <p:cNvPr id="23" name="TextBox 22">
              <a:extLst>
                <a:ext uri="{FF2B5EF4-FFF2-40B4-BE49-F238E27FC236}">
                  <a16:creationId xmlns:a16="http://schemas.microsoft.com/office/drawing/2014/main" id="{FE7A1D97-6D14-A045-AA32-173A2AAE2F79}"/>
                </a:ext>
              </a:extLst>
            </p:cNvPr>
            <p:cNvSpPr txBox="1"/>
            <p:nvPr/>
          </p:nvSpPr>
          <p:spPr>
            <a:xfrm>
              <a:off x="19365" y="2222791"/>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a:t>
              </a:r>
            </a:p>
          </p:txBody>
        </p:sp>
        <p:sp>
          <p:nvSpPr>
            <p:cNvPr id="25" name="TextBox 24">
              <a:extLst>
                <a:ext uri="{FF2B5EF4-FFF2-40B4-BE49-F238E27FC236}">
                  <a16:creationId xmlns:a16="http://schemas.microsoft.com/office/drawing/2014/main" id="{16BE5072-97FD-BB48-832A-288692FA85BA}"/>
                </a:ext>
              </a:extLst>
            </p:cNvPr>
            <p:cNvSpPr txBox="1"/>
            <p:nvPr/>
          </p:nvSpPr>
          <p:spPr>
            <a:xfrm>
              <a:off x="31395" y="3589206"/>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EBS volume with data</a:t>
              </a:r>
            </a:p>
          </p:txBody>
        </p:sp>
      </p:grpSp>
      <p:pic>
        <p:nvPicPr>
          <p:cNvPr id="17" name="Graphic 16" descr="Stop sign">
            <a:extLst>
              <a:ext uri="{FF2B5EF4-FFF2-40B4-BE49-F238E27FC236}">
                <a16:creationId xmlns:a16="http://schemas.microsoft.com/office/drawing/2014/main" id="{8BDA4482-FE05-2144-B43C-0C8FACC320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2713" y="2379352"/>
            <a:ext cx="772271" cy="772271"/>
          </a:xfrm>
          <a:prstGeom prst="rect">
            <a:avLst/>
          </a:prstGeom>
        </p:spPr>
      </p:pic>
      <p:pic>
        <p:nvPicPr>
          <p:cNvPr id="30" name="Picture 29">
            <a:extLst>
              <a:ext uri="{FF2B5EF4-FFF2-40B4-BE49-F238E27FC236}">
                <a16:creationId xmlns:a16="http://schemas.microsoft.com/office/drawing/2014/main" id="{6AF77125-2D70-7243-B1AC-3C859DE5CBE2}"/>
              </a:ext>
            </a:extLst>
          </p:cNvPr>
          <p:cNvPicPr>
            <a:picLocks noChangeAspect="1"/>
          </p:cNvPicPr>
          <p:nvPr/>
        </p:nvPicPr>
        <p:blipFill>
          <a:blip r:embed="rId8"/>
          <a:stretch>
            <a:fillRect/>
          </a:stretch>
        </p:blipFill>
        <p:spPr>
          <a:xfrm>
            <a:off x="6532454" y="3802596"/>
            <a:ext cx="615554" cy="584776"/>
          </a:xfrm>
          <a:prstGeom prst="rect">
            <a:avLst/>
          </a:prstGeom>
        </p:spPr>
      </p:pic>
      <p:grpSp>
        <p:nvGrpSpPr>
          <p:cNvPr id="32" name="Group 31">
            <a:extLst>
              <a:ext uri="{FF2B5EF4-FFF2-40B4-BE49-F238E27FC236}">
                <a16:creationId xmlns:a16="http://schemas.microsoft.com/office/drawing/2014/main" id="{B2EE3B24-EE7F-DA44-8391-5F210674C04A}"/>
              </a:ext>
            </a:extLst>
          </p:cNvPr>
          <p:cNvGrpSpPr/>
          <p:nvPr/>
        </p:nvGrpSpPr>
        <p:grpSpPr>
          <a:xfrm>
            <a:off x="8753775" y="2204866"/>
            <a:ext cx="2682272" cy="2303313"/>
            <a:chOff x="19363" y="1932224"/>
            <a:chExt cx="2682272" cy="2303313"/>
          </a:xfrm>
        </p:grpSpPr>
        <p:pic>
          <p:nvPicPr>
            <p:cNvPr id="33" name="Graphic 32">
              <a:extLst>
                <a:ext uri="{FF2B5EF4-FFF2-40B4-BE49-F238E27FC236}">
                  <a16:creationId xmlns:a16="http://schemas.microsoft.com/office/drawing/2014/main" id="{96A05C8F-0C63-384C-B772-E3BAD97915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8813" y="1932224"/>
              <a:ext cx="1102822" cy="1102822"/>
            </a:xfrm>
            <a:prstGeom prst="rect">
              <a:avLst/>
            </a:prstGeom>
          </p:spPr>
        </p:pic>
        <p:sp>
          <p:nvSpPr>
            <p:cNvPr id="35" name="TextBox 34">
              <a:extLst>
                <a:ext uri="{FF2B5EF4-FFF2-40B4-BE49-F238E27FC236}">
                  <a16:creationId xmlns:a16="http://schemas.microsoft.com/office/drawing/2014/main" id="{C9526316-9C03-BA4F-8293-1EC071F6E201}"/>
                </a:ext>
              </a:extLst>
            </p:cNvPr>
            <p:cNvSpPr txBox="1"/>
            <p:nvPr/>
          </p:nvSpPr>
          <p:spPr>
            <a:xfrm>
              <a:off x="19365" y="2222791"/>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Amazon EC2 instance</a:t>
              </a:r>
            </a:p>
          </p:txBody>
        </p:sp>
        <p:sp>
          <p:nvSpPr>
            <p:cNvPr id="37" name="TextBox 36">
              <a:extLst>
                <a:ext uri="{FF2B5EF4-FFF2-40B4-BE49-F238E27FC236}">
                  <a16:creationId xmlns:a16="http://schemas.microsoft.com/office/drawing/2014/main" id="{31EFEEA4-A263-854C-AB04-7EB567F8FAF1}"/>
                </a:ext>
              </a:extLst>
            </p:cNvPr>
            <p:cNvSpPr txBox="1"/>
            <p:nvPr/>
          </p:nvSpPr>
          <p:spPr>
            <a:xfrm>
              <a:off x="19363" y="3589206"/>
              <a:ext cx="1618093" cy="646331"/>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EBS volume with data</a:t>
              </a:r>
            </a:p>
          </p:txBody>
        </p:sp>
      </p:grpSp>
      <p:sp>
        <p:nvSpPr>
          <p:cNvPr id="39" name="TextBox 38">
            <a:extLst>
              <a:ext uri="{FF2B5EF4-FFF2-40B4-BE49-F238E27FC236}">
                <a16:creationId xmlns:a16="http://schemas.microsoft.com/office/drawing/2014/main" id="{08F9289F-8773-4045-98DD-D06D016EE5F6}"/>
              </a:ext>
            </a:extLst>
          </p:cNvPr>
          <p:cNvSpPr txBox="1"/>
          <p:nvPr/>
        </p:nvSpPr>
        <p:spPr>
          <a:xfrm>
            <a:off x="8694292" y="5221224"/>
            <a:ext cx="2900693" cy="923330"/>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All data on the attached EBS volume remains available.</a:t>
            </a:r>
          </a:p>
        </p:txBody>
      </p:sp>
      <p:sp>
        <p:nvSpPr>
          <p:cNvPr id="41" name="Rounded Rectangle 40">
            <a:extLst>
              <a:ext uri="{FF2B5EF4-FFF2-40B4-BE49-F238E27FC236}">
                <a16:creationId xmlns:a16="http://schemas.microsoft.com/office/drawing/2014/main" id="{5C170794-106C-B642-81C4-DB03080A35D6}"/>
              </a:ext>
            </a:extLst>
          </p:cNvPr>
          <p:cNvSpPr/>
          <p:nvPr/>
        </p:nvSpPr>
        <p:spPr>
          <a:xfrm>
            <a:off x="419100" y="1878270"/>
            <a:ext cx="3300460" cy="3101459"/>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1B66F5B6-CF67-5D44-89A1-AB2F2E68D94E}"/>
              </a:ext>
            </a:extLst>
          </p:cNvPr>
          <p:cNvSpPr/>
          <p:nvPr/>
        </p:nvSpPr>
        <p:spPr>
          <a:xfrm>
            <a:off x="4411607" y="1878270"/>
            <a:ext cx="3360657" cy="3101460"/>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19EAA424-E21D-514D-9500-0168267D987E}"/>
              </a:ext>
            </a:extLst>
          </p:cNvPr>
          <p:cNvSpPr/>
          <p:nvPr/>
        </p:nvSpPr>
        <p:spPr>
          <a:xfrm>
            <a:off x="8464311" y="1888882"/>
            <a:ext cx="3360657" cy="3090847"/>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Graphic 45">
            <a:extLst>
              <a:ext uri="{FF2B5EF4-FFF2-40B4-BE49-F238E27FC236}">
                <a16:creationId xmlns:a16="http://schemas.microsoft.com/office/drawing/2014/main" id="{38FE102B-A84E-CC47-AFEE-BEEE57E7B5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4027" y="3473553"/>
            <a:ext cx="1001852" cy="1001852"/>
          </a:xfrm>
          <a:prstGeom prst="rect">
            <a:avLst/>
          </a:prstGeom>
        </p:spPr>
      </p:pic>
      <p:pic>
        <p:nvPicPr>
          <p:cNvPr id="50" name="Graphic 49">
            <a:extLst>
              <a:ext uri="{FF2B5EF4-FFF2-40B4-BE49-F238E27FC236}">
                <a16:creationId xmlns:a16="http://schemas.microsoft.com/office/drawing/2014/main" id="{903DF05E-A89B-994C-875E-51658E63E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3779" y="3473553"/>
            <a:ext cx="1001852" cy="1001852"/>
          </a:xfrm>
          <a:prstGeom prst="rect">
            <a:avLst/>
          </a:prstGeom>
        </p:spPr>
      </p:pic>
      <p:pic>
        <p:nvPicPr>
          <p:cNvPr id="51" name="Picture 50">
            <a:extLst>
              <a:ext uri="{FF2B5EF4-FFF2-40B4-BE49-F238E27FC236}">
                <a16:creationId xmlns:a16="http://schemas.microsoft.com/office/drawing/2014/main" id="{02C6AF64-2508-B243-8597-A6CF33C4EADA}"/>
              </a:ext>
            </a:extLst>
          </p:cNvPr>
          <p:cNvPicPr>
            <a:picLocks noChangeAspect="1"/>
          </p:cNvPicPr>
          <p:nvPr/>
        </p:nvPicPr>
        <p:blipFill>
          <a:blip r:embed="rId8"/>
          <a:stretch>
            <a:fillRect/>
          </a:stretch>
        </p:blipFill>
        <p:spPr>
          <a:xfrm>
            <a:off x="10553357" y="3797607"/>
            <a:ext cx="615554" cy="584776"/>
          </a:xfrm>
          <a:prstGeom prst="rect">
            <a:avLst/>
          </a:prstGeom>
        </p:spPr>
      </p:pic>
      <p:sp>
        <p:nvSpPr>
          <p:cNvPr id="53" name="Right Arrow 52">
            <a:extLst>
              <a:ext uri="{FF2B5EF4-FFF2-40B4-BE49-F238E27FC236}">
                <a16:creationId xmlns:a16="http://schemas.microsoft.com/office/drawing/2014/main" id="{DDC0DDD3-756A-5545-A9D6-EB63860F3C5A}"/>
              </a:ext>
            </a:extLst>
          </p:cNvPr>
          <p:cNvSpPr/>
          <p:nvPr/>
        </p:nvSpPr>
        <p:spPr>
          <a:xfrm>
            <a:off x="3715460" y="3212207"/>
            <a:ext cx="669701" cy="49165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ight Arrow 53">
            <a:extLst>
              <a:ext uri="{FF2B5EF4-FFF2-40B4-BE49-F238E27FC236}">
                <a16:creationId xmlns:a16="http://schemas.microsoft.com/office/drawing/2014/main" id="{9C1E1D99-8C66-0B49-8BE1-94A155E9E547}"/>
              </a:ext>
            </a:extLst>
          </p:cNvPr>
          <p:cNvSpPr/>
          <p:nvPr/>
        </p:nvSpPr>
        <p:spPr>
          <a:xfrm>
            <a:off x="7772264" y="3212206"/>
            <a:ext cx="669701" cy="49165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3DF9E994-AC9C-B946-8F89-2348F42DD168}"/>
              </a:ext>
            </a:extLst>
          </p:cNvPr>
          <p:cNvSpPr txBox="1"/>
          <p:nvPr/>
        </p:nvSpPr>
        <p:spPr>
          <a:xfrm>
            <a:off x="561848" y="5221224"/>
            <a:ext cx="3014963" cy="923330"/>
          </a:xfrm>
          <a:prstGeom prst="rect">
            <a:avLst/>
          </a:prstGeom>
          <a:noFill/>
        </p:spPr>
        <p:txBody>
          <a:bodyPr wrap="square" rtlCol="0">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An Amazon EC2 instance with an attached </a:t>
            </a:r>
            <a:br>
              <a:rPr lang="en-US"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dirty="0">
                <a:latin typeface="Amazon Ember Light" panose="020B0403020204020204" pitchFamily="34" charset="0"/>
                <a:ea typeface="Amazon Ember Light" panose="020B0403020204020204" pitchFamily="34" charset="0"/>
                <a:cs typeface="Amazon Ember Light" panose="020B0403020204020204" pitchFamily="34" charset="0"/>
              </a:rPr>
              <a:t>EBS volume is running.</a:t>
            </a:r>
          </a:p>
        </p:txBody>
      </p:sp>
      <p:pic>
        <p:nvPicPr>
          <p:cNvPr id="36" name="Graphic 35" descr="Stop sign">
            <a:extLst>
              <a:ext uri="{FF2B5EF4-FFF2-40B4-BE49-F238E27FC236}">
                <a16:creationId xmlns:a16="http://schemas.microsoft.com/office/drawing/2014/main" id="{6815A8B7-9144-0E4A-B91E-1A4F9CAED57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97116" y="2364539"/>
            <a:ext cx="772271" cy="772271"/>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7</a:t>
            </a:fld>
            <a:endParaRPr lang="en-US" dirty="0"/>
          </a:p>
        </p:txBody>
      </p:sp>
    </p:spTree>
    <p:custDataLst>
      <p:tags r:id="rId1"/>
    </p:custDataLst>
    <p:extLst>
      <p:ext uri="{BB962C8B-B14F-4D97-AF65-F5344CB8AC3E}">
        <p14:creationId xmlns:p14="http://schemas.microsoft.com/office/powerpoint/2010/main" val="183172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F490-6AA3-DA4D-9BFC-967069D8B5C0}"/>
              </a:ext>
            </a:extLst>
          </p:cNvPr>
          <p:cNvSpPr>
            <a:spLocks noGrp="1"/>
          </p:cNvSpPr>
          <p:nvPr>
            <p:ph type="title"/>
          </p:nvPr>
        </p:nvSpPr>
        <p:spPr/>
        <p:txBody>
          <a:bodyPr/>
          <a:lstStyle/>
          <a:p>
            <a:r>
              <a:rPr lang="en-US" dirty="0"/>
              <a:t>Amazon EBS snapshots</a:t>
            </a:r>
          </a:p>
        </p:txBody>
      </p:sp>
      <p:pic>
        <p:nvPicPr>
          <p:cNvPr id="4" name="Graphic 3">
            <a:extLst>
              <a:ext uri="{FF2B5EF4-FFF2-40B4-BE49-F238E27FC236}">
                <a16:creationId xmlns:a16="http://schemas.microsoft.com/office/drawing/2014/main" id="{E20F783C-6C01-934C-A548-AEDE348260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9803" y="2879656"/>
            <a:ext cx="2198701" cy="2198701"/>
          </a:xfrm>
          <a:prstGeom prst="rect">
            <a:avLst/>
          </a:prstGeom>
        </p:spPr>
      </p:pic>
      <p:sp>
        <p:nvSpPr>
          <p:cNvPr id="5" name="TextBox 4">
            <a:extLst>
              <a:ext uri="{FF2B5EF4-FFF2-40B4-BE49-F238E27FC236}">
                <a16:creationId xmlns:a16="http://schemas.microsoft.com/office/drawing/2014/main" id="{2E51E577-80F1-BB40-9223-DB101F7C2E86}"/>
              </a:ext>
            </a:extLst>
          </p:cNvPr>
          <p:cNvSpPr txBox="1"/>
          <p:nvPr/>
        </p:nvSpPr>
        <p:spPr>
          <a:xfrm>
            <a:off x="1537071" y="5115693"/>
            <a:ext cx="1624164" cy="707886"/>
          </a:xfrm>
          <a:prstGeom prst="rect">
            <a:avLst/>
          </a:prstGeom>
          <a:noFill/>
        </p:spPr>
        <p:txBody>
          <a:bodyPr wrap="non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EBS volume</a:t>
            </a:r>
          </a:p>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(source data)</a:t>
            </a:r>
          </a:p>
        </p:txBody>
      </p:sp>
      <p:cxnSp>
        <p:nvCxnSpPr>
          <p:cNvPr id="6" name="Straight Arrow Connector 5">
            <a:extLst>
              <a:ext uri="{FF2B5EF4-FFF2-40B4-BE49-F238E27FC236}">
                <a16:creationId xmlns:a16="http://schemas.microsoft.com/office/drawing/2014/main" id="{66D30FD1-971B-CD4E-8219-D40A02C2F5ED}"/>
              </a:ext>
            </a:extLst>
          </p:cNvPr>
          <p:cNvCxnSpPr>
            <a:cxnSpLocks/>
          </p:cNvCxnSpPr>
          <p:nvPr/>
        </p:nvCxnSpPr>
        <p:spPr>
          <a:xfrm>
            <a:off x="3178867" y="3979006"/>
            <a:ext cx="1645920" cy="0"/>
          </a:xfrm>
          <a:prstGeom prst="straightConnector1">
            <a:avLst/>
          </a:prstGeom>
          <a:ln w="508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C9B0E711-50E3-F144-BE4A-78BBBDB5714A}"/>
              </a:ext>
            </a:extLst>
          </p:cNvPr>
          <p:cNvSpPr/>
          <p:nvPr/>
        </p:nvSpPr>
        <p:spPr>
          <a:xfrm>
            <a:off x="4866504" y="1587260"/>
            <a:ext cx="6692892" cy="4624132"/>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BC4E529-0519-924A-8BB8-7732A3844242}"/>
              </a:ext>
            </a:extLst>
          </p:cNvPr>
          <p:cNvSpPr txBox="1"/>
          <p:nvPr/>
        </p:nvSpPr>
        <p:spPr>
          <a:xfrm>
            <a:off x="5379209" y="1833482"/>
            <a:ext cx="5811503" cy="523220"/>
          </a:xfrm>
          <a:prstGeom prst="rect">
            <a:avLst/>
          </a:prstGeom>
          <a:noFill/>
        </p:spPr>
        <p:txBody>
          <a:bodyPr wrap="square" rtlCol="0">
            <a:spAutoFit/>
          </a:bodyPr>
          <a:lstStyle/>
          <a:p>
            <a:pPr algn="ctr"/>
            <a:r>
              <a:rPr lang="en-US" sz="2800" dirty="0">
                <a:latin typeface="Amazon Ember" panose="02000000000000000000" pitchFamily="2" charset="0"/>
                <a:ea typeface="Amazon Ember" panose="02000000000000000000" pitchFamily="2" charset="0"/>
                <a:cs typeface="Amazon Ember Light" panose="020B0403020204020204" pitchFamily="34" charset="0"/>
              </a:rPr>
              <a:t>EBS snapshots</a:t>
            </a:r>
          </a:p>
        </p:txBody>
      </p:sp>
      <p:grpSp>
        <p:nvGrpSpPr>
          <p:cNvPr id="14" name="Group 13">
            <a:extLst>
              <a:ext uri="{FF2B5EF4-FFF2-40B4-BE49-F238E27FC236}">
                <a16:creationId xmlns:a16="http://schemas.microsoft.com/office/drawing/2014/main" id="{8B55F369-3066-514C-AB9F-137B5CC51B9C}"/>
              </a:ext>
            </a:extLst>
          </p:cNvPr>
          <p:cNvGrpSpPr/>
          <p:nvPr/>
        </p:nvGrpSpPr>
        <p:grpSpPr>
          <a:xfrm>
            <a:off x="5384316" y="3731123"/>
            <a:ext cx="1128108" cy="770176"/>
            <a:chOff x="5307198" y="4205797"/>
            <a:chExt cx="1128108" cy="770176"/>
          </a:xfrm>
        </p:grpSpPr>
        <p:sp>
          <p:nvSpPr>
            <p:cNvPr id="9" name="Can 8">
              <a:extLst>
                <a:ext uri="{FF2B5EF4-FFF2-40B4-BE49-F238E27FC236}">
                  <a16:creationId xmlns:a16="http://schemas.microsoft.com/office/drawing/2014/main" id="{04C6209E-51A0-8546-8B11-34B6CCBEFF10}"/>
                </a:ext>
              </a:extLst>
            </p:cNvPr>
            <p:cNvSpPr/>
            <p:nvPr/>
          </p:nvSpPr>
          <p:spPr>
            <a:xfrm>
              <a:off x="5307198" y="4498920"/>
              <a:ext cx="1128108" cy="477053"/>
            </a:xfrm>
            <a:prstGeom prst="can">
              <a:avLst/>
            </a:prstGeom>
            <a:solidFill>
              <a:srgbClr val="4086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sp>
          <p:nvSpPr>
            <p:cNvPr id="10" name="Can 9">
              <a:extLst>
                <a:ext uri="{FF2B5EF4-FFF2-40B4-BE49-F238E27FC236}">
                  <a16:creationId xmlns:a16="http://schemas.microsoft.com/office/drawing/2014/main" id="{E385C2A0-4C8F-3B47-851E-E7882DF93045}"/>
                </a:ext>
              </a:extLst>
            </p:cNvPr>
            <p:cNvSpPr/>
            <p:nvPr/>
          </p:nvSpPr>
          <p:spPr>
            <a:xfrm>
              <a:off x="5307198" y="4205797"/>
              <a:ext cx="1128108" cy="477053"/>
            </a:xfrm>
            <a:prstGeom prst="can">
              <a:avLst/>
            </a:prstGeom>
            <a:solidFill>
              <a:srgbClr val="4086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grpSp>
      <p:sp>
        <p:nvSpPr>
          <p:cNvPr id="15" name="TextBox 14">
            <a:extLst>
              <a:ext uri="{FF2B5EF4-FFF2-40B4-BE49-F238E27FC236}">
                <a16:creationId xmlns:a16="http://schemas.microsoft.com/office/drawing/2014/main" id="{AB50BF4C-B86A-CB44-90D5-27D07F9A47F1}"/>
              </a:ext>
            </a:extLst>
          </p:cNvPr>
          <p:cNvSpPr txBox="1"/>
          <p:nvPr/>
        </p:nvSpPr>
        <p:spPr>
          <a:xfrm>
            <a:off x="5172537" y="4673535"/>
            <a:ext cx="1597454" cy="707886"/>
          </a:xfrm>
          <a:prstGeom prst="rect">
            <a:avLst/>
          </a:prstGeom>
          <a:noFill/>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Light" panose="020B0403020204020204" pitchFamily="34" charset="0"/>
              </a:rPr>
              <a:t>All</a:t>
            </a: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 data is backed up.</a:t>
            </a:r>
          </a:p>
        </p:txBody>
      </p:sp>
      <p:sp>
        <p:nvSpPr>
          <p:cNvPr id="18" name="TextBox 17">
            <a:extLst>
              <a:ext uri="{FF2B5EF4-FFF2-40B4-BE49-F238E27FC236}">
                <a16:creationId xmlns:a16="http://schemas.microsoft.com/office/drawing/2014/main" id="{98F946E0-70C4-464A-97FB-A375D68F3A7E}"/>
              </a:ext>
            </a:extLst>
          </p:cNvPr>
          <p:cNvSpPr txBox="1"/>
          <p:nvPr/>
        </p:nvSpPr>
        <p:spPr>
          <a:xfrm>
            <a:off x="7507022" y="4675530"/>
            <a:ext cx="3678875" cy="1015663"/>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Only data that has changed since the most recent snapshot is backed up.</a:t>
            </a:r>
          </a:p>
        </p:txBody>
      </p:sp>
      <p:grpSp>
        <p:nvGrpSpPr>
          <p:cNvPr id="19" name="Group 18">
            <a:extLst>
              <a:ext uri="{FF2B5EF4-FFF2-40B4-BE49-F238E27FC236}">
                <a16:creationId xmlns:a16="http://schemas.microsoft.com/office/drawing/2014/main" id="{2DF7B8CA-37AD-E84D-8FEC-3E2AD8072CF8}"/>
              </a:ext>
            </a:extLst>
          </p:cNvPr>
          <p:cNvGrpSpPr/>
          <p:nvPr/>
        </p:nvGrpSpPr>
        <p:grpSpPr>
          <a:xfrm>
            <a:off x="7514234" y="3372687"/>
            <a:ext cx="1128108" cy="1126342"/>
            <a:chOff x="5307198" y="3849631"/>
            <a:chExt cx="1128108" cy="1126342"/>
          </a:xfrm>
        </p:grpSpPr>
        <p:sp>
          <p:nvSpPr>
            <p:cNvPr id="20" name="Can 19">
              <a:extLst>
                <a:ext uri="{FF2B5EF4-FFF2-40B4-BE49-F238E27FC236}">
                  <a16:creationId xmlns:a16="http://schemas.microsoft.com/office/drawing/2014/main" id="{01AEEE83-8B77-BE4B-8DD1-9BF4F2159241}"/>
                </a:ext>
              </a:extLst>
            </p:cNvPr>
            <p:cNvSpPr/>
            <p:nvPr/>
          </p:nvSpPr>
          <p:spPr>
            <a:xfrm>
              <a:off x="5307198" y="4498920"/>
              <a:ext cx="1128108" cy="477053"/>
            </a:xfrm>
            <a:prstGeom prst="can">
              <a:avLst/>
            </a:prstGeom>
            <a:solidFill>
              <a:srgbClr val="4086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sp>
          <p:nvSpPr>
            <p:cNvPr id="21" name="Can 20">
              <a:extLst>
                <a:ext uri="{FF2B5EF4-FFF2-40B4-BE49-F238E27FC236}">
                  <a16:creationId xmlns:a16="http://schemas.microsoft.com/office/drawing/2014/main" id="{43D6E87D-97F4-ED4B-A6AF-1E96E0535112}"/>
                </a:ext>
              </a:extLst>
            </p:cNvPr>
            <p:cNvSpPr/>
            <p:nvPr/>
          </p:nvSpPr>
          <p:spPr>
            <a:xfrm>
              <a:off x="5307198" y="4205797"/>
              <a:ext cx="1128108" cy="477053"/>
            </a:xfrm>
            <a:prstGeom prst="can">
              <a:avLst/>
            </a:prstGeom>
            <a:solidFill>
              <a:srgbClr val="4086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sp>
          <p:nvSpPr>
            <p:cNvPr id="22" name="Can 21">
              <a:extLst>
                <a:ext uri="{FF2B5EF4-FFF2-40B4-BE49-F238E27FC236}">
                  <a16:creationId xmlns:a16="http://schemas.microsoft.com/office/drawing/2014/main" id="{A6FB8EF1-9DFC-0F41-AEE0-1646FE951011}"/>
                </a:ext>
              </a:extLst>
            </p:cNvPr>
            <p:cNvSpPr/>
            <p:nvPr/>
          </p:nvSpPr>
          <p:spPr>
            <a:xfrm>
              <a:off x="5307198" y="3849631"/>
              <a:ext cx="1128108" cy="477053"/>
            </a:xfrm>
            <a:prstGeom prst="can">
              <a:avLst/>
            </a:prstGeom>
            <a:solidFill>
              <a:srgbClr val="4D27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grpSp>
      <p:grpSp>
        <p:nvGrpSpPr>
          <p:cNvPr id="25" name="Group 24">
            <a:extLst>
              <a:ext uri="{FF2B5EF4-FFF2-40B4-BE49-F238E27FC236}">
                <a16:creationId xmlns:a16="http://schemas.microsoft.com/office/drawing/2014/main" id="{BDD6298B-ABEE-314D-AA3B-62A8F515EA85}"/>
              </a:ext>
            </a:extLst>
          </p:cNvPr>
          <p:cNvGrpSpPr/>
          <p:nvPr/>
        </p:nvGrpSpPr>
        <p:grpSpPr>
          <a:xfrm>
            <a:off x="9644152" y="2693797"/>
            <a:ext cx="1128108" cy="1807667"/>
            <a:chOff x="5307198" y="3168306"/>
            <a:chExt cx="1128108" cy="1807667"/>
          </a:xfrm>
        </p:grpSpPr>
        <p:sp>
          <p:nvSpPr>
            <p:cNvPr id="26" name="Can 25">
              <a:extLst>
                <a:ext uri="{FF2B5EF4-FFF2-40B4-BE49-F238E27FC236}">
                  <a16:creationId xmlns:a16="http://schemas.microsoft.com/office/drawing/2014/main" id="{449758B7-03C8-6E4F-9816-0D6760B4542B}"/>
                </a:ext>
              </a:extLst>
            </p:cNvPr>
            <p:cNvSpPr/>
            <p:nvPr/>
          </p:nvSpPr>
          <p:spPr>
            <a:xfrm>
              <a:off x="5307198" y="4498920"/>
              <a:ext cx="1128108" cy="477053"/>
            </a:xfrm>
            <a:prstGeom prst="can">
              <a:avLst/>
            </a:prstGeom>
            <a:solidFill>
              <a:srgbClr val="4086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sp>
          <p:nvSpPr>
            <p:cNvPr id="27" name="Can 26">
              <a:extLst>
                <a:ext uri="{FF2B5EF4-FFF2-40B4-BE49-F238E27FC236}">
                  <a16:creationId xmlns:a16="http://schemas.microsoft.com/office/drawing/2014/main" id="{6DDB0A46-16F3-9240-9E70-937FB7A53B10}"/>
                </a:ext>
              </a:extLst>
            </p:cNvPr>
            <p:cNvSpPr/>
            <p:nvPr/>
          </p:nvSpPr>
          <p:spPr>
            <a:xfrm>
              <a:off x="5307198" y="4205797"/>
              <a:ext cx="1128108" cy="477053"/>
            </a:xfrm>
            <a:prstGeom prst="can">
              <a:avLst/>
            </a:prstGeom>
            <a:solidFill>
              <a:srgbClr val="4086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sp>
          <p:nvSpPr>
            <p:cNvPr id="28" name="Can 27">
              <a:extLst>
                <a:ext uri="{FF2B5EF4-FFF2-40B4-BE49-F238E27FC236}">
                  <a16:creationId xmlns:a16="http://schemas.microsoft.com/office/drawing/2014/main" id="{6B7110A0-AFF0-4D4D-9BF0-68457FBC7047}"/>
                </a:ext>
              </a:extLst>
            </p:cNvPr>
            <p:cNvSpPr/>
            <p:nvPr/>
          </p:nvSpPr>
          <p:spPr>
            <a:xfrm>
              <a:off x="5307198" y="3849631"/>
              <a:ext cx="1128108" cy="477053"/>
            </a:xfrm>
            <a:prstGeom prst="can">
              <a:avLst/>
            </a:prstGeom>
            <a:solidFill>
              <a:srgbClr val="4D27A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sp>
          <p:nvSpPr>
            <p:cNvPr id="29" name="Can 28">
              <a:extLst>
                <a:ext uri="{FF2B5EF4-FFF2-40B4-BE49-F238E27FC236}">
                  <a16:creationId xmlns:a16="http://schemas.microsoft.com/office/drawing/2014/main" id="{02ACDB5F-92CB-6E42-9083-59222D96E0C2}"/>
                </a:ext>
              </a:extLst>
            </p:cNvPr>
            <p:cNvSpPr/>
            <p:nvPr/>
          </p:nvSpPr>
          <p:spPr>
            <a:xfrm>
              <a:off x="5307198" y="3524987"/>
              <a:ext cx="1128108" cy="477053"/>
            </a:xfrm>
            <a:prstGeom prst="can">
              <a:avLst/>
            </a:prstGeom>
            <a:solidFill>
              <a:srgbClr val="0052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sp>
          <p:nvSpPr>
            <p:cNvPr id="30" name="Can 29">
              <a:extLst>
                <a:ext uri="{FF2B5EF4-FFF2-40B4-BE49-F238E27FC236}">
                  <a16:creationId xmlns:a16="http://schemas.microsoft.com/office/drawing/2014/main" id="{C1330406-6CC3-1B41-BA83-DB59E22A9F0C}"/>
                </a:ext>
              </a:extLst>
            </p:cNvPr>
            <p:cNvSpPr/>
            <p:nvPr/>
          </p:nvSpPr>
          <p:spPr>
            <a:xfrm>
              <a:off x="5307198" y="3168306"/>
              <a:ext cx="1128108" cy="477053"/>
            </a:xfrm>
            <a:prstGeom prst="can">
              <a:avLst/>
            </a:prstGeom>
            <a:solidFill>
              <a:srgbClr val="00527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00000000000000000" pitchFamily="2" charset="0"/>
                <a:ea typeface="Amazon Ember" panose="02000000000000000000" pitchFamily="2" charset="0"/>
              </a:endParaRPr>
            </a:p>
          </p:txBody>
        </p:sp>
      </p:grpSp>
      <p:sp>
        <p:nvSpPr>
          <p:cNvPr id="31" name="TextBox 30">
            <a:extLst>
              <a:ext uri="{FF2B5EF4-FFF2-40B4-BE49-F238E27FC236}">
                <a16:creationId xmlns:a16="http://schemas.microsoft.com/office/drawing/2014/main" id="{D4556AFC-2102-BD45-B37C-6EDFD4F63C2E}"/>
              </a:ext>
            </a:extLst>
          </p:cNvPr>
          <p:cNvSpPr txBox="1"/>
          <p:nvPr/>
        </p:nvSpPr>
        <p:spPr>
          <a:xfrm>
            <a:off x="5780696" y="4154683"/>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1</a:t>
            </a:r>
          </a:p>
        </p:txBody>
      </p:sp>
      <p:sp>
        <p:nvSpPr>
          <p:cNvPr id="32" name="TextBox 31">
            <a:extLst>
              <a:ext uri="{FF2B5EF4-FFF2-40B4-BE49-F238E27FC236}">
                <a16:creationId xmlns:a16="http://schemas.microsoft.com/office/drawing/2014/main" id="{2A488633-371F-5B4D-BCE2-4B95B57792EC}"/>
              </a:ext>
            </a:extLst>
          </p:cNvPr>
          <p:cNvSpPr txBox="1"/>
          <p:nvPr/>
        </p:nvSpPr>
        <p:spPr>
          <a:xfrm>
            <a:off x="5780696" y="3821921"/>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1</a:t>
            </a:r>
          </a:p>
        </p:txBody>
      </p:sp>
      <p:sp>
        <p:nvSpPr>
          <p:cNvPr id="33" name="TextBox 32">
            <a:extLst>
              <a:ext uri="{FF2B5EF4-FFF2-40B4-BE49-F238E27FC236}">
                <a16:creationId xmlns:a16="http://schemas.microsoft.com/office/drawing/2014/main" id="{8C583611-E06A-C547-A7D4-70F0BB8C4676}"/>
              </a:ext>
            </a:extLst>
          </p:cNvPr>
          <p:cNvSpPr txBox="1"/>
          <p:nvPr/>
        </p:nvSpPr>
        <p:spPr>
          <a:xfrm>
            <a:off x="7941130" y="4154683"/>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1</a:t>
            </a:r>
          </a:p>
        </p:txBody>
      </p:sp>
      <p:sp>
        <p:nvSpPr>
          <p:cNvPr id="34" name="TextBox 33">
            <a:extLst>
              <a:ext uri="{FF2B5EF4-FFF2-40B4-BE49-F238E27FC236}">
                <a16:creationId xmlns:a16="http://schemas.microsoft.com/office/drawing/2014/main" id="{10AB9E7C-B89D-8445-9EE9-1E40ED4E4ED6}"/>
              </a:ext>
            </a:extLst>
          </p:cNvPr>
          <p:cNvSpPr txBox="1"/>
          <p:nvPr/>
        </p:nvSpPr>
        <p:spPr>
          <a:xfrm>
            <a:off x="7941130" y="3821921"/>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1</a:t>
            </a:r>
          </a:p>
        </p:txBody>
      </p:sp>
      <p:sp>
        <p:nvSpPr>
          <p:cNvPr id="35" name="TextBox 34">
            <a:extLst>
              <a:ext uri="{FF2B5EF4-FFF2-40B4-BE49-F238E27FC236}">
                <a16:creationId xmlns:a16="http://schemas.microsoft.com/office/drawing/2014/main" id="{9237DFBE-5056-1547-B18A-4FDF373F6D04}"/>
              </a:ext>
            </a:extLst>
          </p:cNvPr>
          <p:cNvSpPr txBox="1"/>
          <p:nvPr/>
        </p:nvSpPr>
        <p:spPr>
          <a:xfrm>
            <a:off x="10101564" y="4154683"/>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1</a:t>
            </a:r>
          </a:p>
        </p:txBody>
      </p:sp>
      <p:sp>
        <p:nvSpPr>
          <p:cNvPr id="36" name="TextBox 35">
            <a:extLst>
              <a:ext uri="{FF2B5EF4-FFF2-40B4-BE49-F238E27FC236}">
                <a16:creationId xmlns:a16="http://schemas.microsoft.com/office/drawing/2014/main" id="{42CC922B-19B9-2448-9B0D-CD3187C98C53}"/>
              </a:ext>
            </a:extLst>
          </p:cNvPr>
          <p:cNvSpPr txBox="1"/>
          <p:nvPr/>
        </p:nvSpPr>
        <p:spPr>
          <a:xfrm>
            <a:off x="10101564" y="3821921"/>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1</a:t>
            </a:r>
          </a:p>
        </p:txBody>
      </p:sp>
      <p:sp>
        <p:nvSpPr>
          <p:cNvPr id="39" name="TextBox 38">
            <a:extLst>
              <a:ext uri="{FF2B5EF4-FFF2-40B4-BE49-F238E27FC236}">
                <a16:creationId xmlns:a16="http://schemas.microsoft.com/office/drawing/2014/main" id="{145DA60C-19C0-DC46-98A3-07337695AC8C}"/>
              </a:ext>
            </a:extLst>
          </p:cNvPr>
          <p:cNvSpPr txBox="1"/>
          <p:nvPr/>
        </p:nvSpPr>
        <p:spPr>
          <a:xfrm>
            <a:off x="7941130" y="3496821"/>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2</a:t>
            </a:r>
          </a:p>
        </p:txBody>
      </p:sp>
      <p:sp>
        <p:nvSpPr>
          <p:cNvPr id="40" name="TextBox 39">
            <a:extLst>
              <a:ext uri="{FF2B5EF4-FFF2-40B4-BE49-F238E27FC236}">
                <a16:creationId xmlns:a16="http://schemas.microsoft.com/office/drawing/2014/main" id="{8F2D0197-8BA2-974C-A1AD-63401506DE2E}"/>
              </a:ext>
            </a:extLst>
          </p:cNvPr>
          <p:cNvSpPr txBox="1"/>
          <p:nvPr/>
        </p:nvSpPr>
        <p:spPr>
          <a:xfrm>
            <a:off x="10101564" y="3496821"/>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2</a:t>
            </a:r>
          </a:p>
        </p:txBody>
      </p:sp>
      <p:sp>
        <p:nvSpPr>
          <p:cNvPr id="41" name="TextBox 40">
            <a:extLst>
              <a:ext uri="{FF2B5EF4-FFF2-40B4-BE49-F238E27FC236}">
                <a16:creationId xmlns:a16="http://schemas.microsoft.com/office/drawing/2014/main" id="{2927CB98-75CD-A64B-933F-012DE8AA332C}"/>
              </a:ext>
            </a:extLst>
          </p:cNvPr>
          <p:cNvSpPr txBox="1"/>
          <p:nvPr/>
        </p:nvSpPr>
        <p:spPr>
          <a:xfrm>
            <a:off x="10101564" y="3163162"/>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3</a:t>
            </a:r>
          </a:p>
        </p:txBody>
      </p:sp>
      <p:sp>
        <p:nvSpPr>
          <p:cNvPr id="42" name="TextBox 41">
            <a:extLst>
              <a:ext uri="{FF2B5EF4-FFF2-40B4-BE49-F238E27FC236}">
                <a16:creationId xmlns:a16="http://schemas.microsoft.com/office/drawing/2014/main" id="{67DA8E8D-BCAA-8240-AB81-97C19C41D391}"/>
              </a:ext>
            </a:extLst>
          </p:cNvPr>
          <p:cNvSpPr txBox="1"/>
          <p:nvPr/>
        </p:nvSpPr>
        <p:spPr>
          <a:xfrm>
            <a:off x="10091167" y="2817278"/>
            <a:ext cx="335348" cy="400110"/>
          </a:xfrm>
          <a:prstGeom prst="rect">
            <a:avLst/>
          </a:prstGeom>
          <a:noFill/>
        </p:spPr>
        <p:txBody>
          <a:bodyPr wrap="none" rtlCol="0">
            <a:spAutoFit/>
          </a:bodyPr>
          <a:lstStyle/>
          <a:p>
            <a:r>
              <a:rPr lang="en-US" sz="200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3</a:t>
            </a:r>
          </a:p>
        </p:txBody>
      </p:sp>
      <p:pic>
        <p:nvPicPr>
          <p:cNvPr id="43" name="Picture 42">
            <a:extLst>
              <a:ext uri="{FF2B5EF4-FFF2-40B4-BE49-F238E27FC236}">
                <a16:creationId xmlns:a16="http://schemas.microsoft.com/office/drawing/2014/main" id="{50283003-A0CA-764F-A4AA-9E85758CBD69}"/>
              </a:ext>
            </a:extLst>
          </p:cNvPr>
          <p:cNvPicPr>
            <a:picLocks noChangeAspect="1"/>
          </p:cNvPicPr>
          <p:nvPr/>
        </p:nvPicPr>
        <p:blipFill>
          <a:blip r:embed="rId6"/>
          <a:stretch>
            <a:fillRect/>
          </a:stretch>
        </p:blipFill>
        <p:spPr>
          <a:xfrm>
            <a:off x="1748877" y="3697638"/>
            <a:ext cx="1200549" cy="1140521"/>
          </a:xfrm>
          <a:prstGeom prst="rect">
            <a:avLst/>
          </a:prstGeom>
        </p:spPr>
      </p:pic>
      <p:pic>
        <p:nvPicPr>
          <p:cNvPr id="47" name="Graphic 46" descr="Checkmark">
            <a:extLst>
              <a:ext uri="{FF2B5EF4-FFF2-40B4-BE49-F238E27FC236}">
                <a16:creationId xmlns:a16="http://schemas.microsoft.com/office/drawing/2014/main" id="{A58027D4-EC2E-C845-AF90-8E48E14747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59121" y="2809771"/>
            <a:ext cx="360041" cy="360041"/>
          </a:xfrm>
          <a:prstGeom prst="rect">
            <a:avLst/>
          </a:prstGeom>
        </p:spPr>
      </p:pic>
      <p:pic>
        <p:nvPicPr>
          <p:cNvPr id="48" name="Graphic 47" descr="Checkmark">
            <a:extLst>
              <a:ext uri="{FF2B5EF4-FFF2-40B4-BE49-F238E27FC236}">
                <a16:creationId xmlns:a16="http://schemas.microsoft.com/office/drawing/2014/main" id="{3E4E5594-4F27-FF45-AF3F-C8666DC4E8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59234" y="3118489"/>
            <a:ext cx="360041" cy="360041"/>
          </a:xfrm>
          <a:prstGeom prst="rect">
            <a:avLst/>
          </a:prstGeom>
        </p:spPr>
      </p:pic>
      <p:pic>
        <p:nvPicPr>
          <p:cNvPr id="49" name="Graphic 48" descr="Checkmark">
            <a:extLst>
              <a:ext uri="{FF2B5EF4-FFF2-40B4-BE49-F238E27FC236}">
                <a16:creationId xmlns:a16="http://schemas.microsoft.com/office/drawing/2014/main" id="{E4520245-627C-8249-8B18-A90EB8CC11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29316" y="3478530"/>
            <a:ext cx="360041" cy="360041"/>
          </a:xfrm>
          <a:prstGeom prst="rect">
            <a:avLst/>
          </a:prstGeom>
        </p:spPr>
      </p:pic>
      <p:sp>
        <p:nvSpPr>
          <p:cNvPr id="44" name="TextBox 43">
            <a:extLst>
              <a:ext uri="{FF2B5EF4-FFF2-40B4-BE49-F238E27FC236}">
                <a16:creationId xmlns:a16="http://schemas.microsoft.com/office/drawing/2014/main" id="{AB50BF4C-B86A-CB44-90D5-27D07F9A47F1}"/>
              </a:ext>
            </a:extLst>
          </p:cNvPr>
          <p:cNvSpPr txBox="1"/>
          <p:nvPr/>
        </p:nvSpPr>
        <p:spPr>
          <a:xfrm>
            <a:off x="5302321" y="3242866"/>
            <a:ext cx="1322138" cy="707886"/>
          </a:xfrm>
          <a:prstGeom prst="rect">
            <a:avLst/>
          </a:prstGeom>
          <a:noFill/>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Day 1</a:t>
            </a:r>
          </a:p>
          <a:p>
            <a:pPr algn="ctr"/>
            <a:r>
              <a:rPr lang="en-US" sz="2000" dirty="0">
                <a:latin typeface="Amazon Ember" panose="02000000000000000000" pitchFamily="2" charset="0"/>
                <a:ea typeface="Amazon Ember" panose="02000000000000000000" pitchFamily="2" charset="0"/>
                <a:cs typeface="Amazon Ember Light" panose="020B0403020204020204" pitchFamily="34" charset="0"/>
              </a:rPr>
              <a:t>.</a:t>
            </a:r>
          </a:p>
        </p:txBody>
      </p:sp>
      <p:sp>
        <p:nvSpPr>
          <p:cNvPr id="50" name="TextBox 49">
            <a:extLst>
              <a:ext uri="{FF2B5EF4-FFF2-40B4-BE49-F238E27FC236}">
                <a16:creationId xmlns:a16="http://schemas.microsoft.com/office/drawing/2014/main" id="{AB50BF4C-B86A-CB44-90D5-27D07F9A47F1}"/>
              </a:ext>
            </a:extLst>
          </p:cNvPr>
          <p:cNvSpPr txBox="1"/>
          <p:nvPr/>
        </p:nvSpPr>
        <p:spPr>
          <a:xfrm>
            <a:off x="7259562" y="2809771"/>
            <a:ext cx="1597454" cy="707886"/>
          </a:xfrm>
          <a:prstGeom prst="rect">
            <a:avLst/>
          </a:prstGeom>
          <a:noFill/>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Day 2</a:t>
            </a:r>
          </a:p>
          <a:p>
            <a:pPr algn="ctr"/>
            <a:r>
              <a:rPr lang="en-US" sz="2000" dirty="0">
                <a:latin typeface="Amazon Ember" panose="02000000000000000000" pitchFamily="2" charset="0"/>
                <a:ea typeface="Amazon Ember" panose="02000000000000000000" pitchFamily="2" charset="0"/>
                <a:cs typeface="Amazon Ember Light" panose="020B0403020204020204" pitchFamily="34" charset="0"/>
              </a:rPr>
              <a:t>.</a:t>
            </a:r>
          </a:p>
        </p:txBody>
      </p:sp>
      <p:sp>
        <p:nvSpPr>
          <p:cNvPr id="51" name="TextBox 50">
            <a:extLst>
              <a:ext uri="{FF2B5EF4-FFF2-40B4-BE49-F238E27FC236}">
                <a16:creationId xmlns:a16="http://schemas.microsoft.com/office/drawing/2014/main" id="{AB50BF4C-B86A-CB44-90D5-27D07F9A47F1}"/>
              </a:ext>
            </a:extLst>
          </p:cNvPr>
          <p:cNvSpPr txBox="1"/>
          <p:nvPr/>
        </p:nvSpPr>
        <p:spPr>
          <a:xfrm>
            <a:off x="9441687" y="2157792"/>
            <a:ext cx="1597454" cy="707886"/>
          </a:xfrm>
          <a:prstGeom prst="rect">
            <a:avLst/>
          </a:prstGeom>
          <a:noFill/>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Day 3</a:t>
            </a:r>
          </a:p>
          <a:p>
            <a:pPr algn="ctr"/>
            <a:r>
              <a:rPr lang="en-US" sz="2000" dirty="0">
                <a:latin typeface="Amazon Ember" panose="02000000000000000000" pitchFamily="2" charset="0"/>
                <a:ea typeface="Amazon Ember" panose="02000000000000000000" pitchFamily="2" charset="0"/>
                <a:cs typeface="Amazon Ember Light" panose="020B0403020204020204" pitchFamily="34" charset="0"/>
              </a:rPr>
              <a:t>.</a:t>
            </a:r>
          </a:p>
        </p:txBody>
      </p:sp>
      <p:pic>
        <p:nvPicPr>
          <p:cNvPr id="54" name="Graphic 48" descr="Checkmark">
            <a:extLst>
              <a:ext uri="{FF2B5EF4-FFF2-40B4-BE49-F238E27FC236}">
                <a16:creationId xmlns:a16="http://schemas.microsoft.com/office/drawing/2014/main" id="{E4520245-627C-8249-8B18-A90EB8CC11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44963" y="3794642"/>
            <a:ext cx="360041" cy="360041"/>
          </a:xfrm>
          <a:prstGeom prst="rect">
            <a:avLst/>
          </a:prstGeom>
        </p:spPr>
      </p:pic>
      <p:pic>
        <p:nvPicPr>
          <p:cNvPr id="56" name="Graphic 48" descr="Checkmark">
            <a:extLst>
              <a:ext uri="{FF2B5EF4-FFF2-40B4-BE49-F238E27FC236}">
                <a16:creationId xmlns:a16="http://schemas.microsoft.com/office/drawing/2014/main" id="{E4520245-627C-8249-8B18-A90EB8CC11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27831" y="4119507"/>
            <a:ext cx="360041" cy="360041"/>
          </a:xfrm>
          <a:prstGeom prst="rect">
            <a:avLst/>
          </a:prstGeom>
        </p:spPr>
      </p:pic>
      <p:sp>
        <p:nvSpPr>
          <p:cNvPr id="3" name="Footer Placeholder 2"/>
          <p:cNvSpPr>
            <a:spLocks noGrp="1"/>
          </p:cNvSpPr>
          <p:nvPr>
            <p:ph type="ftr" sz="quarter" idx="3"/>
          </p:nvPr>
        </p:nvSpPr>
        <p:spPr/>
        <p:txBody>
          <a:bodyPr/>
          <a:lstStyle/>
          <a:p>
            <a:r>
              <a:rPr lang="en-US"/>
              <a:t>© 2021 Amazon Web Services, Inc. or its affiliates. All rights reserved.</a:t>
            </a:r>
            <a:endParaRPr lang="en-US" dirty="0"/>
          </a:p>
        </p:txBody>
      </p:sp>
      <p:sp>
        <p:nvSpPr>
          <p:cNvPr id="11" name="Slide Number Placeholder 10"/>
          <p:cNvSpPr>
            <a:spLocks noGrp="1"/>
          </p:cNvSpPr>
          <p:nvPr>
            <p:ph type="sldNum" sz="quarter" idx="12"/>
          </p:nvPr>
        </p:nvSpPr>
        <p:spPr/>
        <p:txBody>
          <a:bodyPr/>
          <a:lstStyle/>
          <a:p>
            <a:fld id="{B6A95138-A96E-2F42-A959-2EFD44FE4AB7}" type="slidenum">
              <a:rPr lang="en-US" smtClean="0"/>
              <a:t>8</a:t>
            </a:fld>
            <a:endParaRPr lang="en-US" dirty="0"/>
          </a:p>
        </p:txBody>
      </p:sp>
    </p:spTree>
    <p:custDataLst>
      <p:tags r:id="rId1"/>
    </p:custDataLst>
    <p:extLst>
      <p:ext uri="{BB962C8B-B14F-4D97-AF65-F5344CB8AC3E}">
        <p14:creationId xmlns:p14="http://schemas.microsoft.com/office/powerpoint/2010/main" val="267591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Knowledge check</a:t>
            </a:r>
          </a:p>
        </p:txBody>
      </p:sp>
      <p:sp>
        <p:nvSpPr>
          <p:cNvPr id="7" name="Text Placeholder 6"/>
          <p:cNvSpPr>
            <a:spLocks noGrp="1"/>
          </p:cNvSpPr>
          <p:nvPr>
            <p:ph idx="16"/>
          </p:nvPr>
        </p:nvSpPr>
        <p:spPr/>
        <p:txBody>
          <a:bodyPr/>
          <a:lstStyle/>
          <a:p>
            <a:pPr marL="0" indent="0">
              <a:buNone/>
            </a:pPr>
            <a:endParaRPr lang="en-US" dirty="0"/>
          </a:p>
          <a:p>
            <a:pPr marL="0" indent="0">
              <a:buNone/>
            </a:pPr>
            <a:r>
              <a:rPr lang="en-US" dirty="0"/>
              <a:t>What are the differences between instance stores and Amazon EBS volumes?</a:t>
            </a:r>
          </a:p>
        </p:txBody>
      </p:sp>
      <p:pic>
        <p:nvPicPr>
          <p:cNvPr id="10"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342780"/>
            <a:ext cx="1384653" cy="1391576"/>
          </a:xfrm>
          <a:prstGeom prst="rect">
            <a:avLst/>
          </a:prstGeom>
        </p:spPr>
      </p:pic>
      <p:sp>
        <p:nvSpPr>
          <p:cNvPr id="2" name="Footer Placeholder 1"/>
          <p:cNvSpPr>
            <a:spLocks noGrp="1"/>
          </p:cNvSpPr>
          <p:nvPr>
            <p:ph type="ftr" sz="quarter" idx="11"/>
          </p:nvPr>
        </p:nvSpPr>
        <p:spPr/>
        <p:txBody>
          <a:bodyPr/>
          <a:lstStyle/>
          <a:p>
            <a:r>
              <a:rPr lang="en-US"/>
              <a:t>© 2021 Amazon Web Services, Inc. or its affiliates. All rights reserved.</a:t>
            </a:r>
            <a:endParaRPr lang="en-US" dirty="0"/>
          </a:p>
        </p:txBody>
      </p:sp>
      <p:sp>
        <p:nvSpPr>
          <p:cNvPr id="3" name="Slide Number Placeholder 2"/>
          <p:cNvSpPr>
            <a:spLocks noGrp="1"/>
          </p:cNvSpPr>
          <p:nvPr>
            <p:ph type="sldNum" sz="quarter" idx="10"/>
          </p:nvPr>
        </p:nvSpPr>
        <p:spPr/>
        <p:txBody>
          <a:bodyPr/>
          <a:lstStyle/>
          <a:p>
            <a:fld id="{B6A95138-A96E-2F42-A959-2EFD44FE4AB7}" type="slidenum">
              <a:rPr lang="en-US" smtClean="0"/>
              <a:pPr/>
              <a:t>9</a:t>
            </a:fld>
            <a:endParaRPr lang="en-US" dirty="0"/>
          </a:p>
        </p:txBody>
      </p:sp>
    </p:spTree>
    <p:custDataLst>
      <p:tags r:id="rId1"/>
    </p:custDataLst>
    <p:extLst>
      <p:ext uri="{BB962C8B-B14F-4D97-AF65-F5344CB8AC3E}">
        <p14:creationId xmlns:p14="http://schemas.microsoft.com/office/powerpoint/2010/main" val="2074401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4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1_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11268</TotalTime>
  <Words>7762</Words>
  <Application>Microsoft Macintosh PowerPoint</Application>
  <PresentationFormat>Widescreen</PresentationFormat>
  <Paragraphs>727</Paragraphs>
  <Slides>44</Slides>
  <Notes>44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Amazon Ember</vt:lpstr>
      <vt:lpstr>Amazon Ember Light</vt:lpstr>
      <vt:lpstr>Arial</vt:lpstr>
      <vt:lpstr>Calibri</vt:lpstr>
      <vt:lpstr>Lucida Console</vt:lpstr>
      <vt:lpstr>System Font Regular</vt:lpstr>
      <vt:lpstr>Paloma 2019 v1</vt:lpstr>
      <vt:lpstr>1_Paloma 2019 v1</vt:lpstr>
      <vt:lpstr>Storage and Databases</vt:lpstr>
      <vt:lpstr>Module 5 objectives</vt:lpstr>
      <vt:lpstr>AWS storage</vt:lpstr>
      <vt:lpstr>AWS storage types</vt:lpstr>
      <vt:lpstr>Block storage</vt:lpstr>
      <vt:lpstr>Instance store</vt:lpstr>
      <vt:lpstr>Amazon EBS volumes</vt:lpstr>
      <vt:lpstr>Amazon EBS snapshots</vt:lpstr>
      <vt:lpstr>Knowledge check</vt:lpstr>
      <vt:lpstr>Knowledge check</vt:lpstr>
      <vt:lpstr>Object storage</vt:lpstr>
      <vt:lpstr>Amazon Simple Storage Service</vt:lpstr>
      <vt:lpstr>Amazon S3 storage classes</vt:lpstr>
      <vt:lpstr>Amazon S3 storage classes</vt:lpstr>
      <vt:lpstr>Knowledge check</vt:lpstr>
      <vt:lpstr>Knowledge check</vt:lpstr>
      <vt:lpstr>File storage</vt:lpstr>
      <vt:lpstr>Amazon Elastic File System</vt:lpstr>
      <vt:lpstr>AWS databases</vt:lpstr>
      <vt:lpstr>Database types</vt:lpstr>
      <vt:lpstr>Relational databases</vt:lpstr>
      <vt:lpstr>Amazon Relational Database Service</vt:lpstr>
      <vt:lpstr>Amazon RDS database engines</vt:lpstr>
      <vt:lpstr>Amazon Aurora</vt:lpstr>
      <vt:lpstr>Discussion</vt:lpstr>
      <vt:lpstr>Nonrelational databases</vt:lpstr>
      <vt:lpstr>Amazon DynamoDB</vt:lpstr>
      <vt:lpstr>AWS Database Migration Service </vt:lpstr>
      <vt:lpstr>Amazon RDS and Amazon DynamoDB</vt:lpstr>
      <vt:lpstr>Additional database services</vt:lpstr>
      <vt:lpstr>Additional database services</vt:lpstr>
      <vt:lpstr>Additional database services</vt:lpstr>
      <vt:lpstr>Knowledge check</vt:lpstr>
      <vt:lpstr>Knowledge check question 1</vt:lpstr>
      <vt:lpstr>Knowledge check answer 1</vt:lpstr>
      <vt:lpstr>Knowledge check question 2</vt:lpstr>
      <vt:lpstr>Knowledge check answer 2</vt:lpstr>
      <vt:lpstr>Knowledge check question 3</vt:lpstr>
      <vt:lpstr>Knowledge check answer 3</vt:lpstr>
      <vt:lpstr>Knowledge check question 4</vt:lpstr>
      <vt:lpstr>Knowledge check answer 4</vt:lpstr>
      <vt:lpstr>Knowledge check question 5</vt:lpstr>
      <vt:lpstr>Knowledge check answer 5</vt:lpstr>
      <vt:lpstr>Module 5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Liddell</dc:creator>
  <cp:lastModifiedBy>Olivia Liddell</cp:lastModifiedBy>
  <cp:revision>272</cp:revision>
  <dcterms:created xsi:type="dcterms:W3CDTF">2020-06-11T01:50:42Z</dcterms:created>
  <dcterms:modified xsi:type="dcterms:W3CDTF">2021-06-28T18:59:58Z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76DE83E3-3A7D-434B-B402-02FEAEF82139</vt:lpwstr>
  </property>
  <property fmtid="{D5CDD505-2E9C-101B-9397-08002B2CF9AE}" pid="3" name="ArticulatePath">
    <vt:lpwstr>CPE ILT - Module 05 - Storage and Databases</vt:lpwstr>
  </property>
</Properties>
</file>