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notesSlides/notesSlide14.xml" ContentType="application/vnd.openxmlformats-officedocument.presentationml.notesSlide+xml"/>
  <Override PartName="/ppt/tags/tag39.xml" ContentType="application/vnd.openxmlformats-officedocument.presentationml.tags+xml"/>
  <Override PartName="/ppt/notesSlides/notesSlide15.xml" ContentType="application/vnd.openxmlformats-officedocument.presentationml.notesSlide+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notesSlides/notesSlide21.xml" ContentType="application/vnd.openxmlformats-officedocument.presentationml.notesSlide+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notesSlides/notesSlide24.xml" ContentType="application/vnd.openxmlformats-officedocument.presentationml.notesSlide+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ppt/tags/tag60.xml" ContentType="application/vnd.openxmlformats-officedocument.presentationml.tags+xml"/>
  <Override PartName="/ppt/notesSlides/notesSlide36.xml" ContentType="application/vnd.openxmlformats-officedocument.presentationml.notesSlide+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tags/tag63.xml" ContentType="application/vnd.openxmlformats-officedocument.presentationml.tags+xml"/>
  <Override PartName="/ppt/notesSlides/notesSlide39.xml" ContentType="application/vnd.openxmlformats-officedocument.presentationml.notesSlide+xml"/>
  <Override PartName="/ppt/tags/tag64.xml" ContentType="application/vnd.openxmlformats-officedocument.presentationml.tags+xml"/>
  <Override PartName="/ppt/notesSlides/notesSlide40.xml" ContentType="application/vnd.openxmlformats-officedocument.presentationml.notesSlide+xml"/>
  <Override PartName="/ppt/tags/tag65.xml" ContentType="application/vnd.openxmlformats-officedocument.presentationml.tags+xml"/>
  <Override PartName="/ppt/notesSlides/notesSlide41.xml" ContentType="application/vnd.openxmlformats-officedocument.presentationml.notesSlide+xml"/>
  <Override PartName="/ppt/tags/tag66.xml" ContentType="application/vnd.openxmlformats-officedocument.presentationml.tags+xml"/>
  <Override PartName="/ppt/notesSlides/notesSlide42.xml" ContentType="application/vnd.openxmlformats-officedocument.presentationml.notesSlide+xml"/>
  <Override PartName="/ppt/tags/tag67.xml" ContentType="application/vnd.openxmlformats-officedocument.presentationml.tags+xml"/>
  <Override PartName="/ppt/notesSlides/notesSlide43.xml" ContentType="application/vnd.openxmlformats-officedocument.presentationml.notesSlide+xml"/>
  <Override PartName="/ppt/tags/tag68.xml" ContentType="application/vnd.openxmlformats-officedocument.presentationml.tags+xml"/>
  <Override PartName="/ppt/notesSlides/notesSlide44.xml" ContentType="application/vnd.openxmlformats-officedocument.presentationml.notesSlide+xml"/>
  <Override PartName="/ppt/tags/tag69.xml" ContentType="application/vnd.openxmlformats-officedocument.presentationml.tags+xml"/>
  <Override PartName="/ppt/notesSlides/notesSlide45.xml" ContentType="application/vnd.openxmlformats-officedocument.presentationml.notesSlide+xml"/>
  <Override PartName="/ppt/tags/tag70.xml" ContentType="application/vnd.openxmlformats-officedocument.presentationml.tags+xml"/>
  <Override PartName="/ppt/notesSlides/notesSlide46.xml" ContentType="application/vnd.openxmlformats-officedocument.presentationml.notesSlide+xml"/>
  <Override PartName="/ppt/tags/tag71.xml" ContentType="application/vnd.openxmlformats-officedocument.presentationml.tags+xml"/>
  <Override PartName="/ppt/notesSlides/notesSlide47.xml" ContentType="application/vnd.openxmlformats-officedocument.presentationml.notesSlide+xml"/>
  <Override PartName="/ppt/tags/tag72.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handoutMasterIdLst>
    <p:handoutMasterId r:id="rId51"/>
  </p:handoutMasterIdLst>
  <p:sldIdLst>
    <p:sldId id="323" r:id="rId2"/>
    <p:sldId id="585" r:id="rId3"/>
    <p:sldId id="588" r:id="rId4"/>
    <p:sldId id="325" r:id="rId5"/>
    <p:sldId id="431" r:id="rId6"/>
    <p:sldId id="318" r:id="rId7"/>
    <p:sldId id="438" r:id="rId8"/>
    <p:sldId id="589" r:id="rId9"/>
    <p:sldId id="573" r:id="rId10"/>
    <p:sldId id="406" r:id="rId11"/>
    <p:sldId id="441" r:id="rId12"/>
    <p:sldId id="442" r:id="rId13"/>
    <p:sldId id="572" r:id="rId14"/>
    <p:sldId id="571" r:id="rId15"/>
    <p:sldId id="444" r:id="rId16"/>
    <p:sldId id="446" r:id="rId17"/>
    <p:sldId id="447" r:id="rId18"/>
    <p:sldId id="590" r:id="rId19"/>
    <p:sldId id="449" r:id="rId20"/>
    <p:sldId id="450" r:id="rId21"/>
    <p:sldId id="574" r:id="rId22"/>
    <p:sldId id="575" r:id="rId23"/>
    <p:sldId id="593" r:id="rId24"/>
    <p:sldId id="558" r:id="rId25"/>
    <p:sldId id="559" r:id="rId26"/>
    <p:sldId id="560" r:id="rId27"/>
    <p:sldId id="576" r:id="rId28"/>
    <p:sldId id="577" r:id="rId29"/>
    <p:sldId id="591" r:id="rId30"/>
    <p:sldId id="548" r:id="rId31"/>
    <p:sldId id="549" r:id="rId32"/>
    <p:sldId id="547" r:id="rId33"/>
    <p:sldId id="552" r:id="rId34"/>
    <p:sldId id="592" r:id="rId35"/>
    <p:sldId id="553" r:id="rId36"/>
    <p:sldId id="550" r:id="rId37"/>
    <p:sldId id="587" r:id="rId38"/>
    <p:sldId id="578" r:id="rId39"/>
    <p:sldId id="579" r:id="rId40"/>
    <p:sldId id="564" r:id="rId41"/>
    <p:sldId id="580" r:id="rId42"/>
    <p:sldId id="567" r:id="rId43"/>
    <p:sldId id="581" r:id="rId44"/>
    <p:sldId id="569" r:id="rId45"/>
    <p:sldId id="582" r:id="rId46"/>
    <p:sldId id="583" r:id="rId47"/>
    <p:sldId id="584" r:id="rId48"/>
    <p:sldId id="425" r:id="rId49"/>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ia Liddell" initials="OL" lastIdx="5" clrIdx="0">
    <p:extLst>
      <p:ext uri="{19B8F6BF-5375-455C-9EA6-DF929625EA0E}">
        <p15:presenceInfo xmlns:p15="http://schemas.microsoft.com/office/powerpoint/2012/main" userId="Olivia Liddell" providerId="None"/>
      </p:ext>
    </p:extLst>
  </p:cmAuthor>
  <p:cmAuthor id="2" name="Cianchetta-Riordan, Jenn" initials="CJ" lastIdx="7" clrIdx="1">
    <p:extLst>
      <p:ext uri="{19B8F6BF-5375-455C-9EA6-DF929625EA0E}">
        <p15:presenceInfo xmlns:p15="http://schemas.microsoft.com/office/powerpoint/2012/main" userId="S-1-5-21-1407069837-2091007605-538272213-29648769" providerId="AD"/>
      </p:ext>
    </p:extLst>
  </p:cmAuthor>
  <p:cmAuthor id="3" name="Millhollon, Mary" initials="MM" lastIdx="4" clrIdx="2">
    <p:extLst>
      <p:ext uri="{19B8F6BF-5375-455C-9EA6-DF929625EA0E}">
        <p15:presenceInfo xmlns:p15="http://schemas.microsoft.com/office/powerpoint/2012/main" userId="S-1-5-21-1407069837-2091007605-538272213-30133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4C08"/>
    <a:srgbClr val="067F68"/>
    <a:srgbClr val="015276"/>
    <a:srgbClr val="2E27AD"/>
    <a:srgbClr val="EAE8EB"/>
    <a:srgbClr val="D6242D"/>
    <a:srgbClr val="C48B00"/>
    <a:srgbClr val="B0084D"/>
    <a:srgbClr val="FF4F8B"/>
    <a:srgbClr val="BF08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8"/>
    <p:restoredTop sz="79945" autoAdjust="0"/>
  </p:normalViewPr>
  <p:slideViewPr>
    <p:cSldViewPr snapToGrid="0" snapToObjects="1">
      <p:cViewPr varScale="1">
        <p:scale>
          <a:sx n="95" d="100"/>
          <a:sy n="95" d="100"/>
        </p:scale>
        <p:origin x="1032" y="192"/>
      </p:cViewPr>
      <p:guideLst/>
    </p:cSldViewPr>
  </p:slideViewPr>
  <p:notesTextViewPr>
    <p:cViewPr>
      <p:scale>
        <a:sx n="170" d="100"/>
        <a:sy n="170" d="100"/>
      </p:scale>
      <p:origin x="0" y="-2736"/>
    </p:cViewPr>
  </p:notesText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8A0EEC-52A7-40C3-A6B2-8C2D6D05F13F}" type="datetimeFigureOut">
              <a:rPr lang="en-US" smtClean="0"/>
              <a:t>6/29/21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D54EBE-2B36-4A13-A5BE-CEE64301BC25}" type="slidenum">
              <a:rPr lang="en-US" smtClean="0"/>
              <a:t>‹#›</a:t>
            </a:fld>
            <a:endParaRPr lang="en-US"/>
          </a:p>
        </p:txBody>
      </p:sp>
    </p:spTree>
    <p:extLst>
      <p:ext uri="{BB962C8B-B14F-4D97-AF65-F5344CB8AC3E}">
        <p14:creationId xmlns:p14="http://schemas.microsoft.com/office/powerpoint/2010/main" val="1093016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02532-2AA3-E548-9CDC-33B86C133DBE}" type="datetimeFigureOut">
              <a:rPr lang="en-US" smtClean="0"/>
              <a:t>6/29/21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588A2-AA92-1D4D-B5F0-5C0D0A3A8509}" type="slidenum">
              <a:rPr lang="en-US" smtClean="0"/>
              <a:t>‹#›</a:t>
            </a:fld>
            <a:endParaRPr lang="en-US" dirty="0"/>
          </a:p>
        </p:txBody>
      </p:sp>
    </p:spTree>
    <p:extLst>
      <p:ext uri="{BB962C8B-B14F-4D97-AF65-F5344CB8AC3E}">
        <p14:creationId xmlns:p14="http://schemas.microsoft.com/office/powerpoint/2010/main" val="43555730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about security at AWS. This includes the shared responsibility model, AWS Identity and Access Management, AWS Organizations, and compliance.</a:t>
            </a:r>
          </a:p>
        </p:txBody>
      </p:sp>
    </p:spTree>
    <p:extLst>
      <p:ext uri="{BB962C8B-B14F-4D97-AF65-F5344CB8AC3E}">
        <p14:creationId xmlns:p14="http://schemas.microsoft.com/office/powerpoint/2010/main" val="588352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AWS Identity and Access Management (IAM) </a:t>
            </a:r>
            <a:r>
              <a:rPr lang="en-US" sz="1200" b="0" i="0" kern="1200" dirty="0">
                <a:solidFill>
                  <a:schemeClr val="tx1"/>
                </a:solidFill>
                <a:effectLst/>
                <a:latin typeface="+mn-lt"/>
                <a:ea typeface="+mn-ea"/>
                <a:cs typeface="+mn-cs"/>
              </a:rPr>
              <a:t>allows you to manage access to AWS services and resources securely.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IAM gives you the flexibility to configure access based on your company’s specific operational and security needs. You do this by using a combination of IAM features, which are explored in detail in this lesson:</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IAM users, groups, and roles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IAM policies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Multi-factor authentication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 will also learn best practices for each of these features.</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84715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you first create an AWS account, you begin with an identity that is known as the </a:t>
            </a:r>
            <a:r>
              <a:rPr lang="en-US" sz="1200" b="1" kern="1200" dirty="0">
                <a:solidFill>
                  <a:schemeClr val="tx1"/>
                </a:solidFill>
                <a:effectLst/>
                <a:latin typeface="+mn-lt"/>
                <a:ea typeface="+mn-ea"/>
                <a:cs typeface="+mn-cs"/>
              </a:rPr>
              <a:t>root user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root user is accessed by signing in with the email address and password that you used to create your AWS account. You can think of the root user as being similar to the owner of the coffee shop. It has complete access to all of the AWS services and resources within the account.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Do </a:t>
            </a:r>
            <a:r>
              <a:rPr lang="en-US" sz="1200" b="1"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use the root user for everyday tasks. </a:t>
            </a:r>
            <a:r>
              <a:rPr lang="en-US" sz="1200" b="0" i="0" kern="1200" dirty="0">
                <a:solidFill>
                  <a:schemeClr val="tx1"/>
                </a:solidFill>
                <a:effectLst/>
                <a:latin typeface="+mn-lt"/>
                <a:ea typeface="+mn-ea"/>
                <a:cs typeface="+mn-cs"/>
              </a:rPr>
              <a:t>Instead, use the root user to create your first IAM user and assign it permissions to create other users.</a:t>
            </a: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continue to create other IAM users, and access those identities for performing regular tasks throughout AWS. Only use the root user when you need to perform a limited number of tasks that are only available to the root user. Examples of these tasks include changing your root user email address and changing your AWS Support plan.</a:t>
            </a:r>
          </a:p>
          <a:p>
            <a:r>
              <a:rPr lang="en-US" sz="1200" kern="1200" dirty="0">
                <a:solidFill>
                  <a:schemeClr val="tx1"/>
                </a:solidFill>
                <a:effectLst/>
                <a:latin typeface="+mn-lt"/>
                <a:ea typeface="+mn-ea"/>
                <a:cs typeface="+mn-cs"/>
              </a:rPr>
              <a:t> </a:t>
            </a:r>
          </a:p>
        </p:txBody>
      </p:sp>
    </p:spTree>
    <p:extLst>
      <p:ext uri="{BB962C8B-B14F-4D97-AF65-F5344CB8AC3E}">
        <p14:creationId xmlns:p14="http://schemas.microsoft.com/office/powerpoint/2010/main" val="191295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IAM user</a:t>
            </a:r>
            <a:r>
              <a:rPr lang="en-US" sz="1200" b="0" i="0" kern="1200" dirty="0">
                <a:solidFill>
                  <a:schemeClr val="tx1"/>
                </a:solidFill>
                <a:effectLst/>
                <a:latin typeface="+mn-lt"/>
                <a:ea typeface="+mn-ea"/>
                <a:cs typeface="+mn-cs"/>
              </a:rPr>
              <a:t> is an identity that you create in AWS. It represents the person or application that interacts with AWS services and resources. It consists of a name and credentials.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By default, when you create a new IAM user in AWS, it has no permissions associated with it. To allow the IAM user to perform specific actions in AWS, such as launching an Amazon EC2 instance or creating an Amazon S3 bucket, you must grant the IAM user the necessary permissions.</a:t>
            </a:r>
          </a:p>
          <a:p>
            <a:r>
              <a:rPr lang="en-US" sz="1200" kern="1200" dirty="0">
                <a:solidFill>
                  <a:schemeClr val="tx1"/>
                </a:solidFill>
                <a:effectLst/>
                <a:latin typeface="+mn-lt"/>
                <a:ea typeface="+mn-ea"/>
                <a:cs typeface="+mn-cs"/>
              </a:rPr>
              <a:t> </a:t>
            </a:r>
          </a:p>
          <a:p>
            <a:pPr fontAlgn="base" latinLnBrk="0"/>
            <a:r>
              <a:rPr lang="en-US" sz="1200" kern="1200" dirty="0">
                <a:solidFill>
                  <a:schemeClr val="tx1"/>
                </a:solidFill>
                <a:effectLst/>
                <a:latin typeface="+mn-lt"/>
                <a:ea typeface="+mn-ea"/>
                <a:cs typeface="+mn-cs"/>
              </a:rPr>
              <a:t>As a best practice, </a:t>
            </a:r>
            <a:r>
              <a:rPr lang="en-US" sz="1200" b="0" i="0" kern="1200" dirty="0">
                <a:solidFill>
                  <a:schemeClr val="tx1"/>
                </a:solidFill>
                <a:effectLst/>
                <a:latin typeface="+mn-lt"/>
                <a:ea typeface="+mn-ea"/>
                <a:cs typeface="+mn-cs"/>
              </a:rPr>
              <a:t>create individual IAM users for each person who must access AWS.</a:t>
            </a:r>
          </a:p>
          <a:p>
            <a:pPr fontAlgn="base" latinLnBrk="0"/>
            <a:endParaRPr lang="en-US" sz="1200" b="0" i="0" kern="1200" dirty="0">
              <a:solidFill>
                <a:schemeClr val="tx1"/>
              </a:solidFill>
              <a:effectLst/>
              <a:latin typeface="+mn-lt"/>
              <a:ea typeface="+mn-ea"/>
              <a:cs typeface="+mn-cs"/>
            </a:endParaRPr>
          </a:p>
          <a:p>
            <a:pPr fontAlgn="base" latinLnBrk="0"/>
            <a:r>
              <a:rPr lang="en-US" sz="1200" b="0" i="0" kern="1200" dirty="0">
                <a:solidFill>
                  <a:schemeClr val="tx1"/>
                </a:solidFill>
                <a:effectLst/>
                <a:latin typeface="+mn-lt"/>
                <a:ea typeface="+mn-ea"/>
                <a:cs typeface="+mn-cs"/>
              </a:rPr>
              <a:t>Even if you have multiple employees who require the same level of access, you should create individual IAM users for each of them. This provides additional security by allowing each IAM user to have a unique set of security credentials.</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6111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IAM policy</a:t>
            </a:r>
            <a:r>
              <a:rPr lang="en-US" sz="1200" b="0" i="0" kern="1200" dirty="0">
                <a:solidFill>
                  <a:schemeClr val="tx1"/>
                </a:solidFill>
                <a:effectLst/>
                <a:latin typeface="+mn-lt"/>
                <a:ea typeface="+mn-ea"/>
                <a:cs typeface="+mn-cs"/>
              </a:rPr>
              <a:t> is a document that allows or denies permissions to AWS services and resources.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IAM policies allow you to customize users’ levels of access to resources. For example, you can allow users to access all of the Amazon S3 buckets within your AWS account, or only a specific bucket.</a:t>
            </a:r>
          </a:p>
          <a:p>
            <a:endParaRPr lang="en-US" sz="1200" kern="1200" dirty="0">
              <a:solidFill>
                <a:schemeClr val="tx1"/>
              </a:solidFill>
              <a:effectLst/>
              <a:latin typeface="+mn-lt"/>
              <a:ea typeface="+mn-ea"/>
              <a:cs typeface="+mn-cs"/>
            </a:endParaRPr>
          </a:p>
          <a:p>
            <a:pPr fontAlgn="base" latinLnBrk="0"/>
            <a:r>
              <a:rPr lang="en-US" sz="1200" kern="1200" dirty="0">
                <a:solidFill>
                  <a:schemeClr val="tx1"/>
                </a:solidFill>
                <a:effectLst/>
                <a:latin typeface="+mn-lt"/>
                <a:ea typeface="+mn-ea"/>
                <a:cs typeface="+mn-cs"/>
              </a:rPr>
              <a:t>As a best practice, </a:t>
            </a:r>
            <a:r>
              <a:rPr lang="en-US" sz="1200" b="0" i="0" kern="1200" dirty="0">
                <a:solidFill>
                  <a:schemeClr val="tx1"/>
                </a:solidFill>
                <a:effectLst/>
                <a:latin typeface="+mn-lt"/>
                <a:ea typeface="+mn-ea"/>
                <a:cs typeface="+mn-cs"/>
              </a:rPr>
              <a:t>follow the security principle of </a:t>
            </a:r>
            <a:r>
              <a:rPr lang="en-US" sz="1200" b="1" i="0" kern="1200" dirty="0">
                <a:solidFill>
                  <a:schemeClr val="tx1"/>
                </a:solidFill>
                <a:effectLst/>
                <a:latin typeface="+mn-lt"/>
                <a:ea typeface="+mn-ea"/>
                <a:cs typeface="+mn-cs"/>
              </a:rPr>
              <a:t>least privilege</a:t>
            </a:r>
            <a:r>
              <a:rPr lang="en-US" sz="1200" b="0" i="0" kern="1200" dirty="0">
                <a:solidFill>
                  <a:schemeClr val="tx1"/>
                </a:solidFill>
                <a:effectLst/>
                <a:latin typeface="+mn-lt"/>
                <a:ea typeface="+mn-ea"/>
                <a:cs typeface="+mn-cs"/>
              </a:rPr>
              <a:t> when granting permissions.</a:t>
            </a:r>
          </a:p>
          <a:p>
            <a:pPr fontAlgn="base" latinLnBrk="0"/>
            <a:endParaRPr lang="en-US" sz="1200" b="0" i="0" kern="1200" dirty="0">
              <a:solidFill>
                <a:schemeClr val="tx1"/>
              </a:solidFill>
              <a:effectLst/>
              <a:latin typeface="+mn-lt"/>
              <a:ea typeface="+mn-ea"/>
              <a:cs typeface="+mn-cs"/>
            </a:endParaRPr>
          </a:p>
          <a:p>
            <a:pPr fontAlgn="base" latinLnBrk="0"/>
            <a:r>
              <a:rPr lang="en-US" sz="1200" b="0" i="0" kern="1200" dirty="0">
                <a:solidFill>
                  <a:schemeClr val="tx1"/>
                </a:solidFill>
                <a:effectLst/>
                <a:latin typeface="+mn-lt"/>
                <a:ea typeface="+mn-ea"/>
                <a:cs typeface="+mn-cs"/>
              </a:rPr>
              <a:t>By following this principle, you help to prevent users or roles from having more permissions than needed to perform their tasks.</a:t>
            </a:r>
          </a:p>
          <a:p>
            <a:pPr fontAlgn="base" latinLnBrk="0"/>
            <a:endParaRPr lang="en-US" sz="1200" b="0" i="0" kern="1200" dirty="0">
              <a:solidFill>
                <a:schemeClr val="tx1"/>
              </a:solidFill>
              <a:effectLst/>
              <a:latin typeface="+mn-lt"/>
              <a:ea typeface="+mn-ea"/>
              <a:cs typeface="+mn-cs"/>
            </a:endParaRPr>
          </a:p>
          <a:p>
            <a:pPr fontAlgn="base" latinLnBrk="0"/>
            <a:r>
              <a:rPr lang="en-US" sz="1200" b="0" i="0" kern="1200" dirty="0">
                <a:solidFill>
                  <a:schemeClr val="tx1"/>
                </a:solidFill>
                <a:effectLst/>
                <a:latin typeface="+mn-lt"/>
                <a:ea typeface="+mn-ea"/>
                <a:cs typeface="+mn-cs"/>
              </a:rPr>
              <a:t>For example, if an employee needs access to only a specific bucket, specify the bucket in the IAM policy. Do this instead of granting the employee access to all of the buckets in your AWS account.</a:t>
            </a:r>
          </a:p>
        </p:txBody>
      </p:sp>
    </p:spTree>
    <p:extLst>
      <p:ext uri="{BB962C8B-B14F-4D97-AF65-F5344CB8AC3E}">
        <p14:creationId xmlns:p14="http://schemas.microsoft.com/office/powerpoint/2010/main" val="603116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of how IAM policies work. Suppose that the coffee shop owner has created an IAM user for a newly hired cashier. The cashier needs access to the receipts that are kept in an Amazon S3 bucket with the ID: </a:t>
            </a:r>
            <a:r>
              <a:rPr lang="en-US" sz="1200" i="1" kern="1200" dirty="0">
                <a:solidFill>
                  <a:schemeClr val="tx1"/>
                </a:solidFill>
                <a:effectLst/>
                <a:latin typeface="+mn-lt"/>
                <a:ea typeface="+mn-ea"/>
                <a:cs typeface="+mn-cs"/>
              </a:rPr>
              <a:t>awsdoc-example-bucket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coffee shop owner uses the following IAM policy to grant the cashier access to the </a:t>
            </a:r>
            <a:r>
              <a:rPr lang="en-US" sz="1200" i="1" kern="1200" dirty="0">
                <a:solidFill>
                  <a:schemeClr val="tx1"/>
                </a:solidFill>
                <a:effectLst/>
                <a:latin typeface="+mn-lt"/>
                <a:ea typeface="+mn-ea"/>
                <a:cs typeface="+mn-cs"/>
              </a:rPr>
              <a:t>awsdoc-example-bucket</a:t>
            </a:r>
            <a:r>
              <a:rPr lang="en-US" sz="1200" kern="1200" dirty="0">
                <a:solidFill>
                  <a:schemeClr val="tx1"/>
                </a:solidFill>
                <a:effectLst/>
                <a:latin typeface="+mn-lt"/>
                <a:ea typeface="+mn-ea"/>
                <a:cs typeface="+mn-cs"/>
              </a:rPr>
              <a:t> bucket in Amazon S3:</a:t>
            </a:r>
          </a:p>
          <a:p>
            <a:r>
              <a:rPr lang="en-US" sz="1200" kern="1200" dirty="0">
                <a:solidFill>
                  <a:schemeClr val="tx1"/>
                </a:solidFill>
                <a:effectLst/>
                <a:latin typeface="+mn-lt"/>
                <a:ea typeface="+mn-ea"/>
                <a:cs typeface="+mn-cs"/>
              </a:rPr>
              <a:t> </a:t>
            </a:r>
            <a:endParaRPr lang="en-US" sz="1200" b="0" i="0" kern="1200" dirty="0">
              <a:solidFill>
                <a:schemeClr val="tx1"/>
              </a:solidFill>
              <a:effectLst/>
              <a:latin typeface="Courier New" panose="02070309020205020404" pitchFamily="49" charset="0"/>
              <a:ea typeface="+mn-ea"/>
              <a:cs typeface="Courier New" panose="02070309020205020404" pitchFamily="49" charset="0"/>
            </a:endParaRPr>
          </a:p>
          <a:p>
            <a:r>
              <a:rPr lang="en-US" dirty="0"/>
              <a:t>{ </a:t>
            </a:r>
          </a:p>
          <a:p>
            <a:r>
              <a:rPr lang="en-US" dirty="0"/>
              <a:t>  "Version": "2012-10-17", </a:t>
            </a:r>
          </a:p>
          <a:p>
            <a:r>
              <a:rPr lang="en-US" dirty="0"/>
              <a:t>  "Statement": { </a:t>
            </a:r>
          </a:p>
          <a:p>
            <a:r>
              <a:rPr lang="en-US" dirty="0"/>
              <a:t>      "Effect": "Allow", </a:t>
            </a:r>
          </a:p>
          <a:p>
            <a:r>
              <a:rPr lang="en-US" dirty="0"/>
              <a:t>      "Action": ["s3:ListObject", "s3:GetObject"], </a:t>
            </a:r>
          </a:p>
          <a:p>
            <a:r>
              <a:rPr lang="en-US" dirty="0"/>
              <a:t>      "Resource": ["arn:aws:s3::: </a:t>
            </a:r>
            <a:r>
              <a:rPr lang="en-US" dirty="0" err="1"/>
              <a:t>awsdoc</a:t>
            </a:r>
            <a:r>
              <a:rPr lang="en-US" dirty="0"/>
              <a:t>-example-bucket", "arn:aws:s3::: </a:t>
            </a:r>
            <a:r>
              <a:rPr lang="en-US" dirty="0" err="1"/>
              <a:t>awsdoc</a:t>
            </a:r>
            <a:r>
              <a:rPr lang="en-US" dirty="0"/>
              <a:t>-example-bucket/*"] </a:t>
            </a:r>
          </a:p>
          <a:p>
            <a:r>
              <a:rPr lang="en-US" dirty="0"/>
              <a:t>   } </a:t>
            </a:r>
          </a:p>
          <a:p>
            <a:r>
              <a:rPr lang="en-US" dirty="0"/>
              <a:t>}</a:t>
            </a:r>
            <a:endParaRPr lang="en-US" sz="1200" b="0" i="0" kern="1200" dirty="0">
              <a:solidFill>
                <a:schemeClr val="tx1"/>
              </a:solidFill>
              <a:effectLst/>
              <a:latin typeface="Courier New" panose="02070309020205020404" pitchFamily="49" charset="0"/>
              <a:ea typeface="+mn-ea"/>
              <a:cs typeface="Courier New" panose="02070309020205020404" pitchFamily="49" charset="0"/>
            </a:endParaRPr>
          </a:p>
          <a:p>
            <a:r>
              <a:rPr lang="en-US" sz="120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In this example, the IAM policy is allowing specific actions within Amazon S3: </a:t>
            </a:r>
            <a:r>
              <a:rPr lang="en-US" sz="1200" b="0" i="0" kern="1200" dirty="0" err="1">
                <a:solidFill>
                  <a:schemeClr val="tx1"/>
                </a:solidFill>
                <a:effectLst/>
                <a:latin typeface="+mn-lt"/>
                <a:ea typeface="+mn-ea"/>
                <a:cs typeface="+mn-cs"/>
              </a:rPr>
              <a:t>ListObject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GetObject</a:t>
            </a:r>
            <a:r>
              <a:rPr lang="en-US" sz="1200" b="0" i="0" kern="1200" dirty="0">
                <a:solidFill>
                  <a:schemeClr val="tx1"/>
                </a:solidFill>
                <a:effectLst/>
                <a:latin typeface="+mn-lt"/>
                <a:ea typeface="+mn-ea"/>
                <a:cs typeface="+mn-cs"/>
              </a:rPr>
              <a:t>. The policy also mentions a specific bucket ID: </a:t>
            </a:r>
            <a:r>
              <a:rPr lang="en-US" sz="1200" i="1" kern="1200" dirty="0" err="1">
                <a:solidFill>
                  <a:schemeClr val="tx1"/>
                </a:solidFill>
                <a:effectLst/>
                <a:latin typeface="+mn-lt"/>
                <a:ea typeface="+mn-ea"/>
                <a:cs typeface="+mn-cs"/>
              </a:rPr>
              <a:t>awsdoc</a:t>
            </a:r>
            <a:r>
              <a:rPr lang="en-US" sz="1200" i="1" kern="1200" dirty="0">
                <a:solidFill>
                  <a:schemeClr val="tx1"/>
                </a:solidFill>
                <a:effectLst/>
                <a:latin typeface="+mn-lt"/>
                <a:ea typeface="+mn-ea"/>
                <a:cs typeface="+mn-cs"/>
              </a:rPr>
              <a:t>-example-bucket</a:t>
            </a:r>
            <a:r>
              <a:rPr lang="en-US" sz="1200" b="0" i="0" kern="1200" dirty="0">
                <a:solidFill>
                  <a:schemeClr val="tx1"/>
                </a:solidFill>
                <a:effectLst/>
                <a:latin typeface="+mn-lt"/>
                <a:ea typeface="+mn-ea"/>
                <a:cs typeface="+mn-cs"/>
              </a:rPr>
              <a:t>. When the owner attaches this policy to the cashier’s IAM user, it will allow the cashier to view a list of the objects in the </a:t>
            </a:r>
            <a:r>
              <a:rPr lang="en-US" sz="1200" i="1" kern="1200" dirty="0" err="1">
                <a:solidFill>
                  <a:schemeClr val="tx1"/>
                </a:solidFill>
                <a:effectLst/>
                <a:latin typeface="+mn-lt"/>
                <a:ea typeface="+mn-ea"/>
                <a:cs typeface="+mn-cs"/>
              </a:rPr>
              <a:t>awsdoc</a:t>
            </a:r>
            <a:r>
              <a:rPr lang="en-US" sz="1200" i="1" kern="1200" dirty="0">
                <a:solidFill>
                  <a:schemeClr val="tx1"/>
                </a:solidFill>
                <a:effectLst/>
                <a:latin typeface="+mn-lt"/>
                <a:ea typeface="+mn-ea"/>
                <a:cs typeface="+mn-cs"/>
              </a:rPr>
              <a:t>-example-bucket</a:t>
            </a:r>
            <a:r>
              <a:rPr lang="en-US" sz="1200" b="0" i="0" kern="1200" dirty="0">
                <a:solidFill>
                  <a:schemeClr val="tx1"/>
                </a:solidFill>
                <a:effectLst/>
                <a:latin typeface="+mn-lt"/>
                <a:ea typeface="+mn-ea"/>
                <a:cs typeface="+mn-cs"/>
              </a:rPr>
              <a:t> bucket and also access them. </a:t>
            </a: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the owner wants the cashier to be able to access other services and perform other actions in AWS, the owner must attach additional policies to specify these services and actions.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Now, suppose that the coffee shop has hired a few more cashiers. Instead of assigning permissions to each individual IAM user, the owner places the users into an </a:t>
            </a:r>
            <a:r>
              <a:rPr lang="en-US" sz="1200" b="1" i="0" kern="1200" dirty="0">
                <a:solidFill>
                  <a:schemeClr val="tx1"/>
                </a:solidFill>
                <a:effectLst/>
                <a:latin typeface="+mn-lt"/>
                <a:ea typeface="+mn-ea"/>
                <a:cs typeface="+mn-cs"/>
              </a:rPr>
              <a:t>IAM group</a:t>
            </a:r>
            <a:r>
              <a:rPr lang="en-US"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851916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IAM group </a:t>
            </a:r>
            <a:r>
              <a:rPr lang="en-US" sz="1200" b="0" i="0" kern="1200" dirty="0">
                <a:solidFill>
                  <a:schemeClr val="tx1"/>
                </a:solidFill>
                <a:effectLst/>
                <a:latin typeface="+mn-lt"/>
                <a:ea typeface="+mn-ea"/>
                <a:cs typeface="+mn-cs"/>
              </a:rPr>
              <a:t>is a collection of IAM users. When you assign an IAM policy to a group, all users in the group are granted permissions specified by the policy.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Here’s an example of how this might work in the coffee shop. Instead of assigning permissions to cashiers one at a time, the owner can create a “Cashiers” IAM group. The owner can then add IAM users to the group and then attach permissions at the group level. </a:t>
            </a: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Assigning IAM policies at the group level also makes it easier to adjust permissions when an employee transfers to a different job. For example, if a cashier becomes an inventory specialist, the coffee shop owner removes them from the “Cashiers” IAM group and adds them into the “Inventory Specialists” IAM group. This ensures that employees have only the permissions that are required for their current role.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What if a coffee shop employee hasn’t switched jobs permanently, but instead, rotates to different workstations throughout the day? This employee can get the access they need through </a:t>
            </a:r>
            <a:r>
              <a:rPr lang="en-US" sz="1200" b="1" i="0" kern="1200" dirty="0">
                <a:solidFill>
                  <a:schemeClr val="tx1"/>
                </a:solidFill>
                <a:effectLst/>
                <a:latin typeface="+mn-lt"/>
                <a:ea typeface="+mn-ea"/>
                <a:cs typeface="+mn-cs"/>
              </a:rPr>
              <a:t>IAM roles</a:t>
            </a:r>
            <a:r>
              <a:rPr lang="en-US"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3292324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the coffee shop, an employee rotates to different workstations throughout the day. Depending on the staffing of the coffee shop, this employee might perform several duties: work at the cash register, update the inventory system, process online orders, and so on.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the employee needs to switch to a different task, they give up their access to one workstation and gain access to the next workstation. The employee can easily switch between workstations, but at any given point in time, they can have access to only a single workstation. This same concept exists in AWS with </a:t>
            </a:r>
            <a:r>
              <a:rPr lang="en-US" sz="1200" b="1" i="0" kern="1200" dirty="0">
                <a:solidFill>
                  <a:schemeClr val="tx1"/>
                </a:solidFill>
                <a:effectLst/>
                <a:latin typeface="+mn-lt"/>
                <a:ea typeface="+mn-ea"/>
                <a:cs typeface="+mn-cs"/>
              </a:rPr>
              <a:t>IAM roles</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An IAM role is an identity that you can assume to gain temporary access to permissions.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Before an IAM user, application, or service can assume an IAM role, they must be granted permissions to switch to the role. When someone assumes an IAM role, they abandon all previous permissions that they had under a previous role and assume the permissions of the new role. (</a:t>
            </a:r>
            <a:r>
              <a:rPr lang="en-US" sz="1200" b="1" i="0" kern="1200" dirty="0">
                <a:solidFill>
                  <a:schemeClr val="tx1"/>
                </a:solidFill>
                <a:effectLst/>
                <a:latin typeface="+mn-lt"/>
                <a:ea typeface="+mn-ea"/>
                <a:cs typeface="+mn-cs"/>
              </a:rPr>
              <a:t>Note: </a:t>
            </a:r>
            <a:r>
              <a:rPr lang="en-US" sz="1200" b="0" i="0" kern="1200" dirty="0">
                <a:solidFill>
                  <a:schemeClr val="tx1"/>
                </a:solidFill>
                <a:effectLst/>
                <a:latin typeface="+mn-lt"/>
                <a:ea typeface="+mn-ea"/>
                <a:cs typeface="+mn-cs"/>
              </a:rPr>
              <a:t>When an IAM user is assuming a role, they remain logged into the AWS Management Console through their IAM user account and can switch back to their IAM user permissions at any 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IAM roles are the preferred method for interacting with AWS services. As a best practice, IAM roles are ideal for situations in which access to services or resources needs to be granted temporarily, rather than long term.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Consider this example of how IAM roles could be used in the coffee shop.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the owner gives the employee permissions to switch to a role for each workstation in the coffee shop.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employee begins their day by assuming the “Cashier” role. This grants them access to the cash register system.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Later in the day, the employee needs to update the inventory system. They assume the “Inventory” role. This grants the employee access to the inventory system and also revokes their access to the cash register system.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final aspect of IAM that we will examine is </a:t>
            </a:r>
            <a:r>
              <a:rPr lang="en-US" sz="1200" b="1" kern="1200" dirty="0">
                <a:solidFill>
                  <a:schemeClr val="tx1"/>
                </a:solidFill>
                <a:effectLst/>
                <a:latin typeface="+mn-lt"/>
                <a:ea typeface="+mn-ea"/>
                <a:cs typeface="+mn-cs"/>
              </a:rPr>
              <a:t>multi-factor authentication</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00031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Have you ever logged into a website that required you to provide multiple pieces of information to verify your identity? You might have needed to provide your password and then a second form of authentication, such as a random code sent to your phone. This is an example of multi-factor authentication.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IAM, </a:t>
            </a:r>
            <a:r>
              <a:rPr lang="en-US" sz="1200" b="1" kern="1200" dirty="0">
                <a:solidFill>
                  <a:schemeClr val="tx1"/>
                </a:solidFill>
                <a:effectLst/>
                <a:latin typeface="+mn-lt"/>
                <a:ea typeface="+mn-ea"/>
                <a:cs typeface="+mn-cs"/>
              </a:rPr>
              <a:t>multi-factor authentication (MFA)</a:t>
            </a:r>
            <a:r>
              <a:rPr lang="en-US" sz="1200" kern="1200" dirty="0">
                <a:solidFill>
                  <a:schemeClr val="tx1"/>
                </a:solidFill>
                <a:effectLst/>
                <a:latin typeface="+mn-lt"/>
                <a:ea typeface="+mn-ea"/>
                <a:cs typeface="+mn-cs"/>
              </a:rPr>
              <a:t> provides an extra layer of security for your AWS account.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First, when a user signs into an AWS website, they enter their IAM user ID and password.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the user is prompted for an authentication response from their AWS MFA device. This device could be a hardware security key, a hardware device, or an MFA application on a device such as a smartphone.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the user has been successfully authenticated, they are able to access the requested AWS services or resources.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MFA can be enabled for the root user and IAM users. As a best practice, you should enable MFA for the root user and all IAM users in your account, since this will help to keep your AWS account safe from unauthorized access.</a:t>
            </a:r>
          </a:p>
        </p:txBody>
      </p:sp>
    </p:spTree>
    <p:extLst>
      <p:ext uri="{BB962C8B-B14F-4D97-AF65-F5344CB8AC3E}">
        <p14:creationId xmlns:p14="http://schemas.microsoft.com/office/powerpoint/2010/main" val="2675118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previous section, you learned several ways to use AWS Identity and Access Management to create a separation of duties in your AWS account.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Suppose that your company has multiple AWS accounts. </a:t>
            </a:r>
            <a:r>
              <a:rPr lang="en-US" sz="1200" b="0" i="0" kern="1200" dirty="0">
                <a:solidFill>
                  <a:schemeClr val="tx1"/>
                </a:solidFill>
                <a:effectLst/>
                <a:latin typeface="+mn-lt"/>
                <a:ea typeface="+mn-ea"/>
                <a:cs typeface="+mn-cs"/>
              </a:rPr>
              <a:t>You can use </a:t>
            </a:r>
            <a:r>
              <a:rPr lang="en-US" sz="1200" b="1" i="0" kern="1200" dirty="0">
                <a:solidFill>
                  <a:schemeClr val="tx1"/>
                </a:solidFill>
                <a:effectLst/>
                <a:latin typeface="+mn-lt"/>
                <a:ea typeface="+mn-ea"/>
                <a:cs typeface="+mn-cs"/>
              </a:rPr>
              <a:t>AWS Organizations </a:t>
            </a:r>
            <a:r>
              <a:rPr lang="en-US" sz="1200" b="0" i="0" kern="1200" dirty="0">
                <a:solidFill>
                  <a:schemeClr val="tx1"/>
                </a:solidFill>
                <a:effectLst/>
                <a:latin typeface="+mn-lt"/>
                <a:ea typeface="+mn-ea"/>
                <a:cs typeface="+mn-cs"/>
              </a:rPr>
              <a:t>to consolidate and manage multiple AWS accounts in a central location.</a:t>
            </a:r>
          </a:p>
          <a:p>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631158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AWS Organizations</a:t>
            </a:r>
            <a:r>
              <a:rPr lang="en-US" sz="1200" kern="1200" dirty="0">
                <a:solidFill>
                  <a:schemeClr val="tx1"/>
                </a:solidFill>
                <a:effectLst/>
                <a:latin typeface="+mn-lt"/>
                <a:ea typeface="+mn-ea"/>
                <a:cs typeface="+mn-cs"/>
              </a:rPr>
              <a:t> helps you consolidate and manage multiple AWS accounts within a central location.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you create an organization, AWS Organizations automatically creates a</a:t>
            </a:r>
            <a:r>
              <a:rPr lang="en-US" sz="1200" b="1" kern="1200" dirty="0">
                <a:solidFill>
                  <a:schemeClr val="tx1"/>
                </a:solidFill>
                <a:effectLst/>
                <a:latin typeface="+mn-lt"/>
                <a:ea typeface="+mn-ea"/>
                <a:cs typeface="+mn-cs"/>
              </a:rPr>
              <a:t> root</a:t>
            </a:r>
            <a:r>
              <a:rPr lang="en-US" sz="1200" kern="1200" dirty="0">
                <a:solidFill>
                  <a:schemeClr val="tx1"/>
                </a:solidFill>
                <a:effectLst/>
                <a:latin typeface="+mn-lt"/>
                <a:ea typeface="+mn-ea"/>
                <a:cs typeface="+mn-cs"/>
              </a:rPr>
              <a:t>, which is the parent container for all the accounts in your organization.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AWS Organizations, you can centrally control permissions for the accounts in your organization by using </a:t>
            </a:r>
            <a:r>
              <a:rPr lang="en-US" sz="1200" b="1" kern="1200" dirty="0">
                <a:solidFill>
                  <a:schemeClr val="tx1"/>
                </a:solidFill>
                <a:effectLst/>
                <a:latin typeface="+mn-lt"/>
                <a:ea typeface="+mn-ea"/>
                <a:cs typeface="+mn-cs"/>
              </a:rPr>
              <a:t>service control policies (SCPs)</a:t>
            </a:r>
            <a:r>
              <a:rPr lang="en-US" sz="1200" kern="1200" dirty="0">
                <a:solidFill>
                  <a:schemeClr val="tx1"/>
                </a:solidFill>
                <a:effectLst/>
                <a:latin typeface="+mn-lt"/>
                <a:ea typeface="+mn-ea"/>
                <a:cs typeface="+mn-cs"/>
              </a:rPr>
              <a:t>. SCPs help you place restrictions on the AWS services, resources, and individual API actions that the users and roles in each account can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also apply SCPs to the root. For example, you might apply an SCP that requires that multi-factor authentication (MFA) is enabled before an IAM user or role can perform specific actions, such as stopping or terminating an Amazon EC2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Consolidated billing is another feature of AWS Organizations. You will learn about consolidated billing in a later module.)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35244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this module, you will learn how to:</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Explain the benefits of the shared responsibility model</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Describe multi-factor authentication (MFA)</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Differentiate between the AWS Identity and Access Management (IAM) security levels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Explain the main benefits of AWS Organizations</a:t>
            </a:r>
          </a:p>
        </p:txBody>
      </p:sp>
    </p:spTree>
    <p:extLst>
      <p:ext uri="{BB962C8B-B14F-4D97-AF65-F5344CB8AC3E}">
        <p14:creationId xmlns:p14="http://schemas.microsoft.com/office/powerpoint/2010/main" val="1136415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AWS Organizations, you can group accounts into </a:t>
            </a:r>
            <a:r>
              <a:rPr lang="en-US" sz="1200" b="1" i="0" kern="1200" dirty="0">
                <a:solidFill>
                  <a:schemeClr val="tx1"/>
                </a:solidFill>
                <a:effectLst/>
                <a:latin typeface="+mn-lt"/>
                <a:ea typeface="+mn-ea"/>
                <a:cs typeface="+mn-cs"/>
              </a:rPr>
              <a:t>organizational units (OUs)</a:t>
            </a:r>
            <a:r>
              <a:rPr lang="en-US" sz="1200" b="0" i="0" kern="1200" dirty="0">
                <a:solidFill>
                  <a:schemeClr val="tx1"/>
                </a:solidFill>
                <a:effectLst/>
                <a:latin typeface="+mn-lt"/>
                <a:ea typeface="+mn-ea"/>
                <a:cs typeface="+mn-cs"/>
              </a:rPr>
              <a:t> to make it easier to manage accounts with similar business or security requirements. When you apply a policy to an OU, all the accounts in the OU automatically inherit the permissions specified in the policy.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By organizing separate accounts into OUs, you can more easily isolate workloads or applications that have specific security requirements. For instance, if your company has accounts that can access only the AWS services that meet certain regulatory requirements, you can put these accounts into one OU. Then, you can attach a policy to the OU that blocks access to all other AWS services that do not meet the regulatory requirements.</a:t>
            </a: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Imagine that your company has separate AWS accounts for the finance, information technology (IT), human resources (HR), and legal departments. You decide to consolidate these accounts into a single organization so that you can administer them from a central location. When you create the organization, this establishes the root.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designing your organization, you consider the business, security, and regulatory needs of each department. You use this information to decide which departments group together in OUs.</a:t>
            </a:r>
          </a:p>
          <a:p>
            <a:r>
              <a:rPr lang="en-US" sz="120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finance and IT departments have requirements that do not overlap with those of any other department. You bring these accounts into your organization to take advantage of benefits such as consolidated billing, but you do not place them into any OUs.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The HR and legal departments need to access the same AWS services and resources, so you place them into an OU together. Placing them into an OU allows you to attach policies that apply to both the HR and legal departments’ AWS accounts.</a:t>
            </a:r>
          </a:p>
          <a:p>
            <a:r>
              <a:rPr lang="en-US" sz="120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Even though you have placed these accounts into OUs, you can continue to provide access for users, groups, and roles through IAM.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By grouping your accounts into OUs, you can more easily give them access to the services and resources that they need. You also prevent them from accessing any services or resources that they do not need.</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65139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You are configuring service control policies (SCPs) in AWS Organizations. Which identities and resources can SCPs be applied to? (Select TWO.)</a:t>
            </a:r>
          </a:p>
          <a:p>
            <a:endParaRPr lang="en-US" dirty="0"/>
          </a:p>
          <a:p>
            <a:pPr marL="228600" indent="-228600">
              <a:buFont typeface="+mj-lt"/>
              <a:buAutoNum type="alphaUcPeriod"/>
            </a:pPr>
            <a:r>
              <a:rPr lang="en-US" dirty="0"/>
              <a:t>IAM users</a:t>
            </a:r>
          </a:p>
          <a:p>
            <a:pPr marL="228600" indent="-228600">
              <a:buFont typeface="+mj-lt"/>
              <a:buAutoNum type="alphaUcPeriod"/>
            </a:pPr>
            <a:r>
              <a:rPr lang="en-US" dirty="0"/>
              <a:t>IAM groups</a:t>
            </a:r>
          </a:p>
          <a:p>
            <a:pPr marL="228600" indent="-228600">
              <a:buFont typeface="+mj-lt"/>
              <a:buAutoNum type="alphaUcPeriod"/>
            </a:pPr>
            <a:r>
              <a:rPr lang="en-US" dirty="0"/>
              <a:t>An individual member account</a:t>
            </a:r>
          </a:p>
          <a:p>
            <a:pPr marL="228600" indent="-228600">
              <a:buFont typeface="+mj-lt"/>
              <a:buAutoNum type="alphaUcPeriod"/>
            </a:pPr>
            <a:r>
              <a:rPr lang="en-US" dirty="0"/>
              <a:t>IAM roles</a:t>
            </a:r>
          </a:p>
          <a:p>
            <a:pPr marL="228600" indent="-228600">
              <a:buFont typeface="+mj-lt"/>
              <a:buAutoNum type="alphaUcPeriod"/>
            </a:pPr>
            <a:r>
              <a:rPr lang="en-US" dirty="0"/>
              <a:t>An organizational unit (OU)</a:t>
            </a:r>
          </a:p>
        </p:txBody>
      </p:sp>
    </p:spTree>
    <p:extLst>
      <p:ext uri="{BB962C8B-B14F-4D97-AF65-F5344CB8AC3E}">
        <p14:creationId xmlns:p14="http://schemas.microsoft.com/office/powerpoint/2010/main" val="2587689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options are:</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C. An individual member account</a:t>
            </a: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E. An organizational unit (OU)</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AWS Organizations, you can apply service control policies (SCPs) to the organization root, an individual member account, or an OU. An SCP affects all IAM users, groups, and roles within an account, including the AWS account root user.</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You can apply IAM policies to IAM users, groups, or roles. You cannot apply an IAM policy to the AWS account root user.</a:t>
            </a:r>
          </a:p>
        </p:txBody>
      </p:sp>
    </p:spTree>
    <p:extLst>
      <p:ext uri="{BB962C8B-B14F-4D97-AF65-F5344CB8AC3E}">
        <p14:creationId xmlns:p14="http://schemas.microsoft.com/office/powerpoint/2010/main" val="3747704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final section of this module focuses on AWS compliance resources.</a:t>
            </a:r>
          </a:p>
          <a:p>
            <a:endParaRPr lang="en-US" dirty="0"/>
          </a:p>
        </p:txBody>
      </p:sp>
    </p:spTree>
    <p:extLst>
      <p:ext uri="{BB962C8B-B14F-4D97-AF65-F5344CB8AC3E}">
        <p14:creationId xmlns:p14="http://schemas.microsoft.com/office/powerpoint/2010/main" val="1689304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Depending on your company’s industry, you might need to uphold specific standards. An audit or inspection will ensure that the company has met those standards.</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AWS Artifact </a:t>
            </a:r>
            <a:r>
              <a:rPr lang="en-US" sz="1200" b="0" i="0" kern="1200" dirty="0">
                <a:solidFill>
                  <a:schemeClr val="tx1"/>
                </a:solidFill>
                <a:effectLst/>
                <a:latin typeface="+mn-lt"/>
                <a:ea typeface="+mn-ea"/>
                <a:cs typeface="+mn-cs"/>
              </a:rPr>
              <a:t>is a service that provides on-demand access to AWS security and compliance reports and select online agreements. AWS Artifact consists of two main sections: AWS Artifact Agreements and AWS Artifact Reports.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Suppose that your company needs to sign an agreement with AWS regarding your use of certain types of information throughout AWS services. You can do this through </a:t>
            </a:r>
            <a:r>
              <a:rPr lang="en-US" sz="1200" b="1" i="0" kern="1200" dirty="0">
                <a:solidFill>
                  <a:schemeClr val="tx1"/>
                </a:solidFill>
                <a:effectLst/>
                <a:latin typeface="+mn-lt"/>
                <a:ea typeface="+mn-ea"/>
                <a:cs typeface="+mn-cs"/>
              </a:rPr>
              <a:t>AWS Artifact Agreements</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In AWS Artifact Agreements, you can review, accept, and manage agreements for an individual account and for all your accounts in AWS Organizations. Different types of agreements are offered to address the needs of customers who are subject to specific regulations, such as the Health Insurance Portability and Accountability Act (HIPAA).</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Next, suppose that a member of your company’s development team is building an application and needs more information about their responsibility for complying with certain regulatory standards. You can advise them to access this information in </a:t>
            </a:r>
            <a:r>
              <a:rPr lang="en-US" sz="1200" b="1" i="0" kern="1200" dirty="0">
                <a:solidFill>
                  <a:schemeClr val="tx1"/>
                </a:solidFill>
                <a:effectLst/>
                <a:latin typeface="+mn-lt"/>
                <a:ea typeface="+mn-ea"/>
                <a:cs typeface="+mn-cs"/>
              </a:rPr>
              <a:t>AWS Artifact Reports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AWS Artifact Reports provide compliance reports from third-party auditors. These auditors have tested and verified that AWS is compliant with a variety of global, regional, and industry-specific security standards and regulations. AWS Artifact Reports remains up to date with the latest reports released. You can provide the AWS audit artifacts to your auditors or regulators as evidence of AWS security controls. </a:t>
            </a:r>
          </a:p>
          <a:p>
            <a:pPr fontAlgn="base"/>
            <a:endParaRPr lang="en-US" sz="1200" b="0" i="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8463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are some of the compliance reports and regulations that you can find in AWS Artifact. Each report includes a description of its contents and the reporting period for which the document is valid.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Another resource to explore is the </a:t>
            </a:r>
            <a:r>
              <a:rPr lang="en-US" sz="1200" b="1" kern="1200" dirty="0">
                <a:solidFill>
                  <a:schemeClr val="tx1"/>
                </a:solidFill>
                <a:effectLst/>
                <a:latin typeface="+mn-lt"/>
                <a:ea typeface="+mn-ea"/>
                <a:cs typeface="+mn-cs"/>
              </a:rPr>
              <a:t>Customer Compliance Center</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3486532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Customer Compliance Center</a:t>
            </a:r>
            <a:r>
              <a:rPr lang="en-US" sz="1200" kern="1200" dirty="0">
                <a:solidFill>
                  <a:schemeClr val="tx1"/>
                </a:solidFill>
                <a:effectLst/>
                <a:latin typeface="+mn-lt"/>
                <a:ea typeface="+mn-ea"/>
                <a:cs typeface="+mn-cs"/>
              </a:rPr>
              <a:t> contains resources to help you learn more about AWS compliance.</a:t>
            </a: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the Customer Compliance Center, you can read customer compliance stories to discover how companies in regulated industries have solved various compliance, governance, and audit challenges.</a:t>
            </a:r>
          </a:p>
          <a:p>
            <a:pPr fontAlgn="base"/>
            <a:r>
              <a:rPr lang="en-US" sz="1200" b="0" i="0" kern="1200" dirty="0">
                <a:solidFill>
                  <a:schemeClr val="tx1"/>
                </a:solidFill>
                <a:effectLst/>
                <a:latin typeface="+mn-lt"/>
                <a:ea typeface="+mn-ea"/>
                <a:cs typeface="+mn-cs"/>
              </a:rPr>
              <a:t>You can also access compliance whitepapers and documentation on topics such as:</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AWS answers to key compliance questions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An overview of AWS risk and compliance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An auditing security checklist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Additionally, the Customer Compliance Center includes an auditor learning path. This learning path is designed for individuals in auditing, compliance, and legal roles who want to learn more about how their internal operations can demonstrate compliance using the AWS Cloud.</a:t>
            </a:r>
          </a:p>
        </p:txBody>
      </p:sp>
    </p:spTree>
    <p:extLst>
      <p:ext uri="{BB962C8B-B14F-4D97-AF65-F5344CB8AC3E}">
        <p14:creationId xmlns:p14="http://schemas.microsoft.com/office/powerpoint/2010/main" val="3349901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tasks can you complete in AWS Artifact? (Select TWO.)</a:t>
            </a:r>
          </a:p>
          <a:p>
            <a:pPr marL="0" indent="0">
              <a:lnSpc>
                <a:spcPct val="100000"/>
              </a:lnSpc>
              <a:buNone/>
            </a:pPr>
            <a:endParaRPr lang="en-US" sz="1200" b="0" dirty="0">
              <a:latin typeface="Amazon Ember" panose="020B0603020204020204" pitchFamily="34" charset="0"/>
              <a:ea typeface="Amazon Ember" panose="020B0603020204020204" pitchFamily="34" charset="0"/>
              <a:cs typeface="Amazon Ember" panose="020B060302020402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lphaUcPeriod"/>
              <a:tabLst/>
              <a:defRPr/>
            </a:pPr>
            <a:r>
              <a:rPr lang="en-US" dirty="0"/>
              <a:t>Access AWS compliance reports on-demand.</a:t>
            </a:r>
          </a:p>
          <a:p>
            <a:pPr marL="228600" marR="0" lvl="0" indent="-228600" algn="l" defTabSz="914400" rtl="0" eaLnBrk="1" fontAlgn="auto" latinLnBrk="0" hangingPunct="1">
              <a:lnSpc>
                <a:spcPct val="100000"/>
              </a:lnSpc>
              <a:spcBef>
                <a:spcPts val="0"/>
              </a:spcBef>
              <a:spcAft>
                <a:spcPts val="0"/>
              </a:spcAft>
              <a:buClrTx/>
              <a:buSzTx/>
              <a:buFontTx/>
              <a:buAutoNum type="alphaUcPeriod"/>
              <a:tabLst/>
              <a:defRPr/>
            </a:pPr>
            <a:r>
              <a:rPr lang="en-US" dirty="0"/>
              <a:t>Consolidate and manage multiple AWS accounts within a central location.</a:t>
            </a:r>
          </a:p>
          <a:p>
            <a:pPr marL="228600" marR="0" lvl="0" indent="-228600" algn="l" defTabSz="914400" rtl="0" eaLnBrk="1" fontAlgn="auto" latinLnBrk="0" hangingPunct="1">
              <a:lnSpc>
                <a:spcPct val="100000"/>
              </a:lnSpc>
              <a:spcBef>
                <a:spcPts val="0"/>
              </a:spcBef>
              <a:spcAft>
                <a:spcPts val="0"/>
              </a:spcAft>
              <a:buClrTx/>
              <a:buSzTx/>
              <a:buFontTx/>
              <a:buAutoNum type="alphaUcPeriod"/>
              <a:tabLst/>
              <a:defRPr/>
            </a:pPr>
            <a:r>
              <a:rPr lang="en-US" dirty="0"/>
              <a:t>Create users to allow people and applications to interact with AWS services and resources.</a:t>
            </a:r>
          </a:p>
          <a:p>
            <a:pPr marL="228600" marR="0" lvl="0" indent="-228600" algn="l" defTabSz="914400" rtl="0" eaLnBrk="1" fontAlgn="auto" latinLnBrk="0" hangingPunct="1">
              <a:lnSpc>
                <a:spcPct val="100000"/>
              </a:lnSpc>
              <a:spcBef>
                <a:spcPts val="0"/>
              </a:spcBef>
              <a:spcAft>
                <a:spcPts val="0"/>
              </a:spcAft>
              <a:buClrTx/>
              <a:buSzTx/>
              <a:buFontTx/>
              <a:buAutoNum type="alphaUcPeriod"/>
              <a:tabLst/>
              <a:defRPr/>
            </a:pPr>
            <a:r>
              <a:rPr lang="en-US" dirty="0"/>
              <a:t>Set permissions for accounts by configuring service control policies (SCPs).</a:t>
            </a:r>
          </a:p>
          <a:p>
            <a:pPr marL="228600" marR="0" lvl="0" indent="-228600" algn="l" defTabSz="914400" rtl="0" eaLnBrk="1" fontAlgn="auto" latinLnBrk="0" hangingPunct="1">
              <a:lnSpc>
                <a:spcPct val="100000"/>
              </a:lnSpc>
              <a:spcBef>
                <a:spcPts val="0"/>
              </a:spcBef>
              <a:spcAft>
                <a:spcPts val="0"/>
              </a:spcAft>
              <a:buClrTx/>
              <a:buSzTx/>
              <a:buFontTx/>
              <a:buAutoNum type="alphaUcPeriod"/>
              <a:tabLst/>
              <a:defRPr/>
            </a:pPr>
            <a:r>
              <a:rPr lang="en-US" dirty="0"/>
              <a:t>Review, accept, and manage agreements with AWS.</a:t>
            </a:r>
          </a:p>
        </p:txBody>
      </p:sp>
    </p:spTree>
    <p:extLst>
      <p:ext uri="{BB962C8B-B14F-4D97-AF65-F5344CB8AC3E}">
        <p14:creationId xmlns:p14="http://schemas.microsoft.com/office/powerpoint/2010/main" val="3596333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options are:</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A: Access AWS compliance reports on-demand.</a:t>
            </a: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E: Review, accept, and manage agreements with AWS.</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Consolidate and manage multiple AWS accounts within a central location- This task can be completed in </a:t>
            </a:r>
            <a:r>
              <a:rPr lang="en-US" sz="1200" b="0" i="1" kern="1200" dirty="0">
                <a:solidFill>
                  <a:schemeClr val="tx1"/>
                </a:solidFill>
                <a:effectLst/>
                <a:latin typeface="+mn-lt"/>
                <a:ea typeface="+mn-ea"/>
                <a:cs typeface="+mn-cs"/>
              </a:rPr>
              <a:t>AWS Organizations</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Create users to allow people and applications to interact with AWS services and resources. This task can be completed in </a:t>
            </a:r>
            <a:r>
              <a:rPr lang="en-US" sz="1200" b="0" i="1" kern="1200" dirty="0">
                <a:solidFill>
                  <a:schemeClr val="tx1"/>
                </a:solidFill>
                <a:effectLst/>
                <a:latin typeface="+mn-lt"/>
                <a:ea typeface="+mn-ea"/>
                <a:cs typeface="+mn-cs"/>
              </a:rPr>
              <a:t>AWS Identity and Access Management (IAM)</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dirty="0"/>
              <a:t>D. </a:t>
            </a:r>
            <a:r>
              <a:rPr lang="en-US" sz="1200" b="0" i="0" kern="1200" dirty="0">
                <a:solidFill>
                  <a:schemeClr val="tx1"/>
                </a:solidFill>
                <a:effectLst/>
                <a:latin typeface="+mn-lt"/>
                <a:ea typeface="+mn-ea"/>
                <a:cs typeface="+mn-cs"/>
              </a:rPr>
              <a:t>Set permissions for accounts by configuring service control policies (SCPs)- This task can be completed in </a:t>
            </a:r>
            <a:r>
              <a:rPr lang="en-US" sz="1200" b="0" i="1" kern="1200" dirty="0">
                <a:solidFill>
                  <a:schemeClr val="tx1"/>
                </a:solidFill>
                <a:effectLst/>
                <a:latin typeface="+mn-lt"/>
                <a:ea typeface="+mn-ea"/>
                <a:cs typeface="+mn-cs"/>
              </a:rPr>
              <a:t>AWS Organizations</a:t>
            </a:r>
            <a:r>
              <a:rPr lang="en-US"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3696263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Throughout this course, you have learned about a wide variety of services and resources that you can use to develop and deploy applications. How can you keep these applications secure? The next aspect of security that you will examine is application security.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section begins </a:t>
            </a:r>
            <a:r>
              <a:rPr lang="en-US" sz="1200" kern="1200" dirty="0">
                <a:solidFill>
                  <a:schemeClr val="tx1"/>
                </a:solidFill>
                <a:effectLst/>
                <a:latin typeface="+mn-lt"/>
                <a:ea typeface="+mn-ea"/>
                <a:cs typeface="+mn-cs"/>
              </a:rPr>
              <a:t>with </a:t>
            </a:r>
            <a:r>
              <a:rPr lang="en-US" sz="1200" b="1" kern="1200" dirty="0">
                <a:solidFill>
                  <a:schemeClr val="tx1"/>
                </a:solidFill>
                <a:effectLst/>
                <a:latin typeface="+mn-lt"/>
                <a:ea typeface="+mn-ea"/>
                <a:cs typeface="+mn-cs"/>
              </a:rPr>
              <a:t>AWS Web Application Firewall</a:t>
            </a:r>
            <a:r>
              <a:rPr lang="en-US" sz="1200" kern="1200" dirty="0">
                <a:solidFill>
                  <a:schemeClr val="tx1"/>
                </a:solidFill>
                <a:effectLst/>
                <a:latin typeface="+mn-lt"/>
                <a:ea typeface="+mn-ea"/>
                <a:cs typeface="+mn-cs"/>
              </a:rPr>
              <a:t>, a service that provides network security capabilities.</a:t>
            </a:r>
          </a:p>
          <a:p>
            <a:pPr marL="0" indent="0">
              <a:spcAft>
                <a:spcPts val="1000"/>
              </a:spcAft>
              <a:buNone/>
            </a:pPr>
            <a:endParaRPr lang="en-US" dirty="0"/>
          </a:p>
        </p:txBody>
      </p:sp>
    </p:spTree>
    <p:extLst>
      <p:ext uri="{BB962C8B-B14F-4D97-AF65-F5344CB8AC3E}">
        <p14:creationId xmlns:p14="http://schemas.microsoft.com/office/powerpoint/2010/main" val="149002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Throughout this course, you have learned about a variety of resources that you can create in the AWS Cloud. These resources include Amazon EC2 instances, Amazon S3 buckets, and Amazon RDS databases. Who is responsible for keeping these resources secure: you (the customer) or AWS?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answer is </a:t>
            </a:r>
            <a:r>
              <a:rPr lang="en-US" sz="1200" b="1" i="0" kern="1200" dirty="0">
                <a:solidFill>
                  <a:schemeClr val="tx1"/>
                </a:solidFill>
                <a:effectLst/>
                <a:latin typeface="+mn-lt"/>
                <a:ea typeface="+mn-ea"/>
                <a:cs typeface="+mn-cs"/>
              </a:rPr>
              <a:t>both</a:t>
            </a:r>
            <a:r>
              <a:rPr lang="en-US" sz="1200" b="0" i="0" kern="1200" dirty="0">
                <a:solidFill>
                  <a:schemeClr val="tx1"/>
                </a:solidFill>
                <a:effectLst/>
                <a:latin typeface="+mn-lt"/>
                <a:ea typeface="+mn-ea"/>
                <a:cs typeface="+mn-cs"/>
              </a:rPr>
              <a:t>. The reason is that you do not treat your AWS environment as a single object. Rather, you treat the environment as a collection of parts that build upon each other. AWS is responsible for some parts of your environment and you (the customer) are responsible for other parts. This concept is known as the shared responsibility model.</a:t>
            </a:r>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577397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AWS WAF</a:t>
            </a:r>
            <a:r>
              <a:rPr lang="en-US" sz="1200" b="0" i="0" kern="1200" dirty="0">
                <a:solidFill>
                  <a:schemeClr val="tx1"/>
                </a:solidFill>
                <a:effectLst/>
                <a:latin typeface="+mn-lt"/>
                <a:ea typeface="+mn-ea"/>
                <a:cs typeface="+mn-cs"/>
              </a:rPr>
              <a:t> is a web application firewall that lets you monitor network requests that come into your web applications.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WAF works together with Amazon CloudFront and an Application Load Balancer. Recall the network access control lists that you learned about in an earlier module. AWS WAF works in a similar way to block or allow traffic. However, it does this by using a </a:t>
            </a:r>
            <a:r>
              <a:rPr lang="en-US" sz="1200" b="1" i="0" kern="1200" dirty="0">
                <a:solidFill>
                  <a:schemeClr val="tx1"/>
                </a:solidFill>
                <a:effectLst/>
                <a:latin typeface="+mn-lt"/>
                <a:ea typeface="+mn-ea"/>
                <a:cs typeface="+mn-cs"/>
              </a:rPr>
              <a:t>web access control list (ACL) </a:t>
            </a:r>
            <a:r>
              <a:rPr lang="en-US" sz="1200" b="0" i="0" kern="1200" dirty="0">
                <a:solidFill>
                  <a:schemeClr val="tx1"/>
                </a:solidFill>
                <a:effectLst/>
                <a:latin typeface="+mn-lt"/>
                <a:ea typeface="+mn-ea"/>
                <a:cs typeface="+mn-cs"/>
              </a:rPr>
              <a:t>to protect your AWS resources.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Here’s an example of how you can use AWS WAF to allow and block specific requests.</a:t>
            </a: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Suppose that your application has been receiving malicious network requests from several IP addresses. You want to prevent these requests from continuing to access your application, but you also want to ensure that legitimate users can still access it. You configure the web ACL to allow all requests except those from the IP addresses that you have specified.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a request comes into AWS WAF, it checks against the list of rules that you have configured in the web ACL. If a request did not come from one of the blocked IP addresses, it allows access to the application.</a:t>
            </a:r>
          </a:p>
          <a:p>
            <a:r>
              <a:rPr lang="en-US" sz="1200" kern="1200" dirty="0">
                <a:solidFill>
                  <a:schemeClr val="tx1"/>
                </a:solidFill>
                <a:effectLst/>
                <a:latin typeface="+mn-lt"/>
                <a:ea typeface="+mn-ea"/>
                <a:cs typeface="+mn-cs"/>
              </a:rPr>
              <a:t> </a:t>
            </a:r>
          </a:p>
          <a:p>
            <a:r>
              <a:rPr lang="en-US" sz="1200" b="0" i="0" kern="1200">
                <a:solidFill>
                  <a:schemeClr val="tx1"/>
                </a:solidFill>
                <a:effectLst/>
                <a:latin typeface="+mn-lt"/>
                <a:ea typeface="+mn-ea"/>
                <a:cs typeface="+mn-cs"/>
              </a:rPr>
              <a:t>However</a:t>
            </a:r>
            <a:r>
              <a:rPr lang="en-US" sz="1200" b="0" i="0" kern="1200" dirty="0">
                <a:solidFill>
                  <a:schemeClr val="tx1"/>
                </a:solidFill>
                <a:effectLst/>
                <a:latin typeface="+mn-lt"/>
                <a:ea typeface="+mn-ea"/>
                <a:cs typeface="+mn-cs"/>
              </a:rPr>
              <a:t>, if a request came from one of the blocked IP addresses that you have specified in the web ACL, it is denied access.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Two types of application attacks that you might need to mitigate are denial of service and distributed denial of service attacks. </a:t>
            </a:r>
          </a:p>
        </p:txBody>
      </p:sp>
    </p:spTree>
    <p:extLst>
      <p:ext uri="{BB962C8B-B14F-4D97-AF65-F5344CB8AC3E}">
        <p14:creationId xmlns:p14="http://schemas.microsoft.com/office/powerpoint/2010/main" val="1835136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Customers can call the coffee shop to place their orders. After answering each call, a cashier takes the order and gives it to the barista.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However, suppose that a prankster is calling in multiple times to place orders but is never picking up their drinks. This causes the cashier to be unavailable to take other customers’ calls. The coffee shop can attempt to stop the false requests by blocking the phone number that the prankster is using.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this scenario, the prankster’s actions are similar to a </a:t>
            </a:r>
            <a:r>
              <a:rPr lang="en-US" sz="1200" b="1" i="0" kern="1200" dirty="0">
                <a:solidFill>
                  <a:schemeClr val="tx1"/>
                </a:solidFill>
                <a:effectLst/>
                <a:latin typeface="+mn-lt"/>
                <a:ea typeface="+mn-ea"/>
                <a:cs typeface="+mn-cs"/>
              </a:rPr>
              <a:t>denial of service attack</a:t>
            </a:r>
            <a:r>
              <a:rPr lang="en-US" sz="1200" b="0" i="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denial of service (DoS) attack</a:t>
            </a:r>
            <a:r>
              <a:rPr lang="en-US" sz="1200" kern="1200" dirty="0">
                <a:solidFill>
                  <a:schemeClr val="tx1"/>
                </a:solidFill>
                <a:effectLst/>
                <a:latin typeface="+mn-lt"/>
                <a:ea typeface="+mn-ea"/>
                <a:cs typeface="+mn-cs"/>
              </a:rPr>
              <a:t> is a deliberate attempt to make a website or application unavailable to users. </a:t>
            </a:r>
            <a:r>
              <a:rPr lang="en-US" sz="1200" b="0" i="0" kern="1200" dirty="0">
                <a:solidFill>
                  <a:schemeClr val="tx1"/>
                </a:solidFill>
                <a:effectLst/>
                <a:latin typeface="+mn-lt"/>
                <a:ea typeface="+mn-ea"/>
                <a:cs typeface="+mn-cs"/>
              </a:rPr>
              <a:t>For example, an attacker might flood a website or application with excessive network traffic until the targeted website or application becomes overloaded and is no longer able to respond. If the website or application becomes unavailable, this denies service to users who are trying to make legitimate requests.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Now, suppose that the prankster has enlisted the help of friends.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prankster and their friends repeatedly call the coffee shop with requests to place orders, even though they do not intend to pick them up. These requests are coming in from different phone numbers, and it’s impossible for the coffee shop to block them all. Additionally, the influx of calls has made it increasingly difficult for customers to be able to get their calls through. This is similar to a </a:t>
            </a:r>
            <a:r>
              <a:rPr lang="en-US" sz="1200" b="1" i="0" kern="1200" dirty="0">
                <a:solidFill>
                  <a:schemeClr val="tx1"/>
                </a:solidFill>
                <a:effectLst/>
                <a:latin typeface="+mn-lt"/>
                <a:ea typeface="+mn-ea"/>
                <a:cs typeface="+mn-cs"/>
              </a:rPr>
              <a:t>distributed denial</a:t>
            </a:r>
            <a:r>
              <a:rPr lang="en-US" sz="1200" b="1"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of service attack</a:t>
            </a:r>
            <a:r>
              <a:rPr lang="en-US" sz="1200" b="0" i="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a </a:t>
            </a:r>
            <a:r>
              <a:rPr lang="en-US" sz="1200" b="1" i="0" kern="1200" dirty="0">
                <a:solidFill>
                  <a:schemeClr val="tx1"/>
                </a:solidFill>
                <a:effectLst/>
                <a:latin typeface="+mn-lt"/>
                <a:ea typeface="+mn-ea"/>
                <a:cs typeface="+mn-cs"/>
              </a:rPr>
              <a:t>distributed denial of service (DDoS) attack</a:t>
            </a:r>
            <a:r>
              <a:rPr lang="en-US" sz="1200" b="0" i="0" kern="1200" dirty="0">
                <a:solidFill>
                  <a:schemeClr val="tx1"/>
                </a:solidFill>
                <a:effectLst/>
                <a:latin typeface="+mn-lt"/>
                <a:ea typeface="+mn-ea"/>
                <a:cs typeface="+mn-cs"/>
              </a:rPr>
              <a:t>, multiple sources are used to start an attack that aims to make a website or application unavailable. This can come from a group of attackers, or even a single attacker. The single attacker can use multiple infected computers (also known as “bots”) to send excessive traffic to a website or application.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To help minimize the effect of DoS and DDoS attacks on your applications, you can use </a:t>
            </a:r>
            <a:r>
              <a:rPr lang="en-US" sz="1200" b="1" i="0" kern="1200" dirty="0">
                <a:solidFill>
                  <a:schemeClr val="tx1"/>
                </a:solidFill>
                <a:effectLst/>
                <a:latin typeface="+mn-lt"/>
                <a:ea typeface="+mn-ea"/>
                <a:cs typeface="+mn-cs"/>
              </a:rPr>
              <a:t>AWS Shield</a:t>
            </a:r>
            <a:r>
              <a:rPr lang="en-US"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785850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AWS Shield</a:t>
            </a:r>
            <a:r>
              <a:rPr lang="en-US" sz="1200" kern="1200" dirty="0">
                <a:solidFill>
                  <a:schemeClr val="tx1"/>
                </a:solidFill>
                <a:effectLst/>
                <a:latin typeface="+mn-lt"/>
                <a:ea typeface="+mn-ea"/>
                <a:cs typeface="+mn-cs"/>
              </a:rPr>
              <a:t> is a service that protects applications against DDoS attacks. </a:t>
            </a:r>
            <a:r>
              <a:rPr lang="en-US" sz="1200" b="0" i="0" kern="1200" dirty="0">
                <a:solidFill>
                  <a:schemeClr val="tx1"/>
                </a:solidFill>
                <a:effectLst/>
                <a:latin typeface="+mn-lt"/>
                <a:ea typeface="+mn-ea"/>
                <a:cs typeface="+mn-cs"/>
              </a:rPr>
              <a:t>AWS Shield provides two levels of protection: Standard and Advanced.</a:t>
            </a:r>
          </a:p>
          <a:p>
            <a:r>
              <a:rPr lang="en-US" sz="120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AWS Shield Standard</a:t>
            </a:r>
            <a:r>
              <a:rPr lang="en-US" sz="1200" b="0" i="0" kern="1200" dirty="0">
                <a:solidFill>
                  <a:schemeClr val="tx1"/>
                </a:solidFill>
                <a:effectLst/>
                <a:latin typeface="+mn-lt"/>
                <a:ea typeface="+mn-ea"/>
                <a:cs typeface="+mn-cs"/>
              </a:rPr>
              <a:t> automatically protects all AWS customers at no cost. It protects your AWS resources from the most common, frequently occurring types of DDoS attacks. As network traffic comes into your applications, AWS Shield Standard uses a variety of analysis techniques to detect malicious traffic in real time and automatically mitigates it. </a:t>
            </a:r>
          </a:p>
          <a:p>
            <a:r>
              <a:rPr lang="en-US" sz="1200" kern="1200" dirty="0">
                <a:solidFill>
                  <a:schemeClr val="tx1"/>
                </a:solidFill>
                <a:effectLst/>
                <a:latin typeface="+mn-lt"/>
                <a:ea typeface="+mn-ea"/>
                <a:cs typeface="+mn-cs"/>
              </a:rPr>
              <a:t> </a:t>
            </a:r>
          </a:p>
          <a:p>
            <a:pPr fontAlgn="base"/>
            <a:r>
              <a:rPr lang="en-US" sz="1200" b="1" i="0" kern="1200" dirty="0">
                <a:solidFill>
                  <a:schemeClr val="tx1"/>
                </a:solidFill>
                <a:effectLst/>
                <a:latin typeface="+mn-lt"/>
                <a:ea typeface="+mn-ea"/>
                <a:cs typeface="+mn-cs"/>
              </a:rPr>
              <a:t>AWS Shield Advanced</a:t>
            </a:r>
            <a:r>
              <a:rPr lang="en-US" sz="1200" b="0" i="0" kern="1200" dirty="0">
                <a:solidFill>
                  <a:schemeClr val="tx1"/>
                </a:solidFill>
                <a:effectLst/>
                <a:latin typeface="+mn-lt"/>
                <a:ea typeface="+mn-ea"/>
                <a:cs typeface="+mn-cs"/>
              </a:rPr>
              <a:t> is a paid service that provides detailed attack diagnostics and the ability to detect and mitigate sophisticated DDoS attacks. It also integrates with other services such as Amazon CloudFront, Amazon Route 53, and Elastic Load Balancing.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Additionally, you can integrate AWS Shield with AWS WAF by writing custom rules to mitigate complex DDoS attacks.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you will explore Amazon Inspector.</a:t>
            </a:r>
          </a:p>
        </p:txBody>
      </p:sp>
    </p:spTree>
    <p:extLst>
      <p:ext uri="{BB962C8B-B14F-4D97-AF65-F5344CB8AC3E}">
        <p14:creationId xmlns:p14="http://schemas.microsoft.com/office/powerpoint/2010/main" val="5697133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Suppose that the developers at the coffee shop are developing and testing a new ordering application. They want to make sure that they are designing the application in accordance with security best practices. However, they have several other applications to develop, so they cannot spend much time conducting manual assessments. To perform automated security assessments, they decide to use Amazon </a:t>
            </a:r>
            <a:r>
              <a:rPr lang="en-US" sz="1200" b="1" i="0" kern="1200" dirty="0">
                <a:solidFill>
                  <a:schemeClr val="tx1"/>
                </a:solidFill>
                <a:effectLst/>
                <a:latin typeface="+mn-lt"/>
                <a:ea typeface="+mn-ea"/>
                <a:cs typeface="+mn-cs"/>
              </a:rPr>
              <a:t>Inspector</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Amazon Inspector helps to improve the security and compliance of applications by running automated security assessments. It checks applications for security vulnerabilities and deviations from security best practices, such as open access to Amazon EC2 instances and installations of vulnerable software versions.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After Amazon Inspector has performed an assessment, it provides you with a list of security findings. The list prioritizes by severity level, including a detailed description of each security issue and a recommendation for how to fix it. However, AWS does not guarantee that following the provided recommendations resolves every potential security issue. Under the shared responsibility model, customers are responsible for the security of their applications, processes, and tools that run on AWS services.</a:t>
            </a:r>
          </a:p>
        </p:txBody>
      </p:sp>
    </p:spTree>
    <p:extLst>
      <p:ext uri="{BB962C8B-B14F-4D97-AF65-F5344CB8AC3E}">
        <p14:creationId xmlns:p14="http://schemas.microsoft.com/office/powerpoint/2010/main" val="571074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final section of this module examines two additional security services: AWS Key Management Service and Amazon GuardDuty.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Throughout this module, you explored the shared responsibility model, IAM, organizational security, and application security. Another aspect of security is data encryption. This can include the data in resources such as Amazon S3 buckets and Amazon RDS databases. When your data is being stored or sent, how can you ensure that it remains secure from unauthorized access?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AWS Key Management Service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offers encryption capabilities,</a:t>
            </a:r>
            <a:r>
              <a:rPr lang="en-US" sz="1200" kern="1200" baseline="0" dirty="0">
                <a:solidFill>
                  <a:schemeClr val="tx1"/>
                </a:solidFill>
                <a:effectLst/>
                <a:latin typeface="+mn-lt"/>
                <a:ea typeface="+mn-ea"/>
                <a:cs typeface="+mn-cs"/>
              </a:rPr>
              <a:t> as you will see in </a:t>
            </a:r>
            <a:r>
              <a:rPr lang="en-US" sz="1200" kern="1200" dirty="0">
                <a:solidFill>
                  <a:schemeClr val="tx1"/>
                </a:solidFill>
                <a:effectLst/>
                <a:latin typeface="+mn-lt"/>
                <a:ea typeface="+mn-ea"/>
                <a:cs typeface="+mn-cs"/>
              </a:rPr>
              <a:t>an next example from the coffee shop.</a:t>
            </a:r>
          </a:p>
          <a:p>
            <a:endParaRPr lang="en-US" dirty="0"/>
          </a:p>
        </p:txBody>
      </p:sp>
    </p:spTree>
    <p:extLst>
      <p:ext uri="{BB962C8B-B14F-4D97-AF65-F5344CB8AC3E}">
        <p14:creationId xmlns:p14="http://schemas.microsoft.com/office/powerpoint/2010/main" val="3144118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618018" cy="3600450"/>
          </a:xfrm>
        </p:spPr>
        <p:txBody>
          <a:bodyPr/>
          <a:lstStyle/>
          <a:p>
            <a:pPr fontAlgn="base"/>
            <a:r>
              <a:rPr lang="en-US" sz="1200" b="0" i="0" kern="1200" dirty="0">
                <a:solidFill>
                  <a:schemeClr val="tx1"/>
                </a:solidFill>
                <a:effectLst/>
                <a:latin typeface="+mn-lt"/>
                <a:ea typeface="+mn-ea"/>
                <a:cs typeface="+mn-cs"/>
              </a:rPr>
              <a:t>The coffee shop has many items, such as coffee machines, pastries, money in the cash registers, and so on. You can think of these items as data. The coffee shop owners want to ensure that all of these items are secure, whether they’re sitting in the storage room or being transported between shop locations.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the same way, you must ensure that your applications’ data is secure while in storage </a:t>
            </a:r>
            <a:r>
              <a:rPr lang="en-US" sz="1200" b="1" i="0" kern="1200" dirty="0">
                <a:solidFill>
                  <a:schemeClr val="tx1"/>
                </a:solidFill>
                <a:effectLst/>
                <a:latin typeface="+mn-lt"/>
                <a:ea typeface="+mn-ea"/>
                <a:cs typeface="+mn-cs"/>
              </a:rPr>
              <a:t>(encryption at rest)</a:t>
            </a:r>
            <a:r>
              <a:rPr lang="en-US" sz="1200" b="0" i="0" kern="1200" dirty="0">
                <a:solidFill>
                  <a:schemeClr val="tx1"/>
                </a:solidFill>
                <a:effectLst/>
                <a:latin typeface="+mn-lt"/>
                <a:ea typeface="+mn-ea"/>
                <a:cs typeface="+mn-cs"/>
              </a:rPr>
              <a:t> and while it is transmitted, known as </a:t>
            </a:r>
            <a:r>
              <a:rPr lang="en-US" sz="1200" b="1" i="0" kern="1200" dirty="0">
                <a:solidFill>
                  <a:schemeClr val="tx1"/>
                </a:solidFill>
                <a:effectLst/>
                <a:latin typeface="+mn-lt"/>
                <a:ea typeface="+mn-ea"/>
                <a:cs typeface="+mn-cs"/>
              </a:rPr>
              <a:t>encryption in transit</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Key Management Service (AWS KMS) allows you to perform encryption operations through the use of </a:t>
            </a:r>
            <a:r>
              <a:rPr lang="en-US" sz="1200" b="1" i="0" kern="1200" dirty="0">
                <a:solidFill>
                  <a:schemeClr val="tx1"/>
                </a:solidFill>
                <a:effectLst/>
                <a:latin typeface="+mn-lt"/>
                <a:ea typeface="+mn-ea"/>
                <a:cs typeface="+mn-cs"/>
              </a:rPr>
              <a:t>cryptographic keys</a:t>
            </a:r>
            <a:r>
              <a:rPr lang="en-US" sz="1200" b="0" i="0" kern="1200" dirty="0">
                <a:solidFill>
                  <a:schemeClr val="tx1"/>
                </a:solidFill>
                <a:effectLst/>
                <a:latin typeface="+mn-lt"/>
                <a:ea typeface="+mn-ea"/>
                <a:cs typeface="+mn-cs"/>
              </a:rPr>
              <a:t>. A cryptographic key is a random string of digits used for locking (encrypting) and unlocking (decrypting) data. You can use AWS KMS to create, manage, and use cryptographic keys. You can also control the use of keys across a wide range of services and in your applications.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With AWS KMS, you can choose the specific levels of access control that you need for your keys. For example, you can specify which IAM users and roles are able to manage keys. Alternatively, you can temporarily disable keys so that they are no longer in use by anyone. Your keys never leave AWS KMS, and you are always in control of them.</a:t>
            </a:r>
          </a:p>
        </p:txBody>
      </p:sp>
    </p:spTree>
    <p:extLst>
      <p:ext uri="{BB962C8B-B14F-4D97-AF65-F5344CB8AC3E}">
        <p14:creationId xmlns:p14="http://schemas.microsoft.com/office/powerpoint/2010/main" val="2298108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Amazon GuardDuty </a:t>
            </a:r>
            <a:r>
              <a:rPr lang="en-US" sz="1200" b="0" i="0" kern="1200" dirty="0">
                <a:solidFill>
                  <a:schemeClr val="tx1"/>
                </a:solidFill>
                <a:effectLst/>
                <a:latin typeface="+mn-lt"/>
                <a:ea typeface="+mn-ea"/>
                <a:cs typeface="+mn-cs"/>
              </a:rPr>
              <a:t>is a service that provides intelligent threat detection for your AWS infrastructure and resources. It identifies threats by continuously monitoring the network activity and account behavior within your AWS environment.</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After you enable GuardDuty for your AWS account, GuardDuty begins monitoring your network and account activity. You do not have to deploy or manage any additional security software. GuardDuty then continuously analyzes data from multiple AWS sources, including VPC Flow Logs and DNS logs.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GuardDuty detects any threats, you can review detailed findings about them from the AWS Management Console. Findings include recommended steps for remediation. You can also configure AWS Lambda functions to take remediation steps automatically in response to GuardDuty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security findings.</a:t>
            </a:r>
          </a:p>
        </p:txBody>
      </p:sp>
    </p:spTree>
    <p:extLst>
      <p:ext uri="{BB962C8B-B14F-4D97-AF65-F5344CB8AC3E}">
        <p14:creationId xmlns:p14="http://schemas.microsoft.com/office/powerpoint/2010/main" val="3130296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no notes on this slide.</a:t>
            </a:r>
          </a:p>
        </p:txBody>
      </p:sp>
    </p:spTree>
    <p:extLst>
      <p:ext uri="{BB962C8B-B14F-4D97-AF65-F5344CB8AC3E}">
        <p14:creationId xmlns:p14="http://schemas.microsoft.com/office/powerpoint/2010/main" val="16630097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Which statement describes an IAM policy?</a:t>
            </a:r>
          </a:p>
          <a:p>
            <a:endParaRPr lang="en-US" dirty="0"/>
          </a:p>
          <a:p>
            <a:pPr marL="228600" indent="-228600">
              <a:buFont typeface="+mj-lt"/>
              <a:buAutoNum type="alphaUcPeriod"/>
            </a:pPr>
            <a:r>
              <a:rPr lang="en-US" dirty="0"/>
              <a:t>An authentication process that provides an extra layer of protection for your AWS account</a:t>
            </a:r>
          </a:p>
          <a:p>
            <a:pPr marL="228600" indent="-228600">
              <a:buFont typeface="+mj-lt"/>
              <a:buAutoNum type="alphaUcPeriod"/>
            </a:pPr>
            <a:r>
              <a:rPr lang="en-US" dirty="0"/>
              <a:t>A document that grants or denies permissions to AWS services and resources</a:t>
            </a:r>
          </a:p>
          <a:p>
            <a:pPr marL="228600" indent="-228600">
              <a:buFont typeface="+mj-lt"/>
              <a:buAutoNum type="alphaUcPeriod"/>
            </a:pPr>
            <a:r>
              <a:rPr lang="en-US" dirty="0"/>
              <a:t>An identity that you can assume to gain temporary access to permissions</a:t>
            </a:r>
          </a:p>
          <a:p>
            <a:pPr marL="228600" indent="-228600">
              <a:buFont typeface="+mj-lt"/>
              <a:buAutoNum type="alphaUcPeriod"/>
            </a:pPr>
            <a:r>
              <a:rPr lang="en-US" dirty="0"/>
              <a:t>The identity that is established when you first create an AWS account</a:t>
            </a:r>
          </a:p>
        </p:txBody>
      </p:sp>
    </p:spTree>
    <p:extLst>
      <p:ext uri="{BB962C8B-B14F-4D97-AF65-F5344CB8AC3E}">
        <p14:creationId xmlns:p14="http://schemas.microsoft.com/office/powerpoint/2010/main" val="3462244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B. A document that grants or denies permissions to AWS services and resource</a:t>
            </a:r>
            <a:r>
              <a:rPr lang="en-US" sz="1200" b="0" i="0" kern="1200" dirty="0">
                <a:solidFill>
                  <a:schemeClr val="tx1"/>
                </a:solidFill>
                <a:effectLst/>
                <a:latin typeface="+mn-lt"/>
                <a:ea typeface="+mn-ea"/>
                <a:cs typeface="+mn-cs"/>
              </a:rPr>
              <a:t>s.</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IAM policies provide you with the flexibility to customize users’ levels of access to resources. For instance, you can allow users to access all the Amazon S3 buckets in your AWS account or only a specific bucket.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 </a:t>
            </a:r>
            <a:r>
              <a:rPr lang="en-US" sz="1200" b="0" i="1" kern="1200" dirty="0">
                <a:solidFill>
                  <a:schemeClr val="tx1"/>
                </a:solidFill>
                <a:effectLst/>
                <a:latin typeface="+mn-lt"/>
                <a:ea typeface="+mn-ea"/>
                <a:cs typeface="+mn-cs"/>
              </a:rPr>
              <a:t>Multi-factor authentication (MFA) </a:t>
            </a:r>
            <a:r>
              <a:rPr lang="en-US" sz="1200" b="0" i="0" kern="1200" dirty="0">
                <a:solidFill>
                  <a:schemeClr val="tx1"/>
                </a:solidFill>
                <a:effectLst/>
                <a:latin typeface="+mn-lt"/>
                <a:ea typeface="+mn-ea"/>
                <a:cs typeface="+mn-cs"/>
              </a:rPr>
              <a:t>is an authentication process that provides an extra layer of protection for your AWS account.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 An </a:t>
            </a:r>
            <a:r>
              <a:rPr lang="en-US" sz="1200" b="0" i="1" kern="1200" dirty="0">
                <a:solidFill>
                  <a:schemeClr val="tx1"/>
                </a:solidFill>
                <a:effectLst/>
                <a:latin typeface="+mn-lt"/>
                <a:ea typeface="+mn-ea"/>
                <a:cs typeface="+mn-cs"/>
              </a:rPr>
              <a:t>IAM role </a:t>
            </a:r>
            <a:r>
              <a:rPr lang="en-US" sz="1200" b="0" i="0" kern="1200" dirty="0">
                <a:solidFill>
                  <a:schemeClr val="tx1"/>
                </a:solidFill>
                <a:effectLst/>
                <a:latin typeface="+mn-lt"/>
                <a:ea typeface="+mn-ea"/>
                <a:cs typeface="+mn-cs"/>
              </a:rPr>
              <a:t>is an identity that you can assume to gain temporary access to permissions.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 – The </a:t>
            </a:r>
            <a:r>
              <a:rPr lang="en-US" sz="1200" b="0" i="1" kern="1200" dirty="0">
                <a:solidFill>
                  <a:schemeClr val="tx1"/>
                </a:solidFill>
                <a:effectLst/>
                <a:latin typeface="+mn-lt"/>
                <a:ea typeface="+mn-ea"/>
                <a:cs typeface="+mn-cs"/>
              </a:rPr>
              <a:t>root user identity </a:t>
            </a:r>
            <a:r>
              <a:rPr lang="en-US" sz="1200" b="0" i="0" kern="1200" dirty="0">
                <a:solidFill>
                  <a:schemeClr val="tx1"/>
                </a:solidFill>
                <a:effectLst/>
                <a:latin typeface="+mn-lt"/>
                <a:ea typeface="+mn-ea"/>
                <a:cs typeface="+mn-cs"/>
              </a:rPr>
              <a:t>is the identity that is established when you first create an AWS account.</a:t>
            </a:r>
          </a:p>
        </p:txBody>
      </p:sp>
    </p:spTree>
    <p:extLst>
      <p:ext uri="{BB962C8B-B14F-4D97-AF65-F5344CB8AC3E}">
        <p14:creationId xmlns:p14="http://schemas.microsoft.com/office/powerpoint/2010/main" val="526083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shared responsibility model divides into customer responsibilities (commonly referred to as “security </a:t>
            </a:r>
            <a:r>
              <a:rPr lang="en-US" sz="1200" b="1" i="1" kern="1200" dirty="0">
                <a:solidFill>
                  <a:schemeClr val="tx1"/>
                </a:solidFill>
                <a:effectLst/>
                <a:latin typeface="+mn-lt"/>
                <a:ea typeface="+mn-ea"/>
                <a:cs typeface="+mn-cs"/>
              </a:rPr>
              <a:t>in</a:t>
            </a:r>
            <a:r>
              <a:rPr lang="en-US" sz="1200" b="0" i="0" kern="1200" dirty="0">
                <a:solidFill>
                  <a:schemeClr val="tx1"/>
                </a:solidFill>
                <a:effectLst/>
                <a:latin typeface="+mn-lt"/>
                <a:ea typeface="+mn-ea"/>
                <a:cs typeface="+mn-cs"/>
              </a:rPr>
              <a:t> the cloud”) and AWS responsibilities (commonly referred to as “security</a:t>
            </a:r>
            <a:r>
              <a:rPr lang="en-US" sz="1200" b="1" i="1" kern="1200" dirty="0">
                <a:solidFill>
                  <a:schemeClr val="tx1"/>
                </a:solidFill>
                <a:effectLst/>
                <a:latin typeface="+mn-lt"/>
                <a:ea typeface="+mn-ea"/>
                <a:cs typeface="+mn-cs"/>
              </a:rPr>
              <a:t> of </a:t>
            </a:r>
            <a:r>
              <a:rPr lang="en-US" sz="1200" b="0" i="0" kern="1200" dirty="0">
                <a:solidFill>
                  <a:schemeClr val="tx1"/>
                </a:solidFill>
                <a:effectLst/>
                <a:latin typeface="+mn-lt"/>
                <a:ea typeface="+mn-ea"/>
                <a:cs typeface="+mn-cs"/>
              </a:rPr>
              <a:t>the cloud”).</a:t>
            </a:r>
          </a:p>
          <a:p>
            <a:pPr fontAlgn="base"/>
            <a:r>
              <a:rPr lang="en-US" sz="120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You can think of this model as being similar to the division of responsibilities between a homeowner and a homebuilder. The builder (AWS) is responsible for constructing your house and ensuring that it is solidly built. As the homeowner (the customer), it is your responsibility to secure everything in the house by ensuring that the doors are closed and locked.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section examines the shared responsibility model in greater detail, beginning with customers’ responsibilities.</a:t>
            </a:r>
          </a:p>
        </p:txBody>
      </p:sp>
    </p:spTree>
    <p:extLst>
      <p:ext uri="{BB962C8B-B14F-4D97-AF65-F5344CB8AC3E}">
        <p14:creationId xmlns:p14="http://schemas.microsoft.com/office/powerpoint/2010/main" val="11073982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An employee requires temporary access to create several Amazon S3 buckets. Which option should be used for this task?</a:t>
            </a:r>
          </a:p>
          <a:p>
            <a:pPr marL="0" indent="0">
              <a:lnSpc>
                <a:spcPct val="100000"/>
              </a:lnSpc>
              <a:buNone/>
            </a:pPr>
            <a:endParaRPr lang="en-US" dirty="0"/>
          </a:p>
          <a:p>
            <a:pPr marL="228600" indent="-228600">
              <a:buFont typeface="+mj-lt"/>
              <a:buAutoNum type="alphaUcPeriod"/>
            </a:pPr>
            <a:r>
              <a:rPr lang="en-US" dirty="0"/>
              <a:t>AWS account root user</a:t>
            </a:r>
          </a:p>
          <a:p>
            <a:pPr marL="228600" indent="-228600">
              <a:buFont typeface="+mj-lt"/>
              <a:buAutoNum type="alphaUcPeriod"/>
            </a:pPr>
            <a:r>
              <a:rPr lang="en-US" dirty="0"/>
              <a:t>IAM group</a:t>
            </a:r>
          </a:p>
          <a:p>
            <a:pPr marL="228600" indent="-228600">
              <a:buFont typeface="+mj-lt"/>
              <a:buAutoNum type="alphaUcPeriod"/>
            </a:pPr>
            <a:r>
              <a:rPr lang="en-US" dirty="0"/>
              <a:t>IAM role</a:t>
            </a:r>
          </a:p>
          <a:p>
            <a:pPr marL="228600" indent="-228600">
              <a:buFont typeface="+mj-lt"/>
              <a:buAutoNum type="alphaUcPeriod"/>
            </a:pPr>
            <a:r>
              <a:rPr lang="en-US" dirty="0"/>
              <a:t>Service control policy (SCP)</a:t>
            </a:r>
          </a:p>
        </p:txBody>
      </p:sp>
    </p:spTree>
    <p:extLst>
      <p:ext uri="{BB962C8B-B14F-4D97-AF65-F5344CB8AC3E}">
        <p14:creationId xmlns:p14="http://schemas.microsoft.com/office/powerpoint/2010/main" val="3603234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29100"/>
            <a:ext cx="5486400" cy="3600450"/>
          </a:xfrm>
        </p:spPr>
        <p:txBody>
          <a:bodyPr/>
          <a:lstStyle/>
          <a:p>
            <a:pPr fontAlgn="base"/>
            <a:r>
              <a:rPr lang="en-US" sz="1200" b="0" i="0" kern="1200" dirty="0">
                <a:solidFill>
                  <a:schemeClr val="tx1"/>
                </a:solidFill>
                <a:effectLst/>
                <a:latin typeface="+mn-lt"/>
                <a:ea typeface="+mn-ea"/>
                <a:cs typeface="+mn-cs"/>
              </a:rPr>
              <a:t>The correct answer is</a:t>
            </a:r>
            <a:r>
              <a:rPr lang="en-US" sz="1200" b="1" i="0" kern="1200" dirty="0">
                <a:solidFill>
                  <a:schemeClr val="tx1"/>
                </a:solidFill>
                <a:effectLst/>
                <a:latin typeface="+mn-lt"/>
                <a:ea typeface="+mn-ea"/>
                <a:cs typeface="+mn-cs"/>
              </a:rPr>
              <a:t> C: IAM role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An IAM role is an identity that you can assume to gain temporary access to permissions. When someone assumes an IAM role, they abandon all permissions that they had under a previous role and assume the permissions of the new role. IAM roles are ideal for situations in which access to services or resources needs to be granted temporarily instead of long-term.</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The AWS account root user is established when you first create an AWS account. As a best practice, do not use the root user for everyday tasks.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Although you can attach IAM policies to an IAM group, this would not be the best choice for this scenario because the employee only needs to be granted temporary permissions.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 Service control policies (SCPs) allow you to centrally control permissions for the accounts in your organization. An SCP is not the best choice for granting temporary permissions to an individual employee.</a:t>
            </a:r>
          </a:p>
        </p:txBody>
      </p:sp>
    </p:spTree>
    <p:extLst>
      <p:ext uri="{BB962C8B-B14F-4D97-AF65-F5344CB8AC3E}">
        <p14:creationId xmlns:p14="http://schemas.microsoft.com/office/powerpoint/2010/main" val="2038859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of the following descriptions best describes the concept of least privilege?</a:t>
            </a:r>
          </a:p>
          <a:p>
            <a:endParaRPr lang="en-US" dirty="0"/>
          </a:p>
          <a:p>
            <a:pPr marL="228600" indent="-228600">
              <a:buFont typeface="+mj-lt"/>
              <a:buAutoNum type="alphaUcPeriod"/>
            </a:pPr>
            <a:r>
              <a:rPr lang="en-US" dirty="0"/>
              <a:t>Adding an IAM user into at least one IAM group</a:t>
            </a:r>
          </a:p>
          <a:p>
            <a:pPr marL="228600" indent="-228600">
              <a:buFont typeface="+mj-lt"/>
              <a:buAutoNum type="alphaUcPeriod"/>
            </a:pPr>
            <a:r>
              <a:rPr lang="en-US" dirty="0"/>
              <a:t>Granting only the permissions that are needed to perform specific job tasks</a:t>
            </a:r>
          </a:p>
          <a:p>
            <a:pPr marL="228600" indent="-228600">
              <a:buFont typeface="+mj-lt"/>
              <a:buAutoNum type="alphaUcPeriod"/>
            </a:pPr>
            <a:r>
              <a:rPr lang="en-US" dirty="0"/>
              <a:t>Checking a packet’s permissions against an access control list</a:t>
            </a:r>
          </a:p>
          <a:p>
            <a:pPr marL="228600" indent="-228600">
              <a:buFont typeface="+mj-lt"/>
              <a:buAutoNum type="alphaUcPeriod"/>
            </a:pPr>
            <a:r>
              <a:rPr lang="en-US" dirty="0"/>
              <a:t>Performing a denial of service attack that originates from at least one device</a:t>
            </a:r>
          </a:p>
        </p:txBody>
      </p:sp>
    </p:spTree>
    <p:extLst>
      <p:ext uri="{BB962C8B-B14F-4D97-AF65-F5344CB8AC3E}">
        <p14:creationId xmlns:p14="http://schemas.microsoft.com/office/powerpoint/2010/main" val="2521930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B: Granting only the permissions that are needed to perform specific job tasks.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When you grant permissions by following the principle of least privilege, you prevent users or roles from having more permissions than needed to perform specific job tasks. For example, cashiers in the coffee shop should be given access to the cash register system. As a best practice, grant IAM users and roles a minimum set of permissions and then grant additional permissions as needed.</a:t>
            </a:r>
          </a:p>
        </p:txBody>
      </p:sp>
    </p:spTree>
    <p:extLst>
      <p:ext uri="{BB962C8B-B14F-4D97-AF65-F5344CB8AC3E}">
        <p14:creationId xmlns:p14="http://schemas.microsoft.com/office/powerpoint/2010/main" val="1096747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Which service helps protect your applications against distributed denial of service (DDoS) attacks?</a:t>
            </a:r>
          </a:p>
          <a:p>
            <a:pPr marL="0" indent="0">
              <a:lnSpc>
                <a:spcPct val="100000"/>
              </a:lnSpc>
              <a:buNone/>
            </a:pPr>
            <a:endParaRPr lang="en-US" dirty="0"/>
          </a:p>
          <a:p>
            <a:pPr marL="228600" indent="-228600">
              <a:buFont typeface="+mj-lt"/>
              <a:buAutoNum type="alphaUcPeriod"/>
            </a:pPr>
            <a:r>
              <a:rPr lang="en-US" dirty="0"/>
              <a:t>Amazon GuardDuty</a:t>
            </a:r>
          </a:p>
          <a:p>
            <a:pPr marL="228600" indent="-228600">
              <a:buFont typeface="+mj-lt"/>
              <a:buAutoNum type="alphaUcPeriod"/>
            </a:pPr>
            <a:r>
              <a:rPr lang="en-US" dirty="0"/>
              <a:t>Amazon Inspector</a:t>
            </a:r>
          </a:p>
          <a:p>
            <a:pPr marL="228600" indent="-228600">
              <a:buFont typeface="+mj-lt"/>
              <a:buAutoNum type="alphaUcPeriod"/>
            </a:pPr>
            <a:r>
              <a:rPr lang="en-US" dirty="0"/>
              <a:t>AWS Artifact</a:t>
            </a:r>
          </a:p>
          <a:p>
            <a:pPr marL="228600" indent="-228600">
              <a:buFont typeface="+mj-lt"/>
              <a:buAutoNum type="alphaUcPeriod"/>
            </a:pPr>
            <a:r>
              <a:rPr lang="en-US" dirty="0"/>
              <a:t>AWS Shield</a:t>
            </a:r>
          </a:p>
        </p:txBody>
      </p:sp>
    </p:spTree>
    <p:extLst>
      <p:ext uri="{BB962C8B-B14F-4D97-AF65-F5344CB8AC3E}">
        <p14:creationId xmlns:p14="http://schemas.microsoft.com/office/powerpoint/2010/main" val="34383739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D.</a:t>
            </a:r>
            <a:r>
              <a:rPr lang="en-US" sz="1200" b="1"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AWS Shield.</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 network traffic comes into your applications, AWS Shield uses a variety of analysis techniques to detect potential DDoS attacks in real time and automatically mitigates them.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 Amazon GuardDuty is a service that provides intelligent threat detection for your AWS infrastructure and resources. It identifies threats by continuously monitoring the network activity and account behavior within your AWS environment.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 Amazon Inspector checks applications for security vulnerabilities and deviations from security best practices, such as open access to Amazon EC2 instances and installations of vulnerable software versions.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 AWS Artifact is a service that provides on-demand access to AWS security and compliance reports and select online agreements.</a:t>
            </a:r>
          </a:p>
        </p:txBody>
      </p:sp>
    </p:spTree>
    <p:extLst>
      <p:ext uri="{BB962C8B-B14F-4D97-AF65-F5344CB8AC3E}">
        <p14:creationId xmlns:p14="http://schemas.microsoft.com/office/powerpoint/2010/main" val="33239128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i="0" kern="1200" dirty="0">
                <a:solidFill>
                  <a:schemeClr val="tx1"/>
                </a:solidFill>
                <a:effectLst/>
                <a:latin typeface="+mn-lt"/>
                <a:ea typeface="+mn-ea"/>
                <a:cs typeface="+mn-cs"/>
              </a:rPr>
              <a:t>Which task can AWS Key Management Service (AWS KMS) perform?</a:t>
            </a:r>
          </a:p>
          <a:p>
            <a:pPr marL="0" indent="0">
              <a:lnSpc>
                <a:spcPct val="100000"/>
              </a:lnSpc>
              <a:buNone/>
            </a:pPr>
            <a:endParaRPr lang="en-US" dirty="0"/>
          </a:p>
          <a:p>
            <a:pPr marL="228600" indent="-228600">
              <a:buFont typeface="+mj-lt"/>
              <a:buAutoNum type="alphaUcPeriod"/>
            </a:pPr>
            <a:r>
              <a:rPr lang="en-US" dirty="0"/>
              <a:t>Configure multi-factor authentication (MFA).</a:t>
            </a:r>
          </a:p>
          <a:p>
            <a:pPr marL="228600" indent="-228600">
              <a:buFont typeface="+mj-lt"/>
              <a:buAutoNum type="alphaUcPeriod"/>
            </a:pPr>
            <a:r>
              <a:rPr lang="en-US" dirty="0"/>
              <a:t>Update the AWS account root user password.</a:t>
            </a:r>
          </a:p>
          <a:p>
            <a:pPr marL="228600" indent="-228600">
              <a:buFont typeface="+mj-lt"/>
              <a:buAutoNum type="alphaUcPeriod"/>
            </a:pPr>
            <a:r>
              <a:rPr lang="en-US" dirty="0"/>
              <a:t>Create cryptographic keys.</a:t>
            </a:r>
          </a:p>
          <a:p>
            <a:pPr marL="228600" indent="-228600">
              <a:buFont typeface="+mj-lt"/>
              <a:buAutoNum type="alphaUcPeriod"/>
            </a:pPr>
            <a:r>
              <a:rPr lang="en-US" dirty="0"/>
              <a:t>Assign permissions to users and groups.</a:t>
            </a:r>
          </a:p>
          <a:p>
            <a:pPr marL="228600" indent="-228600">
              <a:buFont typeface="+mj-lt"/>
              <a:buAutoNum type="alphaUcPeriod"/>
            </a:pPr>
            <a:endParaRPr lang="en-US" dirty="0"/>
          </a:p>
          <a:p>
            <a:pPr marL="228600" indent="-228600">
              <a:buFont typeface="+mj-lt"/>
              <a:buAutoNum type="alphaUcPeriod"/>
            </a:pPr>
            <a:endParaRPr lang="en-US" dirty="0"/>
          </a:p>
        </p:txBody>
      </p:sp>
    </p:spTree>
    <p:extLst>
      <p:ext uri="{BB962C8B-B14F-4D97-AF65-F5344CB8AC3E}">
        <p14:creationId xmlns:p14="http://schemas.microsoft.com/office/powerpoint/2010/main" val="1858947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a:t>
            </a:r>
            <a:r>
              <a:rPr lang="en-US" sz="1200" b="1" i="0" kern="1200" dirty="0">
                <a:solidFill>
                  <a:schemeClr val="tx1"/>
                </a:solidFill>
                <a:effectLst/>
                <a:latin typeface="+mn-lt"/>
                <a:ea typeface="+mn-ea"/>
                <a:cs typeface="+mn-cs"/>
              </a:rPr>
              <a:t> C. Create cryptographic keys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AWS KMS allows you to perform encryption operations through the use of cryptographic keys. A cryptographic key is a random string of digits used for locking (encrypting) and unlocking (decrypting) data. You can use AWS KMS to create, manage, and use cryptographic keys. You can also control the use of keys across a wide range of services and in your applications.</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 You can configure multi-factor authentication (MFA) in </a:t>
            </a:r>
            <a:r>
              <a:rPr lang="en-US" sz="1200" b="0" i="1" kern="1200" dirty="0">
                <a:solidFill>
                  <a:schemeClr val="tx1"/>
                </a:solidFill>
                <a:effectLst/>
                <a:latin typeface="+mn-lt"/>
                <a:ea typeface="+mn-ea"/>
                <a:cs typeface="+mn-cs"/>
              </a:rPr>
              <a:t>AWS Identity and Access Management (IAM)</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 You can update the AWS account root user password in </a:t>
            </a:r>
            <a:r>
              <a:rPr lang="en-US" sz="1200" b="0" i="1" kern="1200" dirty="0">
                <a:solidFill>
                  <a:schemeClr val="tx1"/>
                </a:solidFill>
                <a:effectLst/>
                <a:latin typeface="+mn-lt"/>
                <a:ea typeface="+mn-ea"/>
                <a:cs typeface="+mn-cs"/>
              </a:rPr>
              <a:t>the AWS Management Console.</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 – You can assign permissions to users and groups in </a:t>
            </a:r>
            <a:r>
              <a:rPr lang="en-US" sz="1200" b="0" i="1" kern="1200" dirty="0">
                <a:solidFill>
                  <a:schemeClr val="tx1"/>
                </a:solidFill>
                <a:effectLst/>
                <a:latin typeface="+mn-lt"/>
                <a:ea typeface="+mn-ea"/>
                <a:cs typeface="+mn-cs"/>
              </a:rPr>
              <a:t>AWS Identity and Access Management (IAM)</a:t>
            </a:r>
            <a:r>
              <a:rPr lang="en-US"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8637203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module, you learned about the AWS responsibility model, which consists of customers’ responsibilities (“security </a:t>
            </a:r>
            <a:r>
              <a:rPr lang="en-US" sz="1200" b="1" i="1" kern="1200" dirty="0">
                <a:solidFill>
                  <a:schemeClr val="tx1"/>
                </a:solidFill>
                <a:effectLst/>
                <a:latin typeface="+mn-lt"/>
                <a:ea typeface="+mn-ea"/>
                <a:cs typeface="+mn-cs"/>
              </a:rPr>
              <a:t>in</a:t>
            </a:r>
            <a:r>
              <a:rPr lang="en-US" sz="1200" kern="1200" dirty="0">
                <a:solidFill>
                  <a:schemeClr val="tx1"/>
                </a:solidFill>
                <a:effectLst/>
                <a:latin typeface="+mn-lt"/>
                <a:ea typeface="+mn-ea"/>
                <a:cs typeface="+mn-cs"/>
              </a:rPr>
              <a:t> the cloud”) and AWS responsibilities (”security </a:t>
            </a:r>
            <a:r>
              <a:rPr lang="en-US" sz="1200" b="1"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the cloud”).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learned about features of AWS Identity and Access Management, including:</a:t>
            </a: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AWS account root user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IAM users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IAM policies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IAM groups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IAM roles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Multi-factor authentication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section on AWS Organizations, you learned how to use organizational units and SCPs to centrally manage multiple AWS accounts.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also explored several AWS services for application security and encryption:</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AWS Web Application Firewall</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AWS Shield</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Amazon GuardDuty</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Amazon Inspector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AWS Key Management Services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you learned about AWS compliance resources: AWS Artifact and the Customer Compliance Center.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next module explores AWS services for monitoring and analytics.</a:t>
            </a:r>
          </a:p>
        </p:txBody>
      </p:sp>
    </p:spTree>
    <p:extLst>
      <p:ext uri="{BB962C8B-B14F-4D97-AF65-F5344CB8AC3E}">
        <p14:creationId xmlns:p14="http://schemas.microsoft.com/office/powerpoint/2010/main" val="221746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01829"/>
          </a:xfrm>
        </p:spPr>
        <p:txBody>
          <a:bodyPr/>
          <a:lstStyle/>
          <a:p>
            <a:pPr fontAlgn="base"/>
            <a:r>
              <a:rPr lang="en-US" sz="1200" b="0" i="0" kern="1200" dirty="0">
                <a:solidFill>
                  <a:schemeClr val="tx1"/>
                </a:solidFill>
                <a:effectLst/>
                <a:latin typeface="+mn-lt"/>
                <a:ea typeface="+mn-ea"/>
                <a:cs typeface="+mn-cs"/>
              </a:rPr>
              <a:t>Customers are responsible for the security of everything that they create and put </a:t>
            </a:r>
            <a:r>
              <a:rPr lang="en-US" sz="1200" b="0" i="1" kern="1200" dirty="0">
                <a:solidFill>
                  <a:schemeClr val="tx1"/>
                </a:solidFill>
                <a:effectLst/>
                <a:latin typeface="+mn-lt"/>
                <a:ea typeface="+mn-ea"/>
                <a:cs typeface="+mn-cs"/>
              </a:rPr>
              <a:t>in </a:t>
            </a:r>
            <a:r>
              <a:rPr lang="en-US" sz="1200" b="0" i="0" kern="1200" dirty="0">
                <a:solidFill>
                  <a:schemeClr val="tx1"/>
                </a:solidFill>
                <a:effectLst/>
                <a:latin typeface="+mn-lt"/>
                <a:ea typeface="+mn-ea"/>
                <a:cs typeface="+mn-cs"/>
              </a:rPr>
              <a:t>the AWS Cloud.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using AWS services, you, the customer, maintain complete control over your content. You are responsible for managing security requirements for your content, including which content you choose to store on AWS, which AWS services you use, and who has access to that content. You also control how access rights are granted, managed, and revoked.</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security steps that you take will depend on factors such as the services that you use, the complexity of your systems, and your company’s specific operational and security needs. Steps include selecting, configuring, and patching the operating systems that will run on Amazon EC2 instances, configuring security groups, and managing user accounts. </a:t>
            </a:r>
          </a:p>
        </p:txBody>
      </p:sp>
    </p:spTree>
    <p:extLst>
      <p:ext uri="{BB962C8B-B14F-4D97-AF65-F5344CB8AC3E}">
        <p14:creationId xmlns:p14="http://schemas.microsoft.com/office/powerpoint/2010/main" val="2548916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526900"/>
          </a:xfrm>
        </p:spPr>
        <p:txBody>
          <a:bodyPr/>
          <a:lstStyle/>
          <a:p>
            <a:pPr fontAlgn="base"/>
            <a:r>
              <a:rPr lang="en-US" sz="1200" b="0" i="0" kern="1200" dirty="0">
                <a:solidFill>
                  <a:schemeClr val="tx1"/>
                </a:solidFill>
                <a:effectLst/>
                <a:latin typeface="+mn-lt"/>
                <a:ea typeface="+mn-ea"/>
                <a:cs typeface="+mn-cs"/>
              </a:rPr>
              <a:t>AWS is responsible for security </a:t>
            </a:r>
            <a:r>
              <a:rPr lang="en-US" sz="1200" b="0" i="1" kern="1200" dirty="0">
                <a:solidFill>
                  <a:schemeClr val="tx1"/>
                </a:solidFill>
                <a:effectLst/>
                <a:latin typeface="+mn-lt"/>
                <a:ea typeface="+mn-ea"/>
                <a:cs typeface="+mn-cs"/>
              </a:rPr>
              <a:t>of </a:t>
            </a:r>
            <a:r>
              <a:rPr lang="en-US" sz="1200" b="0" i="0" kern="1200" dirty="0">
                <a:solidFill>
                  <a:schemeClr val="tx1"/>
                </a:solidFill>
                <a:effectLst/>
                <a:latin typeface="+mn-lt"/>
                <a:ea typeface="+mn-ea"/>
                <a:cs typeface="+mn-cs"/>
              </a:rPr>
              <a:t>the cloud.</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AWS operates, manages, and controls the components at all layers of infrastructure. This includes areas such as the host operating system, the virtualization layer, and even the physical security of the data centers from which services operate.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AWS is responsible for protecting the global infrastructure that runs all of the services offered in the AWS Cloud. This infrastructure includes AWS Regions, Availability Zones, and edge locations.</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AWS manages the security of the cloud, specifically the physical infrastructure that hosts your resources, which include:</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Physical security of data centers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Hardware and software infrastructure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Network infrastructure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Virtualization infrastructure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Although you cannot visit AWS data centers to see this protection firsthand, AWS provides several reports from third-party auditors. These auditors have verified its compliance with a variety of computer security standards and regulations.</a:t>
            </a:r>
          </a:p>
        </p:txBody>
      </p:sp>
    </p:spTree>
    <p:extLst>
      <p:ext uri="{BB962C8B-B14F-4D97-AF65-F5344CB8AC3E}">
        <p14:creationId xmlns:p14="http://schemas.microsoft.com/office/powerpoint/2010/main" val="227443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Suppose </a:t>
            </a:r>
            <a:r>
              <a:rPr lang="en-US" sz="1200" i="0" kern="1200" dirty="0">
                <a:solidFill>
                  <a:schemeClr val="tx1"/>
                </a:solidFill>
                <a:effectLst/>
                <a:latin typeface="+mn-lt"/>
                <a:ea typeface="+mn-ea"/>
                <a:cs typeface="+mn-cs"/>
              </a:rPr>
              <a:t>that you are the owner of the coffee shop. Each item on this slide represents an aspect of running the coffee shop’s website. For each item, determine if it is your (the customer’s) responsibility or an AWS responsibility.</a:t>
            </a:r>
            <a:endParaRPr lang="en-US" b="1" i="0" baseline="0" dirty="0"/>
          </a:p>
          <a:p>
            <a:endParaRPr lang="en-US" i="0" dirty="0"/>
          </a:p>
          <a:p>
            <a:r>
              <a:rPr lang="en-US" i="0" dirty="0"/>
              <a:t>Items that are filled in with pink are the responsibility of AWS; those that are filled in with purple are the responsibility of the customer.</a:t>
            </a:r>
          </a:p>
        </p:txBody>
      </p:sp>
    </p:spTree>
    <p:extLst>
      <p:ext uri="{BB962C8B-B14F-4D97-AF65-F5344CB8AC3E}">
        <p14:creationId xmlns:p14="http://schemas.microsoft.com/office/powerpoint/2010/main" val="418514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area included in customers’ responsibilities is identity and access management. You will explore this topic so you can understand the role that it plays in keeping your AWS resources secure. </a:t>
            </a:r>
          </a:p>
          <a:p>
            <a:endParaRPr lang="en-US" dirty="0"/>
          </a:p>
        </p:txBody>
      </p:sp>
    </p:spTree>
    <p:extLst>
      <p:ext uri="{BB962C8B-B14F-4D97-AF65-F5344CB8AC3E}">
        <p14:creationId xmlns:p14="http://schemas.microsoft.com/office/powerpoint/2010/main" val="51388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coffee shop uses a computer system for its point of sale system, inventory system, and employee records. When a new employee begins working at the coffee shop, they are given their own account within the computer system.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Each employee’s account has been assigned permissions that allow them to carry out only the tasks that relate to their specific job. For example, a cashier’s account allows them to access the point of sale system, but not employee records or the inventory system.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type of functionality also exists in AWS. To create user identities and assign permissions, you use </a:t>
            </a:r>
            <a:r>
              <a:rPr lang="en-US" sz="1200" b="1" kern="1200" dirty="0">
                <a:solidFill>
                  <a:schemeClr val="tx1"/>
                </a:solidFill>
                <a:effectLst/>
                <a:latin typeface="+mn-lt"/>
                <a:ea typeface="+mn-ea"/>
                <a:cs typeface="+mn-cs"/>
              </a:rPr>
              <a:t>AWS Identity and Access Management (IAM)</a:t>
            </a:r>
            <a:r>
              <a:rPr lang="en-US" sz="1200" kern="1200" dirty="0">
                <a:solidFill>
                  <a:schemeClr val="tx1"/>
                </a:solidFill>
                <a:effectLst/>
                <a:latin typeface="+mn-lt"/>
                <a:ea typeface="+mn-ea"/>
                <a:cs typeface="+mn-cs"/>
              </a:rPr>
              <a:t>.</a:t>
            </a:r>
          </a:p>
          <a:p>
            <a:endParaRPr lang="en-US" dirty="0"/>
          </a:p>
        </p:txBody>
      </p:sp>
    </p:spTree>
    <p:extLst>
      <p:ext uri="{BB962C8B-B14F-4D97-AF65-F5344CB8AC3E}">
        <p14:creationId xmlns:p14="http://schemas.microsoft.com/office/powerpoint/2010/main" val="1654736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679564638"/>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1464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0899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972974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3568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857491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197875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64436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83099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515214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13633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627868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69614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7844620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678002324"/>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4150301856"/>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98415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388421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72773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69322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50086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53128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45585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25"/>
    </p:custDataLst>
    <p:extLst>
      <p:ext uri="{BB962C8B-B14F-4D97-AF65-F5344CB8AC3E}">
        <p14:creationId xmlns:p14="http://schemas.microsoft.com/office/powerpoint/2010/main" val="2910134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svg"/><Relationship Id="rId3" Type="http://schemas.openxmlformats.org/officeDocument/2006/relationships/notesSlide" Target="../notesSlides/notesSlide10.xml"/><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image" Target="../media/image16.png"/><Relationship Id="rId11" Type="http://schemas.openxmlformats.org/officeDocument/2006/relationships/image" Target="../media/image19.svg"/><Relationship Id="rId5" Type="http://schemas.openxmlformats.org/officeDocument/2006/relationships/image" Target="../media/image15.svg"/><Relationship Id="rId15" Type="http://schemas.openxmlformats.org/officeDocument/2006/relationships/image" Target="../media/image21.sv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1.sv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1.xml"/><Relationship Id="rId7" Type="http://schemas.openxmlformats.org/officeDocument/2006/relationships/image" Target="../media/image23.png"/><Relationship Id="rId2" Type="http://schemas.openxmlformats.org/officeDocument/2006/relationships/slideLayout" Target="../slideLayouts/slideLayout17.xml"/><Relationship Id="rId1" Type="http://schemas.openxmlformats.org/officeDocument/2006/relationships/tags" Target="../tags/tag3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36.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37.xml"/><Relationship Id="rId5" Type="http://schemas.openxmlformats.org/officeDocument/2006/relationships/image" Target="../media/image11.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svg"/><Relationship Id="rId2" Type="http://schemas.openxmlformats.org/officeDocument/2006/relationships/slideLayout" Target="../slideLayouts/slideLayout17.xml"/><Relationship Id="rId1" Type="http://schemas.openxmlformats.org/officeDocument/2006/relationships/tags" Target="../tags/tag39.xml"/><Relationship Id="rId6" Type="http://schemas.openxmlformats.org/officeDocument/2006/relationships/image" Target="../media/image12.png"/><Relationship Id="rId5" Type="http://schemas.openxmlformats.org/officeDocument/2006/relationships/image" Target="../media/image21.sv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6.xml"/><Relationship Id="rId7" Type="http://schemas.openxmlformats.org/officeDocument/2006/relationships/image" Target="../media/image19.svg"/><Relationship Id="rId2" Type="http://schemas.openxmlformats.org/officeDocument/2006/relationships/slideLayout" Target="../slideLayouts/slideLayout17.xml"/><Relationship Id="rId1" Type="http://schemas.openxmlformats.org/officeDocument/2006/relationships/tags" Target="../tags/tag40.xml"/><Relationship Id="rId6" Type="http://schemas.openxmlformats.org/officeDocument/2006/relationships/image" Target="../media/image18.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3.svg"/></Relationships>
</file>

<file path=ppt/slides/_rels/slide1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notesSlide" Target="../notesSlides/notesSlide17.xml"/><Relationship Id="rId7" Type="http://schemas.openxmlformats.org/officeDocument/2006/relationships/image" Target="../media/image28.png"/><Relationship Id="rId2" Type="http://schemas.openxmlformats.org/officeDocument/2006/relationships/slideLayout" Target="../slideLayouts/slideLayout17.xml"/><Relationship Id="rId1" Type="http://schemas.openxmlformats.org/officeDocument/2006/relationships/tags" Target="../tags/tag4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3.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44.xml"/><Relationship Id="rId5" Type="http://schemas.openxmlformats.org/officeDocument/2006/relationships/image" Target="../media/image31.sv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45.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4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49.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51.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30.xml"/><Relationship Id="rId7" Type="http://schemas.openxmlformats.org/officeDocument/2006/relationships/image" Target="../media/image43.svg"/><Relationship Id="rId2" Type="http://schemas.openxmlformats.org/officeDocument/2006/relationships/slideLayout" Target="../slideLayouts/slideLayout17.xml"/><Relationship Id="rId1" Type="http://schemas.openxmlformats.org/officeDocument/2006/relationships/tags" Target="../tags/tag54.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31.xml"/><Relationship Id="rId7" Type="http://schemas.openxmlformats.org/officeDocument/2006/relationships/image" Target="../media/image13.svg"/><Relationship Id="rId2" Type="http://schemas.openxmlformats.org/officeDocument/2006/relationships/slideLayout" Target="../slideLayouts/slideLayout17.xml"/><Relationship Id="rId1" Type="http://schemas.openxmlformats.org/officeDocument/2006/relationships/tags" Target="../tags/tag55.xml"/><Relationship Id="rId6" Type="http://schemas.openxmlformats.org/officeDocument/2006/relationships/image" Target="../media/image12.png"/><Relationship Id="rId5" Type="http://schemas.openxmlformats.org/officeDocument/2006/relationships/image" Target="../media/image49.svg"/><Relationship Id="rId4" Type="http://schemas.openxmlformats.org/officeDocument/2006/relationships/image" Target="../media/image48.png"/><Relationship Id="rId9" Type="http://schemas.openxmlformats.org/officeDocument/2006/relationships/image" Target="../media/image51.sv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5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5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tags" Target="../tags/tag59.xml"/><Relationship Id="rId5" Type="http://schemas.openxmlformats.org/officeDocument/2006/relationships/image" Target="../media/image59.sv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63.png"/><Relationship Id="rId2" Type="http://schemas.openxmlformats.org/officeDocument/2006/relationships/slideLayout" Target="../slideLayouts/slideLayout17.xml"/><Relationship Id="rId1" Type="http://schemas.openxmlformats.org/officeDocument/2006/relationships/tags" Target="../tags/tag60.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6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63.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2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64.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65.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66.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67.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68.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69.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70.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71.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7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9.xml"/><Relationship Id="rId7" Type="http://schemas.openxmlformats.org/officeDocument/2006/relationships/image" Target="../media/image11.svg"/><Relationship Id="rId2" Type="http://schemas.openxmlformats.org/officeDocument/2006/relationships/slideLayout" Target="../slideLayouts/slideLayout17.xml"/><Relationship Id="rId1" Type="http://schemas.openxmlformats.org/officeDocument/2006/relationships/tags" Target="../tags/tag3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F304-BE7B-7643-B66B-D85340BC5DBB}"/>
              </a:ext>
            </a:extLst>
          </p:cNvPr>
          <p:cNvSpPr>
            <a:spLocks noGrp="1"/>
          </p:cNvSpPr>
          <p:nvPr>
            <p:ph type="title"/>
          </p:nvPr>
        </p:nvSpPr>
        <p:spPr/>
        <p:txBody>
          <a:bodyPr/>
          <a:lstStyle/>
          <a:p>
            <a:r>
              <a:rPr lang="en-US" dirty="0"/>
              <a:t>Security</a:t>
            </a:r>
          </a:p>
        </p:txBody>
      </p:sp>
      <p:sp>
        <p:nvSpPr>
          <p:cNvPr id="5" name="Text Placeholder 4">
            <a:extLst>
              <a:ext uri="{FF2B5EF4-FFF2-40B4-BE49-F238E27FC236}">
                <a16:creationId xmlns:a16="http://schemas.microsoft.com/office/drawing/2014/main" id="{B1597D31-C7D8-4E4D-8B0E-B9D5C901FBE2}"/>
              </a:ext>
            </a:extLst>
          </p:cNvPr>
          <p:cNvSpPr>
            <a:spLocks noGrp="1"/>
          </p:cNvSpPr>
          <p:nvPr>
            <p:ph type="body" sz="quarter" idx="10"/>
          </p:nvPr>
        </p:nvSpPr>
        <p:spPr/>
        <p:txBody>
          <a:bodyPr/>
          <a:lstStyle/>
          <a:p>
            <a:r>
              <a:rPr lang="en-US" dirty="0"/>
              <a:t>Module 6</a:t>
            </a:r>
          </a:p>
        </p:txBody>
      </p:sp>
    </p:spTree>
    <p:custDataLst>
      <p:tags r:id="rId1"/>
    </p:custDataLst>
    <p:extLst>
      <p:ext uri="{BB962C8B-B14F-4D97-AF65-F5344CB8AC3E}">
        <p14:creationId xmlns:p14="http://schemas.microsoft.com/office/powerpoint/2010/main" val="2956608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IAM</a:t>
            </a:r>
          </a:p>
        </p:txBody>
      </p:sp>
      <p:sp>
        <p:nvSpPr>
          <p:cNvPr id="2" name="TextBox 1">
            <a:extLst>
              <a:ext uri="{FF2B5EF4-FFF2-40B4-BE49-F238E27FC236}">
                <a16:creationId xmlns:a16="http://schemas.microsoft.com/office/drawing/2014/main" id="{77EE1C49-F350-6F42-A198-1D3F54EB6DB2}"/>
              </a:ext>
            </a:extLst>
          </p:cNvPr>
          <p:cNvSpPr txBox="1"/>
          <p:nvPr/>
        </p:nvSpPr>
        <p:spPr>
          <a:xfrm>
            <a:off x="872546" y="4101738"/>
            <a:ext cx="4893450" cy="1569660"/>
          </a:xfrm>
          <a:prstGeom prst="rect">
            <a:avLst/>
          </a:prstGeom>
          <a:noFill/>
        </p:spPr>
        <p:txBody>
          <a:bodyPr wrap="square" rtlCol="0">
            <a:spAutoFit/>
          </a:bodyPr>
          <a:lstStyle/>
          <a:p>
            <a:r>
              <a:rPr lang="en-US" sz="2400" dirty="0">
                <a:latin typeface="Amazon Ember" panose="02000000000000000000" pitchFamily="2" charset="0"/>
                <a:ea typeface="Amazon Ember" panose="02000000000000000000" pitchFamily="2" charset="0"/>
                <a:cs typeface="Amazon Ember" panose="020B0603020204020204" pitchFamily="34" charset="0"/>
              </a:rPr>
              <a:t>AWS Identity and Access Management (IAM) </a:t>
            </a:r>
            <a:r>
              <a:rPr lang="en-US" sz="2400" dirty="0">
                <a:ea typeface="Amazon Ember" panose="020B0603020204020204" pitchFamily="34" charset="0"/>
                <a:cs typeface="Amazon Ember" panose="020B0603020204020204" pitchFamily="34" charset="0"/>
              </a:rPr>
              <a:t>allows you to manage access to AWS services and resources.</a:t>
            </a:r>
          </a:p>
        </p:txBody>
      </p:sp>
      <p:pic>
        <p:nvPicPr>
          <p:cNvPr id="22" name="Graphic 21">
            <a:extLst>
              <a:ext uri="{FF2B5EF4-FFF2-40B4-BE49-F238E27FC236}">
                <a16:creationId xmlns:a16="http://schemas.microsoft.com/office/drawing/2014/main" id="{07A9A1CB-4F3F-B941-8F3D-DFEB840503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6000" y="1737360"/>
            <a:ext cx="2066543" cy="2066543"/>
          </a:xfrm>
          <a:prstGeom prst="rect">
            <a:avLst/>
          </a:prstGeom>
        </p:spPr>
      </p:pic>
      <p:sp>
        <p:nvSpPr>
          <p:cNvPr id="3" name="Rounded Rectangle 2">
            <a:extLst>
              <a:ext uri="{FF2B5EF4-FFF2-40B4-BE49-F238E27FC236}">
                <a16:creationId xmlns:a16="http://schemas.microsoft.com/office/drawing/2014/main" id="{A2DE51A1-BB4A-7C40-883C-9B5BD6B5C232}"/>
              </a:ext>
            </a:extLst>
          </p:cNvPr>
          <p:cNvSpPr/>
          <p:nvPr/>
        </p:nvSpPr>
        <p:spPr>
          <a:xfrm>
            <a:off x="7236059" y="1405719"/>
            <a:ext cx="4269004" cy="494865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729BEED-0964-774F-A468-D4DD73D9D754}"/>
              </a:ext>
            </a:extLst>
          </p:cNvPr>
          <p:cNvSpPr txBox="1"/>
          <p:nvPr/>
        </p:nvSpPr>
        <p:spPr>
          <a:xfrm>
            <a:off x="8368778" y="1585550"/>
            <a:ext cx="2247731" cy="523220"/>
          </a:xfrm>
          <a:prstGeom prst="rect">
            <a:avLst/>
          </a:prstGeom>
          <a:noFill/>
        </p:spPr>
        <p:txBody>
          <a:bodyPr wrap="none" rtlCol="0">
            <a:spAutoFit/>
          </a:bodyPr>
          <a:lstStyle/>
          <a:p>
            <a:r>
              <a:rPr lang="en-US" sz="2800" dirty="0">
                <a:latin typeface="Amazon Ember" panose="02000000000000000000" pitchFamily="2" charset="0"/>
                <a:ea typeface="Amazon Ember" panose="02000000000000000000" pitchFamily="2" charset="0"/>
                <a:cs typeface="Amazon Ember Light" panose="020B0403020204020204" pitchFamily="34" charset="0"/>
              </a:rPr>
              <a:t>IAM features</a:t>
            </a:r>
          </a:p>
        </p:txBody>
      </p:sp>
      <p:pic>
        <p:nvPicPr>
          <p:cNvPr id="24" name="Graphic 23">
            <a:extLst>
              <a:ext uri="{FF2B5EF4-FFF2-40B4-BE49-F238E27FC236}">
                <a16:creationId xmlns:a16="http://schemas.microsoft.com/office/drawing/2014/main" id="{0EB5D81B-1862-9E44-BAD7-C253A3AE04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43377" y="4886568"/>
            <a:ext cx="906271" cy="906271"/>
          </a:xfrm>
          <a:prstGeom prst="rect">
            <a:avLst/>
          </a:prstGeom>
        </p:spPr>
      </p:pic>
      <p:pic>
        <p:nvPicPr>
          <p:cNvPr id="25" name="Graphic 24">
            <a:extLst>
              <a:ext uri="{FF2B5EF4-FFF2-40B4-BE49-F238E27FC236}">
                <a16:creationId xmlns:a16="http://schemas.microsoft.com/office/drawing/2014/main" id="{D4EA33FC-C92C-C04D-A2BD-DD7439AF30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8958" y="2286558"/>
            <a:ext cx="718008" cy="718008"/>
          </a:xfrm>
          <a:prstGeom prst="rect">
            <a:avLst/>
          </a:prstGeom>
        </p:spPr>
      </p:pic>
      <p:pic>
        <p:nvPicPr>
          <p:cNvPr id="26" name="Graphic 25">
            <a:extLst>
              <a:ext uri="{FF2B5EF4-FFF2-40B4-BE49-F238E27FC236}">
                <a16:creationId xmlns:a16="http://schemas.microsoft.com/office/drawing/2014/main" id="{73AB3CDF-BFD5-0143-8BE2-7578CA3368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14873" y="3631082"/>
            <a:ext cx="763496" cy="763496"/>
          </a:xfrm>
          <a:prstGeom prst="rect">
            <a:avLst/>
          </a:prstGeom>
        </p:spPr>
      </p:pic>
      <p:pic>
        <p:nvPicPr>
          <p:cNvPr id="27" name="Graphic 26">
            <a:extLst>
              <a:ext uri="{FF2B5EF4-FFF2-40B4-BE49-F238E27FC236}">
                <a16:creationId xmlns:a16="http://schemas.microsoft.com/office/drawing/2014/main" id="{AA4D11C8-CAC0-D34D-AADE-0EA15D96645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92487" y="2360459"/>
            <a:ext cx="589387" cy="589387"/>
          </a:xfrm>
          <a:prstGeom prst="rect">
            <a:avLst/>
          </a:prstGeom>
        </p:spPr>
      </p:pic>
      <p:pic>
        <p:nvPicPr>
          <p:cNvPr id="28" name="Graphic 27">
            <a:extLst>
              <a:ext uri="{FF2B5EF4-FFF2-40B4-BE49-F238E27FC236}">
                <a16:creationId xmlns:a16="http://schemas.microsoft.com/office/drawing/2014/main" id="{636695E9-B479-4746-B808-610A5EFF0D1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8020486" y="3681372"/>
            <a:ext cx="733978" cy="713206"/>
          </a:xfrm>
          <a:prstGeom prst="rect">
            <a:avLst/>
          </a:prstGeom>
        </p:spPr>
      </p:pic>
      <p:sp>
        <p:nvSpPr>
          <p:cNvPr id="8" name="TextBox 7">
            <a:extLst>
              <a:ext uri="{FF2B5EF4-FFF2-40B4-BE49-F238E27FC236}">
                <a16:creationId xmlns:a16="http://schemas.microsoft.com/office/drawing/2014/main" id="{CDC69B99-6B06-A348-84D7-4949FD0E876A}"/>
              </a:ext>
            </a:extLst>
          </p:cNvPr>
          <p:cNvSpPr txBox="1"/>
          <p:nvPr/>
        </p:nvSpPr>
        <p:spPr>
          <a:xfrm>
            <a:off x="7860694" y="3030654"/>
            <a:ext cx="1091966"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IAM user</a:t>
            </a:r>
          </a:p>
        </p:txBody>
      </p:sp>
      <p:sp>
        <p:nvSpPr>
          <p:cNvPr id="36" name="TextBox 35">
            <a:extLst>
              <a:ext uri="{FF2B5EF4-FFF2-40B4-BE49-F238E27FC236}">
                <a16:creationId xmlns:a16="http://schemas.microsoft.com/office/drawing/2014/main" id="{769CDB43-CC80-2B49-91F2-1B3FE70E5096}"/>
              </a:ext>
            </a:extLst>
          </p:cNvPr>
          <p:cNvSpPr txBox="1"/>
          <p:nvPr/>
        </p:nvSpPr>
        <p:spPr>
          <a:xfrm>
            <a:off x="9884114" y="3033322"/>
            <a:ext cx="1269899"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IAM policy</a:t>
            </a:r>
          </a:p>
        </p:txBody>
      </p:sp>
      <p:sp>
        <p:nvSpPr>
          <p:cNvPr id="37" name="TextBox 36">
            <a:extLst>
              <a:ext uri="{FF2B5EF4-FFF2-40B4-BE49-F238E27FC236}">
                <a16:creationId xmlns:a16="http://schemas.microsoft.com/office/drawing/2014/main" id="{85A71027-4945-964B-B0DA-7D5CAA33C4D8}"/>
              </a:ext>
            </a:extLst>
          </p:cNvPr>
          <p:cNvSpPr txBox="1"/>
          <p:nvPr/>
        </p:nvSpPr>
        <p:spPr>
          <a:xfrm>
            <a:off x="7767459" y="4455907"/>
            <a:ext cx="1276311"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IAM group</a:t>
            </a:r>
          </a:p>
        </p:txBody>
      </p:sp>
      <p:sp>
        <p:nvSpPr>
          <p:cNvPr id="39" name="TextBox 38">
            <a:extLst>
              <a:ext uri="{FF2B5EF4-FFF2-40B4-BE49-F238E27FC236}">
                <a16:creationId xmlns:a16="http://schemas.microsoft.com/office/drawing/2014/main" id="{E5CBADB3-91B2-544E-B6EE-49A8B972CA07}"/>
              </a:ext>
            </a:extLst>
          </p:cNvPr>
          <p:cNvSpPr txBox="1"/>
          <p:nvPr/>
        </p:nvSpPr>
        <p:spPr>
          <a:xfrm>
            <a:off x="9984301" y="4455907"/>
            <a:ext cx="1059906"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IAM role</a:t>
            </a:r>
          </a:p>
        </p:txBody>
      </p:sp>
      <p:sp>
        <p:nvSpPr>
          <p:cNvPr id="40" name="TextBox 39">
            <a:extLst>
              <a:ext uri="{FF2B5EF4-FFF2-40B4-BE49-F238E27FC236}">
                <a16:creationId xmlns:a16="http://schemas.microsoft.com/office/drawing/2014/main" id="{147BB958-3D8B-904A-BBF8-AB83AABBDEB0}"/>
              </a:ext>
            </a:extLst>
          </p:cNvPr>
          <p:cNvSpPr txBox="1"/>
          <p:nvPr/>
        </p:nvSpPr>
        <p:spPr>
          <a:xfrm>
            <a:off x="8043229" y="5790407"/>
            <a:ext cx="3029997"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Multi-factor authentication</a:t>
            </a:r>
          </a:p>
        </p:txBody>
      </p:sp>
      <p:sp>
        <p:nvSpPr>
          <p:cNvPr id="18" name="Slide Number Placeholder 3">
            <a:extLst>
              <a:ext uri="{FF2B5EF4-FFF2-40B4-BE49-F238E27FC236}">
                <a16:creationId xmlns:a16="http://schemas.microsoft.com/office/drawing/2014/main" id="{6D21577C-E83C-8142-9CA0-CB5E3DBE93A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10</a:t>
            </a:fld>
            <a:endParaRPr lang="en-US" dirty="0"/>
          </a:p>
        </p:txBody>
      </p:sp>
      <p:sp>
        <p:nvSpPr>
          <p:cNvPr id="19" name="Footer Placeholder 4">
            <a:extLst>
              <a:ext uri="{FF2B5EF4-FFF2-40B4-BE49-F238E27FC236}">
                <a16:creationId xmlns:a16="http://schemas.microsoft.com/office/drawing/2014/main" id="{42234205-6E14-4540-850D-46FA5D234D23}"/>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73926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2599-345D-3640-82A6-8BC221F1BB13}"/>
              </a:ext>
            </a:extLst>
          </p:cNvPr>
          <p:cNvSpPr>
            <a:spLocks noGrp="1"/>
          </p:cNvSpPr>
          <p:nvPr>
            <p:ph type="title"/>
          </p:nvPr>
        </p:nvSpPr>
        <p:spPr/>
        <p:txBody>
          <a:bodyPr/>
          <a:lstStyle/>
          <a:p>
            <a:r>
              <a:rPr lang="en-US" dirty="0"/>
              <a:t>AWS account root user</a:t>
            </a:r>
          </a:p>
        </p:txBody>
      </p:sp>
      <p:pic>
        <p:nvPicPr>
          <p:cNvPr id="6" name="Picture 5">
            <a:extLst>
              <a:ext uri="{FF2B5EF4-FFF2-40B4-BE49-F238E27FC236}">
                <a16:creationId xmlns:a16="http://schemas.microsoft.com/office/drawing/2014/main" id="{782079E3-14C5-584D-A3AC-533FF3BA38BF}"/>
              </a:ext>
            </a:extLst>
          </p:cNvPr>
          <p:cNvPicPr>
            <a:picLocks noChangeAspect="1"/>
          </p:cNvPicPr>
          <p:nvPr/>
        </p:nvPicPr>
        <p:blipFill>
          <a:blip r:embed="rId4"/>
          <a:stretch>
            <a:fillRect/>
          </a:stretch>
        </p:blipFill>
        <p:spPr>
          <a:xfrm>
            <a:off x="1208742" y="2648853"/>
            <a:ext cx="1665271" cy="1443756"/>
          </a:xfrm>
          <a:prstGeom prst="rect">
            <a:avLst/>
          </a:prstGeom>
        </p:spPr>
      </p:pic>
      <p:sp>
        <p:nvSpPr>
          <p:cNvPr id="7" name="TextBox 6">
            <a:extLst>
              <a:ext uri="{FF2B5EF4-FFF2-40B4-BE49-F238E27FC236}">
                <a16:creationId xmlns:a16="http://schemas.microsoft.com/office/drawing/2014/main" id="{2ADB269A-7BCF-E543-B981-745F835126FC}"/>
              </a:ext>
            </a:extLst>
          </p:cNvPr>
          <p:cNvSpPr txBox="1"/>
          <p:nvPr/>
        </p:nvSpPr>
        <p:spPr>
          <a:xfrm>
            <a:off x="600133" y="4150048"/>
            <a:ext cx="2914303" cy="1015663"/>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Create an AWS account. This establishes your </a:t>
            </a:r>
            <a:r>
              <a:rPr lang="en-US" sz="2000" dirty="0">
                <a:latin typeface="Amazon Ember" panose="02000000000000000000" pitchFamily="2" charset="0"/>
                <a:ea typeface="Amazon Ember" panose="02000000000000000000" pitchFamily="2" charset="0"/>
                <a:cs typeface="Amazon Ember" panose="020B0603020204020204" pitchFamily="34" charset="0"/>
              </a:rPr>
              <a:t>root user </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identity.</a:t>
            </a:r>
          </a:p>
        </p:txBody>
      </p:sp>
      <p:pic>
        <p:nvPicPr>
          <p:cNvPr id="8" name="Graphic 7">
            <a:extLst>
              <a:ext uri="{FF2B5EF4-FFF2-40B4-BE49-F238E27FC236}">
                <a16:creationId xmlns:a16="http://schemas.microsoft.com/office/drawing/2014/main" id="{03FA7876-8646-D041-B629-B67F12E4A6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6396" y="2840602"/>
            <a:ext cx="1087907" cy="1087907"/>
          </a:xfrm>
          <a:prstGeom prst="rect">
            <a:avLst/>
          </a:prstGeom>
        </p:spPr>
      </p:pic>
      <p:sp>
        <p:nvSpPr>
          <p:cNvPr id="9" name="TextBox 8">
            <a:extLst>
              <a:ext uri="{FF2B5EF4-FFF2-40B4-BE49-F238E27FC236}">
                <a16:creationId xmlns:a16="http://schemas.microsoft.com/office/drawing/2014/main" id="{638C3844-6FF8-D844-A4B9-189818F23BE1}"/>
              </a:ext>
            </a:extLst>
          </p:cNvPr>
          <p:cNvSpPr txBox="1"/>
          <p:nvPr/>
        </p:nvSpPr>
        <p:spPr>
          <a:xfrm>
            <a:off x="4079385" y="4150047"/>
            <a:ext cx="3061927"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Create your first IAM user and give it permissions to create other users.</a:t>
            </a:r>
          </a:p>
        </p:txBody>
      </p:sp>
      <p:grpSp>
        <p:nvGrpSpPr>
          <p:cNvPr id="16" name="Group 15">
            <a:extLst>
              <a:ext uri="{FF2B5EF4-FFF2-40B4-BE49-F238E27FC236}">
                <a16:creationId xmlns:a16="http://schemas.microsoft.com/office/drawing/2014/main" id="{B0325A1D-1E7C-B24B-B264-B237FB6A9A5D}"/>
              </a:ext>
            </a:extLst>
          </p:cNvPr>
          <p:cNvGrpSpPr/>
          <p:nvPr/>
        </p:nvGrpSpPr>
        <p:grpSpPr>
          <a:xfrm>
            <a:off x="8176411" y="1467473"/>
            <a:ext cx="3720447" cy="2130324"/>
            <a:chOff x="8052452" y="2252480"/>
            <a:chExt cx="3720447" cy="2130324"/>
          </a:xfrm>
        </p:grpSpPr>
        <p:pic>
          <p:nvPicPr>
            <p:cNvPr id="11" name="Picture 10">
              <a:extLst>
                <a:ext uri="{FF2B5EF4-FFF2-40B4-BE49-F238E27FC236}">
                  <a16:creationId xmlns:a16="http://schemas.microsoft.com/office/drawing/2014/main" id="{B9616E1B-97D2-EB4C-978E-364816DB75AD}"/>
                </a:ext>
              </a:extLst>
            </p:cNvPr>
            <p:cNvPicPr>
              <a:picLocks noChangeAspect="1"/>
            </p:cNvPicPr>
            <p:nvPr/>
          </p:nvPicPr>
          <p:blipFill>
            <a:blip r:embed="rId7"/>
            <a:stretch>
              <a:fillRect/>
            </a:stretch>
          </p:blipFill>
          <p:spPr>
            <a:xfrm>
              <a:off x="8208377" y="2532874"/>
              <a:ext cx="1590502" cy="1686460"/>
            </a:xfrm>
            <a:prstGeom prst="rect">
              <a:avLst/>
            </a:prstGeom>
          </p:spPr>
        </p:pic>
        <p:sp>
          <p:nvSpPr>
            <p:cNvPr id="12" name="TextBox 11">
              <a:extLst>
                <a:ext uri="{FF2B5EF4-FFF2-40B4-BE49-F238E27FC236}">
                  <a16:creationId xmlns:a16="http://schemas.microsoft.com/office/drawing/2014/main" id="{0BF33FAA-CA20-A141-AE7A-314A717F619C}"/>
                </a:ext>
              </a:extLst>
            </p:cNvPr>
            <p:cNvSpPr txBox="1"/>
            <p:nvPr/>
          </p:nvSpPr>
          <p:spPr>
            <a:xfrm>
              <a:off x="9909031" y="2459423"/>
              <a:ext cx="1753715" cy="1631216"/>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Log in as the new IAM user and continue to create other users.</a:t>
              </a:r>
            </a:p>
          </p:txBody>
        </p:sp>
        <p:sp>
          <p:nvSpPr>
            <p:cNvPr id="15" name="Rounded Rectangle 14">
              <a:extLst>
                <a:ext uri="{FF2B5EF4-FFF2-40B4-BE49-F238E27FC236}">
                  <a16:creationId xmlns:a16="http://schemas.microsoft.com/office/drawing/2014/main" id="{F42CA7F7-5A55-EB40-A8C2-6B572446F168}"/>
                </a:ext>
              </a:extLst>
            </p:cNvPr>
            <p:cNvSpPr/>
            <p:nvPr/>
          </p:nvSpPr>
          <p:spPr>
            <a:xfrm>
              <a:off x="8052452" y="2252480"/>
              <a:ext cx="3720447" cy="213032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EAEB813B-E1F0-4B48-ADFA-BBF800A78E1F}"/>
              </a:ext>
            </a:extLst>
          </p:cNvPr>
          <p:cNvGrpSpPr/>
          <p:nvPr/>
        </p:nvGrpSpPr>
        <p:grpSpPr>
          <a:xfrm>
            <a:off x="8176411" y="4226026"/>
            <a:ext cx="3720447" cy="2130324"/>
            <a:chOff x="8176411" y="4118422"/>
            <a:chExt cx="3720447" cy="2130324"/>
          </a:xfrm>
        </p:grpSpPr>
        <p:grpSp>
          <p:nvGrpSpPr>
            <p:cNvPr id="17" name="Group 16">
              <a:extLst>
                <a:ext uri="{FF2B5EF4-FFF2-40B4-BE49-F238E27FC236}">
                  <a16:creationId xmlns:a16="http://schemas.microsoft.com/office/drawing/2014/main" id="{3A06199F-B269-6248-839C-66DFEDE90BC5}"/>
                </a:ext>
              </a:extLst>
            </p:cNvPr>
            <p:cNvGrpSpPr/>
            <p:nvPr/>
          </p:nvGrpSpPr>
          <p:grpSpPr>
            <a:xfrm>
              <a:off x="8176411" y="4118422"/>
              <a:ext cx="3720447" cy="2130324"/>
              <a:chOff x="8052452" y="2252480"/>
              <a:chExt cx="3720447" cy="2130324"/>
            </a:xfrm>
          </p:grpSpPr>
          <p:sp>
            <p:nvSpPr>
              <p:cNvPr id="19" name="TextBox 18">
                <a:extLst>
                  <a:ext uri="{FF2B5EF4-FFF2-40B4-BE49-F238E27FC236}">
                    <a16:creationId xmlns:a16="http://schemas.microsoft.com/office/drawing/2014/main" id="{79DF19AE-4647-9A44-A8D8-45C9B01D7613}"/>
                  </a:ext>
                </a:extLst>
              </p:cNvPr>
              <p:cNvSpPr txBox="1"/>
              <p:nvPr/>
            </p:nvSpPr>
            <p:spPr>
              <a:xfrm>
                <a:off x="9909031" y="2459423"/>
                <a:ext cx="1753715" cy="1631216"/>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Only access the root user for a limited number of tasks.</a:t>
                </a:r>
              </a:p>
            </p:txBody>
          </p:sp>
          <p:sp>
            <p:nvSpPr>
              <p:cNvPr id="20" name="Rounded Rectangle 19">
                <a:extLst>
                  <a:ext uri="{FF2B5EF4-FFF2-40B4-BE49-F238E27FC236}">
                    <a16:creationId xmlns:a16="http://schemas.microsoft.com/office/drawing/2014/main" id="{D7356E78-45D1-7940-8DF1-F3D9E734A66B}"/>
                  </a:ext>
                </a:extLst>
              </p:cNvPr>
              <p:cNvSpPr/>
              <p:nvPr/>
            </p:nvSpPr>
            <p:spPr>
              <a:xfrm>
                <a:off x="8052452" y="2252480"/>
                <a:ext cx="3720447" cy="213032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21">
              <a:extLst>
                <a:ext uri="{FF2B5EF4-FFF2-40B4-BE49-F238E27FC236}">
                  <a16:creationId xmlns:a16="http://schemas.microsoft.com/office/drawing/2014/main" id="{4DDA26B1-6FF3-474D-B296-8C9E562D36BD}"/>
                </a:ext>
              </a:extLst>
            </p:cNvPr>
            <p:cNvPicPr>
              <a:picLocks noChangeAspect="1"/>
            </p:cNvPicPr>
            <p:nvPr/>
          </p:nvPicPr>
          <p:blipFill>
            <a:blip r:embed="rId8"/>
            <a:stretch>
              <a:fillRect/>
            </a:stretch>
          </p:blipFill>
          <p:spPr>
            <a:xfrm>
              <a:off x="8386664" y="4642945"/>
              <a:ext cx="1481845" cy="996056"/>
            </a:xfrm>
            <a:prstGeom prst="rect">
              <a:avLst/>
            </a:prstGeom>
          </p:spPr>
        </p:pic>
      </p:grpSp>
      <p:cxnSp>
        <p:nvCxnSpPr>
          <p:cNvPr id="23" name="Straight Arrow Connector 22">
            <a:extLst>
              <a:ext uri="{FF2B5EF4-FFF2-40B4-BE49-F238E27FC236}">
                <a16:creationId xmlns:a16="http://schemas.microsoft.com/office/drawing/2014/main" id="{8968D017-8BA3-B746-A6F2-A22BD77E57E4}"/>
              </a:ext>
            </a:extLst>
          </p:cNvPr>
          <p:cNvCxnSpPr>
            <a:cxnSpLocks/>
          </p:cNvCxnSpPr>
          <p:nvPr/>
        </p:nvCxnSpPr>
        <p:spPr>
          <a:xfrm flipH="1">
            <a:off x="3514436" y="3885666"/>
            <a:ext cx="54864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27ADEA1D-EC4C-C545-91E1-2D59697903BC}"/>
              </a:ext>
            </a:extLst>
          </p:cNvPr>
          <p:cNvGrpSpPr/>
          <p:nvPr/>
        </p:nvGrpSpPr>
        <p:grpSpPr>
          <a:xfrm>
            <a:off x="7141313" y="2528164"/>
            <a:ext cx="1035097" cy="2938958"/>
            <a:chOff x="2485711" y="1567527"/>
            <a:chExt cx="1677120" cy="304785"/>
          </a:xfrm>
        </p:grpSpPr>
        <p:sp>
          <p:nvSpPr>
            <p:cNvPr id="26" name="Freeform 25">
              <a:extLst>
                <a:ext uri="{FF2B5EF4-FFF2-40B4-BE49-F238E27FC236}">
                  <a16:creationId xmlns:a16="http://schemas.microsoft.com/office/drawing/2014/main" id="{3A7F9F94-FD00-884D-8F87-F3BD6E087BA1}"/>
                </a:ext>
              </a:extLst>
            </p:cNvPr>
            <p:cNvSpPr/>
            <p:nvPr/>
          </p:nvSpPr>
          <p:spPr>
            <a:xfrm rot="10800000">
              <a:off x="3247469" y="1567527"/>
              <a:ext cx="915362" cy="304785"/>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81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C597ED61-119B-BE49-A22E-4C5CE1DD0EB2}"/>
                </a:ext>
              </a:extLst>
            </p:cNvPr>
            <p:cNvCxnSpPr>
              <a:cxnSpLocks/>
            </p:cNvCxnSpPr>
            <p:nvPr/>
          </p:nvCxnSpPr>
          <p:spPr>
            <a:xfrm>
              <a:off x="2485711" y="1712074"/>
              <a:ext cx="761756" cy="0"/>
            </a:xfrm>
            <a:prstGeom prst="straightConnector1">
              <a:avLst/>
            </a:prstGeom>
            <a:ln w="381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14" name="Rounded Rectangle 13">
            <a:extLst>
              <a:ext uri="{FF2B5EF4-FFF2-40B4-BE49-F238E27FC236}">
                <a16:creationId xmlns:a16="http://schemas.microsoft.com/office/drawing/2014/main" id="{AD01A636-90A5-9F42-A6BD-83BD81C88814}"/>
              </a:ext>
            </a:extLst>
          </p:cNvPr>
          <p:cNvSpPr/>
          <p:nvPr/>
        </p:nvSpPr>
        <p:spPr>
          <a:xfrm>
            <a:off x="4079387" y="2373090"/>
            <a:ext cx="3061927" cy="3094032"/>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F4BA67C7-7B7D-6E4F-A5B2-E8A67A70CDF8}"/>
              </a:ext>
            </a:extLst>
          </p:cNvPr>
          <p:cNvSpPr/>
          <p:nvPr/>
        </p:nvSpPr>
        <p:spPr>
          <a:xfrm>
            <a:off x="419100" y="2373090"/>
            <a:ext cx="3095336" cy="3110838"/>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lide Number Placeholder 3">
            <a:extLst>
              <a:ext uri="{FF2B5EF4-FFF2-40B4-BE49-F238E27FC236}">
                <a16:creationId xmlns:a16="http://schemas.microsoft.com/office/drawing/2014/main" id="{292AB66D-09E8-7E4C-BDA7-447D89DF3AC4}"/>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11</a:t>
            </a:fld>
            <a:endParaRPr lang="en-US" dirty="0"/>
          </a:p>
        </p:txBody>
      </p:sp>
      <p:sp>
        <p:nvSpPr>
          <p:cNvPr id="28" name="Footer Placeholder 4">
            <a:extLst>
              <a:ext uri="{FF2B5EF4-FFF2-40B4-BE49-F238E27FC236}">
                <a16:creationId xmlns:a16="http://schemas.microsoft.com/office/drawing/2014/main" id="{A6462D9C-16E5-F146-9C89-869A1751CD97}"/>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16250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4B12-171C-9140-99DF-C0949D9586FB}"/>
              </a:ext>
            </a:extLst>
          </p:cNvPr>
          <p:cNvSpPr>
            <a:spLocks noGrp="1"/>
          </p:cNvSpPr>
          <p:nvPr>
            <p:ph type="title"/>
          </p:nvPr>
        </p:nvSpPr>
        <p:spPr/>
        <p:txBody>
          <a:bodyPr/>
          <a:lstStyle/>
          <a:p>
            <a:r>
              <a:rPr lang="en-US" dirty="0"/>
              <a:t>IAM users</a:t>
            </a:r>
          </a:p>
        </p:txBody>
      </p:sp>
      <p:sp>
        <p:nvSpPr>
          <p:cNvPr id="8" name="Slide Number Placeholder 3">
            <a:extLst>
              <a:ext uri="{FF2B5EF4-FFF2-40B4-BE49-F238E27FC236}">
                <a16:creationId xmlns:a16="http://schemas.microsoft.com/office/drawing/2014/main" id="{33D31132-6C15-984C-A1C6-920A73CD056D}"/>
              </a:ext>
            </a:extLst>
          </p:cNvPr>
          <p:cNvSpPr>
            <a:spLocks noGrp="1"/>
          </p:cNvSpPr>
          <p:nvPr>
            <p:ph type="sldNum" sz="quarter" idx="12"/>
          </p:nvPr>
        </p:nvSpPr>
        <p:spPr/>
        <p:txBody>
          <a:bodyPr/>
          <a:lstStyle/>
          <a:p>
            <a:fld id="{B6A95138-A96E-2F42-A959-2EFD44FE4AB7}" type="slidenum">
              <a:rPr lang="en-US" smtClean="0"/>
              <a:pPr/>
              <a:t>12</a:t>
            </a:fld>
            <a:endParaRPr lang="en-US" dirty="0"/>
          </a:p>
        </p:txBody>
      </p:sp>
      <p:sp>
        <p:nvSpPr>
          <p:cNvPr id="9" name="Footer Placeholder 4">
            <a:extLst>
              <a:ext uri="{FF2B5EF4-FFF2-40B4-BE49-F238E27FC236}">
                <a16:creationId xmlns:a16="http://schemas.microsoft.com/office/drawing/2014/main" id="{C2E320BB-4FE9-2245-A33F-E372EE631702}"/>
              </a:ext>
            </a:extLst>
          </p:cNvPr>
          <p:cNvSpPr>
            <a:spLocks noGrp="1"/>
          </p:cNvSpPr>
          <p:nvPr>
            <p:ph type="ftr" sz="quarter" idx="3"/>
          </p:nvPr>
        </p:nvSpPr>
        <p:spPr/>
        <p:txBody>
          <a:bodyPr/>
          <a:lstStyle/>
          <a:p>
            <a:r>
              <a:rPr lang="en-US" dirty="0"/>
              <a:t>© 2021 Amazon Web Services, Inc. or its affiliates. All rights reserved.</a:t>
            </a:r>
          </a:p>
        </p:txBody>
      </p:sp>
      <p:sp>
        <p:nvSpPr>
          <p:cNvPr id="5" name="TextBox 4">
            <a:extLst>
              <a:ext uri="{FF2B5EF4-FFF2-40B4-BE49-F238E27FC236}">
                <a16:creationId xmlns:a16="http://schemas.microsoft.com/office/drawing/2014/main" id="{759FE849-6EB5-A644-A1A0-5C070654DA92}"/>
              </a:ext>
            </a:extLst>
          </p:cNvPr>
          <p:cNvSpPr txBox="1"/>
          <p:nvPr/>
        </p:nvSpPr>
        <p:spPr>
          <a:xfrm>
            <a:off x="419100" y="2252349"/>
            <a:ext cx="6496050" cy="3365024"/>
          </a:xfrm>
          <a:prstGeom prst="rect">
            <a:avLst/>
          </a:prstGeom>
          <a:noFill/>
        </p:spPr>
        <p:txBody>
          <a:bodyPr wrap="square" rtlCol="0">
            <a:spAutoFit/>
          </a:bodyPr>
          <a:lstStyle/>
          <a:p>
            <a:pPr>
              <a:spcBef>
                <a:spcPts val="1000"/>
              </a:spcBef>
              <a:spcAft>
                <a:spcPts val="1000"/>
              </a:spcAft>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An </a:t>
            </a:r>
            <a:r>
              <a:rPr lang="en-US" sz="2800" dirty="0">
                <a:latin typeface="Amazon Ember" panose="02000000000000000000" pitchFamily="2" charset="0"/>
                <a:ea typeface="Amazon Ember" panose="02000000000000000000" pitchFamily="2" charset="0"/>
                <a:cs typeface="Amazon Ember" panose="020B0603020204020204" pitchFamily="34" charset="0"/>
              </a:rPr>
              <a:t>IAM user </a:t>
            </a:r>
            <a:r>
              <a:rPr lang="en-US" sz="2800" dirty="0">
                <a:ea typeface="Amazon Ember" panose="020B0603020204020204" pitchFamily="34" charset="0"/>
                <a:cs typeface="Amazon Ember" panose="020B0603020204020204" pitchFamily="34" charset="0"/>
              </a:rPr>
              <a:t>is an identity that represents a person or application that interacts with AWS services and resources.</a:t>
            </a:r>
          </a:p>
          <a:p>
            <a:pPr>
              <a:spcBef>
                <a:spcPts val="1000"/>
              </a:spcBef>
              <a:spcAft>
                <a:spcPts val="1000"/>
              </a:spcAft>
            </a:pPr>
            <a:r>
              <a:rPr lang="en-US" sz="2800" dirty="0">
                <a:latin typeface="Amazon Ember" panose="02000000000000000000" pitchFamily="2" charset="0"/>
                <a:ea typeface="Amazon Ember" panose="02000000000000000000" pitchFamily="2" charset="0"/>
                <a:cs typeface="Amazon Ember" panose="020B0603020204020204" pitchFamily="34" charset="0"/>
              </a:rPr>
              <a:t>Best practice: </a:t>
            </a:r>
            <a:r>
              <a:rPr lang="en-US" sz="2800" dirty="0">
                <a:ea typeface="Amazon Ember" panose="020B0603020204020204" pitchFamily="34" charset="0"/>
                <a:cs typeface="Amazon Ember" panose="020B0603020204020204" pitchFamily="34" charset="0"/>
              </a:rPr>
              <a:t>Create individual IAM users for each person who needs to access AWS.</a:t>
            </a:r>
          </a:p>
        </p:txBody>
      </p:sp>
      <p:pic>
        <p:nvPicPr>
          <p:cNvPr id="6" name="Graphic 5">
            <a:extLst>
              <a:ext uri="{FF2B5EF4-FFF2-40B4-BE49-F238E27FC236}">
                <a16:creationId xmlns:a16="http://schemas.microsoft.com/office/drawing/2014/main" id="{1F55A748-41F6-D148-A857-EEC9A85B92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9428" y="2653951"/>
            <a:ext cx="1887691" cy="1887691"/>
          </a:xfrm>
          <a:prstGeom prst="rect">
            <a:avLst/>
          </a:prstGeom>
        </p:spPr>
      </p:pic>
      <p:sp>
        <p:nvSpPr>
          <p:cNvPr id="7" name="TextBox 6">
            <a:extLst>
              <a:ext uri="{FF2B5EF4-FFF2-40B4-BE49-F238E27FC236}">
                <a16:creationId xmlns:a16="http://schemas.microsoft.com/office/drawing/2014/main" id="{C1160EB1-CDAC-BA40-8F94-68490D846B47}"/>
              </a:ext>
            </a:extLst>
          </p:cNvPr>
          <p:cNvSpPr txBox="1"/>
          <p:nvPr/>
        </p:nvSpPr>
        <p:spPr>
          <a:xfrm>
            <a:off x="8915230" y="4541642"/>
            <a:ext cx="1156086"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IAM user</a:t>
            </a:r>
          </a:p>
        </p:txBody>
      </p:sp>
    </p:spTree>
    <p:custDataLst>
      <p:tags r:id="rId1"/>
    </p:custDataLst>
    <p:extLst>
      <p:ext uri="{BB962C8B-B14F-4D97-AF65-F5344CB8AC3E}">
        <p14:creationId xmlns:p14="http://schemas.microsoft.com/office/powerpoint/2010/main" val="295913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4B12-171C-9140-99DF-C0949D9586FB}"/>
              </a:ext>
            </a:extLst>
          </p:cNvPr>
          <p:cNvSpPr>
            <a:spLocks noGrp="1"/>
          </p:cNvSpPr>
          <p:nvPr>
            <p:ph type="title"/>
          </p:nvPr>
        </p:nvSpPr>
        <p:spPr/>
        <p:txBody>
          <a:bodyPr/>
          <a:lstStyle/>
          <a:p>
            <a:r>
              <a:rPr lang="en-US" dirty="0"/>
              <a:t>IAM policies</a:t>
            </a:r>
          </a:p>
        </p:txBody>
      </p:sp>
      <p:sp>
        <p:nvSpPr>
          <p:cNvPr id="7" name="TextBox 6">
            <a:extLst>
              <a:ext uri="{FF2B5EF4-FFF2-40B4-BE49-F238E27FC236}">
                <a16:creationId xmlns:a16="http://schemas.microsoft.com/office/drawing/2014/main" id="{C1160EB1-CDAC-BA40-8F94-68490D846B47}"/>
              </a:ext>
            </a:extLst>
          </p:cNvPr>
          <p:cNvSpPr txBox="1"/>
          <p:nvPr/>
        </p:nvSpPr>
        <p:spPr>
          <a:xfrm>
            <a:off x="8915229" y="4541642"/>
            <a:ext cx="1338828"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IAM policy</a:t>
            </a:r>
          </a:p>
        </p:txBody>
      </p:sp>
      <p:pic>
        <p:nvPicPr>
          <p:cNvPr id="8" name="Graphic 7">
            <a:extLst>
              <a:ext uri="{FF2B5EF4-FFF2-40B4-BE49-F238E27FC236}">
                <a16:creationId xmlns:a16="http://schemas.microsoft.com/office/drawing/2014/main" id="{9D049A65-4E9B-E349-B637-116F8A733E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0705" y="2653765"/>
            <a:ext cx="1887877" cy="1887877"/>
          </a:xfrm>
          <a:prstGeom prst="rect">
            <a:avLst/>
          </a:prstGeom>
        </p:spPr>
      </p:pic>
      <p:sp>
        <p:nvSpPr>
          <p:cNvPr id="9" name="TextBox 8">
            <a:extLst>
              <a:ext uri="{FF2B5EF4-FFF2-40B4-BE49-F238E27FC236}">
                <a16:creationId xmlns:a16="http://schemas.microsoft.com/office/drawing/2014/main" id="{D8CBE7AC-B14D-DA45-9ABA-C9AF4EC42DDF}"/>
              </a:ext>
            </a:extLst>
          </p:cNvPr>
          <p:cNvSpPr txBox="1"/>
          <p:nvPr/>
        </p:nvSpPr>
        <p:spPr>
          <a:xfrm>
            <a:off x="419100" y="2238448"/>
            <a:ext cx="6496050" cy="2503249"/>
          </a:xfrm>
          <a:prstGeom prst="rect">
            <a:avLst/>
          </a:prstGeom>
          <a:noFill/>
        </p:spPr>
        <p:txBody>
          <a:bodyPr wrap="square" rtlCol="0">
            <a:spAutoFit/>
          </a:bodyPr>
          <a:lstStyle/>
          <a:p>
            <a:pPr>
              <a:spcBef>
                <a:spcPts val="1000"/>
              </a:spcBef>
              <a:spcAft>
                <a:spcPts val="1000"/>
              </a:spcAft>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An </a:t>
            </a:r>
            <a:r>
              <a:rPr lang="en-US" sz="2800" dirty="0">
                <a:latin typeface="Amazon Ember" panose="02000000000000000000" pitchFamily="2" charset="0"/>
                <a:ea typeface="Amazon Ember" panose="02000000000000000000" pitchFamily="2" charset="0"/>
                <a:cs typeface="Amazon Ember" panose="020B0603020204020204" pitchFamily="34" charset="0"/>
              </a:rPr>
              <a:t>IAM policy </a:t>
            </a:r>
            <a:r>
              <a:rPr lang="en-US" sz="2800" dirty="0">
                <a:ea typeface="Amazon Ember" panose="020B0603020204020204" pitchFamily="34" charset="0"/>
                <a:cs typeface="Amazon Ember" panose="020B0603020204020204" pitchFamily="34" charset="0"/>
              </a:rPr>
              <a:t>is a document that grants or denies permissions to AWS services and resources.</a:t>
            </a:r>
          </a:p>
          <a:p>
            <a:pPr>
              <a:spcBef>
                <a:spcPts val="1000"/>
              </a:spcBef>
              <a:spcAft>
                <a:spcPts val="1000"/>
              </a:spcAft>
            </a:pPr>
            <a:r>
              <a:rPr lang="en-US" sz="2800" dirty="0">
                <a:latin typeface="Amazon Ember" panose="02000000000000000000" pitchFamily="2" charset="0"/>
                <a:ea typeface="Amazon Ember" panose="02000000000000000000" pitchFamily="2" charset="0"/>
                <a:cs typeface="Amazon Ember" panose="020B0603020204020204" pitchFamily="34" charset="0"/>
              </a:rPr>
              <a:t>Best practice: </a:t>
            </a:r>
            <a:r>
              <a:rPr lang="en-US" sz="2800" dirty="0">
                <a:ea typeface="Amazon Ember" panose="020B0603020204020204" pitchFamily="34" charset="0"/>
                <a:cs typeface="Amazon Ember" panose="020B0603020204020204" pitchFamily="34" charset="0"/>
              </a:rPr>
              <a:t>Follow the security principle of least privilege.</a:t>
            </a:r>
          </a:p>
        </p:txBody>
      </p:sp>
      <p:sp>
        <p:nvSpPr>
          <p:cNvPr id="10" name="Slide Number Placeholder 3">
            <a:extLst>
              <a:ext uri="{FF2B5EF4-FFF2-40B4-BE49-F238E27FC236}">
                <a16:creationId xmlns:a16="http://schemas.microsoft.com/office/drawing/2014/main" id="{3A2779F8-6A4F-D749-8C5A-B213DD6D71CF}"/>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13</a:t>
            </a:fld>
            <a:endParaRPr lang="en-US" dirty="0"/>
          </a:p>
        </p:txBody>
      </p:sp>
      <p:sp>
        <p:nvSpPr>
          <p:cNvPr id="11" name="Footer Placeholder 4">
            <a:extLst>
              <a:ext uri="{FF2B5EF4-FFF2-40B4-BE49-F238E27FC236}">
                <a16:creationId xmlns:a16="http://schemas.microsoft.com/office/drawing/2014/main" id="{AA5378D4-25AB-2442-BC93-742DEEE121E7}"/>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94919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4B12-171C-9140-99DF-C0949D9586FB}"/>
              </a:ext>
            </a:extLst>
          </p:cNvPr>
          <p:cNvSpPr>
            <a:spLocks noGrp="1"/>
          </p:cNvSpPr>
          <p:nvPr>
            <p:ph type="title"/>
          </p:nvPr>
        </p:nvSpPr>
        <p:spPr/>
        <p:txBody>
          <a:bodyPr/>
          <a:lstStyle/>
          <a:p>
            <a:r>
              <a:rPr lang="en-US" dirty="0"/>
              <a:t>Example: IAM policy</a:t>
            </a:r>
          </a:p>
        </p:txBody>
      </p:sp>
      <p:sp>
        <p:nvSpPr>
          <p:cNvPr id="8" name="TextBox 7">
            <a:extLst>
              <a:ext uri="{FF2B5EF4-FFF2-40B4-BE49-F238E27FC236}">
                <a16:creationId xmlns:a16="http://schemas.microsoft.com/office/drawing/2014/main" id="{7DDF5549-5D49-0843-B7C4-30058329E279}"/>
              </a:ext>
            </a:extLst>
          </p:cNvPr>
          <p:cNvSpPr txBox="1"/>
          <p:nvPr/>
        </p:nvSpPr>
        <p:spPr>
          <a:xfrm>
            <a:off x="1306694" y="2956928"/>
            <a:ext cx="9578610" cy="2862322"/>
          </a:xfrm>
          <a:prstGeom prst="rect">
            <a:avLst/>
          </a:prstGeom>
          <a:solidFill>
            <a:srgbClr val="EAE8EB"/>
          </a:solidFill>
          <a:ln>
            <a:solidFill>
              <a:schemeClr val="tx1"/>
            </a:solidFill>
          </a:ln>
        </p:spPr>
        <p:txBody>
          <a:bodyPr wrap="square" rtlCol="0" anchor="ctr">
            <a:spAutoFit/>
          </a:bodyPr>
          <a:lstStyle/>
          <a:p>
            <a:pPr lvl="1"/>
            <a:r>
              <a:rPr lang="en-US" sz="2000" dirty="0">
                <a:latin typeface="Courier" pitchFamily="2" charset="0"/>
                <a:cs typeface="Courier New" panose="02070309020205020404" pitchFamily="49" charset="0"/>
              </a:rPr>
              <a:t>{</a:t>
            </a:r>
          </a:p>
          <a:p>
            <a:pPr lvl="1"/>
            <a:r>
              <a:rPr lang="en-US" sz="2000" dirty="0">
                <a:latin typeface="Courier" pitchFamily="2" charset="0"/>
                <a:cs typeface="Courier New" panose="02070309020205020404" pitchFamily="49" charset="0"/>
              </a:rPr>
              <a:t>  "Version": "2012-10-17",</a:t>
            </a:r>
          </a:p>
          <a:p>
            <a:pPr lvl="1"/>
            <a:r>
              <a:rPr lang="en-US" sz="2000" dirty="0">
                <a:latin typeface="Courier" pitchFamily="2" charset="0"/>
                <a:cs typeface="Courier New" panose="02070309020205020404" pitchFamily="49" charset="0"/>
              </a:rPr>
              <a:t>  "Statement": {</a:t>
            </a:r>
          </a:p>
          <a:p>
            <a:pPr lvl="1"/>
            <a:r>
              <a:rPr lang="en-US" sz="2000" dirty="0">
                <a:latin typeface="Courier" pitchFamily="2" charset="0"/>
                <a:cs typeface="Courier New" panose="02070309020205020404" pitchFamily="49" charset="0"/>
              </a:rPr>
              <a:t>    "Effect": "Allow",</a:t>
            </a:r>
          </a:p>
          <a:p>
            <a:pPr lvl="1"/>
            <a:r>
              <a:rPr lang="en-US" sz="2000" dirty="0">
                <a:latin typeface="Courier" pitchFamily="2" charset="0"/>
                <a:cs typeface="Courier New" panose="02070309020205020404" pitchFamily="49" charset="0"/>
              </a:rPr>
              <a:t>    "Action": ["s3:ListObject", "s3:GetObject"],</a:t>
            </a:r>
          </a:p>
          <a:p>
            <a:pPr lvl="1"/>
            <a:r>
              <a:rPr lang="en-US" sz="2000" dirty="0">
                <a:latin typeface="Courier" pitchFamily="2" charset="0"/>
                <a:cs typeface="Courier New" panose="02070309020205020404" pitchFamily="49" charset="0"/>
              </a:rPr>
              <a:t>    "Resource": ["arn:aws:s3::: </a:t>
            </a:r>
            <a:r>
              <a:rPr lang="en-US" sz="2000" dirty="0" err="1">
                <a:latin typeface="Courier" pitchFamily="2" charset="0"/>
                <a:cs typeface="Courier New" panose="02070309020205020404" pitchFamily="49" charset="0"/>
              </a:rPr>
              <a:t>awsdoc</a:t>
            </a:r>
            <a:r>
              <a:rPr lang="en-US" sz="2000" dirty="0">
                <a:latin typeface="Courier" pitchFamily="2" charset="0"/>
                <a:cs typeface="Courier New" panose="02070309020205020404" pitchFamily="49" charset="0"/>
              </a:rPr>
              <a:t>-example-bucket", "arn:aws:s3::: </a:t>
            </a:r>
            <a:r>
              <a:rPr lang="en-US" sz="2000" dirty="0" err="1">
                <a:latin typeface="Courier" pitchFamily="2" charset="0"/>
                <a:cs typeface="Courier New" panose="02070309020205020404" pitchFamily="49" charset="0"/>
              </a:rPr>
              <a:t>awsdoc</a:t>
            </a:r>
            <a:r>
              <a:rPr lang="en-US" sz="2000" dirty="0">
                <a:latin typeface="Courier" pitchFamily="2" charset="0"/>
                <a:cs typeface="Courier New" panose="02070309020205020404" pitchFamily="49" charset="0"/>
              </a:rPr>
              <a:t>-example-bucket/*"]  </a:t>
            </a:r>
          </a:p>
          <a:p>
            <a:pPr lvl="1"/>
            <a:r>
              <a:rPr lang="en-US" sz="2000" dirty="0">
                <a:latin typeface="Courier" pitchFamily="2" charset="0"/>
                <a:cs typeface="Courier New" panose="02070309020205020404" pitchFamily="49" charset="0"/>
              </a:rPr>
              <a:t>   }</a:t>
            </a:r>
          </a:p>
          <a:p>
            <a:pPr lvl="1"/>
            <a:r>
              <a:rPr lang="en-US" sz="2000" dirty="0">
                <a:latin typeface="Courier" pitchFamily="2" charset="0"/>
                <a:cs typeface="Courier New" panose="02070309020205020404" pitchFamily="49" charset="0"/>
              </a:rPr>
              <a:t>}</a:t>
            </a:r>
            <a:endParaRPr lang="en-US" sz="2000" dirty="0">
              <a:latin typeface="Courier" pitchFamily="2" charset="0"/>
              <a:ea typeface="Amazon Ember Light" panose="020B0403020204020204" pitchFamily="34" charset="0"/>
              <a:cs typeface="Amazon Ember Light" panose="020B0403020204020204" pitchFamily="34" charset="0"/>
            </a:endParaRPr>
          </a:p>
        </p:txBody>
      </p:sp>
      <p:sp>
        <p:nvSpPr>
          <p:cNvPr id="6" name="TextBox 5">
            <a:extLst>
              <a:ext uri="{FF2B5EF4-FFF2-40B4-BE49-F238E27FC236}">
                <a16:creationId xmlns:a16="http://schemas.microsoft.com/office/drawing/2014/main" id="{83FE0F8E-DFEE-5943-8153-A4728EF19A4E}"/>
              </a:ext>
            </a:extLst>
          </p:cNvPr>
          <p:cNvSpPr txBox="1"/>
          <p:nvPr/>
        </p:nvSpPr>
        <p:spPr>
          <a:xfrm>
            <a:off x="577102" y="1422510"/>
            <a:ext cx="11037795" cy="1384995"/>
          </a:xfrm>
          <a:prstGeom prst="rect">
            <a:avLst/>
          </a:prstGeom>
          <a:noFill/>
        </p:spPr>
        <p:txBody>
          <a:bodyPr wrap="square" rtlCol="0">
            <a:spAutoFit/>
          </a:bodyPr>
          <a:lstStyle/>
          <a:p>
            <a:r>
              <a:rPr lang="en-US" sz="2800" dirty="0">
                <a:ea typeface="Amazon Ember" panose="020B0603020204020204" pitchFamily="34" charset="0"/>
                <a:cs typeface="Amazon Ember" panose="020B0603020204020204" pitchFamily="34" charset="0"/>
              </a:rPr>
              <a:t>This sample IAM policy allows permission to view a list of objects in the Amazon S3 bucket with ID </a:t>
            </a:r>
            <a:r>
              <a:rPr lang="en-US" sz="2800" b="1" i="1" dirty="0" err="1">
                <a:ea typeface="Amazon Ember" panose="020B0603020204020204" pitchFamily="34" charset="0"/>
                <a:cs typeface="Amazon Ember" panose="020B0603020204020204" pitchFamily="34" charset="0"/>
              </a:rPr>
              <a:t>awsdoc</a:t>
            </a:r>
            <a:r>
              <a:rPr lang="en-US" sz="2800" b="1" i="1" dirty="0">
                <a:ea typeface="Amazon Ember" panose="020B0603020204020204" pitchFamily="34" charset="0"/>
                <a:cs typeface="Amazon Ember" panose="020B0603020204020204" pitchFamily="34" charset="0"/>
              </a:rPr>
              <a:t>-example-bucket</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800" b="1" i="1" dirty="0">
                <a:ea typeface="Amazon Ember" panose="020B0603020204020204" pitchFamily="34" charset="0"/>
                <a:cs typeface="Amazon Ember" panose="020B0603020204020204" pitchFamily="34" charset="0"/>
              </a:rPr>
              <a:t> </a:t>
            </a:r>
            <a:r>
              <a:rPr lang="en-US" sz="2800" dirty="0">
                <a:ea typeface="Amazon Ember" panose="020B0603020204020204" pitchFamily="34" charset="0"/>
                <a:cs typeface="Amazon Ember" panose="020B0603020204020204" pitchFamily="34" charset="0"/>
              </a:rPr>
              <a:t>and also access them.</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Slide Number Placeholder 3">
            <a:extLst>
              <a:ext uri="{FF2B5EF4-FFF2-40B4-BE49-F238E27FC236}">
                <a16:creationId xmlns:a16="http://schemas.microsoft.com/office/drawing/2014/main" id="{997BE6F4-DBB6-4347-8FFF-D61013A9F5CA}"/>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14</a:t>
            </a:fld>
            <a:endParaRPr lang="en-US" dirty="0"/>
          </a:p>
        </p:txBody>
      </p:sp>
      <p:sp>
        <p:nvSpPr>
          <p:cNvPr id="9" name="Footer Placeholder 4">
            <a:extLst>
              <a:ext uri="{FF2B5EF4-FFF2-40B4-BE49-F238E27FC236}">
                <a16:creationId xmlns:a16="http://schemas.microsoft.com/office/drawing/2014/main" id="{3D290264-D4E3-D44B-8069-49EBEDAF7FC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19189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7DEFE65B-BAF5-7D4E-9080-935F726CF7A1}"/>
              </a:ext>
            </a:extLst>
          </p:cNvPr>
          <p:cNvGrpSpPr/>
          <p:nvPr/>
        </p:nvGrpSpPr>
        <p:grpSpPr>
          <a:xfrm flipV="1">
            <a:off x="6978706" y="3944531"/>
            <a:ext cx="3663242" cy="800410"/>
            <a:chOff x="6948233" y="3093467"/>
            <a:chExt cx="3663242" cy="800410"/>
          </a:xfrm>
        </p:grpSpPr>
        <p:cxnSp>
          <p:nvCxnSpPr>
            <p:cNvPr id="69" name="Straight Connector 68">
              <a:extLst>
                <a:ext uri="{FF2B5EF4-FFF2-40B4-BE49-F238E27FC236}">
                  <a16:creationId xmlns:a16="http://schemas.microsoft.com/office/drawing/2014/main" id="{B042908C-370F-F945-AA17-41ABEF3FA358}"/>
                </a:ext>
              </a:extLst>
            </p:cNvPr>
            <p:cNvCxnSpPr>
              <a:cxnSpLocks/>
            </p:cNvCxnSpPr>
            <p:nvPr/>
          </p:nvCxnSpPr>
          <p:spPr>
            <a:xfrm>
              <a:off x="8784385" y="3093467"/>
              <a:ext cx="0" cy="80041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CD42CA-7BEF-8B41-AE78-B71FD966E688}"/>
                </a:ext>
              </a:extLst>
            </p:cNvPr>
            <p:cNvCxnSpPr/>
            <p:nvPr/>
          </p:nvCxnSpPr>
          <p:spPr>
            <a:xfrm flipH="1">
              <a:off x="8763875" y="3093468"/>
              <a:ext cx="1847600" cy="8004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2A9DF9-1288-A14C-8D2E-B2AE48895400}"/>
                </a:ext>
              </a:extLst>
            </p:cNvPr>
            <p:cNvCxnSpPr>
              <a:cxnSpLocks/>
            </p:cNvCxnSpPr>
            <p:nvPr/>
          </p:nvCxnSpPr>
          <p:spPr>
            <a:xfrm>
              <a:off x="6948233" y="3093467"/>
              <a:ext cx="1815642" cy="800410"/>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BE84B12-171C-9140-99DF-C0949D9586FB}"/>
              </a:ext>
            </a:extLst>
          </p:cNvPr>
          <p:cNvSpPr>
            <a:spLocks noGrp="1"/>
          </p:cNvSpPr>
          <p:nvPr>
            <p:ph type="title"/>
          </p:nvPr>
        </p:nvSpPr>
        <p:spPr/>
        <p:txBody>
          <a:bodyPr/>
          <a:lstStyle/>
          <a:p>
            <a:r>
              <a:rPr lang="en-US" dirty="0"/>
              <a:t>IAM groups</a:t>
            </a:r>
          </a:p>
        </p:txBody>
      </p:sp>
      <p:sp>
        <p:nvSpPr>
          <p:cNvPr id="5" name="TextBox 4">
            <a:extLst>
              <a:ext uri="{FF2B5EF4-FFF2-40B4-BE49-F238E27FC236}">
                <a16:creationId xmlns:a16="http://schemas.microsoft.com/office/drawing/2014/main" id="{759FE849-6EB5-A644-A1A0-5C070654DA92}"/>
              </a:ext>
            </a:extLst>
          </p:cNvPr>
          <p:cNvSpPr txBox="1"/>
          <p:nvPr/>
        </p:nvSpPr>
        <p:spPr>
          <a:xfrm>
            <a:off x="424958" y="1795309"/>
            <a:ext cx="5128260" cy="3621504"/>
          </a:xfrm>
          <a:prstGeom prst="rect">
            <a:avLst/>
          </a:prstGeom>
          <a:noFill/>
        </p:spPr>
        <p:txBody>
          <a:bodyPr wrap="square" rtlCol="0">
            <a:spAutoFit/>
          </a:bodyPr>
          <a:lstStyle/>
          <a:p>
            <a:pPr>
              <a:spcBef>
                <a:spcPts val="1000"/>
              </a:spcBef>
              <a:spcAft>
                <a:spcPts val="1000"/>
              </a:spcAft>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An </a:t>
            </a:r>
            <a:r>
              <a:rPr lang="en-US" sz="2800" dirty="0">
                <a:latin typeface="Amazon Ember" panose="02000000000000000000" pitchFamily="2" charset="0"/>
                <a:ea typeface="Amazon Ember" panose="02000000000000000000" pitchFamily="2" charset="0"/>
                <a:cs typeface="Amazon Ember" panose="020B0603020204020204" pitchFamily="34" charset="0"/>
              </a:rPr>
              <a:t>IAM group </a:t>
            </a:r>
            <a:r>
              <a:rPr lang="en-US" sz="2800" dirty="0">
                <a:ea typeface="Amazon Ember" panose="020B0603020204020204" pitchFamily="34" charset="0"/>
                <a:cs typeface="Amazon Ember" panose="020B0603020204020204" pitchFamily="34" charset="0"/>
              </a:rPr>
              <a:t>is a collection of IAM users.</a:t>
            </a:r>
          </a:p>
          <a:p>
            <a:pPr>
              <a:spcBef>
                <a:spcPts val="1000"/>
              </a:spcBef>
              <a:spcAft>
                <a:spcPts val="1000"/>
              </a:spcAft>
            </a:pPr>
            <a:r>
              <a:rPr lang="en-US" sz="2800" dirty="0">
                <a:latin typeface="Amazon Ember" panose="02000000000000000000" pitchFamily="2" charset="0"/>
                <a:ea typeface="Amazon Ember" panose="02000000000000000000" pitchFamily="2" charset="0"/>
                <a:cs typeface="Amazon Ember" panose="020B0603020204020204" pitchFamily="34" charset="0"/>
              </a:rPr>
              <a:t>Best practice: </a:t>
            </a:r>
            <a:r>
              <a:rPr lang="en-US" sz="2800" dirty="0">
                <a:ea typeface="Amazon Ember" panose="020B0603020204020204" pitchFamily="34" charset="0"/>
                <a:cs typeface="Amazon Ember" panose="020B0603020204020204" pitchFamily="34" charset="0"/>
              </a:rPr>
              <a:t>Attach IAM policies to IAM groups, rather than to individual IAM users.</a:t>
            </a:r>
          </a:p>
          <a:p>
            <a:pPr>
              <a:spcBef>
                <a:spcPts val="1000"/>
              </a:spcBef>
              <a:spcAft>
                <a:spcPts val="1000"/>
              </a:spcAft>
            </a:pPr>
            <a:r>
              <a:rPr lang="en-US" sz="2800" dirty="0">
                <a:ea typeface="Amazon Ember" panose="020B0603020204020204" pitchFamily="34" charset="0"/>
                <a:cs typeface="Amazon Ember" panose="020B0603020204020204" pitchFamily="34" charset="0"/>
              </a:rPr>
              <a:t>Members inherit the policies assigned to the group</a:t>
            </a:r>
            <a:r>
              <a:rPr lang="en-US" sz="2400" dirty="0">
                <a:ea typeface="Amazon Ember" panose="020B0603020204020204" pitchFamily="34" charset="0"/>
                <a:cs typeface="Amazon Ember" panose="020B0603020204020204" pitchFamily="34" charset="0"/>
              </a:rPr>
              <a:t>.</a:t>
            </a:r>
          </a:p>
        </p:txBody>
      </p:sp>
      <p:grpSp>
        <p:nvGrpSpPr>
          <p:cNvPr id="66" name="Group 65">
            <a:extLst>
              <a:ext uri="{FF2B5EF4-FFF2-40B4-BE49-F238E27FC236}">
                <a16:creationId xmlns:a16="http://schemas.microsoft.com/office/drawing/2014/main" id="{ED64932F-67D2-BC48-B456-42DAADE2DF3C}"/>
              </a:ext>
            </a:extLst>
          </p:cNvPr>
          <p:cNvGrpSpPr/>
          <p:nvPr/>
        </p:nvGrpSpPr>
        <p:grpSpPr>
          <a:xfrm>
            <a:off x="7573100" y="1795309"/>
            <a:ext cx="2492586" cy="2145712"/>
            <a:chOff x="7532371" y="3893877"/>
            <a:chExt cx="2492586" cy="2145712"/>
          </a:xfrm>
        </p:grpSpPr>
        <p:pic>
          <p:nvPicPr>
            <p:cNvPr id="15" name="Graphic 14">
              <a:extLst>
                <a:ext uri="{FF2B5EF4-FFF2-40B4-BE49-F238E27FC236}">
                  <a16:creationId xmlns:a16="http://schemas.microsoft.com/office/drawing/2014/main" id="{D738B661-4E3A-0E43-92A4-1AB488A673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17251" y="4190722"/>
              <a:ext cx="1116010" cy="1084426"/>
            </a:xfrm>
            <a:prstGeom prst="rect">
              <a:avLst/>
            </a:prstGeom>
          </p:spPr>
        </p:pic>
        <p:sp>
          <p:nvSpPr>
            <p:cNvPr id="16" name="TextBox 15">
              <a:extLst>
                <a:ext uri="{FF2B5EF4-FFF2-40B4-BE49-F238E27FC236}">
                  <a16:creationId xmlns:a16="http://schemas.microsoft.com/office/drawing/2014/main" id="{F56BF1A3-0D63-4F44-95BF-70ABE3BFC008}"/>
                </a:ext>
              </a:extLst>
            </p:cNvPr>
            <p:cNvSpPr txBox="1"/>
            <p:nvPr/>
          </p:nvSpPr>
          <p:spPr>
            <a:xfrm>
              <a:off x="7628147" y="5401784"/>
              <a:ext cx="2396810"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“Cashiers” IAM group</a:t>
              </a:r>
            </a:p>
          </p:txBody>
        </p:sp>
        <p:sp>
          <p:nvSpPr>
            <p:cNvPr id="18" name="Rounded Rectangle 17">
              <a:extLst>
                <a:ext uri="{FF2B5EF4-FFF2-40B4-BE49-F238E27FC236}">
                  <a16:creationId xmlns:a16="http://schemas.microsoft.com/office/drawing/2014/main" id="{A3A71F6D-646C-1B49-B339-558B845EB992}"/>
                </a:ext>
              </a:extLst>
            </p:cNvPr>
            <p:cNvSpPr/>
            <p:nvPr/>
          </p:nvSpPr>
          <p:spPr>
            <a:xfrm>
              <a:off x="7532371" y="3893877"/>
              <a:ext cx="2463007" cy="2145712"/>
            </a:xfrm>
            <a:prstGeom prst="roundRect">
              <a:avLst/>
            </a:prstGeom>
            <a:noFill/>
            <a:ln w="38100">
              <a:solidFill>
                <a:srgbClr val="BF0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grpSp>
      <p:grpSp>
        <p:nvGrpSpPr>
          <p:cNvPr id="64" name="Group 63">
            <a:extLst>
              <a:ext uri="{FF2B5EF4-FFF2-40B4-BE49-F238E27FC236}">
                <a16:creationId xmlns:a16="http://schemas.microsoft.com/office/drawing/2014/main" id="{4C7A7DBF-48EC-304D-981D-9D882DF72539}"/>
              </a:ext>
            </a:extLst>
          </p:cNvPr>
          <p:cNvGrpSpPr/>
          <p:nvPr/>
        </p:nvGrpSpPr>
        <p:grpSpPr>
          <a:xfrm>
            <a:off x="6286030" y="4751959"/>
            <a:ext cx="5016775" cy="1354547"/>
            <a:chOff x="6271466" y="1738922"/>
            <a:chExt cx="5016775" cy="1354547"/>
          </a:xfrm>
        </p:grpSpPr>
        <p:grpSp>
          <p:nvGrpSpPr>
            <p:cNvPr id="33" name="Group 32">
              <a:extLst>
                <a:ext uri="{FF2B5EF4-FFF2-40B4-BE49-F238E27FC236}">
                  <a16:creationId xmlns:a16="http://schemas.microsoft.com/office/drawing/2014/main" id="{2FA68E29-26DB-CD44-B881-65A611DEA068}"/>
                </a:ext>
              </a:extLst>
            </p:cNvPr>
            <p:cNvGrpSpPr/>
            <p:nvPr/>
          </p:nvGrpSpPr>
          <p:grpSpPr>
            <a:xfrm>
              <a:off x="6271466" y="1738922"/>
              <a:ext cx="1353533" cy="1354545"/>
              <a:chOff x="6553200" y="2171554"/>
              <a:chExt cx="1353533" cy="1354545"/>
            </a:xfrm>
          </p:grpSpPr>
          <p:pic>
            <p:nvPicPr>
              <p:cNvPr id="34" name="Graphic 33">
                <a:extLst>
                  <a:ext uri="{FF2B5EF4-FFF2-40B4-BE49-F238E27FC236}">
                    <a16:creationId xmlns:a16="http://schemas.microsoft.com/office/drawing/2014/main" id="{76978FC1-AF2C-C34E-BBB5-F07AC0416F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5242" y="2318094"/>
                <a:ext cx="541270" cy="541270"/>
              </a:xfrm>
              <a:prstGeom prst="rect">
                <a:avLst/>
              </a:prstGeom>
            </p:spPr>
          </p:pic>
          <p:sp>
            <p:nvSpPr>
              <p:cNvPr id="35" name="TextBox 34">
                <a:extLst>
                  <a:ext uri="{FF2B5EF4-FFF2-40B4-BE49-F238E27FC236}">
                    <a16:creationId xmlns:a16="http://schemas.microsoft.com/office/drawing/2014/main" id="{97AE4ED3-A3B0-6A4A-9B0E-46E8EDFD500B}"/>
                  </a:ext>
                </a:extLst>
              </p:cNvPr>
              <p:cNvSpPr txBox="1"/>
              <p:nvPr/>
            </p:nvSpPr>
            <p:spPr>
              <a:xfrm>
                <a:off x="6687871" y="2986000"/>
                <a:ext cx="1144865"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Cashier 1</a:t>
                </a:r>
              </a:p>
            </p:txBody>
          </p:sp>
          <p:sp>
            <p:nvSpPr>
              <p:cNvPr id="36" name="Rounded Rectangle 35">
                <a:extLst>
                  <a:ext uri="{FF2B5EF4-FFF2-40B4-BE49-F238E27FC236}">
                    <a16:creationId xmlns:a16="http://schemas.microsoft.com/office/drawing/2014/main" id="{251790CE-331B-1B44-9170-44665D33A374}"/>
                  </a:ext>
                </a:extLst>
              </p:cNvPr>
              <p:cNvSpPr/>
              <p:nvPr/>
            </p:nvSpPr>
            <p:spPr>
              <a:xfrm>
                <a:off x="6553200" y="2171554"/>
                <a:ext cx="1353533" cy="1354545"/>
              </a:xfrm>
              <a:prstGeom prst="roundRect">
                <a:avLst/>
              </a:prstGeom>
              <a:noFill/>
              <a:ln w="38100">
                <a:solidFill>
                  <a:srgbClr val="BF0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grpSp>
        <p:grpSp>
          <p:nvGrpSpPr>
            <p:cNvPr id="37" name="Group 36">
              <a:extLst>
                <a:ext uri="{FF2B5EF4-FFF2-40B4-BE49-F238E27FC236}">
                  <a16:creationId xmlns:a16="http://schemas.microsoft.com/office/drawing/2014/main" id="{78ABBBC4-2D08-1E4F-BB66-C3544EF67961}"/>
                </a:ext>
              </a:extLst>
            </p:cNvPr>
            <p:cNvGrpSpPr/>
            <p:nvPr/>
          </p:nvGrpSpPr>
          <p:grpSpPr>
            <a:xfrm>
              <a:off x="8103087" y="1738924"/>
              <a:ext cx="1353533" cy="1354545"/>
              <a:chOff x="6553200" y="2171554"/>
              <a:chExt cx="1353533" cy="1354545"/>
            </a:xfrm>
          </p:grpSpPr>
          <p:pic>
            <p:nvPicPr>
              <p:cNvPr id="38" name="Graphic 37">
                <a:extLst>
                  <a:ext uri="{FF2B5EF4-FFF2-40B4-BE49-F238E27FC236}">
                    <a16:creationId xmlns:a16="http://schemas.microsoft.com/office/drawing/2014/main" id="{E8B8DCCA-0EBA-A54A-99E5-B9534B7BB4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5242" y="2318094"/>
                <a:ext cx="541270" cy="541270"/>
              </a:xfrm>
              <a:prstGeom prst="rect">
                <a:avLst/>
              </a:prstGeom>
            </p:spPr>
          </p:pic>
          <p:sp>
            <p:nvSpPr>
              <p:cNvPr id="39" name="TextBox 38">
                <a:extLst>
                  <a:ext uri="{FF2B5EF4-FFF2-40B4-BE49-F238E27FC236}">
                    <a16:creationId xmlns:a16="http://schemas.microsoft.com/office/drawing/2014/main" id="{845699C6-A0E4-3C41-BB37-F9871922CAE4}"/>
                  </a:ext>
                </a:extLst>
              </p:cNvPr>
              <p:cNvSpPr txBox="1"/>
              <p:nvPr/>
            </p:nvSpPr>
            <p:spPr>
              <a:xfrm>
                <a:off x="6687871" y="2986000"/>
                <a:ext cx="1144865"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Cashier 2</a:t>
                </a:r>
              </a:p>
            </p:txBody>
          </p:sp>
          <p:sp>
            <p:nvSpPr>
              <p:cNvPr id="40" name="Rounded Rectangle 39">
                <a:extLst>
                  <a:ext uri="{FF2B5EF4-FFF2-40B4-BE49-F238E27FC236}">
                    <a16:creationId xmlns:a16="http://schemas.microsoft.com/office/drawing/2014/main" id="{83323E8F-49B7-D44D-AF98-F55F7B2711A1}"/>
                  </a:ext>
                </a:extLst>
              </p:cNvPr>
              <p:cNvSpPr/>
              <p:nvPr/>
            </p:nvSpPr>
            <p:spPr>
              <a:xfrm>
                <a:off x="6553200" y="2171554"/>
                <a:ext cx="1353533" cy="1354545"/>
              </a:xfrm>
              <a:prstGeom prst="roundRect">
                <a:avLst/>
              </a:prstGeom>
              <a:noFill/>
              <a:ln w="38100">
                <a:solidFill>
                  <a:srgbClr val="BF0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grpSp>
        <p:grpSp>
          <p:nvGrpSpPr>
            <p:cNvPr id="41" name="Group 40">
              <a:extLst>
                <a:ext uri="{FF2B5EF4-FFF2-40B4-BE49-F238E27FC236}">
                  <a16:creationId xmlns:a16="http://schemas.microsoft.com/office/drawing/2014/main" id="{B41345B8-AA93-8947-A19C-99D345163F1A}"/>
                </a:ext>
              </a:extLst>
            </p:cNvPr>
            <p:cNvGrpSpPr/>
            <p:nvPr/>
          </p:nvGrpSpPr>
          <p:grpSpPr>
            <a:xfrm>
              <a:off x="9934708" y="1738923"/>
              <a:ext cx="1353533" cy="1354545"/>
              <a:chOff x="6553200" y="2171554"/>
              <a:chExt cx="1353533" cy="1354545"/>
            </a:xfrm>
          </p:grpSpPr>
          <p:pic>
            <p:nvPicPr>
              <p:cNvPr id="42" name="Graphic 41">
                <a:extLst>
                  <a:ext uri="{FF2B5EF4-FFF2-40B4-BE49-F238E27FC236}">
                    <a16:creationId xmlns:a16="http://schemas.microsoft.com/office/drawing/2014/main" id="{98944A91-F8BB-734E-B8EB-75AB964485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5242" y="2318094"/>
                <a:ext cx="541270" cy="541270"/>
              </a:xfrm>
              <a:prstGeom prst="rect">
                <a:avLst/>
              </a:prstGeom>
            </p:spPr>
          </p:pic>
          <p:sp>
            <p:nvSpPr>
              <p:cNvPr id="43" name="TextBox 42">
                <a:extLst>
                  <a:ext uri="{FF2B5EF4-FFF2-40B4-BE49-F238E27FC236}">
                    <a16:creationId xmlns:a16="http://schemas.microsoft.com/office/drawing/2014/main" id="{F2C5B75A-7BC9-624B-A3D8-C948B59ADCA0}"/>
                  </a:ext>
                </a:extLst>
              </p:cNvPr>
              <p:cNvSpPr txBox="1"/>
              <p:nvPr/>
            </p:nvSpPr>
            <p:spPr>
              <a:xfrm>
                <a:off x="6687871" y="2986000"/>
                <a:ext cx="1144865"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Cashier 3</a:t>
                </a:r>
              </a:p>
            </p:txBody>
          </p:sp>
          <p:sp>
            <p:nvSpPr>
              <p:cNvPr id="44" name="Rounded Rectangle 43">
                <a:extLst>
                  <a:ext uri="{FF2B5EF4-FFF2-40B4-BE49-F238E27FC236}">
                    <a16:creationId xmlns:a16="http://schemas.microsoft.com/office/drawing/2014/main" id="{BB2D11D8-80EA-4D40-BC55-ACC78159FB9B}"/>
                  </a:ext>
                </a:extLst>
              </p:cNvPr>
              <p:cNvSpPr/>
              <p:nvPr/>
            </p:nvSpPr>
            <p:spPr>
              <a:xfrm>
                <a:off x="6553200" y="2171554"/>
                <a:ext cx="1353533" cy="1354545"/>
              </a:xfrm>
              <a:prstGeom prst="roundRect">
                <a:avLst/>
              </a:prstGeom>
              <a:noFill/>
              <a:ln w="38100">
                <a:solidFill>
                  <a:srgbClr val="BF08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grpSp>
      </p:grpSp>
      <p:sp>
        <p:nvSpPr>
          <p:cNvPr id="26" name="Slide Number Placeholder 3">
            <a:extLst>
              <a:ext uri="{FF2B5EF4-FFF2-40B4-BE49-F238E27FC236}">
                <a16:creationId xmlns:a16="http://schemas.microsoft.com/office/drawing/2014/main" id="{0800464E-6C19-CC46-8A05-32E75DD978C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15</a:t>
            </a:fld>
            <a:endParaRPr lang="en-US" dirty="0"/>
          </a:p>
        </p:txBody>
      </p:sp>
      <p:sp>
        <p:nvSpPr>
          <p:cNvPr id="27" name="Footer Placeholder 4">
            <a:extLst>
              <a:ext uri="{FF2B5EF4-FFF2-40B4-BE49-F238E27FC236}">
                <a16:creationId xmlns:a16="http://schemas.microsoft.com/office/drawing/2014/main" id="{36B4C71F-EB5A-0D4F-957E-0229F0F51B49}"/>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29423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4B12-171C-9140-99DF-C0949D9586FB}"/>
              </a:ext>
            </a:extLst>
          </p:cNvPr>
          <p:cNvSpPr>
            <a:spLocks noGrp="1"/>
          </p:cNvSpPr>
          <p:nvPr>
            <p:ph type="title"/>
          </p:nvPr>
        </p:nvSpPr>
        <p:spPr/>
        <p:txBody>
          <a:bodyPr/>
          <a:lstStyle/>
          <a:p>
            <a:r>
              <a:rPr lang="en-US" dirty="0"/>
              <a:t>IAM roles</a:t>
            </a:r>
          </a:p>
        </p:txBody>
      </p:sp>
      <p:sp>
        <p:nvSpPr>
          <p:cNvPr id="5" name="TextBox 4">
            <a:extLst>
              <a:ext uri="{FF2B5EF4-FFF2-40B4-BE49-F238E27FC236}">
                <a16:creationId xmlns:a16="http://schemas.microsoft.com/office/drawing/2014/main" id="{759FE849-6EB5-A644-A1A0-5C070654DA92}"/>
              </a:ext>
            </a:extLst>
          </p:cNvPr>
          <p:cNvSpPr txBox="1"/>
          <p:nvPr/>
        </p:nvSpPr>
        <p:spPr>
          <a:xfrm>
            <a:off x="419100" y="1273751"/>
            <a:ext cx="11468100" cy="954107"/>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An </a:t>
            </a:r>
            <a:r>
              <a:rPr lang="en-US" sz="2800" dirty="0">
                <a:latin typeface="Amazon Ember" panose="02000000000000000000" pitchFamily="2" charset="0"/>
                <a:ea typeface="Amazon Ember" panose="02000000000000000000" pitchFamily="2" charset="0"/>
                <a:cs typeface="Amazon Ember" panose="020B0603020204020204" pitchFamily="34" charset="0"/>
              </a:rPr>
              <a:t>IAM role </a:t>
            </a:r>
            <a:r>
              <a:rPr lang="en-US" sz="2800" dirty="0">
                <a:ea typeface="Amazon Ember" panose="020B0603020204020204" pitchFamily="34" charset="0"/>
                <a:cs typeface="Amazon Ember" panose="020B0603020204020204" pitchFamily="34" charset="0"/>
              </a:rPr>
              <a:t>is an identity that you can assume to gain temporary access to permissions.</a:t>
            </a:r>
          </a:p>
        </p:txBody>
      </p:sp>
      <p:grpSp>
        <p:nvGrpSpPr>
          <p:cNvPr id="61" name="Group 60">
            <a:extLst>
              <a:ext uri="{FF2B5EF4-FFF2-40B4-BE49-F238E27FC236}">
                <a16:creationId xmlns:a16="http://schemas.microsoft.com/office/drawing/2014/main" id="{94A65F82-1B5F-8244-8E18-B22142A00152}"/>
              </a:ext>
            </a:extLst>
          </p:cNvPr>
          <p:cNvGrpSpPr/>
          <p:nvPr/>
        </p:nvGrpSpPr>
        <p:grpSpPr>
          <a:xfrm>
            <a:off x="175743" y="2726186"/>
            <a:ext cx="2746797" cy="2973617"/>
            <a:chOff x="175743" y="2726186"/>
            <a:chExt cx="2746797" cy="2973617"/>
          </a:xfrm>
        </p:grpSpPr>
        <p:grpSp>
          <p:nvGrpSpPr>
            <p:cNvPr id="21" name="Group 20">
              <a:extLst>
                <a:ext uri="{FF2B5EF4-FFF2-40B4-BE49-F238E27FC236}">
                  <a16:creationId xmlns:a16="http://schemas.microsoft.com/office/drawing/2014/main" id="{33B07BB0-69B1-9B48-9955-622336740208}"/>
                </a:ext>
              </a:extLst>
            </p:cNvPr>
            <p:cNvGrpSpPr/>
            <p:nvPr/>
          </p:nvGrpSpPr>
          <p:grpSpPr>
            <a:xfrm>
              <a:off x="352260" y="3260445"/>
              <a:ext cx="2423159" cy="2383329"/>
              <a:chOff x="457200" y="3538624"/>
              <a:chExt cx="2423159" cy="2383329"/>
            </a:xfrm>
          </p:grpSpPr>
          <p:pic>
            <p:nvPicPr>
              <p:cNvPr id="7" name="Graphic 6">
                <a:extLst>
                  <a:ext uri="{FF2B5EF4-FFF2-40B4-BE49-F238E27FC236}">
                    <a16:creationId xmlns:a16="http://schemas.microsoft.com/office/drawing/2014/main" id="{F286A580-4142-FE4B-8000-669872689B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2860" y="3538624"/>
                <a:ext cx="1022442" cy="1022442"/>
              </a:xfrm>
              <a:prstGeom prst="rect">
                <a:avLst/>
              </a:prstGeom>
            </p:spPr>
          </p:pic>
          <p:sp>
            <p:nvSpPr>
              <p:cNvPr id="3" name="TextBox 2">
                <a:extLst>
                  <a:ext uri="{FF2B5EF4-FFF2-40B4-BE49-F238E27FC236}">
                    <a16:creationId xmlns:a16="http://schemas.microsoft.com/office/drawing/2014/main" id="{9C5C1CEA-67CD-BC4F-96AF-8C694075DD73}"/>
                  </a:ext>
                </a:extLst>
              </p:cNvPr>
              <p:cNvSpPr txBox="1"/>
              <p:nvPr/>
            </p:nvSpPr>
            <p:spPr>
              <a:xfrm>
                <a:off x="457200" y="4721624"/>
                <a:ext cx="2423159" cy="1200329"/>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owner gives the employee permissions to switch to specific roles.</a:t>
                </a:r>
              </a:p>
            </p:txBody>
          </p:sp>
        </p:grpSp>
        <p:sp>
          <p:nvSpPr>
            <p:cNvPr id="49" name="Rounded Rectangle 48">
              <a:extLst>
                <a:ext uri="{FF2B5EF4-FFF2-40B4-BE49-F238E27FC236}">
                  <a16:creationId xmlns:a16="http://schemas.microsoft.com/office/drawing/2014/main" id="{82540FD5-FB8B-864F-82EF-091875B5A3BD}"/>
                </a:ext>
              </a:extLst>
            </p:cNvPr>
            <p:cNvSpPr/>
            <p:nvPr/>
          </p:nvSpPr>
          <p:spPr>
            <a:xfrm>
              <a:off x="175743" y="2726186"/>
              <a:ext cx="2746797" cy="2973617"/>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EB548306-6071-0A46-B76F-9F248DE479EE}"/>
              </a:ext>
            </a:extLst>
          </p:cNvPr>
          <p:cNvGrpSpPr/>
          <p:nvPr/>
        </p:nvGrpSpPr>
        <p:grpSpPr>
          <a:xfrm>
            <a:off x="3595620" y="2099285"/>
            <a:ext cx="3288360" cy="4227418"/>
            <a:chOff x="3595620" y="2099285"/>
            <a:chExt cx="3288360" cy="4227418"/>
          </a:xfrm>
        </p:grpSpPr>
        <p:grpSp>
          <p:nvGrpSpPr>
            <p:cNvPr id="28" name="Group 27">
              <a:extLst>
                <a:ext uri="{FF2B5EF4-FFF2-40B4-BE49-F238E27FC236}">
                  <a16:creationId xmlns:a16="http://schemas.microsoft.com/office/drawing/2014/main" id="{86185285-87EE-5740-8CBF-047B5295262B}"/>
                </a:ext>
              </a:extLst>
            </p:cNvPr>
            <p:cNvGrpSpPr/>
            <p:nvPr/>
          </p:nvGrpSpPr>
          <p:grpSpPr>
            <a:xfrm>
              <a:off x="4411647" y="2289771"/>
              <a:ext cx="1596912" cy="2188155"/>
              <a:chOff x="5297544" y="2316066"/>
              <a:chExt cx="1596912" cy="2188155"/>
            </a:xfrm>
          </p:grpSpPr>
          <p:cxnSp>
            <p:nvCxnSpPr>
              <p:cNvPr id="23" name="Straight Connector 22">
                <a:extLst>
                  <a:ext uri="{FF2B5EF4-FFF2-40B4-BE49-F238E27FC236}">
                    <a16:creationId xmlns:a16="http://schemas.microsoft.com/office/drawing/2014/main" id="{E8989CD7-307B-2949-9C37-FED07C9BDE2A}"/>
                  </a:ext>
                </a:extLst>
              </p:cNvPr>
              <p:cNvCxnSpPr>
                <a:cxnSpLocks/>
              </p:cNvCxnSpPr>
              <p:nvPr/>
            </p:nvCxnSpPr>
            <p:spPr>
              <a:xfrm>
                <a:off x="6097977" y="2897511"/>
                <a:ext cx="0" cy="713232"/>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A073DD2C-8B85-3543-8D33-7EFB977E45F5}"/>
                  </a:ext>
                </a:extLst>
              </p:cNvPr>
              <p:cNvGrpSpPr/>
              <p:nvPr/>
            </p:nvGrpSpPr>
            <p:grpSpPr>
              <a:xfrm>
                <a:off x="5297544" y="2316066"/>
                <a:ext cx="1596912" cy="2188155"/>
                <a:chOff x="5297544" y="2316066"/>
                <a:chExt cx="1596912" cy="2188155"/>
              </a:xfrm>
            </p:grpSpPr>
            <p:pic>
              <p:nvPicPr>
                <p:cNvPr id="9" name="Graphic 8">
                  <a:extLst>
                    <a:ext uri="{FF2B5EF4-FFF2-40B4-BE49-F238E27FC236}">
                      <a16:creationId xmlns:a16="http://schemas.microsoft.com/office/drawing/2014/main" id="{03936972-4F33-584B-9E3D-D520C547C2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4252" y="3429000"/>
                  <a:ext cx="763496" cy="763496"/>
                </a:xfrm>
                <a:prstGeom prst="rect">
                  <a:avLst/>
                </a:prstGeom>
              </p:spPr>
            </p:pic>
            <p:pic>
              <p:nvPicPr>
                <p:cNvPr id="10" name="Graphic 9">
                  <a:extLst>
                    <a:ext uri="{FF2B5EF4-FFF2-40B4-BE49-F238E27FC236}">
                      <a16:creationId xmlns:a16="http://schemas.microsoft.com/office/drawing/2014/main" id="{EC05E306-8150-C445-BB7F-81DE3B9AB73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8425" y="2316066"/>
                  <a:ext cx="615150" cy="615150"/>
                </a:xfrm>
                <a:prstGeom prst="rect">
                  <a:avLst/>
                </a:prstGeom>
              </p:spPr>
            </p:pic>
            <p:sp>
              <p:nvSpPr>
                <p:cNvPr id="12" name="TextBox 11">
                  <a:extLst>
                    <a:ext uri="{FF2B5EF4-FFF2-40B4-BE49-F238E27FC236}">
                      <a16:creationId xmlns:a16="http://schemas.microsoft.com/office/drawing/2014/main" id="{D1C29CB3-10DF-D64C-89EF-A949C8B29D88}"/>
                    </a:ext>
                  </a:extLst>
                </p:cNvPr>
                <p:cNvSpPr txBox="1"/>
                <p:nvPr/>
              </p:nvSpPr>
              <p:spPr>
                <a:xfrm>
                  <a:off x="5297544" y="4134889"/>
                  <a:ext cx="1596912" cy="369332"/>
                </a:xfrm>
                <a:prstGeom prst="rect">
                  <a:avLst/>
                </a:prstGeom>
                <a:noFill/>
              </p:spPr>
              <p:txBody>
                <a:bodyPr wrap="none" rtlCol="0">
                  <a:spAutoFit/>
                </a:bodyPr>
                <a:lstStyle/>
                <a:p>
                  <a:pPr algn="ctr"/>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a:t>
                  </a:r>
                  <a:r>
                    <a:rPr lang="en-US" dirty="0">
                      <a:latin typeface="Amazon Ember" panose="02000000000000000000" pitchFamily="2" charset="0"/>
                      <a:ea typeface="Amazon Ember" panose="02000000000000000000" pitchFamily="2" charset="0"/>
                      <a:cs typeface="Amazon Ember Light" panose="020B0403020204020204" pitchFamily="34" charset="0"/>
                    </a:rPr>
                    <a:t>Cashier” role</a:t>
                  </a:r>
                </a:p>
              </p:txBody>
            </p:sp>
          </p:grpSp>
        </p:grpSp>
        <p:sp>
          <p:nvSpPr>
            <p:cNvPr id="13" name="TextBox 12">
              <a:extLst>
                <a:ext uri="{FF2B5EF4-FFF2-40B4-BE49-F238E27FC236}">
                  <a16:creationId xmlns:a16="http://schemas.microsoft.com/office/drawing/2014/main" id="{E6EA6F0D-0D36-CE46-BA58-03FA401AE3E4}"/>
                </a:ext>
              </a:extLst>
            </p:cNvPr>
            <p:cNvSpPr txBox="1"/>
            <p:nvPr/>
          </p:nvSpPr>
          <p:spPr>
            <a:xfrm>
              <a:off x="3841177" y="4444853"/>
              <a:ext cx="2956054" cy="1328569"/>
            </a:xfrm>
            <a:prstGeom prst="rect">
              <a:avLst/>
            </a:prstGeom>
            <a:noFill/>
          </p:spPr>
          <p:txBody>
            <a:bodyPr wrap="square" rtlCol="0">
              <a:spAutoFit/>
            </a:bodyPr>
            <a:lstStyle/>
            <a:p>
              <a:pPr>
                <a:spcAft>
                  <a:spcPts val="1000"/>
                </a:spcAft>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employee assumes the “Cashier” role. </a:t>
              </a:r>
            </a:p>
            <a:p>
              <a:pPr>
                <a:spcAft>
                  <a:spcPts val="1000"/>
                </a:spcAft>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This grants them access to the cash register system.</a:t>
              </a:r>
            </a:p>
          </p:txBody>
        </p:sp>
        <p:sp>
          <p:nvSpPr>
            <p:cNvPr id="50" name="Rounded Rectangle 49">
              <a:extLst>
                <a:ext uri="{FF2B5EF4-FFF2-40B4-BE49-F238E27FC236}">
                  <a16:creationId xmlns:a16="http://schemas.microsoft.com/office/drawing/2014/main" id="{0E4C0287-D363-9941-8126-8A3D9715E4B5}"/>
                </a:ext>
              </a:extLst>
            </p:cNvPr>
            <p:cNvSpPr/>
            <p:nvPr/>
          </p:nvSpPr>
          <p:spPr>
            <a:xfrm>
              <a:off x="3595620" y="2099285"/>
              <a:ext cx="3288360" cy="4227418"/>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2">
            <a:extLst>
              <a:ext uri="{FF2B5EF4-FFF2-40B4-BE49-F238E27FC236}">
                <a16:creationId xmlns:a16="http://schemas.microsoft.com/office/drawing/2014/main" id="{7A6E86B3-0C50-604B-BEDC-203179C559AC}"/>
              </a:ext>
            </a:extLst>
          </p:cNvPr>
          <p:cNvGrpSpPr/>
          <p:nvPr/>
        </p:nvGrpSpPr>
        <p:grpSpPr>
          <a:xfrm>
            <a:off x="7562382" y="2094628"/>
            <a:ext cx="4462793" cy="4222057"/>
            <a:chOff x="7562382" y="2094628"/>
            <a:chExt cx="4462793" cy="4222057"/>
          </a:xfrm>
        </p:grpSpPr>
        <p:sp>
          <p:nvSpPr>
            <p:cNvPr id="20" name="TextBox 19">
              <a:extLst>
                <a:ext uri="{FF2B5EF4-FFF2-40B4-BE49-F238E27FC236}">
                  <a16:creationId xmlns:a16="http://schemas.microsoft.com/office/drawing/2014/main" id="{D464F049-E743-3741-A92B-199706A93CB2}"/>
                </a:ext>
              </a:extLst>
            </p:cNvPr>
            <p:cNvSpPr txBox="1"/>
            <p:nvPr/>
          </p:nvSpPr>
          <p:spPr>
            <a:xfrm>
              <a:off x="7731030" y="4518424"/>
              <a:ext cx="4294145" cy="1605568"/>
            </a:xfrm>
            <a:prstGeom prst="rect">
              <a:avLst/>
            </a:prstGeom>
            <a:noFill/>
          </p:spPr>
          <p:txBody>
            <a:bodyPr wrap="square" rtlCol="0">
              <a:spAutoFit/>
            </a:bodyPr>
            <a:lstStyle/>
            <a:p>
              <a:pPr>
                <a:spcAft>
                  <a:spcPts val="1000"/>
                </a:spcAft>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employee assumes the “Inventory” role. </a:t>
              </a:r>
            </a:p>
            <a:p>
              <a:pPr>
                <a:spcAft>
                  <a:spcPts val="1000"/>
                </a:spcAft>
              </a:pP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This grants them access to the inventory system and revokes their access to the cash register system.</a:t>
              </a:r>
            </a:p>
          </p:txBody>
        </p:sp>
        <p:grpSp>
          <p:nvGrpSpPr>
            <p:cNvPr id="52" name="Group 51">
              <a:extLst>
                <a:ext uri="{FF2B5EF4-FFF2-40B4-BE49-F238E27FC236}">
                  <a16:creationId xmlns:a16="http://schemas.microsoft.com/office/drawing/2014/main" id="{AA503278-21AD-BD4F-BCA1-C76A35347203}"/>
                </a:ext>
              </a:extLst>
            </p:cNvPr>
            <p:cNvGrpSpPr/>
            <p:nvPr/>
          </p:nvGrpSpPr>
          <p:grpSpPr>
            <a:xfrm>
              <a:off x="7929435" y="2289771"/>
              <a:ext cx="3852682" cy="2188988"/>
              <a:chOff x="8080435" y="2414156"/>
              <a:chExt cx="3852682" cy="2188988"/>
            </a:xfrm>
          </p:grpSpPr>
          <p:cxnSp>
            <p:nvCxnSpPr>
              <p:cNvPr id="44" name="Straight Connector 43">
                <a:extLst>
                  <a:ext uri="{FF2B5EF4-FFF2-40B4-BE49-F238E27FC236}">
                    <a16:creationId xmlns:a16="http://schemas.microsoft.com/office/drawing/2014/main" id="{A417B278-AFCE-F240-82B6-C8035C14EA7B}"/>
                  </a:ext>
                </a:extLst>
              </p:cNvPr>
              <p:cNvCxnSpPr>
                <a:cxnSpLocks/>
              </p:cNvCxnSpPr>
              <p:nvPr/>
            </p:nvCxnSpPr>
            <p:spPr>
              <a:xfrm>
                <a:off x="9946595" y="3008516"/>
                <a:ext cx="1060627" cy="707453"/>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32" name="Graphic 31">
                <a:extLst>
                  <a:ext uri="{FF2B5EF4-FFF2-40B4-BE49-F238E27FC236}">
                    <a16:creationId xmlns:a16="http://schemas.microsoft.com/office/drawing/2014/main" id="{CAE2E7EA-5C86-4B4D-A754-17A9DCA02A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05960" y="3529724"/>
                <a:ext cx="763496" cy="763496"/>
              </a:xfrm>
              <a:prstGeom prst="rect">
                <a:avLst/>
              </a:prstGeom>
            </p:spPr>
          </p:pic>
          <p:pic>
            <p:nvPicPr>
              <p:cNvPr id="33" name="Graphic 32">
                <a:extLst>
                  <a:ext uri="{FF2B5EF4-FFF2-40B4-BE49-F238E27FC236}">
                    <a16:creationId xmlns:a16="http://schemas.microsoft.com/office/drawing/2014/main" id="{981AA074-86A8-FF43-9BDA-1806DF152C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39020" y="2414156"/>
                <a:ext cx="615150" cy="615150"/>
              </a:xfrm>
              <a:prstGeom prst="rect">
                <a:avLst/>
              </a:prstGeom>
            </p:spPr>
          </p:pic>
          <p:sp>
            <p:nvSpPr>
              <p:cNvPr id="34" name="TextBox 33">
                <a:extLst>
                  <a:ext uri="{FF2B5EF4-FFF2-40B4-BE49-F238E27FC236}">
                    <a16:creationId xmlns:a16="http://schemas.microsoft.com/office/drawing/2014/main" id="{C2330EB7-C4D3-5B4C-BCC6-5E15D4D1DA85}"/>
                  </a:ext>
                </a:extLst>
              </p:cNvPr>
              <p:cNvSpPr txBox="1"/>
              <p:nvPr/>
            </p:nvSpPr>
            <p:spPr>
              <a:xfrm>
                <a:off x="8080435" y="4233812"/>
                <a:ext cx="1614546" cy="369332"/>
              </a:xfrm>
              <a:prstGeom prst="rect">
                <a:avLst/>
              </a:prstGeom>
              <a:noFill/>
            </p:spPr>
            <p:txBody>
              <a:bodyPr wrap="none" rtlCol="0">
                <a:spAutoFit/>
              </a:bodyPr>
              <a:lstStyle/>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“Cashier” role</a:t>
                </a:r>
              </a:p>
            </p:txBody>
          </p:sp>
          <p:pic>
            <p:nvPicPr>
              <p:cNvPr id="42" name="Graphic 41">
                <a:extLst>
                  <a:ext uri="{FF2B5EF4-FFF2-40B4-BE49-F238E27FC236}">
                    <a16:creationId xmlns:a16="http://schemas.microsoft.com/office/drawing/2014/main" id="{413FEEC2-7B64-F44E-A85E-3CB2002DCC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25474" y="3529724"/>
                <a:ext cx="763496" cy="763496"/>
              </a:xfrm>
              <a:prstGeom prst="rect">
                <a:avLst/>
              </a:prstGeom>
            </p:spPr>
          </p:pic>
          <p:sp>
            <p:nvSpPr>
              <p:cNvPr id="43" name="TextBox 42">
                <a:extLst>
                  <a:ext uri="{FF2B5EF4-FFF2-40B4-BE49-F238E27FC236}">
                    <a16:creationId xmlns:a16="http://schemas.microsoft.com/office/drawing/2014/main" id="{7AF44FFD-299B-324D-B68D-A16337106DB8}"/>
                  </a:ext>
                </a:extLst>
              </p:cNvPr>
              <p:cNvSpPr txBox="1"/>
              <p:nvPr/>
            </p:nvSpPr>
            <p:spPr>
              <a:xfrm>
                <a:off x="10081327" y="4233812"/>
                <a:ext cx="1851790" cy="369332"/>
              </a:xfrm>
              <a:prstGeom prst="rect">
                <a:avLst/>
              </a:prstGeom>
              <a:noFill/>
            </p:spPr>
            <p:txBody>
              <a:bodyPr wrap="none" rtlCol="0">
                <a:spAutoFit/>
              </a:bodyPr>
              <a:lstStyle/>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“Inventory” role</a:t>
                </a:r>
              </a:p>
            </p:txBody>
          </p:sp>
        </p:grpSp>
        <p:sp>
          <p:nvSpPr>
            <p:cNvPr id="51" name="Rounded Rectangle 50">
              <a:extLst>
                <a:ext uri="{FF2B5EF4-FFF2-40B4-BE49-F238E27FC236}">
                  <a16:creationId xmlns:a16="http://schemas.microsoft.com/office/drawing/2014/main" id="{F527D071-5DA8-5F42-BA22-153E3BD594D9}"/>
                </a:ext>
              </a:extLst>
            </p:cNvPr>
            <p:cNvSpPr/>
            <p:nvPr/>
          </p:nvSpPr>
          <p:spPr>
            <a:xfrm>
              <a:off x="7562382" y="2094628"/>
              <a:ext cx="4462793" cy="4222057"/>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5" name="Straight Arrow Connector 64">
            <a:extLst>
              <a:ext uri="{FF2B5EF4-FFF2-40B4-BE49-F238E27FC236}">
                <a16:creationId xmlns:a16="http://schemas.microsoft.com/office/drawing/2014/main" id="{7B8CFE66-A1F0-9B41-8CBF-C95B91A921EE}"/>
              </a:ext>
            </a:extLst>
          </p:cNvPr>
          <p:cNvCxnSpPr>
            <a:cxnSpLocks/>
          </p:cNvCxnSpPr>
          <p:nvPr/>
        </p:nvCxnSpPr>
        <p:spPr>
          <a:xfrm flipH="1">
            <a:off x="2922540" y="4114800"/>
            <a:ext cx="64008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B0C72A3-34DE-EB47-9078-3ED2C6A967E2}"/>
              </a:ext>
            </a:extLst>
          </p:cNvPr>
          <p:cNvCxnSpPr>
            <a:cxnSpLocks/>
          </p:cNvCxnSpPr>
          <p:nvPr/>
        </p:nvCxnSpPr>
        <p:spPr>
          <a:xfrm flipH="1">
            <a:off x="6883980" y="4114800"/>
            <a:ext cx="64008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1" name="Slide Number Placeholder 3">
            <a:extLst>
              <a:ext uri="{FF2B5EF4-FFF2-40B4-BE49-F238E27FC236}">
                <a16:creationId xmlns:a16="http://schemas.microsoft.com/office/drawing/2014/main" id="{C550739B-5132-FF4B-AF18-C809A3A34F1D}"/>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16</a:t>
            </a:fld>
            <a:endParaRPr lang="en-US" dirty="0"/>
          </a:p>
        </p:txBody>
      </p:sp>
      <p:sp>
        <p:nvSpPr>
          <p:cNvPr id="35" name="Footer Placeholder 4">
            <a:extLst>
              <a:ext uri="{FF2B5EF4-FFF2-40B4-BE49-F238E27FC236}">
                <a16:creationId xmlns:a16="http://schemas.microsoft.com/office/drawing/2014/main" id="{9F19E8BD-5E47-0244-8483-99FE78D9E871}"/>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3684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4B12-171C-9140-99DF-C0949D9586FB}"/>
              </a:ext>
            </a:extLst>
          </p:cNvPr>
          <p:cNvSpPr>
            <a:spLocks noGrp="1"/>
          </p:cNvSpPr>
          <p:nvPr>
            <p:ph type="title"/>
          </p:nvPr>
        </p:nvSpPr>
        <p:spPr/>
        <p:txBody>
          <a:bodyPr/>
          <a:lstStyle/>
          <a:p>
            <a:r>
              <a:rPr lang="en-US" dirty="0"/>
              <a:t>Multi-factor authentication</a:t>
            </a:r>
          </a:p>
        </p:txBody>
      </p:sp>
      <p:sp>
        <p:nvSpPr>
          <p:cNvPr id="5" name="TextBox 4">
            <a:extLst>
              <a:ext uri="{FF2B5EF4-FFF2-40B4-BE49-F238E27FC236}">
                <a16:creationId xmlns:a16="http://schemas.microsoft.com/office/drawing/2014/main" id="{759FE849-6EB5-A644-A1A0-5C070654DA92}"/>
              </a:ext>
            </a:extLst>
          </p:cNvPr>
          <p:cNvSpPr txBox="1"/>
          <p:nvPr/>
        </p:nvSpPr>
        <p:spPr>
          <a:xfrm>
            <a:off x="419100" y="1394330"/>
            <a:ext cx="10681044" cy="830997"/>
          </a:xfrm>
          <a:prstGeom prst="rect">
            <a:avLst/>
          </a:prstGeom>
          <a:noFill/>
        </p:spPr>
        <p:txBody>
          <a:bodyPr wrap="square" rtlCol="0">
            <a:spAutoFit/>
          </a:bodyPr>
          <a:lstStyle/>
          <a:p>
            <a:r>
              <a:rPr lang="en-US" sz="2400" dirty="0">
                <a:latin typeface="Amazon Ember" panose="02000000000000000000" pitchFamily="2" charset="0"/>
                <a:ea typeface="Amazon Ember" panose="02000000000000000000" pitchFamily="2" charset="0"/>
                <a:cs typeface="Amazon Ember" panose="020B0603020204020204" pitchFamily="34" charset="0"/>
              </a:rPr>
              <a:t>Multi-factor authentication </a:t>
            </a:r>
            <a:r>
              <a:rPr lang="en-US" sz="2400" dirty="0">
                <a:ea typeface="Amazon Ember" panose="020B0603020204020204" pitchFamily="34" charset="0"/>
                <a:cs typeface="Amazon Ember" panose="020B0603020204020204" pitchFamily="34" charset="0"/>
              </a:rPr>
              <a:t>provides an extra layer of protection for your AWS account.</a:t>
            </a:r>
          </a:p>
        </p:txBody>
      </p:sp>
      <p:grpSp>
        <p:nvGrpSpPr>
          <p:cNvPr id="11" name="Group 10">
            <a:extLst>
              <a:ext uri="{FF2B5EF4-FFF2-40B4-BE49-F238E27FC236}">
                <a16:creationId xmlns:a16="http://schemas.microsoft.com/office/drawing/2014/main" id="{C40FCC96-337B-364C-A97F-E1DF03F721F3}"/>
              </a:ext>
            </a:extLst>
          </p:cNvPr>
          <p:cNvGrpSpPr/>
          <p:nvPr/>
        </p:nvGrpSpPr>
        <p:grpSpPr>
          <a:xfrm>
            <a:off x="309280" y="2516589"/>
            <a:ext cx="4388351" cy="2973617"/>
            <a:chOff x="175743" y="2630502"/>
            <a:chExt cx="4388351" cy="2973617"/>
          </a:xfrm>
        </p:grpSpPr>
        <p:sp>
          <p:nvSpPr>
            <p:cNvPr id="3" name="TextBox 2">
              <a:extLst>
                <a:ext uri="{FF2B5EF4-FFF2-40B4-BE49-F238E27FC236}">
                  <a16:creationId xmlns:a16="http://schemas.microsoft.com/office/drawing/2014/main" id="{9C5C1CEA-67CD-BC4F-96AF-8C694075DD73}"/>
                </a:ext>
              </a:extLst>
            </p:cNvPr>
            <p:cNvSpPr txBox="1"/>
            <p:nvPr/>
          </p:nvSpPr>
          <p:spPr>
            <a:xfrm>
              <a:off x="488649" y="4421512"/>
              <a:ext cx="3762540" cy="923330"/>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To sign in to an AWS website, a user enters their IAM user ID and password.</a:t>
              </a:r>
            </a:p>
          </p:txBody>
        </p:sp>
        <p:sp>
          <p:nvSpPr>
            <p:cNvPr id="49" name="Rounded Rectangle 48">
              <a:extLst>
                <a:ext uri="{FF2B5EF4-FFF2-40B4-BE49-F238E27FC236}">
                  <a16:creationId xmlns:a16="http://schemas.microsoft.com/office/drawing/2014/main" id="{82540FD5-FB8B-864F-82EF-091875B5A3BD}"/>
                </a:ext>
              </a:extLst>
            </p:cNvPr>
            <p:cNvSpPr/>
            <p:nvPr/>
          </p:nvSpPr>
          <p:spPr>
            <a:xfrm>
              <a:off x="175743" y="2630502"/>
              <a:ext cx="4388351" cy="2973617"/>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C89B505-DA08-9740-AC4C-45B771302643}"/>
                </a:ext>
              </a:extLst>
            </p:cNvPr>
            <p:cNvSpPr txBox="1"/>
            <p:nvPr/>
          </p:nvSpPr>
          <p:spPr>
            <a:xfrm>
              <a:off x="349649" y="3157632"/>
              <a:ext cx="1353256" cy="338554"/>
            </a:xfrm>
            <a:prstGeom prst="rect">
              <a:avLst/>
            </a:prstGeom>
            <a:noFill/>
          </p:spPr>
          <p:txBody>
            <a:bodyPr wrap="none" rtlCol="0">
              <a:spAutoFit/>
            </a:bodyPr>
            <a:lstStyle/>
            <a:p>
              <a:r>
                <a:rPr lang="en-US" sz="1600" dirty="0">
                  <a:latin typeface="Amazon Ember" panose="02000000000000000000" pitchFamily="2" charset="0"/>
                  <a:ea typeface="Amazon Ember" panose="02000000000000000000" pitchFamily="2" charset="0"/>
                  <a:cs typeface="Amazon Ember Light" panose="020B0403020204020204" pitchFamily="34" charset="0"/>
                </a:rPr>
                <a:t>IAM user ID: </a:t>
              </a:r>
            </a:p>
          </p:txBody>
        </p:sp>
        <p:sp>
          <p:nvSpPr>
            <p:cNvPr id="8" name="TextBox 7">
              <a:extLst>
                <a:ext uri="{FF2B5EF4-FFF2-40B4-BE49-F238E27FC236}">
                  <a16:creationId xmlns:a16="http://schemas.microsoft.com/office/drawing/2014/main" id="{4BA29D14-73B7-9D4D-9303-1C7D500C2CA6}"/>
                </a:ext>
              </a:extLst>
            </p:cNvPr>
            <p:cNvSpPr txBox="1"/>
            <p:nvPr/>
          </p:nvSpPr>
          <p:spPr>
            <a:xfrm>
              <a:off x="1585906" y="3157632"/>
              <a:ext cx="2757759" cy="338554"/>
            </a:xfrm>
            <a:prstGeom prst="rect">
              <a:avLst/>
            </a:prstGeom>
            <a:noFill/>
            <a:ln>
              <a:solidFill>
                <a:schemeClr val="tx1"/>
              </a:solidFill>
            </a:ln>
          </p:spPr>
          <p:txBody>
            <a:bodyPr wrap="square" rtlCol="0">
              <a:spAutoFit/>
            </a:bodyPr>
            <a:lstStyle/>
            <a:p>
              <a:r>
                <a:rPr lang="en-US" sz="1600" dirty="0"/>
                <a:t>AIDACKCEVSQ6C2EXAMPLE</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5" name="TextBox 34">
              <a:extLst>
                <a:ext uri="{FF2B5EF4-FFF2-40B4-BE49-F238E27FC236}">
                  <a16:creationId xmlns:a16="http://schemas.microsoft.com/office/drawing/2014/main" id="{354D4BC4-1518-2D48-9587-B7E9AE1157C0}"/>
                </a:ext>
              </a:extLst>
            </p:cNvPr>
            <p:cNvSpPr txBox="1"/>
            <p:nvPr/>
          </p:nvSpPr>
          <p:spPr>
            <a:xfrm>
              <a:off x="346475" y="3778757"/>
              <a:ext cx="1172116" cy="338554"/>
            </a:xfrm>
            <a:prstGeom prst="rect">
              <a:avLst/>
            </a:prstGeom>
            <a:noFill/>
          </p:spPr>
          <p:txBody>
            <a:bodyPr wrap="none" rtlCol="0">
              <a:spAutoFit/>
            </a:bodyPr>
            <a:lstStyle/>
            <a:p>
              <a:r>
                <a:rPr lang="en-US" sz="1600" dirty="0">
                  <a:latin typeface="Amazon Ember" panose="02000000000000000000" pitchFamily="2" charset="0"/>
                  <a:ea typeface="Amazon Ember" panose="02000000000000000000" pitchFamily="2" charset="0"/>
                  <a:cs typeface="Amazon Ember Light" panose="020B0403020204020204" pitchFamily="34" charset="0"/>
                </a:rPr>
                <a:t>Password: </a:t>
              </a:r>
            </a:p>
          </p:txBody>
        </p:sp>
        <p:sp>
          <p:nvSpPr>
            <p:cNvPr id="36" name="TextBox 35">
              <a:extLst>
                <a:ext uri="{FF2B5EF4-FFF2-40B4-BE49-F238E27FC236}">
                  <a16:creationId xmlns:a16="http://schemas.microsoft.com/office/drawing/2014/main" id="{057B0B19-40B7-5C4D-B5C8-2767A71C8981}"/>
                </a:ext>
              </a:extLst>
            </p:cNvPr>
            <p:cNvSpPr txBox="1"/>
            <p:nvPr/>
          </p:nvSpPr>
          <p:spPr>
            <a:xfrm>
              <a:off x="1583559" y="3778757"/>
              <a:ext cx="2757759" cy="338554"/>
            </a:xfrm>
            <a:prstGeom prst="rect">
              <a:avLst/>
            </a:prstGeom>
            <a:noFill/>
            <a:ln>
              <a:solidFill>
                <a:schemeClr val="tx1"/>
              </a:solidFill>
            </a:ln>
          </p:spPr>
          <p:txBody>
            <a:bodyPr wrap="square" rtlCol="0">
              <a:spAutoFit/>
            </a:bodyPr>
            <a:lstStyle/>
            <a:p>
              <a:r>
                <a:rPr lang="en-US" sz="1600" dirty="0"/>
                <a:t>**********************</a:t>
              </a:r>
              <a:endParaRPr lang="en-US" sz="16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38" name="TextBox 37">
            <a:extLst>
              <a:ext uri="{FF2B5EF4-FFF2-40B4-BE49-F238E27FC236}">
                <a16:creationId xmlns:a16="http://schemas.microsoft.com/office/drawing/2014/main" id="{2B0F4830-061E-4A4B-B222-6682D6FF1AD0}"/>
              </a:ext>
            </a:extLst>
          </p:cNvPr>
          <p:cNvSpPr txBox="1"/>
          <p:nvPr/>
        </p:nvSpPr>
        <p:spPr>
          <a:xfrm>
            <a:off x="5395540" y="4344160"/>
            <a:ext cx="2842931" cy="1200329"/>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user is prompted to provide an authentication response from their AWS MFA device.</a:t>
            </a:r>
          </a:p>
        </p:txBody>
      </p:sp>
      <p:sp>
        <p:nvSpPr>
          <p:cNvPr id="39" name="Rounded Rectangle 38">
            <a:extLst>
              <a:ext uri="{FF2B5EF4-FFF2-40B4-BE49-F238E27FC236}">
                <a16:creationId xmlns:a16="http://schemas.microsoft.com/office/drawing/2014/main" id="{E27D8000-4BAA-354D-9D67-68FED043DABB}"/>
              </a:ext>
            </a:extLst>
          </p:cNvPr>
          <p:cNvSpPr/>
          <p:nvPr/>
        </p:nvSpPr>
        <p:spPr>
          <a:xfrm>
            <a:off x="5253277" y="2279655"/>
            <a:ext cx="2985194" cy="359474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441EC4A8-BB56-7748-BA70-05A24F03215C}"/>
              </a:ext>
            </a:extLst>
          </p:cNvPr>
          <p:cNvPicPr>
            <a:picLocks noChangeAspect="1"/>
          </p:cNvPicPr>
          <p:nvPr/>
        </p:nvPicPr>
        <p:blipFill>
          <a:blip r:embed="rId4"/>
          <a:stretch>
            <a:fillRect/>
          </a:stretch>
        </p:blipFill>
        <p:spPr>
          <a:xfrm>
            <a:off x="5711112" y="2991576"/>
            <a:ext cx="2051441" cy="1263317"/>
          </a:xfrm>
          <a:prstGeom prst="rect">
            <a:avLst/>
          </a:prstGeom>
        </p:spPr>
      </p:pic>
      <p:sp>
        <p:nvSpPr>
          <p:cNvPr id="53" name="TextBox 52">
            <a:extLst>
              <a:ext uri="{FF2B5EF4-FFF2-40B4-BE49-F238E27FC236}">
                <a16:creationId xmlns:a16="http://schemas.microsoft.com/office/drawing/2014/main" id="{ED48D6E0-C9FD-A644-9A2E-51FA18116E30}"/>
              </a:ext>
            </a:extLst>
          </p:cNvPr>
          <p:cNvSpPr txBox="1"/>
          <p:nvPr/>
        </p:nvSpPr>
        <p:spPr>
          <a:xfrm>
            <a:off x="9076295" y="4344159"/>
            <a:ext cx="2631023" cy="1477328"/>
          </a:xfrm>
          <a:prstGeom prst="rect">
            <a:avLst/>
          </a:prstGeom>
          <a:noFill/>
        </p:spPr>
        <p:txBody>
          <a:bodyPr wrap="squar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user is successfully authenticated and can access the requested AWS services or resources.</a:t>
            </a:r>
          </a:p>
        </p:txBody>
      </p:sp>
      <p:sp>
        <p:nvSpPr>
          <p:cNvPr id="54" name="Rounded Rectangle 53">
            <a:extLst>
              <a:ext uri="{FF2B5EF4-FFF2-40B4-BE49-F238E27FC236}">
                <a16:creationId xmlns:a16="http://schemas.microsoft.com/office/drawing/2014/main" id="{06C47EA1-F0F0-104A-A281-176B96FE0B9C}"/>
              </a:ext>
            </a:extLst>
          </p:cNvPr>
          <p:cNvSpPr/>
          <p:nvPr/>
        </p:nvSpPr>
        <p:spPr>
          <a:xfrm>
            <a:off x="8850700" y="2279656"/>
            <a:ext cx="2985194" cy="359474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B3DCD567-3EFD-7C4E-BD49-8702ED0702DE}"/>
              </a:ext>
            </a:extLst>
          </p:cNvPr>
          <p:cNvCxnSpPr>
            <a:cxnSpLocks/>
          </p:cNvCxnSpPr>
          <p:nvPr/>
        </p:nvCxnSpPr>
        <p:spPr>
          <a:xfrm flipH="1">
            <a:off x="4697631" y="4114800"/>
            <a:ext cx="50292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CC666E6-0CB8-6148-BF2A-2B18D18761D5}"/>
              </a:ext>
            </a:extLst>
          </p:cNvPr>
          <p:cNvCxnSpPr>
            <a:cxnSpLocks/>
          </p:cNvCxnSpPr>
          <p:nvPr/>
        </p:nvCxnSpPr>
        <p:spPr>
          <a:xfrm flipH="1">
            <a:off x="8238471" y="4114800"/>
            <a:ext cx="54864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15635C7-C0DD-BA44-AC91-E2597DE6BFEF}"/>
              </a:ext>
            </a:extLst>
          </p:cNvPr>
          <p:cNvGrpSpPr/>
          <p:nvPr/>
        </p:nvGrpSpPr>
        <p:grpSpPr>
          <a:xfrm>
            <a:off x="9547583" y="2663462"/>
            <a:ext cx="1591428" cy="1591428"/>
            <a:chOff x="9685297" y="2636910"/>
            <a:chExt cx="1591428" cy="1591428"/>
          </a:xfrm>
        </p:grpSpPr>
        <p:pic>
          <p:nvPicPr>
            <p:cNvPr id="24" name="Graphic 23">
              <a:extLst>
                <a:ext uri="{FF2B5EF4-FFF2-40B4-BE49-F238E27FC236}">
                  <a16:creationId xmlns:a16="http://schemas.microsoft.com/office/drawing/2014/main" id="{AE375464-59AD-B44A-A103-8896ADA6A8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5297" y="2636910"/>
              <a:ext cx="1591428" cy="1591428"/>
            </a:xfrm>
            <a:prstGeom prst="rect">
              <a:avLst/>
            </a:prstGeom>
          </p:spPr>
        </p:pic>
        <p:pic>
          <p:nvPicPr>
            <p:cNvPr id="12" name="Graphic 11" descr="Thumbs up sign">
              <a:extLst>
                <a:ext uri="{FF2B5EF4-FFF2-40B4-BE49-F238E27FC236}">
                  <a16:creationId xmlns:a16="http://schemas.microsoft.com/office/drawing/2014/main" id="{3E10CBC9-F723-BE4D-80B0-262A4A47E8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34744" y="2926230"/>
              <a:ext cx="576363" cy="576363"/>
            </a:xfrm>
            <a:prstGeom prst="rect">
              <a:avLst/>
            </a:prstGeom>
          </p:spPr>
        </p:pic>
      </p:grpSp>
      <p:sp>
        <p:nvSpPr>
          <p:cNvPr id="22" name="Slide Number Placeholder 3">
            <a:extLst>
              <a:ext uri="{FF2B5EF4-FFF2-40B4-BE49-F238E27FC236}">
                <a16:creationId xmlns:a16="http://schemas.microsoft.com/office/drawing/2014/main" id="{26000594-1BA1-7D43-9DEE-34F60309AE28}"/>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17</a:t>
            </a:fld>
            <a:endParaRPr lang="en-US" dirty="0"/>
          </a:p>
        </p:txBody>
      </p:sp>
      <p:sp>
        <p:nvSpPr>
          <p:cNvPr id="23" name="Footer Placeholder 4">
            <a:extLst>
              <a:ext uri="{FF2B5EF4-FFF2-40B4-BE49-F238E27FC236}">
                <a16:creationId xmlns:a16="http://schemas.microsoft.com/office/drawing/2014/main" id="{19505B58-0CF2-1E44-9A2D-135C13DFAF66}"/>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35599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53" grpId="0"/>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Organizations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36448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AWS Organizations</a:t>
            </a:r>
          </a:p>
        </p:txBody>
      </p:sp>
      <p:sp>
        <p:nvSpPr>
          <p:cNvPr id="2" name="TextBox 1">
            <a:extLst>
              <a:ext uri="{FF2B5EF4-FFF2-40B4-BE49-F238E27FC236}">
                <a16:creationId xmlns:a16="http://schemas.microsoft.com/office/drawing/2014/main" id="{77EE1C49-F350-6F42-A198-1D3F54EB6DB2}"/>
              </a:ext>
            </a:extLst>
          </p:cNvPr>
          <p:cNvSpPr txBox="1"/>
          <p:nvPr/>
        </p:nvSpPr>
        <p:spPr>
          <a:xfrm>
            <a:off x="415401" y="1810130"/>
            <a:ext cx="5397911" cy="3795911"/>
          </a:xfrm>
          <a:prstGeom prst="rect">
            <a:avLst/>
          </a:prstGeom>
          <a:noFill/>
        </p:spPr>
        <p:txBody>
          <a:bodyPr wrap="square" rtlCol="0">
            <a:spAutoFit/>
          </a:bodyPr>
          <a:lstStyle/>
          <a:p>
            <a:pPr marL="342900" indent="-342900">
              <a:spcBef>
                <a:spcPts val="1000"/>
              </a:spcBef>
              <a:spcAft>
                <a:spcPts val="1000"/>
              </a:spcAft>
              <a:buFont typeface="Arial" panose="020B0604020202020204" pitchFamily="34" charset="0"/>
              <a:buChar char="•"/>
            </a:pPr>
            <a:r>
              <a:rPr lang="en-US" sz="2800" dirty="0">
                <a:latin typeface="Amazon Ember" panose="02000000000000000000" pitchFamily="2" charset="0"/>
                <a:ea typeface="Amazon Ember" panose="02000000000000000000" pitchFamily="2" charset="0"/>
                <a:cs typeface="Amazon Ember" panose="020B0603020204020204" pitchFamily="34" charset="0"/>
              </a:rPr>
              <a:t>AWS Organizations </a:t>
            </a:r>
            <a:r>
              <a:rPr lang="en-US" sz="2800" dirty="0">
                <a:ea typeface="Amazon Ember" panose="020B0603020204020204" pitchFamily="34" charset="0"/>
                <a:cs typeface="Amazon Ember" panose="020B0603020204020204" pitchFamily="34" charset="0"/>
              </a:rPr>
              <a:t>helps customers consolidate and manage multiple AWS accounts in a central location.</a:t>
            </a:r>
          </a:p>
          <a:p>
            <a:pPr marL="342900" indent="-342900">
              <a:spcBef>
                <a:spcPts val="1000"/>
              </a:spcBef>
              <a:spcAft>
                <a:spcPts val="1000"/>
              </a:spcAft>
              <a:buFont typeface="Arial" panose="020B0604020202020204" pitchFamily="34" charset="0"/>
              <a:buChar char="•"/>
            </a:pPr>
            <a:r>
              <a:rPr lang="en-US" sz="2800" dirty="0">
                <a:ea typeface="Amazon Ember" panose="020B0603020204020204" pitchFamily="34" charset="0"/>
                <a:cs typeface="Amazon Ember" panose="020B0603020204020204" pitchFamily="34" charset="0"/>
              </a:rPr>
              <a:t>Use </a:t>
            </a:r>
            <a:r>
              <a:rPr lang="en-US" sz="2800" dirty="0">
                <a:latin typeface="Amazon Ember" panose="02000000000000000000" pitchFamily="2" charset="0"/>
                <a:ea typeface="Amazon Ember" panose="02000000000000000000" pitchFamily="2" charset="0"/>
                <a:cs typeface="Amazon Ember" panose="020B0603020204020204" pitchFamily="34" charset="0"/>
              </a:rPr>
              <a:t>service control policies (SCPs) </a:t>
            </a:r>
            <a:r>
              <a:rPr lang="en-US" sz="2800" dirty="0">
                <a:ea typeface="Amazon Ember" panose="020B0603020204020204" pitchFamily="34" charset="0"/>
                <a:cs typeface="Amazon Ember" panose="020B0603020204020204" pitchFamily="34" charset="0"/>
              </a:rPr>
              <a:t>to centrally control permissions for the accounts in your organization.</a:t>
            </a:r>
          </a:p>
        </p:txBody>
      </p:sp>
      <p:grpSp>
        <p:nvGrpSpPr>
          <p:cNvPr id="4" name="Group 3">
            <a:extLst>
              <a:ext uri="{FF2B5EF4-FFF2-40B4-BE49-F238E27FC236}">
                <a16:creationId xmlns:a16="http://schemas.microsoft.com/office/drawing/2014/main" id="{DD86A50D-2DBB-E643-9B9A-F553EF6B3797}"/>
              </a:ext>
            </a:extLst>
          </p:cNvPr>
          <p:cNvGrpSpPr/>
          <p:nvPr/>
        </p:nvGrpSpPr>
        <p:grpSpPr>
          <a:xfrm>
            <a:off x="6433724" y="2322710"/>
            <a:ext cx="5016775" cy="2962385"/>
            <a:chOff x="6489142" y="3086172"/>
            <a:chExt cx="5016775" cy="2962385"/>
          </a:xfrm>
        </p:grpSpPr>
        <p:grpSp>
          <p:nvGrpSpPr>
            <p:cNvPr id="18" name="Group 17">
              <a:extLst>
                <a:ext uri="{FF2B5EF4-FFF2-40B4-BE49-F238E27FC236}">
                  <a16:creationId xmlns:a16="http://schemas.microsoft.com/office/drawing/2014/main" id="{5A73840C-7F23-D54E-929D-561D62199175}"/>
                </a:ext>
              </a:extLst>
            </p:cNvPr>
            <p:cNvGrpSpPr/>
            <p:nvPr/>
          </p:nvGrpSpPr>
          <p:grpSpPr>
            <a:xfrm flipV="1">
              <a:off x="7181818" y="3886582"/>
              <a:ext cx="3663242" cy="800410"/>
              <a:chOff x="6948233" y="3093467"/>
              <a:chExt cx="3663242" cy="800410"/>
            </a:xfrm>
          </p:grpSpPr>
          <p:cxnSp>
            <p:nvCxnSpPr>
              <p:cNvPr id="19" name="Straight Connector 18">
                <a:extLst>
                  <a:ext uri="{FF2B5EF4-FFF2-40B4-BE49-F238E27FC236}">
                    <a16:creationId xmlns:a16="http://schemas.microsoft.com/office/drawing/2014/main" id="{2F56EB98-B32C-CD41-99E3-10D123D37331}"/>
                  </a:ext>
                </a:extLst>
              </p:cNvPr>
              <p:cNvCxnSpPr>
                <a:cxnSpLocks/>
              </p:cNvCxnSpPr>
              <p:nvPr/>
            </p:nvCxnSpPr>
            <p:spPr>
              <a:xfrm>
                <a:off x="8784385" y="3093467"/>
                <a:ext cx="0" cy="80041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D55F3A-6694-3C4C-9440-F262A2415D8D}"/>
                  </a:ext>
                </a:extLst>
              </p:cNvPr>
              <p:cNvCxnSpPr/>
              <p:nvPr/>
            </p:nvCxnSpPr>
            <p:spPr>
              <a:xfrm flipH="1">
                <a:off x="8763875" y="3093468"/>
                <a:ext cx="1847600" cy="8004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CE7D90-853D-ED4C-9760-0DA5E7AD5E4E}"/>
                  </a:ext>
                </a:extLst>
              </p:cNvPr>
              <p:cNvCxnSpPr>
                <a:cxnSpLocks/>
              </p:cNvCxnSpPr>
              <p:nvPr/>
            </p:nvCxnSpPr>
            <p:spPr>
              <a:xfrm>
                <a:off x="6948233" y="3093467"/>
                <a:ext cx="1815642" cy="800410"/>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32" name="Rounded Rectangle 31">
              <a:extLst>
                <a:ext uri="{FF2B5EF4-FFF2-40B4-BE49-F238E27FC236}">
                  <a16:creationId xmlns:a16="http://schemas.microsoft.com/office/drawing/2014/main" id="{BFE4C8A2-CD19-2348-8D9F-9D2ED3DD9243}"/>
                </a:ext>
              </a:extLst>
            </p:cNvPr>
            <p:cNvSpPr/>
            <p:nvPr/>
          </p:nvSpPr>
          <p:spPr>
            <a:xfrm>
              <a:off x="7786465" y="3086172"/>
              <a:ext cx="2438192" cy="800409"/>
            </a:xfrm>
            <a:prstGeom prst="round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mazon Ember" panose="02000000000000000000" pitchFamily="2" charset="0"/>
                  <a:ea typeface="Amazon Ember" panose="02000000000000000000" pitchFamily="2" charset="0"/>
                  <a:cs typeface="Amazon Ember" panose="020B0603020204020204" pitchFamily="34" charset="0"/>
                </a:rPr>
                <a:t>Root</a:t>
              </a:r>
            </a:p>
          </p:txBody>
        </p:sp>
        <p:grpSp>
          <p:nvGrpSpPr>
            <p:cNvPr id="33" name="Group 32">
              <a:extLst>
                <a:ext uri="{FF2B5EF4-FFF2-40B4-BE49-F238E27FC236}">
                  <a16:creationId xmlns:a16="http://schemas.microsoft.com/office/drawing/2014/main" id="{3E2B5586-D5CF-014A-82A9-C21DCB111086}"/>
                </a:ext>
              </a:extLst>
            </p:cNvPr>
            <p:cNvGrpSpPr/>
            <p:nvPr/>
          </p:nvGrpSpPr>
          <p:grpSpPr>
            <a:xfrm>
              <a:off x="6489142" y="4694010"/>
              <a:ext cx="5016775" cy="1354547"/>
              <a:chOff x="6271466" y="1738922"/>
              <a:chExt cx="5016775" cy="1354547"/>
            </a:xfrm>
          </p:grpSpPr>
          <p:grpSp>
            <p:nvGrpSpPr>
              <p:cNvPr id="34" name="Group 33">
                <a:extLst>
                  <a:ext uri="{FF2B5EF4-FFF2-40B4-BE49-F238E27FC236}">
                    <a16:creationId xmlns:a16="http://schemas.microsoft.com/office/drawing/2014/main" id="{607C88AA-6FB4-D045-8487-8B572EC56AFF}"/>
                  </a:ext>
                </a:extLst>
              </p:cNvPr>
              <p:cNvGrpSpPr/>
              <p:nvPr/>
            </p:nvGrpSpPr>
            <p:grpSpPr>
              <a:xfrm>
                <a:off x="6271466" y="1738922"/>
                <a:ext cx="1353533" cy="1354545"/>
                <a:chOff x="6553200" y="2171554"/>
                <a:chExt cx="1353533" cy="1354545"/>
              </a:xfrm>
            </p:grpSpPr>
            <p:sp>
              <p:nvSpPr>
                <p:cNvPr id="48" name="TextBox 47">
                  <a:extLst>
                    <a:ext uri="{FF2B5EF4-FFF2-40B4-BE49-F238E27FC236}">
                      <a16:creationId xmlns:a16="http://schemas.microsoft.com/office/drawing/2014/main" id="{0701281D-0E0C-8941-BD52-3B5483207283}"/>
                    </a:ext>
                  </a:extLst>
                </p:cNvPr>
                <p:cNvSpPr txBox="1"/>
                <p:nvPr/>
              </p:nvSpPr>
              <p:spPr>
                <a:xfrm>
                  <a:off x="6638679" y="3003518"/>
                  <a:ext cx="1231427"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Account 1</a:t>
                  </a:r>
                </a:p>
              </p:txBody>
            </p:sp>
            <p:sp>
              <p:nvSpPr>
                <p:cNvPr id="49" name="Rounded Rectangle 48">
                  <a:extLst>
                    <a:ext uri="{FF2B5EF4-FFF2-40B4-BE49-F238E27FC236}">
                      <a16:creationId xmlns:a16="http://schemas.microsoft.com/office/drawing/2014/main" id="{BFF203C2-2522-9E4E-A420-BF11E04F3FB7}"/>
                    </a:ext>
                  </a:extLst>
                </p:cNvPr>
                <p:cNvSpPr/>
                <p:nvPr/>
              </p:nvSpPr>
              <p:spPr>
                <a:xfrm>
                  <a:off x="6553200" y="2171554"/>
                  <a:ext cx="1353533" cy="1354545"/>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91951D0C-AE14-8B4C-94C7-7334EB847389}"/>
                  </a:ext>
                </a:extLst>
              </p:cNvPr>
              <p:cNvGrpSpPr/>
              <p:nvPr/>
            </p:nvGrpSpPr>
            <p:grpSpPr>
              <a:xfrm>
                <a:off x="8103087" y="1738924"/>
                <a:ext cx="1353533" cy="1354545"/>
                <a:chOff x="6553200" y="2171554"/>
                <a:chExt cx="1353533" cy="1354545"/>
              </a:xfrm>
            </p:grpSpPr>
            <p:sp>
              <p:nvSpPr>
                <p:cNvPr id="45" name="TextBox 44">
                  <a:extLst>
                    <a:ext uri="{FF2B5EF4-FFF2-40B4-BE49-F238E27FC236}">
                      <a16:creationId xmlns:a16="http://schemas.microsoft.com/office/drawing/2014/main" id="{C06C23CD-E0E8-CB43-A220-202E95B7C2F0}"/>
                    </a:ext>
                  </a:extLst>
                </p:cNvPr>
                <p:cNvSpPr txBox="1"/>
                <p:nvPr/>
              </p:nvSpPr>
              <p:spPr>
                <a:xfrm>
                  <a:off x="6645914" y="3003516"/>
                  <a:ext cx="1231427"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Account 2</a:t>
                  </a:r>
                </a:p>
              </p:txBody>
            </p:sp>
            <p:sp>
              <p:nvSpPr>
                <p:cNvPr id="46" name="Rounded Rectangle 45">
                  <a:extLst>
                    <a:ext uri="{FF2B5EF4-FFF2-40B4-BE49-F238E27FC236}">
                      <a16:creationId xmlns:a16="http://schemas.microsoft.com/office/drawing/2014/main" id="{401753EE-6E55-C245-922D-5F107AFA91FD}"/>
                    </a:ext>
                  </a:extLst>
                </p:cNvPr>
                <p:cNvSpPr/>
                <p:nvPr/>
              </p:nvSpPr>
              <p:spPr>
                <a:xfrm>
                  <a:off x="6553200" y="2171554"/>
                  <a:ext cx="1353533" cy="1354545"/>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1CE61A36-A1F2-A647-BEBF-C8EA4263E0A4}"/>
                  </a:ext>
                </a:extLst>
              </p:cNvPr>
              <p:cNvGrpSpPr/>
              <p:nvPr/>
            </p:nvGrpSpPr>
            <p:grpSpPr>
              <a:xfrm>
                <a:off x="9934708" y="1738923"/>
                <a:ext cx="1353533" cy="1354545"/>
                <a:chOff x="6553200" y="2171554"/>
                <a:chExt cx="1353533" cy="1354545"/>
              </a:xfrm>
            </p:grpSpPr>
            <p:sp>
              <p:nvSpPr>
                <p:cNvPr id="42" name="TextBox 41">
                  <a:extLst>
                    <a:ext uri="{FF2B5EF4-FFF2-40B4-BE49-F238E27FC236}">
                      <a16:creationId xmlns:a16="http://schemas.microsoft.com/office/drawing/2014/main" id="{C536B64F-3502-0C4E-8017-2E78F77E75CE}"/>
                    </a:ext>
                  </a:extLst>
                </p:cNvPr>
                <p:cNvSpPr txBox="1"/>
                <p:nvPr/>
              </p:nvSpPr>
              <p:spPr>
                <a:xfrm>
                  <a:off x="6625473" y="3003517"/>
                  <a:ext cx="1231427"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panose="020B0403020204020204" pitchFamily="34" charset="0"/>
                    </a:rPr>
                    <a:t>Account 3</a:t>
                  </a:r>
                </a:p>
              </p:txBody>
            </p:sp>
            <p:sp>
              <p:nvSpPr>
                <p:cNvPr id="43" name="Rounded Rectangle 42">
                  <a:extLst>
                    <a:ext uri="{FF2B5EF4-FFF2-40B4-BE49-F238E27FC236}">
                      <a16:creationId xmlns:a16="http://schemas.microsoft.com/office/drawing/2014/main" id="{FC65D23C-29EB-C045-96C3-5F1661DA6673}"/>
                    </a:ext>
                  </a:extLst>
                </p:cNvPr>
                <p:cNvSpPr/>
                <p:nvPr/>
              </p:nvSpPr>
              <p:spPr>
                <a:xfrm>
                  <a:off x="6553200" y="2171554"/>
                  <a:ext cx="1353533" cy="1354545"/>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1" name="Graphic 50">
              <a:extLst>
                <a:ext uri="{FF2B5EF4-FFF2-40B4-BE49-F238E27FC236}">
                  <a16:creationId xmlns:a16="http://schemas.microsoft.com/office/drawing/2014/main" id="{3F58E706-0A4B-CB4B-9B08-F207DBC9C2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42615" y="4840551"/>
              <a:ext cx="678405" cy="678405"/>
            </a:xfrm>
            <a:prstGeom prst="rect">
              <a:avLst/>
            </a:prstGeom>
          </p:spPr>
        </p:pic>
        <p:pic>
          <p:nvPicPr>
            <p:cNvPr id="52" name="Graphic 51">
              <a:extLst>
                <a:ext uri="{FF2B5EF4-FFF2-40B4-BE49-F238E27FC236}">
                  <a16:creationId xmlns:a16="http://schemas.microsoft.com/office/drawing/2014/main" id="{24AC0699-AA22-2746-A1DE-D58BFD7857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78766" y="4840551"/>
              <a:ext cx="678405" cy="678405"/>
            </a:xfrm>
            <a:prstGeom prst="rect">
              <a:avLst/>
            </a:prstGeom>
          </p:spPr>
        </p:pic>
        <p:pic>
          <p:nvPicPr>
            <p:cNvPr id="53" name="Graphic 52">
              <a:extLst>
                <a:ext uri="{FF2B5EF4-FFF2-40B4-BE49-F238E27FC236}">
                  <a16:creationId xmlns:a16="http://schemas.microsoft.com/office/drawing/2014/main" id="{6CF43938-3AD5-E143-AA90-A2640AE397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05857" y="4840551"/>
              <a:ext cx="678405" cy="678405"/>
            </a:xfrm>
            <a:prstGeom prst="rect">
              <a:avLst/>
            </a:prstGeom>
          </p:spPr>
        </p:pic>
      </p:grpSp>
      <p:sp>
        <p:nvSpPr>
          <p:cNvPr id="24" name="Slide Number Placeholder 3">
            <a:extLst>
              <a:ext uri="{FF2B5EF4-FFF2-40B4-BE49-F238E27FC236}">
                <a16:creationId xmlns:a16="http://schemas.microsoft.com/office/drawing/2014/main" id="{F0F9D330-A89C-F341-B08C-577FCED5DF06}"/>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19</a:t>
            </a:fld>
            <a:endParaRPr lang="en-US" dirty="0"/>
          </a:p>
        </p:txBody>
      </p:sp>
      <p:sp>
        <p:nvSpPr>
          <p:cNvPr id="25" name="Footer Placeholder 4">
            <a:extLst>
              <a:ext uri="{FF2B5EF4-FFF2-40B4-BE49-F238E27FC236}">
                <a16:creationId xmlns:a16="http://schemas.microsoft.com/office/drawing/2014/main" id="{45C2F567-6ADC-C246-A62C-4159BAD9F0CB}"/>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11977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6 objectives</a:t>
            </a:r>
          </a:p>
        </p:txBody>
      </p:sp>
      <p:sp>
        <p:nvSpPr>
          <p:cNvPr id="7" name="Text Placeholder 6"/>
          <p:cNvSpPr>
            <a:spLocks noGrp="1"/>
          </p:cNvSpPr>
          <p:nvPr>
            <p:ph idx="1"/>
          </p:nvPr>
        </p:nvSpPr>
        <p:spPr>
          <a:xfrm>
            <a:off x="419100" y="1528175"/>
            <a:ext cx="7052511" cy="4648788"/>
          </a:xfrm>
        </p:spPr>
        <p:txBody>
          <a:bodyPr/>
          <a:lstStyle/>
          <a:p>
            <a:pPr marL="0" indent="0">
              <a:spcAft>
                <a:spcPts val="1000"/>
              </a:spcAft>
              <a:buNone/>
            </a:pPr>
            <a:r>
              <a:rPr lang="en-US" dirty="0"/>
              <a:t>In this module, you will learn how to:</a:t>
            </a:r>
          </a:p>
          <a:p>
            <a:r>
              <a:rPr lang="en-US" sz="2400" dirty="0"/>
              <a:t>Explain the benefits of the shared responsibility model</a:t>
            </a:r>
          </a:p>
          <a:p>
            <a:r>
              <a:rPr lang="en-US" sz="2400" dirty="0"/>
              <a:t>Describe multi-factor authentication (MFA)</a:t>
            </a:r>
          </a:p>
          <a:p>
            <a:r>
              <a:rPr lang="en-US" sz="2400" dirty="0"/>
              <a:t>Differentiate among the AWS Identity and Access Management (IAM) security levels</a:t>
            </a:r>
          </a:p>
          <a:p>
            <a:r>
              <a:rPr lang="en-US" sz="2400" dirty="0"/>
              <a:t>Explain AWS Organizations benefits</a:t>
            </a:r>
          </a:p>
          <a:p>
            <a:r>
              <a:rPr lang="en-US" sz="2400" dirty="0"/>
              <a:t>Describe security policies </a:t>
            </a:r>
          </a:p>
          <a:p>
            <a:r>
              <a:rPr lang="en-US" sz="2400" dirty="0"/>
              <a:t>Summarize the benefits of compliance with AWS</a:t>
            </a:r>
          </a:p>
          <a:p>
            <a:r>
              <a:rPr lang="en-US" sz="2400" dirty="0"/>
              <a:t>Explain additional AWS security services</a:t>
            </a:r>
          </a:p>
        </p:txBody>
      </p:sp>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p:txBody>
          <a:bodyPr/>
          <a:lstStyle/>
          <a:p>
            <a:fld id="{B6A95138-A96E-2F42-A959-2EFD44FE4AB7}" type="slidenum">
              <a:rPr lang="en-US" smtClean="0"/>
              <a:pPr/>
              <a:t>2</a:t>
            </a:fld>
            <a:endParaRPr lang="en-US"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p:txBody>
          <a:bodyPr/>
          <a:lstStyle/>
          <a:p>
            <a:r>
              <a:rPr lang="en-US" dirty="0"/>
              <a:t>© 2021 Amazon Web Services, Inc. or its affiliates. All rights reserved.</a:t>
            </a:r>
          </a:p>
        </p:txBody>
      </p:sp>
      <p:pic>
        <p:nvPicPr>
          <p:cNvPr id="9" name="Picture 8">
            <a:extLst>
              <a:ext uri="{FF2B5EF4-FFF2-40B4-BE49-F238E27FC236}">
                <a16:creationId xmlns:a16="http://schemas.microsoft.com/office/drawing/2014/main" id="{494D0CBD-9777-3442-86F2-86A5B450AA0A}"/>
              </a:ext>
            </a:extLst>
          </p:cNvPr>
          <p:cNvPicPr>
            <a:picLocks noChangeAspect="1"/>
          </p:cNvPicPr>
          <p:nvPr/>
        </p:nvPicPr>
        <p:blipFill>
          <a:blip r:embed="rId4"/>
          <a:stretch>
            <a:fillRect/>
          </a:stretch>
        </p:blipFill>
        <p:spPr>
          <a:xfrm>
            <a:off x="7917179" y="2509255"/>
            <a:ext cx="3776029" cy="2507671"/>
          </a:xfrm>
          <a:prstGeom prst="rect">
            <a:avLst/>
          </a:prstGeom>
        </p:spPr>
      </p:pic>
    </p:spTree>
    <p:custDataLst>
      <p:tags r:id="rId1"/>
    </p:custDataLst>
    <p:extLst>
      <p:ext uri="{BB962C8B-B14F-4D97-AF65-F5344CB8AC3E}">
        <p14:creationId xmlns:p14="http://schemas.microsoft.com/office/powerpoint/2010/main" val="357814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3E3B249D-C4BF-0E45-9A34-934E797BDB59}"/>
              </a:ext>
            </a:extLst>
          </p:cNvPr>
          <p:cNvCxnSpPr>
            <a:cxnSpLocks/>
            <a:stCxn id="42" idx="0"/>
            <a:endCxn id="47" idx="2"/>
          </p:cNvCxnSpPr>
          <p:nvPr/>
        </p:nvCxnSpPr>
        <p:spPr>
          <a:xfrm flipH="1" flipV="1">
            <a:off x="8656690" y="3819996"/>
            <a:ext cx="1290258" cy="5762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1F0F0E9-93B1-5A4C-B9F4-55C67EC12220}"/>
              </a:ext>
            </a:extLst>
          </p:cNvPr>
          <p:cNvCxnSpPr>
            <a:cxnSpLocks/>
            <a:stCxn id="38" idx="0"/>
            <a:endCxn id="47" idx="2"/>
          </p:cNvCxnSpPr>
          <p:nvPr/>
        </p:nvCxnSpPr>
        <p:spPr>
          <a:xfrm flipV="1">
            <a:off x="7267481" y="3819996"/>
            <a:ext cx="1389209" cy="57624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7CF7E93-3B9A-C343-9690-9AE542346343}"/>
              </a:ext>
            </a:extLst>
          </p:cNvPr>
          <p:cNvSpPr>
            <a:spLocks noGrp="1"/>
          </p:cNvSpPr>
          <p:nvPr>
            <p:ph type="title"/>
          </p:nvPr>
        </p:nvSpPr>
        <p:spPr/>
        <p:txBody>
          <a:bodyPr/>
          <a:lstStyle/>
          <a:p>
            <a:r>
              <a:rPr lang="en-US" dirty="0"/>
              <a:t>Example: Organizational units</a:t>
            </a:r>
          </a:p>
        </p:txBody>
      </p:sp>
      <p:grpSp>
        <p:nvGrpSpPr>
          <p:cNvPr id="26" name="Group 25">
            <a:extLst>
              <a:ext uri="{FF2B5EF4-FFF2-40B4-BE49-F238E27FC236}">
                <a16:creationId xmlns:a16="http://schemas.microsoft.com/office/drawing/2014/main" id="{6DF73E17-5599-564E-AA3A-1971B88FE0B3}"/>
              </a:ext>
            </a:extLst>
          </p:cNvPr>
          <p:cNvGrpSpPr/>
          <p:nvPr/>
        </p:nvGrpSpPr>
        <p:grpSpPr>
          <a:xfrm>
            <a:off x="896628" y="4396152"/>
            <a:ext cx="2012447" cy="1656001"/>
            <a:chOff x="3587612" y="3251675"/>
            <a:chExt cx="2012447" cy="1656001"/>
          </a:xfrm>
        </p:grpSpPr>
        <p:sp>
          <p:nvSpPr>
            <p:cNvPr id="19" name="TextBox 18">
              <a:extLst>
                <a:ext uri="{FF2B5EF4-FFF2-40B4-BE49-F238E27FC236}">
                  <a16:creationId xmlns:a16="http://schemas.microsoft.com/office/drawing/2014/main" id="{306C9124-4294-B44B-8EC1-E6036E927D81}"/>
                </a:ext>
              </a:extLst>
            </p:cNvPr>
            <p:cNvSpPr txBox="1"/>
            <p:nvPr/>
          </p:nvSpPr>
          <p:spPr>
            <a:xfrm>
              <a:off x="3684771" y="4124536"/>
              <a:ext cx="1818126" cy="646331"/>
            </a:xfrm>
            <a:prstGeom prst="rect">
              <a:avLst/>
            </a:prstGeom>
            <a:noFill/>
          </p:spPr>
          <p:txBody>
            <a:bodyPr wrap="none" rtlCol="0">
              <a:spAutoFit/>
            </a:bodyPr>
            <a:lstStyle/>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AWS account 1:</a:t>
              </a:r>
            </a:p>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Finance</a:t>
              </a:r>
            </a:p>
          </p:txBody>
        </p:sp>
        <p:sp>
          <p:nvSpPr>
            <p:cNvPr id="20" name="Rounded Rectangle 19">
              <a:extLst>
                <a:ext uri="{FF2B5EF4-FFF2-40B4-BE49-F238E27FC236}">
                  <a16:creationId xmlns:a16="http://schemas.microsoft.com/office/drawing/2014/main" id="{7F32CFC4-8AE7-174D-84EE-F5547B7D3F9E}"/>
                </a:ext>
              </a:extLst>
            </p:cNvPr>
            <p:cNvSpPr/>
            <p:nvPr/>
          </p:nvSpPr>
          <p:spPr>
            <a:xfrm>
              <a:off x="3587612" y="3251675"/>
              <a:ext cx="2012447" cy="165600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pic>
          <p:nvPicPr>
            <p:cNvPr id="9" name="Graphic 8">
              <a:extLst>
                <a:ext uri="{FF2B5EF4-FFF2-40B4-BE49-F238E27FC236}">
                  <a16:creationId xmlns:a16="http://schemas.microsoft.com/office/drawing/2014/main" id="{B6F578FB-E5E1-664D-842A-7C2A04D971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54632" y="3401179"/>
              <a:ext cx="678405" cy="678405"/>
            </a:xfrm>
            <a:prstGeom prst="rect">
              <a:avLst/>
            </a:prstGeom>
          </p:spPr>
        </p:pic>
      </p:grpSp>
      <p:cxnSp>
        <p:nvCxnSpPr>
          <p:cNvPr id="23" name="Straight Connector 22">
            <a:extLst>
              <a:ext uri="{FF2B5EF4-FFF2-40B4-BE49-F238E27FC236}">
                <a16:creationId xmlns:a16="http://schemas.microsoft.com/office/drawing/2014/main" id="{F80CEC62-7DD1-DE4D-8DE6-304735F63157}"/>
              </a:ext>
            </a:extLst>
          </p:cNvPr>
          <p:cNvCxnSpPr>
            <a:cxnSpLocks/>
            <a:stCxn id="34" idx="0"/>
            <a:endCxn id="22" idx="2"/>
          </p:cNvCxnSpPr>
          <p:nvPr/>
        </p:nvCxnSpPr>
        <p:spPr>
          <a:xfrm flipV="1">
            <a:off x="4582321" y="2444246"/>
            <a:ext cx="1521710" cy="19519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BE3287C-3FEE-6740-BD36-57A956669183}"/>
              </a:ext>
            </a:extLst>
          </p:cNvPr>
          <p:cNvCxnSpPr>
            <a:cxnSpLocks/>
            <a:stCxn id="47" idx="0"/>
            <a:endCxn id="22" idx="2"/>
          </p:cNvCxnSpPr>
          <p:nvPr/>
        </p:nvCxnSpPr>
        <p:spPr>
          <a:xfrm flipH="1" flipV="1">
            <a:off x="6104031" y="2444246"/>
            <a:ext cx="2552659" cy="57534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77C91C-EE50-4448-A767-BE5BF1041426}"/>
              </a:ext>
            </a:extLst>
          </p:cNvPr>
          <p:cNvCxnSpPr>
            <a:cxnSpLocks/>
            <a:stCxn id="20" idx="0"/>
            <a:endCxn id="22" idx="2"/>
          </p:cNvCxnSpPr>
          <p:nvPr/>
        </p:nvCxnSpPr>
        <p:spPr>
          <a:xfrm flipV="1">
            <a:off x="1902852" y="2444246"/>
            <a:ext cx="4201179" cy="195190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21538E0B-B971-F14C-A015-B24C75ED355D}"/>
              </a:ext>
            </a:extLst>
          </p:cNvPr>
          <p:cNvSpPr/>
          <p:nvPr/>
        </p:nvSpPr>
        <p:spPr>
          <a:xfrm>
            <a:off x="4884935" y="1643837"/>
            <a:ext cx="2438192" cy="800409"/>
          </a:xfrm>
          <a:prstGeom prst="round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mazon Ember" panose="02000000000000000000" pitchFamily="2" charset="0"/>
                <a:ea typeface="Amazon Ember" panose="02000000000000000000" pitchFamily="2" charset="0"/>
                <a:cs typeface="Amazon Ember" panose="020B0603020204020204" pitchFamily="34" charset="0"/>
              </a:rPr>
              <a:t>Root</a:t>
            </a:r>
          </a:p>
        </p:txBody>
      </p:sp>
      <p:grpSp>
        <p:nvGrpSpPr>
          <p:cNvPr id="32" name="Group 31">
            <a:extLst>
              <a:ext uri="{FF2B5EF4-FFF2-40B4-BE49-F238E27FC236}">
                <a16:creationId xmlns:a16="http://schemas.microsoft.com/office/drawing/2014/main" id="{8A9D42CD-0346-5244-A475-4CAC3D0B8503}"/>
              </a:ext>
            </a:extLst>
          </p:cNvPr>
          <p:cNvGrpSpPr/>
          <p:nvPr/>
        </p:nvGrpSpPr>
        <p:grpSpPr>
          <a:xfrm>
            <a:off x="3576097" y="4396244"/>
            <a:ext cx="2012447" cy="1656001"/>
            <a:chOff x="3587612" y="3251675"/>
            <a:chExt cx="2012447" cy="1656001"/>
          </a:xfrm>
        </p:grpSpPr>
        <p:sp>
          <p:nvSpPr>
            <p:cNvPr id="33" name="TextBox 32">
              <a:extLst>
                <a:ext uri="{FF2B5EF4-FFF2-40B4-BE49-F238E27FC236}">
                  <a16:creationId xmlns:a16="http://schemas.microsoft.com/office/drawing/2014/main" id="{CA987B86-6DFA-2945-A45E-C76B9C61FCF5}"/>
                </a:ext>
              </a:extLst>
            </p:cNvPr>
            <p:cNvSpPr txBox="1"/>
            <p:nvPr/>
          </p:nvSpPr>
          <p:spPr>
            <a:xfrm>
              <a:off x="3684771" y="4124536"/>
              <a:ext cx="1818126" cy="646331"/>
            </a:xfrm>
            <a:prstGeom prst="rect">
              <a:avLst/>
            </a:prstGeom>
            <a:noFill/>
          </p:spPr>
          <p:txBody>
            <a:bodyPr wrap="none" rtlCol="0">
              <a:spAutoFit/>
            </a:bodyPr>
            <a:lstStyle/>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AWS account 2:</a:t>
              </a:r>
            </a:p>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IT</a:t>
              </a:r>
            </a:p>
          </p:txBody>
        </p:sp>
        <p:sp>
          <p:nvSpPr>
            <p:cNvPr id="34" name="Rounded Rectangle 33">
              <a:extLst>
                <a:ext uri="{FF2B5EF4-FFF2-40B4-BE49-F238E27FC236}">
                  <a16:creationId xmlns:a16="http://schemas.microsoft.com/office/drawing/2014/main" id="{867F92E6-2F6D-F140-8640-93866EE57BB0}"/>
                </a:ext>
              </a:extLst>
            </p:cNvPr>
            <p:cNvSpPr/>
            <p:nvPr/>
          </p:nvSpPr>
          <p:spPr>
            <a:xfrm>
              <a:off x="3587612" y="3251675"/>
              <a:ext cx="2012447" cy="165600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pic>
          <p:nvPicPr>
            <p:cNvPr id="35" name="Graphic 34">
              <a:extLst>
                <a:ext uri="{FF2B5EF4-FFF2-40B4-BE49-F238E27FC236}">
                  <a16:creationId xmlns:a16="http://schemas.microsoft.com/office/drawing/2014/main" id="{47853BE0-2EF8-7745-8401-F699B0E4AE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54632" y="3401179"/>
              <a:ext cx="678405" cy="678405"/>
            </a:xfrm>
            <a:prstGeom prst="rect">
              <a:avLst/>
            </a:prstGeom>
          </p:spPr>
        </p:pic>
      </p:grpSp>
      <p:grpSp>
        <p:nvGrpSpPr>
          <p:cNvPr id="36" name="Group 35">
            <a:extLst>
              <a:ext uri="{FF2B5EF4-FFF2-40B4-BE49-F238E27FC236}">
                <a16:creationId xmlns:a16="http://schemas.microsoft.com/office/drawing/2014/main" id="{73A69A4E-1E61-E440-9A89-E0ABEA2ECE41}"/>
              </a:ext>
            </a:extLst>
          </p:cNvPr>
          <p:cNvGrpSpPr/>
          <p:nvPr/>
        </p:nvGrpSpPr>
        <p:grpSpPr>
          <a:xfrm>
            <a:off x="6261257" y="4396244"/>
            <a:ext cx="2012447" cy="1656001"/>
            <a:chOff x="3587612" y="3251675"/>
            <a:chExt cx="2012447" cy="1656001"/>
          </a:xfrm>
        </p:grpSpPr>
        <p:sp>
          <p:nvSpPr>
            <p:cNvPr id="37" name="TextBox 36">
              <a:extLst>
                <a:ext uri="{FF2B5EF4-FFF2-40B4-BE49-F238E27FC236}">
                  <a16:creationId xmlns:a16="http://schemas.microsoft.com/office/drawing/2014/main" id="{EB516D6A-E567-A34D-8618-CA59AE028006}"/>
                </a:ext>
              </a:extLst>
            </p:cNvPr>
            <p:cNvSpPr txBox="1"/>
            <p:nvPr/>
          </p:nvSpPr>
          <p:spPr>
            <a:xfrm>
              <a:off x="3684771" y="4124536"/>
              <a:ext cx="1818126" cy="646331"/>
            </a:xfrm>
            <a:prstGeom prst="rect">
              <a:avLst/>
            </a:prstGeom>
            <a:noFill/>
          </p:spPr>
          <p:txBody>
            <a:bodyPr wrap="none" rtlCol="0">
              <a:spAutoFit/>
            </a:bodyPr>
            <a:lstStyle/>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AWS account 3:</a:t>
              </a:r>
            </a:p>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HR</a:t>
              </a:r>
            </a:p>
          </p:txBody>
        </p:sp>
        <p:sp>
          <p:nvSpPr>
            <p:cNvPr id="38" name="Rounded Rectangle 37">
              <a:extLst>
                <a:ext uri="{FF2B5EF4-FFF2-40B4-BE49-F238E27FC236}">
                  <a16:creationId xmlns:a16="http://schemas.microsoft.com/office/drawing/2014/main" id="{2C899271-F74D-D34F-90B4-A1D7042CA994}"/>
                </a:ext>
              </a:extLst>
            </p:cNvPr>
            <p:cNvSpPr/>
            <p:nvPr/>
          </p:nvSpPr>
          <p:spPr>
            <a:xfrm>
              <a:off x="3587612" y="3251675"/>
              <a:ext cx="2012447" cy="165600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pic>
          <p:nvPicPr>
            <p:cNvPr id="39" name="Graphic 38">
              <a:extLst>
                <a:ext uri="{FF2B5EF4-FFF2-40B4-BE49-F238E27FC236}">
                  <a16:creationId xmlns:a16="http://schemas.microsoft.com/office/drawing/2014/main" id="{9833F635-4ED5-AC4C-9982-61A1DF6CFF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54632" y="3401179"/>
              <a:ext cx="678405" cy="678405"/>
            </a:xfrm>
            <a:prstGeom prst="rect">
              <a:avLst/>
            </a:prstGeom>
          </p:spPr>
        </p:pic>
      </p:grpSp>
      <p:grpSp>
        <p:nvGrpSpPr>
          <p:cNvPr id="40" name="Group 39">
            <a:extLst>
              <a:ext uri="{FF2B5EF4-FFF2-40B4-BE49-F238E27FC236}">
                <a16:creationId xmlns:a16="http://schemas.microsoft.com/office/drawing/2014/main" id="{C532C10F-5E87-464E-8DD1-71ED6EC0CD62}"/>
              </a:ext>
            </a:extLst>
          </p:cNvPr>
          <p:cNvGrpSpPr/>
          <p:nvPr/>
        </p:nvGrpSpPr>
        <p:grpSpPr>
          <a:xfrm>
            <a:off x="8940724" y="4396244"/>
            <a:ext cx="2012447" cy="1656001"/>
            <a:chOff x="3587612" y="3251675"/>
            <a:chExt cx="2012447" cy="1656001"/>
          </a:xfrm>
        </p:grpSpPr>
        <p:sp>
          <p:nvSpPr>
            <p:cNvPr id="41" name="TextBox 40">
              <a:extLst>
                <a:ext uri="{FF2B5EF4-FFF2-40B4-BE49-F238E27FC236}">
                  <a16:creationId xmlns:a16="http://schemas.microsoft.com/office/drawing/2014/main" id="{8C278C60-FF2B-8D41-8F91-C1AEBE5B061C}"/>
                </a:ext>
              </a:extLst>
            </p:cNvPr>
            <p:cNvSpPr txBox="1"/>
            <p:nvPr/>
          </p:nvSpPr>
          <p:spPr>
            <a:xfrm>
              <a:off x="3684771" y="4124536"/>
              <a:ext cx="1818126" cy="646331"/>
            </a:xfrm>
            <a:prstGeom prst="rect">
              <a:avLst/>
            </a:prstGeom>
            <a:noFill/>
          </p:spPr>
          <p:txBody>
            <a:bodyPr wrap="none" rtlCol="0">
              <a:spAutoFit/>
            </a:bodyPr>
            <a:lstStyle/>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AWS account 4:</a:t>
              </a:r>
            </a:p>
            <a:p>
              <a:pPr algn="ctr"/>
              <a:r>
                <a:rPr lang="en-US" dirty="0">
                  <a:latin typeface="Amazon Ember" panose="02000000000000000000" pitchFamily="2" charset="0"/>
                  <a:ea typeface="Amazon Ember" panose="02000000000000000000" pitchFamily="2" charset="0"/>
                  <a:cs typeface="Amazon Ember Light" panose="020B0403020204020204" pitchFamily="34" charset="0"/>
                </a:rPr>
                <a:t>Legal</a:t>
              </a:r>
            </a:p>
          </p:txBody>
        </p:sp>
        <p:sp>
          <p:nvSpPr>
            <p:cNvPr id="42" name="Rounded Rectangle 41">
              <a:extLst>
                <a:ext uri="{FF2B5EF4-FFF2-40B4-BE49-F238E27FC236}">
                  <a16:creationId xmlns:a16="http://schemas.microsoft.com/office/drawing/2014/main" id="{6224A26C-39B8-6142-A891-CEE0CD59D7B2}"/>
                </a:ext>
              </a:extLst>
            </p:cNvPr>
            <p:cNvSpPr/>
            <p:nvPr/>
          </p:nvSpPr>
          <p:spPr>
            <a:xfrm>
              <a:off x="3587612" y="3251675"/>
              <a:ext cx="2012447" cy="1656001"/>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pic>
          <p:nvPicPr>
            <p:cNvPr id="43" name="Graphic 42">
              <a:extLst>
                <a:ext uri="{FF2B5EF4-FFF2-40B4-BE49-F238E27FC236}">
                  <a16:creationId xmlns:a16="http://schemas.microsoft.com/office/drawing/2014/main" id="{F9186291-8488-6748-8BA4-EB286510C9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54632" y="3401179"/>
              <a:ext cx="678405" cy="678405"/>
            </a:xfrm>
            <a:prstGeom prst="rect">
              <a:avLst/>
            </a:prstGeom>
          </p:spPr>
        </p:pic>
      </p:grpSp>
      <p:sp>
        <p:nvSpPr>
          <p:cNvPr id="47" name="Rounded Rectangle 46">
            <a:extLst>
              <a:ext uri="{FF2B5EF4-FFF2-40B4-BE49-F238E27FC236}">
                <a16:creationId xmlns:a16="http://schemas.microsoft.com/office/drawing/2014/main" id="{AC430804-54BB-9A44-92BB-E50869ADC00A}"/>
              </a:ext>
            </a:extLst>
          </p:cNvPr>
          <p:cNvSpPr/>
          <p:nvPr/>
        </p:nvSpPr>
        <p:spPr>
          <a:xfrm>
            <a:off x="8030271" y="3019587"/>
            <a:ext cx="1252837" cy="800409"/>
          </a:xfrm>
          <a:prstGeom prst="round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OU</a:t>
            </a:r>
          </a:p>
        </p:txBody>
      </p:sp>
      <p:sp>
        <p:nvSpPr>
          <p:cNvPr id="27" name="Slide Number Placeholder 3">
            <a:extLst>
              <a:ext uri="{FF2B5EF4-FFF2-40B4-BE49-F238E27FC236}">
                <a16:creationId xmlns:a16="http://schemas.microsoft.com/office/drawing/2014/main" id="{BE8888C7-A969-9949-A09A-F1F5DB4E682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20</a:t>
            </a:fld>
            <a:endParaRPr lang="en-US" dirty="0"/>
          </a:p>
        </p:txBody>
      </p:sp>
      <p:sp>
        <p:nvSpPr>
          <p:cNvPr id="28" name="Footer Placeholder 4">
            <a:extLst>
              <a:ext uri="{FF2B5EF4-FFF2-40B4-BE49-F238E27FC236}">
                <a16:creationId xmlns:a16="http://schemas.microsoft.com/office/drawing/2014/main" id="{1B4EA9B1-6E2D-1746-B46B-AFCAB055FD27}"/>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8817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21</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is configuring service control policies (SCPs) in AWS Organizations. Which identities and resources can SCPs be applied to? </a:t>
            </a:r>
            <a:br>
              <a:rPr lang="en-US" dirty="0"/>
            </a:br>
            <a:r>
              <a:rPr lang="en-US" dirty="0"/>
              <a:t>(Select TWO.)</a:t>
            </a:r>
          </a:p>
          <a:p>
            <a:pPr marL="514350" indent="-514350">
              <a:buFont typeface="+mj-lt"/>
              <a:buAutoNum type="alphaUcPeriod"/>
            </a:pPr>
            <a:r>
              <a:rPr lang="en-US" sz="2400" dirty="0"/>
              <a:t>IAM users</a:t>
            </a:r>
          </a:p>
          <a:p>
            <a:pPr marL="514350" indent="-514350">
              <a:buFont typeface="+mj-lt"/>
              <a:buAutoNum type="alphaUcPeriod"/>
            </a:pPr>
            <a:r>
              <a:rPr lang="en-US" sz="2400" dirty="0"/>
              <a:t>IAM groups</a:t>
            </a:r>
          </a:p>
          <a:p>
            <a:pPr marL="514350" indent="-514350">
              <a:buFont typeface="+mj-lt"/>
              <a:buAutoNum type="alphaUcPeriod"/>
            </a:pPr>
            <a:r>
              <a:rPr lang="en-US" sz="2400" dirty="0"/>
              <a:t>An individual member account</a:t>
            </a:r>
          </a:p>
          <a:p>
            <a:pPr marL="514350" indent="-514350">
              <a:buFont typeface="+mj-lt"/>
              <a:buAutoNum type="alphaUcPeriod"/>
            </a:pPr>
            <a:r>
              <a:rPr lang="en-US" sz="2400" dirty="0"/>
              <a:t>IAM roles</a:t>
            </a:r>
          </a:p>
          <a:p>
            <a:pPr marL="514350" indent="-514350">
              <a:buFont typeface="+mj-lt"/>
              <a:buAutoNum type="alphaUcPeriod"/>
            </a:pPr>
            <a:r>
              <a:rPr lang="en-US" sz="2400" dirty="0"/>
              <a:t>An organizational unit (OU)</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4292264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22</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is configuring service control policies (SCPs) in AWS Organizations. Which identities and resources can SCPs be applied to? </a:t>
            </a:r>
            <a:br>
              <a:rPr lang="en-US" dirty="0"/>
            </a:br>
            <a:r>
              <a:rPr lang="en-US" dirty="0"/>
              <a:t>(Select TWO.)</a:t>
            </a:r>
          </a:p>
          <a:p>
            <a:pPr marL="514350" indent="-514350">
              <a:buFont typeface="+mj-lt"/>
              <a:buAutoNum type="alphaUcPeriod"/>
            </a:pPr>
            <a:r>
              <a:rPr lang="en-US" sz="2400" dirty="0"/>
              <a:t>IAM users</a:t>
            </a:r>
          </a:p>
          <a:p>
            <a:pPr marL="514350" indent="-514350">
              <a:buFont typeface="+mj-lt"/>
              <a:buAutoNum type="alphaUcPeriod"/>
            </a:pPr>
            <a:r>
              <a:rPr lang="en-US" sz="2400" dirty="0"/>
              <a:t>IAM groups</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An individual member account (correct)</a:t>
            </a:r>
          </a:p>
          <a:p>
            <a:pPr marL="514350" indent="-514350">
              <a:buFont typeface="+mj-lt"/>
              <a:buAutoNum type="alphaUcPeriod"/>
            </a:pPr>
            <a:r>
              <a:rPr lang="en-US" sz="2400" dirty="0"/>
              <a:t>IAM roles</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An organizational unit (OU) (correct)</a:t>
            </a:r>
          </a:p>
          <a:p>
            <a:pPr marL="0" indent="0">
              <a:buNone/>
            </a:pPr>
            <a:endParaRPr lang="en-US" dirty="0"/>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55963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94232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AWS Artifact</a:t>
            </a:r>
          </a:p>
        </p:txBody>
      </p:sp>
      <p:sp>
        <p:nvSpPr>
          <p:cNvPr id="5" name="TextBox 4">
            <a:extLst>
              <a:ext uri="{FF2B5EF4-FFF2-40B4-BE49-F238E27FC236}">
                <a16:creationId xmlns:a16="http://schemas.microsoft.com/office/drawing/2014/main" id="{EED4773F-2BFE-8D4D-89CD-3C7CEEF22D9F}"/>
              </a:ext>
            </a:extLst>
          </p:cNvPr>
          <p:cNvSpPr txBox="1"/>
          <p:nvPr/>
        </p:nvSpPr>
        <p:spPr>
          <a:xfrm>
            <a:off x="639776" y="4750161"/>
            <a:ext cx="317608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Access AWS compliance reports on demand</a:t>
            </a:r>
          </a:p>
        </p:txBody>
      </p:sp>
      <p:sp>
        <p:nvSpPr>
          <p:cNvPr id="6" name="TextBox 5">
            <a:extLst>
              <a:ext uri="{FF2B5EF4-FFF2-40B4-BE49-F238E27FC236}">
                <a16:creationId xmlns:a16="http://schemas.microsoft.com/office/drawing/2014/main" id="{7499544A-64C8-AA4B-9178-DB98CB3F84F8}"/>
              </a:ext>
            </a:extLst>
          </p:cNvPr>
          <p:cNvSpPr txBox="1"/>
          <p:nvPr/>
        </p:nvSpPr>
        <p:spPr>
          <a:xfrm>
            <a:off x="4375261" y="4750161"/>
            <a:ext cx="344147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Review, accept, and manage agreements with AWS</a:t>
            </a:r>
          </a:p>
        </p:txBody>
      </p:sp>
      <p:sp>
        <p:nvSpPr>
          <p:cNvPr id="7" name="TextBox 6">
            <a:extLst>
              <a:ext uri="{FF2B5EF4-FFF2-40B4-BE49-F238E27FC236}">
                <a16:creationId xmlns:a16="http://schemas.microsoft.com/office/drawing/2014/main" id="{E462A08D-0DA9-DF42-B4EC-4099AE43A95B}"/>
              </a:ext>
            </a:extLst>
          </p:cNvPr>
          <p:cNvSpPr txBox="1"/>
          <p:nvPr/>
        </p:nvSpPr>
        <p:spPr>
          <a:xfrm>
            <a:off x="8432376" y="4754074"/>
            <a:ext cx="317608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Access compliance reports from third-party auditors</a:t>
            </a:r>
          </a:p>
        </p:txBody>
      </p:sp>
      <p:pic>
        <p:nvPicPr>
          <p:cNvPr id="4" name="Picture 3">
            <a:extLst>
              <a:ext uri="{FF2B5EF4-FFF2-40B4-BE49-F238E27FC236}">
                <a16:creationId xmlns:a16="http://schemas.microsoft.com/office/drawing/2014/main" id="{153A03B7-4337-034C-8A17-B52DFEA3B5E2}"/>
              </a:ext>
            </a:extLst>
          </p:cNvPr>
          <p:cNvPicPr>
            <a:picLocks noChangeAspect="1"/>
          </p:cNvPicPr>
          <p:nvPr/>
        </p:nvPicPr>
        <p:blipFill>
          <a:blip r:embed="rId4"/>
          <a:stretch>
            <a:fillRect/>
          </a:stretch>
        </p:blipFill>
        <p:spPr>
          <a:xfrm>
            <a:off x="1140807" y="2878501"/>
            <a:ext cx="1870527" cy="1770031"/>
          </a:xfrm>
          <a:prstGeom prst="rect">
            <a:avLst/>
          </a:prstGeom>
        </p:spPr>
      </p:pic>
      <p:pic>
        <p:nvPicPr>
          <p:cNvPr id="11" name="Picture 10">
            <a:extLst>
              <a:ext uri="{FF2B5EF4-FFF2-40B4-BE49-F238E27FC236}">
                <a16:creationId xmlns:a16="http://schemas.microsoft.com/office/drawing/2014/main" id="{72C3B809-151F-9A49-8DC5-76FFD5C2502E}"/>
              </a:ext>
            </a:extLst>
          </p:cNvPr>
          <p:cNvPicPr>
            <a:picLocks noChangeAspect="1"/>
          </p:cNvPicPr>
          <p:nvPr/>
        </p:nvPicPr>
        <p:blipFill>
          <a:blip r:embed="rId5"/>
          <a:stretch>
            <a:fillRect/>
          </a:stretch>
        </p:blipFill>
        <p:spPr>
          <a:xfrm>
            <a:off x="9180665" y="2604208"/>
            <a:ext cx="1686567" cy="2044324"/>
          </a:xfrm>
          <a:prstGeom prst="rect">
            <a:avLst/>
          </a:prstGeom>
        </p:spPr>
      </p:pic>
      <p:pic>
        <p:nvPicPr>
          <p:cNvPr id="15" name="Picture 14">
            <a:extLst>
              <a:ext uri="{FF2B5EF4-FFF2-40B4-BE49-F238E27FC236}">
                <a16:creationId xmlns:a16="http://schemas.microsoft.com/office/drawing/2014/main" id="{17EFC9FF-5D24-9146-92B3-EC50A17A2098}"/>
              </a:ext>
            </a:extLst>
          </p:cNvPr>
          <p:cNvPicPr>
            <a:picLocks noChangeAspect="1"/>
          </p:cNvPicPr>
          <p:nvPr/>
        </p:nvPicPr>
        <p:blipFill>
          <a:blip r:embed="rId6"/>
          <a:stretch>
            <a:fillRect/>
          </a:stretch>
        </p:blipFill>
        <p:spPr>
          <a:xfrm>
            <a:off x="4824631" y="2682498"/>
            <a:ext cx="2542737" cy="1966034"/>
          </a:xfrm>
          <a:prstGeom prst="rect">
            <a:avLst/>
          </a:prstGeom>
        </p:spPr>
      </p:pic>
      <p:sp>
        <p:nvSpPr>
          <p:cNvPr id="10" name="TextBox 9">
            <a:extLst>
              <a:ext uri="{FF2B5EF4-FFF2-40B4-BE49-F238E27FC236}">
                <a16:creationId xmlns:a16="http://schemas.microsoft.com/office/drawing/2014/main" id="{1404E563-5F6F-4B48-BD6E-A17106FE8DA6}"/>
              </a:ext>
            </a:extLst>
          </p:cNvPr>
          <p:cNvSpPr txBox="1"/>
          <p:nvPr/>
        </p:nvSpPr>
        <p:spPr>
          <a:xfrm>
            <a:off x="419100" y="1378472"/>
            <a:ext cx="11724756" cy="954107"/>
          </a:xfrm>
          <a:prstGeom prst="rect">
            <a:avLst/>
          </a:prstGeom>
          <a:noFill/>
        </p:spPr>
        <p:txBody>
          <a:bodyPr wrap="squar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AWS Artifact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provides on-demand access to security and compliance reports and select online agreements.</a:t>
            </a:r>
          </a:p>
        </p:txBody>
      </p:sp>
      <p:sp>
        <p:nvSpPr>
          <p:cNvPr id="13" name="Slide Number Placeholder 3">
            <a:extLst>
              <a:ext uri="{FF2B5EF4-FFF2-40B4-BE49-F238E27FC236}">
                <a16:creationId xmlns:a16="http://schemas.microsoft.com/office/drawing/2014/main" id="{7F72A0EB-519D-A544-AB5B-1E3469A4DDC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24</a:t>
            </a:fld>
            <a:endParaRPr lang="en-US" dirty="0"/>
          </a:p>
        </p:txBody>
      </p:sp>
      <p:sp>
        <p:nvSpPr>
          <p:cNvPr id="14" name="Footer Placeholder 4">
            <a:extLst>
              <a:ext uri="{FF2B5EF4-FFF2-40B4-BE49-F238E27FC236}">
                <a16:creationId xmlns:a16="http://schemas.microsoft.com/office/drawing/2014/main" id="{4AF2D016-0901-E044-A9E1-269ABB4AF29D}"/>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557138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352B-49F7-C440-B08A-5E843E1DFA79}"/>
              </a:ext>
            </a:extLst>
          </p:cNvPr>
          <p:cNvSpPr>
            <a:spLocks noGrp="1"/>
          </p:cNvSpPr>
          <p:nvPr>
            <p:ph type="title"/>
          </p:nvPr>
        </p:nvSpPr>
        <p:spPr/>
        <p:txBody>
          <a:bodyPr/>
          <a:lstStyle/>
          <a:p>
            <a:r>
              <a:rPr lang="en-US" dirty="0"/>
              <a:t>Assurance programs</a:t>
            </a:r>
          </a:p>
        </p:txBody>
      </p:sp>
      <p:grpSp>
        <p:nvGrpSpPr>
          <p:cNvPr id="3" name="Group 2">
            <a:extLst>
              <a:ext uri="{FF2B5EF4-FFF2-40B4-BE49-F238E27FC236}">
                <a16:creationId xmlns:a16="http://schemas.microsoft.com/office/drawing/2014/main" id="{8D4770D5-BFEE-EC4F-9285-ECE1B3864AE5}"/>
              </a:ext>
            </a:extLst>
          </p:cNvPr>
          <p:cNvGrpSpPr/>
          <p:nvPr/>
        </p:nvGrpSpPr>
        <p:grpSpPr>
          <a:xfrm>
            <a:off x="472408" y="1459663"/>
            <a:ext cx="11247184" cy="4572568"/>
            <a:chOff x="411416" y="1474654"/>
            <a:chExt cx="11247184" cy="4572568"/>
          </a:xfrm>
        </p:grpSpPr>
        <p:sp>
          <p:nvSpPr>
            <p:cNvPr id="5" name="Rectangle 5">
              <a:extLst>
                <a:ext uri="{FF2B5EF4-FFF2-40B4-BE49-F238E27FC236}">
                  <a16:creationId xmlns:a16="http://schemas.microsoft.com/office/drawing/2014/main" id="{4032B7A9-FFD4-4844-9B7D-83D41CA99B81}"/>
                </a:ext>
              </a:extLst>
            </p:cNvPr>
            <p:cNvSpPr/>
            <p:nvPr/>
          </p:nvSpPr>
          <p:spPr bwMode="auto">
            <a:xfrm>
              <a:off x="476250" y="1555833"/>
              <a:ext cx="11182350" cy="4491389"/>
            </a:xfrm>
            <a:prstGeom prst="roundRect">
              <a:avLst>
                <a:gd name="adj" fmla="val 3777"/>
              </a:avLst>
            </a:prstGeom>
            <a:solidFill>
              <a:schemeClr val="bg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ts val="1200"/>
                </a:spcAft>
              </a:pPr>
              <a:endParaRPr lang="en-US" altLang="ja-JP" sz="2400" dirty="0">
                <a:solidFill>
                  <a:schemeClr val="tx1"/>
                </a:solidFill>
                <a:ea typeface="Segoe UI" pitchFamily="34" charset="0"/>
                <a:cs typeface="Segoe UI" pitchFamily="34" charset="0"/>
                <a:sym typeface="Times New Roman" pitchFamily="18" charset="0"/>
              </a:endParaRPr>
            </a:p>
          </p:txBody>
        </p:sp>
        <p:pic>
          <p:nvPicPr>
            <p:cNvPr id="6" name="Picture 5">
              <a:extLst>
                <a:ext uri="{FF2B5EF4-FFF2-40B4-BE49-F238E27FC236}">
                  <a16:creationId xmlns:a16="http://schemas.microsoft.com/office/drawing/2014/main" id="{68C3C6DE-5D1A-824F-A5A1-13870FF350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53" y="1627998"/>
              <a:ext cx="10993213" cy="4228643"/>
            </a:xfrm>
            <a:prstGeom prst="rect">
              <a:avLst/>
            </a:prstGeom>
          </p:spPr>
        </p:pic>
        <p:cxnSp>
          <p:nvCxnSpPr>
            <p:cNvPr id="7" name="Straight Arrow Connector 6">
              <a:extLst>
                <a:ext uri="{FF2B5EF4-FFF2-40B4-BE49-F238E27FC236}">
                  <a16:creationId xmlns:a16="http://schemas.microsoft.com/office/drawing/2014/main" id="{9C052D91-CEA1-A34D-93B3-A428FD5B46CD}"/>
                </a:ext>
              </a:extLst>
            </p:cNvPr>
            <p:cNvCxnSpPr/>
            <p:nvPr/>
          </p:nvCxnSpPr>
          <p:spPr>
            <a:xfrm>
              <a:off x="476250" y="2497126"/>
              <a:ext cx="11182350" cy="0"/>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F8A4EF0-CEF5-9A45-95E8-68972D5693B7}"/>
                </a:ext>
              </a:extLst>
            </p:cNvPr>
            <p:cNvSpPr txBox="1"/>
            <p:nvPr/>
          </p:nvSpPr>
          <p:spPr>
            <a:xfrm>
              <a:off x="419100" y="1474654"/>
              <a:ext cx="975267" cy="517065"/>
            </a:xfrm>
            <a:prstGeom prst="rect">
              <a:avLst/>
            </a:prstGeom>
            <a:noFill/>
          </p:spPr>
          <p:txBody>
            <a:bodyPr wrap="none" lIns="182880" tIns="146304" rIns="182880" bIns="146304" rtlCol="0">
              <a:spAutoFit/>
            </a:bodyPr>
            <a:lstStyle>
              <a:defPPr>
                <a:defRPr lang="en-US"/>
              </a:defPPr>
              <a:lvl1pPr>
                <a:lnSpc>
                  <a:spcPct val="90000"/>
                </a:lnSpc>
                <a:spcAft>
                  <a:spcPts val="1800"/>
                </a:spcAft>
                <a:defRPr sz="1600" b="1">
                  <a:gradFill>
                    <a:gsLst>
                      <a:gs pos="2917">
                        <a:schemeClr val="tx1"/>
                      </a:gs>
                      <a:gs pos="30000">
                        <a:schemeClr val="tx1"/>
                      </a:gs>
                    </a:gsLst>
                    <a:lin ang="5400000" scaled="0"/>
                  </a:gradFill>
                </a:defRPr>
              </a:lvl1pPr>
            </a:lstStyle>
            <a:p>
              <a:r>
                <a:rPr lang="en-US" b="0" dirty="0">
                  <a:latin typeface="Amazon Ember" panose="020B0603020204020204" pitchFamily="34" charset="0"/>
                  <a:ea typeface="Amazon Ember" panose="020B0603020204020204" pitchFamily="34" charset="0"/>
                  <a:cs typeface="Amazon Ember" panose="020B0603020204020204" pitchFamily="34" charset="0"/>
                </a:rPr>
                <a:t>Global</a:t>
              </a:r>
            </a:p>
          </p:txBody>
        </p:sp>
        <p:sp>
          <p:nvSpPr>
            <p:cNvPr id="9" name="TextBox 8">
              <a:extLst>
                <a:ext uri="{FF2B5EF4-FFF2-40B4-BE49-F238E27FC236}">
                  <a16:creationId xmlns:a16="http://schemas.microsoft.com/office/drawing/2014/main" id="{044EB54B-932C-544C-9BDA-5F6220E2420F}"/>
                </a:ext>
              </a:extLst>
            </p:cNvPr>
            <p:cNvSpPr txBox="1"/>
            <p:nvPr/>
          </p:nvSpPr>
          <p:spPr>
            <a:xfrm>
              <a:off x="419100" y="2427606"/>
              <a:ext cx="762068" cy="517065"/>
            </a:xfrm>
            <a:prstGeom prst="rect">
              <a:avLst/>
            </a:prstGeom>
            <a:noFill/>
          </p:spPr>
          <p:txBody>
            <a:bodyPr wrap="none" lIns="182880" tIns="146304" rIns="182880" bIns="146304" rtlCol="0">
              <a:spAutoFit/>
            </a:bodyPr>
            <a:lstStyle>
              <a:defPPr>
                <a:defRPr lang="en-US"/>
              </a:defPPr>
              <a:lvl1pPr>
                <a:lnSpc>
                  <a:spcPct val="90000"/>
                </a:lnSpc>
                <a:spcAft>
                  <a:spcPts val="1800"/>
                </a:spcAft>
                <a:defRPr sz="1400" b="1">
                  <a:gradFill>
                    <a:gsLst>
                      <a:gs pos="2917">
                        <a:schemeClr val="tx1"/>
                      </a:gs>
                      <a:gs pos="30000">
                        <a:schemeClr val="tx1"/>
                      </a:gs>
                    </a:gsLst>
                    <a:lin ang="5400000" scaled="0"/>
                  </a:gradFill>
                </a:defRPr>
              </a:lvl1pPr>
            </a:lstStyle>
            <a:p>
              <a:r>
                <a:rPr lang="en-US" sz="1600" b="0" dirty="0">
                  <a:latin typeface="Amazon Ember" panose="020B0603020204020204" pitchFamily="34" charset="0"/>
                  <a:ea typeface="Amazon Ember" panose="020B0603020204020204" pitchFamily="34" charset="0"/>
                  <a:cs typeface="Amazon Ember" panose="020B0603020204020204" pitchFamily="34" charset="0"/>
                </a:rPr>
                <a:t>USA</a:t>
              </a:r>
            </a:p>
          </p:txBody>
        </p:sp>
        <p:sp>
          <p:nvSpPr>
            <p:cNvPr id="10" name="TextBox 9">
              <a:extLst>
                <a:ext uri="{FF2B5EF4-FFF2-40B4-BE49-F238E27FC236}">
                  <a16:creationId xmlns:a16="http://schemas.microsoft.com/office/drawing/2014/main" id="{466990B1-0164-2C4C-AA5E-452666290072}"/>
                </a:ext>
              </a:extLst>
            </p:cNvPr>
            <p:cNvSpPr txBox="1"/>
            <p:nvPr/>
          </p:nvSpPr>
          <p:spPr>
            <a:xfrm>
              <a:off x="411416" y="4850211"/>
              <a:ext cx="1406475" cy="517065"/>
            </a:xfrm>
            <a:prstGeom prst="rect">
              <a:avLst/>
            </a:prstGeom>
            <a:noFill/>
          </p:spPr>
          <p:txBody>
            <a:bodyPr wrap="none" lIns="182880" tIns="146304" rIns="182880" bIns="146304" rtlCol="0">
              <a:spAutoFit/>
            </a:bodyPr>
            <a:lstStyle>
              <a:defPPr>
                <a:defRPr lang="en-US"/>
              </a:defPPr>
              <a:lvl1pPr>
                <a:lnSpc>
                  <a:spcPct val="90000"/>
                </a:lnSpc>
                <a:spcAft>
                  <a:spcPts val="1800"/>
                </a:spcAft>
                <a:defRPr sz="1400" b="1">
                  <a:gradFill>
                    <a:gsLst>
                      <a:gs pos="2917">
                        <a:schemeClr val="tx1"/>
                      </a:gs>
                      <a:gs pos="30000">
                        <a:schemeClr val="tx1"/>
                      </a:gs>
                    </a:gsLst>
                    <a:lin ang="5400000" scaled="0"/>
                  </a:gradFill>
                </a:defRPr>
              </a:lvl1pPr>
            </a:lstStyle>
            <a:p>
              <a:r>
                <a:rPr lang="en-US" sz="1600" b="0" dirty="0">
                  <a:latin typeface="Amazon Ember" panose="020B0603020204020204" pitchFamily="34" charset="0"/>
                  <a:ea typeface="Amazon Ember" panose="020B0603020204020204" pitchFamily="34" charset="0"/>
                  <a:cs typeface="Amazon Ember" panose="020B0603020204020204" pitchFamily="34" charset="0"/>
                </a:rPr>
                <a:t>Asia Pacific</a:t>
              </a:r>
            </a:p>
          </p:txBody>
        </p:sp>
        <p:sp>
          <p:nvSpPr>
            <p:cNvPr id="11" name="TextBox 10">
              <a:extLst>
                <a:ext uri="{FF2B5EF4-FFF2-40B4-BE49-F238E27FC236}">
                  <a16:creationId xmlns:a16="http://schemas.microsoft.com/office/drawing/2014/main" id="{23B13829-99DC-9549-9D98-0C589621D6E6}"/>
                </a:ext>
              </a:extLst>
            </p:cNvPr>
            <p:cNvSpPr txBox="1"/>
            <p:nvPr/>
          </p:nvSpPr>
          <p:spPr>
            <a:xfrm>
              <a:off x="7787036" y="3584448"/>
              <a:ext cx="1029769" cy="517065"/>
            </a:xfrm>
            <a:prstGeom prst="rect">
              <a:avLst/>
            </a:prstGeom>
            <a:noFill/>
          </p:spPr>
          <p:txBody>
            <a:bodyPr wrap="square" lIns="182880" tIns="146304" rIns="182880" bIns="146304" rtlCol="0">
              <a:spAutoFit/>
            </a:bodyPr>
            <a:lstStyle>
              <a:defPPr>
                <a:defRPr lang="en-US"/>
              </a:defPPr>
              <a:lvl1pPr>
                <a:lnSpc>
                  <a:spcPct val="90000"/>
                </a:lnSpc>
                <a:spcAft>
                  <a:spcPts val="1800"/>
                </a:spcAft>
                <a:defRPr sz="1400" b="1">
                  <a:gradFill>
                    <a:gsLst>
                      <a:gs pos="2917">
                        <a:schemeClr val="tx1"/>
                      </a:gs>
                      <a:gs pos="30000">
                        <a:schemeClr val="tx1"/>
                      </a:gs>
                    </a:gsLst>
                    <a:lin ang="5400000" scaled="0"/>
                  </a:gradFill>
                </a:defRPr>
              </a:lvl1pPr>
            </a:lstStyle>
            <a:p>
              <a:r>
                <a:rPr lang="en-US" sz="1600" b="0" dirty="0">
                  <a:latin typeface="Amazon Ember" panose="020B0603020204020204" pitchFamily="34" charset="0"/>
                  <a:ea typeface="Amazon Ember" panose="020B0603020204020204" pitchFamily="34" charset="0"/>
                  <a:cs typeface="Amazon Ember" panose="020B0603020204020204" pitchFamily="34" charset="0"/>
                </a:rPr>
                <a:t>Europe</a:t>
              </a:r>
            </a:p>
          </p:txBody>
        </p:sp>
        <p:sp>
          <p:nvSpPr>
            <p:cNvPr id="12" name="Freeform 11">
              <a:extLst>
                <a:ext uri="{FF2B5EF4-FFF2-40B4-BE49-F238E27FC236}">
                  <a16:creationId xmlns:a16="http://schemas.microsoft.com/office/drawing/2014/main" id="{BCF2A7E9-EF84-5F48-8908-6864489B5AE2}"/>
                </a:ext>
              </a:extLst>
            </p:cNvPr>
            <p:cNvSpPr/>
            <p:nvPr/>
          </p:nvSpPr>
          <p:spPr bwMode="auto">
            <a:xfrm>
              <a:off x="7787036" y="3653200"/>
              <a:ext cx="3871564" cy="2394022"/>
            </a:xfrm>
            <a:custGeom>
              <a:avLst/>
              <a:gdLst>
                <a:gd name="connsiteX0" fmla="*/ 1595717 w 1595717"/>
                <a:gd name="connsiteY0" fmla="*/ 0 h 941294"/>
                <a:gd name="connsiteX1" fmla="*/ 0 w 1595717"/>
                <a:gd name="connsiteY1" fmla="*/ 0 h 941294"/>
                <a:gd name="connsiteX2" fmla="*/ 0 w 1595717"/>
                <a:gd name="connsiteY2" fmla="*/ 941294 h 941294"/>
              </a:gdLst>
              <a:ahLst/>
              <a:cxnLst>
                <a:cxn ang="0">
                  <a:pos x="connsiteX0" y="connsiteY0"/>
                </a:cxn>
                <a:cxn ang="0">
                  <a:pos x="connsiteX1" y="connsiteY1"/>
                </a:cxn>
                <a:cxn ang="0">
                  <a:pos x="connsiteX2" y="connsiteY2"/>
                </a:cxn>
              </a:cxnLst>
              <a:rect l="l" t="t" r="r" b="b"/>
              <a:pathLst>
                <a:path w="1595717" h="941294">
                  <a:moveTo>
                    <a:pt x="1595717" y="0"/>
                  </a:moveTo>
                  <a:lnTo>
                    <a:pt x="0" y="0"/>
                  </a:lnTo>
                  <a:lnTo>
                    <a:pt x="0" y="941294"/>
                  </a:lnTo>
                </a:path>
              </a:pathLst>
            </a:cu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FBA4B3B5-A847-7340-BB20-AD199631D013}"/>
                </a:ext>
              </a:extLst>
            </p:cNvPr>
            <p:cNvCxnSpPr/>
            <p:nvPr/>
          </p:nvCxnSpPr>
          <p:spPr>
            <a:xfrm>
              <a:off x="476250" y="4899154"/>
              <a:ext cx="7331869" cy="0"/>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E9AF58-C233-8E42-9F9B-239AEB30BAAF}"/>
                </a:ext>
              </a:extLst>
            </p:cNvPr>
            <p:cNvCxnSpPr/>
            <p:nvPr/>
          </p:nvCxnSpPr>
          <p:spPr>
            <a:xfrm>
              <a:off x="1147482" y="6047222"/>
              <a:ext cx="9753600" cy="0"/>
            </a:xfrm>
            <a:prstGeom prst="straightConnector1">
              <a:avLst/>
            </a:prstGeom>
            <a:ln w="38100">
              <a:solidFill>
                <a:schemeClr val="tx1"/>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5" name="Slide Number Placeholder 3">
            <a:extLst>
              <a:ext uri="{FF2B5EF4-FFF2-40B4-BE49-F238E27FC236}">
                <a16:creationId xmlns:a16="http://schemas.microsoft.com/office/drawing/2014/main" id="{AF0196B5-CE72-2443-8C8F-536590453316}"/>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25</a:t>
            </a:fld>
            <a:endParaRPr lang="en-US" dirty="0"/>
          </a:p>
        </p:txBody>
      </p:sp>
      <p:sp>
        <p:nvSpPr>
          <p:cNvPr id="16" name="Footer Placeholder 4">
            <a:extLst>
              <a:ext uri="{FF2B5EF4-FFF2-40B4-BE49-F238E27FC236}">
                <a16:creationId xmlns:a16="http://schemas.microsoft.com/office/drawing/2014/main" id="{4614A9CE-3F12-454D-9EF2-87CCDEF5EF82}"/>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60099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Customer Compliance Center</a:t>
            </a:r>
          </a:p>
        </p:txBody>
      </p:sp>
      <p:sp>
        <p:nvSpPr>
          <p:cNvPr id="5" name="TextBox 4">
            <a:extLst>
              <a:ext uri="{FF2B5EF4-FFF2-40B4-BE49-F238E27FC236}">
                <a16:creationId xmlns:a16="http://schemas.microsoft.com/office/drawing/2014/main" id="{EED4773F-2BFE-8D4D-89CD-3C7CEEF22D9F}"/>
              </a:ext>
            </a:extLst>
          </p:cNvPr>
          <p:cNvSpPr txBox="1"/>
          <p:nvPr/>
        </p:nvSpPr>
        <p:spPr>
          <a:xfrm>
            <a:off x="521979" y="4630100"/>
            <a:ext cx="3176088"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Discover compliance stories from companies in regulated industries</a:t>
            </a:r>
          </a:p>
        </p:txBody>
      </p:sp>
      <p:sp>
        <p:nvSpPr>
          <p:cNvPr id="6" name="TextBox 5">
            <a:extLst>
              <a:ext uri="{FF2B5EF4-FFF2-40B4-BE49-F238E27FC236}">
                <a16:creationId xmlns:a16="http://schemas.microsoft.com/office/drawing/2014/main" id="{7499544A-64C8-AA4B-9178-DB98CB3F84F8}"/>
              </a:ext>
            </a:extLst>
          </p:cNvPr>
          <p:cNvSpPr txBox="1"/>
          <p:nvPr/>
        </p:nvSpPr>
        <p:spPr>
          <a:xfrm>
            <a:off x="4375261" y="4630100"/>
            <a:ext cx="344147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Access compliance technical papers and documentation</a:t>
            </a:r>
          </a:p>
        </p:txBody>
      </p:sp>
      <p:sp>
        <p:nvSpPr>
          <p:cNvPr id="7" name="TextBox 6">
            <a:extLst>
              <a:ext uri="{FF2B5EF4-FFF2-40B4-BE49-F238E27FC236}">
                <a16:creationId xmlns:a16="http://schemas.microsoft.com/office/drawing/2014/main" id="{E462A08D-0DA9-DF42-B4EC-4099AE43A95B}"/>
              </a:ext>
            </a:extLst>
          </p:cNvPr>
          <p:cNvSpPr txBox="1"/>
          <p:nvPr/>
        </p:nvSpPr>
        <p:spPr>
          <a:xfrm>
            <a:off x="8376136" y="4630100"/>
            <a:ext cx="3176088"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Complete the auditor learning path</a:t>
            </a:r>
          </a:p>
        </p:txBody>
      </p:sp>
      <p:pic>
        <p:nvPicPr>
          <p:cNvPr id="8" name="Picture 7">
            <a:extLst>
              <a:ext uri="{FF2B5EF4-FFF2-40B4-BE49-F238E27FC236}">
                <a16:creationId xmlns:a16="http://schemas.microsoft.com/office/drawing/2014/main" id="{B7A4A540-64AB-1247-899B-D58D37CBAA27}"/>
              </a:ext>
            </a:extLst>
          </p:cNvPr>
          <p:cNvPicPr>
            <a:picLocks noChangeAspect="1"/>
          </p:cNvPicPr>
          <p:nvPr/>
        </p:nvPicPr>
        <p:blipFill>
          <a:blip r:embed="rId4"/>
          <a:stretch>
            <a:fillRect/>
          </a:stretch>
        </p:blipFill>
        <p:spPr>
          <a:xfrm>
            <a:off x="1191148" y="2637362"/>
            <a:ext cx="1837750" cy="1899813"/>
          </a:xfrm>
          <a:prstGeom prst="rect">
            <a:avLst/>
          </a:prstGeom>
        </p:spPr>
      </p:pic>
      <p:pic>
        <p:nvPicPr>
          <p:cNvPr id="10" name="Picture 9">
            <a:extLst>
              <a:ext uri="{FF2B5EF4-FFF2-40B4-BE49-F238E27FC236}">
                <a16:creationId xmlns:a16="http://schemas.microsoft.com/office/drawing/2014/main" id="{D48542C0-BB99-E94E-8DF6-06BB5269C797}"/>
              </a:ext>
            </a:extLst>
          </p:cNvPr>
          <p:cNvPicPr>
            <a:picLocks noChangeAspect="1"/>
          </p:cNvPicPr>
          <p:nvPr/>
        </p:nvPicPr>
        <p:blipFill>
          <a:blip r:embed="rId5"/>
          <a:stretch>
            <a:fillRect/>
          </a:stretch>
        </p:blipFill>
        <p:spPr>
          <a:xfrm>
            <a:off x="5252716" y="2601014"/>
            <a:ext cx="1686568" cy="1899812"/>
          </a:xfrm>
          <a:prstGeom prst="rect">
            <a:avLst/>
          </a:prstGeom>
        </p:spPr>
      </p:pic>
      <p:pic>
        <p:nvPicPr>
          <p:cNvPr id="14" name="Picture 13">
            <a:extLst>
              <a:ext uri="{FF2B5EF4-FFF2-40B4-BE49-F238E27FC236}">
                <a16:creationId xmlns:a16="http://schemas.microsoft.com/office/drawing/2014/main" id="{A0D732A4-1287-CC48-B5A0-C095EEAF4CD9}"/>
              </a:ext>
            </a:extLst>
          </p:cNvPr>
          <p:cNvPicPr>
            <a:picLocks noChangeAspect="1"/>
          </p:cNvPicPr>
          <p:nvPr/>
        </p:nvPicPr>
        <p:blipFill>
          <a:blip r:embed="rId6"/>
          <a:stretch>
            <a:fillRect/>
          </a:stretch>
        </p:blipFill>
        <p:spPr>
          <a:xfrm>
            <a:off x="9163102" y="2887506"/>
            <a:ext cx="1602155" cy="1742594"/>
          </a:xfrm>
          <a:prstGeom prst="rect">
            <a:avLst/>
          </a:prstGeom>
        </p:spPr>
      </p:pic>
      <p:sp>
        <p:nvSpPr>
          <p:cNvPr id="11" name="TextBox 10">
            <a:extLst>
              <a:ext uri="{FF2B5EF4-FFF2-40B4-BE49-F238E27FC236}">
                <a16:creationId xmlns:a16="http://schemas.microsoft.com/office/drawing/2014/main" id="{7893E345-5756-C446-B601-2B47C34BC1F8}"/>
              </a:ext>
            </a:extLst>
          </p:cNvPr>
          <p:cNvSpPr txBox="1"/>
          <p:nvPr/>
        </p:nvSpPr>
        <p:spPr>
          <a:xfrm>
            <a:off x="419100" y="1378472"/>
            <a:ext cx="11724756" cy="954107"/>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The </a:t>
            </a:r>
            <a:r>
              <a:rPr lang="en-US" sz="2800" dirty="0">
                <a:latin typeface="Amazon Ember" panose="02000000000000000000" pitchFamily="2" charset="0"/>
                <a:ea typeface="Amazon Ember" panose="02000000000000000000" pitchFamily="2" charset="0"/>
                <a:cs typeface="Amazon Ember" panose="020B0603020204020204" pitchFamily="34" charset="0"/>
              </a:rPr>
              <a:t>Customer Compliance Center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contains resources to help you learn more about AWS compliance.</a:t>
            </a:r>
          </a:p>
        </p:txBody>
      </p:sp>
      <p:sp>
        <p:nvSpPr>
          <p:cNvPr id="13" name="Slide Number Placeholder 3">
            <a:extLst>
              <a:ext uri="{FF2B5EF4-FFF2-40B4-BE49-F238E27FC236}">
                <a16:creationId xmlns:a16="http://schemas.microsoft.com/office/drawing/2014/main" id="{278DEBDA-13C0-BD4C-A599-03FBBE1E93D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26</a:t>
            </a:fld>
            <a:endParaRPr lang="en-US" dirty="0"/>
          </a:p>
        </p:txBody>
      </p:sp>
      <p:sp>
        <p:nvSpPr>
          <p:cNvPr id="15" name="Footer Placeholder 4">
            <a:extLst>
              <a:ext uri="{FF2B5EF4-FFF2-40B4-BE49-F238E27FC236}">
                <a16:creationId xmlns:a16="http://schemas.microsoft.com/office/drawing/2014/main" id="{3A716750-53F0-F74C-A79E-232411C705E1}"/>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981734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27</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tasks can you complete in AWS Artifact? (Select TWO.)</a:t>
            </a:r>
          </a:p>
          <a:p>
            <a:pPr marL="457200" indent="-457200">
              <a:spcBef>
                <a:spcPts val="0"/>
              </a:spcBef>
              <a:spcAft>
                <a:spcPts val="600"/>
              </a:spcAft>
              <a:buFont typeface="+mj-lt"/>
              <a:buAutoNum type="alphaUcPeriod"/>
            </a:pPr>
            <a:r>
              <a:rPr lang="en-US" sz="2400" dirty="0"/>
              <a:t>Access AWS compliance reports on-demand</a:t>
            </a:r>
          </a:p>
          <a:p>
            <a:pPr marL="457200" indent="-457200">
              <a:spcBef>
                <a:spcPts val="0"/>
              </a:spcBef>
              <a:spcAft>
                <a:spcPts val="600"/>
              </a:spcAft>
              <a:buFont typeface="+mj-lt"/>
              <a:buAutoNum type="alphaUcPeriod"/>
            </a:pPr>
            <a:r>
              <a:rPr lang="en-US" sz="2400" dirty="0"/>
              <a:t>Consolidate and manage multiple AWS accounts in a central location</a:t>
            </a:r>
          </a:p>
          <a:p>
            <a:pPr marL="457200" indent="-457200">
              <a:spcBef>
                <a:spcPts val="0"/>
              </a:spcBef>
              <a:spcAft>
                <a:spcPts val="600"/>
              </a:spcAft>
              <a:buFont typeface="+mj-lt"/>
              <a:buAutoNum type="alphaUcPeriod"/>
            </a:pPr>
            <a:r>
              <a:rPr lang="en-US" sz="2400" dirty="0"/>
              <a:t>Create users to allow people and applications to interact with AWS services and resources</a:t>
            </a:r>
          </a:p>
          <a:p>
            <a:pPr marL="457200" indent="-457200">
              <a:spcBef>
                <a:spcPts val="0"/>
              </a:spcBef>
              <a:spcAft>
                <a:spcPts val="600"/>
              </a:spcAft>
              <a:buFont typeface="+mj-lt"/>
              <a:buAutoNum type="alphaUcPeriod"/>
            </a:pPr>
            <a:r>
              <a:rPr lang="en-US" sz="2400" dirty="0"/>
              <a:t>Set permissions for accounts by configuring service control policies</a:t>
            </a:r>
          </a:p>
          <a:p>
            <a:pPr marL="457200" indent="-457200">
              <a:spcBef>
                <a:spcPts val="0"/>
              </a:spcBef>
              <a:spcAft>
                <a:spcPts val="600"/>
              </a:spcAft>
              <a:buFont typeface="+mj-lt"/>
              <a:buAutoNum type="alphaUcPeriod"/>
            </a:pPr>
            <a:r>
              <a:rPr lang="en-US" sz="2400" dirty="0"/>
              <a:t>Review, accept, and manage agreements with AWS</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1632538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a:t>
            </a:r>
          </a:p>
        </p:txBody>
      </p:sp>
      <p:sp>
        <p:nvSpPr>
          <p:cNvPr id="4" name="Slide Number Placeholder 3"/>
          <p:cNvSpPr>
            <a:spLocks noGrp="1"/>
          </p:cNvSpPr>
          <p:nvPr>
            <p:ph type="sldNum" sz="quarter" idx="10"/>
          </p:nvPr>
        </p:nvSpPr>
        <p:spPr/>
        <p:txBody>
          <a:bodyPr/>
          <a:lstStyle/>
          <a:p>
            <a:fld id="{B6A95138-A96E-2F42-A959-2EFD44FE4AB7}" type="slidenum">
              <a:rPr lang="en-US" smtClean="0"/>
              <a:pPr/>
              <a:t>28</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tasks can you complete in AWS Artifact? (Select TWO.)</a:t>
            </a:r>
          </a:p>
          <a:p>
            <a:pPr marL="457200" indent="-457200">
              <a:spcBef>
                <a:spcPts val="0"/>
              </a:spcBef>
              <a:spcAft>
                <a:spcPts val="600"/>
              </a:spcAft>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Access AWS compliance reports on-demand (correct)</a:t>
            </a:r>
          </a:p>
          <a:p>
            <a:pPr marL="457200" indent="-457200">
              <a:spcBef>
                <a:spcPts val="0"/>
              </a:spcBef>
              <a:spcAft>
                <a:spcPts val="600"/>
              </a:spcAft>
              <a:buFont typeface="+mj-lt"/>
              <a:buAutoNum type="alphaUcPeriod"/>
            </a:pPr>
            <a:r>
              <a:rPr lang="en-US" sz="2400" dirty="0"/>
              <a:t>Consolidate and manage multiple AWS accounts in a central location</a:t>
            </a:r>
          </a:p>
          <a:p>
            <a:pPr marL="457200" indent="-457200">
              <a:spcBef>
                <a:spcPts val="0"/>
              </a:spcBef>
              <a:spcAft>
                <a:spcPts val="600"/>
              </a:spcAft>
              <a:buFont typeface="+mj-lt"/>
              <a:buAutoNum type="alphaUcPeriod"/>
            </a:pPr>
            <a:r>
              <a:rPr lang="en-US" sz="2400" dirty="0"/>
              <a:t>Create users to allow people and applications to interact with AWS services and resources</a:t>
            </a:r>
          </a:p>
          <a:p>
            <a:pPr marL="457200" indent="-457200">
              <a:spcBef>
                <a:spcPts val="0"/>
              </a:spcBef>
              <a:spcAft>
                <a:spcPts val="600"/>
              </a:spcAft>
              <a:buFont typeface="+mj-lt"/>
              <a:buAutoNum type="alphaUcPeriod"/>
            </a:pPr>
            <a:r>
              <a:rPr lang="en-US" sz="2400" dirty="0"/>
              <a:t>Set permissions for accounts by configuring service control policies</a:t>
            </a:r>
          </a:p>
          <a:p>
            <a:pPr marL="457200" indent="-457200">
              <a:spcBef>
                <a:spcPts val="0"/>
              </a:spcBef>
              <a:spcAft>
                <a:spcPts val="600"/>
              </a:spcAft>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Review, accept, and manage agreements with AWS (correct)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799590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35140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responsibility model</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496367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1B47-DE34-B341-8BA0-27AE25F8D257}"/>
              </a:ext>
            </a:extLst>
          </p:cNvPr>
          <p:cNvSpPr>
            <a:spLocks noGrp="1"/>
          </p:cNvSpPr>
          <p:nvPr>
            <p:ph type="title"/>
          </p:nvPr>
        </p:nvSpPr>
        <p:spPr/>
        <p:txBody>
          <a:bodyPr/>
          <a:lstStyle/>
          <a:p>
            <a:r>
              <a:rPr lang="en-US" dirty="0"/>
              <a:t>AWS WAF</a:t>
            </a:r>
          </a:p>
        </p:txBody>
      </p:sp>
      <p:sp>
        <p:nvSpPr>
          <p:cNvPr id="5" name="Rounded Rectangle 4">
            <a:extLst>
              <a:ext uri="{FF2B5EF4-FFF2-40B4-BE49-F238E27FC236}">
                <a16:creationId xmlns:a16="http://schemas.microsoft.com/office/drawing/2014/main" id="{BC5AB3A8-4CBA-7846-97DA-46315E2E11B4}"/>
              </a:ext>
            </a:extLst>
          </p:cNvPr>
          <p:cNvSpPr/>
          <p:nvPr/>
        </p:nvSpPr>
        <p:spPr>
          <a:xfrm>
            <a:off x="419100" y="1469229"/>
            <a:ext cx="5295900" cy="472585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13" name="TextBox 12">
            <a:extLst>
              <a:ext uri="{FF2B5EF4-FFF2-40B4-BE49-F238E27FC236}">
                <a16:creationId xmlns:a16="http://schemas.microsoft.com/office/drawing/2014/main" id="{1BA1C1BB-3544-4B4F-8F38-AD035FE3CFDD}"/>
              </a:ext>
            </a:extLst>
          </p:cNvPr>
          <p:cNvSpPr txBox="1"/>
          <p:nvPr/>
        </p:nvSpPr>
        <p:spPr>
          <a:xfrm>
            <a:off x="910608" y="5623560"/>
            <a:ext cx="854721"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Packet</a:t>
            </a:r>
          </a:p>
        </p:txBody>
      </p:sp>
      <p:sp>
        <p:nvSpPr>
          <p:cNvPr id="14" name="TextBox 13">
            <a:extLst>
              <a:ext uri="{FF2B5EF4-FFF2-40B4-BE49-F238E27FC236}">
                <a16:creationId xmlns:a16="http://schemas.microsoft.com/office/drawing/2014/main" id="{3816E46C-DA32-D845-976D-38D03934E3FE}"/>
              </a:ext>
            </a:extLst>
          </p:cNvPr>
          <p:cNvSpPr txBox="1"/>
          <p:nvPr/>
        </p:nvSpPr>
        <p:spPr>
          <a:xfrm>
            <a:off x="3341266" y="5609832"/>
            <a:ext cx="2081300"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AWS WAF</a:t>
            </a:r>
          </a:p>
        </p:txBody>
      </p:sp>
      <p:sp>
        <p:nvSpPr>
          <p:cNvPr id="15" name="Rounded Rectangular Callout 14">
            <a:extLst>
              <a:ext uri="{FF2B5EF4-FFF2-40B4-BE49-F238E27FC236}">
                <a16:creationId xmlns:a16="http://schemas.microsoft.com/office/drawing/2014/main" id="{F6776FF0-06DC-3D42-8497-8B40BB88C4AA}"/>
              </a:ext>
            </a:extLst>
          </p:cNvPr>
          <p:cNvSpPr/>
          <p:nvPr/>
        </p:nvSpPr>
        <p:spPr>
          <a:xfrm>
            <a:off x="1093924" y="2435756"/>
            <a:ext cx="3287992" cy="732845"/>
          </a:xfrm>
          <a:prstGeom prst="wedgeRoundRectCallout">
            <a:avLst>
              <a:gd name="adj1" fmla="val -45001"/>
              <a:gd name="adj2" fmla="val 348617"/>
              <a:gd name="adj3" fmla="val 16667"/>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would like to access the application.</a:t>
            </a:r>
          </a:p>
        </p:txBody>
      </p:sp>
      <p:sp>
        <p:nvSpPr>
          <p:cNvPr id="16" name="Rounded Rectangular Callout 15">
            <a:extLst>
              <a:ext uri="{FF2B5EF4-FFF2-40B4-BE49-F238E27FC236}">
                <a16:creationId xmlns:a16="http://schemas.microsoft.com/office/drawing/2014/main" id="{9D0CCDC2-5E24-4147-B683-C7D360E433F9}"/>
              </a:ext>
            </a:extLst>
          </p:cNvPr>
          <p:cNvSpPr/>
          <p:nvPr/>
        </p:nvSpPr>
        <p:spPr>
          <a:xfrm>
            <a:off x="2586789" y="3270226"/>
            <a:ext cx="2941916" cy="1211823"/>
          </a:xfrm>
          <a:prstGeom prst="wedgeRoundRectCallout">
            <a:avLst>
              <a:gd name="adj1" fmla="val -2514"/>
              <a:gd name="adj2" fmla="val 85645"/>
              <a:gd name="adj3" fmla="val 1666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You are coming from an IP address that is </a:t>
            </a:r>
            <a:r>
              <a:rPr lang="en-US"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NOT</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blocked. You may enter!</a:t>
            </a:r>
          </a:p>
        </p:txBody>
      </p:sp>
      <p:sp>
        <p:nvSpPr>
          <p:cNvPr id="18" name="Rounded Rectangle 17">
            <a:extLst>
              <a:ext uri="{FF2B5EF4-FFF2-40B4-BE49-F238E27FC236}">
                <a16:creationId xmlns:a16="http://schemas.microsoft.com/office/drawing/2014/main" id="{E51AE213-147A-434E-8162-C3C0641F62C5}"/>
              </a:ext>
            </a:extLst>
          </p:cNvPr>
          <p:cNvSpPr/>
          <p:nvPr/>
        </p:nvSpPr>
        <p:spPr>
          <a:xfrm>
            <a:off x="6477002" y="1469229"/>
            <a:ext cx="5295900" cy="472585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3" name="Rounded Rectangular Callout 22">
            <a:extLst>
              <a:ext uri="{FF2B5EF4-FFF2-40B4-BE49-F238E27FC236}">
                <a16:creationId xmlns:a16="http://schemas.microsoft.com/office/drawing/2014/main" id="{7C4A7A45-91DA-3B4E-927E-23B8F029FD76}"/>
              </a:ext>
            </a:extLst>
          </p:cNvPr>
          <p:cNvSpPr/>
          <p:nvPr/>
        </p:nvSpPr>
        <p:spPr>
          <a:xfrm>
            <a:off x="7164134" y="2435756"/>
            <a:ext cx="3447720" cy="771603"/>
          </a:xfrm>
          <a:prstGeom prst="wedgeRoundRectCallout">
            <a:avLst>
              <a:gd name="adj1" fmla="val -41657"/>
              <a:gd name="adj2" fmla="val 327496"/>
              <a:gd name="adj3" fmla="val 1666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 would like to access the application.</a:t>
            </a:r>
          </a:p>
        </p:txBody>
      </p:sp>
      <p:sp>
        <p:nvSpPr>
          <p:cNvPr id="24" name="Rounded Rectangular Callout 23">
            <a:extLst>
              <a:ext uri="{FF2B5EF4-FFF2-40B4-BE49-F238E27FC236}">
                <a16:creationId xmlns:a16="http://schemas.microsoft.com/office/drawing/2014/main" id="{E1077CC4-16E4-7F4F-94A4-D9F2B4000CB7}"/>
              </a:ext>
            </a:extLst>
          </p:cNvPr>
          <p:cNvSpPr/>
          <p:nvPr/>
        </p:nvSpPr>
        <p:spPr>
          <a:xfrm>
            <a:off x="8655268" y="3270226"/>
            <a:ext cx="2931339" cy="1211823"/>
          </a:xfrm>
          <a:prstGeom prst="wedgeRoundRectCallout">
            <a:avLst>
              <a:gd name="adj1" fmla="val -3309"/>
              <a:gd name="adj2" fmla="val 82515"/>
              <a:gd name="adj3" fmla="val 1666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You are coming from an IP address that </a:t>
            </a:r>
            <a:r>
              <a:rPr lang="en-US"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IS</a:t>
            </a: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blocked. You cannot enter.</a:t>
            </a:r>
          </a:p>
        </p:txBody>
      </p:sp>
      <p:pic>
        <p:nvPicPr>
          <p:cNvPr id="25" name="Graphic 24" descr="Open envelope">
            <a:extLst>
              <a:ext uri="{FF2B5EF4-FFF2-40B4-BE49-F238E27FC236}">
                <a16:creationId xmlns:a16="http://schemas.microsoft.com/office/drawing/2014/main" id="{525103F7-730A-7F48-9057-12464F1F8F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718" y="4754880"/>
            <a:ext cx="882050" cy="882050"/>
          </a:xfrm>
          <a:prstGeom prst="rect">
            <a:avLst/>
          </a:prstGeom>
        </p:spPr>
      </p:pic>
      <p:sp>
        <p:nvSpPr>
          <p:cNvPr id="27" name="TextBox 26">
            <a:extLst>
              <a:ext uri="{FF2B5EF4-FFF2-40B4-BE49-F238E27FC236}">
                <a16:creationId xmlns:a16="http://schemas.microsoft.com/office/drawing/2014/main" id="{DC383094-CE96-6E4A-BC2D-FCAC1E3B1F7F}"/>
              </a:ext>
            </a:extLst>
          </p:cNvPr>
          <p:cNvSpPr txBox="1"/>
          <p:nvPr/>
        </p:nvSpPr>
        <p:spPr>
          <a:xfrm>
            <a:off x="7105653" y="5627017"/>
            <a:ext cx="854721"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Packet</a:t>
            </a:r>
          </a:p>
        </p:txBody>
      </p:sp>
      <p:pic>
        <p:nvPicPr>
          <p:cNvPr id="28" name="Graphic 27" descr="Open envelope">
            <a:extLst>
              <a:ext uri="{FF2B5EF4-FFF2-40B4-BE49-F238E27FC236}">
                <a16:creationId xmlns:a16="http://schemas.microsoft.com/office/drawing/2014/main" id="{96A88789-90B6-984A-9FF3-F0876E5CB9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0763" y="4753908"/>
            <a:ext cx="882050" cy="882050"/>
          </a:xfrm>
          <a:prstGeom prst="rect">
            <a:avLst/>
          </a:prstGeom>
        </p:spPr>
      </p:pic>
      <p:sp>
        <p:nvSpPr>
          <p:cNvPr id="29" name="TextBox 28">
            <a:extLst>
              <a:ext uri="{FF2B5EF4-FFF2-40B4-BE49-F238E27FC236}">
                <a16:creationId xmlns:a16="http://schemas.microsoft.com/office/drawing/2014/main" id="{9BF2E831-F5FE-5549-8200-E8200F6C3657}"/>
              </a:ext>
            </a:extLst>
          </p:cNvPr>
          <p:cNvSpPr txBox="1"/>
          <p:nvPr/>
        </p:nvSpPr>
        <p:spPr>
          <a:xfrm>
            <a:off x="9393427" y="5623560"/>
            <a:ext cx="2081300" cy="369332"/>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AWS WAF</a:t>
            </a:r>
          </a:p>
        </p:txBody>
      </p:sp>
      <p:sp>
        <p:nvSpPr>
          <p:cNvPr id="3" name="TextBox 2">
            <a:extLst>
              <a:ext uri="{FF2B5EF4-FFF2-40B4-BE49-F238E27FC236}">
                <a16:creationId xmlns:a16="http://schemas.microsoft.com/office/drawing/2014/main" id="{6BD71B62-0A43-E740-A323-C0165D75AA23}"/>
              </a:ext>
            </a:extLst>
          </p:cNvPr>
          <p:cNvSpPr txBox="1"/>
          <p:nvPr/>
        </p:nvSpPr>
        <p:spPr>
          <a:xfrm>
            <a:off x="945565" y="1721660"/>
            <a:ext cx="4242970" cy="461665"/>
          </a:xfrm>
          <a:prstGeom prst="rect">
            <a:avLst/>
          </a:prstGeom>
          <a:noFill/>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Request from a customer</a:t>
            </a:r>
          </a:p>
        </p:txBody>
      </p:sp>
      <p:sp>
        <p:nvSpPr>
          <p:cNvPr id="31" name="TextBox 30">
            <a:extLst>
              <a:ext uri="{FF2B5EF4-FFF2-40B4-BE49-F238E27FC236}">
                <a16:creationId xmlns:a16="http://schemas.microsoft.com/office/drawing/2014/main" id="{909D4B02-EC7E-C64A-81FC-2687DEF3C92D}"/>
              </a:ext>
            </a:extLst>
          </p:cNvPr>
          <p:cNvSpPr txBox="1"/>
          <p:nvPr/>
        </p:nvSpPr>
        <p:spPr>
          <a:xfrm>
            <a:off x="6701589" y="1721660"/>
            <a:ext cx="4711409" cy="461665"/>
          </a:xfrm>
          <a:prstGeom prst="rect">
            <a:avLst/>
          </a:prstGeom>
          <a:noFill/>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Malicious request from a hacker</a:t>
            </a:r>
          </a:p>
        </p:txBody>
      </p:sp>
      <p:pic>
        <p:nvPicPr>
          <p:cNvPr id="20" name="Graphic 19">
            <a:extLst>
              <a:ext uri="{FF2B5EF4-FFF2-40B4-BE49-F238E27FC236}">
                <a16:creationId xmlns:a16="http://schemas.microsoft.com/office/drawing/2014/main" id="{1A3EF776-FFD5-574E-8AFF-1B87D1D247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16156" y="4829173"/>
            <a:ext cx="731520" cy="731520"/>
          </a:xfrm>
          <a:prstGeom prst="rect">
            <a:avLst/>
          </a:prstGeom>
        </p:spPr>
      </p:pic>
      <p:pic>
        <p:nvPicPr>
          <p:cNvPr id="21" name="Graphic 20">
            <a:extLst>
              <a:ext uri="{FF2B5EF4-FFF2-40B4-BE49-F238E27FC236}">
                <a16:creationId xmlns:a16="http://schemas.microsoft.com/office/drawing/2014/main" id="{0B306F30-EE6F-4D4B-9A5E-3ED154275E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68317" y="4829173"/>
            <a:ext cx="731520" cy="731520"/>
          </a:xfrm>
          <a:prstGeom prst="rect">
            <a:avLst/>
          </a:prstGeom>
        </p:spPr>
      </p:pic>
      <p:pic>
        <p:nvPicPr>
          <p:cNvPr id="7" name="Graphic 6" descr="No sign">
            <a:extLst>
              <a:ext uri="{FF2B5EF4-FFF2-40B4-BE49-F238E27FC236}">
                <a16:creationId xmlns:a16="http://schemas.microsoft.com/office/drawing/2014/main" id="{C0393402-76B4-FD4B-8BAC-167D867C19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38053" y="4506720"/>
            <a:ext cx="731521" cy="731521"/>
          </a:xfrm>
          <a:prstGeom prst="rect">
            <a:avLst/>
          </a:prstGeom>
        </p:spPr>
      </p:pic>
      <p:pic>
        <p:nvPicPr>
          <p:cNvPr id="9" name="Graphic 8" descr="Thumbs up sign">
            <a:extLst>
              <a:ext uri="{FF2B5EF4-FFF2-40B4-BE49-F238E27FC236}">
                <a16:creationId xmlns:a16="http://schemas.microsoft.com/office/drawing/2014/main" id="{34ECE46B-78A7-694B-ADF6-2D5C79A1210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59420" y="4528849"/>
            <a:ext cx="687262" cy="687262"/>
          </a:xfrm>
          <a:prstGeom prst="rect">
            <a:avLst/>
          </a:prstGeom>
        </p:spPr>
      </p:pic>
      <p:sp>
        <p:nvSpPr>
          <p:cNvPr id="22" name="Slide Number Placeholder 3">
            <a:extLst>
              <a:ext uri="{FF2B5EF4-FFF2-40B4-BE49-F238E27FC236}">
                <a16:creationId xmlns:a16="http://schemas.microsoft.com/office/drawing/2014/main" id="{D6EA78F0-8BD6-344C-91B0-655FC9D479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30</a:t>
            </a:fld>
            <a:endParaRPr lang="en-US" dirty="0"/>
          </a:p>
        </p:txBody>
      </p:sp>
      <p:sp>
        <p:nvSpPr>
          <p:cNvPr id="26" name="Footer Placeholder 4">
            <a:extLst>
              <a:ext uri="{FF2B5EF4-FFF2-40B4-BE49-F238E27FC236}">
                <a16:creationId xmlns:a16="http://schemas.microsoft.com/office/drawing/2014/main" id="{7A32E00B-9AA3-F24E-A274-8140394713B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85423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4" grpId="0" animBg="1"/>
      <p:bldP spid="27" grpId="0"/>
      <p:bldP spid="29" grpId="0"/>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1B47-DE34-B341-8BA0-27AE25F8D257}"/>
              </a:ext>
            </a:extLst>
          </p:cNvPr>
          <p:cNvSpPr>
            <a:spLocks noGrp="1"/>
          </p:cNvSpPr>
          <p:nvPr>
            <p:ph type="title"/>
          </p:nvPr>
        </p:nvSpPr>
        <p:spPr/>
        <p:txBody>
          <a:bodyPr/>
          <a:lstStyle/>
          <a:p>
            <a:r>
              <a:rPr lang="en-US" sz="3600" dirty="0"/>
              <a:t>DoS and DDoS attacks</a:t>
            </a:r>
          </a:p>
        </p:txBody>
      </p:sp>
      <p:sp>
        <p:nvSpPr>
          <p:cNvPr id="5" name="Rounded Rectangle 4">
            <a:extLst>
              <a:ext uri="{FF2B5EF4-FFF2-40B4-BE49-F238E27FC236}">
                <a16:creationId xmlns:a16="http://schemas.microsoft.com/office/drawing/2014/main" id="{BC5AB3A8-4CBA-7846-97DA-46315E2E11B4}"/>
              </a:ext>
            </a:extLst>
          </p:cNvPr>
          <p:cNvSpPr/>
          <p:nvPr/>
        </p:nvSpPr>
        <p:spPr>
          <a:xfrm>
            <a:off x="419100" y="1469229"/>
            <a:ext cx="4342086" cy="472585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3" name="TextBox 2">
            <a:extLst>
              <a:ext uri="{FF2B5EF4-FFF2-40B4-BE49-F238E27FC236}">
                <a16:creationId xmlns:a16="http://schemas.microsoft.com/office/drawing/2014/main" id="{6BD71B62-0A43-E740-A323-C0165D75AA23}"/>
              </a:ext>
            </a:extLst>
          </p:cNvPr>
          <p:cNvSpPr txBox="1"/>
          <p:nvPr/>
        </p:nvSpPr>
        <p:spPr>
          <a:xfrm>
            <a:off x="765198" y="1801247"/>
            <a:ext cx="3649890" cy="461665"/>
          </a:xfrm>
          <a:prstGeom prst="rect">
            <a:avLst/>
          </a:prstGeom>
          <a:noFill/>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Denial of service attack</a:t>
            </a:r>
          </a:p>
        </p:txBody>
      </p:sp>
      <p:pic>
        <p:nvPicPr>
          <p:cNvPr id="20" name="Graphic 19">
            <a:extLst>
              <a:ext uri="{FF2B5EF4-FFF2-40B4-BE49-F238E27FC236}">
                <a16:creationId xmlns:a16="http://schemas.microsoft.com/office/drawing/2014/main" id="{12DF6EA9-B889-164A-B07F-C2F1C57158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78657" y="3116314"/>
            <a:ext cx="1121701" cy="1121701"/>
          </a:xfrm>
          <a:prstGeom prst="rect">
            <a:avLst/>
          </a:prstGeom>
        </p:spPr>
      </p:pic>
      <p:pic>
        <p:nvPicPr>
          <p:cNvPr id="21" name="Graphic 20">
            <a:extLst>
              <a:ext uri="{FF2B5EF4-FFF2-40B4-BE49-F238E27FC236}">
                <a16:creationId xmlns:a16="http://schemas.microsoft.com/office/drawing/2014/main" id="{CB25C4EF-8720-6542-80F6-2151780E39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8810" y="3249979"/>
            <a:ext cx="854372" cy="854372"/>
          </a:xfrm>
          <a:prstGeom prst="rect">
            <a:avLst/>
          </a:prstGeom>
        </p:spPr>
      </p:pic>
      <p:sp>
        <p:nvSpPr>
          <p:cNvPr id="6" name="TextBox 5">
            <a:extLst>
              <a:ext uri="{FF2B5EF4-FFF2-40B4-BE49-F238E27FC236}">
                <a16:creationId xmlns:a16="http://schemas.microsoft.com/office/drawing/2014/main" id="{FC895002-1A6E-FE46-894A-0DCBEE0DA5CE}"/>
              </a:ext>
            </a:extLst>
          </p:cNvPr>
          <p:cNvSpPr txBox="1"/>
          <p:nvPr/>
        </p:nvSpPr>
        <p:spPr>
          <a:xfrm>
            <a:off x="924415" y="4189050"/>
            <a:ext cx="87876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Hacker</a:t>
            </a:r>
          </a:p>
        </p:txBody>
      </p:sp>
      <p:cxnSp>
        <p:nvCxnSpPr>
          <p:cNvPr id="32" name="Straight Arrow Connector 31">
            <a:extLst>
              <a:ext uri="{FF2B5EF4-FFF2-40B4-BE49-F238E27FC236}">
                <a16:creationId xmlns:a16="http://schemas.microsoft.com/office/drawing/2014/main" id="{7D483814-C4A8-4D4F-9959-7F1EE0B68661}"/>
              </a:ext>
            </a:extLst>
          </p:cNvPr>
          <p:cNvCxnSpPr>
            <a:cxnSpLocks/>
          </p:cNvCxnSpPr>
          <p:nvPr/>
        </p:nvCxnSpPr>
        <p:spPr>
          <a:xfrm flipH="1">
            <a:off x="1899367" y="3740227"/>
            <a:ext cx="147929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06BDB1A-490E-634B-A2F2-8C1C38DB7927}"/>
              </a:ext>
            </a:extLst>
          </p:cNvPr>
          <p:cNvSpPr txBox="1"/>
          <p:nvPr/>
        </p:nvSpPr>
        <p:spPr>
          <a:xfrm>
            <a:off x="3501298" y="4238015"/>
            <a:ext cx="84510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Target</a:t>
            </a:r>
          </a:p>
        </p:txBody>
      </p:sp>
      <p:sp>
        <p:nvSpPr>
          <p:cNvPr id="9" name="TextBox 8">
            <a:extLst>
              <a:ext uri="{FF2B5EF4-FFF2-40B4-BE49-F238E27FC236}">
                <a16:creationId xmlns:a16="http://schemas.microsoft.com/office/drawing/2014/main" id="{DEDAC330-6463-E049-84FF-50A9AE36AAB7}"/>
              </a:ext>
            </a:extLst>
          </p:cNvPr>
          <p:cNvSpPr txBox="1"/>
          <p:nvPr/>
        </p:nvSpPr>
        <p:spPr>
          <a:xfrm>
            <a:off x="880727" y="5225412"/>
            <a:ext cx="351657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attack originates from a </a:t>
            </a:r>
            <a:r>
              <a:rPr lang="en-US" sz="2000" dirty="0">
                <a:latin typeface="Amazon Ember" panose="02000000000000000000" pitchFamily="2" charset="0"/>
                <a:ea typeface="Amazon Ember" panose="02000000000000000000" pitchFamily="2" charset="0"/>
                <a:cs typeface="Amazon Ember" panose="020B0603020204020204" pitchFamily="34" charset="0"/>
              </a:rPr>
              <a:t>single</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source.</a:t>
            </a:r>
          </a:p>
        </p:txBody>
      </p:sp>
      <p:grpSp>
        <p:nvGrpSpPr>
          <p:cNvPr id="10" name="Group 9">
            <a:extLst>
              <a:ext uri="{FF2B5EF4-FFF2-40B4-BE49-F238E27FC236}">
                <a16:creationId xmlns:a16="http://schemas.microsoft.com/office/drawing/2014/main" id="{95431C7C-B348-4F4C-A5A4-070CCED3A027}"/>
              </a:ext>
            </a:extLst>
          </p:cNvPr>
          <p:cNvGrpSpPr/>
          <p:nvPr/>
        </p:nvGrpSpPr>
        <p:grpSpPr>
          <a:xfrm>
            <a:off x="5263256" y="1469229"/>
            <a:ext cx="6509646" cy="4725854"/>
            <a:chOff x="5263256" y="1469229"/>
            <a:chExt cx="6509646" cy="4725854"/>
          </a:xfrm>
        </p:grpSpPr>
        <p:sp>
          <p:nvSpPr>
            <p:cNvPr id="18" name="Rounded Rectangle 17">
              <a:extLst>
                <a:ext uri="{FF2B5EF4-FFF2-40B4-BE49-F238E27FC236}">
                  <a16:creationId xmlns:a16="http://schemas.microsoft.com/office/drawing/2014/main" id="{E51AE213-147A-434E-8162-C3C0641F62C5}"/>
                </a:ext>
              </a:extLst>
            </p:cNvPr>
            <p:cNvSpPr/>
            <p:nvPr/>
          </p:nvSpPr>
          <p:spPr>
            <a:xfrm>
              <a:off x="5263256" y="1469229"/>
              <a:ext cx="6509646" cy="472585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31" name="TextBox 30">
              <a:extLst>
                <a:ext uri="{FF2B5EF4-FFF2-40B4-BE49-F238E27FC236}">
                  <a16:creationId xmlns:a16="http://schemas.microsoft.com/office/drawing/2014/main" id="{909D4B02-EC7E-C64A-81FC-2687DEF3C92D}"/>
                </a:ext>
              </a:extLst>
            </p:cNvPr>
            <p:cNvSpPr txBox="1"/>
            <p:nvPr/>
          </p:nvSpPr>
          <p:spPr>
            <a:xfrm>
              <a:off x="5649373" y="1797128"/>
              <a:ext cx="5737412" cy="461665"/>
            </a:xfrm>
            <a:prstGeom prst="rect">
              <a:avLst/>
            </a:prstGeom>
            <a:noFill/>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Light" panose="020B0403020204020204" pitchFamily="34" charset="0"/>
                </a:rPr>
                <a:t>Distributed denial of service attack</a:t>
              </a:r>
            </a:p>
          </p:txBody>
        </p:sp>
        <p:pic>
          <p:nvPicPr>
            <p:cNvPr id="11" name="Graphic 10" descr="Server">
              <a:extLst>
                <a:ext uri="{FF2B5EF4-FFF2-40B4-BE49-F238E27FC236}">
                  <a16:creationId xmlns:a16="http://schemas.microsoft.com/office/drawing/2014/main" id="{A6655F5B-79BA-C141-9DB4-8E1157995F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68334" y="2368267"/>
              <a:ext cx="789349" cy="789349"/>
            </a:xfrm>
            <a:prstGeom prst="rect">
              <a:avLst/>
            </a:prstGeom>
          </p:spPr>
        </p:pic>
        <p:pic>
          <p:nvPicPr>
            <p:cNvPr id="34" name="Graphic 33">
              <a:extLst>
                <a:ext uri="{FF2B5EF4-FFF2-40B4-BE49-F238E27FC236}">
                  <a16:creationId xmlns:a16="http://schemas.microsoft.com/office/drawing/2014/main" id="{4A9E05C2-B8B1-4749-80A0-13AC978E77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9651" y="3249979"/>
              <a:ext cx="854372" cy="854372"/>
            </a:xfrm>
            <a:prstGeom prst="rect">
              <a:avLst/>
            </a:prstGeom>
          </p:spPr>
        </p:pic>
        <p:sp>
          <p:nvSpPr>
            <p:cNvPr id="35" name="TextBox 34">
              <a:extLst>
                <a:ext uri="{FF2B5EF4-FFF2-40B4-BE49-F238E27FC236}">
                  <a16:creationId xmlns:a16="http://schemas.microsoft.com/office/drawing/2014/main" id="{983D3307-5373-A044-B474-C3702D598620}"/>
                </a:ext>
              </a:extLst>
            </p:cNvPr>
            <p:cNvSpPr txBox="1"/>
            <p:nvPr/>
          </p:nvSpPr>
          <p:spPr>
            <a:xfrm>
              <a:off x="5575256" y="4187958"/>
              <a:ext cx="87876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Hacker</a:t>
              </a:r>
            </a:p>
          </p:txBody>
        </p:sp>
        <p:grpSp>
          <p:nvGrpSpPr>
            <p:cNvPr id="36" name="Group 35">
              <a:extLst>
                <a:ext uri="{FF2B5EF4-FFF2-40B4-BE49-F238E27FC236}">
                  <a16:creationId xmlns:a16="http://schemas.microsoft.com/office/drawing/2014/main" id="{F6DD55A6-B2A7-674F-AE31-A08E5885344E}"/>
                </a:ext>
              </a:extLst>
            </p:cNvPr>
            <p:cNvGrpSpPr/>
            <p:nvPr/>
          </p:nvGrpSpPr>
          <p:grpSpPr>
            <a:xfrm>
              <a:off x="6454023" y="2838933"/>
              <a:ext cx="1506915" cy="1760275"/>
              <a:chOff x="2655913" y="1613825"/>
              <a:chExt cx="1506915" cy="323093"/>
            </a:xfrm>
          </p:grpSpPr>
          <p:sp>
            <p:nvSpPr>
              <p:cNvPr id="37" name="Freeform 36">
                <a:extLst>
                  <a:ext uri="{FF2B5EF4-FFF2-40B4-BE49-F238E27FC236}">
                    <a16:creationId xmlns:a16="http://schemas.microsoft.com/office/drawing/2014/main" id="{DEE4C5B8-774B-2C4E-9030-E040BE250AAC}"/>
                  </a:ext>
                </a:extLst>
              </p:cNvPr>
              <p:cNvSpPr/>
              <p:nvPr/>
            </p:nvSpPr>
            <p:spPr>
              <a:xfrm rot="10800000">
                <a:off x="3247465" y="1613825"/>
                <a:ext cx="915363" cy="32309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8100">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A6F2BD90-B7CF-CC4C-BB89-CA9E02E2B83D}"/>
                  </a:ext>
                </a:extLst>
              </p:cNvPr>
              <p:cNvCxnSpPr>
                <a:cxnSpLocks/>
              </p:cNvCxnSpPr>
              <p:nvPr/>
            </p:nvCxnSpPr>
            <p:spPr>
              <a:xfrm>
                <a:off x="2655913" y="1778568"/>
                <a:ext cx="573077" cy="0"/>
              </a:xfrm>
              <a:prstGeom prst="straightConnector1">
                <a:avLst/>
              </a:prstGeom>
              <a:ln w="381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pic>
          <p:nvPicPr>
            <p:cNvPr id="39" name="Graphic 38" descr="Server">
              <a:extLst>
                <a:ext uri="{FF2B5EF4-FFF2-40B4-BE49-F238E27FC236}">
                  <a16:creationId xmlns:a16="http://schemas.microsoft.com/office/drawing/2014/main" id="{A10A1EBA-F5EB-0146-99AC-70330552C3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68334" y="3339192"/>
              <a:ext cx="789349" cy="789349"/>
            </a:xfrm>
            <a:prstGeom prst="rect">
              <a:avLst/>
            </a:prstGeom>
          </p:spPr>
        </p:pic>
        <p:pic>
          <p:nvPicPr>
            <p:cNvPr id="40" name="Graphic 39" descr="Server">
              <a:extLst>
                <a:ext uri="{FF2B5EF4-FFF2-40B4-BE49-F238E27FC236}">
                  <a16:creationId xmlns:a16="http://schemas.microsoft.com/office/drawing/2014/main" id="{29E8C8FF-94EC-9441-BB40-899DD30D039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68334" y="4238015"/>
              <a:ext cx="789349" cy="789349"/>
            </a:xfrm>
            <a:prstGeom prst="rect">
              <a:avLst/>
            </a:prstGeom>
          </p:spPr>
        </p:pic>
        <p:sp>
          <p:nvSpPr>
            <p:cNvPr id="41" name="TextBox 40">
              <a:extLst>
                <a:ext uri="{FF2B5EF4-FFF2-40B4-BE49-F238E27FC236}">
                  <a16:creationId xmlns:a16="http://schemas.microsoft.com/office/drawing/2014/main" id="{5D9B7644-D679-4345-81E5-3363E8159871}"/>
                </a:ext>
              </a:extLst>
            </p:cNvPr>
            <p:cNvSpPr txBox="1"/>
            <p:nvPr/>
          </p:nvSpPr>
          <p:spPr>
            <a:xfrm>
              <a:off x="5885455" y="5528993"/>
              <a:ext cx="5265247"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attack originates from </a:t>
              </a:r>
              <a:r>
                <a:rPr lang="en-US" sz="2000" dirty="0">
                  <a:latin typeface="Amazon Ember" panose="02000000000000000000" pitchFamily="2" charset="0"/>
                  <a:ea typeface="Amazon Ember" panose="02000000000000000000" pitchFamily="2" charset="0"/>
                  <a:cs typeface="Amazon Ember" panose="020B0603020204020204" pitchFamily="34" charset="0"/>
                </a:rPr>
                <a:t>multiple</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sources.</a:t>
              </a:r>
            </a:p>
          </p:txBody>
        </p:sp>
        <p:cxnSp>
          <p:nvCxnSpPr>
            <p:cNvPr id="42" name="Straight Arrow Connector 41">
              <a:extLst>
                <a:ext uri="{FF2B5EF4-FFF2-40B4-BE49-F238E27FC236}">
                  <a16:creationId xmlns:a16="http://schemas.microsoft.com/office/drawing/2014/main" id="{FEDEA2B1-C303-9D42-80E3-20E563786A66}"/>
                </a:ext>
              </a:extLst>
            </p:cNvPr>
            <p:cNvCxnSpPr>
              <a:cxnSpLocks/>
            </p:cNvCxnSpPr>
            <p:nvPr/>
          </p:nvCxnSpPr>
          <p:spPr>
            <a:xfrm flipH="1">
              <a:off x="6481648" y="3736486"/>
              <a:ext cx="1479290"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9C5F20F-A559-A44D-86FA-4B844BBF236C}"/>
                </a:ext>
              </a:extLst>
            </p:cNvPr>
            <p:cNvSpPr txBox="1"/>
            <p:nvPr/>
          </p:nvSpPr>
          <p:spPr>
            <a:xfrm>
              <a:off x="8145453" y="5050709"/>
              <a:ext cx="635110"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Bots</a:t>
              </a:r>
            </a:p>
          </p:txBody>
        </p:sp>
        <p:grpSp>
          <p:nvGrpSpPr>
            <p:cNvPr id="25" name="Group 24">
              <a:extLst>
                <a:ext uri="{FF2B5EF4-FFF2-40B4-BE49-F238E27FC236}">
                  <a16:creationId xmlns:a16="http://schemas.microsoft.com/office/drawing/2014/main" id="{49D81854-4747-5E4F-8284-1BF021D58DE9}"/>
                </a:ext>
              </a:extLst>
            </p:cNvPr>
            <p:cNvGrpSpPr/>
            <p:nvPr/>
          </p:nvGrpSpPr>
          <p:grpSpPr>
            <a:xfrm>
              <a:off x="8965079" y="2856020"/>
              <a:ext cx="1483636" cy="1768413"/>
              <a:chOff x="2684662" y="1051134"/>
              <a:chExt cx="1483636" cy="331243"/>
            </a:xfrm>
          </p:grpSpPr>
          <p:sp>
            <p:nvSpPr>
              <p:cNvPr id="26" name="Freeform 25">
                <a:extLst>
                  <a:ext uri="{FF2B5EF4-FFF2-40B4-BE49-F238E27FC236}">
                    <a16:creationId xmlns:a16="http://schemas.microsoft.com/office/drawing/2014/main" id="{849ACC25-7BA7-154C-82A1-6C2B0E70E35B}"/>
                  </a:ext>
                </a:extLst>
              </p:cNvPr>
              <p:cNvSpPr/>
              <p:nvPr/>
            </p:nvSpPr>
            <p:spPr>
              <a:xfrm>
                <a:off x="2684662" y="1051134"/>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3AC3AC3C-20CB-B642-84ED-1C52DE4D4977}"/>
                  </a:ext>
                </a:extLst>
              </p:cNvPr>
              <p:cNvCxnSpPr>
                <a:cxnSpLocks/>
              </p:cNvCxnSpPr>
              <p:nvPr/>
            </p:nvCxnSpPr>
            <p:spPr>
              <a:xfrm>
                <a:off x="3595221" y="1216272"/>
                <a:ext cx="573077" cy="0"/>
              </a:xfrm>
              <a:prstGeom prst="straightConnector1">
                <a:avLst/>
              </a:prstGeom>
              <a:ln w="381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9F8293E2-25FA-4244-A011-2B3BA31BA211}"/>
                </a:ext>
              </a:extLst>
            </p:cNvPr>
            <p:cNvCxnSpPr/>
            <p:nvPr/>
          </p:nvCxnSpPr>
          <p:spPr>
            <a:xfrm flipH="1" flipV="1">
              <a:off x="8965079" y="3736797"/>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EF2E15FC-34E8-754C-94F7-B426C12364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9011" y="3116314"/>
              <a:ext cx="1121701" cy="1121701"/>
            </a:xfrm>
            <a:prstGeom prst="rect">
              <a:avLst/>
            </a:prstGeom>
          </p:spPr>
        </p:pic>
        <p:sp>
          <p:nvSpPr>
            <p:cNvPr id="44" name="TextBox 43">
              <a:extLst>
                <a:ext uri="{FF2B5EF4-FFF2-40B4-BE49-F238E27FC236}">
                  <a16:creationId xmlns:a16="http://schemas.microsoft.com/office/drawing/2014/main" id="{B1A886BE-7EC5-C34C-B861-8FE01A1A6383}"/>
                </a:ext>
              </a:extLst>
            </p:cNvPr>
            <p:cNvSpPr txBox="1"/>
            <p:nvPr/>
          </p:nvSpPr>
          <p:spPr>
            <a:xfrm>
              <a:off x="10571652" y="4238015"/>
              <a:ext cx="845103"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Target</a:t>
              </a:r>
            </a:p>
          </p:txBody>
        </p:sp>
      </p:grpSp>
      <p:sp>
        <p:nvSpPr>
          <p:cNvPr id="45" name="Slide Number Placeholder 3">
            <a:extLst>
              <a:ext uri="{FF2B5EF4-FFF2-40B4-BE49-F238E27FC236}">
                <a16:creationId xmlns:a16="http://schemas.microsoft.com/office/drawing/2014/main" id="{A044E24D-059B-4C46-A311-8346CFBD1DFE}"/>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31</a:t>
            </a:fld>
            <a:endParaRPr lang="en-US" dirty="0"/>
          </a:p>
        </p:txBody>
      </p:sp>
      <p:sp>
        <p:nvSpPr>
          <p:cNvPr id="46" name="Footer Placeholder 4">
            <a:extLst>
              <a:ext uri="{FF2B5EF4-FFF2-40B4-BE49-F238E27FC236}">
                <a16:creationId xmlns:a16="http://schemas.microsoft.com/office/drawing/2014/main" id="{53D24D11-CBBF-FB48-B1B0-EA845749306D}"/>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3753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AWS Shield</a:t>
            </a:r>
          </a:p>
        </p:txBody>
      </p:sp>
      <p:sp>
        <p:nvSpPr>
          <p:cNvPr id="5" name="TextBox 4">
            <a:extLst>
              <a:ext uri="{FF2B5EF4-FFF2-40B4-BE49-F238E27FC236}">
                <a16:creationId xmlns:a16="http://schemas.microsoft.com/office/drawing/2014/main" id="{EED4773F-2BFE-8D4D-89CD-3C7CEEF22D9F}"/>
              </a:ext>
            </a:extLst>
          </p:cNvPr>
          <p:cNvSpPr txBox="1"/>
          <p:nvPr/>
        </p:nvSpPr>
        <p:spPr>
          <a:xfrm>
            <a:off x="754621" y="4508180"/>
            <a:ext cx="294640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Protect applications against DDoS attacks</a:t>
            </a:r>
          </a:p>
        </p:txBody>
      </p:sp>
      <p:sp>
        <p:nvSpPr>
          <p:cNvPr id="6" name="TextBox 5">
            <a:extLst>
              <a:ext uri="{FF2B5EF4-FFF2-40B4-BE49-F238E27FC236}">
                <a16:creationId xmlns:a16="http://schemas.microsoft.com/office/drawing/2014/main" id="{7499544A-64C8-AA4B-9178-DB98CB3F84F8}"/>
              </a:ext>
            </a:extLst>
          </p:cNvPr>
          <p:cNvSpPr txBox="1"/>
          <p:nvPr/>
        </p:nvSpPr>
        <p:spPr>
          <a:xfrm>
            <a:off x="4517189" y="4508180"/>
            <a:ext cx="3157621"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Integrate AWS Shield Advanced with other </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services</a:t>
            </a:r>
          </a:p>
        </p:txBody>
      </p:sp>
      <p:sp>
        <p:nvSpPr>
          <p:cNvPr id="7" name="TextBox 6">
            <a:extLst>
              <a:ext uri="{FF2B5EF4-FFF2-40B4-BE49-F238E27FC236}">
                <a16:creationId xmlns:a16="http://schemas.microsoft.com/office/drawing/2014/main" id="{E462A08D-0DA9-DF42-B4EC-4099AE43A95B}"/>
              </a:ext>
            </a:extLst>
          </p:cNvPr>
          <p:cNvSpPr txBox="1"/>
          <p:nvPr/>
        </p:nvSpPr>
        <p:spPr>
          <a:xfrm>
            <a:off x="8490979" y="4524571"/>
            <a:ext cx="2946400" cy="1323439"/>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Write custom web ACL rules with AWS WAF to mitigate complex </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DDoS attacks</a:t>
            </a:r>
          </a:p>
        </p:txBody>
      </p:sp>
      <p:pic>
        <p:nvPicPr>
          <p:cNvPr id="4" name="Picture 3">
            <a:extLst>
              <a:ext uri="{FF2B5EF4-FFF2-40B4-BE49-F238E27FC236}">
                <a16:creationId xmlns:a16="http://schemas.microsoft.com/office/drawing/2014/main" id="{9727B837-70C9-4E4D-B7BC-BA96B15F42A4}"/>
              </a:ext>
            </a:extLst>
          </p:cNvPr>
          <p:cNvPicPr>
            <a:picLocks noChangeAspect="1"/>
          </p:cNvPicPr>
          <p:nvPr/>
        </p:nvPicPr>
        <p:blipFill>
          <a:blip r:embed="rId4"/>
          <a:stretch>
            <a:fillRect/>
          </a:stretch>
        </p:blipFill>
        <p:spPr>
          <a:xfrm>
            <a:off x="1337651" y="2550608"/>
            <a:ext cx="1780339" cy="1756781"/>
          </a:xfrm>
          <a:prstGeom prst="rect">
            <a:avLst/>
          </a:prstGeom>
        </p:spPr>
      </p:pic>
      <p:pic>
        <p:nvPicPr>
          <p:cNvPr id="13" name="Picture 12">
            <a:extLst>
              <a:ext uri="{FF2B5EF4-FFF2-40B4-BE49-F238E27FC236}">
                <a16:creationId xmlns:a16="http://schemas.microsoft.com/office/drawing/2014/main" id="{617C1ED7-3BEB-7F4F-B7A1-FCD15B6D68A6}"/>
              </a:ext>
            </a:extLst>
          </p:cNvPr>
          <p:cNvPicPr>
            <a:picLocks noChangeAspect="1"/>
          </p:cNvPicPr>
          <p:nvPr/>
        </p:nvPicPr>
        <p:blipFill>
          <a:blip r:embed="rId5"/>
          <a:stretch>
            <a:fillRect/>
          </a:stretch>
        </p:blipFill>
        <p:spPr>
          <a:xfrm>
            <a:off x="8845815" y="2488365"/>
            <a:ext cx="2236728" cy="1881266"/>
          </a:xfrm>
          <a:prstGeom prst="rect">
            <a:avLst/>
          </a:prstGeom>
        </p:spPr>
      </p:pic>
      <p:pic>
        <p:nvPicPr>
          <p:cNvPr id="15" name="Picture 14">
            <a:extLst>
              <a:ext uri="{FF2B5EF4-FFF2-40B4-BE49-F238E27FC236}">
                <a16:creationId xmlns:a16="http://schemas.microsoft.com/office/drawing/2014/main" id="{3FB9A21F-EC3F-B248-8DC5-1BEAE4827C37}"/>
              </a:ext>
            </a:extLst>
          </p:cNvPr>
          <p:cNvPicPr>
            <a:picLocks noChangeAspect="1"/>
          </p:cNvPicPr>
          <p:nvPr/>
        </p:nvPicPr>
        <p:blipFill>
          <a:blip r:embed="rId6"/>
          <a:stretch>
            <a:fillRect/>
          </a:stretch>
        </p:blipFill>
        <p:spPr>
          <a:xfrm>
            <a:off x="5031637" y="2488365"/>
            <a:ext cx="2128723" cy="1881266"/>
          </a:xfrm>
          <a:prstGeom prst="rect">
            <a:avLst/>
          </a:prstGeom>
        </p:spPr>
      </p:pic>
      <p:sp>
        <p:nvSpPr>
          <p:cNvPr id="10" name="TextBox 9">
            <a:extLst>
              <a:ext uri="{FF2B5EF4-FFF2-40B4-BE49-F238E27FC236}">
                <a16:creationId xmlns:a16="http://schemas.microsoft.com/office/drawing/2014/main" id="{3FC7EB6A-6D57-AB41-91F9-33B729EDEA17}"/>
              </a:ext>
            </a:extLst>
          </p:cNvPr>
          <p:cNvSpPr txBox="1"/>
          <p:nvPr/>
        </p:nvSpPr>
        <p:spPr>
          <a:xfrm>
            <a:off x="419100" y="1385344"/>
            <a:ext cx="11724756" cy="954107"/>
          </a:xfrm>
          <a:prstGeom prst="rect">
            <a:avLst/>
          </a:prstGeom>
          <a:noFill/>
        </p:spPr>
        <p:txBody>
          <a:bodyPr wrap="squar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AWS Shield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provides protection against distributed denial of service (DDoS) attacks.</a:t>
            </a:r>
          </a:p>
        </p:txBody>
      </p:sp>
      <p:sp>
        <p:nvSpPr>
          <p:cNvPr id="11" name="Slide Number Placeholder 3">
            <a:extLst>
              <a:ext uri="{FF2B5EF4-FFF2-40B4-BE49-F238E27FC236}">
                <a16:creationId xmlns:a16="http://schemas.microsoft.com/office/drawing/2014/main" id="{634027FE-2B74-0349-9D4B-9814FF47F69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32</a:t>
            </a:fld>
            <a:endParaRPr lang="en-US" dirty="0"/>
          </a:p>
        </p:txBody>
      </p:sp>
      <p:sp>
        <p:nvSpPr>
          <p:cNvPr id="14" name="Footer Placeholder 4">
            <a:extLst>
              <a:ext uri="{FF2B5EF4-FFF2-40B4-BE49-F238E27FC236}">
                <a16:creationId xmlns:a16="http://schemas.microsoft.com/office/drawing/2014/main" id="{CF891F3A-73E0-2446-B940-EC4EF29EFBE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895495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Amazon Inspector</a:t>
            </a:r>
          </a:p>
        </p:txBody>
      </p:sp>
      <p:sp>
        <p:nvSpPr>
          <p:cNvPr id="5" name="TextBox 4">
            <a:extLst>
              <a:ext uri="{FF2B5EF4-FFF2-40B4-BE49-F238E27FC236}">
                <a16:creationId xmlns:a16="http://schemas.microsoft.com/office/drawing/2014/main" id="{EED4773F-2BFE-8D4D-89CD-3C7CEEF22D9F}"/>
              </a:ext>
            </a:extLst>
          </p:cNvPr>
          <p:cNvSpPr txBox="1"/>
          <p:nvPr/>
        </p:nvSpPr>
        <p:spPr>
          <a:xfrm>
            <a:off x="754621" y="4508180"/>
            <a:ext cx="2946400"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Automatically conduct application security assessments</a:t>
            </a:r>
          </a:p>
        </p:txBody>
      </p:sp>
      <p:sp>
        <p:nvSpPr>
          <p:cNvPr id="6" name="TextBox 5">
            <a:extLst>
              <a:ext uri="{FF2B5EF4-FFF2-40B4-BE49-F238E27FC236}">
                <a16:creationId xmlns:a16="http://schemas.microsoft.com/office/drawing/2014/main" id="{7499544A-64C8-AA4B-9178-DB98CB3F84F8}"/>
              </a:ext>
            </a:extLst>
          </p:cNvPr>
          <p:cNvSpPr txBox="1"/>
          <p:nvPr/>
        </p:nvSpPr>
        <p:spPr>
          <a:xfrm>
            <a:off x="4375261" y="4508180"/>
            <a:ext cx="3441478"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Identify security vulnerabilities and deviations from best practices</a:t>
            </a:r>
          </a:p>
        </p:txBody>
      </p:sp>
      <p:sp>
        <p:nvSpPr>
          <p:cNvPr id="7" name="TextBox 6">
            <a:extLst>
              <a:ext uri="{FF2B5EF4-FFF2-40B4-BE49-F238E27FC236}">
                <a16:creationId xmlns:a16="http://schemas.microsoft.com/office/drawing/2014/main" id="{E462A08D-0DA9-DF42-B4EC-4099AE43A95B}"/>
              </a:ext>
            </a:extLst>
          </p:cNvPr>
          <p:cNvSpPr txBox="1"/>
          <p:nvPr/>
        </p:nvSpPr>
        <p:spPr>
          <a:xfrm>
            <a:off x="8432376" y="4508180"/>
            <a:ext cx="3176088"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Receive recommendations for how to fix security issues</a:t>
            </a:r>
          </a:p>
        </p:txBody>
      </p:sp>
      <p:pic>
        <p:nvPicPr>
          <p:cNvPr id="8" name="Picture 7">
            <a:extLst>
              <a:ext uri="{FF2B5EF4-FFF2-40B4-BE49-F238E27FC236}">
                <a16:creationId xmlns:a16="http://schemas.microsoft.com/office/drawing/2014/main" id="{33828982-AA0B-F141-91CC-B7D1F15EB41B}"/>
              </a:ext>
            </a:extLst>
          </p:cNvPr>
          <p:cNvPicPr>
            <a:picLocks noChangeAspect="1"/>
          </p:cNvPicPr>
          <p:nvPr/>
        </p:nvPicPr>
        <p:blipFill>
          <a:blip r:embed="rId4"/>
          <a:stretch>
            <a:fillRect/>
          </a:stretch>
        </p:blipFill>
        <p:spPr>
          <a:xfrm>
            <a:off x="4799899" y="2289899"/>
            <a:ext cx="2592202" cy="2184400"/>
          </a:xfrm>
          <a:prstGeom prst="rect">
            <a:avLst/>
          </a:prstGeom>
        </p:spPr>
      </p:pic>
      <p:pic>
        <p:nvPicPr>
          <p:cNvPr id="10" name="Picture 9">
            <a:extLst>
              <a:ext uri="{FF2B5EF4-FFF2-40B4-BE49-F238E27FC236}">
                <a16:creationId xmlns:a16="http://schemas.microsoft.com/office/drawing/2014/main" id="{7DA465C7-EFFE-7E48-9494-E6188536E195}"/>
              </a:ext>
            </a:extLst>
          </p:cNvPr>
          <p:cNvPicPr>
            <a:picLocks noChangeAspect="1"/>
          </p:cNvPicPr>
          <p:nvPr/>
        </p:nvPicPr>
        <p:blipFill>
          <a:blip r:embed="rId5"/>
          <a:stretch>
            <a:fillRect/>
          </a:stretch>
        </p:blipFill>
        <p:spPr>
          <a:xfrm>
            <a:off x="9074010" y="2469292"/>
            <a:ext cx="1892821" cy="1838097"/>
          </a:xfrm>
          <a:prstGeom prst="rect">
            <a:avLst/>
          </a:prstGeom>
        </p:spPr>
      </p:pic>
      <p:pic>
        <p:nvPicPr>
          <p:cNvPr id="14" name="Picture 13">
            <a:extLst>
              <a:ext uri="{FF2B5EF4-FFF2-40B4-BE49-F238E27FC236}">
                <a16:creationId xmlns:a16="http://schemas.microsoft.com/office/drawing/2014/main" id="{CD6D544C-6928-2646-8710-90880CE54954}"/>
              </a:ext>
            </a:extLst>
          </p:cNvPr>
          <p:cNvPicPr>
            <a:picLocks noChangeAspect="1"/>
          </p:cNvPicPr>
          <p:nvPr/>
        </p:nvPicPr>
        <p:blipFill>
          <a:blip r:embed="rId6"/>
          <a:stretch>
            <a:fillRect/>
          </a:stretch>
        </p:blipFill>
        <p:spPr>
          <a:xfrm>
            <a:off x="1225711" y="2510679"/>
            <a:ext cx="2004219" cy="1836642"/>
          </a:xfrm>
          <a:prstGeom prst="rect">
            <a:avLst/>
          </a:prstGeom>
        </p:spPr>
      </p:pic>
      <p:sp>
        <p:nvSpPr>
          <p:cNvPr id="3" name="TextBox 2">
            <a:extLst>
              <a:ext uri="{FF2B5EF4-FFF2-40B4-BE49-F238E27FC236}">
                <a16:creationId xmlns:a16="http://schemas.microsoft.com/office/drawing/2014/main" id="{74A24C7C-F1C3-5943-BD5B-EAA18E5AEB45}"/>
              </a:ext>
            </a:extLst>
          </p:cNvPr>
          <p:cNvSpPr txBox="1"/>
          <p:nvPr/>
        </p:nvSpPr>
        <p:spPr>
          <a:xfrm>
            <a:off x="419100" y="1378472"/>
            <a:ext cx="11724756" cy="954107"/>
          </a:xfrm>
          <a:prstGeom prst="rect">
            <a:avLst/>
          </a:prstGeom>
          <a:noFill/>
        </p:spPr>
        <p:txBody>
          <a:bodyPr wrap="squar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Amazon Inspector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allows you to perform automated security assessments on your applications.</a:t>
            </a:r>
          </a:p>
        </p:txBody>
      </p:sp>
      <p:sp>
        <p:nvSpPr>
          <p:cNvPr id="11" name="Slide Number Placeholder 3">
            <a:extLst>
              <a:ext uri="{FF2B5EF4-FFF2-40B4-BE49-F238E27FC236}">
                <a16:creationId xmlns:a16="http://schemas.microsoft.com/office/drawing/2014/main" id="{A8C59251-5D3B-F540-9FF3-8AE3872750E9}"/>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33</a:t>
            </a:fld>
            <a:endParaRPr lang="en-US" dirty="0"/>
          </a:p>
        </p:txBody>
      </p:sp>
      <p:sp>
        <p:nvSpPr>
          <p:cNvPr id="13" name="Footer Placeholder 4">
            <a:extLst>
              <a:ext uri="{FF2B5EF4-FFF2-40B4-BE49-F238E27FC236}">
                <a16:creationId xmlns:a16="http://schemas.microsoft.com/office/drawing/2014/main" id="{D7F903DB-C64C-094B-BA64-63E018C009D9}"/>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961869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security services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754396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4980-4313-1D41-803A-42DBA0DC59A2}"/>
              </a:ext>
            </a:extLst>
          </p:cNvPr>
          <p:cNvSpPr>
            <a:spLocks noGrp="1"/>
          </p:cNvSpPr>
          <p:nvPr>
            <p:ph type="title"/>
          </p:nvPr>
        </p:nvSpPr>
        <p:spPr/>
        <p:txBody>
          <a:bodyPr/>
          <a:lstStyle/>
          <a:p>
            <a:r>
              <a:rPr lang="en-US" dirty="0"/>
              <a:t>AWS Key Management Service</a:t>
            </a:r>
          </a:p>
        </p:txBody>
      </p:sp>
      <p:sp>
        <p:nvSpPr>
          <p:cNvPr id="7" name="TextBox 6">
            <a:extLst>
              <a:ext uri="{FF2B5EF4-FFF2-40B4-BE49-F238E27FC236}">
                <a16:creationId xmlns:a16="http://schemas.microsoft.com/office/drawing/2014/main" id="{1F4FBA4E-AA2B-5946-A132-E187B307F22E}"/>
              </a:ext>
            </a:extLst>
          </p:cNvPr>
          <p:cNvSpPr txBox="1"/>
          <p:nvPr/>
        </p:nvSpPr>
        <p:spPr>
          <a:xfrm>
            <a:off x="8100059" y="4567751"/>
            <a:ext cx="2983992"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KMS</a:t>
            </a:r>
          </a:p>
        </p:txBody>
      </p:sp>
      <p:sp>
        <p:nvSpPr>
          <p:cNvPr id="8" name="Text Placeholder 6">
            <a:extLst>
              <a:ext uri="{FF2B5EF4-FFF2-40B4-BE49-F238E27FC236}">
                <a16:creationId xmlns:a16="http://schemas.microsoft.com/office/drawing/2014/main" id="{14A4398F-CC61-EA49-A9EC-279811C7A8DC}"/>
              </a:ext>
            </a:extLst>
          </p:cNvPr>
          <p:cNvSpPr txBox="1">
            <a:spLocks/>
          </p:cNvSpPr>
          <p:nvPr/>
        </p:nvSpPr>
        <p:spPr>
          <a:xfrm>
            <a:off x="419100" y="1657403"/>
            <a:ext cx="6684264" cy="3880788"/>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1000"/>
              </a:spcAft>
            </a:pPr>
            <a:r>
              <a:rPr lang="en-US" dirty="0">
                <a:latin typeface="Amazon Ember" panose="02000000000000000000" pitchFamily="2" charset="0"/>
                <a:ea typeface="Amazon Ember" panose="02000000000000000000" pitchFamily="2" charset="0"/>
                <a:cs typeface="Amazon Ember" panose="020B0603020204020204" pitchFamily="34" charset="0"/>
              </a:rPr>
              <a:t>AWS Key Management Service (AWS KMS) </a:t>
            </a:r>
            <a:r>
              <a:rPr lang="en-US" dirty="0"/>
              <a:t>helps customers perform encryption operations through the use of cryptographic keys.</a:t>
            </a:r>
          </a:p>
          <a:p>
            <a:pPr>
              <a:lnSpc>
                <a:spcPct val="100000"/>
              </a:lnSpc>
              <a:spcAft>
                <a:spcPts val="1000"/>
              </a:spcAft>
            </a:pPr>
            <a:r>
              <a:rPr lang="en-US" dirty="0"/>
              <a:t>You can choose the specific levels of access control that you need for your keys.</a:t>
            </a:r>
          </a:p>
        </p:txBody>
      </p:sp>
      <p:pic>
        <p:nvPicPr>
          <p:cNvPr id="9" name="Graphic 8">
            <a:extLst>
              <a:ext uri="{FF2B5EF4-FFF2-40B4-BE49-F238E27FC236}">
                <a16:creationId xmlns:a16="http://schemas.microsoft.com/office/drawing/2014/main" id="{E9B367B0-E875-8E48-BE56-50FAA78A04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8784" y="2395728"/>
            <a:ext cx="2066543" cy="2066543"/>
          </a:xfrm>
          <a:prstGeom prst="rect">
            <a:avLst/>
          </a:prstGeom>
        </p:spPr>
      </p:pic>
      <p:sp>
        <p:nvSpPr>
          <p:cNvPr id="10" name="Slide Number Placeholder 3">
            <a:extLst>
              <a:ext uri="{FF2B5EF4-FFF2-40B4-BE49-F238E27FC236}">
                <a16:creationId xmlns:a16="http://schemas.microsoft.com/office/drawing/2014/main" id="{E46CC510-ADB4-9041-82DE-61FD053008FF}"/>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35</a:t>
            </a:fld>
            <a:endParaRPr lang="en-US" dirty="0"/>
          </a:p>
        </p:txBody>
      </p:sp>
      <p:sp>
        <p:nvSpPr>
          <p:cNvPr id="11" name="Footer Placeholder 4">
            <a:extLst>
              <a:ext uri="{FF2B5EF4-FFF2-40B4-BE49-F238E27FC236}">
                <a16:creationId xmlns:a16="http://schemas.microsoft.com/office/drawing/2014/main" id="{C879589D-0260-8E42-8BDE-7937EEC40786}"/>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272257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DF9F7814-0C66-0643-A867-DCCDB80E3682}"/>
              </a:ext>
            </a:extLst>
          </p:cNvPr>
          <p:cNvCxnSpPr>
            <a:cxnSpLocks/>
          </p:cNvCxnSpPr>
          <p:nvPr/>
        </p:nvCxnSpPr>
        <p:spPr>
          <a:xfrm flipH="1">
            <a:off x="8947381" y="4348414"/>
            <a:ext cx="438912"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B6630F7-EDCD-7846-87F6-69856B9AB30C}"/>
              </a:ext>
            </a:extLst>
          </p:cNvPr>
          <p:cNvCxnSpPr>
            <a:cxnSpLocks/>
          </p:cNvCxnSpPr>
          <p:nvPr/>
        </p:nvCxnSpPr>
        <p:spPr>
          <a:xfrm flipH="1">
            <a:off x="5924739" y="4348414"/>
            <a:ext cx="438912"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08F6BFA-FF45-DB4F-815B-26AE4E324B25}"/>
              </a:ext>
            </a:extLst>
          </p:cNvPr>
          <p:cNvCxnSpPr>
            <a:cxnSpLocks/>
          </p:cNvCxnSpPr>
          <p:nvPr/>
        </p:nvCxnSpPr>
        <p:spPr>
          <a:xfrm flipH="1">
            <a:off x="2725360" y="4348414"/>
            <a:ext cx="438912" cy="0"/>
          </a:xfrm>
          <a:prstGeom prst="straightConnector1">
            <a:avLst/>
          </a:prstGeom>
          <a:ln w="381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06ABBDA-11DA-E149-BED9-992ED68D01BD}"/>
              </a:ext>
            </a:extLst>
          </p:cNvPr>
          <p:cNvSpPr>
            <a:spLocks noGrp="1"/>
          </p:cNvSpPr>
          <p:nvPr>
            <p:ph type="title"/>
          </p:nvPr>
        </p:nvSpPr>
        <p:spPr/>
        <p:txBody>
          <a:bodyPr/>
          <a:lstStyle/>
          <a:p>
            <a:r>
              <a:rPr lang="en-US" dirty="0"/>
              <a:t>Amazon GuardDuty</a:t>
            </a:r>
          </a:p>
        </p:txBody>
      </p:sp>
      <p:pic>
        <p:nvPicPr>
          <p:cNvPr id="7" name="Picture 6">
            <a:extLst>
              <a:ext uri="{FF2B5EF4-FFF2-40B4-BE49-F238E27FC236}">
                <a16:creationId xmlns:a16="http://schemas.microsoft.com/office/drawing/2014/main" id="{B203C8E2-9CFD-064F-8204-0EBF707B3867}"/>
              </a:ext>
            </a:extLst>
          </p:cNvPr>
          <p:cNvPicPr>
            <a:picLocks noChangeAspect="1"/>
          </p:cNvPicPr>
          <p:nvPr/>
        </p:nvPicPr>
        <p:blipFill>
          <a:blip r:embed="rId4"/>
          <a:stretch>
            <a:fillRect/>
          </a:stretch>
        </p:blipFill>
        <p:spPr>
          <a:xfrm>
            <a:off x="748303" y="2983163"/>
            <a:ext cx="1465382" cy="1487132"/>
          </a:xfrm>
          <a:prstGeom prst="rect">
            <a:avLst/>
          </a:prstGeom>
        </p:spPr>
      </p:pic>
      <p:sp>
        <p:nvSpPr>
          <p:cNvPr id="8" name="TextBox 7">
            <a:extLst>
              <a:ext uri="{FF2B5EF4-FFF2-40B4-BE49-F238E27FC236}">
                <a16:creationId xmlns:a16="http://schemas.microsoft.com/office/drawing/2014/main" id="{EDBE5BDA-1613-E340-97C7-C3AAB0CD57AC}"/>
              </a:ext>
            </a:extLst>
          </p:cNvPr>
          <p:cNvSpPr txBox="1"/>
          <p:nvPr/>
        </p:nvSpPr>
        <p:spPr>
          <a:xfrm>
            <a:off x="222234" y="4823287"/>
            <a:ext cx="2488732"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Enable</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GuardDuty.</a:t>
            </a:r>
          </a:p>
        </p:txBody>
      </p:sp>
      <p:pic>
        <p:nvPicPr>
          <p:cNvPr id="12" name="Picture 11">
            <a:extLst>
              <a:ext uri="{FF2B5EF4-FFF2-40B4-BE49-F238E27FC236}">
                <a16:creationId xmlns:a16="http://schemas.microsoft.com/office/drawing/2014/main" id="{A79634AA-6A2E-804B-B4E2-11AF065A0BCA}"/>
              </a:ext>
            </a:extLst>
          </p:cNvPr>
          <p:cNvPicPr>
            <a:picLocks noChangeAspect="1"/>
          </p:cNvPicPr>
          <p:nvPr/>
        </p:nvPicPr>
        <p:blipFill>
          <a:blip r:embed="rId5"/>
          <a:stretch>
            <a:fillRect/>
          </a:stretch>
        </p:blipFill>
        <p:spPr>
          <a:xfrm>
            <a:off x="3581756" y="2936794"/>
            <a:ext cx="1966626" cy="1417128"/>
          </a:xfrm>
          <a:prstGeom prst="rect">
            <a:avLst/>
          </a:prstGeom>
        </p:spPr>
      </p:pic>
      <p:sp>
        <p:nvSpPr>
          <p:cNvPr id="13" name="TextBox 12">
            <a:extLst>
              <a:ext uri="{FF2B5EF4-FFF2-40B4-BE49-F238E27FC236}">
                <a16:creationId xmlns:a16="http://schemas.microsoft.com/office/drawing/2014/main" id="{AA38622E-04A1-F24C-8AC4-1C15661306A1}"/>
              </a:ext>
            </a:extLst>
          </p:cNvPr>
          <p:cNvSpPr txBox="1"/>
          <p:nvPr/>
        </p:nvSpPr>
        <p:spPr>
          <a:xfrm>
            <a:off x="3192987" y="4762943"/>
            <a:ext cx="2731752" cy="923330"/>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GuardDuty continuously analyzes network and account activity.</a:t>
            </a:r>
          </a:p>
        </p:txBody>
      </p:sp>
      <p:pic>
        <p:nvPicPr>
          <p:cNvPr id="15" name="Picture 14">
            <a:extLst>
              <a:ext uri="{FF2B5EF4-FFF2-40B4-BE49-F238E27FC236}">
                <a16:creationId xmlns:a16="http://schemas.microsoft.com/office/drawing/2014/main" id="{DEA09A99-2214-0B49-9842-C2D0FB4F0CD5}"/>
              </a:ext>
            </a:extLst>
          </p:cNvPr>
          <p:cNvPicPr>
            <a:picLocks noChangeAspect="1"/>
          </p:cNvPicPr>
          <p:nvPr/>
        </p:nvPicPr>
        <p:blipFill>
          <a:blip r:embed="rId6"/>
          <a:stretch>
            <a:fillRect/>
          </a:stretch>
        </p:blipFill>
        <p:spPr>
          <a:xfrm>
            <a:off x="6795474" y="2772181"/>
            <a:ext cx="1777388" cy="1746354"/>
          </a:xfrm>
          <a:prstGeom prst="rect">
            <a:avLst/>
          </a:prstGeom>
        </p:spPr>
      </p:pic>
      <p:sp>
        <p:nvSpPr>
          <p:cNvPr id="16" name="TextBox 15">
            <a:extLst>
              <a:ext uri="{FF2B5EF4-FFF2-40B4-BE49-F238E27FC236}">
                <a16:creationId xmlns:a16="http://schemas.microsoft.com/office/drawing/2014/main" id="{FA5ED915-F51C-BA41-9806-EECA21F299FD}"/>
              </a:ext>
            </a:extLst>
          </p:cNvPr>
          <p:cNvSpPr txBox="1"/>
          <p:nvPr/>
        </p:nvSpPr>
        <p:spPr>
          <a:xfrm>
            <a:off x="6436414" y="4901442"/>
            <a:ext cx="2510967"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GuardDuty intelligently detects threats.</a:t>
            </a:r>
          </a:p>
        </p:txBody>
      </p:sp>
      <p:pic>
        <p:nvPicPr>
          <p:cNvPr id="18" name="Picture 17">
            <a:extLst>
              <a:ext uri="{FF2B5EF4-FFF2-40B4-BE49-F238E27FC236}">
                <a16:creationId xmlns:a16="http://schemas.microsoft.com/office/drawing/2014/main" id="{C845E782-870E-EE4A-A001-EE62451A034D}"/>
              </a:ext>
            </a:extLst>
          </p:cNvPr>
          <p:cNvPicPr>
            <a:picLocks noChangeAspect="1"/>
          </p:cNvPicPr>
          <p:nvPr/>
        </p:nvPicPr>
        <p:blipFill>
          <a:blip r:embed="rId7"/>
          <a:stretch>
            <a:fillRect/>
          </a:stretch>
        </p:blipFill>
        <p:spPr>
          <a:xfrm>
            <a:off x="9984261" y="3213395"/>
            <a:ext cx="1768796" cy="1221898"/>
          </a:xfrm>
          <a:prstGeom prst="rect">
            <a:avLst/>
          </a:prstGeom>
        </p:spPr>
      </p:pic>
      <p:sp>
        <p:nvSpPr>
          <p:cNvPr id="19" name="TextBox 18">
            <a:extLst>
              <a:ext uri="{FF2B5EF4-FFF2-40B4-BE49-F238E27FC236}">
                <a16:creationId xmlns:a16="http://schemas.microsoft.com/office/drawing/2014/main" id="{1B6E1B9F-A65C-D44A-9F34-99116E83F3DA}"/>
              </a:ext>
            </a:extLst>
          </p:cNvPr>
          <p:cNvSpPr txBox="1"/>
          <p:nvPr/>
        </p:nvSpPr>
        <p:spPr>
          <a:xfrm>
            <a:off x="9459056" y="4762943"/>
            <a:ext cx="2517520" cy="923330"/>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Review detailed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findings and take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action.</a:t>
            </a:r>
          </a:p>
        </p:txBody>
      </p:sp>
      <p:sp>
        <p:nvSpPr>
          <p:cNvPr id="20" name="Rounded Rectangle 19">
            <a:extLst>
              <a:ext uri="{FF2B5EF4-FFF2-40B4-BE49-F238E27FC236}">
                <a16:creationId xmlns:a16="http://schemas.microsoft.com/office/drawing/2014/main" id="{AD037F23-EFCE-F54A-894A-12E5F9B95CD7}"/>
              </a:ext>
            </a:extLst>
          </p:cNvPr>
          <p:cNvSpPr/>
          <p:nvPr/>
        </p:nvSpPr>
        <p:spPr>
          <a:xfrm>
            <a:off x="207840" y="2375092"/>
            <a:ext cx="2517520" cy="36874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1" name="Rounded Rectangle 20">
            <a:extLst>
              <a:ext uri="{FF2B5EF4-FFF2-40B4-BE49-F238E27FC236}">
                <a16:creationId xmlns:a16="http://schemas.microsoft.com/office/drawing/2014/main" id="{72FF7AF4-79C3-E344-97B5-C2C30F91C1A2}"/>
              </a:ext>
            </a:extLst>
          </p:cNvPr>
          <p:cNvSpPr/>
          <p:nvPr/>
        </p:nvSpPr>
        <p:spPr>
          <a:xfrm>
            <a:off x="3208448" y="2375242"/>
            <a:ext cx="2700831" cy="36874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2" name="Rounded Rectangle 21">
            <a:extLst>
              <a:ext uri="{FF2B5EF4-FFF2-40B4-BE49-F238E27FC236}">
                <a16:creationId xmlns:a16="http://schemas.microsoft.com/office/drawing/2014/main" id="{4CBECAEA-E5E0-D041-9AE1-4103CD44BA8C}"/>
              </a:ext>
            </a:extLst>
          </p:cNvPr>
          <p:cNvSpPr/>
          <p:nvPr/>
        </p:nvSpPr>
        <p:spPr>
          <a:xfrm>
            <a:off x="6429861" y="2375242"/>
            <a:ext cx="2517520" cy="36874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3" name="Rounded Rectangle 22">
            <a:extLst>
              <a:ext uri="{FF2B5EF4-FFF2-40B4-BE49-F238E27FC236}">
                <a16:creationId xmlns:a16="http://schemas.microsoft.com/office/drawing/2014/main" id="{B1AED4CA-58E1-6048-A722-4030C95EDEAF}"/>
              </a:ext>
            </a:extLst>
          </p:cNvPr>
          <p:cNvSpPr/>
          <p:nvPr/>
        </p:nvSpPr>
        <p:spPr>
          <a:xfrm>
            <a:off x="9459056" y="2375092"/>
            <a:ext cx="2517520" cy="3687429"/>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25" name="TextBox 24">
            <a:extLst>
              <a:ext uri="{FF2B5EF4-FFF2-40B4-BE49-F238E27FC236}">
                <a16:creationId xmlns:a16="http://schemas.microsoft.com/office/drawing/2014/main" id="{F3012687-4CC5-E549-86B6-5B9B7122222D}"/>
              </a:ext>
            </a:extLst>
          </p:cNvPr>
          <p:cNvSpPr txBox="1"/>
          <p:nvPr/>
        </p:nvSpPr>
        <p:spPr>
          <a:xfrm>
            <a:off x="419100" y="1253772"/>
            <a:ext cx="11724756" cy="954107"/>
          </a:xfrm>
          <a:prstGeom prst="rect">
            <a:avLst/>
          </a:prstGeom>
          <a:noFill/>
        </p:spPr>
        <p:txBody>
          <a:bodyPr wrap="squar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Amazon GuardDuty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provides intelligent threat detection for AWS products and services.</a:t>
            </a:r>
          </a:p>
        </p:txBody>
      </p:sp>
      <p:sp>
        <p:nvSpPr>
          <p:cNvPr id="26" name="Slide Number Placeholder 3">
            <a:extLst>
              <a:ext uri="{FF2B5EF4-FFF2-40B4-BE49-F238E27FC236}">
                <a16:creationId xmlns:a16="http://schemas.microsoft.com/office/drawing/2014/main" id="{3FAABF97-3627-2A44-8233-1C2E5AB7612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36</a:t>
            </a:fld>
            <a:endParaRPr lang="en-US" dirty="0"/>
          </a:p>
        </p:txBody>
      </p:sp>
      <p:sp>
        <p:nvSpPr>
          <p:cNvPr id="29" name="Footer Placeholder 4">
            <a:extLst>
              <a:ext uri="{FF2B5EF4-FFF2-40B4-BE49-F238E27FC236}">
                <a16:creationId xmlns:a16="http://schemas.microsoft.com/office/drawing/2014/main" id="{1D29B32D-8BA5-6746-A89C-A96B670783C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66135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check</a:t>
            </a:r>
          </a:p>
        </p:txBody>
      </p:sp>
      <p:sp>
        <p:nvSpPr>
          <p:cNvPr id="3" name="Text Placeholder 2"/>
          <p:cNvSpPr>
            <a:spLocks noGrp="1"/>
          </p:cNvSpPr>
          <p:nvPr>
            <p:ph type="body" sz="quarter" idx="10"/>
          </p:nvPr>
        </p:nvSpPr>
        <p:spPr/>
        <p:txBody>
          <a:bodyPr/>
          <a:lstStyle/>
          <a:p>
            <a:r>
              <a:rPr lang="en-US" dirty="0"/>
              <a:t>Module 6</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761315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dirty="0"/>
              <a:t>© 2021 Amazon Web Services, Inc. or its affiliates. All rights reserved.</a:t>
            </a:r>
          </a:p>
        </p:txBody>
      </p:sp>
      <p:sp>
        <p:nvSpPr>
          <p:cNvPr id="10" name="Title 1">
            <a:extLst>
              <a:ext uri="{FF2B5EF4-FFF2-40B4-BE49-F238E27FC236}">
                <a16:creationId xmlns:a16="http://schemas.microsoft.com/office/drawing/2014/main" id="{49054B57-B144-B249-A31B-BE41F853BBE4}"/>
              </a:ext>
            </a:extLst>
          </p:cNvPr>
          <p:cNvSpPr>
            <a:spLocks noGrp="1"/>
          </p:cNvSpPr>
          <p:nvPr>
            <p:ph type="title"/>
          </p:nvPr>
        </p:nvSpPr>
        <p:spPr/>
        <p:txBody>
          <a:bodyPr/>
          <a:lstStyle/>
          <a:p>
            <a:r>
              <a:rPr lang="en-US" dirty="0"/>
              <a:t>Knowledge check question 1</a:t>
            </a:r>
          </a:p>
        </p:txBody>
      </p:sp>
      <p:sp>
        <p:nvSpPr>
          <p:cNvPr id="12" name="Slide Number Placeholder 11"/>
          <p:cNvSpPr>
            <a:spLocks noGrp="1"/>
          </p:cNvSpPr>
          <p:nvPr>
            <p:ph type="sldNum" sz="quarter" idx="10"/>
          </p:nvPr>
        </p:nvSpPr>
        <p:spPr/>
        <p:txBody>
          <a:bodyPr/>
          <a:lstStyle/>
          <a:p>
            <a:fld id="{B6A95138-A96E-2F42-A959-2EFD44FE4AB7}" type="slidenum">
              <a:rPr lang="en-US" smtClean="0"/>
              <a:pPr/>
              <a:t>38</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describes an IAM policy?</a:t>
            </a:r>
          </a:p>
          <a:p>
            <a:pPr marL="457200" indent="-457200">
              <a:buFont typeface="+mj-lt"/>
              <a:buAutoNum type="alphaUcPeriod"/>
            </a:pPr>
            <a:r>
              <a:rPr lang="en-US" sz="2400" dirty="0"/>
              <a:t>An authentication process that provides an extra layer of protection for your AWS account</a:t>
            </a:r>
          </a:p>
          <a:p>
            <a:pPr marL="457200" indent="-457200">
              <a:buFont typeface="+mj-lt"/>
              <a:buAutoNum type="alphaUcPeriod"/>
            </a:pPr>
            <a:r>
              <a:rPr lang="en-US" sz="2400" dirty="0"/>
              <a:t>A document that grants or denies permissions to AWS services and resources</a:t>
            </a:r>
          </a:p>
          <a:p>
            <a:pPr marL="457200" indent="-457200">
              <a:buFont typeface="+mj-lt"/>
              <a:buAutoNum type="alphaUcPeriod"/>
            </a:pPr>
            <a:r>
              <a:rPr lang="en-US" sz="2400" dirty="0"/>
              <a:t>An identity that you can assume to gain temporary access to permissions</a:t>
            </a:r>
          </a:p>
          <a:p>
            <a:pPr marL="457200" indent="-457200">
              <a:buFont typeface="+mj-lt"/>
              <a:buAutoNum type="alphaUcPeriod"/>
            </a:pPr>
            <a:r>
              <a:rPr lang="en-US" sz="2400" dirty="0"/>
              <a:t>The identity that is established when you first create an AWS account</a:t>
            </a:r>
          </a:p>
        </p:txBody>
      </p:sp>
      <p:pic>
        <p:nvPicPr>
          <p:cNvPr id="11" name="Content Placeholder 9">
            <a:extLst>
              <a:ext uri="{FF2B5EF4-FFF2-40B4-BE49-F238E27FC236}">
                <a16:creationId xmlns:a16="http://schemas.microsoft.com/office/drawing/2014/main" id="{F44E3A53-D4DA-C24D-AAA6-BFED5752E6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1224028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0" name="Title 1">
            <a:extLst>
              <a:ext uri="{FF2B5EF4-FFF2-40B4-BE49-F238E27FC236}">
                <a16:creationId xmlns:a16="http://schemas.microsoft.com/office/drawing/2014/main" id="{49054B57-B144-B249-A31B-BE41F853BBE4}"/>
              </a:ext>
            </a:extLst>
          </p:cNvPr>
          <p:cNvSpPr>
            <a:spLocks noGrp="1"/>
          </p:cNvSpPr>
          <p:nvPr>
            <p:ph type="title"/>
          </p:nvPr>
        </p:nvSpPr>
        <p:spPr/>
        <p:txBody>
          <a:bodyPr/>
          <a:lstStyle/>
          <a:p>
            <a:r>
              <a:rPr lang="en-US" dirty="0"/>
              <a:t>Knowledge check answer 1</a:t>
            </a:r>
          </a:p>
        </p:txBody>
      </p:sp>
      <p:sp>
        <p:nvSpPr>
          <p:cNvPr id="4" name="Slide Number Placeholder 3"/>
          <p:cNvSpPr>
            <a:spLocks noGrp="1"/>
          </p:cNvSpPr>
          <p:nvPr>
            <p:ph type="sldNum" sz="quarter" idx="10"/>
          </p:nvPr>
        </p:nvSpPr>
        <p:spPr/>
        <p:txBody>
          <a:bodyPr/>
          <a:lstStyle/>
          <a:p>
            <a:fld id="{B6A95138-A96E-2F42-A959-2EFD44FE4AB7}" type="slidenum">
              <a:rPr lang="en-US" smtClean="0"/>
              <a:pPr/>
              <a:t>39</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describes an IAM policy?</a:t>
            </a:r>
          </a:p>
          <a:p>
            <a:pPr marL="457200" indent="-457200">
              <a:buFont typeface="+mj-lt"/>
              <a:buAutoNum type="alphaUcPeriod"/>
            </a:pPr>
            <a:r>
              <a:rPr lang="en-US" sz="2400" dirty="0"/>
              <a:t>An authentication process that provides an extra layer of protection for your AWS account</a:t>
            </a:r>
          </a:p>
          <a:p>
            <a:pPr marL="457200" indent="-45720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 document that grants or denies permissions to AWS services and resources (correct)</a:t>
            </a:r>
          </a:p>
          <a:p>
            <a:pPr marL="457200" indent="-457200">
              <a:buFont typeface="+mj-lt"/>
              <a:buAutoNum type="alphaUcPeriod"/>
            </a:pPr>
            <a:r>
              <a:rPr lang="en-US" sz="2400" dirty="0"/>
              <a:t>An identity that you can assume to gain temporary access to permissions</a:t>
            </a:r>
          </a:p>
          <a:p>
            <a:pPr marL="457200" indent="-457200">
              <a:buFont typeface="+mj-lt"/>
              <a:buAutoNum type="alphaUcPeriod"/>
            </a:pPr>
            <a:r>
              <a:rPr lang="en-US" sz="2400" dirty="0"/>
              <a:t>The identity that is established when you first create an AWS account</a:t>
            </a:r>
          </a:p>
          <a:p>
            <a:endParaRPr lang="en-US" dirty="0"/>
          </a:p>
        </p:txBody>
      </p:sp>
      <p:pic>
        <p:nvPicPr>
          <p:cNvPr id="11" name="Content Placeholder 9">
            <a:extLst>
              <a:ext uri="{FF2B5EF4-FFF2-40B4-BE49-F238E27FC236}">
                <a16:creationId xmlns:a16="http://schemas.microsoft.com/office/drawing/2014/main" id="{F44E3A53-D4DA-C24D-AAA6-BFED5752E6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40116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94AE-77DD-7947-B6BA-8FAE885CD69D}"/>
              </a:ext>
            </a:extLst>
          </p:cNvPr>
          <p:cNvSpPr>
            <a:spLocks noGrp="1"/>
          </p:cNvSpPr>
          <p:nvPr>
            <p:ph type="title"/>
          </p:nvPr>
        </p:nvSpPr>
        <p:spPr/>
        <p:txBody>
          <a:bodyPr/>
          <a:lstStyle/>
          <a:p>
            <a:r>
              <a:rPr lang="en-US" dirty="0"/>
              <a:t>Shared responsibility model</a:t>
            </a:r>
          </a:p>
        </p:txBody>
      </p:sp>
      <p:grpSp>
        <p:nvGrpSpPr>
          <p:cNvPr id="3" name="Group 2">
            <a:extLst>
              <a:ext uri="{FF2B5EF4-FFF2-40B4-BE49-F238E27FC236}">
                <a16:creationId xmlns:a16="http://schemas.microsoft.com/office/drawing/2014/main" id="{4E6E07B2-F766-E74A-8CCF-AB08E6D9671E}"/>
              </a:ext>
            </a:extLst>
          </p:cNvPr>
          <p:cNvGrpSpPr/>
          <p:nvPr/>
        </p:nvGrpSpPr>
        <p:grpSpPr>
          <a:xfrm>
            <a:off x="436473" y="1607464"/>
            <a:ext cx="11223525" cy="1647072"/>
            <a:chOff x="436473" y="1607464"/>
            <a:chExt cx="11223525" cy="1647072"/>
          </a:xfrm>
        </p:grpSpPr>
        <p:sp>
          <p:nvSpPr>
            <p:cNvPr id="5" name="Rectangle 4">
              <a:extLst>
                <a:ext uri="{FF2B5EF4-FFF2-40B4-BE49-F238E27FC236}">
                  <a16:creationId xmlns:a16="http://schemas.microsoft.com/office/drawing/2014/main" id="{082F5548-1CBB-0547-A300-F7AFC42569D0}"/>
                </a:ext>
              </a:extLst>
            </p:cNvPr>
            <p:cNvSpPr/>
            <p:nvPr/>
          </p:nvSpPr>
          <p:spPr>
            <a:xfrm>
              <a:off x="1488950" y="2650876"/>
              <a:ext cx="3373357"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Client-side Data Encryption </a:t>
              </a:r>
            </a:p>
          </p:txBody>
        </p:sp>
        <p:sp>
          <p:nvSpPr>
            <p:cNvPr id="6" name="Rectangle 5">
              <a:extLst>
                <a:ext uri="{FF2B5EF4-FFF2-40B4-BE49-F238E27FC236}">
                  <a16:creationId xmlns:a16="http://schemas.microsoft.com/office/drawing/2014/main" id="{F23768AF-9306-E14F-BC29-D1E674ADCB01}"/>
                </a:ext>
              </a:extLst>
            </p:cNvPr>
            <p:cNvSpPr/>
            <p:nvPr/>
          </p:nvSpPr>
          <p:spPr>
            <a:xfrm>
              <a:off x="4862308" y="2648876"/>
              <a:ext cx="3417306"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Server-side Encryption</a:t>
              </a:r>
            </a:p>
          </p:txBody>
        </p:sp>
        <p:sp>
          <p:nvSpPr>
            <p:cNvPr id="7" name="Rectangle 6">
              <a:extLst>
                <a:ext uri="{FF2B5EF4-FFF2-40B4-BE49-F238E27FC236}">
                  <a16:creationId xmlns:a16="http://schemas.microsoft.com/office/drawing/2014/main" id="{8B8460FC-3417-A945-A864-5289C542F643}"/>
                </a:ext>
              </a:extLst>
            </p:cNvPr>
            <p:cNvSpPr/>
            <p:nvPr/>
          </p:nvSpPr>
          <p:spPr>
            <a:xfrm>
              <a:off x="8242692" y="2648876"/>
              <a:ext cx="3417306"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Networking Traffic Protection</a:t>
              </a:r>
            </a:p>
          </p:txBody>
        </p:sp>
        <p:sp>
          <p:nvSpPr>
            <p:cNvPr id="8" name="Rectangle 7">
              <a:extLst>
                <a:ext uri="{FF2B5EF4-FFF2-40B4-BE49-F238E27FC236}">
                  <a16:creationId xmlns:a16="http://schemas.microsoft.com/office/drawing/2014/main" id="{92B5025B-B055-5041-ABB0-5768B91B9D8C}"/>
                </a:ext>
              </a:extLst>
            </p:cNvPr>
            <p:cNvSpPr/>
            <p:nvPr/>
          </p:nvSpPr>
          <p:spPr>
            <a:xfrm>
              <a:off x="1488951" y="1607464"/>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Customer Data</a:t>
              </a:r>
            </a:p>
          </p:txBody>
        </p:sp>
        <p:sp>
          <p:nvSpPr>
            <p:cNvPr id="9" name="Rectangle 8">
              <a:extLst>
                <a:ext uri="{FF2B5EF4-FFF2-40B4-BE49-F238E27FC236}">
                  <a16:creationId xmlns:a16="http://schemas.microsoft.com/office/drawing/2014/main" id="{A01D4CD2-2173-C243-96CC-96BF2895CEE5}"/>
                </a:ext>
              </a:extLst>
            </p:cNvPr>
            <p:cNvSpPr/>
            <p:nvPr/>
          </p:nvSpPr>
          <p:spPr>
            <a:xfrm>
              <a:off x="1488951" y="1958516"/>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Platform, Applications, Identity and Access Management</a:t>
              </a:r>
            </a:p>
          </p:txBody>
        </p:sp>
        <p:sp>
          <p:nvSpPr>
            <p:cNvPr id="10" name="Rectangle 9">
              <a:extLst>
                <a:ext uri="{FF2B5EF4-FFF2-40B4-BE49-F238E27FC236}">
                  <a16:creationId xmlns:a16="http://schemas.microsoft.com/office/drawing/2014/main" id="{3E4B8ADD-5545-044A-9B85-162BDB66E3A0}"/>
                </a:ext>
              </a:extLst>
            </p:cNvPr>
            <p:cNvSpPr/>
            <p:nvPr/>
          </p:nvSpPr>
          <p:spPr>
            <a:xfrm>
              <a:off x="1488951" y="2299824"/>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Operating Systems, Network and Firewall Configuration</a:t>
              </a:r>
            </a:p>
          </p:txBody>
        </p:sp>
        <p:sp>
          <p:nvSpPr>
            <p:cNvPr id="11" name="Rectangle 10">
              <a:extLst>
                <a:ext uri="{FF2B5EF4-FFF2-40B4-BE49-F238E27FC236}">
                  <a16:creationId xmlns:a16="http://schemas.microsoft.com/office/drawing/2014/main" id="{86B65FEE-D983-2941-9B52-F77911B02101}"/>
                </a:ext>
              </a:extLst>
            </p:cNvPr>
            <p:cNvSpPr/>
            <p:nvPr/>
          </p:nvSpPr>
          <p:spPr>
            <a:xfrm>
              <a:off x="436473" y="1607464"/>
              <a:ext cx="1045450" cy="164507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Customers</a:t>
              </a:r>
            </a:p>
          </p:txBody>
        </p:sp>
      </p:grpSp>
      <p:grpSp>
        <p:nvGrpSpPr>
          <p:cNvPr id="22" name="Group 21">
            <a:extLst>
              <a:ext uri="{FF2B5EF4-FFF2-40B4-BE49-F238E27FC236}">
                <a16:creationId xmlns:a16="http://schemas.microsoft.com/office/drawing/2014/main" id="{8331DC14-6F67-C042-B153-0E9ACFE7FA49}"/>
              </a:ext>
            </a:extLst>
          </p:cNvPr>
          <p:cNvGrpSpPr/>
          <p:nvPr/>
        </p:nvGrpSpPr>
        <p:grpSpPr>
          <a:xfrm>
            <a:off x="443497" y="3944867"/>
            <a:ext cx="11223527" cy="1643262"/>
            <a:chOff x="443497" y="3944867"/>
            <a:chExt cx="11223527" cy="1643262"/>
          </a:xfrm>
        </p:grpSpPr>
        <p:sp>
          <p:nvSpPr>
            <p:cNvPr id="12" name="Rectangle 11">
              <a:extLst>
                <a:ext uri="{FF2B5EF4-FFF2-40B4-BE49-F238E27FC236}">
                  <a16:creationId xmlns:a16="http://schemas.microsoft.com/office/drawing/2014/main" id="{EFE454D0-A75A-634A-99D8-310EB92021C0}"/>
                </a:ext>
              </a:extLst>
            </p:cNvPr>
            <p:cNvSpPr/>
            <p:nvPr/>
          </p:nvSpPr>
          <p:spPr>
            <a:xfrm>
              <a:off x="443497" y="3944867"/>
              <a:ext cx="1045450" cy="164326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p>
          </p:txBody>
        </p:sp>
        <p:sp>
          <p:nvSpPr>
            <p:cNvPr id="13" name="Rectangle 12">
              <a:extLst>
                <a:ext uri="{FF2B5EF4-FFF2-40B4-BE49-F238E27FC236}">
                  <a16:creationId xmlns:a16="http://schemas.microsoft.com/office/drawing/2014/main" id="{82E5BC5D-D7B8-974E-925B-E1CC7142D4D5}"/>
                </a:ext>
              </a:extLst>
            </p:cNvPr>
            <p:cNvSpPr/>
            <p:nvPr/>
          </p:nvSpPr>
          <p:spPr>
            <a:xfrm>
              <a:off x="1488950" y="3944867"/>
              <a:ext cx="10178074"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Software</a:t>
              </a:r>
            </a:p>
          </p:txBody>
        </p:sp>
        <p:sp>
          <p:nvSpPr>
            <p:cNvPr id="14" name="Rectangle 13">
              <a:extLst>
                <a:ext uri="{FF2B5EF4-FFF2-40B4-BE49-F238E27FC236}">
                  <a16:creationId xmlns:a16="http://schemas.microsoft.com/office/drawing/2014/main" id="{E13F3032-EAB2-A244-8226-C2F3967AE331}"/>
                </a:ext>
              </a:extLst>
            </p:cNvPr>
            <p:cNvSpPr/>
            <p:nvPr/>
          </p:nvSpPr>
          <p:spPr>
            <a:xfrm>
              <a:off x="14889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Compute</a:t>
              </a:r>
            </a:p>
          </p:txBody>
        </p:sp>
        <p:sp>
          <p:nvSpPr>
            <p:cNvPr id="15" name="Rectangle 14">
              <a:extLst>
                <a:ext uri="{FF2B5EF4-FFF2-40B4-BE49-F238E27FC236}">
                  <a16:creationId xmlns:a16="http://schemas.microsoft.com/office/drawing/2014/main" id="{6BDA14A0-49E7-094D-847A-BA65FD226C4A}"/>
                </a:ext>
              </a:extLst>
            </p:cNvPr>
            <p:cNvSpPr/>
            <p:nvPr/>
          </p:nvSpPr>
          <p:spPr>
            <a:xfrm>
              <a:off x="40035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Storage</a:t>
              </a:r>
            </a:p>
          </p:txBody>
        </p:sp>
        <p:sp>
          <p:nvSpPr>
            <p:cNvPr id="16" name="Rectangle 15">
              <a:extLst>
                <a:ext uri="{FF2B5EF4-FFF2-40B4-BE49-F238E27FC236}">
                  <a16:creationId xmlns:a16="http://schemas.microsoft.com/office/drawing/2014/main" id="{11EFBBE5-A6BC-AD45-8481-CF61F409E64B}"/>
                </a:ext>
              </a:extLst>
            </p:cNvPr>
            <p:cNvSpPr/>
            <p:nvPr/>
          </p:nvSpPr>
          <p:spPr>
            <a:xfrm>
              <a:off x="65181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Database</a:t>
              </a:r>
            </a:p>
          </p:txBody>
        </p:sp>
        <p:sp>
          <p:nvSpPr>
            <p:cNvPr id="17" name="Rectangle 16">
              <a:extLst>
                <a:ext uri="{FF2B5EF4-FFF2-40B4-BE49-F238E27FC236}">
                  <a16:creationId xmlns:a16="http://schemas.microsoft.com/office/drawing/2014/main" id="{C3C2EA12-6311-FB40-98E9-CCA9578C39DA}"/>
                </a:ext>
              </a:extLst>
            </p:cNvPr>
            <p:cNvSpPr/>
            <p:nvPr/>
          </p:nvSpPr>
          <p:spPr>
            <a:xfrm>
              <a:off x="9032750" y="4285257"/>
              <a:ext cx="2634274"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Networking</a:t>
              </a:r>
            </a:p>
          </p:txBody>
        </p:sp>
        <p:sp>
          <p:nvSpPr>
            <p:cNvPr id="18" name="Rectangle 17">
              <a:extLst>
                <a:ext uri="{FF2B5EF4-FFF2-40B4-BE49-F238E27FC236}">
                  <a16:creationId xmlns:a16="http://schemas.microsoft.com/office/drawing/2014/main" id="{2BDD5CED-CBE1-FE4E-8D8B-F44C7CE88231}"/>
                </a:ext>
              </a:extLst>
            </p:cNvPr>
            <p:cNvSpPr/>
            <p:nvPr/>
          </p:nvSpPr>
          <p:spPr>
            <a:xfrm>
              <a:off x="1488948" y="4638138"/>
              <a:ext cx="10178075"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Hardware/AWS Global Infrastructure</a:t>
              </a:r>
            </a:p>
          </p:txBody>
        </p:sp>
        <p:sp>
          <p:nvSpPr>
            <p:cNvPr id="19" name="Rectangle 18">
              <a:extLst>
                <a:ext uri="{FF2B5EF4-FFF2-40B4-BE49-F238E27FC236}">
                  <a16:creationId xmlns:a16="http://schemas.microsoft.com/office/drawing/2014/main" id="{C8C08A33-676F-1641-8F45-8230712489C2}"/>
                </a:ext>
              </a:extLst>
            </p:cNvPr>
            <p:cNvSpPr/>
            <p:nvPr/>
          </p:nvSpPr>
          <p:spPr>
            <a:xfrm>
              <a:off x="1488948" y="4984469"/>
              <a:ext cx="3380384"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defRPr/>
              </a:pP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Regions</a:t>
              </a:r>
            </a:p>
          </p:txBody>
        </p:sp>
        <p:sp>
          <p:nvSpPr>
            <p:cNvPr id="20" name="Rectangle 19">
              <a:extLst>
                <a:ext uri="{FF2B5EF4-FFF2-40B4-BE49-F238E27FC236}">
                  <a16:creationId xmlns:a16="http://schemas.microsoft.com/office/drawing/2014/main" id="{054C5C14-842E-7E43-985D-3B044DEADE2E}"/>
                </a:ext>
              </a:extLst>
            </p:cNvPr>
            <p:cNvSpPr/>
            <p:nvPr/>
          </p:nvSpPr>
          <p:spPr>
            <a:xfrm>
              <a:off x="4869333" y="4984469"/>
              <a:ext cx="3417306"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Availability Zones</a:t>
              </a:r>
            </a:p>
          </p:txBody>
        </p:sp>
        <p:sp>
          <p:nvSpPr>
            <p:cNvPr id="21" name="Rectangle 20">
              <a:extLst>
                <a:ext uri="{FF2B5EF4-FFF2-40B4-BE49-F238E27FC236}">
                  <a16:creationId xmlns:a16="http://schemas.microsoft.com/office/drawing/2014/main" id="{23C249C0-03D6-CF4A-87A9-0DFD1AA220F4}"/>
                </a:ext>
              </a:extLst>
            </p:cNvPr>
            <p:cNvSpPr/>
            <p:nvPr/>
          </p:nvSpPr>
          <p:spPr>
            <a:xfrm>
              <a:off x="8286639" y="4984469"/>
              <a:ext cx="3380384"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pP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Edge Locations</a:t>
              </a:r>
            </a:p>
          </p:txBody>
        </p:sp>
      </p:grpSp>
      <p:sp>
        <p:nvSpPr>
          <p:cNvPr id="23" name="Slide Number Placeholder 3">
            <a:extLst>
              <a:ext uri="{FF2B5EF4-FFF2-40B4-BE49-F238E27FC236}">
                <a16:creationId xmlns:a16="http://schemas.microsoft.com/office/drawing/2014/main" id="{AD9DEB13-9502-C846-9027-12FF673C4DB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4</a:t>
            </a:fld>
            <a:endParaRPr lang="en-US" dirty="0"/>
          </a:p>
        </p:txBody>
      </p:sp>
      <p:sp>
        <p:nvSpPr>
          <p:cNvPr id="24" name="Footer Placeholder 4">
            <a:extLst>
              <a:ext uri="{FF2B5EF4-FFF2-40B4-BE49-F238E27FC236}">
                <a16:creationId xmlns:a16="http://schemas.microsoft.com/office/drawing/2014/main" id="{4AD0694B-BC87-BD49-BAD2-3B7A19CDC0C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218754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0" name="Title 1">
            <a:extLst>
              <a:ext uri="{FF2B5EF4-FFF2-40B4-BE49-F238E27FC236}">
                <a16:creationId xmlns:a16="http://schemas.microsoft.com/office/drawing/2014/main" id="{49054B57-B144-B249-A31B-BE41F853BBE4}"/>
              </a:ext>
            </a:extLst>
          </p:cNvPr>
          <p:cNvSpPr>
            <a:spLocks noGrp="1"/>
          </p:cNvSpPr>
          <p:nvPr>
            <p:ph type="title"/>
          </p:nvPr>
        </p:nvSpPr>
        <p:spPr/>
        <p:txBody>
          <a:bodyPr/>
          <a:lstStyle/>
          <a:p>
            <a:r>
              <a:rPr lang="en-US" dirty="0"/>
              <a:t>Knowledge check question 2</a:t>
            </a:r>
          </a:p>
        </p:txBody>
      </p:sp>
      <p:sp>
        <p:nvSpPr>
          <p:cNvPr id="4" name="Slide Number Placeholder 3"/>
          <p:cNvSpPr>
            <a:spLocks noGrp="1"/>
          </p:cNvSpPr>
          <p:nvPr>
            <p:ph type="sldNum" sz="quarter" idx="10"/>
          </p:nvPr>
        </p:nvSpPr>
        <p:spPr/>
        <p:txBody>
          <a:bodyPr/>
          <a:lstStyle/>
          <a:p>
            <a:fld id="{B6A95138-A96E-2F42-A959-2EFD44FE4AB7}" type="slidenum">
              <a:rPr lang="en-US" smtClean="0"/>
              <a:pPr/>
              <a:t>40</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An employee requires temporary access to create several Amazon S3 buckets. Which option should be used for this task?</a:t>
            </a:r>
          </a:p>
          <a:p>
            <a:pPr marL="514350" indent="-514350">
              <a:buFont typeface="+mj-lt"/>
              <a:buAutoNum type="alphaUcPeriod"/>
            </a:pPr>
            <a:r>
              <a:rPr lang="en-US" sz="2400" dirty="0"/>
              <a:t>AWS account root user</a:t>
            </a:r>
          </a:p>
          <a:p>
            <a:pPr marL="514350" indent="-514350">
              <a:buFont typeface="+mj-lt"/>
              <a:buAutoNum type="alphaUcPeriod"/>
            </a:pPr>
            <a:r>
              <a:rPr lang="en-US" sz="2400" dirty="0"/>
              <a:t>IAM group</a:t>
            </a:r>
          </a:p>
          <a:p>
            <a:pPr marL="514350" indent="-514350">
              <a:buFont typeface="+mj-lt"/>
              <a:buAutoNum type="alphaUcPeriod"/>
            </a:pPr>
            <a:r>
              <a:rPr lang="en-US" sz="2400" dirty="0"/>
              <a:t>IAM role</a:t>
            </a:r>
          </a:p>
          <a:p>
            <a:pPr marL="514350" indent="-514350">
              <a:buFont typeface="+mj-lt"/>
              <a:buAutoNum type="alphaUcPeriod"/>
            </a:pPr>
            <a:r>
              <a:rPr lang="en-US" sz="2400" dirty="0"/>
              <a:t>Service control policy</a:t>
            </a:r>
          </a:p>
        </p:txBody>
      </p:sp>
      <p:pic>
        <p:nvPicPr>
          <p:cNvPr id="11" name="Content Placeholder 9">
            <a:extLst>
              <a:ext uri="{FF2B5EF4-FFF2-40B4-BE49-F238E27FC236}">
                <a16:creationId xmlns:a16="http://schemas.microsoft.com/office/drawing/2014/main" id="{F44E3A53-D4DA-C24D-AAA6-BFED5752E6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69827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10" name="Title 1">
            <a:extLst>
              <a:ext uri="{FF2B5EF4-FFF2-40B4-BE49-F238E27FC236}">
                <a16:creationId xmlns:a16="http://schemas.microsoft.com/office/drawing/2014/main" id="{49054B57-B144-B249-A31B-BE41F853BBE4}"/>
              </a:ext>
            </a:extLst>
          </p:cNvPr>
          <p:cNvSpPr>
            <a:spLocks noGrp="1"/>
          </p:cNvSpPr>
          <p:nvPr>
            <p:ph type="title"/>
          </p:nvPr>
        </p:nvSpPr>
        <p:spPr/>
        <p:txBody>
          <a:bodyPr/>
          <a:lstStyle/>
          <a:p>
            <a:r>
              <a:rPr lang="en-US" dirty="0"/>
              <a:t>Knowledge check answer 2</a:t>
            </a:r>
          </a:p>
        </p:txBody>
      </p:sp>
      <p:sp>
        <p:nvSpPr>
          <p:cNvPr id="4" name="Slide Number Placeholder 3"/>
          <p:cNvSpPr>
            <a:spLocks noGrp="1"/>
          </p:cNvSpPr>
          <p:nvPr>
            <p:ph type="sldNum" sz="quarter" idx="10"/>
          </p:nvPr>
        </p:nvSpPr>
        <p:spPr/>
        <p:txBody>
          <a:bodyPr/>
          <a:lstStyle/>
          <a:p>
            <a:fld id="{B6A95138-A96E-2F42-A959-2EFD44FE4AB7}" type="slidenum">
              <a:rPr lang="en-US" smtClean="0"/>
              <a:pPr/>
              <a:t>41</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An employee requires temporary access to create several Amazon S3 buckets. Which option should be used for this task?</a:t>
            </a:r>
          </a:p>
          <a:p>
            <a:pPr marL="514350" indent="-514350">
              <a:buFont typeface="+mj-lt"/>
              <a:buAutoNum type="alphaUcPeriod"/>
            </a:pPr>
            <a:r>
              <a:rPr lang="en-US" sz="2400" dirty="0"/>
              <a:t>AWS account root user</a:t>
            </a:r>
          </a:p>
          <a:p>
            <a:pPr marL="514350" indent="-514350">
              <a:buFont typeface="+mj-lt"/>
              <a:buAutoNum type="alphaUcPeriod"/>
            </a:pPr>
            <a:r>
              <a:rPr lang="en-US" sz="2400" dirty="0"/>
              <a:t>IAM group</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IAM role (correct)</a:t>
            </a:r>
          </a:p>
          <a:p>
            <a:pPr marL="514350" indent="-514350">
              <a:buFont typeface="+mj-lt"/>
              <a:buAutoNum type="alphaUcPeriod"/>
            </a:pPr>
            <a:r>
              <a:rPr lang="en-US" sz="2400" dirty="0"/>
              <a:t>Service control policy</a:t>
            </a:r>
          </a:p>
        </p:txBody>
      </p:sp>
      <p:pic>
        <p:nvPicPr>
          <p:cNvPr id="11" name="Content Placeholder 9">
            <a:extLst>
              <a:ext uri="{FF2B5EF4-FFF2-40B4-BE49-F238E27FC236}">
                <a16:creationId xmlns:a16="http://schemas.microsoft.com/office/drawing/2014/main" id="{F44E3A53-D4DA-C24D-AAA6-BFED5752E6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4088086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F18244F0-9310-2E40-BE49-7BE2B866D3B1}"/>
              </a:ext>
            </a:extLst>
          </p:cNvPr>
          <p:cNvSpPr>
            <a:spLocks noGrp="1"/>
          </p:cNvSpPr>
          <p:nvPr>
            <p:ph type="title"/>
          </p:nvPr>
        </p:nvSpPr>
        <p:spPr/>
        <p:txBody>
          <a:bodyPr/>
          <a:lstStyle/>
          <a:p>
            <a:r>
              <a:rPr lang="en-US" dirty="0"/>
              <a:t>Knowledge check question 3</a:t>
            </a:r>
          </a:p>
        </p:txBody>
      </p:sp>
      <p:sp>
        <p:nvSpPr>
          <p:cNvPr id="4" name="Slide Number Placeholder 3"/>
          <p:cNvSpPr>
            <a:spLocks noGrp="1"/>
          </p:cNvSpPr>
          <p:nvPr>
            <p:ph type="sldNum" sz="quarter" idx="10"/>
          </p:nvPr>
        </p:nvSpPr>
        <p:spPr/>
        <p:txBody>
          <a:bodyPr/>
          <a:lstStyle/>
          <a:p>
            <a:fld id="{B6A95138-A96E-2F42-A959-2EFD44FE4AB7}" type="slidenum">
              <a:rPr lang="en-US" smtClean="0"/>
              <a:pPr/>
              <a:t>42</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option describes the concept of least privilege?</a:t>
            </a:r>
          </a:p>
          <a:p>
            <a:pPr marL="457200" indent="-457200">
              <a:buFont typeface="+mj-lt"/>
              <a:buAutoNum type="alphaUcPeriod"/>
            </a:pPr>
            <a:r>
              <a:rPr lang="en-US" sz="2400" dirty="0"/>
              <a:t>Adding an IAM user into at least one IAM group</a:t>
            </a:r>
          </a:p>
          <a:p>
            <a:pPr marL="457200" indent="-457200">
              <a:buFont typeface="+mj-lt"/>
              <a:buAutoNum type="alphaUcPeriod"/>
            </a:pPr>
            <a:r>
              <a:rPr lang="en-US" sz="2400" dirty="0"/>
              <a:t>Granting only the permissions that are needed to perform specific tasks</a:t>
            </a:r>
          </a:p>
          <a:p>
            <a:pPr marL="457200" indent="-457200">
              <a:buFont typeface="+mj-lt"/>
              <a:buAutoNum type="alphaUcPeriod"/>
            </a:pPr>
            <a:r>
              <a:rPr lang="en-US" sz="2400" dirty="0"/>
              <a:t>Checking a packet’s permissions against an access control list</a:t>
            </a:r>
          </a:p>
          <a:p>
            <a:pPr marL="457200" indent="-457200">
              <a:buFont typeface="+mj-lt"/>
              <a:buAutoNum type="alphaUcPeriod"/>
            </a:pPr>
            <a:r>
              <a:rPr lang="en-US" sz="2400" dirty="0"/>
              <a:t>Performing a denial of service attack that originates from at least one device</a:t>
            </a:r>
          </a:p>
        </p:txBody>
      </p:sp>
      <p:pic>
        <p:nvPicPr>
          <p:cNvPr id="6" name="Content Placeholder 9">
            <a:extLst>
              <a:ext uri="{FF2B5EF4-FFF2-40B4-BE49-F238E27FC236}">
                <a16:creationId xmlns:a16="http://schemas.microsoft.com/office/drawing/2014/main" id="{E46DCC01-D268-5542-8FF1-C75DEC0FE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2246035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F18244F0-9310-2E40-BE49-7BE2B866D3B1}"/>
              </a:ext>
            </a:extLst>
          </p:cNvPr>
          <p:cNvSpPr>
            <a:spLocks noGrp="1"/>
          </p:cNvSpPr>
          <p:nvPr>
            <p:ph type="title"/>
          </p:nvPr>
        </p:nvSpPr>
        <p:spPr/>
        <p:txBody>
          <a:bodyPr/>
          <a:lstStyle/>
          <a:p>
            <a:r>
              <a:rPr lang="en-US" dirty="0"/>
              <a:t>Knowledge check answer 3</a:t>
            </a:r>
          </a:p>
        </p:txBody>
      </p:sp>
      <p:sp>
        <p:nvSpPr>
          <p:cNvPr id="4" name="Slide Number Placeholder 3"/>
          <p:cNvSpPr>
            <a:spLocks noGrp="1"/>
          </p:cNvSpPr>
          <p:nvPr>
            <p:ph type="sldNum" sz="quarter" idx="10"/>
          </p:nvPr>
        </p:nvSpPr>
        <p:spPr/>
        <p:txBody>
          <a:bodyPr/>
          <a:lstStyle/>
          <a:p>
            <a:fld id="{B6A95138-A96E-2F42-A959-2EFD44FE4AB7}" type="slidenum">
              <a:rPr lang="en-US" smtClean="0"/>
              <a:pPr/>
              <a:t>43</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option describes the concept of least privilege?</a:t>
            </a:r>
          </a:p>
          <a:p>
            <a:pPr marL="514350" indent="-514350">
              <a:buFont typeface="+mj-lt"/>
              <a:buAutoNum type="alphaUcPeriod"/>
            </a:pPr>
            <a:r>
              <a:rPr lang="en-US" sz="2400" dirty="0"/>
              <a:t>Adding an IAM user into at least one IAM group</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Granting only the permissions that are needed to perform specific tasks (correct)</a:t>
            </a:r>
          </a:p>
          <a:p>
            <a:pPr marL="514350" indent="-514350">
              <a:buFont typeface="+mj-lt"/>
              <a:buAutoNum type="alphaUcPeriod"/>
            </a:pPr>
            <a:r>
              <a:rPr lang="en-US" sz="2400" dirty="0"/>
              <a:t>Checking a packet’s permissions against an access control list</a:t>
            </a:r>
          </a:p>
          <a:p>
            <a:pPr marL="514350" indent="-514350">
              <a:buFont typeface="+mj-lt"/>
              <a:buAutoNum type="alphaUcPeriod"/>
            </a:pPr>
            <a:r>
              <a:rPr lang="en-US" sz="2400" dirty="0"/>
              <a:t>Performing a denial of service attack that originates from at least one device</a:t>
            </a:r>
          </a:p>
        </p:txBody>
      </p:sp>
      <p:pic>
        <p:nvPicPr>
          <p:cNvPr id="6" name="Content Placeholder 9">
            <a:extLst>
              <a:ext uri="{FF2B5EF4-FFF2-40B4-BE49-F238E27FC236}">
                <a16:creationId xmlns:a16="http://schemas.microsoft.com/office/drawing/2014/main" id="{E46DCC01-D268-5542-8FF1-C75DEC0FE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040606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42143E7E-7AD5-4843-A024-53480CFD532E}"/>
              </a:ext>
            </a:extLst>
          </p:cNvPr>
          <p:cNvSpPr>
            <a:spLocks noGrp="1"/>
          </p:cNvSpPr>
          <p:nvPr>
            <p:ph type="title"/>
          </p:nvPr>
        </p:nvSpPr>
        <p:spPr/>
        <p:txBody>
          <a:bodyPr/>
          <a:lstStyle/>
          <a:p>
            <a:r>
              <a:rPr lang="en-US" dirty="0"/>
              <a:t>Knowledge check question 4</a:t>
            </a:r>
          </a:p>
        </p:txBody>
      </p:sp>
      <p:sp>
        <p:nvSpPr>
          <p:cNvPr id="4" name="Slide Number Placeholder 3"/>
          <p:cNvSpPr>
            <a:spLocks noGrp="1"/>
          </p:cNvSpPr>
          <p:nvPr>
            <p:ph type="sldNum" sz="quarter" idx="10"/>
          </p:nvPr>
        </p:nvSpPr>
        <p:spPr/>
        <p:txBody>
          <a:bodyPr/>
          <a:lstStyle/>
          <a:p>
            <a:fld id="{B6A95138-A96E-2F42-A959-2EFD44FE4AB7}" type="slidenum">
              <a:rPr lang="en-US" smtClean="0"/>
              <a:pPr/>
              <a:t>44</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service helps protect your applications against distributed denial of service (DDoS) attacks?</a:t>
            </a:r>
          </a:p>
          <a:p>
            <a:pPr marL="514350" indent="-514350">
              <a:buFont typeface="+mj-lt"/>
              <a:buAutoNum type="alphaUcPeriod"/>
            </a:pPr>
            <a:r>
              <a:rPr lang="en-US" sz="2400" dirty="0"/>
              <a:t>Amazon GuardDuty</a:t>
            </a:r>
          </a:p>
          <a:p>
            <a:pPr marL="514350" indent="-514350">
              <a:buFont typeface="+mj-lt"/>
              <a:buAutoNum type="alphaUcPeriod"/>
            </a:pPr>
            <a:r>
              <a:rPr lang="en-US" sz="2400" dirty="0"/>
              <a:t>Amazon Inspector</a:t>
            </a:r>
          </a:p>
          <a:p>
            <a:pPr marL="514350" indent="-514350">
              <a:buFont typeface="+mj-lt"/>
              <a:buAutoNum type="alphaUcPeriod"/>
            </a:pPr>
            <a:r>
              <a:rPr lang="en-US" sz="2400" dirty="0"/>
              <a:t>AWS Artifact</a:t>
            </a:r>
          </a:p>
          <a:p>
            <a:pPr marL="514350" indent="-514350">
              <a:buFont typeface="+mj-lt"/>
              <a:buAutoNum type="alphaUcPeriod"/>
            </a:pPr>
            <a:r>
              <a:rPr lang="en-US" sz="2400" dirty="0"/>
              <a:t>AWS Shield</a:t>
            </a:r>
          </a:p>
        </p:txBody>
      </p:sp>
      <p:pic>
        <p:nvPicPr>
          <p:cNvPr id="6" name="Content Placeholder 9">
            <a:extLst>
              <a:ext uri="{FF2B5EF4-FFF2-40B4-BE49-F238E27FC236}">
                <a16:creationId xmlns:a16="http://schemas.microsoft.com/office/drawing/2014/main" id="{221F1AFF-F63F-8945-90E8-35E56AF2E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576945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42143E7E-7AD5-4843-A024-53480CFD532E}"/>
              </a:ext>
            </a:extLst>
          </p:cNvPr>
          <p:cNvSpPr>
            <a:spLocks noGrp="1"/>
          </p:cNvSpPr>
          <p:nvPr>
            <p:ph type="title"/>
          </p:nvPr>
        </p:nvSpPr>
        <p:spPr/>
        <p:txBody>
          <a:bodyPr/>
          <a:lstStyle/>
          <a:p>
            <a:r>
              <a:rPr lang="en-US" dirty="0"/>
              <a:t>Knowledge check answer 4</a:t>
            </a:r>
          </a:p>
        </p:txBody>
      </p:sp>
      <p:sp>
        <p:nvSpPr>
          <p:cNvPr id="4" name="Slide Number Placeholder 3"/>
          <p:cNvSpPr>
            <a:spLocks noGrp="1"/>
          </p:cNvSpPr>
          <p:nvPr>
            <p:ph type="sldNum" sz="quarter" idx="10"/>
          </p:nvPr>
        </p:nvSpPr>
        <p:spPr/>
        <p:txBody>
          <a:bodyPr/>
          <a:lstStyle/>
          <a:p>
            <a:fld id="{B6A95138-A96E-2F42-A959-2EFD44FE4AB7}" type="slidenum">
              <a:rPr lang="en-US" smtClean="0"/>
              <a:pPr/>
              <a:t>45</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service helps protect your applications against distributed denial of service (DDoS) attacks?</a:t>
            </a:r>
          </a:p>
          <a:p>
            <a:pPr marL="514350" indent="-514350">
              <a:buFont typeface="+mj-lt"/>
              <a:buAutoNum type="alphaUcPeriod"/>
            </a:pPr>
            <a:r>
              <a:rPr lang="en-US" sz="2400" dirty="0"/>
              <a:t>Amazon GuardDuty</a:t>
            </a:r>
          </a:p>
          <a:p>
            <a:pPr marL="514350" indent="-514350">
              <a:buFont typeface="+mj-lt"/>
              <a:buAutoNum type="alphaUcPeriod"/>
            </a:pPr>
            <a:r>
              <a:rPr lang="en-US" sz="2400" dirty="0"/>
              <a:t>Amazon Inspector</a:t>
            </a:r>
          </a:p>
          <a:p>
            <a:pPr marL="514350" indent="-514350">
              <a:buFont typeface="+mj-lt"/>
              <a:buAutoNum type="alphaUcPeriod"/>
            </a:pPr>
            <a:r>
              <a:rPr lang="en-US" sz="2400" dirty="0"/>
              <a:t>AWS Artifact</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AWS Shield (correct)</a:t>
            </a:r>
          </a:p>
        </p:txBody>
      </p:sp>
      <p:pic>
        <p:nvPicPr>
          <p:cNvPr id="6" name="Content Placeholder 9">
            <a:extLst>
              <a:ext uri="{FF2B5EF4-FFF2-40B4-BE49-F238E27FC236}">
                <a16:creationId xmlns:a16="http://schemas.microsoft.com/office/drawing/2014/main" id="{221F1AFF-F63F-8945-90E8-35E56AF2E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2317222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42143E7E-7AD5-4843-A024-53480CFD532E}"/>
              </a:ext>
            </a:extLst>
          </p:cNvPr>
          <p:cNvSpPr>
            <a:spLocks noGrp="1"/>
          </p:cNvSpPr>
          <p:nvPr>
            <p:ph type="title"/>
          </p:nvPr>
        </p:nvSpPr>
        <p:spPr/>
        <p:txBody>
          <a:bodyPr/>
          <a:lstStyle/>
          <a:p>
            <a:r>
              <a:rPr lang="en-US" dirty="0"/>
              <a:t>Knowledge check question 5</a:t>
            </a:r>
          </a:p>
        </p:txBody>
      </p:sp>
      <p:sp>
        <p:nvSpPr>
          <p:cNvPr id="4" name="Slide Number Placeholder 3"/>
          <p:cNvSpPr>
            <a:spLocks noGrp="1"/>
          </p:cNvSpPr>
          <p:nvPr>
            <p:ph type="sldNum" sz="quarter" idx="10"/>
          </p:nvPr>
        </p:nvSpPr>
        <p:spPr/>
        <p:txBody>
          <a:bodyPr/>
          <a:lstStyle/>
          <a:p>
            <a:fld id="{B6A95138-A96E-2F42-A959-2EFD44FE4AB7}" type="slidenum">
              <a:rPr lang="en-US" smtClean="0"/>
              <a:pPr/>
              <a:t>46</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task can AWS Key Management Service (AWS KMS) perform?</a:t>
            </a:r>
          </a:p>
          <a:p>
            <a:pPr marL="457200" indent="-457200">
              <a:buFont typeface="+mj-lt"/>
              <a:buAutoNum type="alphaUcPeriod"/>
            </a:pPr>
            <a:r>
              <a:rPr lang="en-US" sz="2400" dirty="0"/>
              <a:t>Configure multi-factor authentication (MFA)</a:t>
            </a:r>
          </a:p>
          <a:p>
            <a:pPr marL="457200" indent="-457200">
              <a:buFont typeface="+mj-lt"/>
              <a:buAutoNum type="alphaUcPeriod"/>
            </a:pPr>
            <a:r>
              <a:rPr lang="en-US" sz="2400" dirty="0"/>
              <a:t>Update the AWS account root user password</a:t>
            </a:r>
          </a:p>
          <a:p>
            <a:pPr marL="457200" indent="-457200">
              <a:buFont typeface="+mj-lt"/>
              <a:buAutoNum type="alphaUcPeriod"/>
            </a:pPr>
            <a:r>
              <a:rPr lang="en-US" sz="2400" dirty="0"/>
              <a:t>Create cryptographic keys</a:t>
            </a:r>
          </a:p>
          <a:p>
            <a:pPr marL="457200" indent="-457200">
              <a:buFont typeface="+mj-lt"/>
              <a:buAutoNum type="alphaUcPeriod"/>
            </a:pPr>
            <a:r>
              <a:rPr lang="en-US" sz="2400" dirty="0"/>
              <a:t>Assign permissions to users and groups</a:t>
            </a:r>
          </a:p>
        </p:txBody>
      </p:sp>
      <p:pic>
        <p:nvPicPr>
          <p:cNvPr id="6" name="Content Placeholder 9">
            <a:extLst>
              <a:ext uri="{FF2B5EF4-FFF2-40B4-BE49-F238E27FC236}">
                <a16:creationId xmlns:a16="http://schemas.microsoft.com/office/drawing/2014/main" id="{221F1AFF-F63F-8945-90E8-35E56AF2E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460765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8" name="Title 1">
            <a:extLst>
              <a:ext uri="{FF2B5EF4-FFF2-40B4-BE49-F238E27FC236}">
                <a16:creationId xmlns:a16="http://schemas.microsoft.com/office/drawing/2014/main" id="{42143E7E-7AD5-4843-A024-53480CFD532E}"/>
              </a:ext>
            </a:extLst>
          </p:cNvPr>
          <p:cNvSpPr>
            <a:spLocks noGrp="1"/>
          </p:cNvSpPr>
          <p:nvPr>
            <p:ph type="title"/>
          </p:nvPr>
        </p:nvSpPr>
        <p:spPr/>
        <p:txBody>
          <a:bodyPr/>
          <a:lstStyle/>
          <a:p>
            <a:r>
              <a:rPr lang="en-US" dirty="0"/>
              <a:t>Knowledge check answer 5</a:t>
            </a:r>
          </a:p>
        </p:txBody>
      </p:sp>
      <p:sp>
        <p:nvSpPr>
          <p:cNvPr id="4" name="Slide Number Placeholder 3"/>
          <p:cNvSpPr>
            <a:spLocks noGrp="1"/>
          </p:cNvSpPr>
          <p:nvPr>
            <p:ph type="sldNum" sz="quarter" idx="10"/>
          </p:nvPr>
        </p:nvSpPr>
        <p:spPr/>
        <p:txBody>
          <a:bodyPr/>
          <a:lstStyle/>
          <a:p>
            <a:fld id="{B6A95138-A96E-2F42-A959-2EFD44FE4AB7}" type="slidenum">
              <a:rPr lang="en-US" smtClean="0"/>
              <a:pPr/>
              <a:t>47</a:t>
            </a:fld>
            <a:endParaRPr lang="en-US" dirty="0"/>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task can AWS Key Management Service (AWS KMS) perform?</a:t>
            </a:r>
          </a:p>
          <a:p>
            <a:pPr marL="457200" indent="-457200">
              <a:buFont typeface="+mj-lt"/>
              <a:buAutoNum type="alphaUcPeriod"/>
            </a:pPr>
            <a:r>
              <a:rPr lang="en-US" sz="2400" dirty="0"/>
              <a:t>Configure multi-factor authentication (MFA)</a:t>
            </a:r>
          </a:p>
          <a:p>
            <a:pPr marL="457200" indent="-457200">
              <a:buFont typeface="+mj-lt"/>
              <a:buAutoNum type="alphaUcPeriod"/>
            </a:pPr>
            <a:r>
              <a:rPr lang="en-US" sz="2400" dirty="0"/>
              <a:t>Update the AWS account root user password</a:t>
            </a:r>
          </a:p>
          <a:p>
            <a:pPr marL="457200" indent="-45720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Create cryptographic keys (correct)</a:t>
            </a:r>
          </a:p>
          <a:p>
            <a:pPr marL="457200" indent="-457200">
              <a:buFont typeface="+mj-lt"/>
              <a:buAutoNum type="alphaUcPeriod"/>
            </a:pPr>
            <a:r>
              <a:rPr lang="en-US" sz="2400" dirty="0"/>
              <a:t>Assign permissions to users and groups</a:t>
            </a:r>
          </a:p>
        </p:txBody>
      </p:sp>
      <p:pic>
        <p:nvPicPr>
          <p:cNvPr id="6" name="Content Placeholder 9">
            <a:extLst>
              <a:ext uri="{FF2B5EF4-FFF2-40B4-BE49-F238E27FC236}">
                <a16:creationId xmlns:a16="http://schemas.microsoft.com/office/drawing/2014/main" id="{221F1AFF-F63F-8945-90E8-35E56AF2E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176090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2CE6-972B-4547-9E75-EAE5884D4214}"/>
              </a:ext>
            </a:extLst>
          </p:cNvPr>
          <p:cNvSpPr>
            <a:spLocks noGrp="1"/>
          </p:cNvSpPr>
          <p:nvPr>
            <p:ph type="title"/>
          </p:nvPr>
        </p:nvSpPr>
        <p:spPr/>
        <p:txBody>
          <a:bodyPr/>
          <a:lstStyle/>
          <a:p>
            <a:r>
              <a:rPr lang="en-US" dirty="0"/>
              <a:t>Module 6 summary</a:t>
            </a:r>
          </a:p>
        </p:txBody>
      </p:sp>
      <p:sp>
        <p:nvSpPr>
          <p:cNvPr id="3" name="Content Placeholder 2">
            <a:extLst>
              <a:ext uri="{FF2B5EF4-FFF2-40B4-BE49-F238E27FC236}">
                <a16:creationId xmlns:a16="http://schemas.microsoft.com/office/drawing/2014/main" id="{07C101F2-E799-2B47-A6F6-8D2CB84C0106}"/>
              </a:ext>
            </a:extLst>
          </p:cNvPr>
          <p:cNvSpPr>
            <a:spLocks noGrp="1"/>
          </p:cNvSpPr>
          <p:nvPr>
            <p:ph idx="1"/>
          </p:nvPr>
        </p:nvSpPr>
        <p:spPr>
          <a:xfrm>
            <a:off x="419100" y="1528175"/>
            <a:ext cx="6799847" cy="4648788"/>
          </a:xfrm>
        </p:spPr>
        <p:txBody>
          <a:bodyPr/>
          <a:lstStyle/>
          <a:p>
            <a:pPr marL="0" indent="0">
              <a:spcAft>
                <a:spcPts val="1000"/>
              </a:spcAft>
              <a:buNone/>
            </a:pPr>
            <a:r>
              <a:rPr lang="en-US" dirty="0"/>
              <a:t>In this module, you learned about:</a:t>
            </a:r>
          </a:p>
          <a:p>
            <a:r>
              <a:rPr lang="en-US" sz="2400" dirty="0"/>
              <a:t>Shared responsibility model</a:t>
            </a:r>
          </a:p>
          <a:p>
            <a:r>
              <a:rPr lang="en-US" sz="2400" dirty="0"/>
              <a:t>AWS Identity and Access Management features</a:t>
            </a:r>
          </a:p>
          <a:p>
            <a:r>
              <a:rPr lang="en-US" sz="2400" dirty="0"/>
              <a:t>Methods of managing multiple accounts in AWS Organizations</a:t>
            </a:r>
          </a:p>
          <a:p>
            <a:r>
              <a:rPr lang="en-US" sz="2400" dirty="0"/>
              <a:t>AWS services for application security and encryption</a:t>
            </a:r>
          </a:p>
          <a:p>
            <a:r>
              <a:rPr lang="en-US" sz="2400" dirty="0"/>
              <a:t>AWS compliance resources</a:t>
            </a:r>
          </a:p>
        </p:txBody>
      </p:sp>
      <p:sp>
        <p:nvSpPr>
          <p:cNvPr id="6" name="Slide Number Placeholder 3">
            <a:extLst>
              <a:ext uri="{FF2B5EF4-FFF2-40B4-BE49-F238E27FC236}">
                <a16:creationId xmlns:a16="http://schemas.microsoft.com/office/drawing/2014/main" id="{F21C5448-3877-5B45-899B-0C84EBEA28CB}"/>
              </a:ext>
            </a:extLst>
          </p:cNvPr>
          <p:cNvSpPr>
            <a:spLocks noGrp="1"/>
          </p:cNvSpPr>
          <p:nvPr>
            <p:ph type="sldNum" sz="quarter" idx="12"/>
          </p:nvPr>
        </p:nvSpPr>
        <p:spPr/>
        <p:txBody>
          <a:bodyPr/>
          <a:lstStyle/>
          <a:p>
            <a:fld id="{B6A95138-A96E-2F42-A959-2EFD44FE4AB7}" type="slidenum">
              <a:rPr lang="en-US" smtClean="0"/>
              <a:pPr/>
              <a:t>48</a:t>
            </a:fld>
            <a:endParaRPr lang="en-US" dirty="0"/>
          </a:p>
        </p:txBody>
      </p:sp>
      <p:sp>
        <p:nvSpPr>
          <p:cNvPr id="8" name="Footer Placeholder 4">
            <a:extLst>
              <a:ext uri="{FF2B5EF4-FFF2-40B4-BE49-F238E27FC236}">
                <a16:creationId xmlns:a16="http://schemas.microsoft.com/office/drawing/2014/main" id="{5E53D226-E234-4B4B-9CAD-C8750CB1D70F}"/>
              </a:ext>
            </a:extLst>
          </p:cNvPr>
          <p:cNvSpPr>
            <a:spLocks noGrp="1"/>
          </p:cNvSpPr>
          <p:nvPr>
            <p:ph type="ftr" sz="quarter" idx="3"/>
          </p:nvPr>
        </p:nvSpPr>
        <p:spPr/>
        <p:txBody>
          <a:body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CDB13B9-887C-3643-A677-DFFFE9439301}"/>
              </a:ext>
            </a:extLst>
          </p:cNvPr>
          <p:cNvPicPr>
            <a:picLocks noChangeAspect="1"/>
          </p:cNvPicPr>
          <p:nvPr/>
        </p:nvPicPr>
        <p:blipFill>
          <a:blip r:embed="rId4"/>
          <a:stretch>
            <a:fillRect/>
          </a:stretch>
        </p:blipFill>
        <p:spPr>
          <a:xfrm>
            <a:off x="7647709" y="2509255"/>
            <a:ext cx="4045500" cy="2686627"/>
          </a:xfrm>
          <a:prstGeom prst="rect">
            <a:avLst/>
          </a:prstGeom>
        </p:spPr>
      </p:pic>
    </p:spTree>
    <p:custDataLst>
      <p:tags r:id="rId1"/>
    </p:custDataLst>
    <p:extLst>
      <p:ext uri="{BB962C8B-B14F-4D97-AF65-F5344CB8AC3E}">
        <p14:creationId xmlns:p14="http://schemas.microsoft.com/office/powerpoint/2010/main" val="254087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Customers: Security </a:t>
            </a:r>
            <a:r>
              <a:rPr lang="en-US" dirty="0">
                <a:latin typeface="Amazon Ember" panose="02000000000000000000" pitchFamily="2" charset="0"/>
                <a:ea typeface="Amazon Ember" panose="02000000000000000000" pitchFamily="2" charset="0"/>
              </a:rPr>
              <a:t>IN</a:t>
            </a:r>
            <a:r>
              <a:rPr lang="en-US" dirty="0"/>
              <a:t> the cloud</a:t>
            </a:r>
          </a:p>
        </p:txBody>
      </p:sp>
      <p:sp>
        <p:nvSpPr>
          <p:cNvPr id="17" name="TextBox 16">
            <a:extLst>
              <a:ext uri="{FF2B5EF4-FFF2-40B4-BE49-F238E27FC236}">
                <a16:creationId xmlns:a16="http://schemas.microsoft.com/office/drawing/2014/main" id="{C140E24D-288F-954E-9669-C37B189BF268}"/>
              </a:ext>
            </a:extLst>
          </p:cNvPr>
          <p:cNvSpPr txBox="1"/>
          <p:nvPr/>
        </p:nvSpPr>
        <p:spPr>
          <a:xfrm>
            <a:off x="791633" y="4197096"/>
            <a:ext cx="5304367" cy="1633368"/>
          </a:xfrm>
          <a:prstGeom prst="rect">
            <a:avLst/>
          </a:prstGeom>
        </p:spPr>
        <p:txBody>
          <a:bodyPr vert="horz" lIns="121920" tIns="60960" rIns="121920" bIns="60960" rtlCol="0">
            <a:noAutofit/>
          </a:bodyPr>
          <a:lstStyle>
            <a:lvl1pPr indent="0">
              <a:spcBef>
                <a:spcPct val="20000"/>
              </a:spcBef>
              <a:buFontTx/>
              <a:buNone/>
              <a:defRPr sz="2400" b="0" i="0">
                <a:solidFill>
                  <a:srgbClr val="4D4D4C"/>
                </a:solidFill>
                <a:latin typeface="Arial"/>
                <a:cs typeface="Arial"/>
              </a:defRPr>
            </a:lvl1pPr>
            <a:lvl2pPr marL="742950" indent="-285750">
              <a:spcBef>
                <a:spcPct val="20000"/>
              </a:spcBef>
              <a:buFont typeface="Arial"/>
              <a:buChar char="•"/>
              <a:defRPr sz="2000" b="0" i="0">
                <a:solidFill>
                  <a:srgbClr val="4D4D4C"/>
                </a:solidFill>
                <a:latin typeface="Arial"/>
                <a:cs typeface="Arial"/>
              </a:defRPr>
            </a:lvl2pPr>
            <a:lvl3pPr marL="1143000" indent="-228600">
              <a:spcBef>
                <a:spcPct val="20000"/>
              </a:spcBef>
              <a:buFont typeface="Arial"/>
              <a:buChar char="•"/>
              <a:defRPr b="0" i="0">
                <a:solidFill>
                  <a:srgbClr val="4D4D4C"/>
                </a:solidFill>
                <a:latin typeface="Arial"/>
                <a:cs typeface="Arial"/>
              </a:defRPr>
            </a:lvl3pPr>
            <a:lvl4pPr marL="1600200" indent="-228600">
              <a:spcBef>
                <a:spcPct val="20000"/>
              </a:spcBef>
              <a:buFont typeface="Arial"/>
              <a:buChar char="–"/>
              <a:defRPr sz="1600" b="0" i="0">
                <a:solidFill>
                  <a:srgbClr val="4D4D4C"/>
                </a:solidFill>
                <a:latin typeface="Arial"/>
                <a:cs typeface="Arial"/>
              </a:defRPr>
            </a:lvl4pPr>
            <a:lvl5pPr marL="2057400" indent="-228600">
              <a:spcBef>
                <a:spcPct val="20000"/>
              </a:spcBef>
              <a:buFont typeface="Arial"/>
              <a:buChar char="»"/>
              <a:defRPr sz="1600" b="0" i="0">
                <a:solidFill>
                  <a:srgbClr val="4D4D4C"/>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indent="-457200">
              <a:lnSpc>
                <a:spcPct val="110000"/>
              </a:lnSpc>
              <a:spcBef>
                <a:spcPts val="800"/>
              </a:spcBef>
              <a:buFont typeface="Arial" panose="020B0604020202020204" pitchFamily="34" charset="0"/>
              <a:buChar char="•"/>
            </a:pPr>
            <a:r>
              <a:rPr lang="en-US" dirty="0">
                <a:solidFill>
                  <a:schemeClr val="tx1"/>
                </a:solidFill>
                <a:latin typeface="+mj-lt"/>
                <a:ea typeface="Amazon Ember Light" charset="0"/>
                <a:cs typeface="Amazon Ember Light" charset="0"/>
              </a:rPr>
              <a:t>Instance operating system</a:t>
            </a:r>
          </a:p>
          <a:p>
            <a:pPr marL="457200" indent="-457200">
              <a:lnSpc>
                <a:spcPct val="110000"/>
              </a:lnSpc>
              <a:spcBef>
                <a:spcPts val="800"/>
              </a:spcBef>
              <a:buFont typeface="Arial" panose="020B0604020202020204" pitchFamily="34" charset="0"/>
              <a:buChar char="•"/>
            </a:pPr>
            <a:r>
              <a:rPr lang="en-US" dirty="0">
                <a:solidFill>
                  <a:schemeClr val="tx1"/>
                </a:solidFill>
                <a:latin typeface="+mj-lt"/>
                <a:ea typeface="Amazon Ember Light" charset="0"/>
                <a:cs typeface="Amazon Ember Light" charset="0"/>
              </a:rPr>
              <a:t>Applications</a:t>
            </a:r>
          </a:p>
          <a:p>
            <a:pPr marL="457200" indent="-457200">
              <a:lnSpc>
                <a:spcPct val="110000"/>
              </a:lnSpc>
              <a:spcBef>
                <a:spcPts val="800"/>
              </a:spcBef>
              <a:buFont typeface="Arial" panose="020B0604020202020204" pitchFamily="34" charset="0"/>
              <a:buChar char="•"/>
            </a:pPr>
            <a:r>
              <a:rPr lang="en-US" dirty="0">
                <a:solidFill>
                  <a:schemeClr val="tx1"/>
                </a:solidFill>
                <a:latin typeface="+mj-lt"/>
                <a:ea typeface="Amazon Ember Light" charset="0"/>
                <a:cs typeface="Amazon Ember Light" charset="0"/>
              </a:rPr>
              <a:t>Security groups</a:t>
            </a:r>
          </a:p>
        </p:txBody>
      </p:sp>
      <p:sp>
        <p:nvSpPr>
          <p:cNvPr id="18" name="TextBox 17">
            <a:extLst>
              <a:ext uri="{FF2B5EF4-FFF2-40B4-BE49-F238E27FC236}">
                <a16:creationId xmlns:a16="http://schemas.microsoft.com/office/drawing/2014/main" id="{CA49316D-51C0-FB40-93AD-5EF1CF35F58B}"/>
              </a:ext>
            </a:extLst>
          </p:cNvPr>
          <p:cNvSpPr txBox="1"/>
          <p:nvPr/>
        </p:nvSpPr>
        <p:spPr>
          <a:xfrm>
            <a:off x="5684215" y="4197096"/>
            <a:ext cx="5578145" cy="1980502"/>
          </a:xfrm>
          <a:prstGeom prst="rect">
            <a:avLst/>
          </a:prstGeom>
        </p:spPr>
        <p:txBody>
          <a:bodyPr vert="horz" lIns="118872" tIns="60960" rIns="121920" bIns="60960" rtlCol="0">
            <a:noAutofit/>
          </a:bodyPr>
          <a:lstStyle>
            <a:lvl1pPr indent="0">
              <a:spcBef>
                <a:spcPct val="20000"/>
              </a:spcBef>
              <a:buFontTx/>
              <a:buNone/>
              <a:defRPr sz="2400" b="0" i="0">
                <a:solidFill>
                  <a:srgbClr val="4D4D4C"/>
                </a:solidFill>
                <a:latin typeface="Arial"/>
                <a:cs typeface="Arial"/>
              </a:defRPr>
            </a:lvl1pPr>
            <a:lvl2pPr marL="742950" indent="-285750">
              <a:spcBef>
                <a:spcPct val="20000"/>
              </a:spcBef>
              <a:buFont typeface="Arial"/>
              <a:buChar char="•"/>
              <a:defRPr sz="2000" b="0" i="0">
                <a:solidFill>
                  <a:srgbClr val="4D4D4C"/>
                </a:solidFill>
                <a:latin typeface="Arial"/>
                <a:cs typeface="Arial"/>
              </a:defRPr>
            </a:lvl2pPr>
            <a:lvl3pPr marL="1143000" indent="-228600">
              <a:spcBef>
                <a:spcPct val="20000"/>
              </a:spcBef>
              <a:buFont typeface="Arial"/>
              <a:buChar char="•"/>
              <a:defRPr b="0" i="0">
                <a:solidFill>
                  <a:srgbClr val="4D4D4C"/>
                </a:solidFill>
                <a:latin typeface="Arial"/>
                <a:cs typeface="Arial"/>
              </a:defRPr>
            </a:lvl3pPr>
            <a:lvl4pPr marL="1600200" indent="-228600">
              <a:spcBef>
                <a:spcPct val="20000"/>
              </a:spcBef>
              <a:buFont typeface="Arial"/>
              <a:buChar char="–"/>
              <a:defRPr sz="1600" b="0" i="0">
                <a:solidFill>
                  <a:srgbClr val="4D4D4C"/>
                </a:solidFill>
                <a:latin typeface="Arial"/>
                <a:cs typeface="Arial"/>
              </a:defRPr>
            </a:lvl4pPr>
            <a:lvl5pPr marL="2057400" indent="-228600">
              <a:spcBef>
                <a:spcPct val="20000"/>
              </a:spcBef>
              <a:buFont typeface="Arial"/>
              <a:buChar char="»"/>
              <a:defRPr sz="1600" b="0" i="0">
                <a:solidFill>
                  <a:srgbClr val="4D4D4C"/>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indent="-457200">
              <a:lnSpc>
                <a:spcPct val="110000"/>
              </a:lnSpc>
              <a:spcBef>
                <a:spcPts val="800"/>
              </a:spcBef>
              <a:buFont typeface="Arial" panose="020B0604020202020204" pitchFamily="34" charset="0"/>
              <a:buChar char="•"/>
            </a:pPr>
            <a:r>
              <a:rPr lang="en-US" dirty="0">
                <a:solidFill>
                  <a:schemeClr val="tx1"/>
                </a:solidFill>
                <a:latin typeface="+mj-lt"/>
                <a:ea typeface="Amazon Ember Light" charset="0"/>
                <a:cs typeface="Amazon Ember Light" charset="0"/>
              </a:rPr>
              <a:t>Host-based firewalls</a:t>
            </a:r>
          </a:p>
          <a:p>
            <a:pPr marL="457200" indent="-457200">
              <a:lnSpc>
                <a:spcPct val="110000"/>
              </a:lnSpc>
              <a:spcBef>
                <a:spcPts val="800"/>
              </a:spcBef>
              <a:buFont typeface="Arial" panose="020B0604020202020204" pitchFamily="34" charset="0"/>
              <a:buChar char="•"/>
            </a:pPr>
            <a:r>
              <a:rPr lang="en-US" dirty="0">
                <a:solidFill>
                  <a:schemeClr val="tx1"/>
                </a:solidFill>
                <a:latin typeface="+mj-lt"/>
                <a:ea typeface="Amazon Ember Light" charset="0"/>
                <a:cs typeface="Amazon Ember Light" charset="0"/>
              </a:rPr>
              <a:t>Account management</a:t>
            </a:r>
          </a:p>
        </p:txBody>
      </p:sp>
      <p:sp>
        <p:nvSpPr>
          <p:cNvPr id="24" name="TextBox 23">
            <a:extLst>
              <a:ext uri="{FF2B5EF4-FFF2-40B4-BE49-F238E27FC236}">
                <a16:creationId xmlns:a16="http://schemas.microsoft.com/office/drawing/2014/main" id="{ECA49E0E-44F6-0045-A6C7-2EAE3332DDAF}"/>
              </a:ext>
            </a:extLst>
          </p:cNvPr>
          <p:cNvSpPr txBox="1"/>
          <p:nvPr/>
        </p:nvSpPr>
        <p:spPr>
          <a:xfrm>
            <a:off x="419100" y="3468420"/>
            <a:ext cx="8831580" cy="523220"/>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Examples of customer responsibilities include:</a:t>
            </a:r>
          </a:p>
        </p:txBody>
      </p:sp>
      <p:sp>
        <p:nvSpPr>
          <p:cNvPr id="25" name="Slide Number Placeholder 3">
            <a:extLst>
              <a:ext uri="{FF2B5EF4-FFF2-40B4-BE49-F238E27FC236}">
                <a16:creationId xmlns:a16="http://schemas.microsoft.com/office/drawing/2014/main" id="{8BD74AF7-EFCE-9946-9160-0EC0A7FDE7DA}"/>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5</a:t>
            </a:fld>
            <a:endParaRPr lang="en-US" dirty="0"/>
          </a:p>
        </p:txBody>
      </p:sp>
      <p:sp>
        <p:nvSpPr>
          <p:cNvPr id="26" name="Footer Placeholder 4">
            <a:extLst>
              <a:ext uri="{FF2B5EF4-FFF2-40B4-BE49-F238E27FC236}">
                <a16:creationId xmlns:a16="http://schemas.microsoft.com/office/drawing/2014/main" id="{BF183D46-76C2-984B-AEC7-3B1D9C0C051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grpSp>
        <p:nvGrpSpPr>
          <p:cNvPr id="27" name="Group 26">
            <a:extLst>
              <a:ext uri="{FF2B5EF4-FFF2-40B4-BE49-F238E27FC236}">
                <a16:creationId xmlns:a16="http://schemas.microsoft.com/office/drawing/2014/main" id="{1874AE87-218C-CB4E-A654-E77D3D7DDF34}"/>
              </a:ext>
            </a:extLst>
          </p:cNvPr>
          <p:cNvGrpSpPr/>
          <p:nvPr/>
        </p:nvGrpSpPr>
        <p:grpSpPr>
          <a:xfrm>
            <a:off x="438912" y="1609344"/>
            <a:ext cx="11223525" cy="1647072"/>
            <a:chOff x="436473" y="1607464"/>
            <a:chExt cx="11223525" cy="1647072"/>
          </a:xfrm>
        </p:grpSpPr>
        <p:sp>
          <p:nvSpPr>
            <p:cNvPr id="28" name="Rectangle 27">
              <a:extLst>
                <a:ext uri="{FF2B5EF4-FFF2-40B4-BE49-F238E27FC236}">
                  <a16:creationId xmlns:a16="http://schemas.microsoft.com/office/drawing/2014/main" id="{7593D05F-E12C-BF46-8E5A-6827A5165762}"/>
                </a:ext>
              </a:extLst>
            </p:cNvPr>
            <p:cNvSpPr/>
            <p:nvPr/>
          </p:nvSpPr>
          <p:spPr>
            <a:xfrm>
              <a:off x="1488950" y="2650876"/>
              <a:ext cx="3373357"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Client-side Data Encryption </a:t>
              </a:r>
            </a:p>
          </p:txBody>
        </p:sp>
        <p:sp>
          <p:nvSpPr>
            <p:cNvPr id="29" name="Rectangle 28">
              <a:extLst>
                <a:ext uri="{FF2B5EF4-FFF2-40B4-BE49-F238E27FC236}">
                  <a16:creationId xmlns:a16="http://schemas.microsoft.com/office/drawing/2014/main" id="{F2E5EC9E-5CA8-634A-B4D3-7E7B209A15CF}"/>
                </a:ext>
              </a:extLst>
            </p:cNvPr>
            <p:cNvSpPr/>
            <p:nvPr/>
          </p:nvSpPr>
          <p:spPr>
            <a:xfrm>
              <a:off x="4862308" y="2648876"/>
              <a:ext cx="3417306"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Server-side Encryption</a:t>
              </a:r>
            </a:p>
          </p:txBody>
        </p:sp>
        <p:sp>
          <p:nvSpPr>
            <p:cNvPr id="30" name="Rectangle 29">
              <a:extLst>
                <a:ext uri="{FF2B5EF4-FFF2-40B4-BE49-F238E27FC236}">
                  <a16:creationId xmlns:a16="http://schemas.microsoft.com/office/drawing/2014/main" id="{C0E4D3A3-A447-D94F-A95A-B84617173057}"/>
                </a:ext>
              </a:extLst>
            </p:cNvPr>
            <p:cNvSpPr/>
            <p:nvPr/>
          </p:nvSpPr>
          <p:spPr>
            <a:xfrm>
              <a:off x="8242692" y="2648876"/>
              <a:ext cx="3417306" cy="60366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Networking Traffic Protection</a:t>
              </a:r>
            </a:p>
          </p:txBody>
        </p:sp>
        <p:sp>
          <p:nvSpPr>
            <p:cNvPr id="31" name="Rectangle 30">
              <a:extLst>
                <a:ext uri="{FF2B5EF4-FFF2-40B4-BE49-F238E27FC236}">
                  <a16:creationId xmlns:a16="http://schemas.microsoft.com/office/drawing/2014/main" id="{95C52F62-6604-F04A-A2CF-ACCB980A8BCF}"/>
                </a:ext>
              </a:extLst>
            </p:cNvPr>
            <p:cNvSpPr/>
            <p:nvPr/>
          </p:nvSpPr>
          <p:spPr>
            <a:xfrm>
              <a:off x="1488951" y="1607464"/>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Customer Data</a:t>
              </a:r>
            </a:p>
          </p:txBody>
        </p:sp>
        <p:sp>
          <p:nvSpPr>
            <p:cNvPr id="32" name="Rectangle 31">
              <a:extLst>
                <a:ext uri="{FF2B5EF4-FFF2-40B4-BE49-F238E27FC236}">
                  <a16:creationId xmlns:a16="http://schemas.microsoft.com/office/drawing/2014/main" id="{E392A07E-154C-2047-8BB3-CB9B9746CD1D}"/>
                </a:ext>
              </a:extLst>
            </p:cNvPr>
            <p:cNvSpPr/>
            <p:nvPr/>
          </p:nvSpPr>
          <p:spPr>
            <a:xfrm>
              <a:off x="1488951" y="1958516"/>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Platform, Applications, Identity and Access Management</a:t>
              </a:r>
            </a:p>
          </p:txBody>
        </p:sp>
        <p:sp>
          <p:nvSpPr>
            <p:cNvPr id="33" name="Rectangle 32">
              <a:extLst>
                <a:ext uri="{FF2B5EF4-FFF2-40B4-BE49-F238E27FC236}">
                  <a16:creationId xmlns:a16="http://schemas.microsoft.com/office/drawing/2014/main" id="{DC7B110C-165F-7A42-85F2-2B82AEA4CDD7}"/>
                </a:ext>
              </a:extLst>
            </p:cNvPr>
            <p:cNvSpPr/>
            <p:nvPr/>
          </p:nvSpPr>
          <p:spPr>
            <a:xfrm>
              <a:off x="1488951" y="2299824"/>
              <a:ext cx="10171047" cy="35105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defRPr/>
              </a:pPr>
              <a:r>
                <a:rPr lang="en-US"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Operating Systems, Network and Firewall Configuration</a:t>
              </a:r>
            </a:p>
          </p:txBody>
        </p:sp>
        <p:sp>
          <p:nvSpPr>
            <p:cNvPr id="34" name="Rectangle 33">
              <a:extLst>
                <a:ext uri="{FF2B5EF4-FFF2-40B4-BE49-F238E27FC236}">
                  <a16:creationId xmlns:a16="http://schemas.microsoft.com/office/drawing/2014/main" id="{A596C140-E2A7-D245-BDFB-984DB7BD5168}"/>
                </a:ext>
              </a:extLst>
            </p:cNvPr>
            <p:cNvSpPr/>
            <p:nvPr/>
          </p:nvSpPr>
          <p:spPr>
            <a:xfrm>
              <a:off x="436473" y="1607464"/>
              <a:ext cx="1045450" cy="1645072"/>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Customers</a:t>
              </a:r>
            </a:p>
          </p:txBody>
        </p:sp>
      </p:grpSp>
    </p:spTree>
    <p:custDataLst>
      <p:tags r:id="rId1"/>
    </p:custDataLst>
    <p:extLst>
      <p:ext uri="{BB962C8B-B14F-4D97-AF65-F5344CB8AC3E}">
        <p14:creationId xmlns:p14="http://schemas.microsoft.com/office/powerpoint/2010/main" val="363891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AWS: Security </a:t>
            </a:r>
            <a:r>
              <a:rPr lang="en-US" dirty="0">
                <a:latin typeface="Amazon Ember" panose="02000000000000000000" pitchFamily="2" charset="0"/>
                <a:ea typeface="Amazon Ember" panose="02000000000000000000" pitchFamily="2" charset="0"/>
              </a:rPr>
              <a:t>OF</a:t>
            </a:r>
            <a:r>
              <a:rPr lang="en-US" dirty="0"/>
              <a:t> the cloud</a:t>
            </a:r>
          </a:p>
        </p:txBody>
      </p:sp>
      <p:sp>
        <p:nvSpPr>
          <p:cNvPr id="8" name="TextBox 7">
            <a:extLst>
              <a:ext uri="{FF2B5EF4-FFF2-40B4-BE49-F238E27FC236}">
                <a16:creationId xmlns:a16="http://schemas.microsoft.com/office/drawing/2014/main" id="{AE921912-80C7-E245-B686-E9F15F5C9DCD}"/>
              </a:ext>
            </a:extLst>
          </p:cNvPr>
          <p:cNvSpPr txBox="1"/>
          <p:nvPr/>
        </p:nvSpPr>
        <p:spPr>
          <a:xfrm>
            <a:off x="821188" y="4193854"/>
            <a:ext cx="5304367" cy="1633368"/>
          </a:xfrm>
          <a:prstGeom prst="rect">
            <a:avLst/>
          </a:prstGeom>
        </p:spPr>
        <p:txBody>
          <a:bodyPr vert="horz" lIns="121920" tIns="60960" rIns="121920" bIns="60960" rtlCol="0">
            <a:noAutofit/>
          </a:bodyPr>
          <a:lstStyle>
            <a:lvl1pPr indent="0">
              <a:spcBef>
                <a:spcPct val="20000"/>
              </a:spcBef>
              <a:buFontTx/>
              <a:buNone/>
              <a:defRPr sz="2400" b="0" i="0">
                <a:solidFill>
                  <a:srgbClr val="4D4D4C"/>
                </a:solidFill>
                <a:latin typeface="Arial"/>
                <a:cs typeface="Arial"/>
              </a:defRPr>
            </a:lvl1pPr>
            <a:lvl2pPr marL="742950" indent="-285750">
              <a:spcBef>
                <a:spcPct val="20000"/>
              </a:spcBef>
              <a:buFont typeface="Arial"/>
              <a:buChar char="•"/>
              <a:defRPr sz="2000" b="0" i="0">
                <a:solidFill>
                  <a:srgbClr val="4D4D4C"/>
                </a:solidFill>
                <a:latin typeface="Arial"/>
                <a:cs typeface="Arial"/>
              </a:defRPr>
            </a:lvl2pPr>
            <a:lvl3pPr marL="1143000" indent="-228600">
              <a:spcBef>
                <a:spcPct val="20000"/>
              </a:spcBef>
              <a:buFont typeface="Arial"/>
              <a:buChar char="•"/>
              <a:defRPr b="0" i="0">
                <a:solidFill>
                  <a:srgbClr val="4D4D4C"/>
                </a:solidFill>
                <a:latin typeface="Arial"/>
                <a:cs typeface="Arial"/>
              </a:defRPr>
            </a:lvl3pPr>
            <a:lvl4pPr marL="1600200" indent="-228600">
              <a:spcBef>
                <a:spcPct val="20000"/>
              </a:spcBef>
              <a:buFont typeface="Arial"/>
              <a:buChar char="–"/>
              <a:defRPr sz="1600" b="0" i="0">
                <a:solidFill>
                  <a:srgbClr val="4D4D4C"/>
                </a:solidFill>
                <a:latin typeface="Arial"/>
                <a:cs typeface="Arial"/>
              </a:defRPr>
            </a:lvl4pPr>
            <a:lvl5pPr marL="2057400" indent="-228600">
              <a:spcBef>
                <a:spcPct val="20000"/>
              </a:spcBef>
              <a:buFont typeface="Arial"/>
              <a:buChar char="»"/>
              <a:defRPr sz="1600" b="0" i="0">
                <a:solidFill>
                  <a:srgbClr val="4D4D4C"/>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indent="-457200">
              <a:lnSpc>
                <a:spcPct val="90000"/>
              </a:lnSpc>
              <a:spcBef>
                <a:spcPts val="1000"/>
              </a:spcBef>
              <a:buFont typeface="Arial" panose="020B0604020202020204" pitchFamily="34" charset="0"/>
              <a:buChar char="•"/>
            </a:pPr>
            <a:r>
              <a:rPr lang="en-US" dirty="0">
                <a:solidFill>
                  <a:schemeClr val="tx1"/>
                </a:solidFill>
                <a:latin typeface="+mj-lt"/>
              </a:rPr>
              <a:t>Physical security of data centers</a:t>
            </a:r>
          </a:p>
          <a:p>
            <a:pPr marL="457200" indent="-457200">
              <a:lnSpc>
                <a:spcPct val="110000"/>
              </a:lnSpc>
              <a:spcBef>
                <a:spcPts val="1200"/>
              </a:spcBef>
              <a:buFont typeface="Arial" panose="020B0604020202020204" pitchFamily="34" charset="0"/>
              <a:buChar char="•"/>
            </a:pPr>
            <a:r>
              <a:rPr lang="en-US" dirty="0">
                <a:solidFill>
                  <a:schemeClr val="tx1"/>
                </a:solidFill>
                <a:latin typeface="+mj-lt"/>
                <a:ea typeface="Amazon Ember Light" charset="0"/>
                <a:cs typeface="Amazon Ember Light" charset="0"/>
              </a:rPr>
              <a:t>Hardware and software infrastructure</a:t>
            </a:r>
          </a:p>
        </p:txBody>
      </p:sp>
      <p:sp>
        <p:nvSpPr>
          <p:cNvPr id="9" name="TextBox 8">
            <a:extLst>
              <a:ext uri="{FF2B5EF4-FFF2-40B4-BE49-F238E27FC236}">
                <a16:creationId xmlns:a16="http://schemas.microsoft.com/office/drawing/2014/main" id="{8E3996F3-467D-674E-A1C6-B54BD296C4A6}"/>
              </a:ext>
            </a:extLst>
          </p:cNvPr>
          <p:cNvSpPr txBox="1"/>
          <p:nvPr/>
        </p:nvSpPr>
        <p:spPr>
          <a:xfrm>
            <a:off x="6417733" y="4193854"/>
            <a:ext cx="4953079" cy="1980502"/>
          </a:xfrm>
          <a:prstGeom prst="rect">
            <a:avLst/>
          </a:prstGeom>
        </p:spPr>
        <p:txBody>
          <a:bodyPr vert="horz" lIns="121920" tIns="60960" rIns="121920" bIns="60960" rtlCol="0">
            <a:noAutofit/>
          </a:bodyPr>
          <a:lstStyle>
            <a:lvl1pPr indent="0">
              <a:spcBef>
                <a:spcPct val="20000"/>
              </a:spcBef>
              <a:buFontTx/>
              <a:buNone/>
              <a:defRPr sz="2400" b="0" i="0">
                <a:solidFill>
                  <a:srgbClr val="4D4D4C"/>
                </a:solidFill>
                <a:latin typeface="Arial"/>
                <a:cs typeface="Arial"/>
              </a:defRPr>
            </a:lvl1pPr>
            <a:lvl2pPr marL="742950" indent="-285750">
              <a:spcBef>
                <a:spcPct val="20000"/>
              </a:spcBef>
              <a:buFont typeface="Arial"/>
              <a:buChar char="•"/>
              <a:defRPr sz="2000" b="0" i="0">
                <a:solidFill>
                  <a:srgbClr val="4D4D4C"/>
                </a:solidFill>
                <a:latin typeface="Arial"/>
                <a:cs typeface="Arial"/>
              </a:defRPr>
            </a:lvl2pPr>
            <a:lvl3pPr marL="1143000" indent="-228600">
              <a:spcBef>
                <a:spcPct val="20000"/>
              </a:spcBef>
              <a:buFont typeface="Arial"/>
              <a:buChar char="•"/>
              <a:defRPr b="0" i="0">
                <a:solidFill>
                  <a:srgbClr val="4D4D4C"/>
                </a:solidFill>
                <a:latin typeface="Arial"/>
                <a:cs typeface="Arial"/>
              </a:defRPr>
            </a:lvl3pPr>
            <a:lvl4pPr marL="1600200" indent="-228600">
              <a:spcBef>
                <a:spcPct val="20000"/>
              </a:spcBef>
              <a:buFont typeface="Arial"/>
              <a:buChar char="–"/>
              <a:defRPr sz="1600" b="0" i="0">
                <a:solidFill>
                  <a:srgbClr val="4D4D4C"/>
                </a:solidFill>
                <a:latin typeface="Arial"/>
                <a:cs typeface="Arial"/>
              </a:defRPr>
            </a:lvl4pPr>
            <a:lvl5pPr marL="2057400" indent="-228600">
              <a:spcBef>
                <a:spcPct val="20000"/>
              </a:spcBef>
              <a:buFont typeface="Arial"/>
              <a:buChar char="»"/>
              <a:defRPr sz="1600" b="0" i="0">
                <a:solidFill>
                  <a:srgbClr val="4D4D4C"/>
                </a:solidFill>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457200" indent="-457200">
              <a:lnSpc>
                <a:spcPct val="110000"/>
              </a:lnSpc>
              <a:spcBef>
                <a:spcPts val="1200"/>
              </a:spcBef>
              <a:buFont typeface="Arial" panose="020B0604020202020204" pitchFamily="34" charset="0"/>
              <a:buChar char="•"/>
            </a:pPr>
            <a:r>
              <a:rPr lang="en-US" dirty="0">
                <a:solidFill>
                  <a:schemeClr val="tx1"/>
                </a:solidFill>
                <a:latin typeface="+mj-lt"/>
                <a:ea typeface="Amazon Ember Light" charset="0"/>
                <a:cs typeface="Amazon Ember Light" charset="0"/>
              </a:rPr>
              <a:t>Network infrastructure</a:t>
            </a:r>
          </a:p>
          <a:p>
            <a:pPr marL="457200" indent="-457200">
              <a:lnSpc>
                <a:spcPct val="110000"/>
              </a:lnSpc>
              <a:spcBef>
                <a:spcPts val="1200"/>
              </a:spcBef>
              <a:buFont typeface="Arial" panose="020B0604020202020204" pitchFamily="34" charset="0"/>
              <a:buChar char="•"/>
            </a:pPr>
            <a:r>
              <a:rPr lang="en-US" dirty="0">
                <a:solidFill>
                  <a:schemeClr val="tx1"/>
                </a:solidFill>
                <a:latin typeface="+mj-lt"/>
                <a:ea typeface="Amazon Ember Light" charset="0"/>
                <a:cs typeface="Amazon Ember Light" charset="0"/>
              </a:rPr>
              <a:t>Virtualization infrastructure</a:t>
            </a:r>
          </a:p>
        </p:txBody>
      </p:sp>
      <p:sp>
        <p:nvSpPr>
          <p:cNvPr id="2" name="TextBox 1">
            <a:extLst>
              <a:ext uri="{FF2B5EF4-FFF2-40B4-BE49-F238E27FC236}">
                <a16:creationId xmlns:a16="http://schemas.microsoft.com/office/drawing/2014/main" id="{429C3EFC-0D30-5E45-9B9A-1618D1C2EA71}"/>
              </a:ext>
            </a:extLst>
          </p:cNvPr>
          <p:cNvSpPr txBox="1"/>
          <p:nvPr/>
        </p:nvSpPr>
        <p:spPr>
          <a:xfrm>
            <a:off x="419100" y="3468420"/>
            <a:ext cx="6869188" cy="523220"/>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Examples of AWS responsibilities include:</a:t>
            </a:r>
          </a:p>
        </p:txBody>
      </p:sp>
      <p:sp>
        <p:nvSpPr>
          <p:cNvPr id="18" name="Slide Number Placeholder 3">
            <a:extLst>
              <a:ext uri="{FF2B5EF4-FFF2-40B4-BE49-F238E27FC236}">
                <a16:creationId xmlns:a16="http://schemas.microsoft.com/office/drawing/2014/main" id="{A9AC4B56-DA36-7A49-A88F-A96A7E95BC6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6</a:t>
            </a:fld>
            <a:endParaRPr lang="en-US" dirty="0"/>
          </a:p>
        </p:txBody>
      </p:sp>
      <p:sp>
        <p:nvSpPr>
          <p:cNvPr id="19" name="Footer Placeholder 4">
            <a:extLst>
              <a:ext uri="{FF2B5EF4-FFF2-40B4-BE49-F238E27FC236}">
                <a16:creationId xmlns:a16="http://schemas.microsoft.com/office/drawing/2014/main" id="{0E5932ED-218D-4542-9A86-BB1625062B0B}"/>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grpSp>
        <p:nvGrpSpPr>
          <p:cNvPr id="20" name="Group 19">
            <a:extLst>
              <a:ext uri="{FF2B5EF4-FFF2-40B4-BE49-F238E27FC236}">
                <a16:creationId xmlns:a16="http://schemas.microsoft.com/office/drawing/2014/main" id="{DC0E7EE2-00FC-A349-8B2F-2C4D0DDCA38F}"/>
              </a:ext>
            </a:extLst>
          </p:cNvPr>
          <p:cNvGrpSpPr/>
          <p:nvPr/>
        </p:nvGrpSpPr>
        <p:grpSpPr>
          <a:xfrm>
            <a:off x="438912" y="1609344"/>
            <a:ext cx="11223527" cy="1643262"/>
            <a:chOff x="443497" y="3944867"/>
            <a:chExt cx="11223527" cy="1643262"/>
          </a:xfrm>
        </p:grpSpPr>
        <p:sp>
          <p:nvSpPr>
            <p:cNvPr id="31" name="Rectangle 30">
              <a:extLst>
                <a:ext uri="{FF2B5EF4-FFF2-40B4-BE49-F238E27FC236}">
                  <a16:creationId xmlns:a16="http://schemas.microsoft.com/office/drawing/2014/main" id="{F2E7BDB6-C667-6349-98C0-E25AA6988D1B}"/>
                </a:ext>
              </a:extLst>
            </p:cNvPr>
            <p:cNvSpPr/>
            <p:nvPr/>
          </p:nvSpPr>
          <p:spPr>
            <a:xfrm>
              <a:off x="443497" y="3944867"/>
              <a:ext cx="1045450" cy="164326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AWS</a:t>
              </a:r>
            </a:p>
          </p:txBody>
        </p:sp>
        <p:sp>
          <p:nvSpPr>
            <p:cNvPr id="32" name="Rectangle 31">
              <a:extLst>
                <a:ext uri="{FF2B5EF4-FFF2-40B4-BE49-F238E27FC236}">
                  <a16:creationId xmlns:a16="http://schemas.microsoft.com/office/drawing/2014/main" id="{B18D3659-CC15-B044-A113-DCC9DEF28228}"/>
                </a:ext>
              </a:extLst>
            </p:cNvPr>
            <p:cNvSpPr/>
            <p:nvPr/>
          </p:nvSpPr>
          <p:spPr>
            <a:xfrm>
              <a:off x="1488950" y="3944867"/>
              <a:ext cx="10178074"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Software</a:t>
              </a:r>
            </a:p>
          </p:txBody>
        </p:sp>
        <p:sp>
          <p:nvSpPr>
            <p:cNvPr id="33" name="Rectangle 32">
              <a:extLst>
                <a:ext uri="{FF2B5EF4-FFF2-40B4-BE49-F238E27FC236}">
                  <a16:creationId xmlns:a16="http://schemas.microsoft.com/office/drawing/2014/main" id="{9EEE1DD1-F178-0844-9051-122DA5AB9F5E}"/>
                </a:ext>
              </a:extLst>
            </p:cNvPr>
            <p:cNvSpPr/>
            <p:nvPr/>
          </p:nvSpPr>
          <p:spPr>
            <a:xfrm>
              <a:off x="14889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Compute</a:t>
              </a:r>
            </a:p>
          </p:txBody>
        </p:sp>
        <p:sp>
          <p:nvSpPr>
            <p:cNvPr id="34" name="Rectangle 33">
              <a:extLst>
                <a:ext uri="{FF2B5EF4-FFF2-40B4-BE49-F238E27FC236}">
                  <a16:creationId xmlns:a16="http://schemas.microsoft.com/office/drawing/2014/main" id="{C8F41205-E07C-EC49-B970-8558C43146BB}"/>
                </a:ext>
              </a:extLst>
            </p:cNvPr>
            <p:cNvSpPr/>
            <p:nvPr/>
          </p:nvSpPr>
          <p:spPr>
            <a:xfrm>
              <a:off x="40035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Storage</a:t>
              </a:r>
            </a:p>
          </p:txBody>
        </p:sp>
        <p:sp>
          <p:nvSpPr>
            <p:cNvPr id="35" name="Rectangle 34">
              <a:extLst>
                <a:ext uri="{FF2B5EF4-FFF2-40B4-BE49-F238E27FC236}">
                  <a16:creationId xmlns:a16="http://schemas.microsoft.com/office/drawing/2014/main" id="{8AA02C54-D877-F44F-8DD4-FD83797BE89F}"/>
                </a:ext>
              </a:extLst>
            </p:cNvPr>
            <p:cNvSpPr/>
            <p:nvPr/>
          </p:nvSpPr>
          <p:spPr>
            <a:xfrm>
              <a:off x="6518149" y="4285257"/>
              <a:ext cx="2514600"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Database</a:t>
              </a:r>
            </a:p>
          </p:txBody>
        </p:sp>
        <p:sp>
          <p:nvSpPr>
            <p:cNvPr id="36" name="Rectangle 35">
              <a:extLst>
                <a:ext uri="{FF2B5EF4-FFF2-40B4-BE49-F238E27FC236}">
                  <a16:creationId xmlns:a16="http://schemas.microsoft.com/office/drawing/2014/main" id="{D52C383A-3B26-694B-B4B1-FA3740E25CD2}"/>
                </a:ext>
              </a:extLst>
            </p:cNvPr>
            <p:cNvSpPr/>
            <p:nvPr/>
          </p:nvSpPr>
          <p:spPr>
            <a:xfrm>
              <a:off x="9032750" y="4285257"/>
              <a:ext cx="2634274"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Networking</a:t>
              </a:r>
            </a:p>
          </p:txBody>
        </p:sp>
        <p:sp>
          <p:nvSpPr>
            <p:cNvPr id="38" name="Rectangle 37">
              <a:extLst>
                <a:ext uri="{FF2B5EF4-FFF2-40B4-BE49-F238E27FC236}">
                  <a16:creationId xmlns:a16="http://schemas.microsoft.com/office/drawing/2014/main" id="{E50F892A-8560-9746-AA38-A6810469272D}"/>
                </a:ext>
              </a:extLst>
            </p:cNvPr>
            <p:cNvSpPr/>
            <p:nvPr/>
          </p:nvSpPr>
          <p:spPr>
            <a:xfrm>
              <a:off x="1488948" y="4638138"/>
              <a:ext cx="10178075" cy="351052"/>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Hardware/AWS Global Infrastructure</a:t>
              </a:r>
            </a:p>
          </p:txBody>
        </p:sp>
        <p:sp>
          <p:nvSpPr>
            <p:cNvPr id="39" name="Rectangle 38">
              <a:extLst>
                <a:ext uri="{FF2B5EF4-FFF2-40B4-BE49-F238E27FC236}">
                  <a16:creationId xmlns:a16="http://schemas.microsoft.com/office/drawing/2014/main" id="{A0BEB2F3-0420-9243-9F11-4947676FD862}"/>
                </a:ext>
              </a:extLst>
            </p:cNvPr>
            <p:cNvSpPr/>
            <p:nvPr/>
          </p:nvSpPr>
          <p:spPr>
            <a:xfrm>
              <a:off x="1488948" y="4984469"/>
              <a:ext cx="3380384"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defRPr/>
              </a:pP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Regions</a:t>
              </a:r>
            </a:p>
          </p:txBody>
        </p:sp>
        <p:sp>
          <p:nvSpPr>
            <p:cNvPr id="40" name="Rectangle 39">
              <a:extLst>
                <a:ext uri="{FF2B5EF4-FFF2-40B4-BE49-F238E27FC236}">
                  <a16:creationId xmlns:a16="http://schemas.microsoft.com/office/drawing/2014/main" id="{7C05193B-E272-2341-858C-C5DD7F8F4317}"/>
                </a:ext>
              </a:extLst>
            </p:cNvPr>
            <p:cNvSpPr/>
            <p:nvPr/>
          </p:nvSpPr>
          <p:spPr>
            <a:xfrm>
              <a:off x="4869333" y="4984469"/>
              <a:ext cx="3417306"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Availability Zones</a:t>
              </a:r>
            </a:p>
          </p:txBody>
        </p:sp>
        <p:sp>
          <p:nvSpPr>
            <p:cNvPr id="41" name="Rectangle 40">
              <a:extLst>
                <a:ext uri="{FF2B5EF4-FFF2-40B4-BE49-F238E27FC236}">
                  <a16:creationId xmlns:a16="http://schemas.microsoft.com/office/drawing/2014/main" id="{085D4C84-0319-E34D-8679-91F5124D4CCB}"/>
                </a:ext>
              </a:extLst>
            </p:cNvPr>
            <p:cNvSpPr/>
            <p:nvPr/>
          </p:nvSpPr>
          <p:spPr>
            <a:xfrm>
              <a:off x="8286639" y="4984469"/>
              <a:ext cx="3380384" cy="60366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42311" fontAlgn="base">
                <a:spcBef>
                  <a:spcPct val="0"/>
                </a:spcBef>
                <a:spcAft>
                  <a:spcPct val="0"/>
                </a:spcAft>
              </a:pP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Edge Locations</a:t>
              </a:r>
            </a:p>
          </p:txBody>
        </p:sp>
      </p:grpSp>
    </p:spTree>
    <p:custDataLst>
      <p:tags r:id="rId1"/>
    </p:custDataLst>
    <p:extLst>
      <p:ext uri="{BB962C8B-B14F-4D97-AF65-F5344CB8AC3E}">
        <p14:creationId xmlns:p14="http://schemas.microsoft.com/office/powerpoint/2010/main" val="189249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660D-37FA-9B4F-A31F-D34DADFF1CB8}"/>
              </a:ext>
            </a:extLst>
          </p:cNvPr>
          <p:cNvSpPr>
            <a:spLocks noGrp="1"/>
          </p:cNvSpPr>
          <p:nvPr>
            <p:ph type="title"/>
          </p:nvPr>
        </p:nvSpPr>
        <p:spPr/>
        <p:txBody>
          <a:bodyPr/>
          <a:lstStyle/>
          <a:p>
            <a:r>
              <a:rPr lang="en-US" dirty="0"/>
              <a:t>Review: Shared responsibility model</a:t>
            </a:r>
          </a:p>
        </p:txBody>
      </p:sp>
      <p:sp>
        <p:nvSpPr>
          <p:cNvPr id="6" name="TextBox 5">
            <a:extLst>
              <a:ext uri="{FF2B5EF4-FFF2-40B4-BE49-F238E27FC236}">
                <a16:creationId xmlns:a16="http://schemas.microsoft.com/office/drawing/2014/main" id="{41B5F064-7C45-A84A-A89B-E2F38321BE41}"/>
              </a:ext>
            </a:extLst>
          </p:cNvPr>
          <p:cNvSpPr txBox="1"/>
          <p:nvPr/>
        </p:nvSpPr>
        <p:spPr>
          <a:xfrm>
            <a:off x="1045368" y="1279005"/>
            <a:ext cx="10101263" cy="523220"/>
          </a:xfrm>
          <a:prstGeom prst="rect">
            <a:avLst/>
          </a:prstGeom>
          <a:noFill/>
        </p:spPr>
        <p:txBody>
          <a:bodyPr wrap="squar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Are these tasks the responsibilities of </a:t>
            </a:r>
            <a:r>
              <a:rPr lang="en-US" sz="2800" dirty="0">
                <a:solidFill>
                  <a:schemeClr val="accent5"/>
                </a:solidFill>
                <a:latin typeface="Amazon Ember" panose="02000000000000000000" pitchFamily="2" charset="0"/>
                <a:ea typeface="Amazon Ember" panose="02000000000000000000" pitchFamily="2" charset="0"/>
                <a:cs typeface="Amazon Ember Light" panose="020B0403020204020204" pitchFamily="34" charset="0"/>
              </a:rPr>
              <a:t>customers</a:t>
            </a:r>
            <a:r>
              <a:rPr lang="en-US" sz="2800" b="1" dirty="0">
                <a:solidFill>
                  <a:srgbClr val="2D26AD"/>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or </a:t>
            </a:r>
            <a:r>
              <a:rPr lang="en-US" sz="2800" dirty="0">
                <a:solidFill>
                  <a:schemeClr val="accent6">
                    <a:lumMod val="75000"/>
                  </a:schemeClr>
                </a:solidFill>
                <a:latin typeface="Amazon Ember" panose="02000000000000000000" pitchFamily="2" charset="0"/>
                <a:ea typeface="Amazon Ember" panose="02000000000000000000" pitchFamily="2" charset="0"/>
                <a:cs typeface="Amazon Ember Light" panose="020B0403020204020204" pitchFamily="34" charset="0"/>
              </a:rPr>
              <a:t>AWS</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7" name="Rectangle 6">
            <a:extLst>
              <a:ext uri="{FF2B5EF4-FFF2-40B4-BE49-F238E27FC236}">
                <a16:creationId xmlns:a16="http://schemas.microsoft.com/office/drawing/2014/main" id="{A1E5FB02-4B17-D14E-BA0D-1BBA936F0D5B}"/>
              </a:ext>
            </a:extLst>
          </p:cNvPr>
          <p:cNvSpPr/>
          <p:nvPr/>
        </p:nvSpPr>
        <p:spPr>
          <a:xfrm>
            <a:off x="2105025" y="1987594"/>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Configuring security groups on Amazon EC2 instances</a:t>
            </a:r>
          </a:p>
        </p:txBody>
      </p:sp>
      <p:sp>
        <p:nvSpPr>
          <p:cNvPr id="8" name="Rectangle 7">
            <a:extLst>
              <a:ext uri="{FF2B5EF4-FFF2-40B4-BE49-F238E27FC236}">
                <a16:creationId xmlns:a16="http://schemas.microsoft.com/office/drawing/2014/main" id="{AF002BED-0024-904F-871D-F1A613EE866A}"/>
              </a:ext>
            </a:extLst>
          </p:cNvPr>
          <p:cNvSpPr/>
          <p:nvPr/>
        </p:nvSpPr>
        <p:spPr>
          <a:xfrm>
            <a:off x="6618218" y="1987594"/>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Maintaining network infrastructure</a:t>
            </a:r>
          </a:p>
        </p:txBody>
      </p:sp>
      <p:sp>
        <p:nvSpPr>
          <p:cNvPr id="9" name="Rectangle 8">
            <a:extLst>
              <a:ext uri="{FF2B5EF4-FFF2-40B4-BE49-F238E27FC236}">
                <a16:creationId xmlns:a16="http://schemas.microsoft.com/office/drawing/2014/main" id="{CE0D7349-6CB7-A944-A528-7083A88E1935}"/>
              </a:ext>
            </a:extLst>
          </p:cNvPr>
          <p:cNvSpPr/>
          <p:nvPr/>
        </p:nvSpPr>
        <p:spPr>
          <a:xfrm>
            <a:off x="2105024" y="3514931"/>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Implementing physical security controls at data centers</a:t>
            </a:r>
          </a:p>
        </p:txBody>
      </p:sp>
      <p:sp>
        <p:nvSpPr>
          <p:cNvPr id="10" name="Rectangle 9">
            <a:extLst>
              <a:ext uri="{FF2B5EF4-FFF2-40B4-BE49-F238E27FC236}">
                <a16:creationId xmlns:a16="http://schemas.microsoft.com/office/drawing/2014/main" id="{572A2829-D4C9-7A4D-8E44-99071C9CC7B3}"/>
              </a:ext>
            </a:extLst>
          </p:cNvPr>
          <p:cNvSpPr/>
          <p:nvPr/>
        </p:nvSpPr>
        <p:spPr>
          <a:xfrm>
            <a:off x="6618217" y="3514931"/>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Patching software on Amazon EC2 instances</a:t>
            </a:r>
          </a:p>
        </p:txBody>
      </p:sp>
      <p:sp>
        <p:nvSpPr>
          <p:cNvPr id="11" name="Rectangle 10">
            <a:extLst>
              <a:ext uri="{FF2B5EF4-FFF2-40B4-BE49-F238E27FC236}">
                <a16:creationId xmlns:a16="http://schemas.microsoft.com/office/drawing/2014/main" id="{079930B2-7217-D346-8CF8-649640E0678A}"/>
              </a:ext>
            </a:extLst>
          </p:cNvPr>
          <p:cNvSpPr/>
          <p:nvPr/>
        </p:nvSpPr>
        <p:spPr>
          <a:xfrm>
            <a:off x="2105023" y="5042268"/>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Maintaining servers that run Amazon EC2 instances</a:t>
            </a:r>
          </a:p>
        </p:txBody>
      </p:sp>
      <p:sp>
        <p:nvSpPr>
          <p:cNvPr id="12" name="Rectangle 11">
            <a:extLst>
              <a:ext uri="{FF2B5EF4-FFF2-40B4-BE49-F238E27FC236}">
                <a16:creationId xmlns:a16="http://schemas.microsoft.com/office/drawing/2014/main" id="{C06B6D45-6612-1D45-9875-916ECE453185}"/>
              </a:ext>
            </a:extLst>
          </p:cNvPr>
          <p:cNvSpPr/>
          <p:nvPr/>
        </p:nvSpPr>
        <p:spPr>
          <a:xfrm>
            <a:off x="6618217" y="5042268"/>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Setting permissions for Amazon S3 objects</a:t>
            </a:r>
          </a:p>
        </p:txBody>
      </p:sp>
      <p:sp>
        <p:nvSpPr>
          <p:cNvPr id="13" name="Rectangle 12">
            <a:extLst>
              <a:ext uri="{FF2B5EF4-FFF2-40B4-BE49-F238E27FC236}">
                <a16:creationId xmlns:a16="http://schemas.microsoft.com/office/drawing/2014/main" id="{4BC03EDA-3504-B744-83D5-75FD6E2CE700}"/>
              </a:ext>
            </a:extLst>
          </p:cNvPr>
          <p:cNvSpPr/>
          <p:nvPr/>
        </p:nvSpPr>
        <p:spPr>
          <a:xfrm>
            <a:off x="2103120" y="1984248"/>
            <a:ext cx="3468757" cy="1128712"/>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a:pPr>
            <a:r>
              <a:rPr lang="en-US" sz="2000" dirty="0">
                <a:solidFill>
                  <a:schemeClr val="bg2"/>
                </a:solidFill>
                <a:latin typeface="Amazon Ember" panose="02000000000000000000" pitchFamily="2" charset="0"/>
                <a:ea typeface="Amazon Ember" panose="02000000000000000000" pitchFamily="2" charset="0"/>
              </a:rPr>
              <a:t>Configuring security groups on Amazon EC2 instances</a:t>
            </a:r>
          </a:p>
        </p:txBody>
      </p:sp>
      <p:sp>
        <p:nvSpPr>
          <p:cNvPr id="14" name="Rectangle 13">
            <a:extLst>
              <a:ext uri="{FF2B5EF4-FFF2-40B4-BE49-F238E27FC236}">
                <a16:creationId xmlns:a16="http://schemas.microsoft.com/office/drawing/2014/main" id="{54CF0CCE-1C93-524C-87DA-27AF96CB92FC}"/>
              </a:ext>
            </a:extLst>
          </p:cNvPr>
          <p:cNvSpPr/>
          <p:nvPr/>
        </p:nvSpPr>
        <p:spPr>
          <a:xfrm>
            <a:off x="6620256" y="1984248"/>
            <a:ext cx="3468757" cy="112871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2"/>
            </a:pPr>
            <a:r>
              <a:rPr lang="en-US" sz="2000" dirty="0">
                <a:solidFill>
                  <a:schemeClr val="bg1"/>
                </a:solidFill>
                <a:latin typeface="Amazon Ember" panose="02000000000000000000" pitchFamily="2" charset="0"/>
                <a:ea typeface="Amazon Ember" panose="02000000000000000000" pitchFamily="2" charset="0"/>
              </a:rPr>
              <a:t>Maintaining network infrastructure</a:t>
            </a:r>
          </a:p>
        </p:txBody>
      </p:sp>
      <p:sp>
        <p:nvSpPr>
          <p:cNvPr id="15" name="Rectangle 14">
            <a:extLst>
              <a:ext uri="{FF2B5EF4-FFF2-40B4-BE49-F238E27FC236}">
                <a16:creationId xmlns:a16="http://schemas.microsoft.com/office/drawing/2014/main" id="{02D135CD-18A3-E644-B16F-2CF96985BD68}"/>
              </a:ext>
            </a:extLst>
          </p:cNvPr>
          <p:cNvSpPr/>
          <p:nvPr/>
        </p:nvSpPr>
        <p:spPr>
          <a:xfrm>
            <a:off x="6620256" y="3511296"/>
            <a:ext cx="3468757" cy="1128712"/>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4"/>
            </a:pPr>
            <a:r>
              <a:rPr lang="en-US" sz="2000" dirty="0">
                <a:solidFill>
                  <a:schemeClr val="bg2"/>
                </a:solidFill>
                <a:latin typeface="Amazon Ember" panose="02000000000000000000" pitchFamily="2" charset="0"/>
                <a:ea typeface="Amazon Ember" panose="02000000000000000000" pitchFamily="2" charset="0"/>
              </a:rPr>
              <a:t>Patching software on Amazon EC2 instances</a:t>
            </a:r>
          </a:p>
        </p:txBody>
      </p:sp>
      <p:sp>
        <p:nvSpPr>
          <p:cNvPr id="16" name="Rectangle 15">
            <a:extLst>
              <a:ext uri="{FF2B5EF4-FFF2-40B4-BE49-F238E27FC236}">
                <a16:creationId xmlns:a16="http://schemas.microsoft.com/office/drawing/2014/main" id="{2E645AF6-804B-DF40-BC79-5678E04316EC}"/>
              </a:ext>
            </a:extLst>
          </p:cNvPr>
          <p:cNvSpPr/>
          <p:nvPr/>
        </p:nvSpPr>
        <p:spPr>
          <a:xfrm>
            <a:off x="6620256" y="5038344"/>
            <a:ext cx="3468757" cy="1128712"/>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6"/>
            </a:pPr>
            <a:r>
              <a:rPr lang="en-US" sz="2000" dirty="0">
                <a:solidFill>
                  <a:schemeClr val="bg2"/>
                </a:solidFill>
                <a:latin typeface="Amazon Ember" panose="02000000000000000000" pitchFamily="2" charset="0"/>
                <a:ea typeface="Amazon Ember" panose="02000000000000000000" pitchFamily="2" charset="0"/>
              </a:rPr>
              <a:t>Setting permissions for Amazon S3 objects</a:t>
            </a:r>
          </a:p>
        </p:txBody>
      </p:sp>
      <p:sp>
        <p:nvSpPr>
          <p:cNvPr id="17" name="Rectangle 16">
            <a:extLst>
              <a:ext uri="{FF2B5EF4-FFF2-40B4-BE49-F238E27FC236}">
                <a16:creationId xmlns:a16="http://schemas.microsoft.com/office/drawing/2014/main" id="{C6A9C1D1-27CA-6A4E-94CC-21A2334E667F}"/>
              </a:ext>
            </a:extLst>
          </p:cNvPr>
          <p:cNvSpPr/>
          <p:nvPr/>
        </p:nvSpPr>
        <p:spPr>
          <a:xfrm>
            <a:off x="2103120" y="3511296"/>
            <a:ext cx="3468757" cy="112871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3"/>
            </a:pPr>
            <a:r>
              <a:rPr lang="en-US" sz="2000" dirty="0">
                <a:solidFill>
                  <a:schemeClr val="bg1"/>
                </a:solidFill>
                <a:latin typeface="Amazon Ember" panose="02000000000000000000" pitchFamily="2" charset="0"/>
                <a:ea typeface="Amazon Ember" panose="02000000000000000000" pitchFamily="2" charset="0"/>
              </a:rPr>
              <a:t>Implementing physical security controls at data centers</a:t>
            </a:r>
          </a:p>
        </p:txBody>
      </p:sp>
      <p:sp>
        <p:nvSpPr>
          <p:cNvPr id="18" name="Rectangle 17">
            <a:extLst>
              <a:ext uri="{FF2B5EF4-FFF2-40B4-BE49-F238E27FC236}">
                <a16:creationId xmlns:a16="http://schemas.microsoft.com/office/drawing/2014/main" id="{BE34C9C3-53FF-D844-9B73-F0537CF652AD}"/>
              </a:ext>
            </a:extLst>
          </p:cNvPr>
          <p:cNvSpPr/>
          <p:nvPr/>
        </p:nvSpPr>
        <p:spPr>
          <a:xfrm>
            <a:off x="2103120" y="5038344"/>
            <a:ext cx="3468757" cy="112871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9250" indent="-349250">
              <a:buFont typeface="+mj-lt"/>
              <a:buAutoNum type="arabicPeriod" startAt="5"/>
            </a:pPr>
            <a:r>
              <a:rPr lang="en-US" sz="2000" dirty="0">
                <a:solidFill>
                  <a:schemeClr val="bg1"/>
                </a:solidFill>
                <a:latin typeface="Amazon Ember" panose="02000000000000000000" pitchFamily="2" charset="0"/>
                <a:ea typeface="Amazon Ember" panose="02000000000000000000" pitchFamily="2" charset="0"/>
              </a:rPr>
              <a:t>Maintaining servers that run Amazon EC2 instances</a:t>
            </a:r>
          </a:p>
        </p:txBody>
      </p:sp>
      <p:sp>
        <p:nvSpPr>
          <p:cNvPr id="19" name="Rectangle 18">
            <a:extLst>
              <a:ext uri="{FF2B5EF4-FFF2-40B4-BE49-F238E27FC236}">
                <a16:creationId xmlns:a16="http://schemas.microsoft.com/office/drawing/2014/main" id="{BD80B7EA-E4D8-244D-9E43-DE17003F5593}"/>
              </a:ext>
            </a:extLst>
          </p:cNvPr>
          <p:cNvSpPr/>
          <p:nvPr/>
        </p:nvSpPr>
        <p:spPr>
          <a:xfrm>
            <a:off x="347662" y="2313677"/>
            <a:ext cx="1395411" cy="474120"/>
          </a:xfrm>
          <a:prstGeom prst="rect">
            <a:avLst/>
          </a:prstGeom>
          <a:solidFill>
            <a:schemeClr val="accent5"/>
          </a:solidFill>
          <a:ln>
            <a:solidFill>
              <a:srgbClr val="2D2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Amazon Ember" panose="02000000000000000000" pitchFamily="2" charset="0"/>
                <a:ea typeface="Amazon Ember" panose="02000000000000000000" pitchFamily="2" charset="0"/>
              </a:rPr>
              <a:t>Customers</a:t>
            </a:r>
          </a:p>
        </p:txBody>
      </p:sp>
      <p:sp>
        <p:nvSpPr>
          <p:cNvPr id="20" name="Rectangle 19">
            <a:extLst>
              <a:ext uri="{FF2B5EF4-FFF2-40B4-BE49-F238E27FC236}">
                <a16:creationId xmlns:a16="http://schemas.microsoft.com/office/drawing/2014/main" id="{EE2383CE-28FB-FC4B-9643-8EBD3F745106}"/>
              </a:ext>
            </a:extLst>
          </p:cNvPr>
          <p:cNvSpPr/>
          <p:nvPr/>
        </p:nvSpPr>
        <p:spPr>
          <a:xfrm>
            <a:off x="10448925" y="3846965"/>
            <a:ext cx="1395411" cy="47412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Amazon Ember" panose="02000000000000000000" pitchFamily="2" charset="0"/>
                <a:ea typeface="Amazon Ember" panose="02000000000000000000" pitchFamily="2" charset="0"/>
              </a:rPr>
              <a:t>Customers</a:t>
            </a:r>
          </a:p>
        </p:txBody>
      </p:sp>
      <p:sp>
        <p:nvSpPr>
          <p:cNvPr id="21" name="Rectangle 20">
            <a:extLst>
              <a:ext uri="{FF2B5EF4-FFF2-40B4-BE49-F238E27FC236}">
                <a16:creationId xmlns:a16="http://schemas.microsoft.com/office/drawing/2014/main" id="{1E8CADB1-5B8D-D94F-BAD0-7846E4DE19E9}"/>
              </a:ext>
            </a:extLst>
          </p:cNvPr>
          <p:cNvSpPr/>
          <p:nvPr/>
        </p:nvSpPr>
        <p:spPr>
          <a:xfrm>
            <a:off x="10445643" y="5369564"/>
            <a:ext cx="1395411" cy="47412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Amazon Ember" panose="02000000000000000000" pitchFamily="2" charset="0"/>
                <a:ea typeface="Amazon Ember" panose="02000000000000000000" pitchFamily="2" charset="0"/>
              </a:rPr>
              <a:t>Customers</a:t>
            </a:r>
          </a:p>
        </p:txBody>
      </p:sp>
      <p:sp>
        <p:nvSpPr>
          <p:cNvPr id="22" name="Rectangle 21">
            <a:extLst>
              <a:ext uri="{FF2B5EF4-FFF2-40B4-BE49-F238E27FC236}">
                <a16:creationId xmlns:a16="http://schemas.microsoft.com/office/drawing/2014/main" id="{7B0E5578-F753-414F-8246-A8E7AF84D4B1}"/>
              </a:ext>
            </a:extLst>
          </p:cNvPr>
          <p:cNvSpPr/>
          <p:nvPr/>
        </p:nvSpPr>
        <p:spPr>
          <a:xfrm>
            <a:off x="347661" y="3840155"/>
            <a:ext cx="1395411" cy="4741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AWS</a:t>
            </a:r>
          </a:p>
        </p:txBody>
      </p:sp>
      <p:sp>
        <p:nvSpPr>
          <p:cNvPr id="23" name="Rectangle 22">
            <a:extLst>
              <a:ext uri="{FF2B5EF4-FFF2-40B4-BE49-F238E27FC236}">
                <a16:creationId xmlns:a16="http://schemas.microsoft.com/office/drawing/2014/main" id="{61C591C2-2A45-7544-A983-70A5AACD7085}"/>
              </a:ext>
            </a:extLst>
          </p:cNvPr>
          <p:cNvSpPr/>
          <p:nvPr/>
        </p:nvSpPr>
        <p:spPr>
          <a:xfrm>
            <a:off x="347660" y="5356632"/>
            <a:ext cx="1395411" cy="4741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AWS</a:t>
            </a:r>
          </a:p>
        </p:txBody>
      </p:sp>
      <p:sp>
        <p:nvSpPr>
          <p:cNvPr id="24" name="Rectangle 23">
            <a:extLst>
              <a:ext uri="{FF2B5EF4-FFF2-40B4-BE49-F238E27FC236}">
                <a16:creationId xmlns:a16="http://schemas.microsoft.com/office/drawing/2014/main" id="{46991D23-12A5-BF4C-A9AB-820459EFEAA8}"/>
              </a:ext>
            </a:extLst>
          </p:cNvPr>
          <p:cNvSpPr/>
          <p:nvPr/>
        </p:nvSpPr>
        <p:spPr>
          <a:xfrm>
            <a:off x="10448925" y="2313677"/>
            <a:ext cx="1395411" cy="4741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AWS</a:t>
            </a:r>
          </a:p>
        </p:txBody>
      </p:sp>
      <p:sp>
        <p:nvSpPr>
          <p:cNvPr id="26" name="Slide Number Placeholder 3">
            <a:extLst>
              <a:ext uri="{FF2B5EF4-FFF2-40B4-BE49-F238E27FC236}">
                <a16:creationId xmlns:a16="http://schemas.microsoft.com/office/drawing/2014/main" id="{21884146-BDA3-C143-B6E7-C306C48107CF}"/>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7</a:t>
            </a:fld>
            <a:endParaRPr lang="en-US" dirty="0"/>
          </a:p>
        </p:txBody>
      </p:sp>
      <p:sp>
        <p:nvSpPr>
          <p:cNvPr id="27" name="Footer Placeholder 4">
            <a:extLst>
              <a:ext uri="{FF2B5EF4-FFF2-40B4-BE49-F238E27FC236}">
                <a16:creationId xmlns:a16="http://schemas.microsoft.com/office/drawing/2014/main" id="{3AFFE5A8-8222-B047-B1F9-20B471004106}"/>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81286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Identity and Access Management (IAM)</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91634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4A34-BCFD-BD42-AD19-DD0A212ED11F}"/>
              </a:ext>
            </a:extLst>
          </p:cNvPr>
          <p:cNvSpPr>
            <a:spLocks noGrp="1"/>
          </p:cNvSpPr>
          <p:nvPr>
            <p:ph type="title"/>
          </p:nvPr>
        </p:nvSpPr>
        <p:spPr/>
        <p:txBody>
          <a:bodyPr/>
          <a:lstStyle/>
          <a:p>
            <a:r>
              <a:rPr lang="en-US" dirty="0"/>
              <a:t>Security in the coffee shop</a:t>
            </a:r>
          </a:p>
        </p:txBody>
      </p:sp>
      <p:pic>
        <p:nvPicPr>
          <p:cNvPr id="6" name="Picture 5">
            <a:extLst>
              <a:ext uri="{FF2B5EF4-FFF2-40B4-BE49-F238E27FC236}">
                <a16:creationId xmlns:a16="http://schemas.microsoft.com/office/drawing/2014/main" id="{AF6CA3BA-FE02-4C4E-9E79-A3A252166F67}"/>
              </a:ext>
            </a:extLst>
          </p:cNvPr>
          <p:cNvPicPr>
            <a:picLocks noChangeAspect="1"/>
          </p:cNvPicPr>
          <p:nvPr/>
        </p:nvPicPr>
        <p:blipFill>
          <a:blip r:embed="rId4"/>
          <a:stretch>
            <a:fillRect/>
          </a:stretch>
        </p:blipFill>
        <p:spPr>
          <a:xfrm>
            <a:off x="1489755" y="2507494"/>
            <a:ext cx="1442735" cy="1642232"/>
          </a:xfrm>
          <a:prstGeom prst="rect">
            <a:avLst/>
          </a:prstGeom>
        </p:spPr>
      </p:pic>
      <p:sp>
        <p:nvSpPr>
          <p:cNvPr id="7" name="TextBox 6">
            <a:extLst>
              <a:ext uri="{FF2B5EF4-FFF2-40B4-BE49-F238E27FC236}">
                <a16:creationId xmlns:a16="http://schemas.microsoft.com/office/drawing/2014/main" id="{6380ACD2-EB0F-9A4B-A486-795FB71BEAB0}"/>
              </a:ext>
            </a:extLst>
          </p:cNvPr>
          <p:cNvSpPr txBox="1"/>
          <p:nvPr/>
        </p:nvSpPr>
        <p:spPr>
          <a:xfrm>
            <a:off x="932528" y="4242187"/>
            <a:ext cx="2558288"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 new cashier begins working at the coffee shop.</a:t>
            </a:r>
          </a:p>
        </p:txBody>
      </p:sp>
      <p:pic>
        <p:nvPicPr>
          <p:cNvPr id="9" name="Picture 8">
            <a:extLst>
              <a:ext uri="{FF2B5EF4-FFF2-40B4-BE49-F238E27FC236}">
                <a16:creationId xmlns:a16="http://schemas.microsoft.com/office/drawing/2014/main" id="{D3E73E6E-23EC-8247-A30E-B1DB27D19709}"/>
              </a:ext>
            </a:extLst>
          </p:cNvPr>
          <p:cNvPicPr>
            <a:picLocks noChangeAspect="1"/>
          </p:cNvPicPr>
          <p:nvPr/>
        </p:nvPicPr>
        <p:blipFill>
          <a:blip r:embed="rId5"/>
          <a:stretch>
            <a:fillRect/>
          </a:stretch>
        </p:blipFill>
        <p:spPr>
          <a:xfrm>
            <a:off x="9100410" y="2708274"/>
            <a:ext cx="1643054" cy="1441452"/>
          </a:xfrm>
          <a:prstGeom prst="rect">
            <a:avLst/>
          </a:prstGeom>
        </p:spPr>
      </p:pic>
      <p:sp>
        <p:nvSpPr>
          <p:cNvPr id="10" name="TextBox 9">
            <a:extLst>
              <a:ext uri="{FF2B5EF4-FFF2-40B4-BE49-F238E27FC236}">
                <a16:creationId xmlns:a16="http://schemas.microsoft.com/office/drawing/2014/main" id="{33DA2CA4-9D30-9846-BA28-B91D652F69F8}"/>
              </a:ext>
            </a:extLst>
          </p:cNvPr>
          <p:cNvSpPr txBox="1"/>
          <p:nvPr/>
        </p:nvSpPr>
        <p:spPr>
          <a:xfrm>
            <a:off x="8584402" y="4334520"/>
            <a:ext cx="2675070" cy="1015663"/>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cashier uses their account to access the point of sale system.</a:t>
            </a:r>
          </a:p>
        </p:txBody>
      </p:sp>
      <p:pic>
        <p:nvPicPr>
          <p:cNvPr id="27" name="Graphic 26">
            <a:extLst>
              <a:ext uri="{FF2B5EF4-FFF2-40B4-BE49-F238E27FC236}">
                <a16:creationId xmlns:a16="http://schemas.microsoft.com/office/drawing/2014/main" id="{02986155-4A2D-C348-8548-3D64BA3704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59111" y="2968800"/>
            <a:ext cx="1046882" cy="1046882"/>
          </a:xfrm>
          <a:prstGeom prst="rect">
            <a:avLst/>
          </a:prstGeom>
        </p:spPr>
      </p:pic>
      <p:pic>
        <p:nvPicPr>
          <p:cNvPr id="30" name="Graphic 29">
            <a:extLst>
              <a:ext uri="{FF2B5EF4-FFF2-40B4-BE49-F238E27FC236}">
                <a16:creationId xmlns:a16="http://schemas.microsoft.com/office/drawing/2014/main" id="{FC576A54-58C9-764A-8754-E5E09A1166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99482" y="2937581"/>
            <a:ext cx="1046882" cy="1046882"/>
          </a:xfrm>
          <a:prstGeom prst="rect">
            <a:avLst/>
          </a:prstGeom>
        </p:spPr>
      </p:pic>
      <p:sp>
        <p:nvSpPr>
          <p:cNvPr id="31" name="TextBox 30">
            <a:extLst>
              <a:ext uri="{FF2B5EF4-FFF2-40B4-BE49-F238E27FC236}">
                <a16:creationId xmlns:a16="http://schemas.microsoft.com/office/drawing/2014/main" id="{B5FFCAE1-5A8F-BB44-A03C-5AA89D48E2D8}"/>
              </a:ext>
            </a:extLst>
          </p:cNvPr>
          <p:cNvSpPr txBox="1"/>
          <p:nvPr/>
        </p:nvSpPr>
        <p:spPr>
          <a:xfrm>
            <a:off x="4280988" y="4242187"/>
            <a:ext cx="3630024"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The cashier is given an account that has permission to access the point of sale system.</a:t>
            </a:r>
          </a:p>
        </p:txBody>
      </p:sp>
      <p:cxnSp>
        <p:nvCxnSpPr>
          <p:cNvPr id="32" name="Straight Arrow Connector 31">
            <a:extLst>
              <a:ext uri="{FF2B5EF4-FFF2-40B4-BE49-F238E27FC236}">
                <a16:creationId xmlns:a16="http://schemas.microsoft.com/office/drawing/2014/main" id="{7938EAE5-E760-3247-AFF3-D3CADFCDF088}"/>
              </a:ext>
            </a:extLst>
          </p:cNvPr>
          <p:cNvCxnSpPr>
            <a:cxnSpLocks/>
          </p:cNvCxnSpPr>
          <p:nvPr/>
        </p:nvCxnSpPr>
        <p:spPr>
          <a:xfrm flipH="1">
            <a:off x="7654989" y="3569585"/>
            <a:ext cx="1097280" cy="0"/>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3ED191-9BF5-0C40-8EA8-0B013C3C1FF1}"/>
              </a:ext>
            </a:extLst>
          </p:cNvPr>
          <p:cNvCxnSpPr>
            <a:cxnSpLocks/>
          </p:cNvCxnSpPr>
          <p:nvPr/>
        </p:nvCxnSpPr>
        <p:spPr>
          <a:xfrm flipH="1">
            <a:off x="3183708" y="3569585"/>
            <a:ext cx="1097280" cy="0"/>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3" name="Slide Number Placeholder 3">
            <a:extLst>
              <a:ext uri="{FF2B5EF4-FFF2-40B4-BE49-F238E27FC236}">
                <a16:creationId xmlns:a16="http://schemas.microsoft.com/office/drawing/2014/main" id="{0745A0B9-47CA-774A-99C6-F3000046C31E}"/>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9</a:t>
            </a:fld>
            <a:endParaRPr lang="en-US" dirty="0"/>
          </a:p>
        </p:txBody>
      </p:sp>
      <p:sp>
        <p:nvSpPr>
          <p:cNvPr id="14" name="Footer Placeholder 4">
            <a:extLst>
              <a:ext uri="{FF2B5EF4-FFF2-40B4-BE49-F238E27FC236}">
                <a16:creationId xmlns:a16="http://schemas.microsoft.com/office/drawing/2014/main" id="{49EE733B-743F-EC44-BA53-C75764484293}"/>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36132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ALOMA 2019 V1" val="6sZsQK9P"/>
  <p:tag name="ARTICULATE_SLIDE_COUNT" val="4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2986</TotalTime>
  <Words>9112</Words>
  <Application>Microsoft Macintosh PowerPoint</Application>
  <PresentationFormat>Widescreen</PresentationFormat>
  <Paragraphs>784</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Amazon Ember</vt:lpstr>
      <vt:lpstr>Amazon Ember Light</vt:lpstr>
      <vt:lpstr>Arial</vt:lpstr>
      <vt:lpstr>Calibri</vt:lpstr>
      <vt:lpstr>Courier</vt:lpstr>
      <vt:lpstr>Courier New</vt:lpstr>
      <vt:lpstr>Lucida Console</vt:lpstr>
      <vt:lpstr>Paloma 2019 v1</vt:lpstr>
      <vt:lpstr>Security</vt:lpstr>
      <vt:lpstr>Module 6 objectives</vt:lpstr>
      <vt:lpstr>Shared responsibility model</vt:lpstr>
      <vt:lpstr>Shared responsibility model</vt:lpstr>
      <vt:lpstr>Customers: Security IN the cloud</vt:lpstr>
      <vt:lpstr>AWS: Security OF the cloud</vt:lpstr>
      <vt:lpstr>Review: Shared responsibility model</vt:lpstr>
      <vt:lpstr>AWS Identity and Access Management (IAM)</vt:lpstr>
      <vt:lpstr>Security in the coffee shop</vt:lpstr>
      <vt:lpstr>IAM</vt:lpstr>
      <vt:lpstr>AWS account root user</vt:lpstr>
      <vt:lpstr>IAM users</vt:lpstr>
      <vt:lpstr>IAM policies</vt:lpstr>
      <vt:lpstr>Example: IAM policy</vt:lpstr>
      <vt:lpstr>IAM groups</vt:lpstr>
      <vt:lpstr>IAM roles</vt:lpstr>
      <vt:lpstr>Multi-factor authentication</vt:lpstr>
      <vt:lpstr>AWS Organizations</vt:lpstr>
      <vt:lpstr>AWS Organizations</vt:lpstr>
      <vt:lpstr>Example: Organizational units</vt:lpstr>
      <vt:lpstr>Knowledge check</vt:lpstr>
      <vt:lpstr>Knowledge check</vt:lpstr>
      <vt:lpstr>Compliance</vt:lpstr>
      <vt:lpstr>AWS Artifact</vt:lpstr>
      <vt:lpstr>Assurance programs</vt:lpstr>
      <vt:lpstr>Customer Compliance Center</vt:lpstr>
      <vt:lpstr>Knowledge check</vt:lpstr>
      <vt:lpstr>Knowledge check</vt:lpstr>
      <vt:lpstr>Application security</vt:lpstr>
      <vt:lpstr>AWS WAF</vt:lpstr>
      <vt:lpstr>DoS and DDoS attacks</vt:lpstr>
      <vt:lpstr>AWS Shield</vt:lpstr>
      <vt:lpstr>Amazon Inspector</vt:lpstr>
      <vt:lpstr>Additional security services</vt:lpstr>
      <vt:lpstr>AWS Key Management Service</vt:lpstr>
      <vt:lpstr>Amazon GuardDuty</vt:lpstr>
      <vt:lpstr>Knowledge check</vt:lpstr>
      <vt:lpstr>Knowledge check question 1</vt:lpstr>
      <vt:lpstr>Knowledge check answer 1</vt:lpstr>
      <vt:lpstr>Knowledge check question 2</vt:lpstr>
      <vt:lpstr>Knowledge check answer 2</vt:lpstr>
      <vt:lpstr>Knowledge check question 3</vt:lpstr>
      <vt:lpstr>Knowledge check answer 3</vt:lpstr>
      <vt:lpstr>Knowledge check question 4</vt:lpstr>
      <vt:lpstr>Knowledge check answer 4</vt:lpstr>
      <vt:lpstr>Knowledge check question 5</vt:lpstr>
      <vt:lpstr>Knowledge check answer 5</vt:lpstr>
      <vt:lpstr>Module 6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Liddell</dc:creator>
  <cp:lastModifiedBy>Olivia Liddell</cp:lastModifiedBy>
  <cp:revision>270</cp:revision>
  <dcterms:created xsi:type="dcterms:W3CDTF">2020-06-17T13:19:07Z</dcterms:created>
  <dcterms:modified xsi:type="dcterms:W3CDTF">2021-06-29T18:53:28Z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1C450FF8-CF58-43C8-AEE3-0B589C896ADB</vt:lpwstr>
  </property>
  <property fmtid="{D5CDD505-2E9C-101B-9397-08002B2CF9AE}" pid="3" name="ArticulatePath">
    <vt:lpwstr>CPE ILT - Module 06 - Security</vt:lpwstr>
  </property>
</Properties>
</file>