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notesSlides/notesSlide20.xml" ContentType="application/vnd.openxmlformats-officedocument.presentationml.notesSlide+xml"/>
  <Override PartName="/ppt/tags/tag45.xml" ContentType="application/vnd.openxmlformats-officedocument.presentationml.tags+xml"/>
  <Override PartName="/ppt/notesSlides/notesSlide21.xml" ContentType="application/vnd.openxmlformats-officedocument.presentationml.notesSlide+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notesSlides/notesSlide23.xml" ContentType="application/vnd.openxmlformats-officedocument.presentationml.notesSlide+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tags/tag54.xml" ContentType="application/vnd.openxmlformats-officedocument.presentationml.tags+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notesSlides/notesSlide33.xml" ContentType="application/vnd.openxmlformats-officedocument.presentationml.notesSlide+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tags/tag60.xml" ContentType="application/vnd.openxmlformats-officedocument.presentationml.tags+xml"/>
  <Override PartName="/ppt/notesSlides/notesSlide36.xml" ContentType="application/vnd.openxmlformats-officedocument.presentationml.notesSlide+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notesSlides/notesSlide40.xml" ContentType="application/vnd.openxmlformats-officedocument.presentationml.notesSlide+xml"/>
  <Override PartName="/ppt/tags/tag65.xml" ContentType="application/vnd.openxmlformats-officedocument.presentationml.tags+xml"/>
  <Override PartName="/ppt/notesSlides/notesSlide41.xml" ContentType="application/vnd.openxmlformats-officedocument.presentationml.notesSlide+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handoutMasterIdLst>
    <p:handoutMasterId r:id="rId48"/>
  </p:handoutMasterIdLst>
  <p:sldIdLst>
    <p:sldId id="323" r:id="rId2"/>
    <p:sldId id="585" r:id="rId3"/>
    <p:sldId id="324" r:id="rId4"/>
    <p:sldId id="615" r:id="rId5"/>
    <p:sldId id="326" r:id="rId6"/>
    <p:sldId id="327" r:id="rId7"/>
    <p:sldId id="584" r:id="rId8"/>
    <p:sldId id="328" r:id="rId9"/>
    <p:sldId id="579" r:id="rId10"/>
    <p:sldId id="329" r:id="rId11"/>
    <p:sldId id="581" r:id="rId12"/>
    <p:sldId id="330" r:id="rId13"/>
    <p:sldId id="580" r:id="rId14"/>
    <p:sldId id="331" r:id="rId15"/>
    <p:sldId id="609" r:id="rId16"/>
    <p:sldId id="610" r:id="rId17"/>
    <p:sldId id="614" r:id="rId18"/>
    <p:sldId id="552" r:id="rId19"/>
    <p:sldId id="553" r:id="rId20"/>
    <p:sldId id="458" r:id="rId21"/>
    <p:sldId id="459" r:id="rId22"/>
    <p:sldId id="613" r:id="rId23"/>
    <p:sldId id="556" r:id="rId24"/>
    <p:sldId id="557" r:id="rId25"/>
    <p:sldId id="616" r:id="rId26"/>
    <p:sldId id="567" r:id="rId27"/>
    <p:sldId id="568" r:id="rId28"/>
    <p:sldId id="397" r:id="rId29"/>
    <p:sldId id="611" r:id="rId30"/>
    <p:sldId id="612" r:id="rId31"/>
    <p:sldId id="617" r:id="rId32"/>
    <p:sldId id="570" r:id="rId33"/>
    <p:sldId id="571" r:id="rId34"/>
    <p:sldId id="534" r:id="rId35"/>
    <p:sldId id="598" r:id="rId36"/>
    <p:sldId id="599" r:id="rId37"/>
    <p:sldId id="600" r:id="rId38"/>
    <p:sldId id="601" r:id="rId39"/>
    <p:sldId id="602" r:id="rId40"/>
    <p:sldId id="603" r:id="rId41"/>
    <p:sldId id="604" r:id="rId42"/>
    <p:sldId id="605" r:id="rId43"/>
    <p:sldId id="606" r:id="rId44"/>
    <p:sldId id="607" r:id="rId45"/>
    <p:sldId id="425"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a Liddell" initials="OL" lastIdx="3" clrIdx="0">
    <p:extLst>
      <p:ext uri="{19B8F6BF-5375-455C-9EA6-DF929625EA0E}">
        <p15:presenceInfo xmlns:p15="http://schemas.microsoft.com/office/powerpoint/2012/main" userId="Olivia Liddell" providerId="None"/>
      </p:ext>
    </p:extLst>
  </p:cmAuthor>
  <p:cmAuthor id="2" name="Cianchetta-Riordan, Jenn" initials="CJ" lastIdx="4" clrIdx="1">
    <p:extLst>
      <p:ext uri="{19B8F6BF-5375-455C-9EA6-DF929625EA0E}">
        <p15:presenceInfo xmlns:p15="http://schemas.microsoft.com/office/powerpoint/2012/main" userId="S-1-5-21-1407069837-2091007605-538272213-29648769" providerId="AD"/>
      </p:ext>
    </p:extLst>
  </p:cmAuthor>
  <p:cmAuthor id="3" name="Millhollon, Mary" initials="MM" lastIdx="1" clrIdx="2">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3"/>
    <p:restoredTop sz="70192" autoAdjust="0"/>
  </p:normalViewPr>
  <p:slideViewPr>
    <p:cSldViewPr snapToGrid="0" snapToObjects="1">
      <p:cViewPr varScale="1">
        <p:scale>
          <a:sx n="81" d="100"/>
          <a:sy n="81" d="100"/>
        </p:scale>
        <p:origin x="184" y="208"/>
      </p:cViewPr>
      <p:guideLst/>
    </p:cSldViewPr>
  </p:slid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0438C4-1C2C-4C4E-A105-BAFF0CAA43A6}" type="datetimeFigureOut">
              <a:rPr lang="en-US" smtClean="0"/>
              <a:t>6/28/21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3CEDC3-C582-4FA3-BF8F-FC0BBAF67792}" type="slidenum">
              <a:rPr lang="en-US" smtClean="0"/>
              <a:t>‹#›</a:t>
            </a:fld>
            <a:endParaRPr lang="en-US" dirty="0"/>
          </a:p>
        </p:txBody>
      </p:sp>
    </p:spTree>
    <p:extLst>
      <p:ext uri="{BB962C8B-B14F-4D97-AF65-F5344CB8AC3E}">
        <p14:creationId xmlns:p14="http://schemas.microsoft.com/office/powerpoint/2010/main" val="40628012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AA18C-BADF-A14D-9E81-7E514507AAD7}" type="datetimeFigureOut">
              <a:rPr lang="en-US" smtClean="0"/>
              <a:t>6/28/21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202B-89E3-1B40-85BD-DE55B2604B89}" type="slidenum">
              <a:rPr lang="en-US" smtClean="0"/>
              <a:t>‹#›</a:t>
            </a:fld>
            <a:endParaRPr lang="en-US" dirty="0"/>
          </a:p>
        </p:txBody>
      </p:sp>
    </p:spTree>
    <p:extLst>
      <p:ext uri="{BB962C8B-B14F-4D97-AF65-F5344CB8AC3E}">
        <p14:creationId xmlns:p14="http://schemas.microsoft.com/office/powerpoint/2010/main" val="34084623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AWS pricing concepts, tools, and examples. You will also explore AWS Support plans and learn about the benefits of AWS Marketplace.</a:t>
            </a:r>
          </a:p>
        </p:txBody>
      </p:sp>
    </p:spTree>
    <p:extLst>
      <p:ext uri="{BB962C8B-B14F-4D97-AF65-F5344CB8AC3E}">
        <p14:creationId xmlns:p14="http://schemas.microsoft.com/office/powerpoint/2010/main" val="407197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With Amazon EC2, you pay for only the compute time that you use while your On-Demand Instances are running.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some workloads, you can significantly reduce Amazon EC2 costs by using Spot Instances. For example, suppose that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are running a batch processing job that can be</a:t>
            </a:r>
            <a:r>
              <a:rPr lang="en-US" sz="1200" b="0" i="0" kern="1200" baseline="0" dirty="0">
                <a:solidFill>
                  <a:schemeClr val="tx1"/>
                </a:solidFill>
                <a:effectLst/>
                <a:latin typeface="+mn-lt"/>
                <a:ea typeface="+mn-ea"/>
                <a:cs typeface="+mn-cs"/>
              </a:rPr>
              <a:t> interrupted</a:t>
            </a:r>
            <a:r>
              <a:rPr lang="en-US" sz="1200" b="0" i="0" kern="1200" dirty="0">
                <a:solidFill>
                  <a:schemeClr val="tx1"/>
                </a:solidFill>
                <a:effectLst/>
                <a:latin typeface="+mn-lt"/>
                <a:ea typeface="+mn-ea"/>
                <a:cs typeface="+mn-cs"/>
              </a:rPr>
              <a:t>. Using a Spot Instance would provide up to a 90% discount over the On-Demand Instance price.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You can find additional cost savings for Amazon EC2 by considering Savings Plans and Reserved Instances.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Amazon EC2 pricing is based on the type of instances that you are running. For more information on Amazon EC2 pricing, review https://aws.amazon.com/ec2/pricing/. </a:t>
            </a:r>
          </a:p>
        </p:txBody>
      </p:sp>
    </p:spTree>
    <p:extLst>
      <p:ext uri="{BB962C8B-B14F-4D97-AF65-F5344CB8AC3E}">
        <p14:creationId xmlns:p14="http://schemas.microsoft.com/office/powerpoint/2010/main" val="405132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service charges in this example include details for the following items: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Each Amazon EC2 instance type in use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Amount of </a:t>
            </a:r>
            <a:r>
              <a:rPr lang="sv-SE" sz="1200" b="0" i="0" kern="1200" dirty="0">
                <a:solidFill>
                  <a:schemeClr val="tx1"/>
                </a:solidFill>
                <a:effectLst/>
                <a:latin typeface="+mn-lt"/>
                <a:ea typeface="+mn-ea"/>
                <a:cs typeface="+mn-cs"/>
              </a:rPr>
              <a:t>Amazon Elastic Block Store (Amazon EBS) </a:t>
            </a:r>
            <a:r>
              <a:rPr lang="en-US" sz="1200" b="0" i="0" kern="1200" dirty="0">
                <a:solidFill>
                  <a:schemeClr val="tx1"/>
                </a:solidFill>
                <a:effectLst/>
                <a:latin typeface="+mn-lt"/>
                <a:ea typeface="+mn-ea"/>
                <a:cs typeface="+mn-cs"/>
              </a:rPr>
              <a:t>storage space provisioned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Length of time Elastic Load Balancing was used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example, all the usage amounts are under the thresholds in the AWS Free Tier, so the account owner does not have to pay for any Amazon EC2 usage in this month.</a:t>
            </a:r>
          </a:p>
        </p:txBody>
      </p:sp>
    </p:spTree>
    <p:extLst>
      <p:ext uri="{BB962C8B-B14F-4D97-AF65-F5344CB8AC3E}">
        <p14:creationId xmlns:p14="http://schemas.microsoft.com/office/powerpoint/2010/main" val="108433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For Amazon S3 pricing, consider the following cost components: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Storage:</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pay for only the storage that you use. You are charged the rate to store objects in your Amazon S3 buckets based on your objects’ sizes, storage classes, and length of storage for each object during the month.</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Requests and data retrievals: </a:t>
            </a:r>
            <a:r>
              <a:rPr lang="en-US" sz="1200" b="0" i="0" kern="1200" dirty="0">
                <a:solidFill>
                  <a:schemeClr val="tx1"/>
                </a:solidFill>
                <a:effectLst/>
                <a:latin typeface="+mn-lt"/>
                <a:ea typeface="+mn-ea"/>
                <a:cs typeface="+mn-cs"/>
              </a:rPr>
              <a:t>You pay for requests made to your Amazon S3 objects and buckets. For example, suppose that you are storing photo files in Amazon S3 buckets and hosting them on a website. Every time a visitor requests the website that includes the photo files, this counts towards requests you must pay for.</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Data transfer: </a:t>
            </a:r>
            <a:r>
              <a:rPr lang="en-US" sz="1200" b="0" i="0" kern="1200" dirty="0">
                <a:solidFill>
                  <a:schemeClr val="tx1"/>
                </a:solidFill>
                <a:effectLst/>
                <a:latin typeface="+mn-lt"/>
                <a:ea typeface="+mn-ea"/>
                <a:cs typeface="+mn-cs"/>
              </a:rPr>
              <a:t>There is no cost to transfer data between different Amazon S3 buckets or from Amazon S3 to other services in the same AWS Region. However, you pay for data that you transfer into and out of Amazon S3, with a few exceptions. Data transferred into Amazon S3 from the internet or out to Amazon CloudFront incurs no cost. In addition, data transferred out to an Amazon EC2 instance in the same AWS Region as the Amazon S3 bucket incurs no cost.</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Management and replication:</a:t>
            </a:r>
            <a:r>
              <a:rPr lang="en-US" sz="1200" b="1"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You pay for the storage management features that you enabled on your account’s Amazon S3 buckets. These features include Amazon S3 inventory, analytics, and object tagging.</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3349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AWS account in this example uses Amazon S3 in two Regions: Northern Virginia and Ohio. For each Region, itemized charges are based on the following factors: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Number of requests to add or copy objects into a bucket</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requests to retrieve objects from a bucket</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Amount of storage space used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All the usage for Amazon S3 in this example is under the AWS Free Tier limits, so the account owner does not have to pay for any Amazon S3 usage in this month.</a:t>
            </a:r>
          </a:p>
        </p:txBody>
      </p:sp>
    </p:spTree>
    <p:extLst>
      <p:ext uri="{BB962C8B-B14F-4D97-AF65-F5344CB8AC3E}">
        <p14:creationId xmlns:p14="http://schemas.microsoft.com/office/powerpoint/2010/main" val="3033441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demo includes:</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Searching for “Billing” in the Services menu.</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Reviewing your AWS bill, including: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Service costs by Region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Month to date spend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Top services being used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Current and forecasted amounts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Top Free Tier services by usage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Accessing other billing tools, such as Cost Explorer, Budgets, and Budgets </a:t>
            </a:r>
            <a:r>
              <a:rPr lang="en-US" sz="1200" kern="1200">
                <a:solidFill>
                  <a:schemeClr val="tx1"/>
                </a:solidFill>
                <a:effectLst/>
                <a:latin typeface="+mn-lt"/>
                <a:ea typeface="+mn-ea"/>
                <a:cs typeface="+mn-cs"/>
              </a:rPr>
              <a:t>Reports.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30309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b="0" dirty="0">
                <a:ea typeface="Amazon Ember" panose="020B0603020204020204" pitchFamily="34" charset="0"/>
                <a:cs typeface="Amazon Ember" panose="020B0603020204020204" pitchFamily="34" charset="0"/>
              </a:rPr>
              <a:t>The AWS Free Tier includes offers that are available to new AWS customers for a certain period of time following their AWS sign-up date. What is the duration of this period?</a:t>
            </a:r>
          </a:p>
          <a:p>
            <a:endParaRPr lang="en-US" dirty="0"/>
          </a:p>
          <a:p>
            <a:pPr marL="228600" indent="-228600">
              <a:buFont typeface="+mj-lt"/>
              <a:buAutoNum type="alphaUcPeriod"/>
            </a:pPr>
            <a:r>
              <a:rPr lang="en-US" dirty="0"/>
              <a:t>3 months</a:t>
            </a:r>
          </a:p>
          <a:p>
            <a:pPr marL="228600" indent="-228600">
              <a:buFont typeface="+mj-lt"/>
              <a:buAutoNum type="alphaUcPeriod"/>
            </a:pPr>
            <a:r>
              <a:rPr lang="en-US" dirty="0"/>
              <a:t>6 months</a:t>
            </a:r>
          </a:p>
          <a:p>
            <a:pPr marL="228600" indent="-228600">
              <a:buFont typeface="+mj-lt"/>
              <a:buAutoNum type="alphaUcPeriod"/>
            </a:pPr>
            <a:r>
              <a:rPr lang="en-US" dirty="0"/>
              <a:t>9 months</a:t>
            </a:r>
          </a:p>
          <a:p>
            <a:pPr marL="228600" indent="-228600">
              <a:buFont typeface="+mj-lt"/>
              <a:buAutoNum type="alphaUcPeriod"/>
            </a:pPr>
            <a:r>
              <a:rPr lang="en-US" dirty="0"/>
              <a:t>12 months</a:t>
            </a:r>
          </a:p>
        </p:txBody>
      </p:sp>
    </p:spTree>
    <p:extLst>
      <p:ext uri="{BB962C8B-B14F-4D97-AF65-F5344CB8AC3E}">
        <p14:creationId xmlns:p14="http://schemas.microsoft.com/office/powerpoint/2010/main" val="3241249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D. 12 months</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AWS Free Tier consists of three types of offers that allow customers to use AWS services without incurring costs: Always Free, 12 Months Free, and Trials.</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For 12 months after you first sign up for an AWS account, you can use offers in the </a:t>
            </a:r>
            <a:r>
              <a:rPr lang="en-US" b="1" i="0" kern="1200" dirty="0">
                <a:solidFill>
                  <a:schemeClr val="tx1"/>
                </a:solidFill>
                <a:effectLst/>
                <a:latin typeface="+mn-lt"/>
                <a:ea typeface="+mn-ea"/>
                <a:cs typeface="+mn-cs"/>
              </a:rPr>
              <a:t>12 Months Free</a:t>
            </a:r>
            <a:r>
              <a:rPr lang="en-US" b="0" i="0" kern="1200" dirty="0">
                <a:solidFill>
                  <a:schemeClr val="tx1"/>
                </a:solidFill>
                <a:effectLst/>
                <a:latin typeface="+mn-lt"/>
                <a:ea typeface="+mn-ea"/>
                <a:cs typeface="+mn-cs"/>
              </a:rPr>
              <a:t> category. Examples of offers in this category include specific amounts of Amazon S3 Standard Storage, thresholds for monthly hours of Amazon EC2 compute time, and amounts of Amazon CloudFront data transfer out.</a:t>
            </a:r>
          </a:p>
        </p:txBody>
      </p:sp>
    </p:spTree>
    <p:extLst>
      <p:ext uri="{BB962C8B-B14F-4D97-AF65-F5344CB8AC3E}">
        <p14:creationId xmlns:p14="http://schemas.microsoft.com/office/powerpoint/2010/main" val="881398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an earlier module, you learned about AWS Organizations, a service that you can use to manage multiple AWS accounts from a central location. AWS Organizations also provides the option for </a:t>
            </a:r>
            <a:r>
              <a:rPr lang="en-US" sz="1200" b="1" i="0" kern="1200" dirty="0">
                <a:solidFill>
                  <a:schemeClr val="tx1"/>
                </a:solidFill>
                <a:effectLst/>
                <a:latin typeface="+mn-lt"/>
                <a:ea typeface="+mn-ea"/>
                <a:cs typeface="+mn-cs"/>
              </a:rPr>
              <a:t>consolidated billing</a:t>
            </a:r>
            <a:r>
              <a:rPr lang="en-US" sz="1200" b="0" i="0" kern="1200" dirty="0">
                <a:solidFill>
                  <a:schemeClr val="tx1"/>
                </a:solidFill>
                <a:effectLst/>
                <a:latin typeface="+mn-lt"/>
                <a:ea typeface="+mn-ea"/>
                <a:cs typeface="+mn-cs"/>
              </a:rPr>
              <a:t>.</a:t>
            </a:r>
            <a:endParaRPr lang="en-US" b="0" dirty="0"/>
          </a:p>
        </p:txBody>
      </p:sp>
    </p:spTree>
    <p:extLst>
      <p:ext uri="{BB962C8B-B14F-4D97-AF65-F5344CB8AC3E}">
        <p14:creationId xmlns:p14="http://schemas.microsoft.com/office/powerpoint/2010/main" val="2957730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consolidated billing</a:t>
            </a:r>
            <a:r>
              <a:rPr lang="en-US" sz="1200" b="0" i="0" kern="1200" dirty="0">
                <a:solidFill>
                  <a:schemeClr val="tx1"/>
                </a:solidFill>
                <a:effectLst/>
                <a:latin typeface="+mn-lt"/>
                <a:ea typeface="+mn-ea"/>
                <a:cs typeface="+mn-cs"/>
              </a:rPr>
              <a:t> feature of AWS Organizations allows you to receive a single bill for all AWS accounts in your organization. By consolidating, you can track the combined costs of all the linked accounts in your organization. The default maximum number of accounts allowed for an organization is four, but you can contact AWS Support to increase your quota, if needed.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your monthly bill, you can review itemized charges incurred by each account. This provides transparency into your organization’s accounts while maintaining the convenience of receiving a single monthly bill.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Another benefit of consolidated billing is the ability to share bulk discount pricing, Savings Plans, and Reserved Instances across the accounts in your organization. For instance, one account might not have enough monthly usage to qualify for discount pricing. However, when multiple accounts are combined, their aggregated usage might result in a benefit that applies across all accounts in the organization.</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1834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Suppose that you are the business leader who oversees your company’s AWS billing.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Your company has three AWS accounts used for separate departments. Instead of paying each location’s monthly bill separately, you decide to create an organization and add the three accounts.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manage the organization through the management account.</a:t>
            </a:r>
          </a:p>
          <a:p>
            <a:pPr fontAlgn="base"/>
            <a:endParaRPr lang="en-US" sz="1200" b="0" i="0" kern="1200" dirty="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Each </a:t>
            </a:r>
            <a:r>
              <a:rPr lang="en-US" sz="1200" b="0" i="0" kern="1200" dirty="0">
                <a:solidFill>
                  <a:schemeClr val="tx1"/>
                </a:solidFill>
                <a:effectLst/>
                <a:latin typeface="+mn-lt"/>
                <a:ea typeface="+mn-ea"/>
                <a:cs typeface="+mn-cs"/>
              </a:rPr>
              <a:t>month, AWS charges your management payer account for all the linked accounts in a consolidated bill. Through the management account, you can also get a detailed cost report for each linked account.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monthly consolidated bill also includes the account usage costs incurred by the management account. This cost is not a premium charge for having a management account.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consolidated bill shows the costs associated with any actions of the management account (such as storing files in Amazon S3 or running Amazon EC2 instances).</a:t>
            </a:r>
          </a:p>
          <a:p>
            <a:pPr fontAlgn="base"/>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Fun trivia note: The dollar values on this slide correspond to significant years in Amazon’s history:</a:t>
            </a:r>
          </a:p>
          <a:p>
            <a:pPr marL="171450" indent="-171450" fontAlgn="base">
              <a:buFont typeface="Arial" panose="020B0604020202020204" pitchFamily="34" charset="0"/>
              <a:buChar char="•"/>
            </a:pPr>
            <a:r>
              <a:rPr lang="en-US" sz="1200" b="0" i="1" kern="1200" dirty="0">
                <a:solidFill>
                  <a:schemeClr val="tx1"/>
                </a:solidFill>
                <a:effectLst/>
                <a:latin typeface="+mn-lt"/>
                <a:ea typeface="+mn-ea"/>
                <a:cs typeface="+mn-cs"/>
              </a:rPr>
              <a:t>1964 is the year in which Jeff Bezos was born.</a:t>
            </a:r>
          </a:p>
          <a:p>
            <a:pPr marL="171450" indent="-171450" fontAlgn="base">
              <a:buFont typeface="Arial" panose="020B0604020202020204" pitchFamily="34" charset="0"/>
              <a:buChar char="•"/>
            </a:pPr>
            <a:r>
              <a:rPr lang="en-US" sz="1200" b="0" i="1" kern="1200" dirty="0">
                <a:solidFill>
                  <a:schemeClr val="tx1"/>
                </a:solidFill>
                <a:effectLst/>
                <a:latin typeface="+mn-lt"/>
                <a:ea typeface="+mn-ea"/>
                <a:cs typeface="+mn-cs"/>
              </a:rPr>
              <a:t>1996 is the year in which Amazon was founded.</a:t>
            </a:r>
          </a:p>
          <a:p>
            <a:pPr marL="171450" indent="-171450" fontAlgn="base">
              <a:buFont typeface="Arial" panose="020B0604020202020204" pitchFamily="34" charset="0"/>
              <a:buChar char="•"/>
            </a:pPr>
            <a:r>
              <a:rPr lang="en-US" sz="1200" b="0" i="1" kern="1200" dirty="0">
                <a:solidFill>
                  <a:schemeClr val="tx1"/>
                </a:solidFill>
                <a:effectLst/>
                <a:latin typeface="+mn-lt"/>
                <a:ea typeface="+mn-ea"/>
                <a:cs typeface="+mn-cs"/>
              </a:rPr>
              <a:t>2006 is the year in which AWS was founded.</a:t>
            </a:r>
          </a:p>
        </p:txBody>
      </p:sp>
    </p:spTree>
    <p:extLst>
      <p:ext uri="{BB962C8B-B14F-4D97-AF65-F5344CB8AC3E}">
        <p14:creationId xmlns:p14="http://schemas.microsoft.com/office/powerpoint/2010/main" val="296501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a:spcAft>
                <a:spcPts val="500"/>
              </a:spcAft>
              <a:buFont typeface="Arial" panose="020B0604020202020204" pitchFamily="34" charset="0"/>
              <a:buChar char="•"/>
            </a:pPr>
            <a:r>
              <a:rPr lang="en-US" sz="1200" dirty="0"/>
              <a:t>Describe AWS pricing and support models</a:t>
            </a:r>
          </a:p>
          <a:p>
            <a:pPr marL="171450" indent="-171450">
              <a:spcAft>
                <a:spcPts val="500"/>
              </a:spcAft>
              <a:buFont typeface="Arial" panose="020B0604020202020204" pitchFamily="34" charset="0"/>
              <a:buChar char="•"/>
            </a:pPr>
            <a:r>
              <a:rPr lang="en-US" sz="1200" dirty="0"/>
              <a:t>Describe the AWS Free Tier</a:t>
            </a:r>
          </a:p>
          <a:p>
            <a:pPr marL="171450" indent="-171450">
              <a:spcAft>
                <a:spcPts val="500"/>
              </a:spcAft>
              <a:buFont typeface="Arial" panose="020B0604020202020204" pitchFamily="34" charset="0"/>
              <a:buChar char="•"/>
            </a:pPr>
            <a:r>
              <a:rPr lang="en-US" sz="1200" dirty="0"/>
              <a:t>Describe key benefits of AWS Organizations and consolidated billing</a:t>
            </a:r>
          </a:p>
          <a:p>
            <a:pPr marL="171450" indent="-171450">
              <a:spcAft>
                <a:spcPts val="500"/>
              </a:spcAft>
              <a:buFont typeface="Arial" panose="020B0604020202020204" pitchFamily="34" charset="0"/>
              <a:buChar char="•"/>
            </a:pPr>
            <a:r>
              <a:rPr lang="en-US" sz="1200" dirty="0"/>
              <a:t>Explain AWS Budgets benefits</a:t>
            </a:r>
          </a:p>
          <a:p>
            <a:pPr marL="171450" indent="-171450">
              <a:spcAft>
                <a:spcPts val="500"/>
              </a:spcAft>
              <a:buFont typeface="Arial" panose="020B0604020202020204" pitchFamily="34" charset="0"/>
              <a:buChar char="•"/>
            </a:pPr>
            <a:r>
              <a:rPr lang="en-US" sz="1200" dirty="0"/>
              <a:t>Explain AWS Cost Explorer benefits</a:t>
            </a:r>
          </a:p>
          <a:p>
            <a:pPr marL="171450" indent="-171450">
              <a:spcAft>
                <a:spcPts val="500"/>
              </a:spcAft>
              <a:buFont typeface="Arial" panose="020B0604020202020204" pitchFamily="34" charset="0"/>
              <a:buChar char="•"/>
            </a:pPr>
            <a:r>
              <a:rPr lang="en-US" sz="1200" dirty="0"/>
              <a:t>Explain AWS Pricing Calculator benefits</a:t>
            </a:r>
          </a:p>
          <a:p>
            <a:pPr marL="171450" indent="-171450">
              <a:spcAft>
                <a:spcPts val="500"/>
              </a:spcAft>
              <a:buFont typeface="Arial" panose="020B0604020202020204" pitchFamily="34" charset="0"/>
              <a:buChar char="•"/>
            </a:pPr>
            <a:r>
              <a:rPr lang="en-US" sz="1200" dirty="0"/>
              <a:t>Distinguish among the AWS Support plans</a:t>
            </a:r>
          </a:p>
          <a:p>
            <a:pPr marL="171450" indent="-171450">
              <a:spcAft>
                <a:spcPts val="500"/>
              </a:spcAft>
              <a:buFont typeface="Arial" panose="020B0604020202020204" pitchFamily="34" charset="0"/>
              <a:buChar char="•"/>
            </a:pPr>
            <a:r>
              <a:rPr lang="en-US" sz="1200" dirty="0"/>
              <a:t>Describe AWS Marketplace benefits</a:t>
            </a:r>
          </a:p>
        </p:txBody>
      </p:sp>
    </p:spTree>
    <p:extLst>
      <p:ext uri="{BB962C8B-B14F-4D97-AF65-F5344CB8AC3E}">
        <p14:creationId xmlns:p14="http://schemas.microsoft.com/office/powerpoint/2010/main" val="3208970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Consolidated billing also lets you share volume pricing discounts across accounts.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Some AWS services, such as Amazon S3, provide volume pricing discounts that give you lower prices the more that you use the service. In Amazon S3, after customers transfer 10 TB of data in a month, they pay a lower per-GB transfer price for the next 40 TB of data transferred.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example, three separate AWS accounts transferred different amounts of data in Amazon S3 during the current month: </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Account 1 transferred 2 TB of data.</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Account 2 transferred 5 TB of data.</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Account 3 transferred 7 TB of data.</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Because no single account passed the 10 TB threshold, none of them is eligible for the lower per-GB transfer price for the next 40 TB of data transferred.</a:t>
            </a: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04886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Now, suppose that the three accounts are linked in a single AWS organization and use consolidated billing.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the Amazon S3 usage for the three linked accounts is combined (2+5+7), it results in a combined data transfer amount of 14 TB. This exceeds the 10-TB threshold.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consolidated billing, AWS combines the usage from all accounts to determine which volume pricing tiers to apply, giving customers a lower overall price whenever possible. AWS then allocates each linked account a portion of the overall volume discount based on the account's usage.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example, Account 3 would receive a greater portion of the overall volume discount because at 7 TB, it transferred more data than Account 1 (at 2 TB) and Account 2 (at 5 TB).</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11343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you will examine pricing tools that you can use for budgeting and analyzing your AWS costs.</a:t>
            </a:r>
          </a:p>
          <a:p>
            <a:endParaRPr lang="en-US" dirty="0"/>
          </a:p>
        </p:txBody>
      </p:sp>
    </p:spTree>
    <p:extLst>
      <p:ext uri="{BB962C8B-B14F-4D97-AF65-F5344CB8AC3E}">
        <p14:creationId xmlns:p14="http://schemas.microsoft.com/office/powerpoint/2010/main" val="2411603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AWS Budgets</a:t>
            </a:r>
            <a:r>
              <a:rPr lang="en-US" sz="1200" b="0" i="0" kern="1200" dirty="0">
                <a:solidFill>
                  <a:schemeClr val="tx1"/>
                </a:solidFill>
                <a:effectLst/>
                <a:latin typeface="+mn-lt"/>
                <a:ea typeface="+mn-ea"/>
                <a:cs typeface="+mn-cs"/>
              </a:rPr>
              <a:t>, you can create budgets to plan your service usage, service costs, and instance reservations.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information in AWS Budgets updates three times a day. This helps you to accurately determine how close your usage is to your budgeted amounts or to the AWS Free Tier limits.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AWS Budgets, you can also set custom alerts when your usage exceeds (or is forecasted to exceed) the budgeted amount.</a:t>
            </a:r>
          </a:p>
          <a:p>
            <a:endParaRPr lang="en-US" dirty="0"/>
          </a:p>
          <a:p>
            <a:pPr fontAlgn="base"/>
            <a:r>
              <a:rPr lang="en-US" sz="1200" b="0" i="0" kern="1200" dirty="0">
                <a:solidFill>
                  <a:schemeClr val="tx1"/>
                </a:solidFill>
                <a:effectLst/>
                <a:latin typeface="+mn-lt"/>
                <a:ea typeface="+mn-ea"/>
                <a:cs typeface="+mn-cs"/>
              </a:rPr>
              <a:t>Suppose that you set a budget for Amazon EC2. You want to ensure that your company’s usage of Amazon EC2 does not exceed $200 for the month.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AWS Budgets, you could set a custom budget to notify you when your usage reaches half of this amount ($100). You would receive an alert and then decide how to proceed.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This sample budget includes the following details: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Current cost that you have incurred for Amazon EC2 so far this month ($136.90)</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Forecasted cost for the month ($195.21), based on usage patterns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can also compare your current and budgeted usage, and forecasted and budgeted usage. For example, in the top row of this sample budget, the forecasted vs. budgeted bar is at 125.17%. The reason for the increase is that the forecasted amount ($56.33) exceeds the amount budgeted for that item for the month ($45.00). </a:t>
            </a:r>
          </a:p>
          <a:p>
            <a:endParaRPr lang="en-US" dirty="0"/>
          </a:p>
        </p:txBody>
      </p:sp>
    </p:spTree>
    <p:extLst>
      <p:ext uri="{BB962C8B-B14F-4D97-AF65-F5344CB8AC3E}">
        <p14:creationId xmlns:p14="http://schemas.microsoft.com/office/powerpoint/2010/main" val="1589264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Cost Explorer </a:t>
            </a:r>
            <a:r>
              <a:rPr lang="en-US" sz="1200" b="0" i="0" kern="1200" dirty="0">
                <a:solidFill>
                  <a:schemeClr val="tx1"/>
                </a:solidFill>
                <a:effectLst/>
                <a:latin typeface="+mn-lt"/>
                <a:ea typeface="+mn-ea"/>
                <a:cs typeface="+mn-cs"/>
              </a:rPr>
              <a:t>is a tool that you can use to visualize, understand, and manage your AWS costs and usage over time.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Cost Explorer includes a default report of the costs and usage for your top five cost-accruing AWS services. You can apply custom filters and groups to analyze your data. For example, you can view resource usage at the hourly level.</a:t>
            </a:r>
          </a:p>
          <a:p>
            <a:endParaRPr lang="en-US" dirty="0"/>
          </a:p>
          <a:p>
            <a:pPr fontAlgn="base"/>
            <a:r>
              <a:rPr lang="en-US" sz="1200" b="0" i="0" kern="1200" dirty="0">
                <a:solidFill>
                  <a:schemeClr val="tx1"/>
                </a:solidFill>
                <a:effectLst/>
                <a:latin typeface="+mn-lt"/>
                <a:ea typeface="+mn-ea"/>
                <a:cs typeface="+mn-cs"/>
              </a:rPr>
              <a:t>This example of the AWS Cost Explorer dashboard displays monthly costs for Amazon EC2 instances over a 6-month period. The bar for each month separates the costs for different Amazon EC2 instance types (such as t2.micro or m3.large). </a:t>
            </a:r>
          </a:p>
          <a:p>
            <a:pPr fontAlgn="base"/>
            <a:r>
              <a:rPr lang="en-US" sz="1200" b="0" i="0" kern="1200" dirty="0">
                <a:solidFill>
                  <a:schemeClr val="tx1"/>
                </a:solidFill>
                <a:effectLst/>
                <a:latin typeface="+mn-lt"/>
                <a:ea typeface="+mn-ea"/>
                <a:cs typeface="+mn-cs"/>
              </a:rPr>
              <a:t>By analyzing your AWS costs over time, you can make informed decisions about future costs and how to plan your budgets.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82692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section examines AWS Support plans. AWS offers four Support plans to help you troubleshoot issues, lower costs, and efficiently use AWS services. You can choose from the following Support plans to meet your company’s needs: Basic, Developer, Business, and Enterprise. </a:t>
            </a:r>
          </a:p>
          <a:p>
            <a:endParaRPr lang="en-US" dirty="0"/>
          </a:p>
        </p:txBody>
      </p:sp>
    </p:spTree>
    <p:extLst>
      <p:ext uri="{BB962C8B-B14F-4D97-AF65-F5344CB8AC3E}">
        <p14:creationId xmlns:p14="http://schemas.microsoft.com/office/powerpoint/2010/main" val="3913201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Basic Support</a:t>
            </a:r>
            <a:r>
              <a:rPr lang="en-US" sz="1200" b="0" i="0" kern="1200" dirty="0">
                <a:solidFill>
                  <a:schemeClr val="tx1"/>
                </a:solidFill>
                <a:effectLst/>
                <a:latin typeface="+mn-lt"/>
                <a:ea typeface="+mn-ea"/>
                <a:cs typeface="+mn-cs"/>
              </a:rPr>
              <a:t> is free for all AWS customers. It includes access to technical papers, documentation, and support communities. With Basic Support, you can also contact AWS for billing questions and service limit increases.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Basic Support, you have a limited selection of AWS Trusted Advisor checks. Additionally, you can use the </a:t>
            </a:r>
            <a:r>
              <a:rPr lang="en-US" sz="1200" b="1" i="0" kern="1200" dirty="0">
                <a:solidFill>
                  <a:schemeClr val="tx1"/>
                </a:solidFill>
                <a:effectLst/>
                <a:latin typeface="+mn-lt"/>
                <a:ea typeface="+mn-ea"/>
                <a:cs typeface="+mn-cs"/>
              </a:rPr>
              <a:t>AWS Personal Health Dashboard</a:t>
            </a:r>
            <a:r>
              <a:rPr lang="en-US" sz="1200" b="0" i="0" kern="1200" dirty="0">
                <a:solidFill>
                  <a:schemeClr val="tx1"/>
                </a:solidFill>
                <a:effectLst/>
                <a:latin typeface="+mn-lt"/>
                <a:ea typeface="+mn-ea"/>
                <a:cs typeface="+mn-cs"/>
              </a:rPr>
              <a:t>, a tool that provides alerts and remediation guidance when AWS is experiencing events that might affect you.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your company needs additional support, consider purchasing Developer, Business, or Enterprise Support.</a:t>
            </a:r>
          </a:p>
        </p:txBody>
      </p:sp>
    </p:spTree>
    <p:extLst>
      <p:ext uri="{BB962C8B-B14F-4D97-AF65-F5344CB8AC3E}">
        <p14:creationId xmlns:p14="http://schemas.microsoft.com/office/powerpoint/2010/main" val="4191409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Developer, Business, and Enterprise Support plans include all the benefits of Basic Support, in addition to the ability to open an unrestricted number of technical support cases. These three plans have pay-by-the-month pricing and require no long-term contracts.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information in this course highlights only a selection of details for each plan. A complete overview of what is included in each plan, including pricing, is available on the AWS Support site.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general, for pricing, the Developer plan has the lowest cost, the Business plan is in the middle, and the Enterprise plan has the highest cost. </a:t>
            </a:r>
          </a:p>
          <a:p>
            <a:endParaRPr lang="en-US" dirty="0"/>
          </a:p>
          <a:p>
            <a:pPr fontAlgn="base"/>
            <a:r>
              <a:rPr lang="en-US" sz="1200" b="0" i="0" kern="1200" dirty="0">
                <a:solidFill>
                  <a:schemeClr val="tx1"/>
                </a:solidFill>
                <a:effectLst/>
                <a:latin typeface="+mn-lt"/>
                <a:ea typeface="+mn-ea"/>
                <a:cs typeface="+mn-cs"/>
              </a:rPr>
              <a:t>Customers in the </a:t>
            </a:r>
            <a:r>
              <a:rPr lang="en-US" sz="1200" b="1" i="0" kern="1200" dirty="0">
                <a:solidFill>
                  <a:schemeClr val="tx1"/>
                </a:solidFill>
                <a:effectLst/>
                <a:latin typeface="+mn-lt"/>
                <a:ea typeface="+mn-ea"/>
                <a:cs typeface="+mn-cs"/>
              </a:rPr>
              <a:t>Developer Support</a:t>
            </a:r>
            <a:r>
              <a:rPr lang="en-US" sz="1200" b="0" i="0" kern="1200" dirty="0">
                <a:solidFill>
                  <a:schemeClr val="tx1"/>
                </a:solidFill>
                <a:effectLst/>
                <a:latin typeface="+mn-lt"/>
                <a:ea typeface="+mn-ea"/>
                <a:cs typeface="+mn-cs"/>
              </a:rPr>
              <a:t> plan have access to features such as: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Best practice guidance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Client-side diagnostic tools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Building-block architecture support, which consists of guidance for how to use AWS offerings, features, and services together</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example, suppose that your company is exploring AWS services. You</a:t>
            </a:r>
            <a:r>
              <a:rPr lang="en-US" sz="1200" b="0" i="0" kern="1200" baseline="0" dirty="0">
                <a:solidFill>
                  <a:schemeClr val="tx1"/>
                </a:solidFill>
                <a:effectLst/>
                <a:latin typeface="+mn-lt"/>
                <a:ea typeface="+mn-ea"/>
                <a:cs typeface="+mn-cs"/>
              </a:rPr>
              <a:t> are</a:t>
            </a:r>
            <a:r>
              <a:rPr lang="en-US" sz="1200" b="0" i="0" kern="1200" dirty="0">
                <a:solidFill>
                  <a:schemeClr val="tx1"/>
                </a:solidFill>
                <a:effectLst/>
                <a:latin typeface="+mn-lt"/>
                <a:ea typeface="+mn-ea"/>
                <a:cs typeface="+mn-cs"/>
              </a:rPr>
              <a:t> unsure of how to</a:t>
            </a:r>
            <a:r>
              <a:rPr lang="en-US" sz="1200" b="0" i="0" kern="1200" baseline="0" dirty="0">
                <a:solidFill>
                  <a:schemeClr val="tx1"/>
                </a:solidFill>
                <a:effectLst/>
                <a:latin typeface="+mn-lt"/>
                <a:ea typeface="+mn-ea"/>
                <a:cs typeface="+mn-cs"/>
              </a:rPr>
              <a:t> use AWS services </a:t>
            </a:r>
            <a:r>
              <a:rPr lang="en-US" sz="1200" b="0" i="0" kern="1200" dirty="0">
                <a:solidFill>
                  <a:schemeClr val="tx1"/>
                </a:solidFill>
                <a:effectLst/>
                <a:latin typeface="+mn-lt"/>
                <a:ea typeface="+mn-ea"/>
                <a:cs typeface="+mn-cs"/>
              </a:rPr>
              <a:t>together to build applications that can address your company’s needs. In this scenario, the building-block architecture support that is included with the Developer Support plan could help you identify opportunities for combining specific services and features.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Customers with a </a:t>
            </a:r>
            <a:r>
              <a:rPr lang="en-US" sz="1200" b="1" i="0" kern="1200" dirty="0">
                <a:solidFill>
                  <a:schemeClr val="tx1"/>
                </a:solidFill>
                <a:effectLst/>
                <a:latin typeface="+mn-lt"/>
                <a:ea typeface="+mn-ea"/>
                <a:cs typeface="+mn-cs"/>
              </a:rPr>
              <a:t>Business Support</a:t>
            </a:r>
            <a:r>
              <a:rPr lang="en-US" sz="1200" b="0" i="0" kern="1200" dirty="0">
                <a:solidFill>
                  <a:schemeClr val="tx1"/>
                </a:solidFill>
                <a:effectLst/>
                <a:latin typeface="+mn-lt"/>
                <a:ea typeface="+mn-ea"/>
                <a:cs typeface="+mn-cs"/>
              </a:rPr>
              <a:t> plan have access to additional features, including: </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Use-case guidance to identify AWS offerings, features, and services that can support your specific needs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All AWS Trusted Advisor checks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Limited support for third-party software, such as common operating systems and application stack components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Suppose that your company has the Business Support plan and wants to install a common third-party operating system onto your Amazon EC2 instances. You could contact AWS Support for assistance with installing, configuring, and troubleshooting the operating system. For advanced topics such as optimizing performance, using custom scripts, or resolving security issues, you might need to contact the third-party software provider directly.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addition to all the features included in the Basic, Developer, and Business Support plans, customers with an </a:t>
            </a:r>
            <a:r>
              <a:rPr lang="en-US" sz="1200" b="1" i="0" kern="1200" dirty="0">
                <a:solidFill>
                  <a:schemeClr val="tx1"/>
                </a:solidFill>
                <a:effectLst/>
                <a:latin typeface="+mn-lt"/>
                <a:ea typeface="+mn-ea"/>
                <a:cs typeface="+mn-cs"/>
              </a:rPr>
              <a:t>Enterprise Support</a:t>
            </a:r>
            <a:r>
              <a:rPr lang="en-US" sz="1200" b="0" i="0" kern="1200" dirty="0">
                <a:solidFill>
                  <a:schemeClr val="tx1"/>
                </a:solidFill>
                <a:effectLst/>
                <a:latin typeface="+mn-lt"/>
                <a:ea typeface="+mn-ea"/>
                <a:cs typeface="+mn-cs"/>
              </a:rPr>
              <a:t> plan have access to features such as: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Application architecture guidance, which is a consultative relationship to support your company’s specific use cases and applications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Infrastructure event management (A short-term engagement with AWS Support that helps your company gain a better understanding of your use cases. This also provides your company with architectural and scaling guidance.)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Technical Account Manager</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0434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Enterprise Support plan includes access to a </a:t>
            </a:r>
            <a:r>
              <a:rPr lang="en-US" sz="1200" b="1" i="0" kern="1200" dirty="0">
                <a:solidFill>
                  <a:schemeClr val="tx1"/>
                </a:solidFill>
                <a:effectLst/>
                <a:latin typeface="+mn-lt"/>
                <a:ea typeface="+mn-ea"/>
                <a:cs typeface="+mn-cs"/>
              </a:rPr>
              <a:t>Technical Account Manager (TAM)</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If your company has an Enterprise Support plan, the TAM is your primary point of contact at AWS. They provide guidance, architectural reviews, and ongoing communication with your company as you plan, deploy, and optimize your applications.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Your TAM provides expertise across the full range of AWS services. They help you design solutions that efficiently use multiple services together through an integrated approach.</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example, suppose that you are interested in developing an application that uses several AWS services together. Your TAM could provide insights into how to use the services together. They achieve this, while aligning with the specific needs that your company is hoping to address through the new application.</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63940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latin typeface="+mn-lt"/>
                <a:ea typeface="+mn-ea"/>
                <a:cs typeface="+mn-cs"/>
              </a:rPr>
              <a:t>Which of the following is the lowest-cost AWS Support plan that includes all AWS Trusted Advisor checks?</a:t>
            </a:r>
          </a:p>
          <a:p>
            <a:r>
              <a:rPr lang="en-US" kern="1200" dirty="0">
                <a:solidFill>
                  <a:schemeClr val="tx1"/>
                </a:solidFill>
                <a:effectLst/>
                <a:latin typeface="+mn-lt"/>
                <a:ea typeface="+mn-ea"/>
                <a:cs typeface="+mn-cs"/>
              </a:rPr>
              <a:t> </a:t>
            </a:r>
          </a:p>
          <a:p>
            <a:pPr marL="228600" lvl="0" indent="-228600">
              <a:buFont typeface="+mj-lt"/>
              <a:buAutoNum type="alphaUcPeriod"/>
            </a:pPr>
            <a:r>
              <a:rPr lang="en-US" kern="1200" dirty="0">
                <a:solidFill>
                  <a:schemeClr val="tx1"/>
                </a:solidFill>
                <a:effectLst/>
                <a:latin typeface="+mn-lt"/>
                <a:ea typeface="+mn-ea"/>
                <a:cs typeface="+mn-cs"/>
              </a:rPr>
              <a:t>Business</a:t>
            </a:r>
          </a:p>
          <a:p>
            <a:pPr marL="228600" lvl="0" indent="-228600">
              <a:buFont typeface="+mj-lt"/>
              <a:buAutoNum type="alphaUcPeriod"/>
            </a:pPr>
            <a:r>
              <a:rPr lang="en-US" kern="1200" dirty="0">
                <a:solidFill>
                  <a:schemeClr val="tx1"/>
                </a:solidFill>
                <a:effectLst/>
                <a:latin typeface="+mn-lt"/>
                <a:ea typeface="+mn-ea"/>
                <a:cs typeface="+mn-cs"/>
              </a:rPr>
              <a:t>Developer</a:t>
            </a:r>
          </a:p>
          <a:p>
            <a:pPr marL="228600" lvl="0" indent="-228600">
              <a:buFont typeface="+mj-lt"/>
              <a:buAutoNum type="alphaUcPeriod"/>
            </a:pPr>
            <a:r>
              <a:rPr lang="en-US" kern="1200" dirty="0">
                <a:solidFill>
                  <a:schemeClr val="tx1"/>
                </a:solidFill>
                <a:effectLst/>
                <a:latin typeface="+mn-lt"/>
                <a:ea typeface="+mn-ea"/>
                <a:cs typeface="+mn-cs"/>
              </a:rPr>
              <a:t>Enterprise</a:t>
            </a:r>
          </a:p>
          <a:p>
            <a:pPr marL="228600" lvl="0" indent="-228600">
              <a:buFont typeface="+mj-lt"/>
              <a:buAutoNum type="alphaUcPeriod"/>
            </a:pPr>
            <a:r>
              <a:rPr lang="en-US" kern="1200" dirty="0">
                <a:solidFill>
                  <a:schemeClr val="tx1"/>
                </a:solidFill>
                <a:effectLst/>
                <a:latin typeface="+mn-lt"/>
                <a:ea typeface="+mn-ea"/>
                <a:cs typeface="+mn-cs"/>
              </a:rPr>
              <a:t>Basic</a:t>
            </a:r>
          </a:p>
        </p:txBody>
      </p:sp>
    </p:spTree>
    <p:extLst>
      <p:ext uri="{BB962C8B-B14F-4D97-AF65-F5344CB8AC3E}">
        <p14:creationId xmlns:p14="http://schemas.microsoft.com/office/powerpoint/2010/main" val="187388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Throughout this course, you have learned about a wide range of AWS services and resources that can help you to develop innovative solutions for your company.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this point, you might be wondering about the pricing and support options that AWS offers for these services.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module, you will learn about some of the tools that you can use for AWS pricing and support. These tools can help you answer these questions and provide new opportunities for optimizing your costs while using AWS services.</a:t>
            </a:r>
          </a:p>
        </p:txBody>
      </p:sp>
    </p:spTree>
    <p:extLst>
      <p:ext uri="{BB962C8B-B14F-4D97-AF65-F5344CB8AC3E}">
        <p14:creationId xmlns:p14="http://schemas.microsoft.com/office/powerpoint/2010/main" val="3852699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latin typeface="+mn-lt"/>
                <a:ea typeface="+mn-ea"/>
                <a:cs typeface="+mn-cs"/>
              </a:rPr>
              <a:t>The correct answer is </a:t>
            </a:r>
            <a:r>
              <a:rPr lang="en-US" b="1" kern="1200" dirty="0">
                <a:solidFill>
                  <a:schemeClr val="tx1"/>
                </a:solidFill>
                <a:effectLst/>
                <a:latin typeface="+mn-lt"/>
                <a:ea typeface="+mn-ea"/>
                <a:cs typeface="+mn-cs"/>
              </a:rPr>
              <a:t>A. Business</a:t>
            </a:r>
            <a:r>
              <a:rPr lang="en-US" kern="1200" dirty="0">
                <a:solidFill>
                  <a:schemeClr val="tx1"/>
                </a:solidFill>
                <a:effectLst/>
                <a:latin typeface="+mn-lt"/>
                <a:ea typeface="+mn-ea"/>
                <a:cs typeface="+mn-cs"/>
              </a:rPr>
              <a:t>.</a:t>
            </a:r>
          </a:p>
          <a:p>
            <a:r>
              <a:rPr lang="en-US" kern="1200" dirty="0">
                <a:solidFill>
                  <a:schemeClr val="tx1"/>
                </a:solidFill>
                <a:effectLst/>
                <a:latin typeface="+mn-lt"/>
                <a:ea typeface="+mn-ea"/>
                <a:cs typeface="+mn-cs"/>
              </a:rPr>
              <a:t> </a:t>
            </a:r>
          </a:p>
          <a:p>
            <a:r>
              <a:rPr lang="en-US" kern="1200" dirty="0">
                <a:solidFill>
                  <a:schemeClr val="tx1"/>
                </a:solidFill>
                <a:effectLst/>
                <a:latin typeface="+mn-lt"/>
                <a:ea typeface="+mn-ea"/>
                <a:cs typeface="+mn-cs"/>
              </a:rPr>
              <a:t>Only the Business and Enterprise Support plans include all AWS Trusted Advisor checks. Of these two Support plans, the Business Support plan has a lower cost.</a:t>
            </a:r>
          </a:p>
        </p:txBody>
      </p:sp>
    </p:spTree>
    <p:extLst>
      <p:ext uri="{BB962C8B-B14F-4D97-AF65-F5344CB8AC3E}">
        <p14:creationId xmlns:p14="http://schemas.microsoft.com/office/powerpoint/2010/main" val="682598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continue to explore AWS services, you might consider using them together with third-party software. This might include software that you are already using and want to integrate into AWS services, or new software that can help you create innovative solutions for your customers.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find third-party software that you can use with AWS services, visit the </a:t>
            </a:r>
            <a:r>
              <a:rPr lang="en-US" sz="1200" b="1" kern="1200" dirty="0">
                <a:solidFill>
                  <a:schemeClr val="tx1"/>
                </a:solidFill>
                <a:effectLst/>
                <a:latin typeface="+mn-lt"/>
                <a:ea typeface="+mn-ea"/>
                <a:cs typeface="+mn-cs"/>
              </a:rPr>
              <a:t>AWS Marketplace</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01739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AWS Marketplace </a:t>
            </a:r>
            <a:r>
              <a:rPr lang="en-US" sz="1200" b="0" i="0" kern="1200" dirty="0">
                <a:solidFill>
                  <a:schemeClr val="tx1"/>
                </a:solidFill>
                <a:effectLst/>
                <a:latin typeface="+mn-lt"/>
                <a:ea typeface="+mn-ea"/>
                <a:cs typeface="+mn-cs"/>
              </a:rPr>
              <a:t>is a digital catalog that includes thousands of software listings from independent software vendors. You can use AWS Marketplace to find, test, and buy software that runs on AWS.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each listing in AWS Marketplace, you can access detailed information on pricing options, available support, and reviews from other AWS customers.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can also explore software solutions by industry and use case. For example, suppose that your company is in the healthcare industry. In the AWS Marketplace, you can review use cases that software helps you address, such as implement solutions to protect patient records, or use machine learning models to analyze a patient’s medical history and predict possible health risks.</a:t>
            </a:r>
          </a:p>
          <a:p>
            <a:endParaRPr lang="en-US" dirty="0"/>
          </a:p>
        </p:txBody>
      </p:sp>
    </p:spTree>
    <p:extLst>
      <p:ext uri="{BB962C8B-B14F-4D97-AF65-F5344CB8AC3E}">
        <p14:creationId xmlns:p14="http://schemas.microsoft.com/office/powerpoint/2010/main" val="1107777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AWS Marketplace offers products in several categories, such as Infrastructure Products, Business Applications, Data Products, and DevOps.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each category, you can browse through product listings in subcategories. For example, subcategories in the DevOps category include areas such as Application Development, Monitoring, and Testing.</a:t>
            </a:r>
          </a:p>
        </p:txBody>
      </p:sp>
    </p:spTree>
    <p:extLst>
      <p:ext uri="{BB962C8B-B14F-4D97-AF65-F5344CB8AC3E}">
        <p14:creationId xmlns:p14="http://schemas.microsoft.com/office/powerpoint/2010/main" val="2773291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1066113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rPr>
              <a:t>Which action can a customer perform with consolidated billing?</a:t>
            </a:r>
          </a:p>
          <a:p>
            <a:r>
              <a:rPr lang="en-US" kern="1200" dirty="0">
                <a:solidFill>
                  <a:schemeClr val="tx1"/>
                </a:solidFill>
                <a:effectLst/>
              </a:rPr>
              <a:t> </a:t>
            </a:r>
          </a:p>
          <a:p>
            <a:pPr marL="228600" indent="-228600">
              <a:buFont typeface="+mj-lt"/>
              <a:buAutoNum type="alphaUcPeriod"/>
            </a:pPr>
            <a:r>
              <a:rPr lang="en-US" dirty="0"/>
              <a:t>Review how much cost predicted AWS usage will incur by the end of the month</a:t>
            </a:r>
          </a:p>
          <a:p>
            <a:pPr marL="228600" indent="-228600">
              <a:buFont typeface="+mj-lt"/>
              <a:buAutoNum type="alphaUcPeriod"/>
            </a:pPr>
            <a:r>
              <a:rPr lang="en-US" dirty="0"/>
              <a:t>Create an estimate for the cost of use cases on AWS</a:t>
            </a:r>
          </a:p>
          <a:p>
            <a:pPr marL="228600" indent="-228600">
              <a:buFont typeface="+mj-lt"/>
              <a:buAutoNum type="alphaUcPeriod"/>
            </a:pPr>
            <a:r>
              <a:rPr lang="en-US" dirty="0"/>
              <a:t>Combine usage across accounts to receive volume pricing discounts</a:t>
            </a:r>
          </a:p>
          <a:p>
            <a:pPr marL="228600" indent="-228600">
              <a:buFont typeface="+mj-lt"/>
              <a:buAutoNum type="alphaUcPeriod"/>
            </a:pPr>
            <a:r>
              <a:rPr lang="en-US" dirty="0"/>
              <a:t>Visualize and manage AWS costs and usage over time</a:t>
            </a:r>
          </a:p>
        </p:txBody>
      </p:sp>
    </p:spTree>
    <p:extLst>
      <p:ext uri="{BB962C8B-B14F-4D97-AF65-F5344CB8AC3E}">
        <p14:creationId xmlns:p14="http://schemas.microsoft.com/office/powerpoint/2010/main" val="682174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C. Combine usage across accounts to receive volume pricing discounts</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You can perform this action in </a:t>
            </a:r>
            <a:r>
              <a:rPr lang="en-US" b="0" i="1" kern="1200" dirty="0">
                <a:solidFill>
                  <a:schemeClr val="tx1"/>
                </a:solidFill>
                <a:effectLst/>
                <a:latin typeface="+mn-lt"/>
                <a:ea typeface="+mn-ea"/>
                <a:cs typeface="+mn-cs"/>
              </a:rPr>
              <a:t>AWS Budgets</a:t>
            </a:r>
            <a:r>
              <a:rPr lang="en-US" b="0" i="0" kern="1200" dirty="0">
                <a:solidFill>
                  <a:schemeClr val="tx1"/>
                </a:solidFill>
                <a:effectLst/>
                <a:latin typeface="+mn-lt"/>
                <a:ea typeface="+mn-ea"/>
                <a:cs typeface="+mn-cs"/>
              </a:rPr>
              <a:t>.</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B. You can perform this action in </a:t>
            </a:r>
            <a:r>
              <a:rPr lang="en-US" b="0" i="1" kern="1200" dirty="0">
                <a:solidFill>
                  <a:schemeClr val="tx1"/>
                </a:solidFill>
                <a:effectLst/>
                <a:latin typeface="+mn-lt"/>
                <a:ea typeface="+mn-ea"/>
                <a:cs typeface="+mn-cs"/>
              </a:rPr>
              <a:t>AWS Pricing Calculator</a:t>
            </a:r>
            <a:r>
              <a:rPr lang="en-US" b="0" i="0" kern="1200" dirty="0">
                <a:solidFill>
                  <a:schemeClr val="tx1"/>
                </a:solidFill>
                <a:effectLst/>
                <a:latin typeface="+mn-lt"/>
                <a:ea typeface="+mn-ea"/>
                <a:cs typeface="+mn-cs"/>
              </a:rPr>
              <a:t>.</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You can perform this action in </a:t>
            </a:r>
            <a:r>
              <a:rPr lang="en-US" b="0" i="1" kern="1200" dirty="0">
                <a:solidFill>
                  <a:schemeClr val="tx1"/>
                </a:solidFill>
                <a:effectLst/>
                <a:latin typeface="+mn-lt"/>
                <a:ea typeface="+mn-ea"/>
                <a:cs typeface="+mn-cs"/>
              </a:rPr>
              <a:t>AWS Cost Explorer</a:t>
            </a:r>
            <a:r>
              <a:rPr lang="en-US" b="0" i="0" kern="1200" dirty="0">
                <a:solidFill>
                  <a:schemeClr val="tx1"/>
                </a:solidFill>
                <a:effectLst/>
                <a:latin typeface="+mn-lt"/>
                <a:ea typeface="+mn-ea"/>
                <a:cs typeface="+mn-cs"/>
              </a:rPr>
              <a:t>.</a:t>
            </a: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53445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latin typeface="+mn-lt"/>
                <a:ea typeface="+mn-ea"/>
                <a:cs typeface="+mn-cs"/>
              </a:rPr>
              <a:t>Which pricing tool is used to visualize, understand, and manage AWS costs and usage over time?</a:t>
            </a:r>
          </a:p>
          <a:p>
            <a:r>
              <a:rPr lang="en-US" kern="1200" dirty="0">
                <a:solidFill>
                  <a:schemeClr val="tx1"/>
                </a:solidFill>
                <a:effectLst/>
                <a:latin typeface="+mn-lt"/>
                <a:ea typeface="+mn-ea"/>
                <a:cs typeface="+mn-cs"/>
              </a:rPr>
              <a:t> </a:t>
            </a:r>
          </a:p>
          <a:p>
            <a:pPr marL="228600" lvl="0" indent="-228600">
              <a:buFont typeface="+mj-lt"/>
              <a:buAutoNum type="alphaUcPeriod"/>
            </a:pPr>
            <a:r>
              <a:rPr lang="en-US" kern="1200" dirty="0">
                <a:solidFill>
                  <a:schemeClr val="tx1"/>
                </a:solidFill>
                <a:effectLst/>
                <a:latin typeface="+mn-lt"/>
                <a:ea typeface="+mn-ea"/>
                <a:cs typeface="+mn-cs"/>
              </a:rPr>
              <a:t>AWS Pricing Calculator</a:t>
            </a:r>
          </a:p>
          <a:p>
            <a:pPr marL="228600" lvl="0" indent="-228600">
              <a:buFont typeface="+mj-lt"/>
              <a:buAutoNum type="alphaUcPeriod"/>
            </a:pPr>
            <a:r>
              <a:rPr lang="en-US" kern="1200" dirty="0">
                <a:solidFill>
                  <a:schemeClr val="tx1"/>
                </a:solidFill>
                <a:effectLst/>
                <a:latin typeface="+mn-lt"/>
                <a:ea typeface="+mn-ea"/>
                <a:cs typeface="+mn-cs"/>
              </a:rPr>
              <a:t>AWS Budgets</a:t>
            </a:r>
          </a:p>
          <a:p>
            <a:pPr marL="228600" lvl="0" indent="-228600">
              <a:buFont typeface="+mj-lt"/>
              <a:buAutoNum type="alphaUcPeriod"/>
            </a:pPr>
            <a:r>
              <a:rPr lang="en-US" kern="1200" dirty="0">
                <a:solidFill>
                  <a:schemeClr val="tx1"/>
                </a:solidFill>
                <a:effectLst/>
                <a:latin typeface="+mn-lt"/>
                <a:ea typeface="+mn-ea"/>
                <a:cs typeface="+mn-cs"/>
              </a:rPr>
              <a:t>AWS Cost Explorer</a:t>
            </a:r>
          </a:p>
          <a:p>
            <a:pPr marL="228600" lvl="0" indent="-228600">
              <a:buFont typeface="+mj-lt"/>
              <a:buAutoNum type="alphaUcPeriod"/>
            </a:pPr>
            <a:r>
              <a:rPr lang="en-US" kern="1200" dirty="0">
                <a:solidFill>
                  <a:schemeClr val="tx1"/>
                </a:solidFill>
                <a:effectLst/>
                <a:latin typeface="+mn-lt"/>
                <a:ea typeface="+mn-ea"/>
                <a:cs typeface="+mn-cs"/>
              </a:rPr>
              <a:t>AWS Free Tier</a:t>
            </a:r>
          </a:p>
        </p:txBody>
      </p:sp>
    </p:spTree>
    <p:extLst>
      <p:ext uri="{BB962C8B-B14F-4D97-AF65-F5344CB8AC3E}">
        <p14:creationId xmlns:p14="http://schemas.microsoft.com/office/powerpoint/2010/main" val="426958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C. AWS Cost Explorer</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AWS Cost Explorer includes a default report of the costs and usage for your top five cost-accruing AWS services. You can apply custom filters and groups to analyze your data. For example, you can view resource usage at the hourly level.</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You can use AS</a:t>
            </a:r>
            <a:r>
              <a:rPr lang="en-US" b="0" i="0" kern="1200" baseline="0" dirty="0">
                <a:solidFill>
                  <a:schemeClr val="tx1"/>
                </a:solidFill>
                <a:effectLst/>
                <a:latin typeface="+mn-lt"/>
                <a:ea typeface="+mn-ea"/>
                <a:cs typeface="+mn-cs"/>
              </a:rPr>
              <a:t> Pricing Calculator </a:t>
            </a:r>
            <a:r>
              <a:rPr lang="en-US" b="0" i="0" kern="1200" dirty="0">
                <a:solidFill>
                  <a:schemeClr val="tx1"/>
                </a:solidFill>
                <a:effectLst/>
                <a:latin typeface="+mn-lt"/>
                <a:ea typeface="+mn-ea"/>
                <a:cs typeface="+mn-cs"/>
              </a:rPr>
              <a:t>to create an estimate for the cost of your use cases on AWS.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B. AWS Budgets lets you create budgets to plan your service usage, service costs, and instance reservations. In AWS Budgets, you can also set custom alerts when your usage exceeds (or is forecasted to exceed) the budgeted amount.</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The AWS Free Tier is a program that consists of three types of offers that allow customers to use AWS services without incurring costs: Always Free, 12 Months Free, and Trials.</a:t>
            </a:r>
          </a:p>
        </p:txBody>
      </p:sp>
    </p:spTree>
    <p:extLst>
      <p:ext uri="{BB962C8B-B14F-4D97-AF65-F5344CB8AC3E}">
        <p14:creationId xmlns:p14="http://schemas.microsoft.com/office/powerpoint/2010/main" val="3663634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pricing tool can a customer use to receive alerts when their service usage exceeds a customer-defined threshold?</a:t>
            </a:r>
          </a:p>
          <a:p>
            <a:r>
              <a:rPr lang="en-US" kern="1200" dirty="0">
                <a:solidFill>
                  <a:schemeClr val="tx1"/>
                </a:solidFill>
                <a:effectLst/>
              </a:rPr>
              <a:t> </a:t>
            </a:r>
          </a:p>
          <a:p>
            <a:pPr marL="228600" lvl="0" indent="-228600">
              <a:buFont typeface="+mj-lt"/>
              <a:buAutoNum type="alphaUcPeriod"/>
            </a:pPr>
            <a:r>
              <a:rPr lang="en-US" kern="1200" dirty="0">
                <a:solidFill>
                  <a:schemeClr val="tx1"/>
                </a:solidFill>
                <a:effectLst/>
              </a:rPr>
              <a:t>Billing dashboard in the AWS Management Console</a:t>
            </a:r>
          </a:p>
          <a:p>
            <a:pPr marL="228600" lvl="0" indent="-228600">
              <a:buFont typeface="+mj-lt"/>
              <a:buAutoNum type="alphaUcPeriod"/>
            </a:pPr>
            <a:r>
              <a:rPr lang="en-US" kern="1200" dirty="0">
                <a:solidFill>
                  <a:schemeClr val="tx1"/>
                </a:solidFill>
                <a:effectLst/>
              </a:rPr>
              <a:t>AWS Budgets</a:t>
            </a:r>
          </a:p>
          <a:p>
            <a:pPr marL="228600" lvl="0" indent="-228600">
              <a:buFont typeface="+mj-lt"/>
              <a:buAutoNum type="alphaUcPeriod"/>
            </a:pPr>
            <a:r>
              <a:rPr lang="en-US" kern="1200" dirty="0">
                <a:solidFill>
                  <a:schemeClr val="tx1"/>
                </a:solidFill>
                <a:effectLst/>
              </a:rPr>
              <a:t>AWS Free Tier</a:t>
            </a:r>
          </a:p>
          <a:p>
            <a:pPr marL="228600" lvl="0" indent="-228600">
              <a:buFont typeface="+mj-lt"/>
              <a:buAutoNum type="alphaUcPeriod"/>
            </a:pPr>
            <a:r>
              <a:rPr lang="en-US" kern="1200" dirty="0">
                <a:solidFill>
                  <a:schemeClr val="tx1"/>
                </a:solidFill>
                <a:effectLst/>
              </a:rPr>
              <a:t>AWS Cost Explorer</a:t>
            </a:r>
          </a:p>
        </p:txBody>
      </p:sp>
    </p:spTree>
    <p:extLst>
      <p:ext uri="{BB962C8B-B14F-4D97-AF65-F5344CB8AC3E}">
        <p14:creationId xmlns:p14="http://schemas.microsoft.com/office/powerpoint/2010/main" val="208533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examines AWS pricing models, beginning with the AWS Free Tier.</a:t>
            </a:r>
          </a:p>
        </p:txBody>
      </p:sp>
    </p:spTree>
    <p:extLst>
      <p:ext uri="{BB962C8B-B14F-4D97-AF65-F5344CB8AC3E}">
        <p14:creationId xmlns:p14="http://schemas.microsoft.com/office/powerpoint/2010/main" val="2006467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B. AWS Budgets</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In AWS Budgets, you can set custom alerts that will notify you when your service usage exceeds (or is forecasted to exceed) the amount that you have budgeted.</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Your budget can be based on costs or usage. For example, you can set an alert that will notify you when you have incurred $100.00 of costs in Amazon EC2 or 500,000 requests in AWS Lambda.</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From the billing dashboard in the AWS Management Console, you can view details on your AWS bill, such as service costs by Region, month to date spend, and more. However, you cannot set alerts from the billing dashboard.</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C. The AWS Free Tier is a program that consists of three types of offers that allow customers to use AWS services without incurring costs: Always Free, 12 Months Free, and Trials.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AWS Cost Explorer is a tool that you can use to visualize, understand, and manage your AWS costs and usage over time.</a:t>
            </a: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761651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company wants to receive support from an AWS Technical Account Manager (TAM). Which support plan should they choose?</a:t>
            </a:r>
          </a:p>
          <a:p>
            <a:r>
              <a:rPr lang="en-US" sz="1200" kern="1200" dirty="0">
                <a:solidFill>
                  <a:schemeClr val="tx1"/>
                </a:solidFill>
                <a:effectLst/>
                <a:latin typeface="+mn-lt"/>
                <a:ea typeface="+mn-ea"/>
                <a:cs typeface="+mn-cs"/>
              </a:rPr>
              <a:t> </a:t>
            </a:r>
          </a:p>
          <a:p>
            <a:pPr marL="228600" lvl="0" indent="-228600">
              <a:buFont typeface="+mj-lt"/>
              <a:buAutoNum type="alphaUcPeriod"/>
            </a:pPr>
            <a:r>
              <a:rPr lang="en-US" sz="1200" kern="1200" dirty="0">
                <a:solidFill>
                  <a:schemeClr val="tx1"/>
                </a:solidFill>
                <a:effectLst/>
                <a:latin typeface="+mn-lt"/>
                <a:ea typeface="+mn-ea"/>
                <a:cs typeface="+mn-cs"/>
              </a:rPr>
              <a:t>Developer</a:t>
            </a:r>
          </a:p>
          <a:p>
            <a:pPr marL="228600" lvl="0" indent="-228600">
              <a:buFont typeface="+mj-lt"/>
              <a:buAutoNum type="alphaUcPeriod"/>
            </a:pPr>
            <a:r>
              <a:rPr lang="en-US" sz="1200" kern="1200" dirty="0">
                <a:solidFill>
                  <a:schemeClr val="tx1"/>
                </a:solidFill>
                <a:effectLst/>
                <a:latin typeface="+mn-lt"/>
                <a:ea typeface="+mn-ea"/>
                <a:cs typeface="+mn-cs"/>
              </a:rPr>
              <a:t>Basic</a:t>
            </a:r>
          </a:p>
          <a:p>
            <a:pPr marL="228600" lvl="0" indent="-228600">
              <a:buFont typeface="+mj-lt"/>
              <a:buAutoNum type="alphaUcPeriod"/>
            </a:pPr>
            <a:r>
              <a:rPr lang="en-US" sz="1200" kern="1200" dirty="0">
                <a:solidFill>
                  <a:schemeClr val="tx1"/>
                </a:solidFill>
                <a:effectLst/>
                <a:latin typeface="+mn-lt"/>
                <a:ea typeface="+mn-ea"/>
                <a:cs typeface="+mn-cs"/>
              </a:rPr>
              <a:t>Enterprise</a:t>
            </a:r>
          </a:p>
          <a:p>
            <a:pPr marL="228600" lvl="0" indent="-228600">
              <a:buFont typeface="+mj-lt"/>
              <a:buAutoNum type="alphaUcPeriod"/>
            </a:pPr>
            <a:r>
              <a:rPr lang="en-US" sz="1200" kern="1200" dirty="0">
                <a:solidFill>
                  <a:schemeClr val="tx1"/>
                </a:solidFill>
                <a:effectLst/>
                <a:latin typeface="+mn-lt"/>
                <a:ea typeface="+mn-ea"/>
                <a:cs typeface="+mn-cs"/>
              </a:rPr>
              <a:t>Business</a:t>
            </a:r>
          </a:p>
        </p:txBody>
      </p:sp>
    </p:spTree>
    <p:extLst>
      <p:ext uri="{BB962C8B-B14F-4D97-AF65-F5344CB8AC3E}">
        <p14:creationId xmlns:p14="http://schemas.microsoft.com/office/powerpoint/2010/main" val="3745093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C. Enterprise</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A Technical Account Manager (TAM) is available only to AWS customers with an Enterprise Support plan. A TAM provides guidance, architectural reviews, and ongoing communication with your company as you plan, deploy, and optimize your applications.</a:t>
            </a:r>
          </a:p>
        </p:txBody>
      </p:sp>
    </p:spTree>
    <p:extLst>
      <p:ext uri="{BB962C8B-B14F-4D97-AF65-F5344CB8AC3E}">
        <p14:creationId xmlns:p14="http://schemas.microsoft.com/office/powerpoint/2010/main" val="1552805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latin typeface="+mn-lt"/>
                <a:ea typeface="+mn-ea"/>
                <a:cs typeface="+mn-cs"/>
              </a:rPr>
              <a:t>Which service or resource is used to find third-party software that runs on AWS?</a:t>
            </a:r>
          </a:p>
          <a:p>
            <a:r>
              <a:rPr lang="en-US" kern="1200" dirty="0">
                <a:solidFill>
                  <a:schemeClr val="tx1"/>
                </a:solidFill>
                <a:effectLst/>
                <a:latin typeface="+mn-lt"/>
                <a:ea typeface="+mn-ea"/>
                <a:cs typeface="+mn-cs"/>
              </a:rPr>
              <a:t> </a:t>
            </a:r>
          </a:p>
          <a:p>
            <a:pPr marL="228600" lvl="0" indent="-228600">
              <a:buFont typeface="+mj-lt"/>
              <a:buAutoNum type="alphaUcPeriod"/>
            </a:pPr>
            <a:r>
              <a:rPr lang="en-US" kern="1200" dirty="0">
                <a:solidFill>
                  <a:schemeClr val="tx1"/>
                </a:solidFill>
                <a:effectLst/>
                <a:latin typeface="+mn-lt"/>
                <a:ea typeface="+mn-ea"/>
                <a:cs typeface="+mn-cs"/>
              </a:rPr>
              <a:t>AWS Marketplace</a:t>
            </a:r>
          </a:p>
          <a:p>
            <a:pPr marL="228600" lvl="0" indent="-228600">
              <a:buFont typeface="+mj-lt"/>
              <a:buAutoNum type="alphaUcPeriod"/>
            </a:pPr>
            <a:r>
              <a:rPr lang="en-US" kern="1200" dirty="0">
                <a:solidFill>
                  <a:schemeClr val="tx1"/>
                </a:solidFill>
                <a:effectLst/>
                <a:latin typeface="+mn-lt"/>
                <a:ea typeface="+mn-ea"/>
                <a:cs typeface="+mn-cs"/>
              </a:rPr>
              <a:t>AWS Free Tier</a:t>
            </a:r>
          </a:p>
          <a:p>
            <a:pPr marL="228600" lvl="0" indent="-228600">
              <a:buFont typeface="+mj-lt"/>
              <a:buAutoNum type="alphaUcPeriod"/>
            </a:pPr>
            <a:r>
              <a:rPr lang="en-US" kern="1200" dirty="0">
                <a:solidFill>
                  <a:schemeClr val="tx1"/>
                </a:solidFill>
                <a:effectLst/>
                <a:latin typeface="+mn-lt"/>
                <a:ea typeface="+mn-ea"/>
                <a:cs typeface="+mn-cs"/>
              </a:rPr>
              <a:t>AWS Support</a:t>
            </a:r>
          </a:p>
          <a:p>
            <a:pPr marL="228600" lvl="0" indent="-228600">
              <a:buFont typeface="+mj-lt"/>
              <a:buAutoNum type="alphaUcPeriod"/>
            </a:pPr>
            <a:r>
              <a:rPr lang="en-US" kern="1200" dirty="0">
                <a:solidFill>
                  <a:schemeClr val="tx1"/>
                </a:solidFill>
                <a:effectLst/>
                <a:latin typeface="+mn-lt"/>
                <a:ea typeface="+mn-ea"/>
                <a:cs typeface="+mn-cs"/>
              </a:rPr>
              <a:t>Billing dashboard in the AWS Management Console</a:t>
            </a:r>
          </a:p>
        </p:txBody>
      </p:sp>
    </p:spTree>
    <p:extLst>
      <p:ext uri="{BB962C8B-B14F-4D97-AF65-F5344CB8AC3E}">
        <p14:creationId xmlns:p14="http://schemas.microsoft.com/office/powerpoint/2010/main" val="786264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37759"/>
            <a:ext cx="5486400" cy="3600450"/>
          </a:xfrm>
        </p:spPr>
        <p:txBody>
          <a:bodyPr/>
          <a:lstStyle/>
          <a:p>
            <a:pPr fontAlgn="base"/>
            <a:r>
              <a:rPr lang="en-US" b="0" i="0" kern="1200" dirty="0">
                <a:solidFill>
                  <a:schemeClr val="tx1"/>
                </a:solidFill>
                <a:effectLst/>
                <a:latin typeface="+mn-lt"/>
                <a:ea typeface="+mn-ea"/>
                <a:cs typeface="+mn-cs"/>
              </a:rPr>
              <a:t>The correct response option is</a:t>
            </a:r>
            <a:r>
              <a:rPr lang="en-US" b="1" i="0" kern="1200" dirty="0">
                <a:solidFill>
                  <a:schemeClr val="tx1"/>
                </a:solidFill>
                <a:effectLst/>
                <a:latin typeface="+mn-lt"/>
                <a:ea typeface="+mn-ea"/>
                <a:cs typeface="+mn-cs"/>
              </a:rPr>
              <a:t> A. AWS Marketplace</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AWS Marketplace is a digital catalog that includes thousands of software listings from independent software vendors. You can use AWS Marketplace to find, test, and buy software that runs on AWS.</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B. The AWS Free Tier consists of offers that allow customers to use AWS services without incurring costs. These offers are related to AWS services, not third-party software that can be used on AWS.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C. AWS Support is a resource that can answer questions about best practices, assist with troubleshooting issues, help you to identify ways to optimize your use of AWS services, and so on.</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You can use the billing dashboard in the AWS Management Console to view details such as service costs by Region, the top services being used by your account, and forecasted billing costs. From the billing dashboard, you can also access other AWS billing tools, such as AWS Cost Explorer, AWS Budgets, and AWS Budgets Reports.</a:t>
            </a: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32885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you learned about the following concepts:</a:t>
            </a:r>
          </a:p>
          <a:p>
            <a:endParaRPr lang="en-US" sz="120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Three types of offers included in the AWS Free Tier: Always Free, 12 Months Free,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Trials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Benefits of consolidated billing in AWS Organizations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Tools for planning, estimating, and reviewing AWS costs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Differences between the four AWS Support plans: Basic, Developer, Business, and Enterprise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Benefits of AWS Marketplace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module examines migration and innovation in the AWS Cloud.</a:t>
            </a:r>
          </a:p>
        </p:txBody>
      </p:sp>
    </p:spTree>
    <p:extLst>
      <p:ext uri="{BB962C8B-B14F-4D97-AF65-F5344CB8AC3E}">
        <p14:creationId xmlns:p14="http://schemas.microsoft.com/office/powerpoint/2010/main" val="71630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AWS Free Tier </a:t>
            </a:r>
            <a:r>
              <a:rPr lang="en-US" sz="1200" b="0" i="0" kern="1200" dirty="0">
                <a:solidFill>
                  <a:schemeClr val="tx1"/>
                </a:solidFill>
                <a:effectLst/>
                <a:latin typeface="+mn-lt"/>
                <a:ea typeface="+mn-ea"/>
                <a:cs typeface="+mn-cs"/>
              </a:rPr>
              <a:t>lets you begin using certain services without incurring costs for the specified period.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Three types of offers are available: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Always Free: </a:t>
            </a:r>
            <a:r>
              <a:rPr lang="en-US" sz="1200" b="0" i="0" kern="1200" dirty="0">
                <a:solidFill>
                  <a:schemeClr val="tx1"/>
                </a:solidFill>
                <a:effectLst/>
                <a:latin typeface="+mn-lt"/>
                <a:ea typeface="+mn-ea"/>
                <a:cs typeface="+mn-cs"/>
              </a:rPr>
              <a:t>These offers do not expire and are available to all AWS customers. For example, AWS Lambda allows 1 million free requests and up to 3.2 million seconds of compute time per month. Amazon DynamoDB allows 25 GB of free storage per month.</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12 Months Free: </a:t>
            </a:r>
            <a:r>
              <a:rPr lang="en-US" sz="1200" b="0" i="0" kern="1200" dirty="0">
                <a:solidFill>
                  <a:schemeClr val="tx1"/>
                </a:solidFill>
                <a:effectLst/>
                <a:latin typeface="+mn-lt"/>
                <a:ea typeface="+mn-ea"/>
                <a:cs typeface="+mn-cs"/>
              </a:rPr>
              <a:t>These offers are free for 12 months following your initial sign-up date to AWS. Examples include specific amounts of Amazon S3 Standard Storage, thresholds for monthly hours of Amazon Elastic Compute Cloud (Amazon EC2) compute time, and amounts of Amazon CloudFront data transfer out.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Trials: </a:t>
            </a:r>
            <a:r>
              <a:rPr lang="en-US" sz="1200" b="0" i="0" kern="1200" dirty="0">
                <a:solidFill>
                  <a:schemeClr val="tx1"/>
                </a:solidFill>
                <a:effectLst/>
                <a:latin typeface="+mn-lt"/>
                <a:ea typeface="+mn-ea"/>
                <a:cs typeface="+mn-cs"/>
              </a:rPr>
              <a:t>Short-term free trial offers start from the date you activate a particular service. The length of each trial might vary by number of days or the amount of usage in the service. For example, Amazon Inspector offers a 90-day free trial. Amazon Lightsail (a service that you can use to run virtual private servers) offers 750 free hours of usage over a 30-day period.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For each AWS Free Tier offer, review the specific details about exactly which resource types are included. </a:t>
            </a:r>
          </a:p>
          <a:p>
            <a:pPr fontAlgn="base"/>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you use AWS services for a while, you might go beyond what is included in the Free Tier. You should know how</a:t>
            </a:r>
            <a:r>
              <a:rPr lang="en-US" sz="1200" kern="1200" baseline="0" dirty="0">
                <a:solidFill>
                  <a:schemeClr val="tx1"/>
                </a:solidFill>
                <a:effectLst/>
                <a:latin typeface="+mn-lt"/>
                <a:ea typeface="+mn-ea"/>
                <a:cs typeface="+mn-cs"/>
              </a:rPr>
              <a:t> AWS pricing works, which described next.</a:t>
            </a:r>
            <a:endParaRPr lang="en-US"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4624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AWS offers a range of cloud computing services with pay-as-you-go pricing. </a:t>
            </a:r>
          </a:p>
          <a:p>
            <a:br>
              <a:rPr lang="en-US" dirty="0"/>
            </a:br>
            <a:r>
              <a:rPr lang="en-US" b="1" dirty="0"/>
              <a:t>Pay for what you use: </a:t>
            </a:r>
            <a:r>
              <a:rPr lang="en-US" sz="1200" b="0" i="0" kern="1200" dirty="0">
                <a:solidFill>
                  <a:schemeClr val="tx1"/>
                </a:solidFill>
                <a:effectLst/>
                <a:latin typeface="+mn-lt"/>
                <a:ea typeface="+mn-ea"/>
                <a:cs typeface="+mn-cs"/>
              </a:rPr>
              <a:t>For each service, you pay for exactly the amount of resources that you actually use, without requiring long-term contracts or complex licensing. </a:t>
            </a:r>
          </a:p>
          <a:p>
            <a:endParaRPr lang="en-US" sz="1200" b="0" i="0" kern="1200" dirty="0">
              <a:solidFill>
                <a:schemeClr val="tx1"/>
              </a:solidFill>
              <a:effectLst/>
              <a:latin typeface="+mn-lt"/>
              <a:ea typeface="+mn-ea"/>
              <a:cs typeface="+mn-cs"/>
            </a:endParaRPr>
          </a:p>
          <a:p>
            <a:pPr fontAlgn="base"/>
            <a:r>
              <a:rPr lang="en-US" b="1" dirty="0"/>
              <a:t>Pay less when you reserve: </a:t>
            </a:r>
            <a:r>
              <a:rPr lang="en-US" sz="1200" b="0" i="0" kern="1200" dirty="0">
                <a:solidFill>
                  <a:schemeClr val="tx1"/>
                </a:solidFill>
                <a:effectLst/>
                <a:latin typeface="+mn-lt"/>
                <a:ea typeface="+mn-ea"/>
                <a:cs typeface="+mn-cs"/>
              </a:rPr>
              <a:t>Some services offer reservation options that provide a significant discount compared to On-Demand Instance pricing. For example, suppose that your company is using Amazon EC2 instances for a workload that needs to run continuously. You might choose to run this workload on Amazon EC2 Instance Savings Plans, because the plan allows you to save up to 72% over the equivalent On-Demand Instance capacity.</a:t>
            </a:r>
          </a:p>
          <a:p>
            <a:endParaRPr lang="en-US" dirty="0"/>
          </a:p>
          <a:p>
            <a:pPr fontAlgn="base"/>
            <a:r>
              <a:rPr lang="en-US" b="1" dirty="0"/>
              <a:t>Pay less with volume-based discounts: </a:t>
            </a:r>
            <a:r>
              <a:rPr lang="en-US" sz="1200" b="0" i="0" kern="1200" dirty="0">
                <a:solidFill>
                  <a:schemeClr val="tx1"/>
                </a:solidFill>
                <a:effectLst/>
                <a:latin typeface="+mn-lt"/>
                <a:ea typeface="+mn-ea"/>
                <a:cs typeface="+mn-cs"/>
              </a:rPr>
              <a:t>Some services offer tiered pricing, so the per-unit cost is incrementally lower with increased usage. For example, the more Amazon S3 storage space you use, the less you pay for it per GB.</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6740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AWS Pricing Calculator</a:t>
            </a:r>
            <a:r>
              <a:rPr lang="en-US" sz="1200" b="0" i="0" kern="1200" dirty="0">
                <a:solidFill>
                  <a:schemeClr val="tx1"/>
                </a:solidFill>
                <a:effectLst/>
                <a:latin typeface="+mn-lt"/>
                <a:ea typeface="+mn-ea"/>
                <a:cs typeface="+mn-cs"/>
              </a:rPr>
              <a:t> lets you explore AWS services and create an estimate for the cost of your use cases on AWS. You can organize your AWS estimates by groups that you define. A group can reflect how your company is organized, such as provide estimates by cost center.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you</a:t>
            </a:r>
            <a:r>
              <a:rPr lang="en-US" sz="1200" b="0" i="0" kern="1200" baseline="0" dirty="0">
                <a:solidFill>
                  <a:schemeClr val="tx1"/>
                </a:solidFill>
                <a:effectLst/>
                <a:latin typeface="+mn-lt"/>
                <a:ea typeface="+mn-ea"/>
                <a:cs typeface="+mn-cs"/>
              </a:rPr>
              <a:t> create </a:t>
            </a:r>
            <a:r>
              <a:rPr lang="en-US" sz="1200" b="0" i="0" kern="1200" dirty="0">
                <a:solidFill>
                  <a:schemeClr val="tx1"/>
                </a:solidFill>
                <a:effectLst/>
                <a:latin typeface="+mn-lt"/>
                <a:ea typeface="+mn-ea"/>
                <a:cs typeface="+mn-cs"/>
              </a:rPr>
              <a:t>an estimate, you can save it and generate a link to share with others.</a:t>
            </a:r>
          </a:p>
          <a:p>
            <a:endParaRPr lang="en-US" dirty="0"/>
          </a:p>
          <a:p>
            <a:r>
              <a:rPr lang="en-US" sz="1200" b="0" i="0" kern="1200" dirty="0">
                <a:solidFill>
                  <a:schemeClr val="tx1"/>
                </a:solidFill>
                <a:effectLst/>
                <a:latin typeface="+mn-lt"/>
                <a:ea typeface="+mn-ea"/>
                <a:cs typeface="+mn-cs"/>
              </a:rPr>
              <a:t>Suppose that your company is interested in using Amazon EC2. However, you are not yet sure which AWS Region or instance type would be the most cost-efficient for your use case. In the AWS Pricing Calculator, you can enter details such as the kind of operating system you need, memory requirements, and input/output (I/O) requirements. By using the AWS Pricing Calculator, you can review an estimated comparison of different EC2 instance types across AWS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 you will explore three examples of pricing in AWS services.</a:t>
            </a:r>
          </a:p>
          <a:p>
            <a:endParaRPr lang="en-US" dirty="0"/>
          </a:p>
        </p:txBody>
      </p:sp>
    </p:spTree>
    <p:extLst>
      <p:ext uri="{BB962C8B-B14F-4D97-AF65-F5344CB8AC3E}">
        <p14:creationId xmlns:p14="http://schemas.microsoft.com/office/powerpoint/2010/main" val="4023488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For AWS Lambda, you are charged based on the number of requests for your functions and the amount of time that they run.</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AWS Lambda allows 1 million free requests and up to 3.2 million seconds of compute time per month.</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You can save on AWS Lambda costs by signing up for Compute Savings Plans. Compute Savings Plans offer lower compute costs in exchange for committing to a consistent amount of usage over a 1-year or 3-year term. This is an example of </a:t>
            </a:r>
            <a:r>
              <a:rPr lang="en-US" sz="1200" b="1" i="0" kern="1200" dirty="0">
                <a:solidFill>
                  <a:schemeClr val="tx1"/>
                </a:solidFill>
                <a:effectLst/>
                <a:latin typeface="+mn-lt"/>
                <a:ea typeface="+mn-ea"/>
                <a:cs typeface="+mn-cs"/>
              </a:rPr>
              <a:t>paying less when you reserve</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540303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If you use AWS Lambda in multiple AWS Regions, you can view the itemized charges by Region on your bill.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this example, all the AWS Lambda usage occurred in the Northern Virginia Region. The bill lists separate charges for the number of requests for functions and their duration. </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Both the number of requests and the total duration of requests are under the thresholds in the AWS Free Tier, so the account owner does not</a:t>
            </a:r>
            <a:r>
              <a:rPr lang="en-US" sz="1200" b="0" i="0" kern="1200" baseline="0" dirty="0">
                <a:solidFill>
                  <a:schemeClr val="tx1"/>
                </a:solidFill>
                <a:effectLst/>
                <a:latin typeface="+mn-lt"/>
                <a:ea typeface="+mn-ea"/>
                <a:cs typeface="+mn-cs"/>
              </a:rPr>
              <a:t> have to pay </a:t>
            </a:r>
            <a:r>
              <a:rPr lang="en-US" sz="1200" b="0" i="0" kern="1200" dirty="0">
                <a:solidFill>
                  <a:schemeClr val="tx1"/>
                </a:solidFill>
                <a:effectLst/>
                <a:latin typeface="+mn-lt"/>
                <a:ea typeface="+mn-ea"/>
                <a:cs typeface="+mn-cs"/>
              </a:rPr>
              <a:t>for any AWS Lambda usage in this month.</a:t>
            </a:r>
          </a:p>
        </p:txBody>
      </p:sp>
    </p:spTree>
    <p:extLst>
      <p:ext uri="{BB962C8B-B14F-4D97-AF65-F5344CB8AC3E}">
        <p14:creationId xmlns:p14="http://schemas.microsoft.com/office/powerpoint/2010/main" val="1472593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19402138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29350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3465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1549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200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49105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4173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2385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49022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3702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29670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651741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575658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761567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508543056"/>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1492602607"/>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146147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2533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09618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5270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157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10595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63870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915133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aws.amazon.com/ec2/pricing"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6.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3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48.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50.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2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5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33.xml"/><Relationship Id="rId7" Type="http://schemas.openxmlformats.org/officeDocument/2006/relationships/image" Target="../media/image36.png"/><Relationship Id="rId2" Type="http://schemas.openxmlformats.org/officeDocument/2006/relationships/slideLayout" Target="../slideLayouts/slideLayout17.xml"/><Relationship Id="rId1" Type="http://schemas.openxmlformats.org/officeDocument/2006/relationships/tags" Target="../tags/tag5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9.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60.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6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6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64.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65.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66.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67.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68.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6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32.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3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304-BE7B-7643-B66B-D85340BC5DBB}"/>
              </a:ext>
            </a:extLst>
          </p:cNvPr>
          <p:cNvSpPr>
            <a:spLocks noGrp="1"/>
          </p:cNvSpPr>
          <p:nvPr>
            <p:ph type="title"/>
          </p:nvPr>
        </p:nvSpPr>
        <p:spPr/>
        <p:txBody>
          <a:bodyPr/>
          <a:lstStyle/>
          <a:p>
            <a:r>
              <a:rPr lang="en-US" dirty="0">
                <a:latin typeface="+mj-lt"/>
              </a:rPr>
              <a:t>Pricing and Support</a:t>
            </a:r>
          </a:p>
        </p:txBody>
      </p:sp>
      <p:sp>
        <p:nvSpPr>
          <p:cNvPr id="5" name="Text Placeholder 4">
            <a:extLst>
              <a:ext uri="{FF2B5EF4-FFF2-40B4-BE49-F238E27FC236}">
                <a16:creationId xmlns:a16="http://schemas.microsoft.com/office/drawing/2014/main" id="{B1597D31-C7D8-4E4D-8B0E-B9D5C901FBE2}"/>
              </a:ext>
            </a:extLst>
          </p:cNvPr>
          <p:cNvSpPr>
            <a:spLocks noGrp="1"/>
          </p:cNvSpPr>
          <p:nvPr>
            <p:ph type="body" sz="quarter" idx="10"/>
          </p:nvPr>
        </p:nvSpPr>
        <p:spPr>
          <a:xfrm>
            <a:off x="419100" y="2554355"/>
            <a:ext cx="8059738" cy="1757093"/>
          </a:xfrm>
        </p:spPr>
        <p:txBody>
          <a:bodyPr/>
          <a:lstStyle/>
          <a:p>
            <a:r>
              <a:rPr lang="en-US" dirty="0"/>
              <a:t>Module 8</a:t>
            </a:r>
          </a:p>
        </p:txBody>
      </p:sp>
    </p:spTree>
    <p:custDataLst>
      <p:tags r:id="rId1"/>
    </p:custDataLst>
    <p:extLst>
      <p:ext uri="{BB962C8B-B14F-4D97-AF65-F5344CB8AC3E}">
        <p14:creationId xmlns:p14="http://schemas.microsoft.com/office/powerpoint/2010/main" val="209455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7D23-C72E-5644-961D-82F497EE676D}"/>
              </a:ext>
            </a:extLst>
          </p:cNvPr>
          <p:cNvSpPr>
            <a:spLocks noGrp="1"/>
          </p:cNvSpPr>
          <p:nvPr>
            <p:ph type="title"/>
          </p:nvPr>
        </p:nvSpPr>
        <p:spPr/>
        <p:txBody>
          <a:bodyPr/>
          <a:lstStyle/>
          <a:p>
            <a:r>
              <a:rPr lang="en-US" dirty="0"/>
              <a:t>Amazon EC2 pricing</a:t>
            </a:r>
          </a:p>
        </p:txBody>
      </p:sp>
      <p:sp>
        <p:nvSpPr>
          <p:cNvPr id="14" name="Content Placeholder 13">
            <a:extLst>
              <a:ext uri="{FF2B5EF4-FFF2-40B4-BE49-F238E27FC236}">
                <a16:creationId xmlns:a16="http://schemas.microsoft.com/office/drawing/2014/main" id="{8442803A-D283-7B47-897F-EF4FF3D8DBE4}"/>
              </a:ext>
            </a:extLst>
          </p:cNvPr>
          <p:cNvSpPr>
            <a:spLocks noGrp="1"/>
          </p:cNvSpPr>
          <p:nvPr>
            <p:ph idx="1"/>
          </p:nvPr>
        </p:nvSpPr>
        <p:spPr>
          <a:xfrm>
            <a:off x="419100" y="1583674"/>
            <a:ext cx="7279159" cy="4524703"/>
          </a:xfrm>
        </p:spPr>
        <p:txBody>
          <a:bodyPr anchor="ctr"/>
          <a:lstStyle/>
          <a:p>
            <a:pPr>
              <a:lnSpc>
                <a:spcPct val="100000"/>
              </a:lnSpc>
            </a:pPr>
            <a:r>
              <a:rPr lang="en-US" dirty="0"/>
              <a:t>Pay only for the time that your On-Demand Instances run</a:t>
            </a:r>
          </a:p>
          <a:p>
            <a:pPr>
              <a:lnSpc>
                <a:spcPct val="100000"/>
              </a:lnSpc>
            </a:pPr>
            <a:r>
              <a:rPr lang="en-US" dirty="0"/>
              <a:t>Reduce costs by using Spot Instances for recommended use cases</a:t>
            </a:r>
          </a:p>
          <a:p>
            <a:pPr>
              <a:lnSpc>
                <a:spcPct val="100000"/>
              </a:lnSpc>
            </a:pPr>
            <a:r>
              <a:rPr lang="en-US" dirty="0"/>
              <a:t>Save by signing up for Compute Savings Plans</a:t>
            </a:r>
          </a:p>
          <a:p>
            <a:pPr>
              <a:lnSpc>
                <a:spcPct val="100000"/>
              </a:lnSpc>
            </a:pPr>
            <a:r>
              <a:rPr lang="en-US" dirty="0"/>
              <a:t>Amazon EC2 pricing: </a:t>
            </a:r>
            <a:r>
              <a:rPr lang="en-US" dirty="0">
                <a:hlinkClick r:id="rId4"/>
              </a:rPr>
              <a:t>https://aws.amazon.com/ec2/pricing</a:t>
            </a:r>
            <a:r>
              <a:rPr lang="en-US" dirty="0"/>
              <a:t> </a:t>
            </a:r>
          </a:p>
        </p:txBody>
      </p:sp>
      <p:sp>
        <p:nvSpPr>
          <p:cNvPr id="3" name="Slide Number Placeholder 2">
            <a:extLst>
              <a:ext uri="{FF2B5EF4-FFF2-40B4-BE49-F238E27FC236}">
                <a16:creationId xmlns:a16="http://schemas.microsoft.com/office/drawing/2014/main" id="{656F3458-732C-E74F-BFB2-5CC3C72887E5}"/>
              </a:ext>
            </a:extLst>
          </p:cNvPr>
          <p:cNvSpPr>
            <a:spLocks noGrp="1"/>
          </p:cNvSpPr>
          <p:nvPr>
            <p:ph type="sldNum" sz="quarter" idx="12"/>
          </p:nvPr>
        </p:nvSpPr>
        <p:spPr/>
        <p:txBody>
          <a:bodyPr/>
          <a:lstStyle/>
          <a:p>
            <a:fld id="{B6A95138-A96E-2F42-A959-2EFD44FE4AB7}" type="slidenum">
              <a:rPr lang="en-US" smtClean="0"/>
              <a:t>10</a:t>
            </a:fld>
            <a:endParaRPr lang="en-US" dirty="0"/>
          </a:p>
        </p:txBody>
      </p:sp>
      <p:sp>
        <p:nvSpPr>
          <p:cNvPr id="13" name="TextBox 12">
            <a:extLst>
              <a:ext uri="{FF2B5EF4-FFF2-40B4-BE49-F238E27FC236}">
                <a16:creationId xmlns:a16="http://schemas.microsoft.com/office/drawing/2014/main" id="{FB5DD5AE-CC03-B841-B560-9CED99D5C403}"/>
              </a:ext>
            </a:extLst>
          </p:cNvPr>
          <p:cNvSpPr txBox="1"/>
          <p:nvPr/>
        </p:nvSpPr>
        <p:spPr>
          <a:xfrm>
            <a:off x="8100059" y="4567751"/>
            <a:ext cx="298399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Elastic Compute Cloud</a:t>
            </a:r>
          </a:p>
        </p:txBody>
      </p:sp>
      <p:pic>
        <p:nvPicPr>
          <p:cNvPr id="8" name="Graphic 7">
            <a:extLst>
              <a:ext uri="{FF2B5EF4-FFF2-40B4-BE49-F238E27FC236}">
                <a16:creationId xmlns:a16="http://schemas.microsoft.com/office/drawing/2014/main" id="{1883D08F-1D77-984B-8CAE-6E9C42E440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8784" y="2395728"/>
            <a:ext cx="2066543" cy="2066543"/>
          </a:xfrm>
          <a:prstGeom prst="rect">
            <a:avLst/>
          </a:prstGeom>
        </p:spPr>
      </p:pic>
      <p:sp>
        <p:nvSpPr>
          <p:cNvPr id="9" name="Footer Placeholder 4">
            <a:extLst>
              <a:ext uri="{FF2B5EF4-FFF2-40B4-BE49-F238E27FC236}">
                <a16:creationId xmlns:a16="http://schemas.microsoft.com/office/drawing/2014/main" id="{57BCDD7D-D711-DB49-AF3A-A37A3A64955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352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F514-3A32-1046-98BF-6E215DC18365}"/>
              </a:ext>
            </a:extLst>
          </p:cNvPr>
          <p:cNvSpPr>
            <a:spLocks noGrp="1"/>
          </p:cNvSpPr>
          <p:nvPr>
            <p:ph type="title"/>
          </p:nvPr>
        </p:nvSpPr>
        <p:spPr/>
        <p:txBody>
          <a:bodyPr/>
          <a:lstStyle/>
          <a:p>
            <a:r>
              <a:rPr lang="en-US" dirty="0"/>
              <a:t>Example: Amazon EC2 service charges</a:t>
            </a:r>
          </a:p>
        </p:txBody>
      </p:sp>
      <p:sp>
        <p:nvSpPr>
          <p:cNvPr id="3" name="Slide Number Placeholder 2">
            <a:extLst>
              <a:ext uri="{FF2B5EF4-FFF2-40B4-BE49-F238E27FC236}">
                <a16:creationId xmlns:a16="http://schemas.microsoft.com/office/drawing/2014/main" id="{8BCEE53B-7B3D-7B4D-9178-4AADCF0D4328}"/>
              </a:ext>
            </a:extLst>
          </p:cNvPr>
          <p:cNvSpPr>
            <a:spLocks noGrp="1"/>
          </p:cNvSpPr>
          <p:nvPr>
            <p:ph type="sldNum" sz="quarter" idx="12"/>
          </p:nvPr>
        </p:nvSpPr>
        <p:spPr/>
        <p:txBody>
          <a:bodyPr/>
          <a:lstStyle/>
          <a:p>
            <a:fld id="{B6A95138-A96E-2F42-A959-2EFD44FE4AB7}" type="slidenum">
              <a:rPr lang="en-US" smtClean="0"/>
              <a:t>11</a:t>
            </a:fld>
            <a:endParaRPr lang="en-US" dirty="0"/>
          </a:p>
        </p:txBody>
      </p:sp>
      <p:pic>
        <p:nvPicPr>
          <p:cNvPr id="7" name="Picture 6">
            <a:extLst>
              <a:ext uri="{FF2B5EF4-FFF2-40B4-BE49-F238E27FC236}">
                <a16:creationId xmlns:a16="http://schemas.microsoft.com/office/drawing/2014/main" id="{BD165DD8-BD6C-8A45-9903-58710A5CA374}"/>
              </a:ext>
            </a:extLst>
          </p:cNvPr>
          <p:cNvPicPr>
            <a:picLocks noChangeAspect="1"/>
          </p:cNvPicPr>
          <p:nvPr/>
        </p:nvPicPr>
        <p:blipFill>
          <a:blip r:embed="rId4"/>
          <a:stretch>
            <a:fillRect/>
          </a:stretch>
        </p:blipFill>
        <p:spPr>
          <a:xfrm>
            <a:off x="459698" y="1970269"/>
            <a:ext cx="11272603" cy="3698823"/>
          </a:xfrm>
          <a:prstGeom prst="rect">
            <a:avLst/>
          </a:prstGeom>
          <a:ln>
            <a:solidFill>
              <a:schemeClr val="tx1"/>
            </a:solidFill>
          </a:ln>
        </p:spPr>
      </p:pic>
      <p:sp>
        <p:nvSpPr>
          <p:cNvPr id="6" name="Footer Placeholder 4">
            <a:extLst>
              <a:ext uri="{FF2B5EF4-FFF2-40B4-BE49-F238E27FC236}">
                <a16:creationId xmlns:a16="http://schemas.microsoft.com/office/drawing/2014/main" id="{8D5E446C-4B48-1542-9502-FAAF9B3C9EC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5256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7D23-C72E-5644-961D-82F497EE676D}"/>
              </a:ext>
            </a:extLst>
          </p:cNvPr>
          <p:cNvSpPr>
            <a:spLocks noGrp="1"/>
          </p:cNvSpPr>
          <p:nvPr>
            <p:ph type="title"/>
          </p:nvPr>
        </p:nvSpPr>
        <p:spPr/>
        <p:txBody>
          <a:bodyPr/>
          <a:lstStyle/>
          <a:p>
            <a:r>
              <a:rPr lang="en-US" dirty="0"/>
              <a:t>Amazon S3 pricing</a:t>
            </a:r>
          </a:p>
        </p:txBody>
      </p:sp>
      <p:sp>
        <p:nvSpPr>
          <p:cNvPr id="14" name="Content Placeholder 13">
            <a:extLst>
              <a:ext uri="{FF2B5EF4-FFF2-40B4-BE49-F238E27FC236}">
                <a16:creationId xmlns:a16="http://schemas.microsoft.com/office/drawing/2014/main" id="{8442803A-D283-7B47-897F-EF4FF3D8DBE4}"/>
              </a:ext>
            </a:extLst>
          </p:cNvPr>
          <p:cNvSpPr>
            <a:spLocks noGrp="1"/>
          </p:cNvSpPr>
          <p:nvPr>
            <p:ph idx="1"/>
          </p:nvPr>
        </p:nvSpPr>
        <p:spPr>
          <a:xfrm>
            <a:off x="419101" y="1459781"/>
            <a:ext cx="6982596" cy="4276032"/>
          </a:xfrm>
        </p:spPr>
        <p:txBody>
          <a:bodyPr anchor="ctr"/>
          <a:lstStyle/>
          <a:p>
            <a:pPr marL="0" indent="0">
              <a:lnSpc>
                <a:spcPct val="100000"/>
              </a:lnSpc>
              <a:spcAft>
                <a:spcPts val="1000"/>
              </a:spcAft>
              <a:buNone/>
            </a:pPr>
            <a:r>
              <a:rPr lang="en-US" dirty="0"/>
              <a:t>Amazon S3 pricing is based on four factors:</a:t>
            </a:r>
          </a:p>
          <a:p>
            <a:pPr>
              <a:lnSpc>
                <a:spcPct val="100000"/>
              </a:lnSpc>
            </a:pPr>
            <a:r>
              <a:rPr lang="en-US" sz="2400" dirty="0"/>
              <a:t>Storage</a:t>
            </a:r>
          </a:p>
          <a:p>
            <a:pPr>
              <a:lnSpc>
                <a:spcPct val="100000"/>
              </a:lnSpc>
            </a:pPr>
            <a:r>
              <a:rPr lang="en-US" sz="2400" dirty="0"/>
              <a:t>Requests and data retrievals</a:t>
            </a:r>
          </a:p>
          <a:p>
            <a:pPr>
              <a:lnSpc>
                <a:spcPct val="100000"/>
              </a:lnSpc>
            </a:pPr>
            <a:r>
              <a:rPr lang="en-US" sz="2400" dirty="0"/>
              <a:t>Data transfer</a:t>
            </a:r>
          </a:p>
          <a:p>
            <a:pPr>
              <a:lnSpc>
                <a:spcPct val="100000"/>
              </a:lnSpc>
            </a:pPr>
            <a:r>
              <a:rPr lang="en-US" sz="2400" dirty="0"/>
              <a:t>Management and replication</a:t>
            </a:r>
          </a:p>
        </p:txBody>
      </p:sp>
      <p:sp>
        <p:nvSpPr>
          <p:cNvPr id="3" name="Slide Number Placeholder 2">
            <a:extLst>
              <a:ext uri="{FF2B5EF4-FFF2-40B4-BE49-F238E27FC236}">
                <a16:creationId xmlns:a16="http://schemas.microsoft.com/office/drawing/2014/main" id="{656F3458-732C-E74F-BFB2-5CC3C72887E5}"/>
              </a:ext>
            </a:extLst>
          </p:cNvPr>
          <p:cNvSpPr>
            <a:spLocks noGrp="1"/>
          </p:cNvSpPr>
          <p:nvPr>
            <p:ph type="sldNum" sz="quarter" idx="12"/>
          </p:nvPr>
        </p:nvSpPr>
        <p:spPr/>
        <p:txBody>
          <a:bodyPr/>
          <a:lstStyle/>
          <a:p>
            <a:fld id="{B6A95138-A96E-2F42-A959-2EFD44FE4AB7}" type="slidenum">
              <a:rPr lang="en-US" smtClean="0"/>
              <a:t>12</a:t>
            </a:fld>
            <a:endParaRPr lang="en-US" dirty="0"/>
          </a:p>
        </p:txBody>
      </p:sp>
      <p:sp>
        <p:nvSpPr>
          <p:cNvPr id="13" name="TextBox 12">
            <a:extLst>
              <a:ext uri="{FF2B5EF4-FFF2-40B4-BE49-F238E27FC236}">
                <a16:creationId xmlns:a16="http://schemas.microsoft.com/office/drawing/2014/main" id="{FB5DD5AE-CC03-B841-B560-9CED99D5C403}"/>
              </a:ext>
            </a:extLst>
          </p:cNvPr>
          <p:cNvSpPr txBox="1"/>
          <p:nvPr/>
        </p:nvSpPr>
        <p:spPr>
          <a:xfrm>
            <a:off x="8100059" y="4567751"/>
            <a:ext cx="2983992"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Simple Storage Service</a:t>
            </a:r>
          </a:p>
        </p:txBody>
      </p:sp>
      <p:pic>
        <p:nvPicPr>
          <p:cNvPr id="9" name="Graphic 8">
            <a:extLst>
              <a:ext uri="{FF2B5EF4-FFF2-40B4-BE49-F238E27FC236}">
                <a16:creationId xmlns:a16="http://schemas.microsoft.com/office/drawing/2014/main" id="{50C164B8-0637-9F49-9EE9-C5E6D70C09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8" name="Footer Placeholder 4">
            <a:extLst>
              <a:ext uri="{FF2B5EF4-FFF2-40B4-BE49-F238E27FC236}">
                <a16:creationId xmlns:a16="http://schemas.microsoft.com/office/drawing/2014/main" id="{F2913E91-2B0E-8743-A007-BAB09850BEB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3543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D6DF-2DD0-CB4A-911E-C1573F2C3A8B}"/>
              </a:ext>
            </a:extLst>
          </p:cNvPr>
          <p:cNvSpPr>
            <a:spLocks noGrp="1"/>
          </p:cNvSpPr>
          <p:nvPr>
            <p:ph type="title"/>
          </p:nvPr>
        </p:nvSpPr>
        <p:spPr/>
        <p:txBody>
          <a:bodyPr/>
          <a:lstStyle/>
          <a:p>
            <a:r>
              <a:rPr lang="en-US" dirty="0"/>
              <a:t>Example: Amazon S3 service charges</a:t>
            </a:r>
          </a:p>
        </p:txBody>
      </p:sp>
      <p:sp>
        <p:nvSpPr>
          <p:cNvPr id="3" name="Slide Number Placeholder 2">
            <a:extLst>
              <a:ext uri="{FF2B5EF4-FFF2-40B4-BE49-F238E27FC236}">
                <a16:creationId xmlns:a16="http://schemas.microsoft.com/office/drawing/2014/main" id="{656B720F-F9FE-A14C-938A-8895FD92EA2F}"/>
              </a:ext>
            </a:extLst>
          </p:cNvPr>
          <p:cNvSpPr>
            <a:spLocks noGrp="1"/>
          </p:cNvSpPr>
          <p:nvPr>
            <p:ph type="sldNum" sz="quarter" idx="12"/>
          </p:nvPr>
        </p:nvSpPr>
        <p:spPr/>
        <p:txBody>
          <a:bodyPr/>
          <a:lstStyle/>
          <a:p>
            <a:fld id="{B6A95138-A96E-2F42-A959-2EFD44FE4AB7}" type="slidenum">
              <a:rPr lang="en-US" smtClean="0"/>
              <a:t>13</a:t>
            </a:fld>
            <a:endParaRPr lang="en-US" dirty="0"/>
          </a:p>
        </p:txBody>
      </p:sp>
      <p:pic>
        <p:nvPicPr>
          <p:cNvPr id="6" name="Picture 5">
            <a:extLst>
              <a:ext uri="{FF2B5EF4-FFF2-40B4-BE49-F238E27FC236}">
                <a16:creationId xmlns:a16="http://schemas.microsoft.com/office/drawing/2014/main" id="{DDACDBCA-FB96-8346-84E0-7B32012C339A}"/>
              </a:ext>
            </a:extLst>
          </p:cNvPr>
          <p:cNvPicPr>
            <a:picLocks noChangeAspect="1"/>
          </p:cNvPicPr>
          <p:nvPr/>
        </p:nvPicPr>
        <p:blipFill>
          <a:blip r:embed="rId4"/>
          <a:stretch>
            <a:fillRect/>
          </a:stretch>
        </p:blipFill>
        <p:spPr>
          <a:xfrm>
            <a:off x="1369314" y="1398268"/>
            <a:ext cx="9453372" cy="4662745"/>
          </a:xfrm>
          <a:prstGeom prst="rect">
            <a:avLst/>
          </a:prstGeom>
          <a:ln>
            <a:solidFill>
              <a:schemeClr val="tx1"/>
            </a:solidFill>
          </a:ln>
        </p:spPr>
      </p:pic>
      <p:sp>
        <p:nvSpPr>
          <p:cNvPr id="7" name="Footer Placeholder 4">
            <a:extLst>
              <a:ext uri="{FF2B5EF4-FFF2-40B4-BE49-F238E27FC236}">
                <a16:creationId xmlns:a16="http://schemas.microsoft.com/office/drawing/2014/main" id="{D3553811-BF45-1745-AA4A-EB8F4497699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8222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A30E-E6C1-624A-897A-1E2ECD2CDCEF}"/>
              </a:ext>
            </a:extLst>
          </p:cNvPr>
          <p:cNvSpPr>
            <a:spLocks noGrp="1"/>
          </p:cNvSpPr>
          <p:nvPr>
            <p:ph type="title"/>
          </p:nvPr>
        </p:nvSpPr>
        <p:spPr/>
        <p:txBody>
          <a:bodyPr/>
          <a:lstStyle/>
          <a:p>
            <a:r>
              <a:rPr lang="en-US" dirty="0"/>
              <a:t>Demo: Billing dashboard in the AWS Management Console</a:t>
            </a:r>
          </a:p>
        </p:txBody>
      </p:sp>
      <p:sp>
        <p:nvSpPr>
          <p:cNvPr id="3" name="Slide Number Placeholder 2">
            <a:extLst>
              <a:ext uri="{FF2B5EF4-FFF2-40B4-BE49-F238E27FC236}">
                <a16:creationId xmlns:a16="http://schemas.microsoft.com/office/drawing/2014/main" id="{095A41BA-8307-ED46-AD1E-29A205DF8EAD}"/>
              </a:ext>
            </a:extLst>
          </p:cNvPr>
          <p:cNvSpPr>
            <a:spLocks noGrp="1"/>
          </p:cNvSpPr>
          <p:nvPr>
            <p:ph type="sldNum" sz="quarter" idx="12"/>
          </p:nvPr>
        </p:nvSpPr>
        <p:spPr/>
        <p:txBody>
          <a:bodyPr/>
          <a:lstStyle/>
          <a:p>
            <a:fld id="{B6A95138-A96E-2F42-A959-2EFD44FE4AB7}" type="slidenum">
              <a:rPr lang="en-US" smtClean="0"/>
              <a:pPr/>
              <a:t>14</a:t>
            </a:fld>
            <a:endParaRPr lang="en-US" dirty="0"/>
          </a:p>
        </p:txBody>
      </p:sp>
      <p:sp>
        <p:nvSpPr>
          <p:cNvPr id="5" name="Footer Placeholder 4">
            <a:extLst>
              <a:ext uri="{FF2B5EF4-FFF2-40B4-BE49-F238E27FC236}">
                <a16:creationId xmlns:a16="http://schemas.microsoft.com/office/drawing/2014/main" id="{99098BB7-F8EF-7340-87DD-FD7F50EA261F}"/>
              </a:ext>
            </a:extLst>
          </p:cNvPr>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42911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The AWS Free Tier includes offers that are available to new AWS customers for a certain period of time following their AWS sign-up date. What is the duration of this period?</a:t>
            </a:r>
          </a:p>
          <a:p>
            <a:pPr marL="514350" indent="-514350">
              <a:buFont typeface="+mj-lt"/>
              <a:buAutoNum type="alphaUcPeriod"/>
            </a:pPr>
            <a:r>
              <a:rPr lang="en-US" sz="2400" dirty="0"/>
              <a:t>3 months</a:t>
            </a:r>
          </a:p>
          <a:p>
            <a:pPr marL="514350" indent="-514350">
              <a:buFont typeface="+mj-lt"/>
              <a:buAutoNum type="alphaUcPeriod"/>
            </a:pPr>
            <a:r>
              <a:rPr lang="en-US" sz="2400" dirty="0"/>
              <a:t>6 months</a:t>
            </a:r>
          </a:p>
          <a:p>
            <a:pPr marL="514350" indent="-514350">
              <a:buFont typeface="+mj-lt"/>
              <a:buAutoNum type="alphaUcPeriod"/>
            </a:pPr>
            <a:r>
              <a:rPr lang="en-US" sz="2400" dirty="0"/>
              <a:t>9 months</a:t>
            </a:r>
          </a:p>
          <a:p>
            <a:pPr marL="514350" indent="-514350">
              <a:buFont typeface="+mj-lt"/>
              <a:buAutoNum type="alphaUcPeriod"/>
            </a:pPr>
            <a:r>
              <a:rPr lang="en-US" sz="2400" dirty="0"/>
              <a:t>12 months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15</a:t>
            </a:fld>
            <a:endParaRPr lang="en-US" dirty="0"/>
          </a:p>
        </p:txBody>
      </p:sp>
    </p:spTree>
    <p:custDataLst>
      <p:tags r:id="rId1"/>
    </p:custDataLst>
    <p:extLst>
      <p:ext uri="{BB962C8B-B14F-4D97-AF65-F5344CB8AC3E}">
        <p14:creationId xmlns:p14="http://schemas.microsoft.com/office/powerpoint/2010/main" val="133134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The AWS Free Tier includes offers that are available to new AWS customers for a certain period of time following their AWS sign-up date. What is the duration of this period?</a:t>
            </a:r>
          </a:p>
          <a:p>
            <a:pPr marL="514350" indent="-514350">
              <a:buFont typeface="+mj-lt"/>
              <a:buAutoNum type="alphaUcPeriod"/>
            </a:pPr>
            <a:r>
              <a:rPr lang="en-US" sz="2400" dirty="0"/>
              <a:t>3 months</a:t>
            </a:r>
          </a:p>
          <a:p>
            <a:pPr marL="514350" indent="-514350">
              <a:buFont typeface="+mj-lt"/>
              <a:buAutoNum type="alphaUcPeriod"/>
            </a:pPr>
            <a:r>
              <a:rPr lang="en-US" sz="2400" dirty="0"/>
              <a:t>6 months</a:t>
            </a:r>
          </a:p>
          <a:p>
            <a:pPr marL="514350" indent="-514350">
              <a:buFont typeface="+mj-lt"/>
              <a:buAutoNum type="alphaUcPeriod"/>
            </a:pPr>
            <a:r>
              <a:rPr lang="en-US" sz="2400" dirty="0"/>
              <a:t>9 months</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12 months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16</a:t>
            </a:fld>
            <a:endParaRPr lang="en-US" dirty="0"/>
          </a:p>
        </p:txBody>
      </p:sp>
    </p:spTree>
    <p:custDataLst>
      <p:tags r:id="rId1"/>
    </p:custDataLst>
    <p:extLst>
      <p:ext uri="{BB962C8B-B14F-4D97-AF65-F5344CB8AC3E}">
        <p14:creationId xmlns:p14="http://schemas.microsoft.com/office/powerpoint/2010/main" val="399112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Consolidated billing</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3257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Consolidated billing</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197131"/>
            <a:ext cx="2946400" cy="1569660"/>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Receive a single bill for all the AWS accounts in your organization</a:t>
            </a:r>
          </a:p>
        </p:txBody>
      </p:sp>
      <p:sp>
        <p:nvSpPr>
          <p:cNvPr id="6" name="TextBox 5">
            <a:extLst>
              <a:ext uri="{FF2B5EF4-FFF2-40B4-BE49-F238E27FC236}">
                <a16:creationId xmlns:a16="http://schemas.microsoft.com/office/drawing/2014/main" id="{7499544A-64C8-AA4B-9178-DB98CB3F84F8}"/>
              </a:ext>
            </a:extLst>
          </p:cNvPr>
          <p:cNvSpPr txBox="1"/>
          <p:nvPr/>
        </p:nvSpPr>
        <p:spPr>
          <a:xfrm>
            <a:off x="4375261" y="4197131"/>
            <a:ext cx="3441478" cy="1569660"/>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Review itemized charges that have been incurred by each account</a:t>
            </a:r>
          </a:p>
        </p:txBody>
      </p:sp>
      <p:sp>
        <p:nvSpPr>
          <p:cNvPr id="7" name="TextBox 6">
            <a:extLst>
              <a:ext uri="{FF2B5EF4-FFF2-40B4-BE49-F238E27FC236}">
                <a16:creationId xmlns:a16="http://schemas.microsoft.com/office/drawing/2014/main" id="{E462A08D-0DA9-DF42-B4EC-4099AE43A95B}"/>
              </a:ext>
            </a:extLst>
          </p:cNvPr>
          <p:cNvSpPr txBox="1"/>
          <p:nvPr/>
        </p:nvSpPr>
        <p:spPr>
          <a:xfrm>
            <a:off x="8432376" y="4197131"/>
            <a:ext cx="3176088" cy="1200329"/>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Share savings across the accounts in your organization</a:t>
            </a:r>
          </a:p>
        </p:txBody>
      </p:sp>
      <p:sp>
        <p:nvSpPr>
          <p:cNvPr id="11" name="Slide Number Placeholder 2">
            <a:extLst>
              <a:ext uri="{FF2B5EF4-FFF2-40B4-BE49-F238E27FC236}">
                <a16:creationId xmlns:a16="http://schemas.microsoft.com/office/drawing/2014/main" id="{42FC61F6-3481-F549-8B49-75EF4434590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18</a:t>
            </a:fld>
            <a:endParaRPr lang="en-US" dirty="0"/>
          </a:p>
        </p:txBody>
      </p:sp>
      <p:pic>
        <p:nvPicPr>
          <p:cNvPr id="9" name="Picture 8">
            <a:extLst>
              <a:ext uri="{FF2B5EF4-FFF2-40B4-BE49-F238E27FC236}">
                <a16:creationId xmlns:a16="http://schemas.microsoft.com/office/drawing/2014/main" id="{06620E78-02AD-3A48-B38E-82839693E8BB}"/>
              </a:ext>
            </a:extLst>
          </p:cNvPr>
          <p:cNvPicPr>
            <a:picLocks noChangeAspect="1"/>
          </p:cNvPicPr>
          <p:nvPr/>
        </p:nvPicPr>
        <p:blipFill>
          <a:blip r:embed="rId4"/>
          <a:stretch>
            <a:fillRect/>
          </a:stretch>
        </p:blipFill>
        <p:spPr>
          <a:xfrm>
            <a:off x="4893451" y="2158243"/>
            <a:ext cx="2405098" cy="1922052"/>
          </a:xfrm>
          <a:prstGeom prst="rect">
            <a:avLst/>
          </a:prstGeom>
        </p:spPr>
      </p:pic>
      <p:pic>
        <p:nvPicPr>
          <p:cNvPr id="15" name="Picture 14">
            <a:extLst>
              <a:ext uri="{FF2B5EF4-FFF2-40B4-BE49-F238E27FC236}">
                <a16:creationId xmlns:a16="http://schemas.microsoft.com/office/drawing/2014/main" id="{D926E9D4-2B06-754E-BDB6-BC00D3D464B4}"/>
              </a:ext>
            </a:extLst>
          </p:cNvPr>
          <p:cNvPicPr>
            <a:picLocks noChangeAspect="1"/>
          </p:cNvPicPr>
          <p:nvPr/>
        </p:nvPicPr>
        <p:blipFill>
          <a:blip r:embed="rId5"/>
          <a:stretch>
            <a:fillRect/>
          </a:stretch>
        </p:blipFill>
        <p:spPr>
          <a:xfrm>
            <a:off x="9249490" y="2158243"/>
            <a:ext cx="1541859" cy="1878029"/>
          </a:xfrm>
          <a:prstGeom prst="rect">
            <a:avLst/>
          </a:prstGeom>
        </p:spPr>
      </p:pic>
      <p:pic>
        <p:nvPicPr>
          <p:cNvPr id="17" name="Picture 16">
            <a:extLst>
              <a:ext uri="{FF2B5EF4-FFF2-40B4-BE49-F238E27FC236}">
                <a16:creationId xmlns:a16="http://schemas.microsoft.com/office/drawing/2014/main" id="{38AC1441-FB2A-B240-B3DB-25436A0218E0}"/>
              </a:ext>
            </a:extLst>
          </p:cNvPr>
          <p:cNvPicPr>
            <a:picLocks noChangeAspect="1"/>
          </p:cNvPicPr>
          <p:nvPr/>
        </p:nvPicPr>
        <p:blipFill>
          <a:blip r:embed="rId6"/>
          <a:stretch>
            <a:fillRect/>
          </a:stretch>
        </p:blipFill>
        <p:spPr>
          <a:xfrm>
            <a:off x="1634930" y="2415809"/>
            <a:ext cx="1185782" cy="1620463"/>
          </a:xfrm>
          <a:prstGeom prst="rect">
            <a:avLst/>
          </a:prstGeom>
        </p:spPr>
      </p:pic>
      <p:sp>
        <p:nvSpPr>
          <p:cNvPr id="13" name="Footer Placeholder 4">
            <a:extLst>
              <a:ext uri="{FF2B5EF4-FFF2-40B4-BE49-F238E27FC236}">
                <a16:creationId xmlns:a16="http://schemas.microsoft.com/office/drawing/2014/main" id="{CCA67B81-4F09-0345-AF23-AECDB24AEED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67580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Consolidated billing</a:t>
            </a:r>
          </a:p>
        </p:txBody>
      </p:sp>
      <p:sp>
        <p:nvSpPr>
          <p:cNvPr id="10" name="Rounded Rectangle 9">
            <a:extLst>
              <a:ext uri="{FF2B5EF4-FFF2-40B4-BE49-F238E27FC236}">
                <a16:creationId xmlns:a16="http://schemas.microsoft.com/office/drawing/2014/main" id="{D3473766-35A5-014E-86B8-D4B360C56FA3}"/>
              </a:ext>
            </a:extLst>
          </p:cNvPr>
          <p:cNvSpPr/>
          <p:nvPr/>
        </p:nvSpPr>
        <p:spPr>
          <a:xfrm>
            <a:off x="351695"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1</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grpSp>
        <p:nvGrpSpPr>
          <p:cNvPr id="11" name="Group 10">
            <a:extLst>
              <a:ext uri="{FF2B5EF4-FFF2-40B4-BE49-F238E27FC236}">
                <a16:creationId xmlns:a16="http://schemas.microsoft.com/office/drawing/2014/main" id="{529C9684-186A-0646-8079-DD91FE829623}"/>
              </a:ext>
            </a:extLst>
          </p:cNvPr>
          <p:cNvGrpSpPr/>
          <p:nvPr/>
        </p:nvGrpSpPr>
        <p:grpSpPr>
          <a:xfrm rot="5400000">
            <a:off x="4020139" y="-191618"/>
            <a:ext cx="883599" cy="6100639"/>
            <a:chOff x="2395634" y="1532438"/>
            <a:chExt cx="1767197" cy="366332"/>
          </a:xfrm>
        </p:grpSpPr>
        <p:sp>
          <p:nvSpPr>
            <p:cNvPr id="12" name="Freeform 11">
              <a:extLst>
                <a:ext uri="{FF2B5EF4-FFF2-40B4-BE49-F238E27FC236}">
                  <a16:creationId xmlns:a16="http://schemas.microsoft.com/office/drawing/2014/main" id="{BA544DCE-48AA-AB4F-8E89-1B33C31AC834}"/>
                </a:ext>
              </a:extLst>
            </p:cNvPr>
            <p:cNvSpPr/>
            <p:nvPr/>
          </p:nvSpPr>
          <p:spPr>
            <a:xfrm rot="10800000">
              <a:off x="3247467" y="1532438"/>
              <a:ext cx="915364" cy="366332"/>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1750" cap="flat" cmpd="sng" algn="ctr">
              <a:solidFill>
                <a:srgbClr val="000000"/>
              </a:solidFill>
              <a:prstDash val="solid"/>
              <a:miter lim="800000"/>
              <a:headEnd type="arrow" w="med" len="sm"/>
              <a:tailEnd type="arrow" w="med"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a:ea typeface="+mn-ea"/>
                <a:cs typeface="+mn-cs"/>
              </a:endParaRPr>
            </a:p>
          </p:txBody>
        </p:sp>
        <p:cxnSp>
          <p:nvCxnSpPr>
            <p:cNvPr id="13" name="Straight Arrow Connector 12">
              <a:extLst>
                <a:ext uri="{FF2B5EF4-FFF2-40B4-BE49-F238E27FC236}">
                  <a16:creationId xmlns:a16="http://schemas.microsoft.com/office/drawing/2014/main" id="{AAE3E966-54E1-2147-9A67-73AF07D8EF50}"/>
                </a:ext>
              </a:extLst>
            </p:cNvPr>
            <p:cNvCxnSpPr>
              <a:cxnSpLocks/>
            </p:cNvCxnSpPr>
            <p:nvPr/>
          </p:nvCxnSpPr>
          <p:spPr>
            <a:xfrm rot="16200000">
              <a:off x="2840785" y="1272808"/>
              <a:ext cx="0" cy="890302"/>
            </a:xfrm>
            <a:prstGeom prst="straightConnector1">
              <a:avLst/>
            </a:prstGeom>
            <a:noFill/>
            <a:ln w="31750" cap="flat" cmpd="sng" algn="ctr">
              <a:solidFill>
                <a:schemeClr val="tx1"/>
              </a:solidFill>
              <a:prstDash val="solid"/>
              <a:miter lim="800000"/>
              <a:headEnd type="none" w="med" len="sm"/>
              <a:tailEnd type="none" w="med" len="sm"/>
            </a:ln>
            <a:effectLst/>
          </p:spPr>
        </p:cxnSp>
      </p:grpSp>
      <p:sp>
        <p:nvSpPr>
          <p:cNvPr id="18" name="Rounded Rectangle 17">
            <a:extLst>
              <a:ext uri="{FF2B5EF4-FFF2-40B4-BE49-F238E27FC236}">
                <a16:creationId xmlns:a16="http://schemas.microsoft.com/office/drawing/2014/main" id="{E361D1BD-3888-0447-A34E-2DF5422A05EE}"/>
              </a:ext>
            </a:extLst>
          </p:cNvPr>
          <p:cNvSpPr/>
          <p:nvPr/>
        </p:nvSpPr>
        <p:spPr>
          <a:xfrm>
            <a:off x="609769"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$19.64</a:t>
            </a:r>
          </a:p>
        </p:txBody>
      </p:sp>
      <p:sp>
        <p:nvSpPr>
          <p:cNvPr id="19" name="Rounded Rectangle 18">
            <a:extLst>
              <a:ext uri="{FF2B5EF4-FFF2-40B4-BE49-F238E27FC236}">
                <a16:creationId xmlns:a16="http://schemas.microsoft.com/office/drawing/2014/main" id="{F8FFB61A-A480-AF4A-B49E-BFCC67814289}"/>
              </a:ext>
            </a:extLst>
          </p:cNvPr>
          <p:cNvSpPr/>
          <p:nvPr/>
        </p:nvSpPr>
        <p:spPr>
          <a:xfrm>
            <a:off x="3668464"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$19.96</a:t>
            </a:r>
          </a:p>
        </p:txBody>
      </p:sp>
      <p:sp>
        <p:nvSpPr>
          <p:cNvPr id="23" name="Rounded Rectangle 22">
            <a:extLst>
              <a:ext uri="{FF2B5EF4-FFF2-40B4-BE49-F238E27FC236}">
                <a16:creationId xmlns:a16="http://schemas.microsoft.com/office/drawing/2014/main" id="{95AE9B00-617B-5A4A-8B42-F5CAFBAE83B0}"/>
              </a:ext>
            </a:extLst>
          </p:cNvPr>
          <p:cNvSpPr/>
          <p:nvPr/>
        </p:nvSpPr>
        <p:spPr>
          <a:xfrm>
            <a:off x="6745199" y="4584172"/>
            <a:ext cx="1562269" cy="86883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$20.06</a:t>
            </a:r>
          </a:p>
        </p:txBody>
      </p:sp>
      <p:sp>
        <p:nvSpPr>
          <p:cNvPr id="9" name="Rounded Rectangle 8">
            <a:extLst>
              <a:ext uri="{FF2B5EF4-FFF2-40B4-BE49-F238E27FC236}">
                <a16:creationId xmlns:a16="http://schemas.microsoft.com/office/drawing/2014/main" id="{4416E450-28A1-5A42-A8C3-41EE2A2CFCCC}"/>
              </a:ext>
            </a:extLst>
          </p:cNvPr>
          <p:cNvSpPr/>
          <p:nvPr/>
        </p:nvSpPr>
        <p:spPr>
          <a:xfrm>
            <a:off x="2749310" y="1855619"/>
            <a:ext cx="3338159" cy="604334"/>
          </a:xfrm>
          <a:prstGeom prst="roundRect">
            <a:avLst/>
          </a:prstGeom>
          <a:gradFill rotWithShape="1">
            <a:gsLst>
              <a:gs pos="0">
                <a:srgbClr val="1CC9F7">
                  <a:satMod val="103000"/>
                  <a:lumMod val="102000"/>
                  <a:tint val="94000"/>
                </a:srgbClr>
              </a:gs>
              <a:gs pos="50000">
                <a:srgbClr val="1CC9F7">
                  <a:satMod val="110000"/>
                  <a:lumMod val="100000"/>
                  <a:shade val="100000"/>
                </a:srgbClr>
              </a:gs>
              <a:gs pos="100000">
                <a:srgbClr val="1CC9F7">
                  <a:lumMod val="99000"/>
                  <a:satMod val="120000"/>
                  <a:shade val="78000"/>
                </a:srgbClr>
              </a:gs>
            </a:gsLst>
            <a:lin ang="5400000" scaled="0"/>
          </a:gradFill>
          <a:ln w="6350" cap="flat" cmpd="sng" algn="ctr">
            <a:solidFill>
              <a:srgbClr val="1CC9F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Management Account</a:t>
            </a:r>
          </a:p>
        </p:txBody>
      </p:sp>
      <p:cxnSp>
        <p:nvCxnSpPr>
          <p:cNvPr id="28" name="Straight Arrow Connector 27">
            <a:extLst>
              <a:ext uri="{FF2B5EF4-FFF2-40B4-BE49-F238E27FC236}">
                <a16:creationId xmlns:a16="http://schemas.microsoft.com/office/drawing/2014/main" id="{3DE02D14-2815-6542-9221-90063966E7EA}"/>
              </a:ext>
            </a:extLst>
          </p:cNvPr>
          <p:cNvCxnSpPr>
            <a:cxnSpLocks/>
          </p:cNvCxnSpPr>
          <p:nvPr/>
        </p:nvCxnSpPr>
        <p:spPr>
          <a:xfrm flipV="1">
            <a:off x="4422720" y="2796807"/>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E4EBCCE-2CD0-1442-8E94-E4FFF5B89116}"/>
              </a:ext>
            </a:extLst>
          </p:cNvPr>
          <p:cNvCxnSpPr>
            <a:cxnSpLocks/>
          </p:cNvCxnSpPr>
          <p:nvPr/>
        </p:nvCxnSpPr>
        <p:spPr>
          <a:xfrm flipV="1">
            <a:off x="1411618"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E4E9C2-098F-F349-B401-7CB3DE53B1AA}"/>
              </a:ext>
            </a:extLst>
          </p:cNvPr>
          <p:cNvCxnSpPr>
            <a:cxnSpLocks/>
          </p:cNvCxnSpPr>
          <p:nvPr/>
        </p:nvCxnSpPr>
        <p:spPr>
          <a:xfrm flipV="1">
            <a:off x="4418390"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4C31B4-50CD-E348-8643-A49508AD5ABF}"/>
              </a:ext>
            </a:extLst>
          </p:cNvPr>
          <p:cNvCxnSpPr>
            <a:cxnSpLocks/>
          </p:cNvCxnSpPr>
          <p:nvPr/>
        </p:nvCxnSpPr>
        <p:spPr>
          <a:xfrm flipV="1">
            <a:off x="7526334"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776B6602-BB5E-1241-B8D4-E0386DCAF4DD}"/>
              </a:ext>
            </a:extLst>
          </p:cNvPr>
          <p:cNvSpPr/>
          <p:nvPr/>
        </p:nvSpPr>
        <p:spPr>
          <a:xfrm>
            <a:off x="3316558" y="3421020"/>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2</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35" name="Rounded Rectangle 34">
            <a:extLst>
              <a:ext uri="{FF2B5EF4-FFF2-40B4-BE49-F238E27FC236}">
                <a16:creationId xmlns:a16="http://schemas.microsoft.com/office/drawing/2014/main" id="{9649D7E5-1E96-D946-A63B-1E69CD4CE317}"/>
              </a:ext>
            </a:extLst>
          </p:cNvPr>
          <p:cNvSpPr/>
          <p:nvPr/>
        </p:nvSpPr>
        <p:spPr>
          <a:xfrm>
            <a:off x="6327660"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3</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graphicFrame>
        <p:nvGraphicFramePr>
          <p:cNvPr id="37" name="Table 36">
            <a:extLst>
              <a:ext uri="{FF2B5EF4-FFF2-40B4-BE49-F238E27FC236}">
                <a16:creationId xmlns:a16="http://schemas.microsoft.com/office/drawing/2014/main" id="{F3F264EC-9C74-734A-B902-24B3B9CB74B4}"/>
              </a:ext>
            </a:extLst>
          </p:cNvPr>
          <p:cNvGraphicFramePr>
            <a:graphicFrameLocks noGrp="1"/>
          </p:cNvGraphicFramePr>
          <p:nvPr>
            <p:extLst>
              <p:ext uri="{D42A27DB-BD31-4B8C-83A1-F6EECF244321}">
                <p14:modId xmlns:p14="http://schemas.microsoft.com/office/powerpoint/2010/main" val="3404212432"/>
              </p:ext>
            </p:extLst>
          </p:nvPr>
        </p:nvGraphicFramePr>
        <p:xfrm>
          <a:off x="9008676" y="1329536"/>
          <a:ext cx="2877887" cy="4948158"/>
        </p:xfrm>
        <a:graphic>
          <a:graphicData uri="http://schemas.openxmlformats.org/drawingml/2006/table">
            <a:tbl>
              <a:tblPr firstRow="1" bandRow="1">
                <a:tableStyleId>{5C22544A-7EE6-4342-B048-85BDC9FD1C3A}</a:tableStyleId>
              </a:tblPr>
              <a:tblGrid>
                <a:gridCol w="1936666">
                  <a:extLst>
                    <a:ext uri="{9D8B030D-6E8A-4147-A177-3AD203B41FA5}">
                      <a16:colId xmlns:a16="http://schemas.microsoft.com/office/drawing/2014/main" val="1354871454"/>
                    </a:ext>
                  </a:extLst>
                </a:gridCol>
                <a:gridCol w="941221">
                  <a:extLst>
                    <a:ext uri="{9D8B030D-6E8A-4147-A177-3AD203B41FA5}">
                      <a16:colId xmlns:a16="http://schemas.microsoft.com/office/drawing/2014/main" val="696173535"/>
                    </a:ext>
                  </a:extLst>
                </a:gridCol>
              </a:tblGrid>
              <a:tr h="824693">
                <a:tc gridSpan="2">
                  <a:txBody>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Monthly Consolidated Bill</a:t>
                      </a:r>
                    </a:p>
                  </a:txBody>
                  <a:tcPr anchor="ctr">
                    <a:solidFill>
                      <a:schemeClr val="accent1"/>
                    </a:solidFill>
                  </a:tcPr>
                </a:tc>
                <a:tc hMerge="1">
                  <a:txBody>
                    <a:bodyPr/>
                    <a:lstStyle/>
                    <a:p>
                      <a:endParaRPr lang="en-US" dirty="0"/>
                    </a:p>
                  </a:txBody>
                  <a:tcPr/>
                </a:tc>
                <a:extLst>
                  <a:ext uri="{0D108BD9-81ED-4DB2-BD59-A6C34878D82A}">
                    <a16:rowId xmlns:a16="http://schemas.microsoft.com/office/drawing/2014/main" val="515743976"/>
                  </a:ext>
                </a:extLst>
              </a:tr>
              <a:tr h="824693">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Management Account</a:t>
                      </a:r>
                    </a:p>
                  </a:txBody>
                  <a:tcPr anchor="ctr">
                    <a:solidFill>
                      <a:srgbClr val="0CC3F0"/>
                    </a:solidFill>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$14.14</a:t>
                      </a:r>
                    </a:p>
                  </a:txBody>
                  <a:tcPr anchor="ctr"/>
                </a:tc>
                <a:extLst>
                  <a:ext uri="{0D108BD9-81ED-4DB2-BD59-A6C34878D82A}">
                    <a16:rowId xmlns:a16="http://schemas.microsoft.com/office/drawing/2014/main" val="2843780450"/>
                  </a:ext>
                </a:extLst>
              </a:tr>
              <a:tr h="824693">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Account 1</a:t>
                      </a:r>
                    </a:p>
                  </a:txBody>
                  <a:tcPr anchor="ctr">
                    <a:solidFill>
                      <a:srgbClr val="48CBBC"/>
                    </a:solidFill>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$19.64</a:t>
                      </a:r>
                    </a:p>
                  </a:txBody>
                  <a:tcPr anchor="ctr"/>
                </a:tc>
                <a:extLst>
                  <a:ext uri="{0D108BD9-81ED-4DB2-BD59-A6C34878D82A}">
                    <a16:rowId xmlns:a16="http://schemas.microsoft.com/office/drawing/2014/main" val="2919175272"/>
                  </a:ext>
                </a:extLst>
              </a:tr>
              <a:tr h="824693">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Account 2</a:t>
                      </a:r>
                    </a:p>
                  </a:txBody>
                  <a:tcPr anchor="ctr">
                    <a:solidFill>
                      <a:srgbClr val="48CBBC"/>
                    </a:solidFill>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$19.96</a:t>
                      </a:r>
                    </a:p>
                  </a:txBody>
                  <a:tcPr anchor="ctr"/>
                </a:tc>
                <a:extLst>
                  <a:ext uri="{0D108BD9-81ED-4DB2-BD59-A6C34878D82A}">
                    <a16:rowId xmlns:a16="http://schemas.microsoft.com/office/drawing/2014/main" val="4077007379"/>
                  </a:ext>
                </a:extLst>
              </a:tr>
              <a:tr h="824693">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Account 3</a:t>
                      </a:r>
                    </a:p>
                  </a:txBody>
                  <a:tcPr anchor="ctr">
                    <a:solidFill>
                      <a:srgbClr val="48CBBC"/>
                    </a:solidFill>
                  </a:tcPr>
                </a:tc>
                <a:tc>
                  <a: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$20.06</a:t>
                      </a:r>
                    </a:p>
                  </a:txBody>
                  <a:tcPr anchor="ctr"/>
                </a:tc>
                <a:extLst>
                  <a:ext uri="{0D108BD9-81ED-4DB2-BD59-A6C34878D82A}">
                    <a16:rowId xmlns:a16="http://schemas.microsoft.com/office/drawing/2014/main" val="2260798458"/>
                  </a:ext>
                </a:extLst>
              </a:tr>
              <a:tr h="824693">
                <a:tc>
                  <a:txBody>
                    <a:bodyPr/>
                    <a:lstStyle/>
                    <a:p>
                      <a:pPr algn="ctr"/>
                      <a:r>
                        <a:rPr lang="en-US"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Total charged to paying account:</a:t>
                      </a:r>
                    </a:p>
                  </a:txBody>
                  <a:tcPr anchor="ctr">
                    <a:solidFill>
                      <a:schemeClr val="accent1"/>
                    </a:solidFill>
                  </a:tcPr>
                </a:tc>
                <a:tc>
                  <a:txBody>
                    <a:bodyPr/>
                    <a:lstStyle/>
                    <a:p>
                      <a:r>
                        <a:rPr lang="en-US" b="1" dirty="0">
                          <a:latin typeface="Amazon Ember" panose="020B0603020204020204" pitchFamily="34" charset="0"/>
                          <a:ea typeface="Amazon Ember" panose="020B0603020204020204" pitchFamily="34" charset="0"/>
                          <a:cs typeface="Amazon Ember" panose="020B0603020204020204" pitchFamily="34" charset="0"/>
                        </a:rPr>
                        <a:t>$73.80</a:t>
                      </a:r>
                    </a:p>
                  </a:txBody>
                  <a:tcPr anchor="ctr"/>
                </a:tc>
                <a:extLst>
                  <a:ext uri="{0D108BD9-81ED-4DB2-BD59-A6C34878D82A}">
                    <a16:rowId xmlns:a16="http://schemas.microsoft.com/office/drawing/2014/main" val="1797357529"/>
                  </a:ext>
                </a:extLst>
              </a:tr>
            </a:tbl>
          </a:graphicData>
        </a:graphic>
      </p:graphicFrame>
      <p:sp>
        <p:nvSpPr>
          <p:cNvPr id="20" name="Slide Number Placeholder 2">
            <a:extLst>
              <a:ext uri="{FF2B5EF4-FFF2-40B4-BE49-F238E27FC236}">
                <a16:creationId xmlns:a16="http://schemas.microsoft.com/office/drawing/2014/main" id="{858406FF-C3B3-7944-9A2F-7970F4D240C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19</a:t>
            </a:fld>
            <a:endParaRPr lang="en-US" dirty="0"/>
          </a:p>
        </p:txBody>
      </p:sp>
      <p:sp>
        <p:nvSpPr>
          <p:cNvPr id="22" name="Footer Placeholder 4">
            <a:extLst>
              <a:ext uri="{FF2B5EF4-FFF2-40B4-BE49-F238E27FC236}">
                <a16:creationId xmlns:a16="http://schemas.microsoft.com/office/drawing/2014/main" id="{678C10ED-E839-3246-A45D-D1E658497E0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0409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8 objectives</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a:t>
            </a:fld>
            <a:endParaRPr lang="en-US"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8415971" y="2509254"/>
            <a:ext cx="3776029" cy="2507671"/>
          </a:xfrm>
          <a:prstGeom prst="rect">
            <a:avLst/>
          </a:prstGeom>
        </p:spPr>
      </p:pic>
      <p:sp>
        <p:nvSpPr>
          <p:cNvPr id="14" name="Text Placeholder 6">
            <a:extLst>
              <a:ext uri="{FF2B5EF4-FFF2-40B4-BE49-F238E27FC236}">
                <a16:creationId xmlns:a16="http://schemas.microsoft.com/office/drawing/2014/main" id="{B7D5099D-D1B7-C64D-8EB3-F3F32B3274DF}"/>
              </a:ext>
            </a:extLst>
          </p:cNvPr>
          <p:cNvSpPr txBox="1">
            <a:spLocks/>
          </p:cNvSpPr>
          <p:nvPr/>
        </p:nvSpPr>
        <p:spPr>
          <a:xfrm>
            <a:off x="419100" y="1438696"/>
            <a:ext cx="8155939" cy="464878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000"/>
              </a:spcAft>
              <a:buFont typeface="Arial" panose="020B0604020202020204" pitchFamily="34" charset="0"/>
              <a:buNone/>
            </a:pPr>
            <a:r>
              <a:rPr lang="en-US" dirty="0"/>
              <a:t>In this module, you will learn how to:</a:t>
            </a:r>
          </a:p>
          <a:p>
            <a:pPr>
              <a:spcAft>
                <a:spcPts val="500"/>
              </a:spcAft>
            </a:pPr>
            <a:r>
              <a:rPr lang="en-US" sz="2400" dirty="0"/>
              <a:t>Describe AWS pricing and support models</a:t>
            </a:r>
          </a:p>
          <a:p>
            <a:pPr>
              <a:spcAft>
                <a:spcPts val="500"/>
              </a:spcAft>
            </a:pPr>
            <a:r>
              <a:rPr lang="en-US" sz="2400" dirty="0"/>
              <a:t>Describe the AWS Free Tier</a:t>
            </a:r>
          </a:p>
          <a:p>
            <a:pPr>
              <a:spcAft>
                <a:spcPts val="500"/>
              </a:spcAft>
            </a:pPr>
            <a:r>
              <a:rPr lang="en-US" sz="2400" dirty="0"/>
              <a:t>Describe key benefits of AWS Organizations and consolidated billing</a:t>
            </a:r>
          </a:p>
          <a:p>
            <a:pPr>
              <a:spcAft>
                <a:spcPts val="500"/>
              </a:spcAft>
            </a:pPr>
            <a:r>
              <a:rPr lang="en-US" sz="2400" dirty="0"/>
              <a:t>Explain AWS Budgets benefits</a:t>
            </a:r>
          </a:p>
          <a:p>
            <a:pPr>
              <a:spcAft>
                <a:spcPts val="500"/>
              </a:spcAft>
            </a:pPr>
            <a:r>
              <a:rPr lang="en-US" sz="2400" dirty="0"/>
              <a:t>Explain AWS Cost Explorer benefits</a:t>
            </a:r>
          </a:p>
          <a:p>
            <a:pPr>
              <a:spcAft>
                <a:spcPts val="500"/>
              </a:spcAft>
            </a:pPr>
            <a:r>
              <a:rPr lang="en-US" sz="2400" dirty="0"/>
              <a:t>Explain AWS Pricing Calculator benefits</a:t>
            </a:r>
          </a:p>
          <a:p>
            <a:pPr>
              <a:spcAft>
                <a:spcPts val="500"/>
              </a:spcAft>
            </a:pPr>
            <a:r>
              <a:rPr lang="en-US" sz="2400" dirty="0"/>
              <a:t>Distinguish among the AWS Support plans</a:t>
            </a:r>
          </a:p>
          <a:p>
            <a:pPr>
              <a:spcAft>
                <a:spcPts val="500"/>
              </a:spcAft>
            </a:pPr>
            <a:r>
              <a:rPr lang="en-US" sz="2400" dirty="0"/>
              <a:t>Describe AWS Marketplace benefits</a:t>
            </a:r>
          </a:p>
        </p:txBody>
      </p:sp>
    </p:spTree>
    <p:custDataLst>
      <p:tags r:id="rId1"/>
    </p:custDataLst>
    <p:extLst>
      <p:ext uri="{BB962C8B-B14F-4D97-AF65-F5344CB8AC3E}">
        <p14:creationId xmlns:p14="http://schemas.microsoft.com/office/powerpoint/2010/main" val="571950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Volume pricing in Amazon S3</a:t>
            </a:r>
          </a:p>
        </p:txBody>
      </p:sp>
      <p:sp>
        <p:nvSpPr>
          <p:cNvPr id="10" name="Rounded Rectangle 9">
            <a:extLst>
              <a:ext uri="{FF2B5EF4-FFF2-40B4-BE49-F238E27FC236}">
                <a16:creationId xmlns:a16="http://schemas.microsoft.com/office/drawing/2014/main" id="{D3473766-35A5-014E-86B8-D4B360C56FA3}"/>
              </a:ext>
            </a:extLst>
          </p:cNvPr>
          <p:cNvSpPr/>
          <p:nvPr/>
        </p:nvSpPr>
        <p:spPr>
          <a:xfrm>
            <a:off x="351695"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1</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18" name="Rounded Rectangle 17">
            <a:extLst>
              <a:ext uri="{FF2B5EF4-FFF2-40B4-BE49-F238E27FC236}">
                <a16:creationId xmlns:a16="http://schemas.microsoft.com/office/drawing/2014/main" id="{E361D1BD-3888-0447-A34E-2DF5422A05EE}"/>
              </a:ext>
            </a:extLst>
          </p:cNvPr>
          <p:cNvSpPr/>
          <p:nvPr/>
        </p:nvSpPr>
        <p:spPr>
          <a:xfrm>
            <a:off x="609769"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2 TB</a:t>
            </a:r>
          </a:p>
        </p:txBody>
      </p:sp>
      <p:sp>
        <p:nvSpPr>
          <p:cNvPr id="19" name="Rounded Rectangle 18">
            <a:extLst>
              <a:ext uri="{FF2B5EF4-FFF2-40B4-BE49-F238E27FC236}">
                <a16:creationId xmlns:a16="http://schemas.microsoft.com/office/drawing/2014/main" id="{F8FFB61A-A480-AF4A-B49E-BFCC67814289}"/>
              </a:ext>
            </a:extLst>
          </p:cNvPr>
          <p:cNvSpPr/>
          <p:nvPr/>
        </p:nvSpPr>
        <p:spPr>
          <a:xfrm>
            <a:off x="3668464"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5 TB</a:t>
            </a:r>
          </a:p>
        </p:txBody>
      </p:sp>
      <p:sp>
        <p:nvSpPr>
          <p:cNvPr id="23" name="Rounded Rectangle 22">
            <a:extLst>
              <a:ext uri="{FF2B5EF4-FFF2-40B4-BE49-F238E27FC236}">
                <a16:creationId xmlns:a16="http://schemas.microsoft.com/office/drawing/2014/main" id="{95AE9B00-617B-5A4A-8B42-F5CAFBAE83B0}"/>
              </a:ext>
            </a:extLst>
          </p:cNvPr>
          <p:cNvSpPr/>
          <p:nvPr/>
        </p:nvSpPr>
        <p:spPr>
          <a:xfrm>
            <a:off x="6745199" y="4584172"/>
            <a:ext cx="1562269" cy="86883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7 TB</a:t>
            </a:r>
          </a:p>
        </p:txBody>
      </p:sp>
      <p:cxnSp>
        <p:nvCxnSpPr>
          <p:cNvPr id="29" name="Straight Arrow Connector 28">
            <a:extLst>
              <a:ext uri="{FF2B5EF4-FFF2-40B4-BE49-F238E27FC236}">
                <a16:creationId xmlns:a16="http://schemas.microsoft.com/office/drawing/2014/main" id="{BE4EBCCE-2CD0-1442-8E94-E4FFF5B89116}"/>
              </a:ext>
            </a:extLst>
          </p:cNvPr>
          <p:cNvCxnSpPr>
            <a:cxnSpLocks/>
          </p:cNvCxnSpPr>
          <p:nvPr/>
        </p:nvCxnSpPr>
        <p:spPr>
          <a:xfrm flipV="1">
            <a:off x="1411618"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E4E9C2-098F-F349-B401-7CB3DE53B1AA}"/>
              </a:ext>
            </a:extLst>
          </p:cNvPr>
          <p:cNvCxnSpPr>
            <a:cxnSpLocks/>
          </p:cNvCxnSpPr>
          <p:nvPr/>
        </p:nvCxnSpPr>
        <p:spPr>
          <a:xfrm flipV="1">
            <a:off x="4418390"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4C31B4-50CD-E348-8643-A49508AD5ABF}"/>
              </a:ext>
            </a:extLst>
          </p:cNvPr>
          <p:cNvCxnSpPr>
            <a:cxnSpLocks/>
          </p:cNvCxnSpPr>
          <p:nvPr/>
        </p:nvCxnSpPr>
        <p:spPr>
          <a:xfrm flipV="1">
            <a:off x="7526334"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776B6602-BB5E-1241-B8D4-E0386DCAF4DD}"/>
              </a:ext>
            </a:extLst>
          </p:cNvPr>
          <p:cNvSpPr/>
          <p:nvPr/>
        </p:nvSpPr>
        <p:spPr>
          <a:xfrm>
            <a:off x="3316558" y="3421020"/>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2</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35" name="Rounded Rectangle 34">
            <a:extLst>
              <a:ext uri="{FF2B5EF4-FFF2-40B4-BE49-F238E27FC236}">
                <a16:creationId xmlns:a16="http://schemas.microsoft.com/office/drawing/2014/main" id="{9649D7E5-1E96-D946-A63B-1E69CD4CE317}"/>
              </a:ext>
            </a:extLst>
          </p:cNvPr>
          <p:cNvSpPr/>
          <p:nvPr/>
        </p:nvSpPr>
        <p:spPr>
          <a:xfrm>
            <a:off x="6327660"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3</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13" name="Slide Number Placeholder 2">
            <a:extLst>
              <a:ext uri="{FF2B5EF4-FFF2-40B4-BE49-F238E27FC236}">
                <a16:creationId xmlns:a16="http://schemas.microsoft.com/office/drawing/2014/main" id="{843DB790-0562-A942-9098-A03FD6C47C6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20</a:t>
            </a:fld>
            <a:endParaRPr lang="en-US" dirty="0"/>
          </a:p>
        </p:txBody>
      </p:sp>
      <p:sp>
        <p:nvSpPr>
          <p:cNvPr id="14" name="Footer Placeholder 4">
            <a:extLst>
              <a:ext uri="{FF2B5EF4-FFF2-40B4-BE49-F238E27FC236}">
                <a16:creationId xmlns:a16="http://schemas.microsoft.com/office/drawing/2014/main" id="{45BD7AC1-4237-184D-8EDD-5E74847FD74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08875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Volume pricing in Amazon S3</a:t>
            </a:r>
          </a:p>
        </p:txBody>
      </p:sp>
      <p:sp>
        <p:nvSpPr>
          <p:cNvPr id="10" name="Rounded Rectangle 9">
            <a:extLst>
              <a:ext uri="{FF2B5EF4-FFF2-40B4-BE49-F238E27FC236}">
                <a16:creationId xmlns:a16="http://schemas.microsoft.com/office/drawing/2014/main" id="{D3473766-35A5-014E-86B8-D4B360C56FA3}"/>
              </a:ext>
            </a:extLst>
          </p:cNvPr>
          <p:cNvSpPr/>
          <p:nvPr/>
        </p:nvSpPr>
        <p:spPr>
          <a:xfrm>
            <a:off x="351695"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1</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grpSp>
        <p:nvGrpSpPr>
          <p:cNvPr id="11" name="Group 10">
            <a:extLst>
              <a:ext uri="{FF2B5EF4-FFF2-40B4-BE49-F238E27FC236}">
                <a16:creationId xmlns:a16="http://schemas.microsoft.com/office/drawing/2014/main" id="{529C9684-186A-0646-8079-DD91FE829623}"/>
              </a:ext>
            </a:extLst>
          </p:cNvPr>
          <p:cNvGrpSpPr/>
          <p:nvPr/>
        </p:nvGrpSpPr>
        <p:grpSpPr>
          <a:xfrm rot="5400000">
            <a:off x="4020139" y="-191618"/>
            <a:ext cx="883599" cy="6100639"/>
            <a:chOff x="2395634" y="1532438"/>
            <a:chExt cx="1767197" cy="366332"/>
          </a:xfrm>
        </p:grpSpPr>
        <p:sp>
          <p:nvSpPr>
            <p:cNvPr id="12" name="Freeform 11">
              <a:extLst>
                <a:ext uri="{FF2B5EF4-FFF2-40B4-BE49-F238E27FC236}">
                  <a16:creationId xmlns:a16="http://schemas.microsoft.com/office/drawing/2014/main" id="{BA544DCE-48AA-AB4F-8E89-1B33C31AC834}"/>
                </a:ext>
              </a:extLst>
            </p:cNvPr>
            <p:cNvSpPr/>
            <p:nvPr/>
          </p:nvSpPr>
          <p:spPr>
            <a:xfrm rot="10800000">
              <a:off x="3247467" y="1532438"/>
              <a:ext cx="915364" cy="366332"/>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1750" cap="flat" cmpd="sng" algn="ctr">
              <a:solidFill>
                <a:srgbClr val="000000"/>
              </a:solidFill>
              <a:prstDash val="solid"/>
              <a:miter lim="800000"/>
              <a:headEnd type="arrow" w="med" len="sm"/>
              <a:tailEnd type="arrow" w="med" len="sm"/>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a:ea typeface="+mn-ea"/>
                <a:cs typeface="+mn-cs"/>
              </a:endParaRPr>
            </a:p>
          </p:txBody>
        </p:sp>
        <p:cxnSp>
          <p:nvCxnSpPr>
            <p:cNvPr id="13" name="Straight Arrow Connector 12">
              <a:extLst>
                <a:ext uri="{FF2B5EF4-FFF2-40B4-BE49-F238E27FC236}">
                  <a16:creationId xmlns:a16="http://schemas.microsoft.com/office/drawing/2014/main" id="{AAE3E966-54E1-2147-9A67-73AF07D8EF50}"/>
                </a:ext>
              </a:extLst>
            </p:cNvPr>
            <p:cNvCxnSpPr>
              <a:cxnSpLocks/>
            </p:cNvCxnSpPr>
            <p:nvPr/>
          </p:nvCxnSpPr>
          <p:spPr>
            <a:xfrm rot="16200000">
              <a:off x="2840785" y="1272808"/>
              <a:ext cx="0" cy="890302"/>
            </a:xfrm>
            <a:prstGeom prst="straightConnector1">
              <a:avLst/>
            </a:prstGeom>
            <a:noFill/>
            <a:ln w="31750" cap="flat" cmpd="sng" algn="ctr">
              <a:solidFill>
                <a:schemeClr val="tx1"/>
              </a:solidFill>
              <a:prstDash val="solid"/>
              <a:miter lim="800000"/>
              <a:headEnd type="none" w="med" len="sm"/>
              <a:tailEnd type="none" w="med" len="sm"/>
            </a:ln>
            <a:effectLst/>
          </p:spPr>
        </p:cxnSp>
      </p:grpSp>
      <p:sp>
        <p:nvSpPr>
          <p:cNvPr id="18" name="Rounded Rectangle 17">
            <a:extLst>
              <a:ext uri="{FF2B5EF4-FFF2-40B4-BE49-F238E27FC236}">
                <a16:creationId xmlns:a16="http://schemas.microsoft.com/office/drawing/2014/main" id="{E361D1BD-3888-0447-A34E-2DF5422A05EE}"/>
              </a:ext>
            </a:extLst>
          </p:cNvPr>
          <p:cNvSpPr/>
          <p:nvPr/>
        </p:nvSpPr>
        <p:spPr>
          <a:xfrm>
            <a:off x="609769"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2 TB</a:t>
            </a:r>
          </a:p>
        </p:txBody>
      </p:sp>
      <p:sp>
        <p:nvSpPr>
          <p:cNvPr id="19" name="Rounded Rectangle 18">
            <a:extLst>
              <a:ext uri="{FF2B5EF4-FFF2-40B4-BE49-F238E27FC236}">
                <a16:creationId xmlns:a16="http://schemas.microsoft.com/office/drawing/2014/main" id="{F8FFB61A-A480-AF4A-B49E-BFCC67814289}"/>
              </a:ext>
            </a:extLst>
          </p:cNvPr>
          <p:cNvSpPr/>
          <p:nvPr/>
        </p:nvSpPr>
        <p:spPr>
          <a:xfrm>
            <a:off x="3668464" y="4584172"/>
            <a:ext cx="1562276" cy="86884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5 TB</a:t>
            </a:r>
          </a:p>
        </p:txBody>
      </p:sp>
      <p:sp>
        <p:nvSpPr>
          <p:cNvPr id="23" name="Rounded Rectangle 22">
            <a:extLst>
              <a:ext uri="{FF2B5EF4-FFF2-40B4-BE49-F238E27FC236}">
                <a16:creationId xmlns:a16="http://schemas.microsoft.com/office/drawing/2014/main" id="{95AE9B00-617B-5A4A-8B42-F5CAFBAE83B0}"/>
              </a:ext>
            </a:extLst>
          </p:cNvPr>
          <p:cNvSpPr/>
          <p:nvPr/>
        </p:nvSpPr>
        <p:spPr>
          <a:xfrm>
            <a:off x="6745199" y="4584172"/>
            <a:ext cx="1562269" cy="868830"/>
          </a:xfrm>
          <a:prstGeom prst="roundRect">
            <a:avLst/>
          </a:prstGeom>
          <a:solidFill>
            <a:schemeClr val="accent5"/>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7 TB</a:t>
            </a:r>
          </a:p>
        </p:txBody>
      </p:sp>
      <p:cxnSp>
        <p:nvCxnSpPr>
          <p:cNvPr id="28" name="Straight Arrow Connector 27">
            <a:extLst>
              <a:ext uri="{FF2B5EF4-FFF2-40B4-BE49-F238E27FC236}">
                <a16:creationId xmlns:a16="http://schemas.microsoft.com/office/drawing/2014/main" id="{3DE02D14-2815-6542-9221-90063966E7EA}"/>
              </a:ext>
            </a:extLst>
          </p:cNvPr>
          <p:cNvCxnSpPr>
            <a:cxnSpLocks/>
          </p:cNvCxnSpPr>
          <p:nvPr/>
        </p:nvCxnSpPr>
        <p:spPr>
          <a:xfrm flipV="1">
            <a:off x="4422720" y="2796807"/>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E4EBCCE-2CD0-1442-8E94-E4FFF5B89116}"/>
              </a:ext>
            </a:extLst>
          </p:cNvPr>
          <p:cNvCxnSpPr>
            <a:cxnSpLocks/>
          </p:cNvCxnSpPr>
          <p:nvPr/>
        </p:nvCxnSpPr>
        <p:spPr>
          <a:xfrm flipV="1">
            <a:off x="1411618"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E4E9C2-098F-F349-B401-7CB3DE53B1AA}"/>
              </a:ext>
            </a:extLst>
          </p:cNvPr>
          <p:cNvCxnSpPr>
            <a:cxnSpLocks/>
          </p:cNvCxnSpPr>
          <p:nvPr/>
        </p:nvCxnSpPr>
        <p:spPr>
          <a:xfrm flipV="1">
            <a:off x="4418390"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94C31B4-50CD-E348-8643-A49508AD5ABF}"/>
              </a:ext>
            </a:extLst>
          </p:cNvPr>
          <p:cNvCxnSpPr>
            <a:cxnSpLocks/>
          </p:cNvCxnSpPr>
          <p:nvPr/>
        </p:nvCxnSpPr>
        <p:spPr>
          <a:xfrm flipV="1">
            <a:off x="7526334" y="3919081"/>
            <a:ext cx="0" cy="503694"/>
          </a:xfrm>
          <a:prstGeom prst="straightConnector1">
            <a:avLst/>
          </a:prstGeom>
          <a:ln w="3175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776B6602-BB5E-1241-B8D4-E0386DCAF4DD}"/>
              </a:ext>
            </a:extLst>
          </p:cNvPr>
          <p:cNvSpPr/>
          <p:nvPr/>
        </p:nvSpPr>
        <p:spPr>
          <a:xfrm>
            <a:off x="3316558" y="3421020"/>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2</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35" name="Rounded Rectangle 34">
            <a:extLst>
              <a:ext uri="{FF2B5EF4-FFF2-40B4-BE49-F238E27FC236}">
                <a16:creationId xmlns:a16="http://schemas.microsoft.com/office/drawing/2014/main" id="{9649D7E5-1E96-D946-A63B-1E69CD4CE317}"/>
              </a:ext>
            </a:extLst>
          </p:cNvPr>
          <p:cNvSpPr/>
          <p:nvPr/>
        </p:nvSpPr>
        <p:spPr>
          <a:xfrm>
            <a:off x="6327660" y="3415387"/>
            <a:ext cx="2212324" cy="503694"/>
          </a:xfrm>
          <a:prstGeom prst="roundRect">
            <a:avLst/>
          </a:prstGeom>
          <a:gradFill rotWithShape="1">
            <a:gsLst>
              <a:gs pos="0">
                <a:srgbClr val="36C2B3">
                  <a:satMod val="103000"/>
                  <a:lumMod val="102000"/>
                  <a:tint val="94000"/>
                </a:srgbClr>
              </a:gs>
              <a:gs pos="50000">
                <a:srgbClr val="36C2B3">
                  <a:satMod val="110000"/>
                  <a:lumMod val="100000"/>
                  <a:shade val="100000"/>
                </a:srgbClr>
              </a:gs>
              <a:gs pos="100000">
                <a:srgbClr val="36C2B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Account</a:t>
            </a:r>
            <a:r>
              <a:rPr kumimoji="0" lang="en-US" sz="2200" b="0" i="0" u="none" strike="noStrike" kern="0" cap="none" spc="0" normalizeH="0" noProof="0" dirty="0">
                <a:ln>
                  <a:noFill/>
                </a:ln>
                <a:solidFill>
                  <a:srgbClr val="FFFFFF"/>
                </a:solidFill>
                <a:effectLst/>
                <a:uLnTx/>
                <a:uFillTx/>
                <a:latin typeface="Amazon Ember" panose="02000000000000000000" pitchFamily="2" charset="0"/>
                <a:ea typeface="Amazon Ember" panose="02000000000000000000" pitchFamily="2" charset="0"/>
              </a:rPr>
              <a:t> 3</a:t>
            </a:r>
            <a:endParaRPr kumimoji="0" lang="en-US" sz="22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endParaRPr>
          </a:p>
        </p:txBody>
      </p:sp>
      <p:sp>
        <p:nvSpPr>
          <p:cNvPr id="17" name="TextBox 16">
            <a:extLst>
              <a:ext uri="{FF2B5EF4-FFF2-40B4-BE49-F238E27FC236}">
                <a16:creationId xmlns:a16="http://schemas.microsoft.com/office/drawing/2014/main" id="{67CB55BD-53B8-8547-974C-AA869E0F2F3E}"/>
              </a:ext>
            </a:extLst>
          </p:cNvPr>
          <p:cNvSpPr txBox="1"/>
          <p:nvPr/>
        </p:nvSpPr>
        <p:spPr>
          <a:xfrm>
            <a:off x="2636313" y="4695604"/>
            <a:ext cx="455574" cy="646331"/>
          </a:xfrm>
          <a:prstGeom prst="rect">
            <a:avLst/>
          </a:prstGeom>
          <a:noFill/>
        </p:spPr>
        <p:txBody>
          <a:bodyPr wrap="none" rtlCol="0">
            <a:spAutoFit/>
          </a:bodyPr>
          <a:lstStyle/>
          <a:p>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0" name="TextBox 19">
            <a:extLst>
              <a:ext uri="{FF2B5EF4-FFF2-40B4-BE49-F238E27FC236}">
                <a16:creationId xmlns:a16="http://schemas.microsoft.com/office/drawing/2014/main" id="{1E169F00-D8B8-814B-AD95-D3153079377E}"/>
              </a:ext>
            </a:extLst>
          </p:cNvPr>
          <p:cNvSpPr txBox="1"/>
          <p:nvPr/>
        </p:nvSpPr>
        <p:spPr>
          <a:xfrm>
            <a:off x="5815236" y="4712547"/>
            <a:ext cx="455574" cy="646331"/>
          </a:xfrm>
          <a:prstGeom prst="rect">
            <a:avLst/>
          </a:prstGeom>
          <a:noFill/>
        </p:spPr>
        <p:txBody>
          <a:bodyPr wrap="none" rtlCol="0">
            <a:spAutoFit/>
          </a:bodyPr>
          <a:lstStyle/>
          <a:p>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1" name="TextBox 20">
            <a:extLst>
              <a:ext uri="{FF2B5EF4-FFF2-40B4-BE49-F238E27FC236}">
                <a16:creationId xmlns:a16="http://schemas.microsoft.com/office/drawing/2014/main" id="{1DFF31E3-A355-0940-BA76-8582218408D6}"/>
              </a:ext>
            </a:extLst>
          </p:cNvPr>
          <p:cNvSpPr txBox="1"/>
          <p:nvPr/>
        </p:nvSpPr>
        <p:spPr>
          <a:xfrm>
            <a:off x="8792416" y="4689788"/>
            <a:ext cx="455574" cy="646331"/>
          </a:xfrm>
          <a:prstGeom prst="rect">
            <a:avLst/>
          </a:prstGeom>
          <a:noFill/>
        </p:spPr>
        <p:txBody>
          <a:bodyPr wrap="none" rtlCol="0">
            <a:spAutoFit/>
          </a:bodyPr>
          <a:lstStyle/>
          <a:p>
            <a:r>
              <a:rPr lang="en-US" sz="36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2" name="Rounded Rectangle 21">
            <a:extLst>
              <a:ext uri="{FF2B5EF4-FFF2-40B4-BE49-F238E27FC236}">
                <a16:creationId xmlns:a16="http://schemas.microsoft.com/office/drawing/2014/main" id="{15BF8D34-8C5F-404B-99F5-6BC65C930BB7}"/>
              </a:ext>
            </a:extLst>
          </p:cNvPr>
          <p:cNvSpPr/>
          <p:nvPr/>
        </p:nvSpPr>
        <p:spPr>
          <a:xfrm>
            <a:off x="9780073" y="4578539"/>
            <a:ext cx="1562269" cy="868830"/>
          </a:xfrm>
          <a:prstGeom prst="roundRect">
            <a:avLst/>
          </a:prstGeom>
          <a:solidFill>
            <a:schemeClr val="accent6"/>
          </a:solidFill>
          <a:ln>
            <a:noFill/>
          </a:ln>
          <a:effectLst>
            <a:outerShdw blurRad="57150" dist="19050" dir="5400000" algn="ctr" rotWithShape="0">
              <a:srgbClr val="000000">
                <a:alpha val="63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0" dirty="0">
                <a:solidFill>
                  <a:srgbClr val="FFFFFF"/>
                </a:solidFill>
                <a:latin typeface="Amazon Ember" panose="02000000000000000000" pitchFamily="2" charset="0"/>
                <a:ea typeface="Amazon Ember" panose="02000000000000000000" pitchFamily="2" charset="0"/>
              </a:rPr>
              <a:t>14</a:t>
            </a: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 TB</a:t>
            </a:r>
          </a:p>
        </p:txBody>
      </p:sp>
      <p:sp>
        <p:nvSpPr>
          <p:cNvPr id="25" name="Slide Number Placeholder 2">
            <a:extLst>
              <a:ext uri="{FF2B5EF4-FFF2-40B4-BE49-F238E27FC236}">
                <a16:creationId xmlns:a16="http://schemas.microsoft.com/office/drawing/2014/main" id="{C29606E7-B00F-1342-9C7D-CEEA33A158B8}"/>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21</a:t>
            </a:fld>
            <a:endParaRPr lang="en-US" dirty="0"/>
          </a:p>
        </p:txBody>
      </p:sp>
      <p:sp>
        <p:nvSpPr>
          <p:cNvPr id="26" name="Footer Placeholder 4">
            <a:extLst>
              <a:ext uri="{FF2B5EF4-FFF2-40B4-BE49-F238E27FC236}">
                <a16:creationId xmlns:a16="http://schemas.microsoft.com/office/drawing/2014/main" id="{1F5C32DC-3670-E945-9281-5CF4D811B06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24" name="Rounded Rectangle 23">
            <a:extLst>
              <a:ext uri="{FF2B5EF4-FFF2-40B4-BE49-F238E27FC236}">
                <a16:creationId xmlns:a16="http://schemas.microsoft.com/office/drawing/2014/main" id="{0109B575-4F29-294A-BBCF-299D883BBE53}"/>
              </a:ext>
            </a:extLst>
          </p:cNvPr>
          <p:cNvSpPr/>
          <p:nvPr/>
        </p:nvSpPr>
        <p:spPr>
          <a:xfrm>
            <a:off x="2749310" y="1855619"/>
            <a:ext cx="3338159" cy="604334"/>
          </a:xfrm>
          <a:prstGeom prst="roundRect">
            <a:avLst/>
          </a:prstGeom>
          <a:gradFill rotWithShape="1">
            <a:gsLst>
              <a:gs pos="0">
                <a:srgbClr val="1CC9F7">
                  <a:satMod val="103000"/>
                  <a:lumMod val="102000"/>
                  <a:tint val="94000"/>
                </a:srgbClr>
              </a:gs>
              <a:gs pos="50000">
                <a:srgbClr val="1CC9F7">
                  <a:satMod val="110000"/>
                  <a:lumMod val="100000"/>
                  <a:shade val="100000"/>
                </a:srgbClr>
              </a:gs>
              <a:gs pos="100000">
                <a:srgbClr val="1CC9F7">
                  <a:lumMod val="99000"/>
                  <a:satMod val="120000"/>
                  <a:shade val="78000"/>
                </a:srgbClr>
              </a:gs>
            </a:gsLst>
            <a:lin ang="5400000" scaled="0"/>
          </a:gradFill>
          <a:ln w="6350" cap="flat" cmpd="sng" algn="ctr">
            <a:solidFill>
              <a:srgbClr val="1CC9F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mazon Ember" panose="02000000000000000000" pitchFamily="2" charset="0"/>
                <a:ea typeface="Amazon Ember" panose="02000000000000000000" pitchFamily="2" charset="0"/>
              </a:rPr>
              <a:t>Management Account</a:t>
            </a:r>
          </a:p>
        </p:txBody>
      </p:sp>
    </p:spTree>
    <p:custDataLst>
      <p:tags r:id="rId1"/>
    </p:custDataLst>
    <p:extLst>
      <p:ext uri="{BB962C8B-B14F-4D97-AF65-F5344CB8AC3E}">
        <p14:creationId xmlns:p14="http://schemas.microsoft.com/office/powerpoint/2010/main" val="244170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pricing tools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2924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EE40E-9D41-D64B-AF7B-AC02BEB859BF}"/>
              </a:ext>
            </a:extLst>
          </p:cNvPr>
          <p:cNvPicPr>
            <a:picLocks noChangeAspect="1"/>
          </p:cNvPicPr>
          <p:nvPr/>
        </p:nvPicPr>
        <p:blipFill>
          <a:blip r:embed="rId4"/>
          <a:stretch>
            <a:fillRect/>
          </a:stretch>
        </p:blipFill>
        <p:spPr>
          <a:xfrm>
            <a:off x="771207" y="2285067"/>
            <a:ext cx="10649585" cy="3995684"/>
          </a:xfrm>
          <a:prstGeom prst="rect">
            <a:avLst/>
          </a:prstGeom>
          <a:ln>
            <a:solidFill>
              <a:schemeClr val="tx1"/>
            </a:solidFill>
          </a:ln>
        </p:spPr>
      </p:pic>
      <p:sp>
        <p:nvSpPr>
          <p:cNvPr id="2" name="Title 1">
            <a:extLst>
              <a:ext uri="{FF2B5EF4-FFF2-40B4-BE49-F238E27FC236}">
                <a16:creationId xmlns:a16="http://schemas.microsoft.com/office/drawing/2014/main" id="{5966F286-469B-7344-BF91-0F2C731C878C}"/>
              </a:ext>
            </a:extLst>
          </p:cNvPr>
          <p:cNvSpPr>
            <a:spLocks noGrp="1"/>
          </p:cNvSpPr>
          <p:nvPr>
            <p:ph type="title"/>
          </p:nvPr>
        </p:nvSpPr>
        <p:spPr/>
        <p:txBody>
          <a:bodyPr/>
          <a:lstStyle/>
          <a:p>
            <a:r>
              <a:rPr lang="en-US" dirty="0"/>
              <a:t>AWS Budgets</a:t>
            </a:r>
          </a:p>
        </p:txBody>
      </p:sp>
      <p:sp>
        <p:nvSpPr>
          <p:cNvPr id="3" name="Slide Number Placeholder 2">
            <a:extLst>
              <a:ext uri="{FF2B5EF4-FFF2-40B4-BE49-F238E27FC236}">
                <a16:creationId xmlns:a16="http://schemas.microsoft.com/office/drawing/2014/main" id="{1C777277-B277-0E47-9F50-62E57135118A}"/>
              </a:ext>
            </a:extLst>
          </p:cNvPr>
          <p:cNvSpPr>
            <a:spLocks noGrp="1"/>
          </p:cNvSpPr>
          <p:nvPr>
            <p:ph type="sldNum" sz="quarter" idx="12"/>
          </p:nvPr>
        </p:nvSpPr>
        <p:spPr/>
        <p:txBody>
          <a:bodyPr/>
          <a:lstStyle/>
          <a:p>
            <a:fld id="{B6A95138-A96E-2F42-A959-2EFD44FE4AB7}" type="slidenum">
              <a:rPr lang="en-US" smtClean="0"/>
              <a:t>23</a:t>
            </a:fld>
            <a:endParaRPr lang="en-US" dirty="0"/>
          </a:p>
        </p:txBody>
      </p:sp>
      <p:sp>
        <p:nvSpPr>
          <p:cNvPr id="5" name="TextBox 4">
            <a:extLst>
              <a:ext uri="{FF2B5EF4-FFF2-40B4-BE49-F238E27FC236}">
                <a16:creationId xmlns:a16="http://schemas.microsoft.com/office/drawing/2014/main" id="{82D83AAC-58C1-3640-BA94-8EB4AD6EDCE4}"/>
              </a:ext>
            </a:extLst>
          </p:cNvPr>
          <p:cNvSpPr txBox="1"/>
          <p:nvPr/>
        </p:nvSpPr>
        <p:spPr>
          <a:xfrm>
            <a:off x="419100" y="1255361"/>
            <a:ext cx="11353800"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Budgets</a:t>
            </a:r>
            <a:r>
              <a:rPr lang="en-US" sz="2800" dirty="0">
                <a:latin typeface="Amazon Ember" panose="02000000000000000000" pitchFamily="2" charset="0"/>
                <a:ea typeface="Amazon Ember" panose="02000000000000000000" pitchFamily="2"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is a tool that you can use to set thresholds for your AWS service usage and costs.</a:t>
            </a:r>
          </a:p>
        </p:txBody>
      </p:sp>
      <p:sp>
        <p:nvSpPr>
          <p:cNvPr id="8" name="Rounded Rectangle 7">
            <a:extLst>
              <a:ext uri="{FF2B5EF4-FFF2-40B4-BE49-F238E27FC236}">
                <a16:creationId xmlns:a16="http://schemas.microsoft.com/office/drawing/2014/main" id="{DA9D6AF7-A103-A441-A792-384D7B67C7E6}"/>
              </a:ext>
            </a:extLst>
          </p:cNvPr>
          <p:cNvSpPr/>
          <p:nvPr/>
        </p:nvSpPr>
        <p:spPr>
          <a:xfrm>
            <a:off x="899885" y="5225144"/>
            <a:ext cx="10377715" cy="525278"/>
          </a:xfrm>
          <a:prstGeom prst="round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10A51539-EEE6-C14F-ACEB-AF3AA278E2E5}"/>
              </a:ext>
            </a:extLst>
          </p:cNvPr>
          <p:cNvSpPr/>
          <p:nvPr/>
        </p:nvSpPr>
        <p:spPr>
          <a:xfrm>
            <a:off x="899884" y="3702339"/>
            <a:ext cx="10377715" cy="525278"/>
          </a:xfrm>
          <a:prstGeom prst="roundRect">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7219827E-B729-3246-99A8-DA3BA6E96B2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2592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C360-0767-AE45-9F68-BCC863A2878D}"/>
              </a:ext>
            </a:extLst>
          </p:cNvPr>
          <p:cNvSpPr>
            <a:spLocks noGrp="1"/>
          </p:cNvSpPr>
          <p:nvPr>
            <p:ph type="title"/>
          </p:nvPr>
        </p:nvSpPr>
        <p:spPr/>
        <p:txBody>
          <a:bodyPr/>
          <a:lstStyle/>
          <a:p>
            <a:r>
              <a:rPr lang="en-US" dirty="0"/>
              <a:t>AWS Cost Explorer</a:t>
            </a:r>
          </a:p>
        </p:txBody>
      </p:sp>
      <p:sp>
        <p:nvSpPr>
          <p:cNvPr id="3" name="Slide Number Placeholder 2">
            <a:extLst>
              <a:ext uri="{FF2B5EF4-FFF2-40B4-BE49-F238E27FC236}">
                <a16:creationId xmlns:a16="http://schemas.microsoft.com/office/drawing/2014/main" id="{5CB14AFF-B501-8C44-AD2A-2920289F8347}"/>
              </a:ext>
            </a:extLst>
          </p:cNvPr>
          <p:cNvSpPr>
            <a:spLocks noGrp="1"/>
          </p:cNvSpPr>
          <p:nvPr>
            <p:ph type="sldNum" sz="quarter" idx="12"/>
          </p:nvPr>
        </p:nvSpPr>
        <p:spPr/>
        <p:txBody>
          <a:bodyPr/>
          <a:lstStyle/>
          <a:p>
            <a:fld id="{B6A95138-A96E-2F42-A959-2EFD44FE4AB7}" type="slidenum">
              <a:rPr lang="en-US" smtClean="0"/>
              <a:t>24</a:t>
            </a:fld>
            <a:endParaRPr lang="en-US" dirty="0"/>
          </a:p>
        </p:txBody>
      </p:sp>
      <p:sp>
        <p:nvSpPr>
          <p:cNvPr id="5" name="TextBox 4">
            <a:extLst>
              <a:ext uri="{FF2B5EF4-FFF2-40B4-BE49-F238E27FC236}">
                <a16:creationId xmlns:a16="http://schemas.microsoft.com/office/drawing/2014/main" id="{3E510C26-0A91-4D4B-8441-6F70C813E010}"/>
              </a:ext>
            </a:extLst>
          </p:cNvPr>
          <p:cNvSpPr txBox="1"/>
          <p:nvPr/>
        </p:nvSpPr>
        <p:spPr>
          <a:xfrm>
            <a:off x="419100" y="2474412"/>
            <a:ext cx="4239397" cy="2246769"/>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Cost Explorer</a:t>
            </a:r>
            <a:r>
              <a:rPr lang="en-US" sz="2800" dirty="0">
                <a:latin typeface="Amazon Ember" panose="02000000000000000000" pitchFamily="2" charset="0"/>
                <a:ea typeface="Amazon Ember" panose="02000000000000000000" pitchFamily="2"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is a tool that you can use to visualize, understand, and manage your AWS costs and usage over time.</a:t>
            </a:r>
          </a:p>
        </p:txBody>
      </p:sp>
      <p:pic>
        <p:nvPicPr>
          <p:cNvPr id="7" name="Picture 6">
            <a:extLst>
              <a:ext uri="{FF2B5EF4-FFF2-40B4-BE49-F238E27FC236}">
                <a16:creationId xmlns:a16="http://schemas.microsoft.com/office/drawing/2014/main" id="{07A49F29-CECD-8545-8BF1-DA6F28FE2094}"/>
              </a:ext>
            </a:extLst>
          </p:cNvPr>
          <p:cNvPicPr>
            <a:picLocks noChangeAspect="1"/>
          </p:cNvPicPr>
          <p:nvPr/>
        </p:nvPicPr>
        <p:blipFill>
          <a:blip r:embed="rId4"/>
          <a:stretch>
            <a:fillRect/>
          </a:stretch>
        </p:blipFill>
        <p:spPr>
          <a:xfrm>
            <a:off x="5087407" y="1282980"/>
            <a:ext cx="6685493" cy="5036169"/>
          </a:xfrm>
          <a:prstGeom prst="rect">
            <a:avLst/>
          </a:prstGeom>
          <a:ln>
            <a:solidFill>
              <a:schemeClr val="tx1"/>
            </a:solidFill>
          </a:ln>
        </p:spPr>
      </p:pic>
      <p:sp>
        <p:nvSpPr>
          <p:cNvPr id="8" name="Footer Placeholder 4">
            <a:extLst>
              <a:ext uri="{FF2B5EF4-FFF2-40B4-BE49-F238E27FC236}">
                <a16:creationId xmlns:a16="http://schemas.microsoft.com/office/drawing/2014/main" id="{76FAAAB9-669C-9848-A859-C26DCC46A927}"/>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787041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Support plans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814779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FDF3-478C-DE43-9EE7-4C4958D29B5A}"/>
              </a:ext>
            </a:extLst>
          </p:cNvPr>
          <p:cNvSpPr>
            <a:spLocks noGrp="1"/>
          </p:cNvSpPr>
          <p:nvPr>
            <p:ph type="title"/>
          </p:nvPr>
        </p:nvSpPr>
        <p:spPr/>
        <p:txBody>
          <a:bodyPr/>
          <a:lstStyle/>
          <a:p>
            <a:r>
              <a:rPr lang="en-US" dirty="0"/>
              <a:t>Basic Support</a:t>
            </a:r>
          </a:p>
        </p:txBody>
      </p:sp>
      <p:sp>
        <p:nvSpPr>
          <p:cNvPr id="3" name="Slide Number Placeholder 2">
            <a:extLst>
              <a:ext uri="{FF2B5EF4-FFF2-40B4-BE49-F238E27FC236}">
                <a16:creationId xmlns:a16="http://schemas.microsoft.com/office/drawing/2014/main" id="{9F42398B-4D8B-3745-9476-3BE137F0A66A}"/>
              </a:ext>
            </a:extLst>
          </p:cNvPr>
          <p:cNvSpPr>
            <a:spLocks noGrp="1"/>
          </p:cNvSpPr>
          <p:nvPr>
            <p:ph type="sldNum" sz="quarter" idx="12"/>
          </p:nvPr>
        </p:nvSpPr>
        <p:spPr/>
        <p:txBody>
          <a:bodyPr/>
          <a:lstStyle/>
          <a:p>
            <a:fld id="{B6A95138-A96E-2F42-A959-2EFD44FE4AB7}" type="slidenum">
              <a:rPr lang="en-US" smtClean="0"/>
              <a:t>26</a:t>
            </a:fld>
            <a:endParaRPr lang="en-US" dirty="0"/>
          </a:p>
        </p:txBody>
      </p:sp>
      <p:sp>
        <p:nvSpPr>
          <p:cNvPr id="5" name="Content Placeholder 13">
            <a:extLst>
              <a:ext uri="{FF2B5EF4-FFF2-40B4-BE49-F238E27FC236}">
                <a16:creationId xmlns:a16="http://schemas.microsoft.com/office/drawing/2014/main" id="{CB81CE8E-A46B-A143-B9EB-4A3C1931147F}"/>
              </a:ext>
            </a:extLst>
          </p:cNvPr>
          <p:cNvSpPr txBox="1">
            <a:spLocks/>
          </p:cNvSpPr>
          <p:nvPr/>
        </p:nvSpPr>
        <p:spPr>
          <a:xfrm>
            <a:off x="419100" y="1577768"/>
            <a:ext cx="6968671" cy="427603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1000"/>
              </a:spcAft>
              <a:buFont typeface="Arial" panose="020B0604020202020204" pitchFamily="34" charset="0"/>
              <a:buNone/>
            </a:pPr>
            <a:r>
              <a:rPr lang="en-US" dirty="0">
                <a:latin typeface="Amazon Ember" panose="02000000000000000000" pitchFamily="2" charset="0"/>
                <a:ea typeface="Amazon Ember" panose="02000000000000000000" pitchFamily="2" charset="0"/>
                <a:cs typeface="Amazon Ember" panose="020B0603020204020204" pitchFamily="34" charset="0"/>
              </a:rPr>
              <a:t>Basic Support</a:t>
            </a:r>
            <a:r>
              <a:rPr lang="en-US" dirty="0">
                <a:latin typeface="Amazon Ember" panose="02000000000000000000" pitchFamily="2" charset="0"/>
                <a:ea typeface="Amazon Ember" panose="02000000000000000000" pitchFamily="2" charset="0"/>
              </a:rPr>
              <a:t> </a:t>
            </a:r>
            <a:r>
              <a:rPr lang="en-US" dirty="0"/>
              <a:t>is free for all AWS customers and includes access to:</a:t>
            </a:r>
          </a:p>
          <a:p>
            <a:pPr>
              <a:lnSpc>
                <a:spcPct val="100000"/>
              </a:lnSpc>
            </a:pPr>
            <a:r>
              <a:rPr lang="en-US" sz="2400" dirty="0"/>
              <a:t>Technical papers, documentation, and support communities</a:t>
            </a:r>
          </a:p>
          <a:p>
            <a:pPr>
              <a:lnSpc>
                <a:spcPct val="100000"/>
              </a:lnSpc>
            </a:pPr>
            <a:r>
              <a:rPr lang="en-US" sz="2400" dirty="0"/>
              <a:t>AWS Personal Health Dashboard</a:t>
            </a:r>
          </a:p>
          <a:p>
            <a:pPr>
              <a:lnSpc>
                <a:spcPct val="100000"/>
              </a:lnSpc>
            </a:pPr>
            <a:r>
              <a:rPr lang="en-US" sz="2400" dirty="0"/>
              <a:t>A </a:t>
            </a:r>
            <a:r>
              <a:rPr lang="en-US" sz="2400"/>
              <a:t>limited selection of AWS </a:t>
            </a:r>
            <a:r>
              <a:rPr lang="en-US" sz="2400" dirty="0"/>
              <a:t>Trusted Advisor checks</a:t>
            </a:r>
          </a:p>
        </p:txBody>
      </p:sp>
      <p:pic>
        <p:nvPicPr>
          <p:cNvPr id="7" name="Picture 6">
            <a:extLst>
              <a:ext uri="{FF2B5EF4-FFF2-40B4-BE49-F238E27FC236}">
                <a16:creationId xmlns:a16="http://schemas.microsoft.com/office/drawing/2014/main" id="{2577B54A-68E1-8F48-BAE1-EBD5B316DCA2}"/>
              </a:ext>
            </a:extLst>
          </p:cNvPr>
          <p:cNvPicPr>
            <a:picLocks noChangeAspect="1"/>
          </p:cNvPicPr>
          <p:nvPr/>
        </p:nvPicPr>
        <p:blipFill>
          <a:blip r:embed="rId4"/>
          <a:stretch>
            <a:fillRect/>
          </a:stretch>
        </p:blipFill>
        <p:spPr>
          <a:xfrm>
            <a:off x="7944837" y="2539681"/>
            <a:ext cx="3017069" cy="2352206"/>
          </a:xfrm>
          <a:prstGeom prst="rect">
            <a:avLst/>
          </a:prstGeom>
        </p:spPr>
      </p:pic>
      <p:sp>
        <p:nvSpPr>
          <p:cNvPr id="9" name="Footer Placeholder 4">
            <a:extLst>
              <a:ext uri="{FF2B5EF4-FFF2-40B4-BE49-F238E27FC236}">
                <a16:creationId xmlns:a16="http://schemas.microsoft.com/office/drawing/2014/main" id="{71988F99-19F0-1444-BFD0-DDD0A21C558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454092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A657-39CB-934B-B3E2-4179BDF42C62}"/>
              </a:ext>
            </a:extLst>
          </p:cNvPr>
          <p:cNvSpPr>
            <a:spLocks noGrp="1"/>
          </p:cNvSpPr>
          <p:nvPr>
            <p:ph type="title"/>
          </p:nvPr>
        </p:nvSpPr>
        <p:spPr/>
        <p:txBody>
          <a:bodyPr/>
          <a:lstStyle/>
          <a:p>
            <a:r>
              <a:rPr lang="en-US" dirty="0"/>
              <a:t>AWS Support plans</a:t>
            </a:r>
          </a:p>
        </p:txBody>
      </p:sp>
      <p:sp>
        <p:nvSpPr>
          <p:cNvPr id="3" name="Slide Number Placeholder 2">
            <a:extLst>
              <a:ext uri="{FF2B5EF4-FFF2-40B4-BE49-F238E27FC236}">
                <a16:creationId xmlns:a16="http://schemas.microsoft.com/office/drawing/2014/main" id="{C609DE1C-6757-B54F-9C33-45C4184A4822}"/>
              </a:ext>
            </a:extLst>
          </p:cNvPr>
          <p:cNvSpPr>
            <a:spLocks noGrp="1"/>
          </p:cNvSpPr>
          <p:nvPr>
            <p:ph type="sldNum" sz="quarter" idx="12"/>
          </p:nvPr>
        </p:nvSpPr>
        <p:spPr/>
        <p:txBody>
          <a:bodyPr/>
          <a:lstStyle/>
          <a:p>
            <a:fld id="{B6A95138-A96E-2F42-A959-2EFD44FE4AB7}" type="slidenum">
              <a:rPr lang="en-US" smtClean="0"/>
              <a:t>27</a:t>
            </a:fld>
            <a:endParaRPr lang="en-US" dirty="0"/>
          </a:p>
        </p:txBody>
      </p:sp>
      <p:sp>
        <p:nvSpPr>
          <p:cNvPr id="6" name="Freeform 5">
            <a:extLst>
              <a:ext uri="{FF2B5EF4-FFF2-40B4-BE49-F238E27FC236}">
                <a16:creationId xmlns:a16="http://schemas.microsoft.com/office/drawing/2014/main" id="{157018DC-DBEB-E246-98D4-0CAA97468DA6}"/>
              </a:ext>
            </a:extLst>
          </p:cNvPr>
          <p:cNvSpPr/>
          <p:nvPr/>
        </p:nvSpPr>
        <p:spPr>
          <a:xfrm>
            <a:off x="430378" y="1554625"/>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Developer</a:t>
            </a:r>
          </a:p>
        </p:txBody>
      </p:sp>
      <p:sp>
        <p:nvSpPr>
          <p:cNvPr id="7" name="Freeform 6">
            <a:extLst>
              <a:ext uri="{FF2B5EF4-FFF2-40B4-BE49-F238E27FC236}">
                <a16:creationId xmlns:a16="http://schemas.microsoft.com/office/drawing/2014/main" id="{C2C05CB8-0979-F442-BEB6-32A9557B80BF}"/>
              </a:ext>
            </a:extLst>
          </p:cNvPr>
          <p:cNvSpPr/>
          <p:nvPr/>
        </p:nvSpPr>
        <p:spPr>
          <a:xfrm rot="10800000">
            <a:off x="419100" y="2946766"/>
            <a:ext cx="3469255" cy="3070576"/>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p:txBody>
      </p:sp>
      <p:sp>
        <p:nvSpPr>
          <p:cNvPr id="8" name="Freeform 7">
            <a:extLst>
              <a:ext uri="{FF2B5EF4-FFF2-40B4-BE49-F238E27FC236}">
                <a16:creationId xmlns:a16="http://schemas.microsoft.com/office/drawing/2014/main" id="{22DA4D6D-6D0F-224F-9947-0723D0C1DACE}"/>
              </a:ext>
            </a:extLst>
          </p:cNvPr>
          <p:cNvSpPr/>
          <p:nvPr/>
        </p:nvSpPr>
        <p:spPr>
          <a:xfrm>
            <a:off x="4375449" y="1554625"/>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Business</a:t>
            </a:r>
          </a:p>
        </p:txBody>
      </p:sp>
      <p:sp>
        <p:nvSpPr>
          <p:cNvPr id="9" name="Freeform 8">
            <a:extLst>
              <a:ext uri="{FF2B5EF4-FFF2-40B4-BE49-F238E27FC236}">
                <a16:creationId xmlns:a16="http://schemas.microsoft.com/office/drawing/2014/main" id="{4A848D0F-EC38-0A44-99B6-0BE7BF6DF8D3}"/>
              </a:ext>
            </a:extLst>
          </p:cNvPr>
          <p:cNvSpPr/>
          <p:nvPr/>
        </p:nvSpPr>
        <p:spPr>
          <a:xfrm rot="10800000">
            <a:off x="4375447" y="2936150"/>
            <a:ext cx="3453817" cy="3081191"/>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10" name="Freeform 9">
            <a:extLst>
              <a:ext uri="{FF2B5EF4-FFF2-40B4-BE49-F238E27FC236}">
                <a16:creationId xmlns:a16="http://schemas.microsoft.com/office/drawing/2014/main" id="{14B648B3-96A6-5C42-88A8-CEDF9A8DAE74}"/>
              </a:ext>
            </a:extLst>
          </p:cNvPr>
          <p:cNvSpPr/>
          <p:nvPr/>
        </p:nvSpPr>
        <p:spPr>
          <a:xfrm>
            <a:off x="8312801" y="1554625"/>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Enterprise</a:t>
            </a:r>
          </a:p>
        </p:txBody>
      </p:sp>
      <p:sp>
        <p:nvSpPr>
          <p:cNvPr id="11" name="Freeform 10">
            <a:extLst>
              <a:ext uri="{FF2B5EF4-FFF2-40B4-BE49-F238E27FC236}">
                <a16:creationId xmlns:a16="http://schemas.microsoft.com/office/drawing/2014/main" id="{4075B795-C1B2-6A4D-91D6-AB76CF3BFE91}"/>
              </a:ext>
            </a:extLst>
          </p:cNvPr>
          <p:cNvSpPr/>
          <p:nvPr/>
        </p:nvSpPr>
        <p:spPr>
          <a:xfrm rot="10800000">
            <a:off x="8312799" y="2936152"/>
            <a:ext cx="3453817" cy="3081190"/>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12" name="TextBox 11">
            <a:extLst>
              <a:ext uri="{FF2B5EF4-FFF2-40B4-BE49-F238E27FC236}">
                <a16:creationId xmlns:a16="http://schemas.microsoft.com/office/drawing/2014/main" id="{EC94DFA3-AB72-CC41-A85B-DAA9B8112EA9}"/>
              </a:ext>
            </a:extLst>
          </p:cNvPr>
          <p:cNvSpPr txBox="1"/>
          <p:nvPr/>
        </p:nvSpPr>
        <p:spPr>
          <a:xfrm>
            <a:off x="642033" y="3105925"/>
            <a:ext cx="3217447" cy="283154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t>Best-practice guidance</a:t>
            </a:r>
          </a:p>
          <a:p>
            <a:pPr marL="342900" indent="-342900">
              <a:spcAft>
                <a:spcPts val="600"/>
              </a:spcAft>
              <a:buFont typeface="Arial" panose="020B0604020202020204" pitchFamily="34" charset="0"/>
              <a:buChar char="•"/>
            </a:pPr>
            <a:r>
              <a:rPr lang="en-US" sz="2400" dirty="0"/>
              <a:t>Client-side diagnostic tools</a:t>
            </a:r>
          </a:p>
          <a:p>
            <a:pPr marL="342900" indent="-342900">
              <a:spcAft>
                <a:spcPts val="600"/>
              </a:spcAft>
              <a:buFont typeface="Arial" panose="020B0604020202020204" pitchFamily="34" charset="0"/>
              <a:buChar char="•"/>
            </a:pPr>
            <a:r>
              <a:rPr lang="en-US" sz="2400" dirty="0"/>
              <a:t>Building-block architecture support</a:t>
            </a:r>
          </a:p>
        </p:txBody>
      </p:sp>
      <p:sp>
        <p:nvSpPr>
          <p:cNvPr id="13" name="TextBox 12">
            <a:extLst>
              <a:ext uri="{FF2B5EF4-FFF2-40B4-BE49-F238E27FC236}">
                <a16:creationId xmlns:a16="http://schemas.microsoft.com/office/drawing/2014/main" id="{C7B596C6-ACB8-9A42-9779-CE7B5DB01255}"/>
              </a:ext>
            </a:extLst>
          </p:cNvPr>
          <p:cNvSpPr txBox="1"/>
          <p:nvPr/>
        </p:nvSpPr>
        <p:spPr>
          <a:xfrm>
            <a:off x="4595767" y="3105925"/>
            <a:ext cx="3181843" cy="246221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t>Use-case guidance</a:t>
            </a:r>
          </a:p>
          <a:p>
            <a:pPr marL="342900" indent="-342900">
              <a:spcAft>
                <a:spcPts val="600"/>
              </a:spcAft>
              <a:buFont typeface="Arial" panose="020B0604020202020204" pitchFamily="34" charset="0"/>
              <a:buChar char="•"/>
            </a:pPr>
            <a:r>
              <a:rPr lang="en-US" sz="2400" dirty="0"/>
              <a:t>All AWS Trusted Advisor checks</a:t>
            </a:r>
          </a:p>
          <a:p>
            <a:pPr marL="342900" indent="-342900">
              <a:spcAft>
                <a:spcPts val="600"/>
              </a:spcAft>
              <a:buFont typeface="Arial" panose="020B0604020202020204" pitchFamily="34" charset="0"/>
              <a:buChar char="•"/>
            </a:pPr>
            <a:r>
              <a:rPr lang="en-US" sz="2400" dirty="0"/>
              <a:t>Limited support for third-party software</a:t>
            </a:r>
          </a:p>
        </p:txBody>
      </p:sp>
      <p:sp>
        <p:nvSpPr>
          <p:cNvPr id="14" name="TextBox 13">
            <a:extLst>
              <a:ext uri="{FF2B5EF4-FFF2-40B4-BE49-F238E27FC236}">
                <a16:creationId xmlns:a16="http://schemas.microsoft.com/office/drawing/2014/main" id="{59427D86-4B74-2F47-AB11-A8B1843E839F}"/>
              </a:ext>
            </a:extLst>
          </p:cNvPr>
          <p:cNvSpPr txBox="1"/>
          <p:nvPr/>
        </p:nvSpPr>
        <p:spPr>
          <a:xfrm>
            <a:off x="8529448" y="3105925"/>
            <a:ext cx="3233852" cy="283154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t>Application architecture guidance</a:t>
            </a:r>
          </a:p>
          <a:p>
            <a:pPr marL="342900" indent="-342900">
              <a:spcAft>
                <a:spcPts val="600"/>
              </a:spcAft>
              <a:buFont typeface="Arial" panose="020B0604020202020204" pitchFamily="34" charset="0"/>
              <a:buChar char="•"/>
            </a:pPr>
            <a:r>
              <a:rPr lang="en-US" sz="2400" dirty="0"/>
              <a:t>Infrastructure event management</a:t>
            </a:r>
          </a:p>
          <a:p>
            <a:pPr marL="342900" indent="-342900">
              <a:spcAft>
                <a:spcPts val="600"/>
              </a:spcAft>
              <a:buFont typeface="Arial" panose="020B0604020202020204" pitchFamily="34" charset="0"/>
              <a:buChar char="•"/>
            </a:pPr>
            <a:r>
              <a:rPr lang="en-US" sz="2400" dirty="0"/>
              <a:t>Technical Account Manager (TAM)</a:t>
            </a:r>
          </a:p>
        </p:txBody>
      </p:sp>
      <p:sp>
        <p:nvSpPr>
          <p:cNvPr id="15" name="Footer Placeholder 4">
            <a:extLst>
              <a:ext uri="{FF2B5EF4-FFF2-40B4-BE49-F238E27FC236}">
                <a16:creationId xmlns:a16="http://schemas.microsoft.com/office/drawing/2014/main" id="{2835640E-B4BE-E543-861B-B99944C65A8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821359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Technical Account Manager (TAM)</a:t>
            </a:r>
          </a:p>
        </p:txBody>
      </p:sp>
      <p:sp>
        <p:nvSpPr>
          <p:cNvPr id="7" name="Text Placeholder 6"/>
          <p:cNvSpPr>
            <a:spLocks noGrp="1"/>
          </p:cNvSpPr>
          <p:nvPr>
            <p:ph idx="1"/>
          </p:nvPr>
        </p:nvSpPr>
        <p:spPr>
          <a:xfrm>
            <a:off x="419101" y="1838280"/>
            <a:ext cx="7093808" cy="4028578"/>
          </a:xfrm>
        </p:spPr>
        <p:txBody>
          <a:bodyPr>
            <a:normAutofit/>
          </a:bodyPr>
          <a:lstStyle/>
          <a:p>
            <a:pPr marL="0" indent="0">
              <a:lnSpc>
                <a:spcPct val="100000"/>
              </a:lnSpc>
              <a:spcAft>
                <a:spcPts val="1000"/>
              </a:spcAft>
              <a:buNone/>
            </a:pPr>
            <a:r>
              <a:rPr lang="en-US" dirty="0"/>
              <a:t>The </a:t>
            </a:r>
            <a:r>
              <a:rPr lang="en-US" dirty="0">
                <a:latin typeface="Amazon Ember" panose="02000000000000000000" pitchFamily="2" charset="0"/>
                <a:ea typeface="Amazon Ember" panose="02000000000000000000" pitchFamily="2" charset="0"/>
                <a:cs typeface="Amazon Ember" panose="020B0703020204020204" pitchFamily="34" charset="0"/>
              </a:rPr>
              <a:t>Technical Account Manager </a:t>
            </a:r>
            <a:r>
              <a:rPr lang="en-US" dirty="0"/>
              <a:t>is your primary point of contact at AWS.</a:t>
            </a:r>
          </a:p>
          <a:p>
            <a:pPr>
              <a:lnSpc>
                <a:spcPct val="100000"/>
              </a:lnSpc>
              <a:spcAft>
                <a:spcPts val="1000"/>
              </a:spcAft>
            </a:pPr>
            <a:r>
              <a:rPr lang="en-US" sz="2400" dirty="0"/>
              <a:t>Technical Account Managers are included only with the Enterprise Support plan.</a:t>
            </a:r>
          </a:p>
          <a:p>
            <a:pPr>
              <a:lnSpc>
                <a:spcPct val="100000"/>
              </a:lnSpc>
              <a:spcAft>
                <a:spcPts val="1000"/>
              </a:spcAft>
            </a:pPr>
            <a:r>
              <a:rPr lang="en-US" sz="2400" dirty="0"/>
              <a:t>They provide guidance, technical expertise, and best practices.</a:t>
            </a:r>
          </a:p>
        </p:txBody>
      </p:sp>
      <p:pic>
        <p:nvPicPr>
          <p:cNvPr id="3" name="Picture 2">
            <a:extLst>
              <a:ext uri="{FF2B5EF4-FFF2-40B4-BE49-F238E27FC236}">
                <a16:creationId xmlns:a16="http://schemas.microsoft.com/office/drawing/2014/main" id="{11DAF31C-A242-FE4F-9244-EDCFA6139341}"/>
              </a:ext>
            </a:extLst>
          </p:cNvPr>
          <p:cNvPicPr>
            <a:picLocks noChangeAspect="1"/>
          </p:cNvPicPr>
          <p:nvPr/>
        </p:nvPicPr>
        <p:blipFill>
          <a:blip r:embed="rId4"/>
          <a:stretch>
            <a:fillRect/>
          </a:stretch>
        </p:blipFill>
        <p:spPr>
          <a:xfrm>
            <a:off x="9029700" y="2644423"/>
            <a:ext cx="2278807" cy="2416292"/>
          </a:xfrm>
          <a:prstGeom prst="rect">
            <a:avLst/>
          </a:prstGeom>
        </p:spPr>
      </p:pic>
      <p:sp>
        <p:nvSpPr>
          <p:cNvPr id="9" name="Slide Number Placeholder 2">
            <a:extLst>
              <a:ext uri="{FF2B5EF4-FFF2-40B4-BE49-F238E27FC236}">
                <a16:creationId xmlns:a16="http://schemas.microsoft.com/office/drawing/2014/main" id="{3A3F157C-0896-1641-8FCB-84A2EC33071A}"/>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28</a:t>
            </a:fld>
            <a:endParaRPr lang="en-US" dirty="0"/>
          </a:p>
        </p:txBody>
      </p:sp>
      <p:sp>
        <p:nvSpPr>
          <p:cNvPr id="10" name="Footer Placeholder 4">
            <a:extLst>
              <a:ext uri="{FF2B5EF4-FFF2-40B4-BE49-F238E27FC236}">
                <a16:creationId xmlns:a16="http://schemas.microsoft.com/office/drawing/2014/main" id="{8B483862-3D71-D846-A9F5-A4B3357EAD4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616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of the following is the lowest-cost AWS Support plan that includes all AWS Trusted Advisor checks?</a:t>
            </a:r>
          </a:p>
          <a:p>
            <a:pPr marL="514350" indent="-514350">
              <a:buFont typeface="+mj-lt"/>
              <a:buAutoNum type="alphaUcPeriod"/>
            </a:pPr>
            <a:r>
              <a:rPr lang="en-US" sz="2400" dirty="0"/>
              <a:t>Business</a:t>
            </a:r>
          </a:p>
          <a:p>
            <a:pPr marL="514350" indent="-514350">
              <a:buFont typeface="+mj-lt"/>
              <a:buAutoNum type="alphaUcPeriod"/>
            </a:pPr>
            <a:r>
              <a:rPr lang="en-US" sz="2400" dirty="0"/>
              <a:t>Developer</a:t>
            </a:r>
          </a:p>
          <a:p>
            <a:pPr marL="514350" indent="-514350">
              <a:buFont typeface="+mj-lt"/>
              <a:buAutoNum type="alphaUcPeriod"/>
            </a:pPr>
            <a:r>
              <a:rPr lang="en-US" sz="2400" dirty="0"/>
              <a:t>Enterprise</a:t>
            </a:r>
          </a:p>
          <a:p>
            <a:pPr marL="514350" indent="-514350">
              <a:buFont typeface="+mj-lt"/>
              <a:buAutoNum type="alphaUcPeriod"/>
            </a:pPr>
            <a:r>
              <a:rPr lang="en-US" sz="2400" dirty="0"/>
              <a:t>Basic</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29</a:t>
            </a:fld>
            <a:endParaRPr lang="en-US" dirty="0"/>
          </a:p>
        </p:txBody>
      </p:sp>
    </p:spTree>
    <p:custDataLst>
      <p:tags r:id="rId1"/>
    </p:custDataLst>
    <p:extLst>
      <p:ext uri="{BB962C8B-B14F-4D97-AF65-F5344CB8AC3E}">
        <p14:creationId xmlns:p14="http://schemas.microsoft.com/office/powerpoint/2010/main" val="222952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5FD-F24D-4D4F-84C1-679B018187F9}"/>
              </a:ext>
            </a:extLst>
          </p:cNvPr>
          <p:cNvSpPr>
            <a:spLocks noGrp="1"/>
          </p:cNvSpPr>
          <p:nvPr>
            <p:ph type="title"/>
          </p:nvPr>
        </p:nvSpPr>
        <p:spPr/>
        <p:txBody>
          <a:bodyPr/>
          <a:lstStyle/>
          <a:p>
            <a:r>
              <a:rPr lang="en-US" dirty="0"/>
              <a:t>AWS pricing and support</a:t>
            </a:r>
          </a:p>
        </p:txBody>
      </p:sp>
      <p:sp>
        <p:nvSpPr>
          <p:cNvPr id="3" name="Slide Number Placeholder 2">
            <a:extLst>
              <a:ext uri="{FF2B5EF4-FFF2-40B4-BE49-F238E27FC236}">
                <a16:creationId xmlns:a16="http://schemas.microsoft.com/office/drawing/2014/main" id="{FF9BD5F7-96FD-EE46-81F1-81AD9A3752D4}"/>
              </a:ext>
            </a:extLst>
          </p:cNvPr>
          <p:cNvSpPr>
            <a:spLocks noGrp="1"/>
          </p:cNvSpPr>
          <p:nvPr>
            <p:ph type="sldNum" sz="quarter" idx="12"/>
          </p:nvPr>
        </p:nvSpPr>
        <p:spPr/>
        <p:txBody>
          <a:bodyPr/>
          <a:lstStyle/>
          <a:p>
            <a:fld id="{B6A95138-A96E-2F42-A959-2EFD44FE4AB7}" type="slidenum">
              <a:rPr lang="en-US" smtClean="0"/>
              <a:t>3</a:t>
            </a:fld>
            <a:endParaRPr lang="en-US" dirty="0"/>
          </a:p>
        </p:txBody>
      </p:sp>
      <p:pic>
        <p:nvPicPr>
          <p:cNvPr id="6" name="Picture 5">
            <a:extLst>
              <a:ext uri="{FF2B5EF4-FFF2-40B4-BE49-F238E27FC236}">
                <a16:creationId xmlns:a16="http://schemas.microsoft.com/office/drawing/2014/main" id="{5653297A-6D77-6449-9C5D-74593D770BFB}"/>
              </a:ext>
            </a:extLst>
          </p:cNvPr>
          <p:cNvPicPr>
            <a:picLocks noChangeAspect="1"/>
          </p:cNvPicPr>
          <p:nvPr/>
        </p:nvPicPr>
        <p:blipFill>
          <a:blip r:embed="rId4"/>
          <a:stretch>
            <a:fillRect/>
          </a:stretch>
        </p:blipFill>
        <p:spPr>
          <a:xfrm>
            <a:off x="4820296" y="3349914"/>
            <a:ext cx="2551408" cy="3006436"/>
          </a:xfrm>
          <a:prstGeom prst="rect">
            <a:avLst/>
          </a:prstGeom>
        </p:spPr>
      </p:pic>
      <p:sp>
        <p:nvSpPr>
          <p:cNvPr id="7" name="Cloud Callout 6">
            <a:extLst>
              <a:ext uri="{FF2B5EF4-FFF2-40B4-BE49-F238E27FC236}">
                <a16:creationId xmlns:a16="http://schemas.microsoft.com/office/drawing/2014/main" id="{EE2BEB43-297C-6A4F-A5AB-A2E798DC0911}"/>
              </a:ext>
            </a:extLst>
          </p:cNvPr>
          <p:cNvSpPr/>
          <p:nvPr/>
        </p:nvSpPr>
        <p:spPr>
          <a:xfrm>
            <a:off x="419101" y="1927654"/>
            <a:ext cx="4707082" cy="2228711"/>
          </a:xfrm>
          <a:prstGeom prst="cloudCallout">
            <a:avLst>
              <a:gd name="adj1" fmla="val 40392"/>
              <a:gd name="adj2" fmla="val 46851"/>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can I budget and pay for AWS services?</a:t>
            </a:r>
          </a:p>
        </p:txBody>
      </p:sp>
      <p:sp>
        <p:nvSpPr>
          <p:cNvPr id="8" name="Cloud Callout 7">
            <a:extLst>
              <a:ext uri="{FF2B5EF4-FFF2-40B4-BE49-F238E27FC236}">
                <a16:creationId xmlns:a16="http://schemas.microsoft.com/office/drawing/2014/main" id="{FD591436-2E24-1141-B680-85447CDD73B2}"/>
              </a:ext>
            </a:extLst>
          </p:cNvPr>
          <p:cNvSpPr/>
          <p:nvPr/>
        </p:nvSpPr>
        <p:spPr>
          <a:xfrm>
            <a:off x="7065817" y="1927655"/>
            <a:ext cx="4707082" cy="2228710"/>
          </a:xfrm>
          <a:prstGeom prst="cloudCallout">
            <a:avLst>
              <a:gd name="adj1" fmla="val -42682"/>
              <a:gd name="adj2" fmla="val 47368"/>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Where can I find support and third-party software?</a:t>
            </a:r>
          </a:p>
        </p:txBody>
      </p:sp>
      <p:sp>
        <p:nvSpPr>
          <p:cNvPr id="9" name="Footer Placeholder 4">
            <a:extLst>
              <a:ext uri="{FF2B5EF4-FFF2-40B4-BE49-F238E27FC236}">
                <a16:creationId xmlns:a16="http://schemas.microsoft.com/office/drawing/2014/main" id="{97206DE4-95F8-B545-9CA0-B023C2B9F679}"/>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984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of the following is the lowest-cost AWS Support plan that includes all AWS Trusted Advisor checks?</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Business (correct)</a:t>
            </a:r>
          </a:p>
          <a:p>
            <a:pPr marL="514350" indent="-514350">
              <a:buFont typeface="+mj-lt"/>
              <a:buAutoNum type="alphaUcPeriod"/>
            </a:pPr>
            <a:r>
              <a:rPr lang="en-US" sz="2400" dirty="0"/>
              <a:t>Developer</a:t>
            </a:r>
          </a:p>
          <a:p>
            <a:pPr marL="514350" indent="-514350">
              <a:buFont typeface="+mj-lt"/>
              <a:buAutoNum type="alphaUcPeriod"/>
            </a:pPr>
            <a:r>
              <a:rPr lang="en-US" sz="2400" dirty="0"/>
              <a:t>Enterprise</a:t>
            </a:r>
          </a:p>
          <a:p>
            <a:pPr marL="514350" indent="-514350">
              <a:buFont typeface="+mj-lt"/>
              <a:buAutoNum type="alphaUcPeriod"/>
            </a:pPr>
            <a:r>
              <a:rPr lang="en-US" sz="2400" dirty="0"/>
              <a:t>Basic</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30</a:t>
            </a:fld>
            <a:endParaRPr lang="en-US" dirty="0"/>
          </a:p>
        </p:txBody>
      </p:sp>
    </p:spTree>
    <p:custDataLst>
      <p:tags r:id="rId1"/>
    </p:custDataLst>
    <p:extLst>
      <p:ext uri="{BB962C8B-B14F-4D97-AF65-F5344CB8AC3E}">
        <p14:creationId xmlns:p14="http://schemas.microsoft.com/office/powerpoint/2010/main" val="1565524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Marketplace</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47392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F485-6670-B64C-BC34-0C52E13C6188}"/>
              </a:ext>
            </a:extLst>
          </p:cNvPr>
          <p:cNvSpPr>
            <a:spLocks noGrp="1"/>
          </p:cNvSpPr>
          <p:nvPr>
            <p:ph type="title"/>
          </p:nvPr>
        </p:nvSpPr>
        <p:spPr/>
        <p:txBody>
          <a:bodyPr/>
          <a:lstStyle/>
          <a:p>
            <a:r>
              <a:rPr lang="en-US" dirty="0"/>
              <a:t>AWS Marketplace</a:t>
            </a:r>
          </a:p>
        </p:txBody>
      </p:sp>
      <p:sp>
        <p:nvSpPr>
          <p:cNvPr id="3" name="Slide Number Placeholder 2">
            <a:extLst>
              <a:ext uri="{FF2B5EF4-FFF2-40B4-BE49-F238E27FC236}">
                <a16:creationId xmlns:a16="http://schemas.microsoft.com/office/drawing/2014/main" id="{318276C1-F4EF-D54F-86EF-3418226239AD}"/>
              </a:ext>
            </a:extLst>
          </p:cNvPr>
          <p:cNvSpPr>
            <a:spLocks noGrp="1"/>
          </p:cNvSpPr>
          <p:nvPr>
            <p:ph type="sldNum" sz="quarter" idx="12"/>
          </p:nvPr>
        </p:nvSpPr>
        <p:spPr/>
        <p:txBody>
          <a:bodyPr/>
          <a:lstStyle/>
          <a:p>
            <a:fld id="{B6A95138-A96E-2F42-A959-2EFD44FE4AB7}" type="slidenum">
              <a:rPr lang="en-US" smtClean="0"/>
              <a:t>32</a:t>
            </a:fld>
            <a:endParaRPr lang="en-US" dirty="0"/>
          </a:p>
        </p:txBody>
      </p:sp>
      <p:sp>
        <p:nvSpPr>
          <p:cNvPr id="15" name="TextBox 14">
            <a:extLst>
              <a:ext uri="{FF2B5EF4-FFF2-40B4-BE49-F238E27FC236}">
                <a16:creationId xmlns:a16="http://schemas.microsoft.com/office/drawing/2014/main" id="{C6A99232-4621-9344-A9B6-AF5C5961104D}"/>
              </a:ext>
            </a:extLst>
          </p:cNvPr>
          <p:cNvSpPr txBox="1"/>
          <p:nvPr/>
        </p:nvSpPr>
        <p:spPr>
          <a:xfrm>
            <a:off x="642553" y="4719686"/>
            <a:ext cx="3062345" cy="1200329"/>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Discover thousands of software products that run on AWS</a:t>
            </a:r>
          </a:p>
        </p:txBody>
      </p:sp>
      <p:sp>
        <p:nvSpPr>
          <p:cNvPr id="16" name="TextBox 15">
            <a:extLst>
              <a:ext uri="{FF2B5EF4-FFF2-40B4-BE49-F238E27FC236}">
                <a16:creationId xmlns:a16="http://schemas.microsoft.com/office/drawing/2014/main" id="{CC6A799A-DE38-4B4E-A2A5-50BE72BC582E}"/>
              </a:ext>
            </a:extLst>
          </p:cNvPr>
          <p:cNvSpPr txBox="1"/>
          <p:nvPr/>
        </p:nvSpPr>
        <p:spPr>
          <a:xfrm>
            <a:off x="4509990" y="4719686"/>
            <a:ext cx="3176088" cy="1569660"/>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Access detailed information and reviews for each product listing</a:t>
            </a:r>
          </a:p>
        </p:txBody>
      </p:sp>
      <p:sp>
        <p:nvSpPr>
          <p:cNvPr id="17" name="TextBox 16">
            <a:extLst>
              <a:ext uri="{FF2B5EF4-FFF2-40B4-BE49-F238E27FC236}">
                <a16:creationId xmlns:a16="http://schemas.microsoft.com/office/drawing/2014/main" id="{FE223487-D5B0-8F44-B54B-B8479B386FC6}"/>
              </a:ext>
            </a:extLst>
          </p:cNvPr>
          <p:cNvSpPr txBox="1"/>
          <p:nvPr/>
        </p:nvSpPr>
        <p:spPr>
          <a:xfrm>
            <a:off x="8358709" y="4719686"/>
            <a:ext cx="3083353" cy="1200329"/>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Explore software solutions by industry and use case</a:t>
            </a:r>
          </a:p>
        </p:txBody>
      </p:sp>
      <p:sp>
        <p:nvSpPr>
          <p:cNvPr id="22" name="TextBox 21">
            <a:extLst>
              <a:ext uri="{FF2B5EF4-FFF2-40B4-BE49-F238E27FC236}">
                <a16:creationId xmlns:a16="http://schemas.microsoft.com/office/drawing/2014/main" id="{60BBC8F4-8CEF-1048-9240-853FDD40F619}"/>
              </a:ext>
            </a:extLst>
          </p:cNvPr>
          <p:cNvSpPr txBox="1"/>
          <p:nvPr/>
        </p:nvSpPr>
        <p:spPr>
          <a:xfrm>
            <a:off x="419100" y="1378472"/>
            <a:ext cx="11724756" cy="954107"/>
          </a:xfrm>
          <a:prstGeom prst="rect">
            <a:avLst/>
          </a:prstGeom>
          <a:noFill/>
        </p:spPr>
        <p:txBody>
          <a:bodyPr wrap="square" rtlCol="0">
            <a:spAutoFit/>
          </a:bodyPr>
          <a:lstStyle/>
          <a:p>
            <a:r>
              <a:rPr lang="en-US" sz="2800" dirty="0">
                <a:latin typeface="Amazon Ember" panose="02000000000000000000" pitchFamily="2" charset="0"/>
                <a:ea typeface="Amazon Ember" panose="02000000000000000000" pitchFamily="2" charset="0"/>
                <a:cs typeface="Amazon Ember" panose="020B0603020204020204" pitchFamily="34" charset="0"/>
              </a:rPr>
              <a:t>AWS Marketplace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is a digital catalog that provides listings of third-party software that runs on AWS.</a:t>
            </a:r>
          </a:p>
        </p:txBody>
      </p:sp>
      <p:pic>
        <p:nvPicPr>
          <p:cNvPr id="6" name="Picture 5">
            <a:extLst>
              <a:ext uri="{FF2B5EF4-FFF2-40B4-BE49-F238E27FC236}">
                <a16:creationId xmlns:a16="http://schemas.microsoft.com/office/drawing/2014/main" id="{7F555DEA-E786-B649-AB7D-FCD7509452FE}"/>
              </a:ext>
            </a:extLst>
          </p:cNvPr>
          <p:cNvPicPr>
            <a:picLocks noChangeAspect="1"/>
          </p:cNvPicPr>
          <p:nvPr/>
        </p:nvPicPr>
        <p:blipFill>
          <a:blip r:embed="rId4"/>
          <a:stretch>
            <a:fillRect/>
          </a:stretch>
        </p:blipFill>
        <p:spPr>
          <a:xfrm>
            <a:off x="5103630" y="2891374"/>
            <a:ext cx="1988809" cy="1724257"/>
          </a:xfrm>
          <a:prstGeom prst="rect">
            <a:avLst/>
          </a:prstGeom>
        </p:spPr>
      </p:pic>
      <p:pic>
        <p:nvPicPr>
          <p:cNvPr id="8" name="Picture 7">
            <a:extLst>
              <a:ext uri="{FF2B5EF4-FFF2-40B4-BE49-F238E27FC236}">
                <a16:creationId xmlns:a16="http://schemas.microsoft.com/office/drawing/2014/main" id="{1D150688-3561-6B45-942E-6B99AD3A0D74}"/>
              </a:ext>
            </a:extLst>
          </p:cNvPr>
          <p:cNvPicPr>
            <a:picLocks noChangeAspect="1"/>
          </p:cNvPicPr>
          <p:nvPr/>
        </p:nvPicPr>
        <p:blipFill>
          <a:blip r:embed="rId5"/>
          <a:stretch>
            <a:fillRect/>
          </a:stretch>
        </p:blipFill>
        <p:spPr>
          <a:xfrm>
            <a:off x="1055322" y="2994173"/>
            <a:ext cx="2236807" cy="1518657"/>
          </a:xfrm>
          <a:prstGeom prst="rect">
            <a:avLst/>
          </a:prstGeom>
        </p:spPr>
      </p:pic>
      <p:pic>
        <p:nvPicPr>
          <p:cNvPr id="10" name="Picture 9">
            <a:extLst>
              <a:ext uri="{FF2B5EF4-FFF2-40B4-BE49-F238E27FC236}">
                <a16:creationId xmlns:a16="http://schemas.microsoft.com/office/drawing/2014/main" id="{7ABEC1AB-33E0-E74C-AE52-F7F018E0627E}"/>
              </a:ext>
            </a:extLst>
          </p:cNvPr>
          <p:cNvPicPr>
            <a:picLocks noChangeAspect="1"/>
          </p:cNvPicPr>
          <p:nvPr/>
        </p:nvPicPr>
        <p:blipFill>
          <a:blip r:embed="rId6"/>
          <a:stretch>
            <a:fillRect/>
          </a:stretch>
        </p:blipFill>
        <p:spPr>
          <a:xfrm>
            <a:off x="8903681" y="2536546"/>
            <a:ext cx="1993409" cy="1976284"/>
          </a:xfrm>
          <a:prstGeom prst="rect">
            <a:avLst/>
          </a:prstGeom>
        </p:spPr>
      </p:pic>
      <p:sp>
        <p:nvSpPr>
          <p:cNvPr id="12" name="Footer Placeholder 4">
            <a:extLst>
              <a:ext uri="{FF2B5EF4-FFF2-40B4-BE49-F238E27FC236}">
                <a16:creationId xmlns:a16="http://schemas.microsoft.com/office/drawing/2014/main" id="{A3199DF5-AD86-4E43-B8B8-48C27B4AEF1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40069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E6B7-0D17-5645-BC2C-D43779037A40}"/>
              </a:ext>
            </a:extLst>
          </p:cNvPr>
          <p:cNvSpPr>
            <a:spLocks noGrp="1"/>
          </p:cNvSpPr>
          <p:nvPr>
            <p:ph type="title"/>
          </p:nvPr>
        </p:nvSpPr>
        <p:spPr/>
        <p:txBody>
          <a:bodyPr/>
          <a:lstStyle/>
          <a:p>
            <a:r>
              <a:rPr lang="en-US" dirty="0"/>
              <a:t>AWS Marketplace categories</a:t>
            </a:r>
          </a:p>
        </p:txBody>
      </p:sp>
      <p:sp>
        <p:nvSpPr>
          <p:cNvPr id="3" name="Slide Number Placeholder 2">
            <a:extLst>
              <a:ext uri="{FF2B5EF4-FFF2-40B4-BE49-F238E27FC236}">
                <a16:creationId xmlns:a16="http://schemas.microsoft.com/office/drawing/2014/main" id="{7CEBFB05-48DC-5844-A085-482C1E28D062}"/>
              </a:ext>
            </a:extLst>
          </p:cNvPr>
          <p:cNvSpPr>
            <a:spLocks noGrp="1"/>
          </p:cNvSpPr>
          <p:nvPr>
            <p:ph type="sldNum" sz="quarter" idx="12"/>
          </p:nvPr>
        </p:nvSpPr>
        <p:spPr/>
        <p:txBody>
          <a:bodyPr/>
          <a:lstStyle/>
          <a:p>
            <a:fld id="{B6A95138-A96E-2F42-A959-2EFD44FE4AB7}" type="slidenum">
              <a:rPr lang="en-US" smtClean="0"/>
              <a:t>33</a:t>
            </a:fld>
            <a:endParaRPr lang="en-US" dirty="0"/>
          </a:p>
        </p:txBody>
      </p:sp>
      <p:sp>
        <p:nvSpPr>
          <p:cNvPr id="5" name="TextBox 4">
            <a:extLst>
              <a:ext uri="{FF2B5EF4-FFF2-40B4-BE49-F238E27FC236}">
                <a16:creationId xmlns:a16="http://schemas.microsoft.com/office/drawing/2014/main" id="{8BB34CB9-A27E-4046-9601-09C1C09F674C}"/>
              </a:ext>
            </a:extLst>
          </p:cNvPr>
          <p:cNvSpPr txBox="1"/>
          <p:nvPr/>
        </p:nvSpPr>
        <p:spPr>
          <a:xfrm>
            <a:off x="8626877" y="2983898"/>
            <a:ext cx="2090637"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Infrastructure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Software</a:t>
            </a:r>
          </a:p>
        </p:txBody>
      </p:sp>
      <p:pic>
        <p:nvPicPr>
          <p:cNvPr id="7" name="Picture 6">
            <a:extLst>
              <a:ext uri="{FF2B5EF4-FFF2-40B4-BE49-F238E27FC236}">
                <a16:creationId xmlns:a16="http://schemas.microsoft.com/office/drawing/2014/main" id="{4A91B285-5A39-1543-93BA-348B3E08153E}"/>
              </a:ext>
            </a:extLst>
          </p:cNvPr>
          <p:cNvPicPr>
            <a:picLocks noChangeAspect="1"/>
          </p:cNvPicPr>
          <p:nvPr/>
        </p:nvPicPr>
        <p:blipFill>
          <a:blip r:embed="rId4"/>
          <a:stretch>
            <a:fillRect/>
          </a:stretch>
        </p:blipFill>
        <p:spPr>
          <a:xfrm>
            <a:off x="9144593" y="1847736"/>
            <a:ext cx="1055205" cy="1040421"/>
          </a:xfrm>
          <a:prstGeom prst="rect">
            <a:avLst/>
          </a:prstGeom>
        </p:spPr>
      </p:pic>
      <p:sp>
        <p:nvSpPr>
          <p:cNvPr id="8" name="TextBox 7">
            <a:extLst>
              <a:ext uri="{FF2B5EF4-FFF2-40B4-BE49-F238E27FC236}">
                <a16:creationId xmlns:a16="http://schemas.microsoft.com/office/drawing/2014/main" id="{BC924F9E-2A55-AD40-830E-3D7D03CE98A3}"/>
              </a:ext>
            </a:extLst>
          </p:cNvPr>
          <p:cNvSpPr txBox="1"/>
          <p:nvPr/>
        </p:nvSpPr>
        <p:spPr>
          <a:xfrm>
            <a:off x="1321530" y="2983898"/>
            <a:ext cx="1829347"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Business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Applications</a:t>
            </a:r>
          </a:p>
        </p:txBody>
      </p:sp>
      <p:pic>
        <p:nvPicPr>
          <p:cNvPr id="10" name="Picture 9">
            <a:extLst>
              <a:ext uri="{FF2B5EF4-FFF2-40B4-BE49-F238E27FC236}">
                <a16:creationId xmlns:a16="http://schemas.microsoft.com/office/drawing/2014/main" id="{519D533D-538D-1C44-86A7-3F8414FD5538}"/>
              </a:ext>
            </a:extLst>
          </p:cNvPr>
          <p:cNvPicPr>
            <a:picLocks noChangeAspect="1"/>
          </p:cNvPicPr>
          <p:nvPr/>
        </p:nvPicPr>
        <p:blipFill>
          <a:blip r:embed="rId5"/>
          <a:stretch>
            <a:fillRect/>
          </a:stretch>
        </p:blipFill>
        <p:spPr>
          <a:xfrm>
            <a:off x="1756206" y="1937648"/>
            <a:ext cx="959995" cy="983149"/>
          </a:xfrm>
          <a:prstGeom prst="rect">
            <a:avLst/>
          </a:prstGeom>
        </p:spPr>
      </p:pic>
      <p:pic>
        <p:nvPicPr>
          <p:cNvPr id="12" name="Picture 11">
            <a:extLst>
              <a:ext uri="{FF2B5EF4-FFF2-40B4-BE49-F238E27FC236}">
                <a16:creationId xmlns:a16="http://schemas.microsoft.com/office/drawing/2014/main" id="{C2AB9785-F345-5349-9A4A-47BFD3FE3745}"/>
              </a:ext>
            </a:extLst>
          </p:cNvPr>
          <p:cNvPicPr>
            <a:picLocks noChangeAspect="1"/>
          </p:cNvPicPr>
          <p:nvPr/>
        </p:nvPicPr>
        <p:blipFill>
          <a:blip r:embed="rId6"/>
          <a:stretch>
            <a:fillRect/>
          </a:stretch>
        </p:blipFill>
        <p:spPr>
          <a:xfrm>
            <a:off x="4285063" y="1876374"/>
            <a:ext cx="1055204" cy="983149"/>
          </a:xfrm>
          <a:prstGeom prst="rect">
            <a:avLst/>
          </a:prstGeom>
        </p:spPr>
      </p:pic>
      <p:sp>
        <p:nvSpPr>
          <p:cNvPr id="13" name="TextBox 12">
            <a:extLst>
              <a:ext uri="{FF2B5EF4-FFF2-40B4-BE49-F238E27FC236}">
                <a16:creationId xmlns:a16="http://schemas.microsoft.com/office/drawing/2014/main" id="{F63ABC8D-5B4C-A440-9522-04701A5AECF5}"/>
              </a:ext>
            </a:extLst>
          </p:cNvPr>
          <p:cNvSpPr txBox="1"/>
          <p:nvPr/>
        </p:nvSpPr>
        <p:spPr>
          <a:xfrm>
            <a:off x="4069513" y="2983898"/>
            <a:ext cx="1486304"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Data and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Analytics</a:t>
            </a:r>
          </a:p>
        </p:txBody>
      </p:sp>
      <p:pic>
        <p:nvPicPr>
          <p:cNvPr id="15" name="Picture 14">
            <a:extLst>
              <a:ext uri="{FF2B5EF4-FFF2-40B4-BE49-F238E27FC236}">
                <a16:creationId xmlns:a16="http://schemas.microsoft.com/office/drawing/2014/main" id="{0E9A6063-C03D-634D-9426-B4B7480ECE3E}"/>
              </a:ext>
            </a:extLst>
          </p:cNvPr>
          <p:cNvPicPr>
            <a:picLocks noChangeAspect="1"/>
          </p:cNvPicPr>
          <p:nvPr/>
        </p:nvPicPr>
        <p:blipFill>
          <a:blip r:embed="rId7"/>
          <a:stretch>
            <a:fillRect/>
          </a:stretch>
        </p:blipFill>
        <p:spPr>
          <a:xfrm>
            <a:off x="6821376" y="1860569"/>
            <a:ext cx="971138" cy="983149"/>
          </a:xfrm>
          <a:prstGeom prst="rect">
            <a:avLst/>
          </a:prstGeom>
        </p:spPr>
      </p:pic>
      <p:sp>
        <p:nvSpPr>
          <p:cNvPr id="16" name="TextBox 15">
            <a:extLst>
              <a:ext uri="{FF2B5EF4-FFF2-40B4-BE49-F238E27FC236}">
                <a16:creationId xmlns:a16="http://schemas.microsoft.com/office/drawing/2014/main" id="{F48C7BF1-C325-0D4C-8F7B-3829B2613FAD}"/>
              </a:ext>
            </a:extLst>
          </p:cNvPr>
          <p:cNvSpPr txBox="1"/>
          <p:nvPr/>
        </p:nvSpPr>
        <p:spPr>
          <a:xfrm>
            <a:off x="6640849" y="2983898"/>
            <a:ext cx="1332193" cy="461665"/>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DevOps</a:t>
            </a:r>
          </a:p>
        </p:txBody>
      </p:sp>
      <p:sp>
        <p:nvSpPr>
          <p:cNvPr id="17" name="TextBox 16">
            <a:extLst>
              <a:ext uri="{FF2B5EF4-FFF2-40B4-BE49-F238E27FC236}">
                <a16:creationId xmlns:a16="http://schemas.microsoft.com/office/drawing/2014/main" id="{4A744435-DC32-EB4D-B20B-9EF8F8A46E28}"/>
              </a:ext>
            </a:extLst>
          </p:cNvPr>
          <p:cNvSpPr txBox="1"/>
          <p:nvPr/>
        </p:nvSpPr>
        <p:spPr>
          <a:xfrm>
            <a:off x="1361605" y="5193393"/>
            <a:ext cx="1749197" cy="830997"/>
          </a:xfrm>
          <a:prstGeom prst="rect">
            <a:avLst/>
          </a:prstGeom>
          <a:noFill/>
        </p:spPr>
        <p:txBody>
          <a:bodyPr wrap="non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Internet of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Things (IoT)</a:t>
            </a:r>
          </a:p>
        </p:txBody>
      </p:sp>
      <p:pic>
        <p:nvPicPr>
          <p:cNvPr id="19" name="Picture 18">
            <a:extLst>
              <a:ext uri="{FF2B5EF4-FFF2-40B4-BE49-F238E27FC236}">
                <a16:creationId xmlns:a16="http://schemas.microsoft.com/office/drawing/2014/main" id="{F1684AC4-473D-ED48-AF96-862D10978F4E}"/>
              </a:ext>
            </a:extLst>
          </p:cNvPr>
          <p:cNvPicPr>
            <a:picLocks noChangeAspect="1"/>
          </p:cNvPicPr>
          <p:nvPr/>
        </p:nvPicPr>
        <p:blipFill>
          <a:blip r:embed="rId8"/>
          <a:stretch>
            <a:fillRect/>
          </a:stretch>
        </p:blipFill>
        <p:spPr>
          <a:xfrm>
            <a:off x="1756143" y="4277305"/>
            <a:ext cx="960120" cy="869177"/>
          </a:xfrm>
          <a:prstGeom prst="rect">
            <a:avLst/>
          </a:prstGeom>
        </p:spPr>
      </p:pic>
      <p:sp>
        <p:nvSpPr>
          <p:cNvPr id="20" name="TextBox 19">
            <a:extLst>
              <a:ext uri="{FF2B5EF4-FFF2-40B4-BE49-F238E27FC236}">
                <a16:creationId xmlns:a16="http://schemas.microsoft.com/office/drawing/2014/main" id="{E9D256D3-A87B-0245-9264-6C5EE8F0AB2D}"/>
              </a:ext>
            </a:extLst>
          </p:cNvPr>
          <p:cNvSpPr txBox="1"/>
          <p:nvPr/>
        </p:nvSpPr>
        <p:spPr>
          <a:xfrm>
            <a:off x="4118404" y="5207000"/>
            <a:ext cx="1388522" cy="830997"/>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Machine </a:t>
            </a:r>
            <a:b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Learning</a:t>
            </a:r>
          </a:p>
        </p:txBody>
      </p:sp>
      <p:pic>
        <p:nvPicPr>
          <p:cNvPr id="22" name="Picture 21">
            <a:extLst>
              <a:ext uri="{FF2B5EF4-FFF2-40B4-BE49-F238E27FC236}">
                <a16:creationId xmlns:a16="http://schemas.microsoft.com/office/drawing/2014/main" id="{5D4B4034-BFAD-0949-9E49-1B0A40168030}"/>
              </a:ext>
            </a:extLst>
          </p:cNvPr>
          <p:cNvPicPr>
            <a:picLocks noChangeAspect="1"/>
          </p:cNvPicPr>
          <p:nvPr/>
        </p:nvPicPr>
        <p:blipFill>
          <a:blip r:embed="rId9"/>
          <a:stretch>
            <a:fillRect/>
          </a:stretch>
        </p:blipFill>
        <p:spPr>
          <a:xfrm>
            <a:off x="4324754" y="4196931"/>
            <a:ext cx="975823" cy="949551"/>
          </a:xfrm>
          <a:prstGeom prst="rect">
            <a:avLst/>
          </a:prstGeom>
        </p:spPr>
      </p:pic>
      <p:sp>
        <p:nvSpPr>
          <p:cNvPr id="23" name="TextBox 22">
            <a:extLst>
              <a:ext uri="{FF2B5EF4-FFF2-40B4-BE49-F238E27FC236}">
                <a16:creationId xmlns:a16="http://schemas.microsoft.com/office/drawing/2014/main" id="{758EDB53-AE72-BA4E-B68F-389CA7F4D9D8}"/>
              </a:ext>
            </a:extLst>
          </p:cNvPr>
          <p:cNvSpPr txBox="1"/>
          <p:nvPr/>
        </p:nvSpPr>
        <p:spPr>
          <a:xfrm>
            <a:off x="6571808" y="5207000"/>
            <a:ext cx="1470274"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Migration</a:t>
            </a:r>
          </a:p>
        </p:txBody>
      </p:sp>
      <p:pic>
        <p:nvPicPr>
          <p:cNvPr id="25" name="Picture 24">
            <a:extLst>
              <a:ext uri="{FF2B5EF4-FFF2-40B4-BE49-F238E27FC236}">
                <a16:creationId xmlns:a16="http://schemas.microsoft.com/office/drawing/2014/main" id="{19BEEA2A-19FC-DC47-BB9D-CDDA1DCFC815}"/>
              </a:ext>
            </a:extLst>
          </p:cNvPr>
          <p:cNvPicPr>
            <a:picLocks noChangeAspect="1"/>
          </p:cNvPicPr>
          <p:nvPr/>
        </p:nvPicPr>
        <p:blipFill>
          <a:blip r:embed="rId10"/>
          <a:stretch>
            <a:fillRect/>
          </a:stretch>
        </p:blipFill>
        <p:spPr>
          <a:xfrm>
            <a:off x="6788532" y="4213959"/>
            <a:ext cx="1036826" cy="949551"/>
          </a:xfrm>
          <a:prstGeom prst="rect">
            <a:avLst/>
          </a:prstGeom>
        </p:spPr>
      </p:pic>
      <p:sp>
        <p:nvSpPr>
          <p:cNvPr id="26" name="TextBox 25">
            <a:extLst>
              <a:ext uri="{FF2B5EF4-FFF2-40B4-BE49-F238E27FC236}">
                <a16:creationId xmlns:a16="http://schemas.microsoft.com/office/drawing/2014/main" id="{292DDA57-3289-5E41-9F06-FA5204F95C79}"/>
              </a:ext>
            </a:extLst>
          </p:cNvPr>
          <p:cNvSpPr txBox="1"/>
          <p:nvPr/>
        </p:nvSpPr>
        <p:spPr>
          <a:xfrm>
            <a:off x="9042856" y="5207000"/>
            <a:ext cx="1258678" cy="461665"/>
          </a:xfrm>
          <a:prstGeom prst="rect">
            <a:avLst/>
          </a:prstGeom>
          <a:noFill/>
        </p:spPr>
        <p:txBody>
          <a:bodyPr wrap="non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Security</a:t>
            </a:r>
          </a:p>
        </p:txBody>
      </p:sp>
      <p:pic>
        <p:nvPicPr>
          <p:cNvPr id="28" name="Picture 27">
            <a:extLst>
              <a:ext uri="{FF2B5EF4-FFF2-40B4-BE49-F238E27FC236}">
                <a16:creationId xmlns:a16="http://schemas.microsoft.com/office/drawing/2014/main" id="{DF6C1834-6236-5D41-8FD9-23FA1D0F86D6}"/>
              </a:ext>
            </a:extLst>
          </p:cNvPr>
          <p:cNvPicPr>
            <a:picLocks noChangeAspect="1"/>
          </p:cNvPicPr>
          <p:nvPr/>
        </p:nvPicPr>
        <p:blipFill>
          <a:blip r:embed="rId11"/>
          <a:stretch>
            <a:fillRect/>
          </a:stretch>
        </p:blipFill>
        <p:spPr>
          <a:xfrm>
            <a:off x="9201970" y="4209102"/>
            <a:ext cx="940450" cy="954408"/>
          </a:xfrm>
          <a:prstGeom prst="rect">
            <a:avLst/>
          </a:prstGeom>
        </p:spPr>
      </p:pic>
      <p:sp>
        <p:nvSpPr>
          <p:cNvPr id="21" name="Footer Placeholder 4">
            <a:extLst>
              <a:ext uri="{FF2B5EF4-FFF2-40B4-BE49-F238E27FC236}">
                <a16:creationId xmlns:a16="http://schemas.microsoft.com/office/drawing/2014/main" id="{65771E45-36F7-7B42-95EB-BABD021FD62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55152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8</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20243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action can a customer perform with consolidated billing?</a:t>
            </a:r>
          </a:p>
          <a:p>
            <a:pPr marL="514350" indent="-514350">
              <a:buFont typeface="+mj-lt"/>
              <a:buAutoNum type="alphaUcPeriod"/>
            </a:pPr>
            <a:r>
              <a:rPr lang="en-US" sz="2400" dirty="0"/>
              <a:t>Review how much cost predicted AWS usage will incur by the end of the month</a:t>
            </a:r>
          </a:p>
          <a:p>
            <a:pPr marL="514350" indent="-514350">
              <a:buFont typeface="+mj-lt"/>
              <a:buAutoNum type="alphaUcPeriod"/>
            </a:pPr>
            <a:r>
              <a:rPr lang="en-US" sz="2400" dirty="0"/>
              <a:t>Create an estimate for the cost of use cases on AWS</a:t>
            </a:r>
          </a:p>
          <a:p>
            <a:pPr marL="514350" indent="-514350">
              <a:buFont typeface="+mj-lt"/>
              <a:buAutoNum type="alphaUcPeriod"/>
            </a:pPr>
            <a:r>
              <a:rPr lang="en-US" sz="2400" dirty="0"/>
              <a:t>Combine usage across accounts to receive volume pricing discounts</a:t>
            </a:r>
          </a:p>
          <a:p>
            <a:pPr marL="514350" indent="-514350">
              <a:buFont typeface="+mj-lt"/>
              <a:buAutoNum type="alphaUcPeriod"/>
            </a:pPr>
            <a:r>
              <a:rPr lang="en-US" sz="2400" dirty="0"/>
              <a:t>Visualize and manage AWS costs and usage over time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35</a:t>
            </a:fld>
            <a:endParaRPr lang="en-US" dirty="0"/>
          </a:p>
        </p:txBody>
      </p:sp>
    </p:spTree>
    <p:custDataLst>
      <p:tags r:id="rId1"/>
    </p:custDataLst>
    <p:extLst>
      <p:ext uri="{BB962C8B-B14F-4D97-AF65-F5344CB8AC3E}">
        <p14:creationId xmlns:p14="http://schemas.microsoft.com/office/powerpoint/2010/main" val="3250896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action can a customer perform with consolidated billing?</a:t>
            </a:r>
          </a:p>
          <a:p>
            <a:pPr marL="514350" indent="-514350">
              <a:buFont typeface="+mj-lt"/>
              <a:buAutoNum type="alphaUcPeriod"/>
            </a:pPr>
            <a:r>
              <a:rPr lang="en-US" sz="2400" dirty="0"/>
              <a:t>Review how much cost predicted AWS usage will incur by the end of the month</a:t>
            </a:r>
          </a:p>
          <a:p>
            <a:pPr marL="514350" indent="-514350">
              <a:buFont typeface="+mj-lt"/>
              <a:buAutoNum type="alphaUcPeriod"/>
            </a:pPr>
            <a:r>
              <a:rPr lang="en-US" sz="2400" dirty="0"/>
              <a:t>Create an estimate for the cost of use cases on AWS</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Combine usage across accounts to receive volume pricing discounts (correct)</a:t>
            </a:r>
          </a:p>
          <a:p>
            <a:pPr marL="514350" indent="-514350">
              <a:buFont typeface="+mj-lt"/>
              <a:buAutoNum type="alphaUcPeriod"/>
            </a:pPr>
            <a:r>
              <a:rPr lang="en-US" sz="2400" dirty="0"/>
              <a:t>Visualize and manage AWS costs and usage over time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36</a:t>
            </a:fld>
            <a:endParaRPr lang="en-US" dirty="0"/>
          </a:p>
        </p:txBody>
      </p:sp>
    </p:spTree>
    <p:custDataLst>
      <p:tags r:id="rId1"/>
    </p:custDataLst>
    <p:extLst>
      <p:ext uri="{BB962C8B-B14F-4D97-AF65-F5344CB8AC3E}">
        <p14:creationId xmlns:p14="http://schemas.microsoft.com/office/powerpoint/2010/main" val="1791819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pricing tool is used to visualize, understand, and manage AWS costs and usage over time?</a:t>
            </a:r>
          </a:p>
          <a:p>
            <a:pPr marL="514350" indent="-514350">
              <a:buFont typeface="+mj-lt"/>
              <a:buAutoNum type="alphaUcPeriod"/>
            </a:pPr>
            <a:r>
              <a:rPr lang="en-US" sz="2400" dirty="0"/>
              <a:t>AWS Pricing Calculator</a:t>
            </a:r>
          </a:p>
          <a:p>
            <a:pPr marL="514350" indent="-514350">
              <a:buFont typeface="+mj-lt"/>
              <a:buAutoNum type="alphaUcPeriod"/>
            </a:pPr>
            <a:r>
              <a:rPr lang="en-US" sz="2400" dirty="0"/>
              <a:t>AWS Budgets</a:t>
            </a:r>
          </a:p>
          <a:p>
            <a:pPr marL="514350" indent="-514350">
              <a:buFont typeface="+mj-lt"/>
              <a:buAutoNum type="alphaUcPeriod"/>
            </a:pPr>
            <a:r>
              <a:rPr lang="en-US" sz="2400" dirty="0"/>
              <a:t>AWS Cost Explorer</a:t>
            </a:r>
          </a:p>
          <a:p>
            <a:pPr marL="514350" indent="-514350">
              <a:buFont typeface="+mj-lt"/>
              <a:buAutoNum type="alphaUcPeriod"/>
            </a:pPr>
            <a:r>
              <a:rPr lang="en-US" sz="2400" dirty="0"/>
              <a:t>AWS Free Tier</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37</a:t>
            </a:fld>
            <a:endParaRPr lang="en-US" dirty="0"/>
          </a:p>
        </p:txBody>
      </p:sp>
    </p:spTree>
    <p:custDataLst>
      <p:tags r:id="rId1"/>
    </p:custDataLst>
    <p:extLst>
      <p:ext uri="{BB962C8B-B14F-4D97-AF65-F5344CB8AC3E}">
        <p14:creationId xmlns:p14="http://schemas.microsoft.com/office/powerpoint/2010/main" val="1221439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pricing tool is used to visualize, understand, and manage your AWS costs and usage over time?</a:t>
            </a:r>
          </a:p>
          <a:p>
            <a:pPr marL="514350" indent="-514350">
              <a:buFont typeface="+mj-lt"/>
              <a:buAutoNum type="alphaUcPeriod"/>
            </a:pPr>
            <a:r>
              <a:rPr lang="en-US" sz="2400" dirty="0"/>
              <a:t>AWS Pricing Calculator</a:t>
            </a:r>
          </a:p>
          <a:p>
            <a:pPr marL="514350" indent="-514350">
              <a:buFont typeface="+mj-lt"/>
              <a:buAutoNum type="alphaUcPeriod"/>
            </a:pPr>
            <a:r>
              <a:rPr lang="en-US" sz="2400" dirty="0"/>
              <a:t>AWS Budgets</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Cost Explorer (correct)</a:t>
            </a:r>
          </a:p>
          <a:p>
            <a:pPr marL="514350" indent="-514350">
              <a:buFont typeface="+mj-lt"/>
              <a:buAutoNum type="alphaUcPeriod"/>
            </a:pPr>
            <a:r>
              <a:rPr lang="en-US" sz="2400" dirty="0"/>
              <a:t>AWS Free Tier</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38</a:t>
            </a:fld>
            <a:endParaRPr lang="en-US" dirty="0"/>
          </a:p>
        </p:txBody>
      </p:sp>
    </p:spTree>
    <p:custDataLst>
      <p:tags r:id="rId1"/>
    </p:custDataLst>
    <p:extLst>
      <p:ext uri="{BB962C8B-B14F-4D97-AF65-F5344CB8AC3E}">
        <p14:creationId xmlns:p14="http://schemas.microsoft.com/office/powerpoint/2010/main" val="937428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a:xfrm>
            <a:off x="5714474" y="1178376"/>
            <a:ext cx="5841650" cy="4814920"/>
          </a:xfrm>
        </p:spPr>
        <p:txBody>
          <a:bodyPr/>
          <a:lstStyle/>
          <a:p>
            <a:pPr marL="0" indent="0">
              <a:spcAft>
                <a:spcPts val="1000"/>
              </a:spcAft>
              <a:buNone/>
            </a:pPr>
            <a:r>
              <a:rPr lang="en-US" dirty="0"/>
              <a:t>Which pricing tool can a customer use to receive alerts when their service usage exceeds a customer-defined threshold?</a:t>
            </a:r>
          </a:p>
          <a:p>
            <a:pPr marL="514350" indent="-514350">
              <a:buFont typeface="+mj-lt"/>
              <a:buAutoNum type="alphaUcPeriod"/>
            </a:pPr>
            <a:r>
              <a:rPr lang="en-US" sz="2400" dirty="0"/>
              <a:t>Billing dashboard in the AWS Management Console</a:t>
            </a:r>
          </a:p>
          <a:p>
            <a:pPr marL="514350" indent="-514350">
              <a:buFont typeface="+mj-lt"/>
              <a:buAutoNum type="alphaUcPeriod"/>
            </a:pPr>
            <a:r>
              <a:rPr lang="en-US" sz="2400" dirty="0"/>
              <a:t>AWS Budgets</a:t>
            </a:r>
          </a:p>
          <a:p>
            <a:pPr marL="514350" indent="-514350">
              <a:buFont typeface="+mj-lt"/>
              <a:buAutoNum type="alphaUcPeriod"/>
            </a:pPr>
            <a:r>
              <a:rPr lang="en-US" sz="2400" dirty="0"/>
              <a:t>AWS Free Tier</a:t>
            </a:r>
          </a:p>
          <a:p>
            <a:pPr marL="514350" indent="-514350">
              <a:buFont typeface="+mj-lt"/>
              <a:buAutoNum type="alphaUcPeriod"/>
            </a:pPr>
            <a:r>
              <a:rPr lang="en-US" sz="2400" dirty="0"/>
              <a:t>AWS Cost Explorer</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39</a:t>
            </a:fld>
            <a:endParaRPr lang="en-US" dirty="0"/>
          </a:p>
        </p:txBody>
      </p:sp>
    </p:spTree>
    <p:custDataLst>
      <p:tags r:id="rId1"/>
    </p:custDataLst>
    <p:extLst>
      <p:ext uri="{BB962C8B-B14F-4D97-AF65-F5344CB8AC3E}">
        <p14:creationId xmlns:p14="http://schemas.microsoft.com/office/powerpoint/2010/main" val="61587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pricing</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11555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a:xfrm>
            <a:off x="5714474" y="1178376"/>
            <a:ext cx="5841650" cy="4814920"/>
          </a:xfrm>
        </p:spPr>
        <p:txBody>
          <a:bodyPr/>
          <a:lstStyle/>
          <a:p>
            <a:pPr marL="0" indent="0">
              <a:spcAft>
                <a:spcPts val="1000"/>
              </a:spcAft>
              <a:buNone/>
            </a:pPr>
            <a:r>
              <a:rPr lang="en-US" dirty="0"/>
              <a:t>Which pricing tool can a customer use to receive alerts when their service usage exceeds a customer-defined threshold?</a:t>
            </a:r>
          </a:p>
          <a:p>
            <a:pPr marL="514350" indent="-514350">
              <a:buFont typeface="+mj-lt"/>
              <a:buAutoNum type="alphaUcPeriod"/>
            </a:pPr>
            <a:r>
              <a:rPr lang="en-US" sz="2400" dirty="0"/>
              <a:t>Billing dashboard in the AWS Management Console</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Budgets (correct)</a:t>
            </a:r>
          </a:p>
          <a:p>
            <a:pPr marL="514350" indent="-514350">
              <a:buFont typeface="+mj-lt"/>
              <a:buAutoNum type="alphaUcPeriod"/>
            </a:pPr>
            <a:r>
              <a:rPr lang="en-US" sz="2400" dirty="0"/>
              <a:t>AWS Free Tier</a:t>
            </a:r>
          </a:p>
          <a:p>
            <a:pPr marL="514350" indent="-514350">
              <a:buFont typeface="+mj-lt"/>
              <a:buAutoNum type="alphaUcPeriod"/>
            </a:pPr>
            <a:r>
              <a:rPr lang="en-US" sz="2400" dirty="0"/>
              <a:t>AWS Cost Explorer</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40</a:t>
            </a:fld>
            <a:endParaRPr lang="en-US" dirty="0"/>
          </a:p>
        </p:txBody>
      </p:sp>
    </p:spTree>
    <p:custDataLst>
      <p:tags r:id="rId1"/>
    </p:custDataLst>
    <p:extLst>
      <p:ext uri="{BB962C8B-B14F-4D97-AF65-F5344CB8AC3E}">
        <p14:creationId xmlns:p14="http://schemas.microsoft.com/office/powerpoint/2010/main" val="173729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company wants to receive support from an AWS Technical Account Manager (TAM). Which support plan should they choose?</a:t>
            </a:r>
          </a:p>
          <a:p>
            <a:pPr marL="514350" indent="-514350">
              <a:buFont typeface="+mj-lt"/>
              <a:buAutoNum type="alphaUcPeriod"/>
            </a:pPr>
            <a:r>
              <a:rPr lang="en-US" sz="2400" dirty="0"/>
              <a:t>Developer</a:t>
            </a:r>
          </a:p>
          <a:p>
            <a:pPr marL="514350" indent="-514350">
              <a:buFont typeface="+mj-lt"/>
              <a:buAutoNum type="alphaUcPeriod"/>
            </a:pPr>
            <a:r>
              <a:rPr lang="en-US" sz="2400" dirty="0"/>
              <a:t>Basic</a:t>
            </a:r>
          </a:p>
          <a:p>
            <a:pPr marL="514350" indent="-514350">
              <a:buFont typeface="+mj-lt"/>
              <a:buAutoNum type="alphaUcPeriod"/>
            </a:pPr>
            <a:r>
              <a:rPr lang="en-US" sz="2400" dirty="0"/>
              <a:t>Enterprise</a:t>
            </a:r>
          </a:p>
          <a:p>
            <a:pPr marL="514350" indent="-514350">
              <a:buFont typeface="+mj-lt"/>
              <a:buAutoNum type="alphaUcPeriod"/>
            </a:pPr>
            <a:r>
              <a:rPr lang="en-US" sz="2400" dirty="0"/>
              <a:t>Business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41</a:t>
            </a:fld>
            <a:endParaRPr lang="en-US" dirty="0"/>
          </a:p>
        </p:txBody>
      </p:sp>
    </p:spTree>
    <p:custDataLst>
      <p:tags r:id="rId1"/>
    </p:custDataLst>
    <p:extLst>
      <p:ext uri="{BB962C8B-B14F-4D97-AF65-F5344CB8AC3E}">
        <p14:creationId xmlns:p14="http://schemas.microsoft.com/office/powerpoint/2010/main" val="966160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company wants to receive support from an AWS Technical Account Manager (TAM). Which support plan should they choose?</a:t>
            </a:r>
          </a:p>
          <a:p>
            <a:pPr marL="514350" indent="-514350">
              <a:buFont typeface="+mj-lt"/>
              <a:buAutoNum type="alphaUcPeriod"/>
            </a:pPr>
            <a:r>
              <a:rPr lang="en-US" sz="2400" dirty="0"/>
              <a:t>Developer</a:t>
            </a:r>
          </a:p>
          <a:p>
            <a:pPr marL="514350" indent="-514350">
              <a:buFont typeface="+mj-lt"/>
              <a:buAutoNum type="alphaUcPeriod"/>
            </a:pPr>
            <a:r>
              <a:rPr lang="en-US" sz="2400" dirty="0"/>
              <a:t>Basic</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Enterprise (correct)</a:t>
            </a:r>
          </a:p>
          <a:p>
            <a:pPr marL="514350" indent="-514350">
              <a:buFont typeface="+mj-lt"/>
              <a:buAutoNum type="alphaUcPeriod"/>
            </a:pPr>
            <a:r>
              <a:rPr lang="en-US" sz="2400" dirty="0"/>
              <a:t>Business</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42</a:t>
            </a:fld>
            <a:endParaRPr lang="en-US" dirty="0"/>
          </a:p>
        </p:txBody>
      </p:sp>
    </p:spTree>
    <p:custDataLst>
      <p:tags r:id="rId1"/>
    </p:custDataLst>
    <p:extLst>
      <p:ext uri="{BB962C8B-B14F-4D97-AF65-F5344CB8AC3E}">
        <p14:creationId xmlns:p14="http://schemas.microsoft.com/office/powerpoint/2010/main" val="259946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5</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or resource is used to find third-party software that runs on AWS?</a:t>
            </a:r>
          </a:p>
          <a:p>
            <a:pPr marL="514350" indent="-514350">
              <a:buFont typeface="+mj-lt"/>
              <a:buAutoNum type="alphaUcPeriod"/>
            </a:pPr>
            <a:r>
              <a:rPr lang="en-US" sz="2400" dirty="0"/>
              <a:t>AWS Marketplace</a:t>
            </a:r>
          </a:p>
          <a:p>
            <a:pPr marL="514350" indent="-514350">
              <a:buFont typeface="+mj-lt"/>
              <a:buAutoNum type="alphaUcPeriod"/>
            </a:pPr>
            <a:r>
              <a:rPr lang="en-US" sz="2400" dirty="0"/>
              <a:t>AWS Free Tier</a:t>
            </a:r>
          </a:p>
          <a:p>
            <a:pPr marL="514350" indent="-514350">
              <a:buFont typeface="+mj-lt"/>
              <a:buAutoNum type="alphaUcPeriod"/>
            </a:pPr>
            <a:r>
              <a:rPr lang="en-US" sz="2400" dirty="0"/>
              <a:t>AWS Support</a:t>
            </a:r>
          </a:p>
          <a:p>
            <a:pPr marL="514350" indent="-514350">
              <a:buFont typeface="+mj-lt"/>
              <a:buAutoNum type="alphaUcPeriod"/>
            </a:pPr>
            <a:r>
              <a:rPr lang="en-US" sz="2400" dirty="0"/>
              <a:t>Billing dashboard in the AWS Management Console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43</a:t>
            </a:fld>
            <a:endParaRPr lang="en-US" dirty="0"/>
          </a:p>
        </p:txBody>
      </p:sp>
    </p:spTree>
    <p:custDataLst>
      <p:tags r:id="rId1"/>
    </p:custDataLst>
    <p:extLst>
      <p:ext uri="{BB962C8B-B14F-4D97-AF65-F5344CB8AC3E}">
        <p14:creationId xmlns:p14="http://schemas.microsoft.com/office/powerpoint/2010/main" val="3298173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5</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or resource is used to find third-party software that runs on AWS?</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AWS Marketplace (correct)</a:t>
            </a:r>
          </a:p>
          <a:p>
            <a:pPr marL="514350" indent="-514350">
              <a:buFont typeface="+mj-lt"/>
              <a:buAutoNum type="alphaUcPeriod"/>
            </a:pPr>
            <a:r>
              <a:rPr lang="en-US" sz="2400" dirty="0"/>
              <a:t>AWS Free Tier</a:t>
            </a:r>
          </a:p>
          <a:p>
            <a:pPr marL="514350" indent="-514350">
              <a:buFont typeface="+mj-lt"/>
              <a:buAutoNum type="alphaUcPeriod"/>
            </a:pPr>
            <a:r>
              <a:rPr lang="en-US" sz="2400" dirty="0"/>
              <a:t>AWS Support</a:t>
            </a:r>
          </a:p>
          <a:p>
            <a:pPr marL="514350" indent="-514350">
              <a:buFont typeface="+mj-lt"/>
              <a:buAutoNum type="alphaUcPeriod"/>
            </a:pPr>
            <a:r>
              <a:rPr lang="en-US" sz="2400" dirty="0"/>
              <a:t>Billing dashboard in the AWS Management Console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44</a:t>
            </a:fld>
            <a:endParaRPr lang="en-US" dirty="0"/>
          </a:p>
        </p:txBody>
      </p:sp>
    </p:spTree>
    <p:custDataLst>
      <p:tags r:id="rId1"/>
    </p:custDataLst>
    <p:extLst>
      <p:ext uri="{BB962C8B-B14F-4D97-AF65-F5344CB8AC3E}">
        <p14:creationId xmlns:p14="http://schemas.microsoft.com/office/powerpoint/2010/main" val="369491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8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100" y="1528175"/>
            <a:ext cx="6191765" cy="4648788"/>
          </a:xfrm>
        </p:spPr>
        <p:txBody>
          <a:bodyPr/>
          <a:lstStyle/>
          <a:p>
            <a:pPr marL="0" indent="0">
              <a:spcAft>
                <a:spcPts val="1000"/>
              </a:spcAft>
              <a:buNone/>
            </a:pPr>
            <a:r>
              <a:rPr lang="en-US" dirty="0"/>
              <a:t>In this module, you learned about:</a:t>
            </a:r>
          </a:p>
          <a:p>
            <a:r>
              <a:rPr lang="en-US" sz="2400" dirty="0"/>
              <a:t>AWS Free Tier</a:t>
            </a:r>
          </a:p>
          <a:p>
            <a:r>
              <a:rPr lang="en-US" sz="2400" dirty="0"/>
              <a:t>Consolidated billing</a:t>
            </a:r>
          </a:p>
          <a:p>
            <a:r>
              <a:rPr lang="en-US" sz="2400" dirty="0"/>
              <a:t>Tools for planning, estimating, and reviewing AWS costs</a:t>
            </a:r>
          </a:p>
          <a:p>
            <a:r>
              <a:rPr lang="en-US" sz="2400" dirty="0"/>
              <a:t>AWS Support plans</a:t>
            </a:r>
          </a:p>
          <a:p>
            <a:r>
              <a:rPr lang="en-US" sz="2400" dirty="0"/>
              <a:t>AWS Marketplace benefits</a:t>
            </a:r>
          </a:p>
        </p:txBody>
      </p:sp>
      <p:sp>
        <p:nvSpPr>
          <p:cNvPr id="6" name="Slide Number Placeholder 3">
            <a:extLst>
              <a:ext uri="{FF2B5EF4-FFF2-40B4-BE49-F238E27FC236}">
                <a16:creationId xmlns:a16="http://schemas.microsoft.com/office/drawing/2014/main" id="{F21C5448-3877-5B45-899B-0C84EBEA28CB}"/>
              </a:ext>
            </a:extLst>
          </p:cNvPr>
          <p:cNvSpPr>
            <a:spLocks noGrp="1"/>
          </p:cNvSpPr>
          <p:nvPr>
            <p:ph type="sldNum" sz="quarter" idx="12"/>
          </p:nvPr>
        </p:nvSpPr>
        <p:spPr/>
        <p:txBody>
          <a:bodyPr/>
          <a:lstStyle/>
          <a:p>
            <a:fld id="{B6A95138-A96E-2F42-A959-2EFD44FE4AB7}" type="slidenum">
              <a:rPr lang="en-US" smtClean="0"/>
              <a:pPr/>
              <a:t>45</a:t>
            </a:fld>
            <a:endParaRPr lang="en-US" dirty="0"/>
          </a:p>
        </p:txBody>
      </p:sp>
      <p:sp>
        <p:nvSpPr>
          <p:cNvPr id="8" name="Footer Placeholder 4">
            <a:extLst>
              <a:ext uri="{FF2B5EF4-FFF2-40B4-BE49-F238E27FC236}">
                <a16:creationId xmlns:a16="http://schemas.microsoft.com/office/drawing/2014/main" id="{5E53D226-E234-4B4B-9CAD-C8750CB1D70F}"/>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Tree>
    <p:custDataLst>
      <p:tags r:id="rId1"/>
    </p:custDataLst>
    <p:extLst>
      <p:ext uri="{BB962C8B-B14F-4D97-AF65-F5344CB8AC3E}">
        <p14:creationId xmlns:p14="http://schemas.microsoft.com/office/powerpoint/2010/main" val="160848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285B-2B8B-0C48-A9E3-DA85353DAD3D}"/>
              </a:ext>
            </a:extLst>
          </p:cNvPr>
          <p:cNvSpPr>
            <a:spLocks noGrp="1"/>
          </p:cNvSpPr>
          <p:nvPr>
            <p:ph type="title"/>
          </p:nvPr>
        </p:nvSpPr>
        <p:spPr/>
        <p:txBody>
          <a:bodyPr/>
          <a:lstStyle/>
          <a:p>
            <a:r>
              <a:rPr lang="en-US" dirty="0"/>
              <a:t>AWS Free Tier categories</a:t>
            </a:r>
          </a:p>
        </p:txBody>
      </p:sp>
      <p:sp>
        <p:nvSpPr>
          <p:cNvPr id="3" name="Slide Number Placeholder 2">
            <a:extLst>
              <a:ext uri="{FF2B5EF4-FFF2-40B4-BE49-F238E27FC236}">
                <a16:creationId xmlns:a16="http://schemas.microsoft.com/office/drawing/2014/main" id="{59C0C499-8E8A-A643-AAF3-AB69B07C9169}"/>
              </a:ext>
            </a:extLst>
          </p:cNvPr>
          <p:cNvSpPr>
            <a:spLocks noGrp="1"/>
          </p:cNvSpPr>
          <p:nvPr>
            <p:ph type="sldNum" sz="quarter" idx="12"/>
          </p:nvPr>
        </p:nvSpPr>
        <p:spPr/>
        <p:txBody>
          <a:bodyPr/>
          <a:lstStyle/>
          <a:p>
            <a:fld id="{B6A95138-A96E-2F42-A959-2EFD44FE4AB7}" type="slidenum">
              <a:rPr lang="en-US" smtClean="0"/>
              <a:t>5</a:t>
            </a:fld>
            <a:endParaRPr lang="en-US" dirty="0"/>
          </a:p>
        </p:txBody>
      </p:sp>
      <p:sp>
        <p:nvSpPr>
          <p:cNvPr id="5" name="TextBox 4">
            <a:extLst>
              <a:ext uri="{FF2B5EF4-FFF2-40B4-BE49-F238E27FC236}">
                <a16:creationId xmlns:a16="http://schemas.microsoft.com/office/drawing/2014/main" id="{FA41EE83-9703-DB48-B0F7-46D5FE919A8E}"/>
              </a:ext>
            </a:extLst>
          </p:cNvPr>
          <p:cNvSpPr txBox="1"/>
          <p:nvPr/>
        </p:nvSpPr>
        <p:spPr>
          <a:xfrm>
            <a:off x="1086867" y="4625566"/>
            <a:ext cx="2395728"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Always free</a:t>
            </a:r>
          </a:p>
        </p:txBody>
      </p:sp>
      <p:sp>
        <p:nvSpPr>
          <p:cNvPr id="6" name="TextBox 5">
            <a:extLst>
              <a:ext uri="{FF2B5EF4-FFF2-40B4-BE49-F238E27FC236}">
                <a16:creationId xmlns:a16="http://schemas.microsoft.com/office/drawing/2014/main" id="{15CA5921-716F-C944-B535-DED44C64104F}"/>
              </a:ext>
            </a:extLst>
          </p:cNvPr>
          <p:cNvSpPr txBox="1"/>
          <p:nvPr/>
        </p:nvSpPr>
        <p:spPr>
          <a:xfrm>
            <a:off x="4608651" y="4625566"/>
            <a:ext cx="2781905"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12 months free</a:t>
            </a:r>
          </a:p>
        </p:txBody>
      </p:sp>
      <p:sp>
        <p:nvSpPr>
          <p:cNvPr id="7" name="TextBox 6">
            <a:extLst>
              <a:ext uri="{FF2B5EF4-FFF2-40B4-BE49-F238E27FC236}">
                <a16:creationId xmlns:a16="http://schemas.microsoft.com/office/drawing/2014/main" id="{69AB9A63-8B53-8A46-A7FD-D6B0DF4C8B52}"/>
              </a:ext>
            </a:extLst>
          </p:cNvPr>
          <p:cNvSpPr txBox="1"/>
          <p:nvPr/>
        </p:nvSpPr>
        <p:spPr>
          <a:xfrm>
            <a:off x="8619349" y="4625566"/>
            <a:ext cx="2395728"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Trials</a:t>
            </a:r>
          </a:p>
        </p:txBody>
      </p:sp>
      <p:pic>
        <p:nvPicPr>
          <p:cNvPr id="8" name="Picture 7">
            <a:extLst>
              <a:ext uri="{FF2B5EF4-FFF2-40B4-BE49-F238E27FC236}">
                <a16:creationId xmlns:a16="http://schemas.microsoft.com/office/drawing/2014/main" id="{2C52DED8-1A10-A548-B0AC-4330C09B2995}"/>
              </a:ext>
            </a:extLst>
          </p:cNvPr>
          <p:cNvPicPr>
            <a:picLocks noChangeAspect="1"/>
          </p:cNvPicPr>
          <p:nvPr/>
        </p:nvPicPr>
        <p:blipFill>
          <a:blip r:embed="rId4"/>
          <a:stretch>
            <a:fillRect/>
          </a:stretch>
        </p:blipFill>
        <p:spPr>
          <a:xfrm>
            <a:off x="4820668" y="2145055"/>
            <a:ext cx="2550662" cy="2223181"/>
          </a:xfrm>
          <a:prstGeom prst="rect">
            <a:avLst/>
          </a:prstGeom>
        </p:spPr>
      </p:pic>
      <p:pic>
        <p:nvPicPr>
          <p:cNvPr id="9" name="Picture 8">
            <a:extLst>
              <a:ext uri="{FF2B5EF4-FFF2-40B4-BE49-F238E27FC236}">
                <a16:creationId xmlns:a16="http://schemas.microsoft.com/office/drawing/2014/main" id="{3693945D-F1CD-D349-A652-ABA520E9AC17}"/>
              </a:ext>
            </a:extLst>
          </p:cNvPr>
          <p:cNvPicPr>
            <a:picLocks noChangeAspect="1"/>
          </p:cNvPicPr>
          <p:nvPr/>
        </p:nvPicPr>
        <p:blipFill>
          <a:blip r:embed="rId5"/>
          <a:stretch>
            <a:fillRect/>
          </a:stretch>
        </p:blipFill>
        <p:spPr>
          <a:xfrm>
            <a:off x="8631936" y="1975104"/>
            <a:ext cx="2586191" cy="2393132"/>
          </a:xfrm>
          <a:prstGeom prst="rect">
            <a:avLst/>
          </a:prstGeom>
        </p:spPr>
      </p:pic>
      <p:pic>
        <p:nvPicPr>
          <p:cNvPr id="10" name="Picture 9">
            <a:extLst>
              <a:ext uri="{FF2B5EF4-FFF2-40B4-BE49-F238E27FC236}">
                <a16:creationId xmlns:a16="http://schemas.microsoft.com/office/drawing/2014/main" id="{E9876B19-CF96-C948-BA84-817E4275A7B6}"/>
              </a:ext>
            </a:extLst>
          </p:cNvPr>
          <p:cNvPicPr>
            <a:picLocks noChangeAspect="1"/>
          </p:cNvPicPr>
          <p:nvPr/>
        </p:nvPicPr>
        <p:blipFill rotWithShape="1">
          <a:blip r:embed="rId6"/>
          <a:srcRect l="6736" t="1991" r="4831" b="3305"/>
          <a:stretch/>
        </p:blipFill>
        <p:spPr>
          <a:xfrm>
            <a:off x="1009400" y="2211579"/>
            <a:ext cx="2550662" cy="2413987"/>
          </a:xfrm>
          <a:prstGeom prst="rect">
            <a:avLst/>
          </a:prstGeom>
        </p:spPr>
      </p:pic>
      <p:sp>
        <p:nvSpPr>
          <p:cNvPr id="11" name="Footer Placeholder 4">
            <a:extLst>
              <a:ext uri="{FF2B5EF4-FFF2-40B4-BE49-F238E27FC236}">
                <a16:creationId xmlns:a16="http://schemas.microsoft.com/office/drawing/2014/main" id="{91E6D2ED-29D6-8F41-AE43-062D039148E6}"/>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57466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A657-39CB-934B-B3E2-4179BDF42C62}"/>
              </a:ext>
            </a:extLst>
          </p:cNvPr>
          <p:cNvSpPr>
            <a:spLocks noGrp="1"/>
          </p:cNvSpPr>
          <p:nvPr>
            <p:ph type="title"/>
          </p:nvPr>
        </p:nvSpPr>
        <p:spPr/>
        <p:txBody>
          <a:bodyPr/>
          <a:lstStyle/>
          <a:p>
            <a:r>
              <a:rPr lang="en-US" dirty="0"/>
              <a:t>AWS pricing concepts</a:t>
            </a:r>
          </a:p>
        </p:txBody>
      </p:sp>
      <p:sp>
        <p:nvSpPr>
          <p:cNvPr id="3" name="Slide Number Placeholder 2">
            <a:extLst>
              <a:ext uri="{FF2B5EF4-FFF2-40B4-BE49-F238E27FC236}">
                <a16:creationId xmlns:a16="http://schemas.microsoft.com/office/drawing/2014/main" id="{C609DE1C-6757-B54F-9C33-45C4184A4822}"/>
              </a:ext>
            </a:extLst>
          </p:cNvPr>
          <p:cNvSpPr>
            <a:spLocks noGrp="1"/>
          </p:cNvSpPr>
          <p:nvPr>
            <p:ph type="sldNum" sz="quarter" idx="12"/>
          </p:nvPr>
        </p:nvSpPr>
        <p:spPr/>
        <p:txBody>
          <a:bodyPr/>
          <a:lstStyle/>
          <a:p>
            <a:fld id="{B6A95138-A96E-2F42-A959-2EFD44FE4AB7}" type="slidenum">
              <a:rPr lang="en-US" smtClean="0"/>
              <a:t>6</a:t>
            </a:fld>
            <a:endParaRPr lang="en-US" dirty="0"/>
          </a:p>
        </p:txBody>
      </p:sp>
      <p:sp>
        <p:nvSpPr>
          <p:cNvPr id="6" name="Freeform 5">
            <a:extLst>
              <a:ext uri="{FF2B5EF4-FFF2-40B4-BE49-F238E27FC236}">
                <a16:creationId xmlns:a16="http://schemas.microsoft.com/office/drawing/2014/main" id="{157018DC-DBEB-E246-98D4-0CAA97468DA6}"/>
              </a:ext>
            </a:extLst>
          </p:cNvPr>
          <p:cNvSpPr/>
          <p:nvPr/>
        </p:nvSpPr>
        <p:spPr>
          <a:xfrm>
            <a:off x="430377" y="1731606"/>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Pay as you go</a:t>
            </a:r>
          </a:p>
        </p:txBody>
      </p:sp>
      <p:sp>
        <p:nvSpPr>
          <p:cNvPr id="7" name="Freeform 6">
            <a:extLst>
              <a:ext uri="{FF2B5EF4-FFF2-40B4-BE49-F238E27FC236}">
                <a16:creationId xmlns:a16="http://schemas.microsoft.com/office/drawing/2014/main" id="{C2C05CB8-0979-F442-BEB6-32A9557B80BF}"/>
              </a:ext>
            </a:extLst>
          </p:cNvPr>
          <p:cNvSpPr/>
          <p:nvPr/>
        </p:nvSpPr>
        <p:spPr>
          <a:xfrm rot="10800000">
            <a:off x="419100" y="3123747"/>
            <a:ext cx="3469255" cy="2806000"/>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p:txBody>
      </p:sp>
      <p:sp>
        <p:nvSpPr>
          <p:cNvPr id="8" name="Freeform 7">
            <a:extLst>
              <a:ext uri="{FF2B5EF4-FFF2-40B4-BE49-F238E27FC236}">
                <a16:creationId xmlns:a16="http://schemas.microsoft.com/office/drawing/2014/main" id="{22DA4D6D-6D0F-224F-9947-0723D0C1DACE}"/>
              </a:ext>
            </a:extLst>
          </p:cNvPr>
          <p:cNvSpPr/>
          <p:nvPr/>
        </p:nvSpPr>
        <p:spPr>
          <a:xfrm>
            <a:off x="4375448" y="1731606"/>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Pay less when you reserve</a:t>
            </a:r>
          </a:p>
        </p:txBody>
      </p:sp>
      <p:sp>
        <p:nvSpPr>
          <p:cNvPr id="9" name="Freeform 8">
            <a:extLst>
              <a:ext uri="{FF2B5EF4-FFF2-40B4-BE49-F238E27FC236}">
                <a16:creationId xmlns:a16="http://schemas.microsoft.com/office/drawing/2014/main" id="{4A848D0F-EC38-0A44-99B6-0BE7BF6DF8D3}"/>
              </a:ext>
            </a:extLst>
          </p:cNvPr>
          <p:cNvSpPr/>
          <p:nvPr/>
        </p:nvSpPr>
        <p:spPr>
          <a:xfrm rot="10800000">
            <a:off x="4375447" y="3113132"/>
            <a:ext cx="3453817" cy="2816614"/>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10" name="Freeform 9">
            <a:extLst>
              <a:ext uri="{FF2B5EF4-FFF2-40B4-BE49-F238E27FC236}">
                <a16:creationId xmlns:a16="http://schemas.microsoft.com/office/drawing/2014/main" id="{14B648B3-96A6-5C42-88A8-CEDF9A8DAE74}"/>
              </a:ext>
            </a:extLst>
          </p:cNvPr>
          <p:cNvSpPr/>
          <p:nvPr/>
        </p:nvSpPr>
        <p:spPr>
          <a:xfrm>
            <a:off x="8312800" y="1731606"/>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chemeClr val="accent5"/>
          </a:solidFill>
          <a:ln>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Pay less with </a:t>
            </a:r>
            <a:r>
              <a:rPr lang="en-US" sz="2800" dirty="0">
                <a:latin typeface="Amazon Ember" panose="020B0603020204020204" pitchFamily="34" charset="0"/>
                <a:ea typeface="Amazon Ember" panose="020B0603020204020204" pitchFamily="34" charset="0"/>
                <a:cs typeface="Amazon Ember" panose="020B0603020204020204" pitchFamily="34" charset="0"/>
              </a:rPr>
              <a:t>volume-based discounts</a:t>
            </a:r>
            <a:endParaRPr lang="en-US" sz="2800" kern="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Freeform 10">
            <a:extLst>
              <a:ext uri="{FF2B5EF4-FFF2-40B4-BE49-F238E27FC236}">
                <a16:creationId xmlns:a16="http://schemas.microsoft.com/office/drawing/2014/main" id="{4075B795-C1B2-6A4D-91D6-AB76CF3BFE91}"/>
              </a:ext>
            </a:extLst>
          </p:cNvPr>
          <p:cNvSpPr/>
          <p:nvPr/>
        </p:nvSpPr>
        <p:spPr>
          <a:xfrm rot="10800000">
            <a:off x="8312799" y="3113133"/>
            <a:ext cx="3453817" cy="2816614"/>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12" name="TextBox 11">
            <a:extLst>
              <a:ext uri="{FF2B5EF4-FFF2-40B4-BE49-F238E27FC236}">
                <a16:creationId xmlns:a16="http://schemas.microsoft.com/office/drawing/2014/main" id="{EC94DFA3-AB72-CC41-A85B-DAA9B8112EA9}"/>
              </a:ext>
            </a:extLst>
          </p:cNvPr>
          <p:cNvSpPr txBox="1"/>
          <p:nvPr/>
        </p:nvSpPr>
        <p:spPr>
          <a:xfrm>
            <a:off x="685214" y="3244167"/>
            <a:ext cx="2956020" cy="1323439"/>
          </a:xfrm>
          <a:prstGeom prst="rect">
            <a:avLst/>
          </a:prstGeom>
          <a:noFill/>
        </p:spPr>
        <p:txBody>
          <a:bodyPr wrap="square" rtlCol="0">
            <a:spAutoFit/>
          </a:bodyPr>
          <a:lstStyle/>
          <a:p>
            <a:r>
              <a:rPr lang="en-US" sz="2000" dirty="0"/>
              <a:t>Pay only for the resources that you use without provisioning capacity in advance</a:t>
            </a:r>
          </a:p>
        </p:txBody>
      </p:sp>
      <p:sp>
        <p:nvSpPr>
          <p:cNvPr id="13" name="TextBox 12">
            <a:extLst>
              <a:ext uri="{FF2B5EF4-FFF2-40B4-BE49-F238E27FC236}">
                <a16:creationId xmlns:a16="http://schemas.microsoft.com/office/drawing/2014/main" id="{C7B596C6-ACB8-9A42-9779-CE7B5DB01255}"/>
              </a:ext>
            </a:extLst>
          </p:cNvPr>
          <p:cNvSpPr txBox="1"/>
          <p:nvPr/>
        </p:nvSpPr>
        <p:spPr>
          <a:xfrm>
            <a:off x="4641273" y="3244167"/>
            <a:ext cx="2923309" cy="2554545"/>
          </a:xfrm>
          <a:prstGeom prst="rect">
            <a:avLst/>
          </a:prstGeom>
          <a:noFill/>
        </p:spPr>
        <p:txBody>
          <a:bodyPr wrap="square" rtlCol="0">
            <a:spAutoFit/>
          </a:bodyPr>
          <a:lstStyle/>
          <a:p>
            <a:r>
              <a:rPr lang="en-US" sz="2000" dirty="0"/>
              <a:t>Reduce costs by reserving capacity in services such as Amazon Elastic Compute Cloud (Amazon EC2) and Amazon Relational Database Service (Amazon RDS)</a:t>
            </a:r>
          </a:p>
        </p:txBody>
      </p:sp>
      <p:sp>
        <p:nvSpPr>
          <p:cNvPr id="14" name="TextBox 13">
            <a:extLst>
              <a:ext uri="{FF2B5EF4-FFF2-40B4-BE49-F238E27FC236}">
                <a16:creationId xmlns:a16="http://schemas.microsoft.com/office/drawing/2014/main" id="{59427D86-4B74-2F47-AB11-A8B1843E839F}"/>
              </a:ext>
            </a:extLst>
          </p:cNvPr>
          <p:cNvSpPr txBox="1"/>
          <p:nvPr/>
        </p:nvSpPr>
        <p:spPr>
          <a:xfrm>
            <a:off x="8575964" y="3244167"/>
            <a:ext cx="2971092" cy="1015663"/>
          </a:xfrm>
          <a:prstGeom prst="rect">
            <a:avLst/>
          </a:prstGeom>
          <a:noFill/>
        </p:spPr>
        <p:txBody>
          <a:bodyPr wrap="square" rtlCol="0">
            <a:spAutoFit/>
          </a:bodyPr>
          <a:lstStyle/>
          <a:p>
            <a:r>
              <a:rPr lang="en-US" sz="2000" dirty="0"/>
              <a:t>Receive savings through volume-based discounts as your usage increases</a:t>
            </a:r>
          </a:p>
        </p:txBody>
      </p:sp>
      <p:sp>
        <p:nvSpPr>
          <p:cNvPr id="15" name="Footer Placeholder 4">
            <a:extLst>
              <a:ext uri="{FF2B5EF4-FFF2-40B4-BE49-F238E27FC236}">
                <a16:creationId xmlns:a16="http://schemas.microsoft.com/office/drawing/2014/main" id="{ED425F04-1A85-F142-BB97-DDFAB246C50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26892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9F4B-EFE3-B94C-974A-CD17D5A97DA9}"/>
              </a:ext>
            </a:extLst>
          </p:cNvPr>
          <p:cNvSpPr>
            <a:spLocks noGrp="1"/>
          </p:cNvSpPr>
          <p:nvPr>
            <p:ph type="title"/>
          </p:nvPr>
        </p:nvSpPr>
        <p:spPr/>
        <p:txBody>
          <a:bodyPr/>
          <a:lstStyle/>
          <a:p>
            <a:r>
              <a:rPr lang="en-US" dirty="0"/>
              <a:t>AWS Pricing Calculator</a:t>
            </a:r>
          </a:p>
        </p:txBody>
      </p:sp>
      <p:sp>
        <p:nvSpPr>
          <p:cNvPr id="4" name="Slide Number Placeholder 3">
            <a:extLst>
              <a:ext uri="{FF2B5EF4-FFF2-40B4-BE49-F238E27FC236}">
                <a16:creationId xmlns:a16="http://schemas.microsoft.com/office/drawing/2014/main" id="{5D02E295-C4A2-294E-A41E-460E4D0C3699}"/>
              </a:ext>
            </a:extLst>
          </p:cNvPr>
          <p:cNvSpPr>
            <a:spLocks noGrp="1"/>
          </p:cNvSpPr>
          <p:nvPr>
            <p:ph type="sldNum" sz="quarter" idx="12"/>
          </p:nvPr>
        </p:nvSpPr>
        <p:spPr/>
        <p:txBody>
          <a:bodyPr/>
          <a:lstStyle/>
          <a:p>
            <a:fld id="{B6A95138-A96E-2F42-A959-2EFD44FE4AB7}" type="slidenum">
              <a:rPr lang="en-US" smtClean="0"/>
              <a:t>7</a:t>
            </a:fld>
            <a:endParaRPr lang="en-US" dirty="0"/>
          </a:p>
        </p:txBody>
      </p:sp>
      <p:pic>
        <p:nvPicPr>
          <p:cNvPr id="7" name="Picture 6">
            <a:extLst>
              <a:ext uri="{FF2B5EF4-FFF2-40B4-BE49-F238E27FC236}">
                <a16:creationId xmlns:a16="http://schemas.microsoft.com/office/drawing/2014/main" id="{11ADCF69-4493-3F4B-86B0-B5564EEDBB28}"/>
              </a:ext>
            </a:extLst>
          </p:cNvPr>
          <p:cNvPicPr>
            <a:picLocks noChangeAspect="1"/>
          </p:cNvPicPr>
          <p:nvPr/>
        </p:nvPicPr>
        <p:blipFill>
          <a:blip r:embed="rId4"/>
          <a:stretch>
            <a:fillRect/>
          </a:stretch>
        </p:blipFill>
        <p:spPr>
          <a:xfrm>
            <a:off x="762000" y="1334880"/>
            <a:ext cx="10668000" cy="4864100"/>
          </a:xfrm>
          <a:prstGeom prst="rect">
            <a:avLst/>
          </a:prstGeom>
        </p:spPr>
      </p:pic>
      <p:sp>
        <p:nvSpPr>
          <p:cNvPr id="8" name="Footer Placeholder 4">
            <a:extLst>
              <a:ext uri="{FF2B5EF4-FFF2-40B4-BE49-F238E27FC236}">
                <a16:creationId xmlns:a16="http://schemas.microsoft.com/office/drawing/2014/main" id="{30ECD389-8786-9A47-B7B9-3C2EB661ECE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8858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7D23-C72E-5644-961D-82F497EE676D}"/>
              </a:ext>
            </a:extLst>
          </p:cNvPr>
          <p:cNvSpPr>
            <a:spLocks noGrp="1"/>
          </p:cNvSpPr>
          <p:nvPr>
            <p:ph type="title"/>
          </p:nvPr>
        </p:nvSpPr>
        <p:spPr/>
        <p:txBody>
          <a:bodyPr/>
          <a:lstStyle/>
          <a:p>
            <a:r>
              <a:rPr lang="en-US" dirty="0"/>
              <a:t>AWS Lambda pricing</a:t>
            </a:r>
          </a:p>
        </p:txBody>
      </p:sp>
      <p:sp>
        <p:nvSpPr>
          <p:cNvPr id="14" name="Content Placeholder 13">
            <a:extLst>
              <a:ext uri="{FF2B5EF4-FFF2-40B4-BE49-F238E27FC236}">
                <a16:creationId xmlns:a16="http://schemas.microsoft.com/office/drawing/2014/main" id="{8442803A-D283-7B47-897F-EF4FF3D8DBE4}"/>
              </a:ext>
            </a:extLst>
          </p:cNvPr>
          <p:cNvSpPr>
            <a:spLocks noGrp="1"/>
          </p:cNvSpPr>
          <p:nvPr>
            <p:ph idx="1"/>
          </p:nvPr>
        </p:nvSpPr>
        <p:spPr>
          <a:xfrm>
            <a:off x="419100" y="2255396"/>
            <a:ext cx="6968671" cy="2684801"/>
          </a:xfrm>
        </p:spPr>
        <p:txBody>
          <a:bodyPr anchor="ctr"/>
          <a:lstStyle/>
          <a:p>
            <a:pPr>
              <a:lnSpc>
                <a:spcPct val="100000"/>
              </a:lnSpc>
            </a:pPr>
            <a:r>
              <a:rPr lang="en-US" dirty="0"/>
              <a:t>Pay only for the compute time you use</a:t>
            </a:r>
          </a:p>
          <a:p>
            <a:pPr>
              <a:lnSpc>
                <a:spcPct val="100000"/>
              </a:lnSpc>
            </a:pPr>
            <a:r>
              <a:rPr lang="en-US" dirty="0"/>
              <a:t>Pay for the number of requests for your functions</a:t>
            </a:r>
          </a:p>
          <a:p>
            <a:pPr>
              <a:lnSpc>
                <a:spcPct val="100000"/>
              </a:lnSpc>
            </a:pPr>
            <a:r>
              <a:rPr lang="en-US" dirty="0"/>
              <a:t>Save by signing up for Compute Savings Plans</a:t>
            </a:r>
          </a:p>
        </p:txBody>
      </p:sp>
      <p:sp>
        <p:nvSpPr>
          <p:cNvPr id="3" name="Slide Number Placeholder 2">
            <a:extLst>
              <a:ext uri="{FF2B5EF4-FFF2-40B4-BE49-F238E27FC236}">
                <a16:creationId xmlns:a16="http://schemas.microsoft.com/office/drawing/2014/main" id="{656F3458-732C-E74F-BFB2-5CC3C72887E5}"/>
              </a:ext>
            </a:extLst>
          </p:cNvPr>
          <p:cNvSpPr>
            <a:spLocks noGrp="1"/>
          </p:cNvSpPr>
          <p:nvPr>
            <p:ph type="sldNum" sz="quarter" idx="12"/>
          </p:nvPr>
        </p:nvSpPr>
        <p:spPr/>
        <p:txBody>
          <a:bodyPr/>
          <a:lstStyle/>
          <a:p>
            <a:fld id="{B6A95138-A96E-2F42-A959-2EFD44FE4AB7}" type="slidenum">
              <a:rPr lang="en-US" smtClean="0"/>
              <a:t>8</a:t>
            </a:fld>
            <a:endParaRPr lang="en-US" dirty="0"/>
          </a:p>
        </p:txBody>
      </p:sp>
      <p:pic>
        <p:nvPicPr>
          <p:cNvPr id="12" name="Graphic 11">
            <a:extLst>
              <a:ext uri="{FF2B5EF4-FFF2-40B4-BE49-F238E27FC236}">
                <a16:creationId xmlns:a16="http://schemas.microsoft.com/office/drawing/2014/main" id="{112EE325-0280-424E-96AE-6FD7DC3FFA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13" name="TextBox 12">
            <a:extLst>
              <a:ext uri="{FF2B5EF4-FFF2-40B4-BE49-F238E27FC236}">
                <a16:creationId xmlns:a16="http://schemas.microsoft.com/office/drawing/2014/main" id="{FB5DD5AE-CC03-B841-B560-9CED99D5C403}"/>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Lambda</a:t>
            </a:r>
          </a:p>
        </p:txBody>
      </p:sp>
      <p:sp>
        <p:nvSpPr>
          <p:cNvPr id="8" name="Footer Placeholder 4">
            <a:extLst>
              <a:ext uri="{FF2B5EF4-FFF2-40B4-BE49-F238E27FC236}">
                <a16:creationId xmlns:a16="http://schemas.microsoft.com/office/drawing/2014/main" id="{3268177E-569F-944C-852B-7EA7C058E1E2}"/>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8226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F1B9-8522-2A41-B3CF-B63F24800A65}"/>
              </a:ext>
            </a:extLst>
          </p:cNvPr>
          <p:cNvSpPr>
            <a:spLocks noGrp="1"/>
          </p:cNvSpPr>
          <p:nvPr>
            <p:ph type="title"/>
          </p:nvPr>
        </p:nvSpPr>
        <p:spPr/>
        <p:txBody>
          <a:bodyPr/>
          <a:lstStyle/>
          <a:p>
            <a:r>
              <a:rPr lang="en-US" dirty="0"/>
              <a:t>Example: AWS Lambda service charges</a:t>
            </a:r>
          </a:p>
        </p:txBody>
      </p:sp>
      <p:sp>
        <p:nvSpPr>
          <p:cNvPr id="3" name="Slide Number Placeholder 2">
            <a:extLst>
              <a:ext uri="{FF2B5EF4-FFF2-40B4-BE49-F238E27FC236}">
                <a16:creationId xmlns:a16="http://schemas.microsoft.com/office/drawing/2014/main" id="{725533D4-6756-D546-9BAA-206435EB5562}"/>
              </a:ext>
            </a:extLst>
          </p:cNvPr>
          <p:cNvSpPr>
            <a:spLocks noGrp="1"/>
          </p:cNvSpPr>
          <p:nvPr>
            <p:ph type="sldNum" sz="quarter" idx="12"/>
          </p:nvPr>
        </p:nvSpPr>
        <p:spPr/>
        <p:txBody>
          <a:bodyPr/>
          <a:lstStyle/>
          <a:p>
            <a:fld id="{B6A95138-A96E-2F42-A959-2EFD44FE4AB7}" type="slidenum">
              <a:rPr lang="en-US" smtClean="0"/>
              <a:t>9</a:t>
            </a:fld>
            <a:endParaRPr lang="en-US" dirty="0"/>
          </a:p>
        </p:txBody>
      </p:sp>
      <p:pic>
        <p:nvPicPr>
          <p:cNvPr id="6" name="Picture 5">
            <a:extLst>
              <a:ext uri="{FF2B5EF4-FFF2-40B4-BE49-F238E27FC236}">
                <a16:creationId xmlns:a16="http://schemas.microsoft.com/office/drawing/2014/main" id="{C6E4FC3D-189B-254D-B6D7-6DD85E3AE59A}"/>
              </a:ext>
            </a:extLst>
          </p:cNvPr>
          <p:cNvPicPr>
            <a:picLocks noChangeAspect="1"/>
          </p:cNvPicPr>
          <p:nvPr/>
        </p:nvPicPr>
        <p:blipFill>
          <a:blip r:embed="rId4"/>
          <a:stretch>
            <a:fillRect/>
          </a:stretch>
        </p:blipFill>
        <p:spPr>
          <a:xfrm>
            <a:off x="146050" y="2099197"/>
            <a:ext cx="11899900" cy="2997200"/>
          </a:xfrm>
          <a:prstGeom prst="rect">
            <a:avLst/>
          </a:prstGeom>
          <a:ln>
            <a:solidFill>
              <a:schemeClr val="tx1"/>
            </a:solidFill>
          </a:ln>
        </p:spPr>
      </p:pic>
      <p:sp>
        <p:nvSpPr>
          <p:cNvPr id="7" name="Footer Placeholder 4">
            <a:extLst>
              <a:ext uri="{FF2B5EF4-FFF2-40B4-BE49-F238E27FC236}">
                <a16:creationId xmlns:a16="http://schemas.microsoft.com/office/drawing/2014/main" id="{C735284E-BC64-0D4D-9DCA-8A815517EFEB}"/>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05377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16890</TotalTime>
  <Words>6769</Words>
  <Application>Microsoft Macintosh PowerPoint</Application>
  <PresentationFormat>Widescreen</PresentationFormat>
  <Paragraphs>627</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Amazon Ember</vt:lpstr>
      <vt:lpstr>Amazon Ember Light</vt:lpstr>
      <vt:lpstr>Arial</vt:lpstr>
      <vt:lpstr>Calibri</vt:lpstr>
      <vt:lpstr>Lucida Console</vt:lpstr>
      <vt:lpstr>Paloma 2019 v1</vt:lpstr>
      <vt:lpstr>Pricing and Support</vt:lpstr>
      <vt:lpstr>Module 8 objectives</vt:lpstr>
      <vt:lpstr>AWS pricing and support</vt:lpstr>
      <vt:lpstr>AWS pricing</vt:lpstr>
      <vt:lpstr>AWS Free Tier categories</vt:lpstr>
      <vt:lpstr>AWS pricing concepts</vt:lpstr>
      <vt:lpstr>AWS Pricing Calculator</vt:lpstr>
      <vt:lpstr>AWS Lambda pricing</vt:lpstr>
      <vt:lpstr>Example: AWS Lambda service charges</vt:lpstr>
      <vt:lpstr>Amazon EC2 pricing</vt:lpstr>
      <vt:lpstr>Example: Amazon EC2 service charges</vt:lpstr>
      <vt:lpstr>Amazon S3 pricing</vt:lpstr>
      <vt:lpstr>Example: Amazon S3 service charges</vt:lpstr>
      <vt:lpstr>Demo: Billing dashboard in the AWS Management Console</vt:lpstr>
      <vt:lpstr>Knowledge check question</vt:lpstr>
      <vt:lpstr>Knowledge check answer</vt:lpstr>
      <vt:lpstr>Consolidated billing</vt:lpstr>
      <vt:lpstr>Consolidated billing</vt:lpstr>
      <vt:lpstr>Example: Consolidated billing</vt:lpstr>
      <vt:lpstr>Example: Volume pricing in Amazon S3</vt:lpstr>
      <vt:lpstr>Example: Volume pricing in Amazon S3</vt:lpstr>
      <vt:lpstr>AWS pricing tools</vt:lpstr>
      <vt:lpstr>AWS Budgets</vt:lpstr>
      <vt:lpstr>AWS Cost Explorer</vt:lpstr>
      <vt:lpstr>AWS Support plans</vt:lpstr>
      <vt:lpstr>Basic Support</vt:lpstr>
      <vt:lpstr>AWS Support plans</vt:lpstr>
      <vt:lpstr>Technical Account Manager (TAM)</vt:lpstr>
      <vt:lpstr>Knowledge check question</vt:lpstr>
      <vt:lpstr>Knowledge check answer</vt:lpstr>
      <vt:lpstr>AWS Marketplace</vt:lpstr>
      <vt:lpstr>AWS Marketplace</vt:lpstr>
      <vt:lpstr>AWS Marketplace categories</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8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Liddell</dc:creator>
  <cp:lastModifiedBy>Olivia Liddell</cp:lastModifiedBy>
  <cp:revision>162</cp:revision>
  <dcterms:created xsi:type="dcterms:W3CDTF">2020-06-30T02:22:31Z</dcterms:created>
  <dcterms:modified xsi:type="dcterms:W3CDTF">2021-06-28T19:01:05Z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23B8C382-9214-474F-9FCC-EE73FEE2F188</vt:lpwstr>
  </property>
  <property fmtid="{D5CDD505-2E9C-101B-9397-08002B2CF9AE}" pid="3" name="ArticulatePath">
    <vt:lpwstr>CPE ILT - Module 08 - Pricing and support</vt:lpwstr>
  </property>
</Properties>
</file>