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notesSlides/notesSlide10.xml" ContentType="application/vnd.openxmlformats-officedocument.presentationml.notesSlide+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notesSlides/notesSlide12.xml" ContentType="application/vnd.openxmlformats-officedocument.presentationml.notesSlide+xml"/>
  <Override PartName="/ppt/tags/tag60.xml" ContentType="application/vnd.openxmlformats-officedocument.presentationml.tags+xml"/>
  <Override PartName="/ppt/notesSlides/notesSlide13.xml" ContentType="application/vnd.openxmlformats-officedocument.presentationml.notesSlide+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notesSlides/notesSlide17.xml" ContentType="application/vnd.openxmlformats-officedocument.presentationml.notesSlide+xml"/>
  <Override PartName="/ppt/tags/tag65.xml" ContentType="application/vnd.openxmlformats-officedocument.presentationml.tags+xml"/>
  <Override PartName="/ppt/notesSlides/notesSlide18.xml" ContentType="application/vnd.openxmlformats-officedocument.presentationml.notesSlide+xml"/>
  <Override PartName="/ppt/tags/tag66.xml" ContentType="application/vnd.openxmlformats-officedocument.presentationml.tags+xml"/>
  <Override PartName="/ppt/notesSlides/notesSlide19.xml" ContentType="application/vnd.openxmlformats-officedocument.presentationml.notesSlide+xml"/>
  <Override PartName="/ppt/tags/tag67.xml" ContentType="application/vnd.openxmlformats-officedocument.presentationml.tags+xml"/>
  <Override PartName="/ppt/notesSlides/notesSlide20.xml" ContentType="application/vnd.openxmlformats-officedocument.presentationml.notesSlide+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notesSlides/notesSlide22.xml" ContentType="application/vnd.openxmlformats-officedocument.presentationml.notesSlide+xml"/>
  <Override PartName="/ppt/tags/tag70.xml" ContentType="application/vnd.openxmlformats-officedocument.presentationml.tags+xml"/>
  <Override PartName="/ppt/notesSlides/notesSlide23.xml" ContentType="application/vnd.openxmlformats-officedocument.presentationml.notesSlide+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notesSlides/notesSlide25.xml" ContentType="application/vnd.openxmlformats-officedocument.presentationml.notesSlide+xml"/>
  <Override PartName="/ppt/tags/tag73.xml" ContentType="application/vnd.openxmlformats-officedocument.presentationml.tags+xml"/>
  <Override PartName="/ppt/notesSlides/notesSlide26.xml" ContentType="application/vnd.openxmlformats-officedocument.presentationml.notesSlide+xml"/>
  <Override PartName="/ppt/tags/tag74.xml" ContentType="application/vnd.openxmlformats-officedocument.presentationml.tags+xml"/>
  <Override PartName="/ppt/notesSlides/notesSlide27.xml" ContentType="application/vnd.openxmlformats-officedocument.presentationml.notesSlide+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notesSlides/notesSlide29.xml" ContentType="application/vnd.openxmlformats-officedocument.presentationml.notesSlide+xml"/>
  <Override PartName="/ppt/tags/tag77.xml" ContentType="application/vnd.openxmlformats-officedocument.presentationml.tags+xml"/>
  <Override PartName="/ppt/notesSlides/notesSlide30.xml" ContentType="application/vnd.openxmlformats-officedocument.presentationml.notesSlide+xml"/>
  <Override PartName="/ppt/tags/tag78.xml" ContentType="application/vnd.openxmlformats-officedocument.presentationml.tags+xml"/>
  <Override PartName="/ppt/notesSlides/notesSlide31.xml" ContentType="application/vnd.openxmlformats-officedocument.presentationml.notesSlide+xml"/>
  <Override PartName="/ppt/tags/tag79.xml" ContentType="application/vnd.openxmlformats-officedocument.presentationml.tags+xml"/>
  <Override PartName="/ppt/notesSlides/notesSlide32.xml" ContentType="application/vnd.openxmlformats-officedocument.presentationml.notesSlide+xml"/>
  <Override PartName="/ppt/tags/tag80.xml" ContentType="application/vnd.openxmlformats-officedocument.presentationml.tags+xml"/>
  <Override PartName="/ppt/notesSlides/notesSlide33.xml" ContentType="application/vnd.openxmlformats-officedocument.presentationml.notesSlide+xml"/>
  <Override PartName="/ppt/tags/tag81.xml" ContentType="application/vnd.openxmlformats-officedocument.presentationml.tags+xml"/>
  <Override PartName="/ppt/notesSlides/notesSlide34.xml" ContentType="application/vnd.openxmlformats-officedocument.presentationml.notesSlide+xml"/>
  <Override PartName="/ppt/tags/tag82.xml" ContentType="application/vnd.openxmlformats-officedocument.presentationml.tags+xml"/>
  <Override PartName="/ppt/notesSlides/notesSlide35.xml" ContentType="application/vnd.openxmlformats-officedocument.presentationml.notesSlide+xml"/>
  <Override PartName="/ppt/tags/tag83.xml" ContentType="application/vnd.openxmlformats-officedocument.presentationml.tags+xml"/>
  <Override PartName="/ppt/notesSlides/notesSlide36.xml" ContentType="application/vnd.openxmlformats-officedocument.presentationml.notesSlide+xml"/>
  <Override PartName="/ppt/tags/tag84.xml" ContentType="application/vnd.openxmlformats-officedocument.presentationml.tags+xml"/>
  <Override PartName="/ppt/notesSlides/notesSlide37.xml" ContentType="application/vnd.openxmlformats-officedocument.presentationml.notesSlide+xml"/>
  <Override PartName="/ppt/tags/tag85.xml" ContentType="application/vnd.openxmlformats-officedocument.presentationml.tags+xml"/>
  <Override PartName="/ppt/notesSlides/notesSlide38.xml" ContentType="application/vnd.openxmlformats-officedocument.presentationml.notesSlide+xml"/>
  <Override PartName="/ppt/tags/tag86.xml" ContentType="application/vnd.openxmlformats-officedocument.presentationml.tags+xml"/>
  <Override PartName="/ppt/notesSlides/notesSlide39.xml" ContentType="application/vnd.openxmlformats-officedocument.presentationml.notesSlide+xml"/>
  <Override PartName="/ppt/tags/tag87.xml" ContentType="application/vnd.openxmlformats-officedocument.presentationml.tags+xml"/>
  <Override PartName="/ppt/notesSlides/notesSlide40.xml" ContentType="application/vnd.openxmlformats-officedocument.presentationml.notesSlide+xml"/>
  <Override PartName="/ppt/tags/tag88.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4" r:id="rId2"/>
  </p:sldMasterIdLst>
  <p:notesMasterIdLst>
    <p:notesMasterId r:id="rId44"/>
  </p:notesMasterIdLst>
  <p:handoutMasterIdLst>
    <p:handoutMasterId r:id="rId45"/>
  </p:handoutMasterIdLst>
  <p:sldIdLst>
    <p:sldId id="323" r:id="rId3"/>
    <p:sldId id="585" r:id="rId4"/>
    <p:sldId id="616" r:id="rId5"/>
    <p:sldId id="439" r:id="rId6"/>
    <p:sldId id="274" r:id="rId7"/>
    <p:sldId id="276" r:id="rId8"/>
    <p:sldId id="278" r:id="rId9"/>
    <p:sldId id="279" r:id="rId10"/>
    <p:sldId id="280" r:id="rId11"/>
    <p:sldId id="281" r:id="rId12"/>
    <p:sldId id="282" r:id="rId13"/>
    <p:sldId id="612" r:id="rId14"/>
    <p:sldId id="613" r:id="rId15"/>
    <p:sldId id="617" r:id="rId16"/>
    <p:sldId id="284" r:id="rId17"/>
    <p:sldId id="614" r:id="rId18"/>
    <p:sldId id="615" r:id="rId19"/>
    <p:sldId id="618" r:id="rId20"/>
    <p:sldId id="520" r:id="rId21"/>
    <p:sldId id="619" r:id="rId22"/>
    <p:sldId id="594" r:id="rId23"/>
    <p:sldId id="547" r:id="rId24"/>
    <p:sldId id="620" r:id="rId25"/>
    <p:sldId id="586" r:id="rId26"/>
    <p:sldId id="261" r:id="rId27"/>
    <p:sldId id="288" r:id="rId28"/>
    <p:sldId id="286" r:id="rId29"/>
    <p:sldId id="264" r:id="rId30"/>
    <p:sldId id="265" r:id="rId31"/>
    <p:sldId id="534" r:id="rId32"/>
    <p:sldId id="603" r:id="rId33"/>
    <p:sldId id="604" r:id="rId34"/>
    <p:sldId id="605" r:id="rId35"/>
    <p:sldId id="606" r:id="rId36"/>
    <p:sldId id="607" r:id="rId37"/>
    <p:sldId id="608" r:id="rId38"/>
    <p:sldId id="609" r:id="rId39"/>
    <p:sldId id="610" r:id="rId40"/>
    <p:sldId id="621" r:id="rId41"/>
    <p:sldId id="623" r:id="rId42"/>
    <p:sldId id="425" r:id="rId43"/>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ia Liddell" initials="OL" lastIdx="4" clrIdx="0">
    <p:extLst>
      <p:ext uri="{19B8F6BF-5375-455C-9EA6-DF929625EA0E}">
        <p15:presenceInfo xmlns:p15="http://schemas.microsoft.com/office/powerpoint/2012/main" userId="Olivia Liddell" providerId="None"/>
      </p:ext>
    </p:extLst>
  </p:cmAuthor>
  <p:cmAuthor id="2" name="Cianchetta-Riordan, Jenn" initials="CJ" lastIdx="5" clrIdx="1">
    <p:extLst>
      <p:ext uri="{19B8F6BF-5375-455C-9EA6-DF929625EA0E}">
        <p15:presenceInfo xmlns:p15="http://schemas.microsoft.com/office/powerpoint/2012/main" userId="S-1-5-21-1407069837-2091007605-538272213-296487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184" autoAdjust="0"/>
  </p:normalViewPr>
  <p:slideViewPr>
    <p:cSldViewPr snapToGrid="0" snapToObjects="1">
      <p:cViewPr varScale="1">
        <p:scale>
          <a:sx n="85" d="100"/>
          <a:sy n="85" d="100"/>
        </p:scale>
        <p:origin x="296" y="168"/>
      </p:cViewPr>
      <p:guideLst/>
    </p:cSldViewPr>
  </p:slideViewPr>
  <p:notesTextViewPr>
    <p:cViewPr>
      <p:scale>
        <a:sx n="150" d="100"/>
        <a:sy n="150" d="100"/>
      </p:scale>
      <p:origin x="0" y="-3632"/>
    </p:cViewPr>
  </p:notesTextViewPr>
  <p:notesViewPr>
    <p:cSldViewPr snapToGrid="0" snapToObjects="1">
      <p:cViewPr varScale="1">
        <p:scale>
          <a:sx n="96" d="100"/>
          <a:sy n="96" d="100"/>
        </p:scale>
        <p:origin x="3688"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6D015E-FDD3-40D0-BFB8-DEE220B973C1}" type="datetimeFigureOut">
              <a:rPr lang="en-US" smtClean="0"/>
              <a:t>6/28/21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168F1C-D1CE-4FFF-9FAA-59687D440458}" type="slidenum">
              <a:rPr lang="en-US" smtClean="0"/>
              <a:t>‹#›</a:t>
            </a:fld>
            <a:endParaRPr lang="en-US" dirty="0"/>
          </a:p>
        </p:txBody>
      </p:sp>
    </p:spTree>
    <p:extLst>
      <p:ext uri="{BB962C8B-B14F-4D97-AF65-F5344CB8AC3E}">
        <p14:creationId xmlns:p14="http://schemas.microsoft.com/office/powerpoint/2010/main" val="366464347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A45C5-8310-BF49-8F71-23B46D7EDB13}" type="datetimeFigureOut">
              <a:rPr lang="en-US" smtClean="0"/>
              <a:t>6/28/21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92422-DB89-7240-B4C5-F2D953BC9FB3}" type="slidenum">
              <a:rPr lang="en-US" smtClean="0"/>
              <a:t>‹#›</a:t>
            </a:fld>
            <a:endParaRPr lang="en-US" dirty="0"/>
          </a:p>
        </p:txBody>
      </p:sp>
    </p:spTree>
    <p:extLst>
      <p:ext uri="{BB962C8B-B14F-4D97-AF65-F5344CB8AC3E}">
        <p14:creationId xmlns:p14="http://schemas.microsoft.com/office/powerpoint/2010/main" val="171905462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 about migration and innovation on AWS. This includes migration services, cloud migration strategies, and the AWS Cloud Adoption Framework.</a:t>
            </a:r>
          </a:p>
        </p:txBody>
      </p:sp>
    </p:spTree>
    <p:extLst>
      <p:ext uri="{BB962C8B-B14F-4D97-AF65-F5344CB8AC3E}">
        <p14:creationId xmlns:p14="http://schemas.microsoft.com/office/powerpoint/2010/main" val="1327705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13414"/>
          </a:xfrm>
        </p:spPr>
        <p:txBody>
          <a:bodyPr/>
          <a:lstStyle/>
          <a:p>
            <a:r>
              <a:rPr lang="en-US" dirty="0"/>
              <a:t>The </a:t>
            </a:r>
            <a:r>
              <a:rPr lang="en-US" b="1" dirty="0"/>
              <a:t>Security perspective</a:t>
            </a:r>
            <a:r>
              <a:rPr lang="en-US" dirty="0"/>
              <a:t> ensures that an organization meets security objectives for visibility, auditability, control, and agility. </a:t>
            </a:r>
          </a:p>
          <a:p>
            <a:endParaRPr lang="en-US" dirty="0"/>
          </a:p>
          <a:p>
            <a:r>
              <a:rPr lang="en-US" dirty="0"/>
              <a:t>Use the AWS CAF to structure the selection and implementation of security controls that meet the organization’s needs.</a:t>
            </a:r>
            <a:br>
              <a:rPr lang="en-US" dirty="0"/>
            </a:br>
            <a:endParaRPr lang="en-US" dirty="0"/>
          </a:p>
          <a:p>
            <a:r>
              <a:rPr lang="en-US" dirty="0"/>
              <a:t>Common roles in the Security perspective include: </a:t>
            </a:r>
          </a:p>
          <a:p>
            <a:endParaRPr lang="en-US" dirty="0"/>
          </a:p>
          <a:p>
            <a:pPr marL="171450" indent="-171450">
              <a:buFont typeface="Arial" panose="020B0604020202020204" pitchFamily="34" charset="0"/>
              <a:buChar char="•"/>
            </a:pPr>
            <a:r>
              <a:rPr lang="en-US" dirty="0"/>
              <a:t>Chief information security officer (CISO)</a:t>
            </a:r>
          </a:p>
          <a:p>
            <a:pPr marL="171450" indent="-171450">
              <a:buFont typeface="Arial" panose="020B0604020202020204" pitchFamily="34" charset="0"/>
              <a:buChar char="•"/>
            </a:pPr>
            <a:r>
              <a:rPr lang="en-US" dirty="0"/>
              <a:t>IT security managers</a:t>
            </a:r>
          </a:p>
          <a:p>
            <a:pPr marL="171450" indent="-171450">
              <a:buFont typeface="Arial" panose="020B0604020202020204" pitchFamily="34" charset="0"/>
              <a:buChar char="•"/>
            </a:pPr>
            <a:r>
              <a:rPr lang="en-US" dirty="0"/>
              <a:t>IT security analysts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79267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13414"/>
          </a:xfrm>
        </p:spPr>
        <p:txBody>
          <a:bodyPr/>
          <a:lstStyle/>
          <a:p>
            <a:r>
              <a:rPr lang="en-US" dirty="0"/>
              <a:t>The </a:t>
            </a:r>
            <a:r>
              <a:rPr lang="en-US" b="1" dirty="0"/>
              <a:t>Operations perspective</a:t>
            </a:r>
            <a:r>
              <a:rPr lang="en-US" dirty="0"/>
              <a:t> helps you to enable, run, use, operate, and recover IT workloads to the level agreed on with your business stakeholders.</a:t>
            </a:r>
            <a:br>
              <a:rPr lang="en-US" dirty="0"/>
            </a:br>
            <a:endParaRPr lang="en-US" dirty="0"/>
          </a:p>
          <a:p>
            <a:r>
              <a:rPr lang="en-US" dirty="0"/>
              <a:t>Define how day-to-day, quarter-to-quarter, and year-to-year business is conducted. Align with and support the operations of the business. The AWS CAF helps stakeholders define current operating procedures and identify the process changes and training needed to implement successful cloud adoption.</a:t>
            </a:r>
          </a:p>
          <a:p>
            <a:endParaRPr lang="en-US" dirty="0"/>
          </a:p>
          <a:p>
            <a:r>
              <a:rPr lang="en-US" dirty="0"/>
              <a:t>Common roles in the Operations perspective include: </a:t>
            </a:r>
          </a:p>
          <a:p>
            <a:endParaRPr lang="en-US" dirty="0"/>
          </a:p>
          <a:p>
            <a:pPr marL="171450" indent="-171450">
              <a:buFont typeface="Arial" panose="020B0604020202020204" pitchFamily="34" charset="0"/>
              <a:buChar char="•"/>
            </a:pPr>
            <a:r>
              <a:rPr lang="en-US" dirty="0"/>
              <a:t>IT operations managers</a:t>
            </a:r>
          </a:p>
          <a:p>
            <a:pPr marL="171450" indent="-171450">
              <a:buFont typeface="Arial" panose="020B0604020202020204" pitchFamily="34" charset="0"/>
              <a:buChar char="•"/>
            </a:pPr>
            <a:r>
              <a:rPr lang="en-US" dirty="0"/>
              <a:t>IT support managers</a:t>
            </a:r>
          </a:p>
          <a:p>
            <a:endParaRPr lang="en-US" dirty="0"/>
          </a:p>
          <a:p>
            <a:r>
              <a:rPr lang="en-US" dirty="0"/>
              <a:t>Migrating to the cloud can be complicated, but you are not alone in this. You have access to many resources</a:t>
            </a:r>
            <a:r>
              <a:rPr lang="en-US" baseline="0" dirty="0"/>
              <a:t> that can</a:t>
            </a:r>
            <a:r>
              <a:rPr lang="en-US" dirty="0"/>
              <a:t> help you get started, and the AWS Cloud Adoption Framework is a helpful place to look.</a:t>
            </a:r>
          </a:p>
          <a:p>
            <a:endParaRPr lang="en-US" dirty="0"/>
          </a:p>
          <a:p>
            <a:endParaRPr lang="en-US" dirty="0"/>
          </a:p>
          <a:p>
            <a:endParaRPr lang="en-US" dirty="0"/>
          </a:p>
        </p:txBody>
      </p:sp>
    </p:spTree>
    <p:extLst>
      <p:ext uri="{BB962C8B-B14F-4D97-AF65-F5344CB8AC3E}">
        <p14:creationId xmlns:p14="http://schemas.microsoft.com/office/powerpoint/2010/main" val="2257145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AWS Cloud Adoption Framework perspective helps customers design, implement, and optimize their AWS solution based on their business goals and perspectives?</a:t>
            </a:r>
          </a:p>
          <a:p>
            <a:pPr marL="0" indent="0">
              <a:lnSpc>
                <a:spcPct val="100000"/>
              </a:lnSpc>
              <a:buNone/>
            </a:pPr>
            <a:endParaRPr lang="en-US" dirty="0"/>
          </a:p>
          <a:p>
            <a:pPr marL="228600" indent="-228600">
              <a:buFont typeface="+mj-lt"/>
              <a:buAutoNum type="alphaUcPeriod"/>
            </a:pPr>
            <a:r>
              <a:rPr lang="en-US" dirty="0"/>
              <a:t>Business perspective</a:t>
            </a:r>
          </a:p>
          <a:p>
            <a:pPr marL="228600" indent="-228600">
              <a:buFont typeface="+mj-lt"/>
              <a:buAutoNum type="alphaUcPeriod"/>
            </a:pPr>
            <a:r>
              <a:rPr lang="en-US" dirty="0"/>
              <a:t>Platform perspective</a:t>
            </a:r>
          </a:p>
          <a:p>
            <a:pPr marL="228600" indent="-228600">
              <a:buFont typeface="+mj-lt"/>
              <a:buAutoNum type="alphaUcPeriod"/>
            </a:pPr>
            <a:r>
              <a:rPr lang="en-US" dirty="0"/>
              <a:t>Operations perspective</a:t>
            </a:r>
          </a:p>
          <a:p>
            <a:pPr marL="228600" indent="-228600">
              <a:buFont typeface="+mj-lt"/>
              <a:buAutoNum type="alphaUcPeriod"/>
            </a:pPr>
            <a:r>
              <a:rPr lang="en-US" dirty="0"/>
              <a:t>People perspective</a:t>
            </a:r>
          </a:p>
        </p:txBody>
      </p:sp>
    </p:spTree>
    <p:extLst>
      <p:ext uri="{BB962C8B-B14F-4D97-AF65-F5344CB8AC3E}">
        <p14:creationId xmlns:p14="http://schemas.microsoft.com/office/powerpoint/2010/main" val="2628539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B. Platform perspective</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Platform perspective of the AWS Cloud Adoption Framework also includes principles for implementing new solutions and migrating on-premises workloads to the cloud.</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A. The Business perspective helps you move from a model that separates business and IT strategies into a business model that integrates IT strategy.</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C. The Operations perspective focuses on operating and recovering IT workloads to meet the requirements of business stakeholders.</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D. The People perspective helps Human Resources employees prepare their teams for cloud adoption by updating organizational processes and staff skills to include cloud-based competencies.</a:t>
            </a: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6160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section examines six strategies that you can consider implementing when preparing for a cloud migration.</a:t>
            </a:r>
          </a:p>
          <a:p>
            <a:endParaRPr lang="en-US" dirty="0"/>
          </a:p>
        </p:txBody>
      </p:sp>
    </p:spTree>
    <p:extLst>
      <p:ext uri="{BB962C8B-B14F-4D97-AF65-F5344CB8AC3E}">
        <p14:creationId xmlns:p14="http://schemas.microsoft.com/office/powerpoint/2010/main" val="869926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you want to migrate from your on-premises deployment to AWS. Ideally, you could snap your fingers and instantly have all the elements from your existing on-premises data center magically appear on AWS, optimized and efficient. However, migrating doesn't work that way. </a:t>
            </a:r>
          </a:p>
          <a:p>
            <a:endParaRPr lang="en-US" dirty="0"/>
          </a:p>
          <a:p>
            <a:r>
              <a:rPr lang="en-US" dirty="0"/>
              <a:t>Every application (or application groups, if they're tightly coupled) has six possible options for a migration. These are known as the </a:t>
            </a:r>
            <a:r>
              <a:rPr lang="en-US" b="1" dirty="0"/>
              <a:t>six Rs of migration</a:t>
            </a:r>
            <a:r>
              <a:rPr lang="en-US" dirty="0"/>
              <a:t>. Once</a:t>
            </a:r>
            <a:r>
              <a:rPr lang="en-US" baseline="0" dirty="0"/>
              <a:t> you complete </a:t>
            </a:r>
            <a:r>
              <a:rPr lang="en-US" dirty="0"/>
              <a:t>the discovery phase and know exactly what is present in your existing environment, decide which of the six Rs might be the best option, based on factors such as time, cost, priority, and criticality. </a:t>
            </a:r>
          </a:p>
          <a:p>
            <a:endParaRPr lang="en-US" dirty="0"/>
          </a:p>
          <a:p>
            <a:r>
              <a:rPr lang="en-US" dirty="0"/>
              <a:t>When migrating applications to the cloud, six of the most common migration strategies</a:t>
            </a:r>
            <a:r>
              <a:rPr lang="en-US" dirty="0">
                <a:solidFill>
                  <a:schemeClr val="tx1"/>
                </a:solidFill>
              </a:rPr>
              <a:t> </a:t>
            </a:r>
            <a:r>
              <a:rPr lang="en-US" dirty="0"/>
              <a:t>that you can implement are:</a:t>
            </a:r>
          </a:p>
          <a:p>
            <a:endParaRPr lang="en-US" dirty="0"/>
          </a:p>
          <a:p>
            <a:pPr marL="171450" indent="-171450">
              <a:buFont typeface="Arial" panose="020B0604020202020204" pitchFamily="34" charset="0"/>
              <a:buChar char="•"/>
            </a:pPr>
            <a:r>
              <a:rPr lang="en-US" dirty="0"/>
              <a:t>Rehosting</a:t>
            </a:r>
          </a:p>
          <a:p>
            <a:pPr marL="171450" indent="-171450">
              <a:buFont typeface="Arial" panose="020B0604020202020204" pitchFamily="34" charset="0"/>
              <a:buChar char="•"/>
            </a:pPr>
            <a:r>
              <a:rPr lang="en-US" dirty="0"/>
              <a:t>Replatforming</a:t>
            </a:r>
          </a:p>
          <a:p>
            <a:pPr marL="171450" indent="-171450">
              <a:buFont typeface="Arial" panose="020B0604020202020204" pitchFamily="34" charset="0"/>
              <a:buChar char="•"/>
            </a:pPr>
            <a:r>
              <a:rPr lang="en-US" dirty="0"/>
              <a:t>Refactoring/re-architecting</a:t>
            </a:r>
          </a:p>
          <a:p>
            <a:pPr marL="171450" indent="-171450">
              <a:buFont typeface="Arial" panose="020B0604020202020204" pitchFamily="34" charset="0"/>
              <a:buChar char="•"/>
            </a:pPr>
            <a:r>
              <a:rPr lang="en-US" dirty="0"/>
              <a:t>Repurchasing</a:t>
            </a:r>
          </a:p>
          <a:p>
            <a:pPr marL="171450" indent="-171450">
              <a:buFont typeface="Arial" panose="020B0604020202020204" pitchFamily="34" charset="0"/>
              <a:buChar char="•"/>
            </a:pPr>
            <a:r>
              <a:rPr lang="en-US" dirty="0"/>
              <a:t>Retaining</a:t>
            </a:r>
          </a:p>
          <a:p>
            <a:pPr marL="171450" indent="-171450">
              <a:buFont typeface="Arial" panose="020B0604020202020204" pitchFamily="34" charset="0"/>
              <a:buChar char="•"/>
            </a:pPr>
            <a:r>
              <a:rPr lang="en-US" dirty="0"/>
              <a:t>Retiring</a:t>
            </a:r>
          </a:p>
          <a:p>
            <a:endParaRPr lang="en-US" b="1" dirty="0"/>
          </a:p>
          <a:p>
            <a:r>
              <a:rPr lang="en-US" b="1" dirty="0"/>
              <a:t>Rehosting</a:t>
            </a:r>
            <a:r>
              <a:rPr lang="en-US" dirty="0"/>
              <a:t> (also known as </a:t>
            </a:r>
            <a:r>
              <a:rPr lang="en-US" i="1" dirty="0"/>
              <a:t>lift and shift</a:t>
            </a:r>
            <a:r>
              <a:rPr lang="en-US" dirty="0"/>
              <a:t>) involves moving applications without changes.</a:t>
            </a:r>
            <a:r>
              <a:rPr lang="en-US" baseline="0" dirty="0"/>
              <a:t> </a:t>
            </a:r>
            <a:r>
              <a:rPr lang="en-US" dirty="0"/>
              <a:t>In the scenario of a large legacy migration, in which the company is looking to implement its migration and scale quickly to meet a business case, the majority of applications are rehosted.  </a:t>
            </a:r>
          </a:p>
          <a:p>
            <a:endParaRPr lang="en-US" dirty="0"/>
          </a:p>
          <a:p>
            <a:r>
              <a:rPr lang="en-US" b="1"/>
              <a:t>Replatforming</a:t>
            </a:r>
            <a:r>
              <a:rPr lang="en-US" b="0" baseline="0" dirty="0"/>
              <a:t> (</a:t>
            </a:r>
            <a:r>
              <a:rPr lang="en-US" i="1" dirty="0"/>
              <a:t>also known as lift, tinker, and shift</a:t>
            </a:r>
            <a:r>
              <a:rPr lang="en-US" dirty="0"/>
              <a:t>)</a:t>
            </a:r>
            <a:r>
              <a:rPr lang="en-US" baseline="0" dirty="0"/>
              <a:t> </a:t>
            </a:r>
            <a:r>
              <a:rPr lang="en-US" dirty="0"/>
              <a:t>involves making a few cloud optimizations to realize a tangible benefit. Optimization is achieved without changing the core architecture of the application.</a:t>
            </a:r>
          </a:p>
          <a:p>
            <a:endParaRPr lang="en-US" dirty="0"/>
          </a:p>
          <a:p>
            <a:r>
              <a:rPr lang="en-US" b="1" dirty="0"/>
              <a:t>Refactoring</a:t>
            </a:r>
            <a:r>
              <a:rPr lang="en-US" dirty="0"/>
              <a:t> (also known as </a:t>
            </a:r>
            <a:r>
              <a:rPr lang="en-US" b="0" i="1" dirty="0"/>
              <a:t>rearchitecting</a:t>
            </a:r>
            <a:r>
              <a:rPr lang="en-US" dirty="0"/>
              <a:t>) involves reimagining how an application is architected and developed by using cloud-native features. Refactoring is driven by a strong business need to add features, scale, or performance that would otherwise be difficult to achieve in the application’s existing environment.</a:t>
            </a:r>
          </a:p>
          <a:p>
            <a:endParaRPr lang="en-US" dirty="0"/>
          </a:p>
          <a:p>
            <a:r>
              <a:rPr lang="en-US" b="1" dirty="0"/>
              <a:t>Repurchasing</a:t>
            </a:r>
            <a:r>
              <a:rPr lang="en-US" dirty="0"/>
              <a:t> involves moving from a traditional license to a software as a service model. For example, a business might choose to implement the repurchasing strategy by migrating from a customer relationship management (CRM) system to Salesforce.com.</a:t>
            </a:r>
          </a:p>
          <a:p>
            <a:endParaRPr lang="en-US" dirty="0"/>
          </a:p>
          <a:p>
            <a:r>
              <a:rPr lang="en-US" dirty="0"/>
              <a:t>The final two strategies, retaining and retiring, do </a:t>
            </a:r>
            <a:r>
              <a:rPr lang="en-US" i="1" dirty="0"/>
              <a:t>not</a:t>
            </a:r>
            <a:r>
              <a:rPr lang="en-US" dirty="0"/>
              <a:t> involve moving applications to the cloud.</a:t>
            </a:r>
          </a:p>
          <a:p>
            <a:endParaRPr lang="en-US" dirty="0"/>
          </a:p>
          <a:p>
            <a:r>
              <a:rPr lang="en-US" b="1" dirty="0"/>
              <a:t>Retaining</a:t>
            </a:r>
            <a:r>
              <a:rPr lang="en-US" dirty="0"/>
              <a:t> consists of keeping applications that are critical for the business in the source environment. This might include applications that require major refactoring before they can be migrated, or, work that can be postponed until a later time.</a:t>
            </a:r>
          </a:p>
          <a:p>
            <a:endParaRPr lang="en-US" dirty="0"/>
          </a:p>
          <a:p>
            <a:r>
              <a:rPr lang="en-US" b="1" dirty="0"/>
              <a:t>Retiring</a:t>
            </a:r>
            <a:r>
              <a:rPr lang="en-US" dirty="0"/>
              <a:t> is the process of removing applications that are no longer needed.</a:t>
            </a:r>
          </a:p>
        </p:txBody>
      </p:sp>
    </p:spTree>
    <p:extLst>
      <p:ext uri="{BB962C8B-B14F-4D97-AF65-F5344CB8AC3E}">
        <p14:creationId xmlns:p14="http://schemas.microsoft.com/office/powerpoint/2010/main" val="1058150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b="0" i="0" kern="1200" dirty="0">
                <a:solidFill>
                  <a:schemeClr val="tx1"/>
                </a:solidFill>
                <a:effectLst/>
              </a:rPr>
              <a:t>Which migration strategy involves moving from a traditional license to a software as a service model?</a:t>
            </a:r>
          </a:p>
          <a:p>
            <a:pPr marL="0" indent="0">
              <a:lnSpc>
                <a:spcPct val="100000"/>
              </a:lnSpc>
              <a:buNone/>
            </a:pPr>
            <a:endParaRPr lang="en-US" dirty="0"/>
          </a:p>
          <a:p>
            <a:pPr marL="228600" indent="-228600">
              <a:buFont typeface="+mj-lt"/>
              <a:buAutoNum type="alphaUcPeriod"/>
            </a:pPr>
            <a:r>
              <a:rPr lang="en-US" dirty="0"/>
              <a:t>Refactoring</a:t>
            </a:r>
          </a:p>
          <a:p>
            <a:pPr marL="228600" indent="-228600">
              <a:buFont typeface="+mj-lt"/>
              <a:buAutoNum type="alphaUcPeriod"/>
            </a:pPr>
            <a:r>
              <a:rPr lang="en-US" dirty="0"/>
              <a:t>Retiring</a:t>
            </a:r>
          </a:p>
          <a:p>
            <a:pPr marL="228600" indent="-228600">
              <a:buFont typeface="+mj-lt"/>
              <a:buAutoNum type="alphaUcPeriod"/>
            </a:pPr>
            <a:r>
              <a:rPr lang="en-US" dirty="0"/>
              <a:t>Replatforming</a:t>
            </a:r>
          </a:p>
          <a:p>
            <a:pPr marL="228600" indent="-228600">
              <a:buFont typeface="+mj-lt"/>
              <a:buAutoNum type="alphaUcPeriod"/>
            </a:pPr>
            <a:r>
              <a:rPr lang="en-US" dirty="0"/>
              <a:t>Repurchasing</a:t>
            </a:r>
          </a:p>
        </p:txBody>
      </p:sp>
    </p:spTree>
    <p:extLst>
      <p:ext uri="{BB962C8B-B14F-4D97-AF65-F5344CB8AC3E}">
        <p14:creationId xmlns:p14="http://schemas.microsoft.com/office/powerpoint/2010/main" val="2092426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D: Repurchasing</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Repurchasing involves replacing an existing application with a cloud-based version, such as software found in AWS Marketplace.</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A. Refactoring involves changing how an application is architected and developed, typically by using cloud-native features.</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B. Retiring involves removing an application that is no longer used or that can be turned off.</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C. Replatforming involves selectively optimizing aspects of an application to achieve benefits in the cloud without changing the core architecture of the application. It is also known as lift, tinker, and shift.</a:t>
            </a: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11423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you have a large amount of data that you need to transfer into the AWS Cloud. For this type of workload, you can use devices that are part of the </a:t>
            </a:r>
            <a:r>
              <a:rPr lang="en-US" b="1" dirty="0"/>
              <a:t>AWS Snow Family</a:t>
            </a:r>
            <a:r>
              <a:rPr lang="en-US" dirty="0"/>
              <a:t>. </a:t>
            </a:r>
            <a:r>
              <a:rPr lang="en-US" sz="1200" b="0" i="0" kern="1200" dirty="0">
                <a:solidFill>
                  <a:schemeClr val="tx1"/>
                </a:solidFill>
                <a:effectLst/>
                <a:latin typeface="+mn-lt"/>
                <a:ea typeface="+mn-ea"/>
                <a:cs typeface="+mn-cs"/>
              </a:rPr>
              <a:t>The AWS Snow Family is a collection of physical devices that help to physically transport up</a:t>
            </a:r>
            <a:r>
              <a:rPr lang="en-US" sz="1200" b="0" i="0" kern="1200" baseline="0" dirty="0">
                <a:solidFill>
                  <a:schemeClr val="tx1"/>
                </a:solidFill>
                <a:effectLst/>
                <a:latin typeface="+mn-lt"/>
                <a:ea typeface="+mn-ea"/>
                <a:cs typeface="+mn-cs"/>
              </a:rPr>
              <a:t> to e</a:t>
            </a:r>
            <a:r>
              <a:rPr lang="en-US" sz="1200" b="0" i="0" kern="1200" dirty="0">
                <a:solidFill>
                  <a:schemeClr val="tx1"/>
                </a:solidFill>
                <a:effectLst/>
                <a:latin typeface="+mn-lt"/>
                <a:ea typeface="+mn-ea"/>
                <a:cs typeface="+mn-cs"/>
              </a:rPr>
              <a:t>xabytes of data into and out of AWS. </a:t>
            </a:r>
          </a:p>
          <a:p>
            <a:pPr fontAlgn="base"/>
            <a:endParaRPr lang="en-US" sz="1200" b="0" i="0" kern="1200" dirty="0">
              <a:solidFill>
                <a:schemeClr val="tx1"/>
              </a:solidFill>
              <a:effectLst/>
              <a:latin typeface="+mn-lt"/>
              <a:ea typeface="+mn-ea"/>
              <a:cs typeface="+mn-cs"/>
            </a:endParaRPr>
          </a:p>
          <a:p>
            <a:endParaRPr lang="en-US" dirty="0"/>
          </a:p>
          <a:p>
            <a:endParaRPr lang="en-US" dirty="0"/>
          </a:p>
        </p:txBody>
      </p:sp>
    </p:spTree>
    <p:extLst>
      <p:ext uri="{BB962C8B-B14F-4D97-AF65-F5344CB8AC3E}">
        <p14:creationId xmlns:p14="http://schemas.microsoft.com/office/powerpoint/2010/main" val="1034173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AWS Snow Family is composed of </a:t>
            </a:r>
            <a:r>
              <a:rPr lang="en-US" sz="1200" b="1" i="0" kern="1200" dirty="0">
                <a:solidFill>
                  <a:schemeClr val="tx1"/>
                </a:solidFill>
                <a:effectLst/>
                <a:latin typeface="+mn-lt"/>
                <a:ea typeface="+mn-ea"/>
                <a:cs typeface="+mn-cs"/>
              </a:rPr>
              <a:t>AWS Snowcone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AWS Snowball</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AWS Snowmobile</a:t>
            </a:r>
            <a:r>
              <a:rPr lang="en-US" sz="1200" b="0" i="0" kern="1200" dirty="0">
                <a:solidFill>
                  <a:schemeClr val="tx1"/>
                </a:solidFill>
                <a:effectLst/>
                <a:latin typeface="+mn-lt"/>
                <a:ea typeface="+mn-ea"/>
                <a:cs typeface="+mn-cs"/>
              </a:rPr>
              <a:t>. These devices offer different capacity points, and most include built-in computing capabilities. AWS owns and manages the Snow Family devices and integrates with AWS security, monitoring, storage management, and computing capabilities.  </a:t>
            </a:r>
            <a:endParaRPr lang="en-US" dirty="0"/>
          </a:p>
          <a:p>
            <a:pPr fontAlgn="base"/>
            <a:endParaRPr lang="en-US" sz="1200" b="1"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AWS Snowcone </a:t>
            </a:r>
            <a:r>
              <a:rPr lang="en-US" sz="1200" b="0" i="0" kern="1200" dirty="0">
                <a:solidFill>
                  <a:schemeClr val="tx1"/>
                </a:solidFill>
                <a:effectLst/>
                <a:latin typeface="+mn-lt"/>
                <a:ea typeface="+mn-ea"/>
                <a:cs typeface="+mn-cs"/>
              </a:rPr>
              <a:t>is a small, rugged, and secure edge computing and data transfer device. It features 2 CPUs, 4 GB of memory, and 8 TB of usable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offers two types of </a:t>
            </a:r>
            <a:r>
              <a:rPr lang="en-US" sz="1200" b="1" i="0" kern="1200" dirty="0">
                <a:solidFill>
                  <a:schemeClr val="tx1"/>
                </a:solidFill>
                <a:effectLst/>
                <a:latin typeface="+mn-lt"/>
                <a:ea typeface="+mn-ea"/>
                <a:cs typeface="+mn-cs"/>
              </a:rPr>
              <a:t>AWS Snowball </a:t>
            </a:r>
            <a:r>
              <a:rPr lang="en-US" sz="1200" b="0" i="0" kern="1200" dirty="0">
                <a:solidFill>
                  <a:schemeClr val="tx1"/>
                </a:solidFill>
                <a:effectLst/>
                <a:latin typeface="+mn-lt"/>
                <a:ea typeface="+mn-ea"/>
                <a:cs typeface="+mn-cs"/>
              </a:rPr>
              <a:t>devices: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Snowball Edge Storage Optimized </a:t>
            </a:r>
            <a:r>
              <a:rPr lang="en-US" sz="1200" b="0" i="0" kern="1200" dirty="0">
                <a:solidFill>
                  <a:schemeClr val="tx1"/>
                </a:solidFill>
                <a:effectLst/>
                <a:latin typeface="+mn-lt"/>
                <a:ea typeface="+mn-ea"/>
                <a:cs typeface="+mn-cs"/>
              </a:rPr>
              <a:t>devices are well suited for large-scale data migrations and recurring transfer workflows, in addition to local computing with higher capacity needs. </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Storage: 80 TB of hard disk drive (HDD) capacity for block volumes and Amazon S3 compatible object storage;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1 TB of SATA solid state drive (SSD) for block volumes</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Compute: 40 vCPUs; 80 GiB of memory to support Amazon EC2 sbe1 instances (equivalent to C5)</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1" i="0" kern="1200" dirty="0">
                <a:solidFill>
                  <a:schemeClr val="tx1"/>
                </a:solidFill>
                <a:effectLst/>
                <a:latin typeface="+mn-lt"/>
                <a:ea typeface="+mn-ea"/>
                <a:cs typeface="+mn-cs"/>
              </a:rPr>
              <a:t>Snowball Edge Compute Optimized </a:t>
            </a:r>
            <a:r>
              <a:rPr lang="en-US" sz="1200" b="0" i="0" kern="1200" dirty="0">
                <a:solidFill>
                  <a:schemeClr val="tx1"/>
                </a:solidFill>
                <a:effectLst/>
                <a:latin typeface="+mn-lt"/>
                <a:ea typeface="+mn-ea"/>
                <a:cs typeface="+mn-cs"/>
              </a:rPr>
              <a:t>provides powerful computing resources for use cases such as machine learning, full motion video analysis, analytics, and local computing stacks. </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Storage: 42-TB usable HDD capacity for Amazon S3 compatible object storage or Amazon EBS compatible block volumes;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7.68 TB of usable NVMe SSD capacity for Amazon EBS compatible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block volumes</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Compute: 52 vCPUs; 208 GiB of memory;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optional NVIDIA Tesla V100 GPU;</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run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Amazon EC2 sbe-c and sbe-g instances, which are equivalent to C5, M5a, G3, and P3 instances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AWS Snowmobile </a:t>
            </a:r>
            <a:r>
              <a:rPr lang="en-US" sz="1200" b="0" i="0" kern="1200" dirty="0">
                <a:solidFill>
                  <a:schemeClr val="tx1"/>
                </a:solidFill>
                <a:effectLst/>
                <a:latin typeface="+mn-lt"/>
                <a:ea typeface="+mn-ea"/>
                <a:cs typeface="+mn-cs"/>
              </a:rPr>
              <a:t>is</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exabyte-scale data transfer service used to move large amounts of data to AWS. You can transfer up to 100 petabytes of data per Snowmobile, which is a 45-foot long ruggedized shipping container, pulled by a semitrailer truck.</a:t>
            </a:r>
          </a:p>
        </p:txBody>
      </p:sp>
    </p:spTree>
    <p:extLst>
      <p:ext uri="{BB962C8B-B14F-4D97-AF65-F5344CB8AC3E}">
        <p14:creationId xmlns:p14="http://schemas.microsoft.com/office/powerpoint/2010/main" val="421628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 this module, you will learn how to:</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Describe migration and innovation in the AWS Cloud</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Summarize the AWS Cloud Adoption Framework (AWS CAF)</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Summarize the six key factors of a cloud migration strategy</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Describe the benefits of AWS data migration solutions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Summarize the broad scope of innovative solutions that AWS offers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Summarize the five pillars of the AWS Well-Architected Framework</a:t>
            </a:r>
          </a:p>
          <a:p>
            <a:pPr marL="171450" indent="-171450" fontAlgn="base">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13415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section of this module examines innovation with AWS. </a:t>
            </a:r>
          </a:p>
          <a:p>
            <a:endParaRPr lang="en-US" dirty="0"/>
          </a:p>
        </p:txBody>
      </p:sp>
    </p:spTree>
    <p:extLst>
      <p:ext uri="{BB962C8B-B14F-4D97-AF65-F5344CB8AC3E}">
        <p14:creationId xmlns:p14="http://schemas.microsoft.com/office/powerpoint/2010/main" val="2742148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When examining how to use AWS services, focus on the desired outcomes. You are properly equipped to drive innovation in the cloud if you can clearly articulate the following: </a:t>
            </a:r>
          </a:p>
          <a:p>
            <a:pPr fontAlgn="base"/>
            <a:endParaRPr lang="en-US" sz="1200" b="0" i="0" kern="1200" dirty="0">
              <a:solidFill>
                <a:schemeClr val="tx1"/>
              </a:solidFill>
              <a:effectLst/>
              <a:latin typeface="+mn-lt"/>
              <a:ea typeface="+mn-ea"/>
              <a:cs typeface="+mn-cs"/>
            </a:endParaRPr>
          </a:p>
          <a:p>
            <a:pPr marL="171450" indent="-171450">
              <a:lnSpc>
                <a:spcPct val="100000"/>
              </a:lnSpc>
              <a:buFont typeface="Arial" panose="020B0604020202020204" pitchFamily="34" charset="0"/>
              <a:buChar char="•"/>
            </a:pPr>
            <a:r>
              <a:rPr lang="en-US" sz="1200" dirty="0"/>
              <a:t>Current state</a:t>
            </a:r>
          </a:p>
          <a:p>
            <a:pPr marL="171450" indent="-171450">
              <a:lnSpc>
                <a:spcPct val="100000"/>
              </a:lnSpc>
              <a:buFont typeface="Arial" panose="020B0604020202020204" pitchFamily="34" charset="0"/>
              <a:buChar char="•"/>
            </a:pPr>
            <a:r>
              <a:rPr lang="en-US" sz="1200" dirty="0">
                <a:latin typeface="+mn-lt"/>
              </a:rPr>
              <a:t>Desired state</a:t>
            </a:r>
          </a:p>
          <a:p>
            <a:pPr marL="171450" indent="-171450">
              <a:lnSpc>
                <a:spcPct val="100000"/>
              </a:lnSpc>
              <a:buFont typeface="Arial" panose="020B0604020202020204" pitchFamily="34" charset="0"/>
              <a:buChar char="•"/>
            </a:pPr>
            <a:r>
              <a:rPr lang="en-US" sz="1200" dirty="0">
                <a:latin typeface="+mn-lt"/>
              </a:rPr>
              <a:t>Problems you are trying to solve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Consider some of the paths you might explore in the future as you continue on your cloud journey. </a:t>
            </a:r>
          </a:p>
        </p:txBody>
      </p:sp>
    </p:spTree>
    <p:extLst>
      <p:ext uri="{BB962C8B-B14F-4D97-AF65-F5344CB8AC3E}">
        <p14:creationId xmlns:p14="http://schemas.microsoft.com/office/powerpoint/2010/main" val="4121654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a:solidFill>
                  <a:schemeClr val="tx1"/>
                </a:solidFill>
                <a:effectLst/>
                <a:latin typeface="+mn-lt"/>
                <a:ea typeface="+mn-ea"/>
                <a:cs typeface="+mn-cs"/>
              </a:rPr>
              <a:t>Serverless applications: </a:t>
            </a:r>
            <a:r>
              <a:rPr lang="en-US" sz="1200" b="0" i="0" kern="1200" dirty="0">
                <a:solidFill>
                  <a:schemeClr val="tx1"/>
                </a:solidFill>
                <a:effectLst/>
                <a:latin typeface="+mn-lt"/>
                <a:ea typeface="+mn-ea"/>
                <a:cs typeface="+mn-cs"/>
              </a:rPr>
              <a:t>With AWS, </a:t>
            </a:r>
            <a:r>
              <a:rPr lang="en-US" sz="1200" b="1" i="0" kern="1200" dirty="0">
                <a:solidFill>
                  <a:schemeClr val="tx1"/>
                </a:solidFill>
                <a:effectLst/>
                <a:latin typeface="+mn-lt"/>
                <a:ea typeface="+mn-ea"/>
                <a:cs typeface="+mn-cs"/>
              </a:rPr>
              <a:t>serverless</a:t>
            </a:r>
            <a:r>
              <a:rPr lang="en-US" sz="1200" b="0" i="0" kern="1200" dirty="0">
                <a:solidFill>
                  <a:schemeClr val="tx1"/>
                </a:solidFill>
                <a:effectLst/>
                <a:latin typeface="+mn-lt"/>
                <a:ea typeface="+mn-ea"/>
                <a:cs typeface="+mn-cs"/>
              </a:rPr>
              <a:t> refers to applications that don’t require you to provision, maintain, or administer servers. AWS handles fault tolerance and availability</a:t>
            </a:r>
            <a:r>
              <a:rPr lang="en-US" dirty="0"/>
              <a:t> for you.</a:t>
            </a:r>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AWS Lambda is an example of a service that you can use to run serverless applications. If you design your architecture to trigger Lambda functions to run your code, you can bypass the need to manage a fleet of servers. Building your architecture with serverless applications helps developers focus on their core product instead of managing and operating servers.</a:t>
            </a:r>
          </a:p>
          <a:p>
            <a:endParaRPr lang="en-US" sz="1200" kern="1200" dirty="0">
              <a:solidFill>
                <a:schemeClr val="tx1"/>
              </a:solidFill>
              <a:effectLst/>
              <a:latin typeface="+mn-lt"/>
              <a:ea typeface="+mn-ea"/>
              <a:cs typeface="+mn-cs"/>
            </a:endParaRPr>
          </a:p>
          <a:p>
            <a:pPr fontAlgn="base"/>
            <a:r>
              <a:rPr lang="en-US" sz="1200" b="1" kern="1200" dirty="0">
                <a:solidFill>
                  <a:schemeClr val="tx1"/>
                </a:solidFill>
                <a:effectLst/>
                <a:latin typeface="+mn-lt"/>
                <a:ea typeface="+mn-ea"/>
                <a:cs typeface="+mn-cs"/>
              </a:rPr>
              <a:t>Artificial intelligence (AI): </a:t>
            </a:r>
            <a:r>
              <a:rPr lang="en-US" sz="1200" b="0" i="0" kern="1200" dirty="0">
                <a:solidFill>
                  <a:schemeClr val="tx1"/>
                </a:solidFill>
                <a:effectLst/>
                <a:latin typeface="+mn-lt"/>
                <a:ea typeface="+mn-ea"/>
                <a:cs typeface="+mn-cs"/>
              </a:rPr>
              <a:t>AWS offers a variety of services powered by AI. For example, you can:</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Convert speech to text with Amazon Transcribe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Discover patterns in text with Amazon Comprehend</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Identify potentially fraudulent online activities with Amazon Fraud Detector</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Build voice and text chatbots with Amazon Lex</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Machine learning (ML):</a:t>
            </a:r>
            <a:r>
              <a:rPr lang="en-US" sz="1200" b="0" i="0" kern="1200" dirty="0">
                <a:solidFill>
                  <a:schemeClr val="tx1"/>
                </a:solidFill>
                <a:effectLst/>
                <a:latin typeface="+mn-lt"/>
                <a:ea typeface="+mn-ea"/>
                <a:cs typeface="+mn-cs"/>
              </a:rPr>
              <a:t> Traditional machine learning development is complex, expensive, time consuming, and error prone. AWS offers Amazon SageMaker to remove the difficult work from the process and empower you to build, train, and deploy ML models quickly. You can use ML to analyze data, solve complex problems, and predict outcomes.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19143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you have learned about a wide range of AWS services. You can use these services as building blocks for your cloud architecture. To help you evaluate how well your architecture aligns with best practices, you can use the</a:t>
            </a:r>
            <a:r>
              <a:rPr lang="en-US" b="1" dirty="0"/>
              <a:t> Well-Architected Framework</a:t>
            </a:r>
            <a:r>
              <a:rPr lang="en-US" dirty="0"/>
              <a:t>.</a:t>
            </a:r>
          </a:p>
        </p:txBody>
      </p:sp>
    </p:spTree>
    <p:extLst>
      <p:ext uri="{BB962C8B-B14F-4D97-AF65-F5344CB8AC3E}">
        <p14:creationId xmlns:p14="http://schemas.microsoft.com/office/powerpoint/2010/main" val="3090485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Well-Architected</a:t>
            </a:r>
            <a:r>
              <a:rPr lang="en-US" baseline="0" dirty="0"/>
              <a:t> Framework</a:t>
            </a:r>
            <a:r>
              <a:rPr lang="en-US" dirty="0"/>
              <a:t> helps you understand how to design and operate reliable, secure, efficient, and cost-effective systems in the AWS Cloud. It provides a way for you to consistently measure your architecture against best practices and design principles and identify areas for improvement.</a:t>
            </a:r>
          </a:p>
          <a:p>
            <a:endParaRPr lang="en-US" sz="1200" kern="1200" dirty="0">
              <a:solidFill>
                <a:schemeClr val="tx1"/>
              </a:solidFill>
              <a:effectLst/>
              <a:latin typeface="Calibri" panose="020F0502020204030204" pitchFamily="34" charset="0"/>
              <a:ea typeface="Amazon Ember Light" panose="020B0403020204020204" pitchFamily="34" charset="0"/>
              <a:cs typeface="Calibri" panose="020F0502020204030204" pitchFamily="34" charset="0"/>
            </a:endParaRPr>
          </a:p>
          <a:p>
            <a:r>
              <a:rPr lang="en-US" dirty="0"/>
              <a:t>The Well-Architected Framework is based on five pillars: </a:t>
            </a:r>
          </a:p>
          <a:p>
            <a:endParaRPr lang="en-US" dirty="0"/>
          </a:p>
          <a:p>
            <a:pPr marL="171450" indent="-171450">
              <a:buFont typeface="Arial" panose="020B0604020202020204" pitchFamily="34" charset="0"/>
              <a:buChar char="•"/>
            </a:pPr>
            <a:r>
              <a:rPr lang="en-US" dirty="0"/>
              <a:t>Operational excellence</a:t>
            </a:r>
          </a:p>
          <a:p>
            <a:pPr marL="171450" indent="-171450">
              <a:buFont typeface="Arial" panose="020B0604020202020204" pitchFamily="34" charset="0"/>
              <a:buChar char="•"/>
            </a:pPr>
            <a:r>
              <a:rPr lang="en-US" dirty="0"/>
              <a:t>Security</a:t>
            </a:r>
          </a:p>
          <a:p>
            <a:pPr marL="171450" indent="-171450">
              <a:buFont typeface="Arial" panose="020B0604020202020204" pitchFamily="34" charset="0"/>
              <a:buChar char="•"/>
            </a:pPr>
            <a:r>
              <a:rPr lang="en-US" dirty="0"/>
              <a:t>Reliability</a:t>
            </a:r>
          </a:p>
          <a:p>
            <a:pPr marL="171450" indent="-171450">
              <a:buFont typeface="Arial" panose="020B0604020202020204" pitchFamily="34" charset="0"/>
              <a:buChar char="•"/>
            </a:pPr>
            <a:r>
              <a:rPr lang="en-US" dirty="0"/>
              <a:t>Performance efficiency</a:t>
            </a:r>
          </a:p>
          <a:p>
            <a:pPr marL="171450" indent="-171450">
              <a:buFont typeface="Arial" panose="020B0604020202020204" pitchFamily="34" charset="0"/>
              <a:buChar char="•"/>
            </a:pPr>
            <a:r>
              <a:rPr lang="en-US" dirty="0"/>
              <a:t>Cost optimization</a:t>
            </a:r>
          </a:p>
        </p:txBody>
      </p:sp>
    </p:spTree>
    <p:extLst>
      <p:ext uri="{BB962C8B-B14F-4D97-AF65-F5344CB8AC3E}">
        <p14:creationId xmlns:p14="http://schemas.microsoft.com/office/powerpoint/2010/main" val="3130888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pillar is </a:t>
            </a:r>
            <a:r>
              <a:rPr lang="en-US" b="1" dirty="0"/>
              <a:t>operational excellence</a:t>
            </a:r>
            <a:r>
              <a:rPr lang="en-US" dirty="0"/>
              <a:t>. It focuses on running and monitoring systems to deliver business value, and with that, continually improving processes and procedures. For example, automating changes with deployment pipelines, or responding to events that are triggered. </a:t>
            </a:r>
            <a:endParaRPr lang="en-US" b="1" dirty="0"/>
          </a:p>
          <a:p>
            <a:endParaRPr lang="en-US" b="1" dirty="0"/>
          </a:p>
          <a:p>
            <a:r>
              <a:rPr lang="en-US" dirty="0"/>
              <a:t>Design principles for operational excellence in the cloud include performing operations as code, annotating documentation, anticipating failure, and frequently making small, reversible changes.</a:t>
            </a:r>
          </a:p>
          <a:p>
            <a:endParaRPr lang="en-US" dirty="0"/>
          </a:p>
        </p:txBody>
      </p:sp>
    </p:spTree>
    <p:extLst>
      <p:ext uri="{BB962C8B-B14F-4D97-AF65-F5344CB8AC3E}">
        <p14:creationId xmlns:p14="http://schemas.microsoft.com/office/powerpoint/2010/main" val="739716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pillar is the ability to protect information, systems, and assets while delivering business value through risk assessments and mitigation strategies. </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considering the security of your architecture, apply these best practices:</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Automate security best practices when possible</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Apply security at all layers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Protect data in transit and at rest</a:t>
            </a:r>
          </a:p>
        </p:txBody>
      </p:sp>
    </p:spTree>
    <p:extLst>
      <p:ext uri="{BB962C8B-B14F-4D97-AF65-F5344CB8AC3E}">
        <p14:creationId xmlns:p14="http://schemas.microsoft.com/office/powerpoint/2010/main" val="558817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Reliability</a:t>
            </a:r>
            <a:r>
              <a:rPr lang="en-US" sz="1200" b="0" i="0" kern="1200" dirty="0">
                <a:solidFill>
                  <a:schemeClr val="tx1"/>
                </a:solidFill>
                <a:effectLst/>
                <a:latin typeface="+mn-lt"/>
                <a:ea typeface="+mn-ea"/>
                <a:cs typeface="+mn-cs"/>
              </a:rPr>
              <a:t> is the ability of a system to do the following:</a:t>
            </a:r>
          </a:p>
          <a:p>
            <a:pPr fontAlgn="base"/>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Recover from infrastructure or service disruptions</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Dynamically acquire computing resources to meet demand</a:t>
            </a: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Mitigate disruptions such as misconfigurations or transient network issues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Reliability includes testing recovery procedures, scaling horizontally to increase aggregate system availability, and automatically recovering from failure.</a:t>
            </a:r>
          </a:p>
        </p:txBody>
      </p:sp>
    </p:spTree>
    <p:extLst>
      <p:ext uri="{BB962C8B-B14F-4D97-AF65-F5344CB8AC3E}">
        <p14:creationId xmlns:p14="http://schemas.microsoft.com/office/powerpoint/2010/main" val="2154179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effectLst/>
                <a:ea typeface="+mn-ea"/>
                <a:cs typeface="+mn-cs"/>
              </a:rPr>
              <a:t>Performance efficiency</a:t>
            </a:r>
            <a:r>
              <a:rPr lang="en-US" sz="1200" b="0" i="0" kern="1200" dirty="0">
                <a:effectLst/>
                <a:ea typeface="+mn-ea"/>
                <a:cs typeface="+mn-cs"/>
              </a:rPr>
              <a:t> is the ability to use computing resources efficiently to meet system requirements, and maintain that efficiency as demand changes and technologies evolve. An example of performance efficiency is choosing the right Amazon EC2 instance type for an application.</a:t>
            </a:r>
          </a:p>
          <a:p>
            <a:pPr fontAlgn="base"/>
            <a:endParaRPr lang="en-US" sz="1200" b="0" i="0" kern="1200" dirty="0">
              <a:effectLst/>
              <a:ea typeface="+mn-ea"/>
              <a:cs typeface="+mn-cs"/>
            </a:endParaRPr>
          </a:p>
          <a:p>
            <a:pPr fontAlgn="base"/>
            <a:r>
              <a:rPr lang="en-US" sz="1200" b="0" i="0" kern="1200" dirty="0">
                <a:effectLst/>
                <a:ea typeface="+mn-ea"/>
                <a:cs typeface="+mn-cs"/>
              </a:rPr>
              <a:t>Evaluating the performance efficiency of your architecture includes experimenting more often, using serverless architectures, and designing systems to be able to go global in minutes.</a:t>
            </a:r>
          </a:p>
        </p:txBody>
      </p:sp>
    </p:spTree>
    <p:extLst>
      <p:ext uri="{BB962C8B-B14F-4D97-AF65-F5344CB8AC3E}">
        <p14:creationId xmlns:p14="http://schemas.microsoft.com/office/powerpoint/2010/main" val="1345451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effectLst/>
                <a:latin typeface="+mn-lt"/>
                <a:ea typeface="+mn-ea"/>
                <a:cs typeface="+mn-cs"/>
              </a:rPr>
              <a:t>Cost optimization</a:t>
            </a:r>
            <a:r>
              <a:rPr lang="en-US" sz="1200" b="0" i="0" kern="1200" dirty="0">
                <a:effectLst/>
                <a:latin typeface="+mn-lt"/>
                <a:ea typeface="+mn-ea"/>
                <a:cs typeface="+mn-cs"/>
              </a:rPr>
              <a:t> is the ability to run systems to deliver business value at the lowest price point.</a:t>
            </a:r>
            <a:r>
              <a:rPr lang="en-US" sz="1200" b="1" i="0" kern="1200" dirty="0">
                <a:effectLst/>
                <a:latin typeface="+mn-lt"/>
                <a:ea typeface="+mn-ea"/>
                <a:cs typeface="+mn-cs"/>
              </a:rPr>
              <a:t> </a:t>
            </a:r>
            <a:r>
              <a:rPr lang="en-US" sz="1200" b="0" i="0" kern="1200" dirty="0">
                <a:effectLst/>
                <a:latin typeface="+mn-lt"/>
                <a:ea typeface="+mn-ea"/>
                <a:cs typeface="+mn-cs"/>
              </a:rPr>
              <a:t>For example, suppose that you are analyzing your Amazon EC2 compute usage. If you have overestimated your compute needs, you could lower your costs by choosing a more cost-effective instance type.</a:t>
            </a:r>
          </a:p>
          <a:p>
            <a:pPr fontAlgn="base"/>
            <a:endParaRPr lang="en-US" sz="1200" b="0" i="0" kern="1200" dirty="0">
              <a:effectLst/>
              <a:latin typeface="+mn-lt"/>
              <a:ea typeface="+mn-ea"/>
              <a:cs typeface="+mn-cs"/>
            </a:endParaRPr>
          </a:p>
          <a:p>
            <a:pPr fontAlgn="base"/>
            <a:r>
              <a:rPr lang="en-US" sz="1200" b="0" i="0" kern="1200" dirty="0">
                <a:effectLst/>
                <a:latin typeface="+mn-lt"/>
                <a:ea typeface="+mn-ea"/>
                <a:cs typeface="+mn-cs"/>
              </a:rPr>
              <a:t>Cost optimization includes adopting a consumption model, analyzing and attributing expenditure, and using managed services to reduce the cost of ownership.</a:t>
            </a:r>
          </a:p>
        </p:txBody>
      </p:sp>
    </p:spTree>
    <p:extLst>
      <p:ext uri="{BB962C8B-B14F-4D97-AF65-F5344CB8AC3E}">
        <p14:creationId xmlns:p14="http://schemas.microsoft.com/office/powerpoint/2010/main" val="236255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you will explore the AWS Cloud Adoption Framework, which provides guidance to support organizational change throughout the cloud adoption process.</a:t>
            </a:r>
          </a:p>
          <a:p>
            <a:endParaRPr lang="en-US" dirty="0"/>
          </a:p>
        </p:txBody>
      </p:sp>
    </p:spTree>
    <p:extLst>
      <p:ext uri="{BB962C8B-B14F-4D97-AF65-F5344CB8AC3E}">
        <p14:creationId xmlns:p14="http://schemas.microsoft.com/office/powerpoint/2010/main" val="7237704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There are no notes on this slide.</a:t>
            </a:r>
          </a:p>
        </p:txBody>
      </p:sp>
    </p:spTree>
    <p:extLst>
      <p:ext uri="{BB962C8B-B14F-4D97-AF65-F5344CB8AC3E}">
        <p14:creationId xmlns:p14="http://schemas.microsoft.com/office/powerpoint/2010/main" val="9359117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Aft>
                <a:spcPts val="1000"/>
              </a:spcAft>
              <a:buNone/>
            </a:pPr>
            <a:r>
              <a:rPr lang="en-US" dirty="0"/>
              <a:t>Which AWS Cloud Adoption Framework perspective helps you structure the selection and implementation of permissions?</a:t>
            </a:r>
          </a:p>
          <a:p>
            <a:r>
              <a:rPr lang="en-US" kern="1200" dirty="0">
                <a:solidFill>
                  <a:schemeClr val="tx1"/>
                </a:solidFill>
                <a:effectLst/>
              </a:rPr>
              <a:t> </a:t>
            </a:r>
          </a:p>
          <a:p>
            <a:pPr marL="228600" lvl="0" indent="-228600">
              <a:buFont typeface="+mj-lt"/>
              <a:buAutoNum type="alphaUcPeriod"/>
            </a:pPr>
            <a:r>
              <a:rPr lang="en-US" kern="1200" dirty="0">
                <a:solidFill>
                  <a:schemeClr val="tx1"/>
                </a:solidFill>
                <a:effectLst/>
              </a:rPr>
              <a:t>Governance perspective</a:t>
            </a:r>
          </a:p>
          <a:p>
            <a:pPr marL="228600" lvl="0" indent="-228600">
              <a:buFont typeface="+mj-lt"/>
              <a:buAutoNum type="alphaUcPeriod"/>
            </a:pPr>
            <a:r>
              <a:rPr lang="en-US" kern="1200" dirty="0">
                <a:solidFill>
                  <a:schemeClr val="tx1"/>
                </a:solidFill>
                <a:effectLst/>
              </a:rPr>
              <a:t>Security perspective</a:t>
            </a:r>
          </a:p>
          <a:p>
            <a:pPr marL="228600" lvl="0" indent="-228600">
              <a:buFont typeface="+mj-lt"/>
              <a:buAutoNum type="alphaUcPeriod"/>
            </a:pPr>
            <a:r>
              <a:rPr lang="en-US" kern="1200" dirty="0">
                <a:solidFill>
                  <a:schemeClr val="tx1"/>
                </a:solidFill>
                <a:effectLst/>
              </a:rPr>
              <a:t>Operations perspective</a:t>
            </a:r>
          </a:p>
          <a:p>
            <a:pPr marL="228600" lvl="0" indent="-228600">
              <a:buFont typeface="+mj-lt"/>
              <a:buAutoNum type="alphaUcPeriod"/>
            </a:pPr>
            <a:r>
              <a:rPr lang="en-US" kern="1200" dirty="0">
                <a:solidFill>
                  <a:schemeClr val="tx1"/>
                </a:solidFill>
                <a:effectLst/>
              </a:rPr>
              <a:t>Business perspective</a:t>
            </a:r>
          </a:p>
        </p:txBody>
      </p:sp>
    </p:spTree>
    <p:extLst>
      <p:ext uri="{BB962C8B-B14F-4D97-AF65-F5344CB8AC3E}">
        <p14:creationId xmlns:p14="http://schemas.microsoft.com/office/powerpoint/2010/main" val="25170235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B. Security perspective</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a:t>
            </a:r>
            <a:r>
              <a:rPr lang="en-US" b="0" i="0" kern="1200" baseline="0" dirty="0">
                <a:solidFill>
                  <a:schemeClr val="tx1"/>
                </a:solidFill>
                <a:effectLst/>
                <a:latin typeface="+mn-lt"/>
                <a:ea typeface="+mn-ea"/>
                <a:cs typeface="+mn-cs"/>
              </a:rPr>
              <a:t> </a:t>
            </a:r>
            <a:r>
              <a:rPr lang="en-US" b="0" i="0" kern="1200" dirty="0">
                <a:solidFill>
                  <a:schemeClr val="tx1"/>
                </a:solidFill>
                <a:effectLst/>
                <a:latin typeface="+mn-lt"/>
                <a:ea typeface="+mn-ea"/>
                <a:cs typeface="+mn-cs"/>
              </a:rPr>
              <a:t>Security perspective of the AWS Cloud Adoption Framework also helps you identify areas of non-compliance and plan ongoing security initiatives.</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A. Governance perspective helps you identify and implement best practices for IT governance and support business processes with technology.</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C. Operations perspective focuses on operating and recovering IT workloads to meet the requirements of business stakeholders.</a:t>
            </a: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D. Business perspective helps you move from a model that separates business and IT strategies into a business model that integrates IT strategy.</a:t>
            </a:r>
          </a:p>
        </p:txBody>
      </p:sp>
    </p:spTree>
    <p:extLst>
      <p:ext uri="{BB962C8B-B14F-4D97-AF65-F5344CB8AC3E}">
        <p14:creationId xmlns:p14="http://schemas.microsoft.com/office/powerpoint/2010/main" val="21500435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b="0" dirty="0">
                <a:ea typeface="Amazon Ember" panose="020B0603020204020204" pitchFamily="34" charset="0"/>
                <a:cs typeface="Amazon Ember" panose="020B0603020204020204" pitchFamily="34" charset="0"/>
              </a:rPr>
              <a:t>Which strategies are included in the six strategies for application migration? (Select TWO.)</a:t>
            </a:r>
          </a:p>
          <a:p>
            <a:r>
              <a:rPr lang="en-US" kern="1200" dirty="0">
                <a:solidFill>
                  <a:schemeClr val="tx1"/>
                </a:solidFill>
                <a:effectLst/>
              </a:rPr>
              <a:t> </a:t>
            </a:r>
          </a:p>
          <a:p>
            <a:pPr marL="228600" lvl="0" indent="-228600">
              <a:buFont typeface="+mj-lt"/>
              <a:buAutoNum type="alphaUcPeriod"/>
            </a:pPr>
            <a:r>
              <a:rPr lang="en-US" kern="1200" dirty="0">
                <a:solidFill>
                  <a:schemeClr val="tx1"/>
                </a:solidFill>
                <a:effectLst/>
              </a:rPr>
              <a:t>Revisiting</a:t>
            </a:r>
          </a:p>
          <a:p>
            <a:pPr marL="228600" lvl="0" indent="-228600">
              <a:buFont typeface="+mj-lt"/>
              <a:buAutoNum type="alphaUcPeriod"/>
            </a:pPr>
            <a:r>
              <a:rPr lang="en-US" kern="1200" dirty="0">
                <a:solidFill>
                  <a:schemeClr val="tx1"/>
                </a:solidFill>
                <a:effectLst/>
              </a:rPr>
              <a:t>Retaining</a:t>
            </a:r>
          </a:p>
          <a:p>
            <a:pPr marL="228600" lvl="0" indent="-228600">
              <a:buFont typeface="+mj-lt"/>
              <a:buAutoNum type="alphaUcPeriod"/>
            </a:pPr>
            <a:r>
              <a:rPr lang="en-US" kern="1200" dirty="0">
                <a:solidFill>
                  <a:schemeClr val="tx1"/>
                </a:solidFill>
                <a:effectLst/>
              </a:rPr>
              <a:t>Remembering</a:t>
            </a:r>
          </a:p>
          <a:p>
            <a:pPr marL="228600" lvl="0" indent="-228600">
              <a:buFont typeface="+mj-lt"/>
              <a:buAutoNum type="alphaUcPeriod"/>
            </a:pPr>
            <a:r>
              <a:rPr lang="en-US" kern="1200" dirty="0">
                <a:solidFill>
                  <a:schemeClr val="tx1"/>
                </a:solidFill>
                <a:effectLst/>
              </a:rPr>
              <a:t>Redeveloping</a:t>
            </a:r>
          </a:p>
          <a:p>
            <a:pPr marL="228600" lvl="0" indent="-228600">
              <a:buFont typeface="+mj-lt"/>
              <a:buAutoNum type="alphaUcPeriod"/>
            </a:pPr>
            <a:r>
              <a:rPr lang="en-US" kern="1200" dirty="0">
                <a:solidFill>
                  <a:schemeClr val="tx1"/>
                </a:solidFill>
                <a:effectLst/>
              </a:rPr>
              <a:t>Rehosting</a:t>
            </a:r>
          </a:p>
        </p:txBody>
      </p:sp>
    </p:spTree>
    <p:extLst>
      <p:ext uri="{BB962C8B-B14F-4D97-AF65-F5344CB8AC3E}">
        <p14:creationId xmlns:p14="http://schemas.microsoft.com/office/powerpoint/2010/main" val="40646797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two correct response options are:</a:t>
            </a:r>
          </a:p>
          <a:p>
            <a:pPr fontAlgn="base"/>
            <a:endParaRPr lang="en-US" b="1"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b="1" i="0" kern="1200" dirty="0">
                <a:solidFill>
                  <a:schemeClr val="tx1"/>
                </a:solidFill>
                <a:effectLst/>
                <a:latin typeface="+mn-lt"/>
                <a:ea typeface="+mn-ea"/>
                <a:cs typeface="+mn-cs"/>
              </a:rPr>
              <a:t>B. Retaining</a:t>
            </a:r>
            <a:endParaRPr lang="en-US"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b="1" i="0" kern="1200" dirty="0">
                <a:solidFill>
                  <a:schemeClr val="tx1"/>
                </a:solidFill>
                <a:effectLst/>
                <a:latin typeface="+mn-lt"/>
                <a:ea typeface="+mn-ea"/>
                <a:cs typeface="+mn-cs"/>
              </a:rPr>
              <a:t>E. Rehosting</a:t>
            </a:r>
            <a:endParaRPr lang="en-US" b="0" i="0" kern="1200" dirty="0">
              <a:solidFill>
                <a:schemeClr val="tx1"/>
              </a:solidFill>
              <a:effectLst/>
              <a:latin typeface="+mn-lt"/>
              <a:ea typeface="+mn-ea"/>
              <a:cs typeface="+mn-cs"/>
            </a:endParaRPr>
          </a:p>
          <a:p>
            <a:pPr fontAlgn="base"/>
            <a:endParaRPr lang="en-US" b="0" i="0" kern="1200" dirty="0">
              <a:solidFill>
                <a:schemeClr val="tx1"/>
              </a:solidFill>
              <a:effectLst/>
              <a:latin typeface="+mn-lt"/>
              <a:ea typeface="+mn-ea"/>
              <a:cs typeface="+mn-cs"/>
            </a:endParaRPr>
          </a:p>
          <a:p>
            <a:pPr fontAlgn="base"/>
            <a:r>
              <a:rPr lang="en-US" b="0" i="0" kern="1200" dirty="0">
                <a:solidFill>
                  <a:schemeClr val="tx1"/>
                </a:solidFill>
                <a:effectLst/>
                <a:latin typeface="+mn-lt"/>
                <a:ea typeface="+mn-ea"/>
                <a:cs typeface="+mn-cs"/>
              </a:rPr>
              <a:t>The application migration strategies are rehosting, replatforming, refactoring/rearchitecting, repurchasing, retaining, and retiring.</a:t>
            </a:r>
          </a:p>
        </p:txBody>
      </p:sp>
    </p:spTree>
    <p:extLst>
      <p:ext uri="{BB962C8B-B14F-4D97-AF65-F5344CB8AC3E}">
        <p14:creationId xmlns:p14="http://schemas.microsoft.com/office/powerpoint/2010/main" val="38572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b="0" dirty="0">
                <a:ea typeface="Amazon Ember" panose="020B0603020204020204" pitchFamily="34" charset="0"/>
                <a:cs typeface="Amazon Ember" panose="020B0603020204020204" pitchFamily="34" charset="0"/>
              </a:rPr>
              <a:t>What is the storage capacity of AWS Snowmobile?</a:t>
            </a:r>
          </a:p>
          <a:p>
            <a:r>
              <a:rPr lang="en-US" kern="1200" dirty="0">
                <a:solidFill>
                  <a:schemeClr val="tx1"/>
                </a:solidFill>
                <a:effectLst/>
              </a:rPr>
              <a:t> </a:t>
            </a:r>
          </a:p>
          <a:p>
            <a:pPr marL="228600" lvl="0" indent="-228600">
              <a:buFont typeface="+mj-lt"/>
              <a:buAutoNum type="alphaUcPeriod"/>
            </a:pPr>
            <a:r>
              <a:rPr lang="en-US" kern="1200" dirty="0">
                <a:solidFill>
                  <a:schemeClr val="tx1"/>
                </a:solidFill>
                <a:effectLst/>
              </a:rPr>
              <a:t>40 PB</a:t>
            </a:r>
          </a:p>
          <a:p>
            <a:pPr marL="228600" lvl="0" indent="-228600">
              <a:buFont typeface="+mj-lt"/>
              <a:buAutoNum type="alphaUcPeriod"/>
            </a:pPr>
            <a:r>
              <a:rPr lang="en-US" kern="1200" dirty="0">
                <a:solidFill>
                  <a:schemeClr val="tx1"/>
                </a:solidFill>
                <a:effectLst/>
              </a:rPr>
              <a:t>60 PB</a:t>
            </a:r>
          </a:p>
          <a:p>
            <a:pPr marL="228600" lvl="0" indent="-228600">
              <a:buFont typeface="+mj-lt"/>
              <a:buAutoNum type="alphaUcPeriod"/>
            </a:pPr>
            <a:r>
              <a:rPr lang="en-US" kern="1200" dirty="0">
                <a:solidFill>
                  <a:schemeClr val="tx1"/>
                </a:solidFill>
                <a:effectLst/>
              </a:rPr>
              <a:t>80 PB</a:t>
            </a:r>
          </a:p>
          <a:p>
            <a:pPr marL="228600" lvl="0" indent="-228600">
              <a:buFont typeface="+mj-lt"/>
              <a:buAutoNum type="alphaUcPeriod"/>
            </a:pPr>
            <a:r>
              <a:rPr lang="en-US" kern="1200" dirty="0">
                <a:solidFill>
                  <a:schemeClr val="tx1"/>
                </a:solidFill>
                <a:effectLst/>
              </a:rPr>
              <a:t>100 PB</a:t>
            </a:r>
          </a:p>
        </p:txBody>
      </p:sp>
    </p:spTree>
    <p:extLst>
      <p:ext uri="{BB962C8B-B14F-4D97-AF65-F5344CB8AC3E}">
        <p14:creationId xmlns:p14="http://schemas.microsoft.com/office/powerpoint/2010/main" val="1847210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D. 100 PB</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AWS Snowmobile is a service that is used for transferring up to 100 PB of data to AWS. Each Snowmobile is a 45-foot long shipping container that is pulled by a semitrailer truck.</a:t>
            </a:r>
          </a:p>
        </p:txBody>
      </p:sp>
    </p:spTree>
    <p:extLst>
      <p:ext uri="{BB962C8B-B14F-4D97-AF65-F5344CB8AC3E}">
        <p14:creationId xmlns:p14="http://schemas.microsoft.com/office/powerpoint/2010/main" val="16910028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What is the storage capacity of Snowball Edge Storage Optimized?</a:t>
            </a:r>
          </a:p>
          <a:p>
            <a:pPr fontAlgn="base"/>
            <a:endParaRPr lang="en-US" b="0" i="0" kern="1200" dirty="0">
              <a:solidFill>
                <a:schemeClr val="tx1"/>
              </a:solidFill>
              <a:effectLst/>
              <a:latin typeface="+mn-lt"/>
              <a:ea typeface="+mn-ea"/>
              <a:cs typeface="+mn-cs"/>
            </a:endParaRPr>
          </a:p>
          <a:p>
            <a:pPr marL="228600" indent="-228600" fontAlgn="base">
              <a:buAutoNum type="alphaUcPeriod"/>
            </a:pPr>
            <a:r>
              <a:rPr lang="en-US" b="0" i="0" kern="1200" dirty="0">
                <a:solidFill>
                  <a:schemeClr val="tx1"/>
                </a:solidFill>
                <a:effectLst/>
                <a:latin typeface="+mn-lt"/>
                <a:ea typeface="+mn-ea"/>
                <a:cs typeface="+mn-cs"/>
              </a:rPr>
              <a:t>40 TB</a:t>
            </a:r>
          </a:p>
          <a:p>
            <a:pPr marL="228600" indent="-228600" fontAlgn="base">
              <a:buAutoNum type="alphaUcPeriod"/>
            </a:pPr>
            <a:r>
              <a:rPr lang="en-US" b="0" i="0" kern="1200" dirty="0">
                <a:solidFill>
                  <a:schemeClr val="tx1"/>
                </a:solidFill>
                <a:effectLst/>
                <a:latin typeface="+mn-lt"/>
                <a:ea typeface="+mn-ea"/>
                <a:cs typeface="+mn-cs"/>
              </a:rPr>
              <a:t>60 TB</a:t>
            </a:r>
          </a:p>
          <a:p>
            <a:pPr marL="228600" indent="-228600" fontAlgn="base">
              <a:buAutoNum type="alphaUcPeriod"/>
            </a:pPr>
            <a:r>
              <a:rPr lang="en-US" b="0" i="0" kern="1200" dirty="0">
                <a:solidFill>
                  <a:schemeClr val="tx1"/>
                </a:solidFill>
                <a:effectLst/>
                <a:latin typeface="+mn-lt"/>
                <a:ea typeface="+mn-ea"/>
                <a:cs typeface="+mn-cs"/>
              </a:rPr>
              <a:t>80 TB</a:t>
            </a:r>
          </a:p>
          <a:p>
            <a:pPr marL="228600" indent="-228600" fontAlgn="base">
              <a:buAutoNum type="alphaUcPeriod"/>
            </a:pPr>
            <a:r>
              <a:rPr lang="en-US" b="0" i="0" kern="1200" dirty="0">
                <a:solidFill>
                  <a:schemeClr val="tx1"/>
                </a:solidFill>
                <a:effectLst/>
                <a:latin typeface="+mn-lt"/>
                <a:ea typeface="+mn-ea"/>
                <a:cs typeface="+mn-cs"/>
              </a:rPr>
              <a:t>100 TB</a:t>
            </a:r>
          </a:p>
        </p:txBody>
      </p:sp>
    </p:spTree>
    <p:extLst>
      <p:ext uri="{BB962C8B-B14F-4D97-AF65-F5344CB8AC3E}">
        <p14:creationId xmlns:p14="http://schemas.microsoft.com/office/powerpoint/2010/main" val="3237821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C. 80 TB</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Snowball Edge Storage Optimized is a device that you can use to transfer large amounts of data into and out of AWS. It provides 80 TB of usable HDD storage.</a:t>
            </a:r>
          </a:p>
        </p:txBody>
      </p:sp>
    </p:spTree>
    <p:extLst>
      <p:ext uri="{BB962C8B-B14F-4D97-AF65-F5344CB8AC3E}">
        <p14:creationId xmlns:p14="http://schemas.microsoft.com/office/powerpoint/2010/main" val="2238435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a:solidFill>
                  <a:schemeClr val="tx1"/>
                </a:solidFill>
                <a:effectLst/>
                <a:latin typeface="+mn-lt"/>
                <a:ea typeface="+mn-ea"/>
                <a:cs typeface="+mn-cs"/>
              </a:rPr>
              <a:t>Which AWS Well-Architected Framework pillar includes the ability to recover from infrastructure or service disruptions?</a:t>
            </a:r>
          </a:p>
          <a:p>
            <a:r>
              <a:rPr lang="en-US" kern="1200" dirty="0">
                <a:solidFill>
                  <a:schemeClr val="tx1"/>
                </a:solidFill>
                <a:effectLst/>
                <a:latin typeface="+mn-lt"/>
                <a:ea typeface="+mn-ea"/>
                <a:cs typeface="+mn-cs"/>
              </a:rPr>
              <a:t> </a:t>
            </a:r>
          </a:p>
          <a:p>
            <a:pPr marL="228600" lvl="0" indent="-228600">
              <a:buFont typeface="+mj-lt"/>
              <a:buAutoNum type="alphaUcPeriod"/>
            </a:pPr>
            <a:r>
              <a:rPr lang="en-US" kern="1200" dirty="0">
                <a:solidFill>
                  <a:schemeClr val="tx1"/>
                </a:solidFill>
                <a:effectLst/>
                <a:latin typeface="+mn-lt"/>
                <a:ea typeface="+mn-ea"/>
                <a:cs typeface="+mn-cs"/>
              </a:rPr>
              <a:t>Cost optimization</a:t>
            </a:r>
          </a:p>
          <a:p>
            <a:pPr marL="228600" lvl="0" indent="-228600">
              <a:buFont typeface="+mj-lt"/>
              <a:buAutoNum type="alphaUcPeriod"/>
            </a:pPr>
            <a:r>
              <a:rPr lang="en-US" kern="1200" dirty="0">
                <a:solidFill>
                  <a:schemeClr val="tx1"/>
                </a:solidFill>
                <a:effectLst/>
                <a:latin typeface="+mn-lt"/>
                <a:ea typeface="+mn-ea"/>
                <a:cs typeface="+mn-cs"/>
              </a:rPr>
              <a:t>Operational excellence</a:t>
            </a:r>
          </a:p>
          <a:p>
            <a:pPr marL="228600" lvl="0" indent="-228600">
              <a:buFont typeface="+mj-lt"/>
              <a:buAutoNum type="alphaUcPeriod"/>
            </a:pPr>
            <a:r>
              <a:rPr lang="en-US" kern="1200" dirty="0">
                <a:solidFill>
                  <a:schemeClr val="tx1"/>
                </a:solidFill>
                <a:effectLst/>
                <a:latin typeface="+mn-lt"/>
                <a:ea typeface="+mn-ea"/>
                <a:cs typeface="+mn-cs"/>
              </a:rPr>
              <a:t>Performance efficiency</a:t>
            </a:r>
          </a:p>
          <a:p>
            <a:pPr marL="228600" lvl="0" indent="-228600">
              <a:buFont typeface="+mj-lt"/>
              <a:buAutoNum type="alphaUcPeriod"/>
            </a:pPr>
            <a:r>
              <a:rPr lang="en-US" kern="1200" dirty="0">
                <a:solidFill>
                  <a:schemeClr val="tx1"/>
                </a:solidFill>
                <a:effectLst/>
                <a:latin typeface="+mn-lt"/>
                <a:ea typeface="+mn-ea"/>
                <a:cs typeface="+mn-cs"/>
              </a:rPr>
              <a:t>Reliability</a:t>
            </a:r>
          </a:p>
        </p:txBody>
      </p:sp>
    </p:spTree>
    <p:extLst>
      <p:ext uri="{BB962C8B-B14F-4D97-AF65-F5344CB8AC3E}">
        <p14:creationId xmlns:p14="http://schemas.microsoft.com/office/powerpoint/2010/main" val="58149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Migrating to the cloud is a process. You don't snap your fingers and have everything magically hosted in AWS. Migrating</a:t>
            </a:r>
            <a:r>
              <a:rPr lang="en-US" baseline="0" dirty="0"/>
              <a:t> applications</a:t>
            </a:r>
            <a:r>
              <a:rPr lang="en-US" dirty="0"/>
              <a:t> takes effort, and a successful cloud migration requires expertise. </a:t>
            </a:r>
          </a:p>
          <a:p>
            <a:endParaRPr lang="en-US" dirty="0"/>
          </a:p>
          <a:p>
            <a:r>
              <a:rPr lang="en-US" dirty="0"/>
              <a:t>Fortunately, many people have successfully</a:t>
            </a:r>
            <a:r>
              <a:rPr lang="en-US" baseline="0" dirty="0"/>
              <a:t> migrated to AWS</a:t>
            </a:r>
            <a:r>
              <a:rPr lang="en-US" dirty="0"/>
              <a:t>, and a lot of knowledge about the process has been captured and shared. </a:t>
            </a:r>
            <a:br>
              <a:rPr lang="en-US" dirty="0"/>
            </a:br>
            <a:endParaRPr lang="en-US" dirty="0"/>
          </a:p>
          <a:p>
            <a:r>
              <a:rPr lang="en-US" dirty="0"/>
              <a:t>That being said, the position you hold in your organization will impact what you need to know and how you can</a:t>
            </a:r>
            <a:r>
              <a:rPr lang="en-US" baseline="0" dirty="0"/>
              <a:t> help with a </a:t>
            </a:r>
            <a:r>
              <a:rPr lang="en-US" dirty="0"/>
              <a:t>migration. If you are a developer, your role and viewpoint will be much different than a cloud architect, business analyst, or financial analyst. Different types of people bring different perspectives to the table for a migration. You want to harness those different perspectives and make sure that everyone has the same focus. </a:t>
            </a:r>
            <a:br>
              <a:rPr lang="en-US" dirty="0"/>
            </a:br>
            <a:endParaRPr lang="en-US" dirty="0"/>
          </a:p>
          <a:p>
            <a:r>
              <a:rPr lang="en-US" dirty="0"/>
              <a:t>You also want to ensure that you have the right talent to help support your migration. HR will need to hire at the correct rate to enable your migration. This can be a lot to track, and someone new to the cloud might not think of all the different people who need to be involved. </a:t>
            </a:r>
          </a:p>
          <a:p>
            <a:endParaRPr lang="en-US" dirty="0"/>
          </a:p>
          <a:p>
            <a:r>
              <a:rPr lang="en-US" dirty="0"/>
              <a:t>The AWS Professional Services team created the </a:t>
            </a:r>
            <a:r>
              <a:rPr lang="en-US" b="1" dirty="0"/>
              <a:t>AWS Cloud Adoption Framework (AWS CAF)</a:t>
            </a:r>
            <a:r>
              <a:rPr lang="en-US" dirty="0"/>
              <a:t> to help you manage this process. The Cloud Adoption Framework provides advice to your company to enable a smooth migration to AWS. </a:t>
            </a:r>
          </a:p>
          <a:p>
            <a:endParaRPr lang="en-US" dirty="0"/>
          </a:p>
          <a:p>
            <a:r>
              <a:rPr lang="en-US" dirty="0"/>
              <a:t>At the highest level, the AWS</a:t>
            </a:r>
            <a:r>
              <a:rPr lang="en-US" baseline="0" dirty="0"/>
              <a:t> CAF </a:t>
            </a:r>
            <a:r>
              <a:rPr lang="en-US" dirty="0"/>
              <a:t>organizes guidance into six areas of focus, called </a:t>
            </a:r>
            <a:r>
              <a:rPr lang="en-US" b="1" dirty="0"/>
              <a:t>perspectives</a:t>
            </a:r>
            <a:r>
              <a:rPr lang="en-US" dirty="0"/>
              <a:t>. Each perspective addresses distinct responsibilities. The planning process helps the right people across the organization prepare for the changes ahead.</a:t>
            </a:r>
          </a:p>
          <a:p>
            <a:endParaRPr lang="en-US" dirty="0"/>
          </a:p>
          <a:p>
            <a:endParaRPr lang="en-US" dirty="0"/>
          </a:p>
        </p:txBody>
      </p:sp>
    </p:spTree>
    <p:extLst>
      <p:ext uri="{BB962C8B-B14F-4D97-AF65-F5344CB8AC3E}">
        <p14:creationId xmlns:p14="http://schemas.microsoft.com/office/powerpoint/2010/main" val="340262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i="0" kern="1200" dirty="0">
                <a:solidFill>
                  <a:schemeClr val="tx1"/>
                </a:solidFill>
                <a:effectLst/>
                <a:latin typeface="+mn-lt"/>
                <a:ea typeface="+mn-ea"/>
                <a:cs typeface="+mn-cs"/>
              </a:rPr>
              <a:t>The correct response option is </a:t>
            </a:r>
            <a:r>
              <a:rPr lang="en-US" b="1" i="0" kern="1200" dirty="0">
                <a:solidFill>
                  <a:schemeClr val="tx1"/>
                </a:solidFill>
                <a:effectLst/>
                <a:latin typeface="+mn-lt"/>
                <a:ea typeface="+mn-ea"/>
                <a:cs typeface="+mn-cs"/>
              </a:rPr>
              <a:t>D. Reliability</a:t>
            </a:r>
            <a:r>
              <a:rPr lang="en-US" b="0" i="0" kern="1200" dirty="0">
                <a:solidFill>
                  <a:schemeClr val="tx1"/>
                </a:solidFill>
                <a:effectLst/>
                <a:latin typeface="+mn-lt"/>
                <a:ea typeface="+mn-ea"/>
                <a:cs typeface="+mn-cs"/>
              </a:rPr>
              <a:t>.</a:t>
            </a:r>
          </a:p>
          <a:p>
            <a:pPr fontAlgn="base"/>
            <a:r>
              <a:rPr lang="en-US" b="0" i="0" kern="1200" dirty="0">
                <a:solidFill>
                  <a:schemeClr val="tx1"/>
                </a:solidFill>
                <a:effectLst/>
                <a:latin typeface="+mn-lt"/>
                <a:ea typeface="+mn-ea"/>
                <a:cs typeface="+mn-cs"/>
              </a:rPr>
              <a:t> </a:t>
            </a:r>
          </a:p>
          <a:p>
            <a:pPr fontAlgn="base"/>
            <a:r>
              <a:rPr lang="en-US" b="0" i="0" kern="1200" dirty="0">
                <a:solidFill>
                  <a:schemeClr val="tx1"/>
                </a:solidFill>
                <a:effectLst/>
                <a:latin typeface="+mn-lt"/>
                <a:ea typeface="+mn-ea"/>
                <a:cs typeface="+mn-cs"/>
              </a:rPr>
              <a:t>The other response options are incorrect because:</a:t>
            </a:r>
          </a:p>
          <a:p>
            <a:pPr fontAlgn="base"/>
            <a:endParaRPr lang="en-US" b="0" i="0" kern="1200" dirty="0">
              <a:solidFill>
                <a:schemeClr val="tx1"/>
              </a:solidFill>
              <a:effectLst/>
              <a:latin typeface="+mn-lt"/>
              <a:ea typeface="+mn-ea"/>
              <a:cs typeface="+mn-cs"/>
            </a:endParaRPr>
          </a:p>
          <a:p>
            <a:pPr marL="228600" indent="-228600" fontAlgn="base">
              <a:buAutoNum type="alphaUcPeriod"/>
            </a:pPr>
            <a:r>
              <a:rPr lang="en-US" b="0" i="0" kern="1200" dirty="0">
                <a:solidFill>
                  <a:schemeClr val="tx1"/>
                </a:solidFill>
                <a:effectLst/>
                <a:latin typeface="+mn-lt"/>
                <a:ea typeface="+mn-ea"/>
                <a:cs typeface="+mn-cs"/>
              </a:rPr>
              <a:t>The cost optimization pillar focuses on the ability to run systems to deliver business value at the lowest price point.</a:t>
            </a:r>
            <a:br>
              <a:rPr lang="en-US" b="0" i="0" kern="1200" dirty="0">
                <a:solidFill>
                  <a:schemeClr val="tx1"/>
                </a:solidFill>
                <a:effectLst/>
                <a:latin typeface="+mn-lt"/>
                <a:ea typeface="+mn-ea"/>
                <a:cs typeface="+mn-cs"/>
              </a:rPr>
            </a:br>
            <a:endParaRPr lang="en-US" b="0" i="0" kern="1200" dirty="0">
              <a:solidFill>
                <a:schemeClr val="tx1"/>
              </a:solidFill>
              <a:effectLst/>
              <a:latin typeface="+mn-lt"/>
              <a:ea typeface="+mn-ea"/>
              <a:cs typeface="+mn-cs"/>
            </a:endParaRPr>
          </a:p>
          <a:p>
            <a:pPr marL="228600" indent="-228600" fontAlgn="base">
              <a:buAutoNum type="alphaUcPeriod"/>
            </a:pPr>
            <a:r>
              <a:rPr lang="en-US" dirty="0"/>
              <a:t>The operational excellence pillar focuses on running and monitoring systems to deliver business value, and with that, continually improving processes and procedures.</a:t>
            </a:r>
            <a:br>
              <a:rPr lang="en-US" b="0" i="0" kern="1200" dirty="0">
                <a:solidFill>
                  <a:schemeClr val="tx1"/>
                </a:solidFill>
                <a:effectLst/>
                <a:latin typeface="+mn-lt"/>
                <a:ea typeface="+mn-ea"/>
                <a:cs typeface="+mn-cs"/>
              </a:rPr>
            </a:br>
            <a:endParaRPr lang="en-US" b="0" i="0" kern="1200" dirty="0">
              <a:solidFill>
                <a:schemeClr val="tx1"/>
              </a:solidFill>
              <a:effectLst/>
              <a:latin typeface="+mn-lt"/>
              <a:ea typeface="+mn-ea"/>
              <a:cs typeface="+mn-cs"/>
            </a:endParaRPr>
          </a:p>
          <a:p>
            <a:pPr marL="228600" indent="-228600" fontAlgn="base">
              <a:buAutoNum type="alphaUcPeriod"/>
            </a:pPr>
            <a:r>
              <a:rPr lang="en-US" b="0" i="0" kern="1200" dirty="0">
                <a:solidFill>
                  <a:schemeClr val="tx1"/>
                </a:solidFill>
                <a:effectLst/>
                <a:latin typeface="+mn-lt"/>
                <a:ea typeface="+mn-ea"/>
                <a:cs typeface="+mn-cs"/>
              </a:rPr>
              <a:t>The performance efficiency pillar focuses on using computing resources efficiently to meet system requirements, and maintain that efficiency as demand changes and technologies evolve.</a:t>
            </a:r>
          </a:p>
          <a:p>
            <a:pPr fontAlgn="base"/>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18189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module, you learned about the following concepts:</a:t>
            </a:r>
          </a:p>
          <a:p>
            <a:endParaRPr lang="en-US" sz="120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AWS Cloud Adoption Framework (AWS CAF), which consists of six perspectives:</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Business perspective</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People perspective</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Governance perspective</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Platform perspective</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Security perspective</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Operations perspective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lvl="0" indent="-171450" fontAlgn="base">
              <a:buFont typeface="Arial" panose="020B0604020202020204" pitchFamily="34" charset="0"/>
              <a:buChar char="•"/>
            </a:pPr>
            <a:r>
              <a:rPr lang="en-US" sz="1200" b="0" i="0" kern="1200" dirty="0">
                <a:solidFill>
                  <a:schemeClr val="tx1"/>
                </a:solidFill>
                <a:effectLst/>
                <a:latin typeface="+mn-lt"/>
                <a:ea typeface="+mn-ea"/>
                <a:cs typeface="+mn-cs"/>
              </a:rPr>
              <a:t>Six strategies for migration:</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Rehosting</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Replatforming</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Refactoring/Rearchitecting</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Repurchasing</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Retaining</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Retiring</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lvl="0" indent="-171450" fontAlgn="base">
              <a:buFont typeface="Arial" panose="020B0604020202020204" pitchFamily="34" charset="0"/>
              <a:buChar char="•"/>
            </a:pPr>
            <a:r>
              <a:rPr lang="en-US" sz="1200" b="0" i="0" kern="1200" dirty="0">
                <a:solidFill>
                  <a:schemeClr val="tx1"/>
                </a:solidFill>
                <a:effectLst/>
                <a:latin typeface="+mn-lt"/>
                <a:ea typeface="+mn-ea"/>
                <a:cs typeface="+mn-cs"/>
              </a:rPr>
              <a:t>AWS Snow Family, which consists of AWS Snowcone, AWS Snowball, and AWS Snowmobile</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lvl="0" indent="-171450" fontAlgn="base">
              <a:buFont typeface="Arial" panose="020B0604020202020204" pitchFamily="34" charset="0"/>
              <a:buChar char="•"/>
            </a:pPr>
            <a:r>
              <a:rPr lang="en-US" sz="1200" b="0" i="0" kern="1200" dirty="0">
                <a:solidFill>
                  <a:schemeClr val="tx1"/>
                </a:solidFill>
                <a:effectLst/>
                <a:latin typeface="+mn-lt"/>
                <a:ea typeface="+mn-ea"/>
                <a:cs typeface="+mn-cs"/>
              </a:rPr>
              <a:t>Innovation with AWS services through areas such as serverless applications, artificial intelligence (AI), and machine learning (ML)</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pPr marL="171450" indent="-171450" fontAlgn="base">
              <a:buFont typeface="Arial" panose="020B0604020202020204" pitchFamily="34" charset="0"/>
              <a:buChar char="•"/>
            </a:pPr>
            <a:r>
              <a:rPr lang="en-US" sz="1200" b="0" i="0" kern="1200" dirty="0">
                <a:solidFill>
                  <a:schemeClr val="tx1"/>
                </a:solidFill>
                <a:effectLst/>
                <a:latin typeface="+mn-lt"/>
                <a:ea typeface="+mn-ea"/>
                <a:cs typeface="+mn-cs"/>
              </a:rPr>
              <a:t>Five pillars of the AWS Well-Architected Framework:</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Operational excellence</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Security</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Reliability</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Performance efficiency</a:t>
            </a:r>
          </a:p>
          <a:p>
            <a:pPr marL="628650" lvl="1" indent="-171450" fontAlgn="base">
              <a:buFont typeface="Arial" panose="020B0604020202020204" pitchFamily="34" charset="0"/>
              <a:buChar char="•"/>
            </a:pPr>
            <a:r>
              <a:rPr lang="en-US" sz="1200" b="0" i="0" kern="1200" dirty="0">
                <a:solidFill>
                  <a:schemeClr val="tx1"/>
                </a:solidFill>
                <a:effectLst/>
                <a:latin typeface="+mn-lt"/>
                <a:ea typeface="+mn-ea"/>
                <a:cs typeface="+mn-cs"/>
              </a:rPr>
              <a:t>Cost optimization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module provides an overview of the AWS Certified Cloud Practitioner exam.</a:t>
            </a:r>
          </a:p>
        </p:txBody>
      </p:sp>
    </p:spTree>
    <p:extLst>
      <p:ext uri="{BB962C8B-B14F-4D97-AF65-F5344CB8AC3E}">
        <p14:creationId xmlns:p14="http://schemas.microsoft.com/office/powerpoint/2010/main" val="328779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13414"/>
          </a:xfrm>
        </p:spPr>
        <p:txBody>
          <a:bodyPr/>
          <a:lstStyle/>
          <a:p>
            <a:pPr fontAlgn="base"/>
            <a:r>
              <a:rPr lang="en-US" sz="1200" b="0" i="0" kern="1200" dirty="0">
                <a:solidFill>
                  <a:schemeClr val="tx1"/>
                </a:solidFill>
                <a:effectLst/>
                <a:latin typeface="+mn-lt"/>
                <a:ea typeface="+mn-ea"/>
                <a:cs typeface="+mn-cs"/>
              </a:rPr>
              <a:t>Each perspective of the AWS CAF addresses distinct responsibilities. The planning process helps the right people across the organization prepare for the changes ahead. In general, the </a:t>
            </a:r>
            <a:r>
              <a:rPr lang="en-US" sz="1200" b="1" i="0" kern="1200" dirty="0">
                <a:solidFill>
                  <a:schemeClr val="tx1"/>
                </a:solidFill>
                <a:effectLst/>
                <a:latin typeface="+mn-lt"/>
                <a:ea typeface="+mn-ea"/>
                <a:cs typeface="+mn-cs"/>
              </a:rPr>
              <a:t>Business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People</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Governance</a:t>
            </a:r>
            <a:r>
              <a:rPr lang="en-US" sz="1200" b="0" i="0" kern="1200" dirty="0">
                <a:solidFill>
                  <a:schemeClr val="tx1"/>
                </a:solidFill>
                <a:effectLst/>
                <a:latin typeface="+mn-lt"/>
                <a:ea typeface="+mn-ea"/>
                <a:cs typeface="+mn-cs"/>
              </a:rPr>
              <a:t> perspectives focus on business capabilities, whereas the </a:t>
            </a:r>
            <a:r>
              <a:rPr lang="en-US" sz="1200" b="1" i="0" kern="1200" dirty="0">
                <a:solidFill>
                  <a:schemeClr val="tx1"/>
                </a:solidFill>
                <a:effectLst/>
                <a:latin typeface="+mn-lt"/>
                <a:ea typeface="+mn-ea"/>
                <a:cs typeface="+mn-cs"/>
              </a:rPr>
              <a:t>Platform</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Operations</a:t>
            </a:r>
            <a:r>
              <a:rPr lang="en-US" sz="1200" b="0" i="0" kern="1200" dirty="0">
                <a:solidFill>
                  <a:schemeClr val="tx1"/>
                </a:solidFill>
                <a:effectLst/>
                <a:latin typeface="+mn-lt"/>
                <a:ea typeface="+mn-ea"/>
                <a:cs typeface="+mn-cs"/>
              </a:rPr>
              <a:t> perspectives focus on technical capabilities. </a:t>
            </a:r>
            <a:r>
              <a:rPr lang="en-US" dirty="0"/>
              <a:t>For example, someone who is a business or finance analysts is part of</a:t>
            </a:r>
            <a:r>
              <a:rPr lang="en-US" baseline="0" dirty="0"/>
              <a:t> </a:t>
            </a:r>
            <a:r>
              <a:rPr lang="en-US" dirty="0"/>
              <a:t>the Business perspective, HR is part of the People perspective, and a cloud architect is part of</a:t>
            </a:r>
            <a:r>
              <a:rPr lang="en-US" baseline="0" dirty="0"/>
              <a:t> </a:t>
            </a:r>
            <a:r>
              <a:rPr lang="en-US" dirty="0"/>
              <a:t>the Platform perspective.</a:t>
            </a:r>
          </a:p>
          <a:p>
            <a:endParaRPr lang="en-US" dirty="0"/>
          </a:p>
          <a:p>
            <a:r>
              <a:rPr lang="en-US" dirty="0"/>
              <a:t>Each perspective uncovers gaps in your skills and processes, which are then recorded as inputs. The inputs are then used as the basis for creating an </a:t>
            </a:r>
            <a:r>
              <a:rPr lang="en-US" b="1" dirty="0"/>
              <a:t>AWS Cloud Adoption Framework Action Plan</a:t>
            </a:r>
            <a:r>
              <a:rPr lang="en-US" b="0" dirty="0"/>
              <a:t>.</a:t>
            </a:r>
            <a:r>
              <a:rPr lang="en-US" dirty="0"/>
              <a:t> You can use the action plan to guide your organization's change management as you journey to the cloud. Having an action plan that makes sense for your organization can help keep you on track towards achieving your desired outcomes.</a:t>
            </a:r>
          </a:p>
          <a:p>
            <a:endParaRPr lang="en-US" dirty="0"/>
          </a:p>
          <a:p>
            <a:endParaRPr lang="en-US" dirty="0"/>
          </a:p>
          <a:p>
            <a:endParaRPr lang="en-US" dirty="0"/>
          </a:p>
        </p:txBody>
      </p:sp>
    </p:spTree>
    <p:extLst>
      <p:ext uri="{BB962C8B-B14F-4D97-AF65-F5344CB8AC3E}">
        <p14:creationId xmlns:p14="http://schemas.microsoft.com/office/powerpoint/2010/main" val="159201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13414"/>
          </a:xfrm>
        </p:spPr>
        <p:txBody>
          <a:bodyPr/>
          <a:lstStyle/>
          <a:p>
            <a:r>
              <a:rPr lang="en-US" dirty="0"/>
              <a:t>The </a:t>
            </a:r>
            <a:r>
              <a:rPr lang="en-US" b="1" dirty="0"/>
              <a:t>Business perspective</a:t>
            </a:r>
            <a:r>
              <a:rPr lang="en-US" dirty="0"/>
              <a:t> ensures that IT aligns with business needs and IT investments link to key business results.</a:t>
            </a:r>
            <a:br>
              <a:rPr lang="en-US" dirty="0"/>
            </a:br>
            <a:endParaRPr lang="en-US" dirty="0"/>
          </a:p>
          <a:p>
            <a:r>
              <a:rPr lang="en-US" dirty="0"/>
              <a:t>Use the Business perspective to create a strong business case for cloud adoption and prioritize cloud adoption initiatives. Ensure that your business strategies and goals align with your IT strategies and goals.</a:t>
            </a:r>
            <a:br>
              <a:rPr lang="en-US" dirty="0"/>
            </a:br>
            <a:endParaRPr lang="en-US" dirty="0"/>
          </a:p>
          <a:p>
            <a:r>
              <a:rPr lang="en-US" dirty="0"/>
              <a:t>Common roles in the Business perspective include: </a:t>
            </a:r>
          </a:p>
          <a:p>
            <a:endParaRPr lang="en-US" dirty="0"/>
          </a:p>
          <a:p>
            <a:pPr marL="171450" indent="-171450">
              <a:buFont typeface="Arial" panose="020B0604020202020204" pitchFamily="34" charset="0"/>
              <a:buChar char="•"/>
            </a:pPr>
            <a:r>
              <a:rPr lang="en-US" dirty="0"/>
              <a:t>Business managers</a:t>
            </a:r>
          </a:p>
          <a:p>
            <a:pPr marL="171450" indent="-171450">
              <a:buFont typeface="Arial" panose="020B0604020202020204" pitchFamily="34" charset="0"/>
              <a:buChar char="•"/>
            </a:pPr>
            <a:r>
              <a:rPr lang="en-US" dirty="0"/>
              <a:t>Finance managers</a:t>
            </a:r>
          </a:p>
          <a:p>
            <a:pPr marL="171450" indent="-171450">
              <a:buFont typeface="Arial" panose="020B0604020202020204" pitchFamily="34" charset="0"/>
              <a:buChar char="•"/>
            </a:pPr>
            <a:r>
              <a:rPr lang="en-US" dirty="0"/>
              <a:t>Budget owners</a:t>
            </a:r>
          </a:p>
          <a:p>
            <a:pPr marL="171450" indent="-171450">
              <a:buFont typeface="Arial" panose="020B0604020202020204" pitchFamily="34" charset="0"/>
              <a:buChar char="•"/>
            </a:pPr>
            <a:r>
              <a:rPr lang="en-US" dirty="0"/>
              <a:t>Strategy stakeholders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29023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13414"/>
          </a:xfrm>
        </p:spPr>
        <p:txBody>
          <a:bodyPr/>
          <a:lstStyle/>
          <a:p>
            <a:r>
              <a:rPr lang="en-US" dirty="0"/>
              <a:t>The </a:t>
            </a:r>
            <a:r>
              <a:rPr lang="en-US" b="1" dirty="0"/>
              <a:t>People perspective</a:t>
            </a:r>
            <a:r>
              <a:rPr lang="en-US" dirty="0"/>
              <a:t> supports development of an organization-wide change management strategy for successful cloud adoption.</a:t>
            </a:r>
            <a:br>
              <a:rPr lang="en-US" dirty="0"/>
            </a:br>
            <a:endParaRPr lang="en-US" dirty="0"/>
          </a:p>
          <a:p>
            <a:r>
              <a:rPr lang="en-US" dirty="0"/>
              <a:t>Use the People perspective to evaluate organizational structures and roles, new skill and process requirements, and identify gaps. This helps prioritize training, staffing, and organizational changes.</a:t>
            </a:r>
            <a:br>
              <a:rPr lang="en-US" dirty="0"/>
            </a:br>
            <a:endParaRPr lang="en-US" dirty="0"/>
          </a:p>
          <a:p>
            <a:r>
              <a:rPr lang="en-US" dirty="0"/>
              <a:t>Common roles in the People perspective include: </a:t>
            </a:r>
          </a:p>
          <a:p>
            <a:endParaRPr lang="en-US" dirty="0"/>
          </a:p>
          <a:p>
            <a:pPr marL="171450" indent="-171450">
              <a:buFont typeface="Arial" panose="020B0604020202020204" pitchFamily="34" charset="0"/>
              <a:buChar char="•"/>
            </a:pPr>
            <a:r>
              <a:rPr lang="en-US" dirty="0"/>
              <a:t>Human resources</a:t>
            </a:r>
          </a:p>
          <a:p>
            <a:pPr marL="171450" indent="-171450">
              <a:buFont typeface="Arial" panose="020B0604020202020204" pitchFamily="34" charset="0"/>
              <a:buChar char="•"/>
            </a:pPr>
            <a:r>
              <a:rPr lang="en-US" dirty="0"/>
              <a:t>Staffing</a:t>
            </a:r>
          </a:p>
          <a:p>
            <a:pPr marL="171450" indent="-171450">
              <a:buFont typeface="Arial" panose="020B0604020202020204" pitchFamily="34" charset="0"/>
              <a:buChar char="•"/>
            </a:pPr>
            <a:r>
              <a:rPr lang="en-US" dirty="0"/>
              <a:t>People managers</a:t>
            </a:r>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06866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13414"/>
          </a:xfrm>
        </p:spPr>
        <p:txBody>
          <a:bodyPr/>
          <a:lstStyle/>
          <a:p>
            <a:r>
              <a:rPr lang="en-US" dirty="0"/>
              <a:t>The </a:t>
            </a:r>
            <a:r>
              <a:rPr lang="en-US" b="1" dirty="0"/>
              <a:t>Governance perspective</a:t>
            </a:r>
            <a:r>
              <a:rPr lang="en-US" dirty="0"/>
              <a:t> focuses on the skills and processes to align IT strategy with business strategy. This ensures that you maximize the business value and minimize risks.</a:t>
            </a:r>
            <a:br>
              <a:rPr lang="en-US" dirty="0"/>
            </a:br>
            <a:endParaRPr lang="en-US" dirty="0"/>
          </a:p>
          <a:p>
            <a:r>
              <a:rPr lang="en-US" dirty="0"/>
              <a:t>Use the Governance perspective to understand how to update the staff skills and processes necessary to ensure business governance in the cloud. Manage and measure cloud investments to evaluate business outcomes.</a:t>
            </a:r>
            <a:br>
              <a:rPr lang="en-US" dirty="0"/>
            </a:br>
            <a:endParaRPr lang="en-US" dirty="0"/>
          </a:p>
          <a:p>
            <a:r>
              <a:rPr lang="en-US" dirty="0"/>
              <a:t>Common roles in the Governance perspective include: </a:t>
            </a:r>
          </a:p>
          <a:p>
            <a:endParaRPr lang="en-US" dirty="0"/>
          </a:p>
          <a:p>
            <a:pPr marL="171450" indent="-171450">
              <a:buFont typeface="Arial" panose="020B0604020202020204" pitchFamily="34" charset="0"/>
              <a:buChar char="•"/>
            </a:pPr>
            <a:r>
              <a:rPr lang="en-US" dirty="0"/>
              <a:t>Chief information officer (CIO)</a:t>
            </a:r>
          </a:p>
          <a:p>
            <a:pPr marL="171450" indent="-171450">
              <a:buFont typeface="Arial" panose="020B0604020202020204" pitchFamily="34" charset="0"/>
              <a:buChar char="•"/>
            </a:pPr>
            <a:r>
              <a:rPr lang="en-US" dirty="0"/>
              <a:t>Program managers</a:t>
            </a:r>
          </a:p>
          <a:p>
            <a:pPr marL="171450" indent="-171450">
              <a:buFont typeface="Arial" panose="020B0604020202020204" pitchFamily="34" charset="0"/>
              <a:buChar char="•"/>
            </a:pPr>
            <a:r>
              <a:rPr lang="en-US" dirty="0"/>
              <a:t>Enterprise architects</a:t>
            </a:r>
          </a:p>
          <a:p>
            <a:pPr marL="171450" indent="-171450">
              <a:buFont typeface="Arial" panose="020B0604020202020204" pitchFamily="34" charset="0"/>
              <a:buChar char="•"/>
            </a:pPr>
            <a:r>
              <a:rPr lang="en-US" dirty="0"/>
              <a:t>Business analysts</a:t>
            </a:r>
          </a:p>
          <a:p>
            <a:pPr marL="171450" indent="-171450">
              <a:buFont typeface="Arial" panose="020B0604020202020204" pitchFamily="34" charset="0"/>
              <a:buChar char="•"/>
            </a:pPr>
            <a:r>
              <a:rPr lang="en-US" dirty="0"/>
              <a:t>Portfolio managers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066169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13414"/>
          </a:xfrm>
        </p:spPr>
        <p:txBody>
          <a:bodyPr/>
          <a:lstStyle/>
          <a:p>
            <a:r>
              <a:rPr lang="en-US" dirty="0"/>
              <a:t>The </a:t>
            </a:r>
            <a:r>
              <a:rPr lang="en-US" b="1" dirty="0"/>
              <a:t>Platform perspective</a:t>
            </a:r>
            <a:r>
              <a:rPr lang="en-US" dirty="0"/>
              <a:t> includes principles and patterns for implementing new solutions in the cloud, and migrating on-premises workloads to the cloud.</a:t>
            </a:r>
          </a:p>
          <a:p>
            <a:endParaRPr lang="en-US" dirty="0"/>
          </a:p>
          <a:p>
            <a:r>
              <a:rPr lang="en-US" dirty="0"/>
              <a:t>Use a variety of architectural models to understand and communicate the structure of IT systems and their relationships. Describe the architecture of the target state environment in detail.</a:t>
            </a:r>
            <a:br>
              <a:rPr lang="en-US" dirty="0"/>
            </a:br>
            <a:endParaRPr lang="en-US" dirty="0"/>
          </a:p>
          <a:p>
            <a:r>
              <a:rPr lang="en-US" dirty="0"/>
              <a:t>Common roles in the Platform perspective include: </a:t>
            </a:r>
          </a:p>
          <a:p>
            <a:endParaRPr lang="en-US" dirty="0"/>
          </a:p>
          <a:p>
            <a:pPr marL="171450" indent="-171450">
              <a:buFont typeface="Arial" panose="020B0604020202020204" pitchFamily="34" charset="0"/>
              <a:buChar char="•"/>
            </a:pPr>
            <a:r>
              <a:rPr lang="en-US" dirty="0"/>
              <a:t>Chief technology officer (CTO)</a:t>
            </a:r>
          </a:p>
          <a:p>
            <a:pPr marL="171450" indent="-171450">
              <a:buFont typeface="Arial" panose="020B0604020202020204" pitchFamily="34" charset="0"/>
              <a:buChar char="•"/>
            </a:pPr>
            <a:r>
              <a:rPr lang="en-US" dirty="0"/>
              <a:t>IT managers</a:t>
            </a:r>
          </a:p>
          <a:p>
            <a:pPr marL="171450" indent="-171450">
              <a:buFont typeface="Arial" panose="020B0604020202020204" pitchFamily="34" charset="0"/>
              <a:buChar char="•"/>
            </a:pPr>
            <a:r>
              <a:rPr lang="en-US" dirty="0"/>
              <a:t>Solutions architects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60928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26.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5.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7.xml"/><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5.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096555463"/>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72304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10656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5083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104655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3842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userDrawn="1"/>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63817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69559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933687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Lst>
          </p:cNvPr>
          <p:cNvPicPr>
            <a:picLocks noChangeAspect="1"/>
          </p:cNvPicPr>
          <p:nvPr userDrawn="1"/>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4057517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userDrawn="1"/>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38783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64AE505-226A-7C43-A554-8CB1590043A4}"/>
              </a:ext>
            </a:extLst>
          </p:cNvPr>
          <p:cNvPicPr>
            <a:picLocks noChangeAspect="1"/>
          </p:cNvPicPr>
          <p:nvPr userDrawn="1"/>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916839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1" name="TextBox 20"/>
          <p:cNvSpPr txBox="1"/>
          <p:nvPr userDrawn="1"/>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93540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userDrawn="1"/>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680373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userDrawn="1"/>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19927867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Click to edit Master title style</a:t>
            </a:r>
          </a:p>
        </p:txBody>
      </p:sp>
      <p:sp>
        <p:nvSpPr>
          <p:cNvPr id="15" name="Rectangle 14">
            <a:extLst>
              <a:ext uri="{FF2B5EF4-FFF2-40B4-BE49-F238E27FC236}">
                <a16:creationId xmlns:a16="http://schemas.microsoft.com/office/drawing/2014/main" id="{614F0A51-7282-2F43-889D-C63EE493FC82}"/>
              </a:ext>
            </a:extLst>
          </p:cNvPr>
          <p:cNvSpPr/>
          <p:nvPr userDrawn="1"/>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3416099955"/>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998789367"/>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9645271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
        <p:nvSpPr>
          <p:cNvPr id="10" name="Rectangle 9">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1" name="Picture 10"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pic>
        <p:nvPicPr>
          <p:cNvPr id="14" name="Picture 13">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352078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9292045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535200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74012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2021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userDrawn="1"/>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064129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2878351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32E2F76D-7D78-46A9-9D3A-66F387C76FD0}"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231871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Tree>
    <p:custDataLst>
      <p:tags r:id="rId1"/>
    </p:custDataLst>
    <p:extLst>
      <p:ext uri="{BB962C8B-B14F-4D97-AF65-F5344CB8AC3E}">
        <p14:creationId xmlns:p14="http://schemas.microsoft.com/office/powerpoint/2010/main" val="19233781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530015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32E2F76D-7D78-46A9-9D3A-66F387C76FD0}" type="slidenum">
              <a:rPr lang="en-US" smtClean="0"/>
              <a:t>‹#›</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350558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4259544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a:t>Click icon to add picture</a:t>
            </a:r>
            <a:endParaRPr lang="en-US" dirty="0"/>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a:t>Click icon to add picture</a:t>
            </a:r>
            <a:endParaRPr lang="en-US" dirty="0"/>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2017191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32E2F76D-7D78-46A9-9D3A-66F387C76FD0}" type="slidenum">
              <a:rPr lang="en-US" smtClean="0"/>
              <a:t>‹#›</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a:t>Click icon to add picture</a:t>
            </a:r>
            <a:endParaRPr lang="en-US" dirty="0"/>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a:t>Click icon to add picture</a:t>
            </a:r>
            <a:endParaRPr lang="en-US" dirty="0"/>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a:t>Click icon to add picture</a:t>
            </a:r>
            <a:endParaRPr lang="en-US" dirty="0"/>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0337306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8046355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32E2F76D-7D78-46A9-9D3A-66F387C76FD0}" type="slidenum">
              <a:rPr lang="en-US" smtClean="0"/>
              <a:t>‹#›</a:t>
            </a:fld>
            <a:endParaRPr lang="en-US"/>
          </a:p>
        </p:txBody>
      </p:sp>
      <p:sp>
        <p:nvSpPr>
          <p:cNvPr id="6" name="Table Placeholder 5"/>
          <p:cNvSpPr>
            <a:spLocks noGrp="1"/>
          </p:cNvSpPr>
          <p:nvPr>
            <p:ph type="tbl" sz="quarter" idx="13" hasCustomPrompt="1"/>
          </p:nvPr>
        </p:nvSpPr>
        <p:spPr>
          <a:xfrm>
            <a:off x="425196" y="1783718"/>
            <a:ext cx="11347704" cy="393192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00" b="0" i="0" u="none" strike="noStrike" dirty="0">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91819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userDrawn="1"/>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104215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19068216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Tree>
    <p:custDataLst>
      <p:tags r:id="rId1"/>
    </p:custDataLst>
    <p:extLst>
      <p:ext uri="{BB962C8B-B14F-4D97-AF65-F5344CB8AC3E}">
        <p14:creationId xmlns:p14="http://schemas.microsoft.com/office/powerpoint/2010/main" val="40255459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32E2F76D-7D78-46A9-9D3A-66F387C76FD0}" type="slidenum">
              <a:rPr lang="en-US" smtClean="0"/>
              <a:t>‹#›</a:t>
            </a:fld>
            <a:endParaRPr lang="en-US"/>
          </a:p>
        </p:txBody>
      </p:sp>
    </p:spTree>
    <p:custDataLst>
      <p:tags r:id="rId1"/>
    </p:custDataLst>
    <p:extLst>
      <p:ext uri="{BB962C8B-B14F-4D97-AF65-F5344CB8AC3E}">
        <p14:creationId xmlns:p14="http://schemas.microsoft.com/office/powerpoint/2010/main" val="2921206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32E2F76D-7D78-46A9-9D3A-66F387C76FD0}" type="slidenum">
              <a:rPr lang="en-US" smtClean="0"/>
              <a:t>‹#›</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a:normAutofit/>
          </a:bodyPr>
          <a:lstStyle>
            <a:lvl1pPr marL="0" indent="0">
              <a:buNone/>
              <a:defRPr sz="2400"/>
            </a:lvl1pPr>
          </a:lstStyle>
          <a:p>
            <a:pPr lvl="0"/>
            <a:r>
              <a:rPr lang="en-US"/>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a:noAutofit/>
          </a:bodyPr>
          <a:lstStyle>
            <a:lvl1pPr marL="0" indent="0">
              <a:buNone/>
              <a:defRPr sz="2000" b="0">
                <a:solidFill>
                  <a:schemeClr val="tx1"/>
                </a:solidFill>
              </a:defRPr>
            </a:lvl1pPr>
          </a:lstStyle>
          <a:p>
            <a:pPr lvl="0"/>
            <a:r>
              <a:rPr lang="en-US"/>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600">
                <a:solidFill>
                  <a:schemeClr val="bg1"/>
                </a:solidFill>
              </a:defRPr>
            </a:lvl1pPr>
          </a:lstStyle>
          <a:p>
            <a:pPr lvl="0"/>
            <a:r>
              <a:rPr lang="en-US"/>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600">
                <a:solidFill>
                  <a:schemeClr val="bg1"/>
                </a:solidFill>
              </a:defRPr>
            </a:lvl1pPr>
          </a:lstStyle>
          <a:p>
            <a:pPr lvl="0"/>
            <a:r>
              <a:rPr lang="en-US"/>
              <a:t>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36197133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1"/>
    </p:custDataLst>
    <p:extLst>
      <p:ext uri="{BB962C8B-B14F-4D97-AF65-F5344CB8AC3E}">
        <p14:creationId xmlns:p14="http://schemas.microsoft.com/office/powerpoint/2010/main" val="21565517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Lst>
          </p:cNvPr>
          <p:cNvSpPr txBox="1"/>
          <p:nvPr/>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2020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071182235"/>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ransition Slide">
    <p:bg>
      <p:bgPr>
        <a:gradFill>
          <a:gsLst>
            <a:gs pos="0">
              <a:srgbClr val="36C2B4"/>
            </a:gs>
            <a:gs pos="100000">
              <a:srgbClr val="7EE5AA"/>
            </a:gs>
          </a:gsLst>
          <a:lin ang="16200000" scaled="1"/>
        </a:gra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C9511B-5F0E-EF41-88A9-B6E5764D25D0}"/>
              </a:ext>
            </a:extLst>
          </p:cNvPr>
          <p:cNvSpPr>
            <a:spLocks noGrp="1"/>
          </p:cNvSpPr>
          <p:nvPr>
            <p:ph type="title"/>
          </p:nvPr>
        </p:nvSpPr>
        <p:spPr>
          <a:xfrm>
            <a:off x="609601" y="2701346"/>
            <a:ext cx="10475057" cy="727655"/>
          </a:xfrm>
          <a:prstGeom prst="rect">
            <a:avLst/>
          </a:prstGeom>
        </p:spPr>
        <p:txBody>
          <a:bodyPr/>
          <a:lstStyle>
            <a:lvl1pPr>
              <a:defRPr sz="4267" b="0" i="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Click to edit Master title style</a:t>
            </a:r>
            <a:endParaRPr lang="en-US" dirty="0"/>
          </a:p>
        </p:txBody>
      </p:sp>
      <p:sp>
        <p:nvSpPr>
          <p:cNvPr id="15" name="Rectangle 14">
            <a:extLst>
              <a:ext uri="{FF2B5EF4-FFF2-40B4-BE49-F238E27FC236}">
                <a16:creationId xmlns:a16="http://schemas.microsoft.com/office/drawing/2014/main" id="{614F0A51-7282-2F43-889D-C63EE493FC82}"/>
              </a:ext>
            </a:extLst>
          </p:cNvPr>
          <p:cNvSpPr/>
          <p:nvPr/>
        </p:nvSpPr>
        <p:spPr>
          <a:xfrm>
            <a:off x="1" y="2701345"/>
            <a:ext cx="373039" cy="72765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0" i="0" dirty="0">
              <a:latin typeface="Amazon Ember Light" panose="020B0403020204020204" pitchFamily="34" charset="0"/>
            </a:endParaRPr>
          </a:p>
        </p:txBody>
      </p:sp>
    </p:spTree>
    <p:extLst>
      <p:ext uri="{BB962C8B-B14F-4D97-AF65-F5344CB8AC3E}">
        <p14:creationId xmlns:p14="http://schemas.microsoft.com/office/powerpoint/2010/main" val="3419292255"/>
      </p:ext>
    </p:extLst>
  </p:cSld>
  <p:clrMapOvr>
    <a:masterClrMapping/>
  </p:clrMapOvr>
  <p:extLst>
    <p:ext uri="{DCECCB84-F9BA-43D5-87BE-67443E8EF086}">
      <p15:sldGuideLst xmlns:p15="http://schemas.microsoft.com/office/powerpoint/2012/main">
        <p15:guide id="1" pos="2880">
          <p15:clr>
            <a:srgbClr val="FBAE40"/>
          </p15:clr>
        </p15:guide>
        <p15:guide id="2" pos="2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842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6441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02066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616577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userDrawn="1"/>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69656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5.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2021 Amazon Web Services, Inc. or its affiliates. All rights reserved.</a:t>
            </a:r>
          </a:p>
        </p:txBody>
      </p:sp>
    </p:spTree>
    <p:custDataLst>
      <p:tags r:id="rId25"/>
    </p:custDataLst>
    <p:extLst>
      <p:ext uri="{BB962C8B-B14F-4D97-AF65-F5344CB8AC3E}">
        <p14:creationId xmlns:p14="http://schemas.microsoft.com/office/powerpoint/2010/main" val="2366541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32E2F76D-7D78-46A9-9D3A-66F387C76FD0}" type="slidenum">
              <a:rPr lang="en-US" smtClean="0"/>
              <a:t>‹#›</a:t>
            </a:fld>
            <a:endParaRPr lang="en-US"/>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endParaRPr lang="en-US"/>
          </a:p>
        </p:txBody>
      </p:sp>
    </p:spTree>
    <p:custDataLst>
      <p:tags r:id="rId25"/>
    </p:custDataLst>
    <p:extLst>
      <p:ext uri="{BB962C8B-B14F-4D97-AF65-F5344CB8AC3E}">
        <p14:creationId xmlns:p14="http://schemas.microsoft.com/office/powerpoint/2010/main" val="3749523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5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1.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5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9.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60.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notesSlide" Target="../notesSlides/notesSlide15.xm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slideLayout" Target="../slideLayouts/slideLayout5.xml"/><Relationship Id="rId1" Type="http://schemas.openxmlformats.org/officeDocument/2006/relationships/tags" Target="../tags/tag6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6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6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68.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6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7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7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73.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75.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76.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78.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79.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80.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81.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8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83.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84.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85.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8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6.xml"/><Relationship Id="rId1" Type="http://schemas.openxmlformats.org/officeDocument/2006/relationships/tags" Target="../tags/tag87.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8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5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5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5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5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9.xml"/><Relationship Id="rId7"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5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F304-BE7B-7643-B66B-D85340BC5DBB}"/>
              </a:ext>
            </a:extLst>
          </p:cNvPr>
          <p:cNvSpPr>
            <a:spLocks noGrp="1"/>
          </p:cNvSpPr>
          <p:nvPr>
            <p:ph type="title"/>
          </p:nvPr>
        </p:nvSpPr>
        <p:spPr/>
        <p:txBody>
          <a:bodyPr/>
          <a:lstStyle/>
          <a:p>
            <a:r>
              <a:rPr lang="en-US" dirty="0">
                <a:solidFill>
                  <a:srgbClr val="FFFFFF"/>
                </a:solidFill>
              </a:rPr>
              <a:t>Migration and Innovation</a:t>
            </a:r>
            <a:endParaRPr lang="en-US" dirty="0">
              <a:latin typeface="+mj-lt"/>
            </a:endParaRPr>
          </a:p>
        </p:txBody>
      </p:sp>
      <p:sp>
        <p:nvSpPr>
          <p:cNvPr id="5" name="Text Placeholder 4">
            <a:extLst>
              <a:ext uri="{FF2B5EF4-FFF2-40B4-BE49-F238E27FC236}">
                <a16:creationId xmlns:a16="http://schemas.microsoft.com/office/drawing/2014/main" id="{B1597D31-C7D8-4E4D-8B0E-B9D5C901FBE2}"/>
              </a:ext>
            </a:extLst>
          </p:cNvPr>
          <p:cNvSpPr>
            <a:spLocks noGrp="1"/>
          </p:cNvSpPr>
          <p:nvPr>
            <p:ph type="body" sz="quarter" idx="10"/>
          </p:nvPr>
        </p:nvSpPr>
        <p:spPr>
          <a:xfrm>
            <a:off x="419100" y="2554355"/>
            <a:ext cx="8059738" cy="1757093"/>
          </a:xfrm>
        </p:spPr>
        <p:txBody>
          <a:bodyPr/>
          <a:lstStyle/>
          <a:p>
            <a:r>
              <a:rPr lang="en-US" dirty="0"/>
              <a:t>Module 9</a:t>
            </a:r>
          </a:p>
        </p:txBody>
      </p:sp>
    </p:spTree>
    <p:custDataLst>
      <p:tags r:id="rId1"/>
    </p:custDataLst>
    <p:extLst>
      <p:ext uri="{BB962C8B-B14F-4D97-AF65-F5344CB8AC3E}">
        <p14:creationId xmlns:p14="http://schemas.microsoft.com/office/powerpoint/2010/main" val="1381192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Security perspective</a:t>
            </a:r>
          </a:p>
        </p:txBody>
      </p:sp>
      <p:sp>
        <p:nvSpPr>
          <p:cNvPr id="11" name="Freeform 10"/>
          <p:cNvSpPr/>
          <p:nvPr/>
        </p:nvSpPr>
        <p:spPr>
          <a:xfrm>
            <a:off x="807604"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chemeClr val="tx1"/>
                </a:solidFill>
                <a:latin typeface="Amazon Ember Light"/>
                <a:ea typeface="Amazon Ember" panose="02000000000000000000" pitchFamily="2" charset="0"/>
              </a:rPr>
              <a:t>Business</a:t>
            </a:r>
            <a:endParaRPr kumimoji="0" lang="en-US" sz="2400" b="0" i="0" u="none" strike="noStrike" kern="1200" cap="none" spc="0" normalizeH="0" baseline="0" noProof="0" dirty="0">
              <a:ln>
                <a:noFill/>
              </a:ln>
              <a:solidFill>
                <a:schemeClr val="tx1"/>
              </a:solidFill>
              <a:effectLst/>
              <a:uLnTx/>
              <a:uFillTx/>
              <a:latin typeface="Amazon Ember Light"/>
              <a:ea typeface="Amazon Ember" panose="02000000000000000000" pitchFamily="2" charset="0"/>
            </a:endParaRPr>
          </a:p>
        </p:txBody>
      </p:sp>
      <p:sp>
        <p:nvSpPr>
          <p:cNvPr id="13" name="Freeform 12"/>
          <p:cNvSpPr/>
          <p:nvPr/>
        </p:nvSpPr>
        <p:spPr>
          <a:xfrm>
            <a:off x="2978049"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People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5" name="Freeform 14"/>
          <p:cNvSpPr/>
          <p:nvPr/>
        </p:nvSpPr>
        <p:spPr>
          <a:xfrm>
            <a:off x="5157207"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Governance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7" name="Freeform 16"/>
          <p:cNvSpPr/>
          <p:nvPr/>
        </p:nvSpPr>
        <p:spPr>
          <a:xfrm>
            <a:off x="692370"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Platform</a:t>
            </a:r>
          </a:p>
        </p:txBody>
      </p:sp>
      <p:sp>
        <p:nvSpPr>
          <p:cNvPr id="19" name="Freeform 18"/>
          <p:cNvSpPr/>
          <p:nvPr/>
        </p:nvSpPr>
        <p:spPr>
          <a:xfrm>
            <a:off x="2882697"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Security</a:t>
            </a:r>
          </a:p>
        </p:txBody>
      </p:sp>
      <p:sp>
        <p:nvSpPr>
          <p:cNvPr id="21" name="Freeform 20"/>
          <p:cNvSpPr/>
          <p:nvPr/>
        </p:nvSpPr>
        <p:spPr>
          <a:xfrm>
            <a:off x="5041973"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Operations</a:t>
            </a:r>
          </a:p>
        </p:txBody>
      </p:sp>
      <p:grpSp>
        <p:nvGrpSpPr>
          <p:cNvPr id="27" name="Group 26"/>
          <p:cNvGrpSpPr/>
          <p:nvPr/>
        </p:nvGrpSpPr>
        <p:grpSpPr>
          <a:xfrm>
            <a:off x="3452633" y="3950341"/>
            <a:ext cx="1120197" cy="1062974"/>
            <a:chOff x="6089845" y="3221263"/>
            <a:chExt cx="1120197" cy="1062974"/>
          </a:xfrm>
        </p:grpSpPr>
        <p:sp>
          <p:nvSpPr>
            <p:cNvPr id="18" name="Rounded Rectangle 17"/>
            <p:cNvSpPr/>
            <p:nvPr/>
          </p:nvSpPr>
          <p:spPr>
            <a:xfrm>
              <a:off x="6089845" y="3221263"/>
              <a:ext cx="1036839" cy="1036839"/>
            </a:xfrm>
            <a:prstGeom prst="roundRect">
              <a:avLst>
                <a:gd name="adj" fmla="val 16670"/>
              </a:avLst>
            </a:prstGeom>
            <a:solidFill>
              <a:schemeClr val="bg2"/>
            </a:solidFill>
            <a:ln>
              <a:solidFill>
                <a:schemeClr val="bg1">
                  <a:lumMod val="75000"/>
                </a:schemeClr>
              </a:solid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7527" y="3221722"/>
              <a:ext cx="1062515" cy="1062515"/>
            </a:xfrm>
            <a:prstGeom prst="rect">
              <a:avLst/>
            </a:prstGeom>
            <a:ln>
              <a:noFill/>
            </a:ln>
          </p:spPr>
        </p:pic>
      </p:grpSp>
      <p:grpSp>
        <p:nvGrpSpPr>
          <p:cNvPr id="25" name="Group 24"/>
          <p:cNvGrpSpPr/>
          <p:nvPr/>
        </p:nvGrpSpPr>
        <p:grpSpPr>
          <a:xfrm>
            <a:off x="5612448" y="2262971"/>
            <a:ext cx="1058062" cy="1063537"/>
            <a:chOff x="4792341" y="4406849"/>
            <a:chExt cx="1058062" cy="1063537"/>
          </a:xfrm>
        </p:grpSpPr>
        <p:sp>
          <p:nvSpPr>
            <p:cNvPr id="14" name="Rounded Rectangle 13"/>
            <p:cNvSpPr/>
            <p:nvPr/>
          </p:nvSpPr>
          <p:spPr>
            <a:xfrm>
              <a:off x="4792341"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4117" y="4434100"/>
              <a:ext cx="1036286" cy="1036286"/>
            </a:xfrm>
            <a:prstGeom prst="rect">
              <a:avLst/>
            </a:prstGeom>
          </p:spPr>
        </p:pic>
      </p:grpSp>
      <p:grpSp>
        <p:nvGrpSpPr>
          <p:cNvPr id="29" name="Group 28"/>
          <p:cNvGrpSpPr/>
          <p:nvPr/>
        </p:nvGrpSpPr>
        <p:grpSpPr>
          <a:xfrm>
            <a:off x="5611627" y="3955605"/>
            <a:ext cx="1040409" cy="1051505"/>
            <a:chOff x="6089845" y="4406849"/>
            <a:chExt cx="1040409" cy="1051505"/>
          </a:xfrm>
        </p:grpSpPr>
        <p:sp>
          <p:nvSpPr>
            <p:cNvPr id="20" name="Rounded Rectangle 19"/>
            <p:cNvSpPr/>
            <p:nvPr/>
          </p:nvSpPr>
          <p:spPr>
            <a:xfrm>
              <a:off x="6089845"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94" y="4451794"/>
              <a:ext cx="1006560" cy="1006560"/>
            </a:xfrm>
            <a:prstGeom prst="rect">
              <a:avLst/>
            </a:prstGeom>
          </p:spPr>
        </p:pic>
      </p:grpSp>
      <p:grpSp>
        <p:nvGrpSpPr>
          <p:cNvPr id="26" name="Group 25"/>
          <p:cNvGrpSpPr/>
          <p:nvPr/>
        </p:nvGrpSpPr>
        <p:grpSpPr>
          <a:xfrm>
            <a:off x="1249989" y="3947611"/>
            <a:ext cx="1036839" cy="1036839"/>
            <a:chOff x="6089845" y="2000207"/>
            <a:chExt cx="1036839" cy="1036839"/>
          </a:xfrm>
        </p:grpSpPr>
        <p:sp>
          <p:nvSpPr>
            <p:cNvPr id="16" name="Rounded Rectangle 15"/>
            <p:cNvSpPr/>
            <p:nvPr/>
          </p:nvSpPr>
          <p:spPr>
            <a:xfrm>
              <a:off x="6089845"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173" y="2058139"/>
              <a:ext cx="909603" cy="909603"/>
            </a:xfrm>
            <a:prstGeom prst="rect">
              <a:avLst/>
            </a:prstGeom>
          </p:spPr>
        </p:pic>
      </p:grpSp>
      <p:grpSp>
        <p:nvGrpSpPr>
          <p:cNvPr id="22" name="Group 21"/>
          <p:cNvGrpSpPr/>
          <p:nvPr/>
        </p:nvGrpSpPr>
        <p:grpSpPr>
          <a:xfrm>
            <a:off x="1229448" y="2276320"/>
            <a:ext cx="1036839" cy="1036839"/>
            <a:chOff x="4792341" y="2000207"/>
            <a:chExt cx="1036839" cy="1036839"/>
          </a:xfrm>
        </p:grpSpPr>
        <p:sp>
          <p:nvSpPr>
            <p:cNvPr id="10" name="Rounded Rectangle 9"/>
            <p:cNvSpPr/>
            <p:nvPr/>
          </p:nvSpPr>
          <p:spPr>
            <a:xfrm>
              <a:off x="4792341"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497" y="2098215"/>
              <a:ext cx="869527" cy="869527"/>
            </a:xfrm>
            <a:prstGeom prst="rect">
              <a:avLst/>
            </a:prstGeom>
          </p:spPr>
        </p:pic>
      </p:grpSp>
      <p:grpSp>
        <p:nvGrpSpPr>
          <p:cNvPr id="23" name="Group 22"/>
          <p:cNvGrpSpPr/>
          <p:nvPr/>
        </p:nvGrpSpPr>
        <p:grpSpPr>
          <a:xfrm>
            <a:off x="3420948" y="2276320"/>
            <a:ext cx="1036839" cy="1036839"/>
            <a:chOff x="4792341" y="3221263"/>
            <a:chExt cx="1036839" cy="1036839"/>
          </a:xfrm>
        </p:grpSpPr>
        <p:sp>
          <p:nvSpPr>
            <p:cNvPr id="12" name="Rounded Rectangle 11"/>
            <p:cNvSpPr/>
            <p:nvPr/>
          </p:nvSpPr>
          <p:spPr>
            <a:xfrm>
              <a:off x="4792341" y="3221263"/>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sp>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2762" y="3284536"/>
              <a:ext cx="938997" cy="938997"/>
            </a:xfrm>
            <a:prstGeom prst="rect">
              <a:avLst/>
            </a:prstGeom>
          </p:spPr>
        </p:pic>
      </p:grpSp>
      <p:sp>
        <p:nvSpPr>
          <p:cNvPr id="32" name="Rectangle 31"/>
          <p:cNvSpPr/>
          <p:nvPr/>
        </p:nvSpPr>
        <p:spPr>
          <a:xfrm>
            <a:off x="8477250" y="1883487"/>
            <a:ext cx="2926080" cy="3785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8577330" y="2339567"/>
            <a:ext cx="2905502" cy="1754326"/>
          </a:xfrm>
          <a:prstGeom prst="rect">
            <a:avLst/>
          </a:prstGeom>
        </p:spPr>
        <p:txBody>
          <a:bodyPr wrap="square">
            <a:spAutoFit/>
          </a:bodyPr>
          <a:lstStyle/>
          <a:p>
            <a:r>
              <a:rPr lang="en-US" dirty="0"/>
              <a:t>Ensures that the organization meets security objectives for visibility, auditability, control, and agility</a:t>
            </a:r>
            <a:br>
              <a:rPr lang="en-US" dirty="0"/>
            </a:br>
            <a:endParaRPr lang="en-US" dirty="0"/>
          </a:p>
        </p:txBody>
      </p:sp>
      <p:sp>
        <p:nvSpPr>
          <p:cNvPr id="34" name="Rectangle 33"/>
          <p:cNvSpPr/>
          <p:nvPr/>
        </p:nvSpPr>
        <p:spPr>
          <a:xfrm>
            <a:off x="8533706" y="4219258"/>
            <a:ext cx="2832981" cy="1200329"/>
          </a:xfrm>
          <a:prstGeom prst="rect">
            <a:avLst/>
          </a:prstGeom>
        </p:spPr>
        <p:txBody>
          <a:bodyPr wrap="square">
            <a:spAutoFit/>
          </a:bodyPr>
          <a:lstStyle/>
          <a:p>
            <a:pPr marL="285750" indent="-285750">
              <a:buFont typeface="Arial" panose="020B0604020202020204" pitchFamily="34" charset="0"/>
              <a:buChar char="•"/>
            </a:pPr>
            <a:r>
              <a:rPr lang="en-US" dirty="0"/>
              <a:t>Chief information security officer (CISO)</a:t>
            </a:r>
          </a:p>
          <a:p>
            <a:pPr marL="285750" indent="-285750">
              <a:buFont typeface="Arial" panose="020B0604020202020204" pitchFamily="34" charset="0"/>
              <a:buChar char="•"/>
            </a:pPr>
            <a:r>
              <a:rPr lang="en-US" dirty="0"/>
              <a:t>IT security managers</a:t>
            </a:r>
          </a:p>
          <a:p>
            <a:pPr marL="285750" indent="-285750">
              <a:buFont typeface="Arial" panose="020B0604020202020204" pitchFamily="34" charset="0"/>
              <a:buChar char="•"/>
            </a:pPr>
            <a:r>
              <a:rPr lang="en-US" dirty="0"/>
              <a:t>IT security analysts</a:t>
            </a:r>
          </a:p>
        </p:txBody>
      </p:sp>
      <p:sp>
        <p:nvSpPr>
          <p:cNvPr id="35" name="TextBox 34"/>
          <p:cNvSpPr txBox="1"/>
          <p:nvPr/>
        </p:nvSpPr>
        <p:spPr>
          <a:xfrm>
            <a:off x="8548481" y="1922832"/>
            <a:ext cx="1439363"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Goal</a:t>
            </a:r>
          </a:p>
        </p:txBody>
      </p:sp>
      <p:sp>
        <p:nvSpPr>
          <p:cNvPr id="36" name="TextBox 35"/>
          <p:cNvSpPr txBox="1"/>
          <p:nvPr/>
        </p:nvSpPr>
        <p:spPr>
          <a:xfrm>
            <a:off x="8556752" y="3809957"/>
            <a:ext cx="2363275"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Common roles</a:t>
            </a:r>
          </a:p>
        </p:txBody>
      </p:sp>
      <p:sp>
        <p:nvSpPr>
          <p:cNvPr id="37" name="Rectangle 36"/>
          <p:cNvSpPr/>
          <p:nvPr/>
        </p:nvSpPr>
        <p:spPr>
          <a:xfrm>
            <a:off x="723733" y="3714042"/>
            <a:ext cx="1981850"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84884" y="1735262"/>
            <a:ext cx="6085526"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Elbow Connector 5"/>
          <p:cNvCxnSpPr>
            <a:stCxn id="18" idx="0"/>
            <a:endCxn id="32" idx="1"/>
          </p:cNvCxnSpPr>
          <p:nvPr/>
        </p:nvCxnSpPr>
        <p:spPr>
          <a:xfrm rot="5400000" flipH="1" flipV="1">
            <a:off x="6137128" y="1610220"/>
            <a:ext cx="174046" cy="4506197"/>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188560" y="3824438"/>
            <a:ext cx="1981850"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4">
            <a:extLst>
              <a:ext uri="{FF2B5EF4-FFF2-40B4-BE49-F238E27FC236}">
                <a16:creationId xmlns:a16="http://schemas.microsoft.com/office/drawing/2014/main" id="{649D6466-901F-BB45-AE33-47194BEFEA4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1" name="Slide Number Placeholder 3">
            <a:extLst>
              <a:ext uri="{FF2B5EF4-FFF2-40B4-BE49-F238E27FC236}">
                <a16:creationId xmlns:a16="http://schemas.microsoft.com/office/drawing/2014/main" id="{89C0F0A5-C6F7-2C4C-88AD-C4071BFB0CF2}"/>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10</a:t>
            </a:fld>
            <a:endParaRPr lang="en-US" dirty="0"/>
          </a:p>
        </p:txBody>
      </p:sp>
    </p:spTree>
    <p:custDataLst>
      <p:tags r:id="rId1"/>
    </p:custDataLst>
    <p:extLst>
      <p:ext uri="{BB962C8B-B14F-4D97-AF65-F5344CB8AC3E}">
        <p14:creationId xmlns:p14="http://schemas.microsoft.com/office/powerpoint/2010/main" val="71284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Operations perspective</a:t>
            </a:r>
          </a:p>
        </p:txBody>
      </p:sp>
      <p:sp>
        <p:nvSpPr>
          <p:cNvPr id="11" name="Freeform 10"/>
          <p:cNvSpPr/>
          <p:nvPr/>
        </p:nvSpPr>
        <p:spPr>
          <a:xfrm>
            <a:off x="807604"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chemeClr val="tx1"/>
                </a:solidFill>
                <a:latin typeface="Amazon Ember Light"/>
                <a:ea typeface="Amazon Ember" panose="02000000000000000000" pitchFamily="2" charset="0"/>
              </a:rPr>
              <a:t>Business</a:t>
            </a:r>
            <a:endParaRPr kumimoji="0" lang="en-US" sz="2400" b="0" i="0" u="none" strike="noStrike" kern="1200" cap="none" spc="0" normalizeH="0" baseline="0" noProof="0" dirty="0">
              <a:ln>
                <a:noFill/>
              </a:ln>
              <a:solidFill>
                <a:schemeClr val="tx1"/>
              </a:solidFill>
              <a:effectLst/>
              <a:uLnTx/>
              <a:uFillTx/>
              <a:latin typeface="Amazon Ember Light"/>
              <a:ea typeface="Amazon Ember" panose="02000000000000000000" pitchFamily="2" charset="0"/>
            </a:endParaRPr>
          </a:p>
        </p:txBody>
      </p:sp>
      <p:sp>
        <p:nvSpPr>
          <p:cNvPr id="13" name="Freeform 12"/>
          <p:cNvSpPr/>
          <p:nvPr/>
        </p:nvSpPr>
        <p:spPr>
          <a:xfrm>
            <a:off x="2978049"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People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5" name="Freeform 14"/>
          <p:cNvSpPr/>
          <p:nvPr/>
        </p:nvSpPr>
        <p:spPr>
          <a:xfrm>
            <a:off x="5157207"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Governance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7" name="Freeform 16"/>
          <p:cNvSpPr/>
          <p:nvPr/>
        </p:nvSpPr>
        <p:spPr>
          <a:xfrm>
            <a:off x="692370"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Platform</a:t>
            </a:r>
          </a:p>
        </p:txBody>
      </p:sp>
      <p:sp>
        <p:nvSpPr>
          <p:cNvPr id="19" name="Freeform 18"/>
          <p:cNvSpPr/>
          <p:nvPr/>
        </p:nvSpPr>
        <p:spPr>
          <a:xfrm>
            <a:off x="2882697"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Security</a:t>
            </a:r>
          </a:p>
        </p:txBody>
      </p:sp>
      <p:sp>
        <p:nvSpPr>
          <p:cNvPr id="21" name="Freeform 20"/>
          <p:cNvSpPr/>
          <p:nvPr/>
        </p:nvSpPr>
        <p:spPr>
          <a:xfrm>
            <a:off x="5041973"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Operations</a:t>
            </a:r>
          </a:p>
        </p:txBody>
      </p:sp>
      <p:grpSp>
        <p:nvGrpSpPr>
          <p:cNvPr id="27" name="Group 26"/>
          <p:cNvGrpSpPr/>
          <p:nvPr/>
        </p:nvGrpSpPr>
        <p:grpSpPr>
          <a:xfrm>
            <a:off x="3452633" y="3950341"/>
            <a:ext cx="1112988" cy="1065005"/>
            <a:chOff x="6089845" y="3221263"/>
            <a:chExt cx="1112988" cy="1065005"/>
          </a:xfrm>
        </p:grpSpPr>
        <p:sp>
          <p:nvSpPr>
            <p:cNvPr id="18" name="Rounded Rectangle 17"/>
            <p:cNvSpPr/>
            <p:nvPr/>
          </p:nvSpPr>
          <p:spPr>
            <a:xfrm>
              <a:off x="6089845" y="3221263"/>
              <a:ext cx="1036839" cy="1036839"/>
            </a:xfrm>
            <a:prstGeom prst="roundRect">
              <a:avLst>
                <a:gd name="adj" fmla="val 16670"/>
              </a:avLst>
            </a:prstGeom>
            <a:solidFill>
              <a:schemeClr val="bg2"/>
            </a:solidFill>
            <a:ln>
              <a:solidFill>
                <a:schemeClr val="bg1">
                  <a:lumMod val="75000"/>
                </a:schemeClr>
              </a:solid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318" y="3223753"/>
              <a:ext cx="1062515" cy="1062515"/>
            </a:xfrm>
            <a:prstGeom prst="rect">
              <a:avLst/>
            </a:prstGeom>
            <a:ln>
              <a:noFill/>
            </a:ln>
          </p:spPr>
        </p:pic>
      </p:grpSp>
      <p:grpSp>
        <p:nvGrpSpPr>
          <p:cNvPr id="25" name="Group 24"/>
          <p:cNvGrpSpPr/>
          <p:nvPr/>
        </p:nvGrpSpPr>
        <p:grpSpPr>
          <a:xfrm>
            <a:off x="5612448" y="2262971"/>
            <a:ext cx="1058062" cy="1063537"/>
            <a:chOff x="4792341" y="4406849"/>
            <a:chExt cx="1058062" cy="1063537"/>
          </a:xfrm>
        </p:grpSpPr>
        <p:sp>
          <p:nvSpPr>
            <p:cNvPr id="14" name="Rounded Rectangle 13"/>
            <p:cNvSpPr/>
            <p:nvPr/>
          </p:nvSpPr>
          <p:spPr>
            <a:xfrm>
              <a:off x="4792341"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4117" y="4434100"/>
              <a:ext cx="1036286" cy="1036286"/>
            </a:xfrm>
            <a:prstGeom prst="rect">
              <a:avLst/>
            </a:prstGeom>
          </p:spPr>
        </p:pic>
      </p:grpSp>
      <p:grpSp>
        <p:nvGrpSpPr>
          <p:cNvPr id="29" name="Group 28"/>
          <p:cNvGrpSpPr/>
          <p:nvPr/>
        </p:nvGrpSpPr>
        <p:grpSpPr>
          <a:xfrm>
            <a:off x="5611627" y="3955605"/>
            <a:ext cx="1040409" cy="1051505"/>
            <a:chOff x="6089845" y="4406849"/>
            <a:chExt cx="1040409" cy="1051505"/>
          </a:xfrm>
        </p:grpSpPr>
        <p:sp>
          <p:nvSpPr>
            <p:cNvPr id="20" name="Rounded Rectangle 19"/>
            <p:cNvSpPr/>
            <p:nvPr/>
          </p:nvSpPr>
          <p:spPr>
            <a:xfrm>
              <a:off x="6089845"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94" y="4451794"/>
              <a:ext cx="1006560" cy="1006560"/>
            </a:xfrm>
            <a:prstGeom prst="rect">
              <a:avLst/>
            </a:prstGeom>
          </p:spPr>
        </p:pic>
      </p:grpSp>
      <p:grpSp>
        <p:nvGrpSpPr>
          <p:cNvPr id="26" name="Group 25"/>
          <p:cNvGrpSpPr/>
          <p:nvPr/>
        </p:nvGrpSpPr>
        <p:grpSpPr>
          <a:xfrm>
            <a:off x="1249989" y="3947611"/>
            <a:ext cx="1036839" cy="1036839"/>
            <a:chOff x="6089845" y="2000207"/>
            <a:chExt cx="1036839" cy="1036839"/>
          </a:xfrm>
        </p:grpSpPr>
        <p:sp>
          <p:nvSpPr>
            <p:cNvPr id="16" name="Rounded Rectangle 15"/>
            <p:cNvSpPr/>
            <p:nvPr/>
          </p:nvSpPr>
          <p:spPr>
            <a:xfrm>
              <a:off x="6089845"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173" y="2058139"/>
              <a:ext cx="909603" cy="909603"/>
            </a:xfrm>
            <a:prstGeom prst="rect">
              <a:avLst/>
            </a:prstGeom>
          </p:spPr>
        </p:pic>
      </p:grpSp>
      <p:grpSp>
        <p:nvGrpSpPr>
          <p:cNvPr id="22" name="Group 21"/>
          <p:cNvGrpSpPr/>
          <p:nvPr/>
        </p:nvGrpSpPr>
        <p:grpSpPr>
          <a:xfrm>
            <a:off x="1229448" y="2276320"/>
            <a:ext cx="1036839" cy="1036839"/>
            <a:chOff x="4792341" y="2000207"/>
            <a:chExt cx="1036839" cy="1036839"/>
          </a:xfrm>
        </p:grpSpPr>
        <p:sp>
          <p:nvSpPr>
            <p:cNvPr id="10" name="Rounded Rectangle 9"/>
            <p:cNvSpPr/>
            <p:nvPr/>
          </p:nvSpPr>
          <p:spPr>
            <a:xfrm>
              <a:off x="4792341"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497" y="2098215"/>
              <a:ext cx="869527" cy="869527"/>
            </a:xfrm>
            <a:prstGeom prst="rect">
              <a:avLst/>
            </a:prstGeom>
          </p:spPr>
        </p:pic>
      </p:grpSp>
      <p:grpSp>
        <p:nvGrpSpPr>
          <p:cNvPr id="23" name="Group 22"/>
          <p:cNvGrpSpPr/>
          <p:nvPr/>
        </p:nvGrpSpPr>
        <p:grpSpPr>
          <a:xfrm>
            <a:off x="3420948" y="2276320"/>
            <a:ext cx="1036839" cy="1036839"/>
            <a:chOff x="4792341" y="3221263"/>
            <a:chExt cx="1036839" cy="1036839"/>
          </a:xfrm>
        </p:grpSpPr>
        <p:sp>
          <p:nvSpPr>
            <p:cNvPr id="12" name="Rounded Rectangle 11"/>
            <p:cNvSpPr/>
            <p:nvPr/>
          </p:nvSpPr>
          <p:spPr>
            <a:xfrm>
              <a:off x="4792341" y="3221263"/>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sp>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2762" y="3284536"/>
              <a:ext cx="938997" cy="938997"/>
            </a:xfrm>
            <a:prstGeom prst="rect">
              <a:avLst/>
            </a:prstGeom>
          </p:spPr>
        </p:pic>
      </p:grpSp>
      <p:sp>
        <p:nvSpPr>
          <p:cNvPr id="32" name="Rectangle 31"/>
          <p:cNvSpPr/>
          <p:nvPr/>
        </p:nvSpPr>
        <p:spPr>
          <a:xfrm>
            <a:off x="8477250" y="1883487"/>
            <a:ext cx="2926080" cy="3785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8577330" y="2339567"/>
            <a:ext cx="2745735" cy="1754326"/>
          </a:xfrm>
          <a:prstGeom prst="rect">
            <a:avLst/>
          </a:prstGeom>
        </p:spPr>
        <p:txBody>
          <a:bodyPr wrap="square">
            <a:spAutoFit/>
          </a:bodyPr>
          <a:lstStyle/>
          <a:p>
            <a:r>
              <a:rPr lang="en-US" dirty="0"/>
              <a:t>Helps you to enable, run, use, operate, and recover IT workloads to the level agreed on with your business stakeholders</a:t>
            </a:r>
            <a:br>
              <a:rPr lang="en-US" dirty="0"/>
            </a:br>
            <a:endParaRPr lang="en-US" dirty="0"/>
          </a:p>
        </p:txBody>
      </p:sp>
      <p:sp>
        <p:nvSpPr>
          <p:cNvPr id="34" name="Rectangle 33"/>
          <p:cNvSpPr/>
          <p:nvPr/>
        </p:nvSpPr>
        <p:spPr>
          <a:xfrm>
            <a:off x="8533706" y="4219258"/>
            <a:ext cx="2832981" cy="646331"/>
          </a:xfrm>
          <a:prstGeom prst="rect">
            <a:avLst/>
          </a:prstGeom>
        </p:spPr>
        <p:txBody>
          <a:bodyPr wrap="square">
            <a:spAutoFit/>
          </a:bodyPr>
          <a:lstStyle/>
          <a:p>
            <a:pPr marL="285750" indent="-285750">
              <a:buFont typeface="Arial" panose="020B0604020202020204" pitchFamily="34" charset="0"/>
              <a:buChar char="•"/>
            </a:pPr>
            <a:r>
              <a:rPr lang="en-US" dirty="0"/>
              <a:t>IT operations managers</a:t>
            </a:r>
          </a:p>
          <a:p>
            <a:pPr marL="285750" indent="-285750">
              <a:buFont typeface="Arial" panose="020B0604020202020204" pitchFamily="34" charset="0"/>
              <a:buChar char="•"/>
            </a:pPr>
            <a:r>
              <a:rPr lang="en-US" dirty="0"/>
              <a:t>IT support managers</a:t>
            </a:r>
          </a:p>
        </p:txBody>
      </p:sp>
      <p:sp>
        <p:nvSpPr>
          <p:cNvPr id="35" name="TextBox 34"/>
          <p:cNvSpPr txBox="1"/>
          <p:nvPr/>
        </p:nvSpPr>
        <p:spPr>
          <a:xfrm>
            <a:off x="8548481" y="1922832"/>
            <a:ext cx="1439363"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Goal</a:t>
            </a:r>
          </a:p>
        </p:txBody>
      </p:sp>
      <p:sp>
        <p:nvSpPr>
          <p:cNvPr id="36" name="TextBox 35"/>
          <p:cNvSpPr txBox="1"/>
          <p:nvPr/>
        </p:nvSpPr>
        <p:spPr>
          <a:xfrm>
            <a:off x="8556752" y="3809957"/>
            <a:ext cx="2363275"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Common roles</a:t>
            </a:r>
          </a:p>
        </p:txBody>
      </p:sp>
      <p:sp>
        <p:nvSpPr>
          <p:cNvPr id="37" name="Rectangle 36"/>
          <p:cNvSpPr/>
          <p:nvPr/>
        </p:nvSpPr>
        <p:spPr>
          <a:xfrm>
            <a:off x="642780" y="3790635"/>
            <a:ext cx="4246021"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29868" y="1378498"/>
            <a:ext cx="6085526"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Elbow Connector 5"/>
          <p:cNvCxnSpPr>
            <a:stCxn id="20" idx="0"/>
          </p:cNvCxnSpPr>
          <p:nvPr/>
        </p:nvCxnSpPr>
        <p:spPr>
          <a:xfrm rot="5400000" flipH="1" flipV="1">
            <a:off x="7192746" y="2671100"/>
            <a:ext cx="221806" cy="23472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ooter Placeholder 4">
            <a:extLst>
              <a:ext uri="{FF2B5EF4-FFF2-40B4-BE49-F238E27FC236}">
                <a16:creationId xmlns:a16="http://schemas.microsoft.com/office/drawing/2014/main" id="{424B8BE0-B934-8E4F-A1C6-6C1AE813CAE5}"/>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0" name="Slide Number Placeholder 3">
            <a:extLst>
              <a:ext uri="{FF2B5EF4-FFF2-40B4-BE49-F238E27FC236}">
                <a16:creationId xmlns:a16="http://schemas.microsoft.com/office/drawing/2014/main" id="{6E4255E3-DD96-7A45-8A0E-0D8755585A6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11</a:t>
            </a:fld>
            <a:endParaRPr lang="en-US" dirty="0"/>
          </a:p>
        </p:txBody>
      </p:sp>
    </p:spTree>
    <p:custDataLst>
      <p:tags r:id="rId1"/>
    </p:custDataLst>
    <p:extLst>
      <p:ext uri="{BB962C8B-B14F-4D97-AF65-F5344CB8AC3E}">
        <p14:creationId xmlns:p14="http://schemas.microsoft.com/office/powerpoint/2010/main" val="2638814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AWS Cloud Adoption Framework perspective helps customers design, implement, and optimize their AWS solution based on their business goals and perspectives?</a:t>
            </a:r>
          </a:p>
          <a:p>
            <a:pPr marL="514350" indent="-514350">
              <a:buFont typeface="+mj-lt"/>
              <a:buAutoNum type="alphaUcPeriod"/>
            </a:pPr>
            <a:r>
              <a:rPr lang="en-US" sz="2400" dirty="0"/>
              <a:t>Business perspective</a:t>
            </a:r>
          </a:p>
          <a:p>
            <a:pPr marL="514350" indent="-514350">
              <a:buFont typeface="+mj-lt"/>
              <a:buAutoNum type="alphaUcPeriod"/>
            </a:pPr>
            <a:r>
              <a:rPr lang="en-US" sz="2400" dirty="0"/>
              <a:t>Platform perspective</a:t>
            </a:r>
          </a:p>
          <a:p>
            <a:pPr marL="514350" indent="-514350">
              <a:buFont typeface="+mj-lt"/>
              <a:buAutoNum type="alphaUcPeriod"/>
            </a:pPr>
            <a:r>
              <a:rPr lang="en-US" sz="2400" dirty="0"/>
              <a:t>Operations perspective</a:t>
            </a:r>
          </a:p>
          <a:p>
            <a:pPr marL="514350" indent="-514350">
              <a:buFont typeface="+mj-lt"/>
              <a:buAutoNum type="alphaUcPeriod"/>
            </a:pPr>
            <a:r>
              <a:rPr lang="en-US" sz="2400" dirty="0"/>
              <a:t>People perspective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12</a:t>
            </a:fld>
            <a:endParaRPr lang="en-US" dirty="0"/>
          </a:p>
        </p:txBody>
      </p:sp>
    </p:spTree>
    <p:custDataLst>
      <p:tags r:id="rId1"/>
    </p:custDataLst>
    <p:extLst>
      <p:ext uri="{BB962C8B-B14F-4D97-AF65-F5344CB8AC3E}">
        <p14:creationId xmlns:p14="http://schemas.microsoft.com/office/powerpoint/2010/main" val="123135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AWS Cloud Adoption Framework perspective helps customers design, implement, and optimize their AWS solution based on their business goals and perspectives?</a:t>
            </a:r>
          </a:p>
          <a:p>
            <a:pPr marL="514350" indent="-514350">
              <a:buFont typeface="+mj-lt"/>
              <a:buAutoNum type="alphaUcPeriod"/>
            </a:pPr>
            <a:r>
              <a:rPr lang="en-US" sz="2400" dirty="0"/>
              <a:t>Business perspective</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Platform perspective (correct)</a:t>
            </a:r>
          </a:p>
          <a:p>
            <a:pPr marL="514350" indent="-514350">
              <a:buFont typeface="+mj-lt"/>
              <a:buAutoNum type="alphaUcPeriod"/>
            </a:pPr>
            <a:r>
              <a:rPr lang="en-US" sz="2400" dirty="0"/>
              <a:t>Operations perspective</a:t>
            </a:r>
          </a:p>
          <a:p>
            <a:pPr marL="514350" indent="-514350">
              <a:buFont typeface="+mj-lt"/>
              <a:buAutoNum type="alphaUcPeriod"/>
            </a:pPr>
            <a:r>
              <a:rPr lang="en-US" sz="2400" dirty="0"/>
              <a:t>People perspective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13</a:t>
            </a:fld>
            <a:endParaRPr lang="en-US" dirty="0"/>
          </a:p>
        </p:txBody>
      </p:sp>
    </p:spTree>
    <p:custDataLst>
      <p:tags r:id="rId1"/>
    </p:custDataLst>
    <p:extLst>
      <p:ext uri="{BB962C8B-B14F-4D97-AF65-F5344CB8AC3E}">
        <p14:creationId xmlns:p14="http://schemas.microsoft.com/office/powerpoint/2010/main" val="344956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strategies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19979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migration strategies</a:t>
            </a:r>
          </a:p>
        </p:txBody>
      </p:sp>
      <p:sp>
        <p:nvSpPr>
          <p:cNvPr id="4" name="Slide Number Placeholder 3"/>
          <p:cNvSpPr>
            <a:spLocks noGrp="1"/>
          </p:cNvSpPr>
          <p:nvPr>
            <p:ph type="sldNum" sz="quarter" idx="12"/>
          </p:nvPr>
        </p:nvSpPr>
        <p:spPr/>
        <p:txBody>
          <a:bodyPr/>
          <a:lstStyle/>
          <a:p>
            <a:fld id="{B6A95138-A96E-2F42-A959-2EFD44FE4AB7}" type="slidenum">
              <a:rPr lang="en-US" smtClean="0"/>
              <a:t>15</a:t>
            </a:fld>
            <a:endParaRPr lang="en-US"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5515" y="1556548"/>
            <a:ext cx="656567" cy="656567"/>
          </a:xfrm>
          <a:prstGeom prst="rect">
            <a:avLst/>
          </a:prstGeom>
        </p:spPr>
      </p:pic>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85500" y="2351097"/>
            <a:ext cx="658368" cy="658368"/>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07272" y="3156167"/>
            <a:ext cx="658368" cy="658368"/>
          </a:xfrm>
          <a:prstGeom prst="rect">
            <a:avLst/>
          </a:prstGeom>
        </p:spPr>
      </p:pic>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176" y="3399670"/>
            <a:ext cx="1061371" cy="1061371"/>
          </a:xfrm>
          <a:prstGeom prst="rect">
            <a:avLst/>
          </a:prstGeom>
        </p:spPr>
      </p:pic>
      <p:pic>
        <p:nvPicPr>
          <p:cNvPr id="46" name="Picture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10993" y="4598476"/>
            <a:ext cx="1158360" cy="1158360"/>
          </a:xfrm>
          <a:prstGeom prst="rect">
            <a:avLst/>
          </a:prstGeom>
        </p:spPr>
      </p:pic>
      <p:pic>
        <p:nvPicPr>
          <p:cNvPr id="47" name="Picture 4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16107" y="1829749"/>
            <a:ext cx="1741122" cy="1741122"/>
          </a:xfrm>
          <a:prstGeom prst="rect">
            <a:avLst/>
          </a:prstGeom>
        </p:spPr>
      </p:pic>
      <p:grpSp>
        <p:nvGrpSpPr>
          <p:cNvPr id="55" name="Group 54"/>
          <p:cNvGrpSpPr/>
          <p:nvPr/>
        </p:nvGrpSpPr>
        <p:grpSpPr>
          <a:xfrm>
            <a:off x="4802756" y="3930483"/>
            <a:ext cx="780313" cy="786616"/>
            <a:chOff x="7310061" y="1551628"/>
            <a:chExt cx="1324412" cy="1345477"/>
          </a:xfrm>
        </p:grpSpPr>
        <p:pic>
          <p:nvPicPr>
            <p:cNvPr id="49" name="Picture 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10061" y="1551628"/>
              <a:ext cx="1324412" cy="1324412"/>
            </a:xfrm>
            <a:prstGeom prst="rect">
              <a:avLst/>
            </a:prstGeom>
          </p:spPr>
        </p:pic>
        <p:grpSp>
          <p:nvGrpSpPr>
            <p:cNvPr id="54" name="Group 53"/>
            <p:cNvGrpSpPr/>
            <p:nvPr/>
          </p:nvGrpSpPr>
          <p:grpSpPr>
            <a:xfrm>
              <a:off x="7809727" y="2159013"/>
              <a:ext cx="738092" cy="738092"/>
              <a:chOff x="7775789" y="3169376"/>
              <a:chExt cx="738092" cy="738092"/>
            </a:xfrm>
          </p:grpSpPr>
          <p:sp>
            <p:nvSpPr>
              <p:cNvPr id="50" name="Oval 49"/>
              <p:cNvSpPr/>
              <p:nvPr/>
            </p:nvSpPr>
            <p:spPr>
              <a:xfrm>
                <a:off x="7859997" y="3253584"/>
                <a:ext cx="569676" cy="5696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Picture 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75789" y="3169376"/>
                <a:ext cx="738092" cy="738092"/>
              </a:xfrm>
              <a:prstGeom prst="rect">
                <a:avLst/>
              </a:prstGeom>
              <a:noFill/>
            </p:spPr>
          </p:pic>
        </p:grpSp>
      </p:grpSp>
      <p:pic>
        <p:nvPicPr>
          <p:cNvPr id="56" name="Picture 5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61033" y="5687702"/>
            <a:ext cx="728142" cy="728142"/>
          </a:xfrm>
          <a:prstGeom prst="rect">
            <a:avLst/>
          </a:prstGeom>
        </p:spPr>
      </p:pic>
      <p:pic>
        <p:nvPicPr>
          <p:cNvPr id="57" name="Picture 5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260549" y="5571896"/>
            <a:ext cx="1059248" cy="1059248"/>
          </a:xfrm>
          <a:prstGeom prst="rect">
            <a:avLst/>
          </a:prstGeom>
        </p:spPr>
      </p:pic>
      <p:sp>
        <p:nvSpPr>
          <p:cNvPr id="58" name="TextBox 57">
            <a:extLst>
              <a:ext uri="{FF2B5EF4-FFF2-40B4-BE49-F238E27FC236}">
                <a16:creationId xmlns:a16="http://schemas.microsoft.com/office/drawing/2014/main" id="{660F1F0D-B838-EA43-83F2-A70165A86BE0}"/>
              </a:ext>
            </a:extLst>
          </p:cNvPr>
          <p:cNvSpPr txBox="1"/>
          <p:nvPr/>
        </p:nvSpPr>
        <p:spPr>
          <a:xfrm>
            <a:off x="22465" y="4296321"/>
            <a:ext cx="163322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Applications to migrate</a:t>
            </a:r>
          </a:p>
        </p:txBody>
      </p:sp>
      <p:pic>
        <p:nvPicPr>
          <p:cNvPr id="63" name="Picture 6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932741" y="4913528"/>
            <a:ext cx="658368" cy="658368"/>
          </a:xfrm>
          <a:prstGeom prst="rect">
            <a:avLst/>
          </a:prstGeom>
        </p:spPr>
      </p:pic>
      <p:sp>
        <p:nvSpPr>
          <p:cNvPr id="71" name="TextBox 70">
            <a:extLst>
              <a:ext uri="{FF2B5EF4-FFF2-40B4-BE49-F238E27FC236}">
                <a16:creationId xmlns:a16="http://schemas.microsoft.com/office/drawing/2014/main" id="{660F1F0D-B838-EA43-83F2-A70165A86BE0}"/>
              </a:ext>
            </a:extLst>
          </p:cNvPr>
          <p:cNvSpPr txBox="1"/>
          <p:nvPr/>
        </p:nvSpPr>
        <p:spPr>
          <a:xfrm>
            <a:off x="5649085" y="1685978"/>
            <a:ext cx="1633220"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Rehost</a:t>
            </a:r>
          </a:p>
        </p:txBody>
      </p:sp>
      <p:sp>
        <p:nvSpPr>
          <p:cNvPr id="72" name="TextBox 71">
            <a:extLst>
              <a:ext uri="{FF2B5EF4-FFF2-40B4-BE49-F238E27FC236}">
                <a16:creationId xmlns:a16="http://schemas.microsoft.com/office/drawing/2014/main" id="{660F1F0D-B838-EA43-83F2-A70165A86BE0}"/>
              </a:ext>
            </a:extLst>
          </p:cNvPr>
          <p:cNvSpPr txBox="1"/>
          <p:nvPr/>
        </p:nvSpPr>
        <p:spPr>
          <a:xfrm>
            <a:off x="5649085" y="2504379"/>
            <a:ext cx="1633220"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Replatform</a:t>
            </a:r>
          </a:p>
        </p:txBody>
      </p:sp>
      <p:sp>
        <p:nvSpPr>
          <p:cNvPr id="73" name="TextBox 72">
            <a:extLst>
              <a:ext uri="{FF2B5EF4-FFF2-40B4-BE49-F238E27FC236}">
                <a16:creationId xmlns:a16="http://schemas.microsoft.com/office/drawing/2014/main" id="{660F1F0D-B838-EA43-83F2-A70165A86BE0}"/>
              </a:ext>
            </a:extLst>
          </p:cNvPr>
          <p:cNvSpPr txBox="1"/>
          <p:nvPr/>
        </p:nvSpPr>
        <p:spPr>
          <a:xfrm>
            <a:off x="5649085" y="3322780"/>
            <a:ext cx="2770116"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Refactor/Rearchitect</a:t>
            </a:r>
          </a:p>
        </p:txBody>
      </p:sp>
      <p:sp>
        <p:nvSpPr>
          <p:cNvPr id="74" name="TextBox 73">
            <a:extLst>
              <a:ext uri="{FF2B5EF4-FFF2-40B4-BE49-F238E27FC236}">
                <a16:creationId xmlns:a16="http://schemas.microsoft.com/office/drawing/2014/main" id="{660F1F0D-B838-EA43-83F2-A70165A86BE0}"/>
              </a:ext>
            </a:extLst>
          </p:cNvPr>
          <p:cNvSpPr txBox="1"/>
          <p:nvPr/>
        </p:nvSpPr>
        <p:spPr>
          <a:xfrm>
            <a:off x="5649085" y="4141181"/>
            <a:ext cx="2159016"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Repurchase</a:t>
            </a:r>
          </a:p>
        </p:txBody>
      </p:sp>
      <p:sp>
        <p:nvSpPr>
          <p:cNvPr id="75" name="TextBox 74">
            <a:extLst>
              <a:ext uri="{FF2B5EF4-FFF2-40B4-BE49-F238E27FC236}">
                <a16:creationId xmlns:a16="http://schemas.microsoft.com/office/drawing/2014/main" id="{660F1F0D-B838-EA43-83F2-A70165A86BE0}"/>
              </a:ext>
            </a:extLst>
          </p:cNvPr>
          <p:cNvSpPr txBox="1"/>
          <p:nvPr/>
        </p:nvSpPr>
        <p:spPr>
          <a:xfrm>
            <a:off x="5649085" y="5046670"/>
            <a:ext cx="1020272"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Retain</a:t>
            </a:r>
          </a:p>
        </p:txBody>
      </p:sp>
      <p:sp>
        <p:nvSpPr>
          <p:cNvPr id="76" name="TextBox 75">
            <a:extLst>
              <a:ext uri="{FF2B5EF4-FFF2-40B4-BE49-F238E27FC236}">
                <a16:creationId xmlns:a16="http://schemas.microsoft.com/office/drawing/2014/main" id="{660F1F0D-B838-EA43-83F2-A70165A86BE0}"/>
              </a:ext>
            </a:extLst>
          </p:cNvPr>
          <p:cNvSpPr txBox="1"/>
          <p:nvPr/>
        </p:nvSpPr>
        <p:spPr>
          <a:xfrm>
            <a:off x="5649085" y="5865073"/>
            <a:ext cx="1020272"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Retire</a:t>
            </a:r>
          </a:p>
        </p:txBody>
      </p:sp>
      <p:pic>
        <p:nvPicPr>
          <p:cNvPr id="114" name="Picture 1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59949" y="3448222"/>
            <a:ext cx="969211" cy="969211"/>
          </a:xfrm>
          <a:prstGeom prst="rect">
            <a:avLst/>
          </a:prstGeom>
        </p:spPr>
      </p:pic>
      <p:sp>
        <p:nvSpPr>
          <p:cNvPr id="119" name="TextBox 118">
            <a:extLst>
              <a:ext uri="{FF2B5EF4-FFF2-40B4-BE49-F238E27FC236}">
                <a16:creationId xmlns:a16="http://schemas.microsoft.com/office/drawing/2014/main" id="{660F1F0D-B838-EA43-83F2-A70165A86BE0}"/>
              </a:ext>
            </a:extLst>
          </p:cNvPr>
          <p:cNvSpPr txBox="1"/>
          <p:nvPr/>
        </p:nvSpPr>
        <p:spPr>
          <a:xfrm>
            <a:off x="1680481" y="4297060"/>
            <a:ext cx="1633220" cy="707886"/>
          </a:xfrm>
          <a:prstGeom prst="rect">
            <a:avLst/>
          </a:prstGeom>
          <a:noFill/>
        </p:spPr>
        <p:txBody>
          <a:bodyPr wrap="square" rtlCol="0">
            <a:spAutoFit/>
          </a:bodyPr>
          <a:lstStyle/>
          <a:p>
            <a:pPr algn="ctr"/>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Discovery phase</a:t>
            </a:r>
          </a:p>
        </p:txBody>
      </p:sp>
      <p:cxnSp>
        <p:nvCxnSpPr>
          <p:cNvPr id="121" name="Straight Arrow Connector 120"/>
          <p:cNvCxnSpPr/>
          <p:nvPr/>
        </p:nvCxnSpPr>
        <p:spPr>
          <a:xfrm>
            <a:off x="6607631" y="1886033"/>
            <a:ext cx="3103488" cy="406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7184455" y="2698790"/>
            <a:ext cx="2405861" cy="2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8215590" y="3105605"/>
            <a:ext cx="1374726" cy="36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V="1">
            <a:off x="7129240" y="3414642"/>
            <a:ext cx="2812144" cy="93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75" idx="3"/>
          </p:cNvCxnSpPr>
          <p:nvPr/>
        </p:nvCxnSpPr>
        <p:spPr>
          <a:xfrm>
            <a:off x="6669357" y="5246725"/>
            <a:ext cx="335526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76" idx="3"/>
          </p:cNvCxnSpPr>
          <p:nvPr/>
        </p:nvCxnSpPr>
        <p:spPr>
          <a:xfrm flipV="1">
            <a:off x="6669357" y="6063848"/>
            <a:ext cx="3355267" cy="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4648200" y="1797744"/>
            <a:ext cx="150214" cy="150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2" name="Straight Connector 141"/>
          <p:cNvCxnSpPr>
            <a:stCxn id="114" idx="3"/>
            <a:endCxn id="140" idx="3"/>
          </p:cNvCxnSpPr>
          <p:nvPr/>
        </p:nvCxnSpPr>
        <p:spPr>
          <a:xfrm flipV="1">
            <a:off x="3029160" y="1925960"/>
            <a:ext cx="1641038" cy="2006868"/>
          </a:xfrm>
          <a:prstGeom prst="line">
            <a:avLst/>
          </a:prstGeom>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4648200" y="2625056"/>
            <a:ext cx="150214" cy="150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145"/>
          <p:cNvSpPr/>
          <p:nvPr/>
        </p:nvSpPr>
        <p:spPr>
          <a:xfrm>
            <a:off x="4648200" y="3397942"/>
            <a:ext cx="150214" cy="150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Oval 146"/>
          <p:cNvSpPr/>
          <p:nvPr/>
        </p:nvSpPr>
        <p:spPr>
          <a:xfrm>
            <a:off x="4648200" y="4257916"/>
            <a:ext cx="150214" cy="150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Oval 147"/>
          <p:cNvSpPr/>
          <p:nvPr/>
        </p:nvSpPr>
        <p:spPr>
          <a:xfrm>
            <a:off x="4648200" y="5041681"/>
            <a:ext cx="150214" cy="1502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Oval 148"/>
          <p:cNvSpPr/>
          <p:nvPr/>
        </p:nvSpPr>
        <p:spPr>
          <a:xfrm>
            <a:off x="4648200" y="5901653"/>
            <a:ext cx="150214" cy="150214"/>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1" name="Straight Connector 150"/>
          <p:cNvCxnSpPr>
            <a:stCxn id="114" idx="3"/>
            <a:endCxn id="145" idx="3"/>
          </p:cNvCxnSpPr>
          <p:nvPr/>
        </p:nvCxnSpPr>
        <p:spPr>
          <a:xfrm flipV="1">
            <a:off x="3029160" y="2753272"/>
            <a:ext cx="1641038" cy="1179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14" idx="3"/>
            <a:endCxn id="146" idx="2"/>
          </p:cNvCxnSpPr>
          <p:nvPr/>
        </p:nvCxnSpPr>
        <p:spPr>
          <a:xfrm flipV="1">
            <a:off x="3029160" y="3473049"/>
            <a:ext cx="1619040" cy="459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14" idx="3"/>
            <a:endCxn id="147" idx="2"/>
          </p:cNvCxnSpPr>
          <p:nvPr/>
        </p:nvCxnSpPr>
        <p:spPr>
          <a:xfrm>
            <a:off x="3029160" y="3932828"/>
            <a:ext cx="1619040" cy="400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114" idx="3"/>
            <a:endCxn id="148" idx="2"/>
          </p:cNvCxnSpPr>
          <p:nvPr/>
        </p:nvCxnSpPr>
        <p:spPr>
          <a:xfrm>
            <a:off x="3029160" y="3932828"/>
            <a:ext cx="1619040" cy="1183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114" idx="3"/>
            <a:endCxn id="149" idx="1"/>
          </p:cNvCxnSpPr>
          <p:nvPr/>
        </p:nvCxnSpPr>
        <p:spPr>
          <a:xfrm>
            <a:off x="3029160" y="3932828"/>
            <a:ext cx="1641038" cy="1990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4724626" y="4700526"/>
            <a:ext cx="6792460" cy="49231"/>
          </a:xfrm>
          <a:prstGeom prst="line">
            <a:avLst/>
          </a:prstGeom>
          <a:ln>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endCxn id="114" idx="1"/>
          </p:cNvCxnSpPr>
          <p:nvPr/>
        </p:nvCxnSpPr>
        <p:spPr>
          <a:xfrm flipV="1">
            <a:off x="1187637" y="3932828"/>
            <a:ext cx="872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Footer Placeholder 4">
            <a:extLst>
              <a:ext uri="{FF2B5EF4-FFF2-40B4-BE49-F238E27FC236}">
                <a16:creationId xmlns:a16="http://schemas.microsoft.com/office/drawing/2014/main" id="{DB4DC64D-CBC8-1042-92F4-0EF63836DCA1}"/>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414438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145" grpId="0" animBg="1"/>
      <p:bldP spid="146" grpId="0" animBg="1"/>
      <p:bldP spid="147" grpId="0" animBg="1"/>
      <p:bldP spid="148" grpId="0" animBg="1"/>
      <p:bldP spid="1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migration strategy involves moving from a traditional license to a software as a service model?</a:t>
            </a:r>
          </a:p>
          <a:p>
            <a:pPr marL="514350" indent="-514350">
              <a:buFont typeface="+mj-lt"/>
              <a:buAutoNum type="alphaUcPeriod"/>
            </a:pPr>
            <a:r>
              <a:rPr lang="en-US" sz="2400" dirty="0"/>
              <a:t>Refactoring</a:t>
            </a:r>
          </a:p>
          <a:p>
            <a:pPr marL="514350" indent="-514350">
              <a:buFont typeface="+mj-lt"/>
              <a:buAutoNum type="alphaUcPeriod"/>
            </a:pPr>
            <a:r>
              <a:rPr lang="en-US" sz="2400" dirty="0"/>
              <a:t>Retiring</a:t>
            </a:r>
          </a:p>
          <a:p>
            <a:pPr marL="514350" indent="-514350">
              <a:buFont typeface="+mj-lt"/>
              <a:buAutoNum type="alphaUcPeriod"/>
            </a:pPr>
            <a:r>
              <a:rPr lang="en-US" sz="2400" dirty="0"/>
              <a:t>Replatforming</a:t>
            </a:r>
          </a:p>
          <a:p>
            <a:pPr marL="514350" indent="-514350">
              <a:buFont typeface="+mj-lt"/>
              <a:buAutoNum type="alphaUcPeriod"/>
            </a:pPr>
            <a:r>
              <a:rPr lang="en-US" sz="2400" dirty="0"/>
              <a:t>Repurchasing</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16</a:t>
            </a:fld>
            <a:endParaRPr lang="en-US" dirty="0"/>
          </a:p>
        </p:txBody>
      </p:sp>
    </p:spTree>
    <p:custDataLst>
      <p:tags r:id="rId1"/>
    </p:custDataLst>
    <p:extLst>
      <p:ext uri="{BB962C8B-B14F-4D97-AF65-F5344CB8AC3E}">
        <p14:creationId xmlns:p14="http://schemas.microsoft.com/office/powerpoint/2010/main" val="4217708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migration strategy involves moving from a traditional license to a software as a service model?</a:t>
            </a:r>
          </a:p>
          <a:p>
            <a:pPr marL="514350" indent="-514350">
              <a:buFont typeface="+mj-lt"/>
              <a:buAutoNum type="alphaUcPeriod"/>
            </a:pPr>
            <a:r>
              <a:rPr lang="en-US" sz="2400" dirty="0"/>
              <a:t>Refactoring</a:t>
            </a:r>
          </a:p>
          <a:p>
            <a:pPr marL="514350" indent="-514350">
              <a:buFont typeface="+mj-lt"/>
              <a:buAutoNum type="alphaUcPeriod"/>
            </a:pPr>
            <a:r>
              <a:rPr lang="en-US" sz="2400" dirty="0"/>
              <a:t>Retiring</a:t>
            </a:r>
          </a:p>
          <a:p>
            <a:pPr marL="514350" indent="-514350">
              <a:buFont typeface="+mj-lt"/>
              <a:buAutoNum type="alphaUcPeriod"/>
            </a:pPr>
            <a:r>
              <a:rPr lang="en-US" sz="2400" dirty="0"/>
              <a:t>Replatforming</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Repurchasing (correct)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17</a:t>
            </a:fld>
            <a:endParaRPr lang="en-US" dirty="0"/>
          </a:p>
        </p:txBody>
      </p:sp>
    </p:spTree>
    <p:custDataLst>
      <p:tags r:id="rId1"/>
    </p:custDataLst>
    <p:extLst>
      <p:ext uri="{BB962C8B-B14F-4D97-AF65-F5344CB8AC3E}">
        <p14:creationId xmlns:p14="http://schemas.microsoft.com/office/powerpoint/2010/main" val="3702942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Snow Family</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05588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4E19-5477-8443-9573-38E612D5BB31}"/>
              </a:ext>
            </a:extLst>
          </p:cNvPr>
          <p:cNvSpPr>
            <a:spLocks noGrp="1"/>
          </p:cNvSpPr>
          <p:nvPr>
            <p:ph type="title"/>
          </p:nvPr>
        </p:nvSpPr>
        <p:spPr/>
        <p:txBody>
          <a:bodyPr/>
          <a:lstStyle/>
          <a:p>
            <a:r>
              <a:rPr lang="en-US" dirty="0"/>
              <a:t>AWS Snow Family</a:t>
            </a:r>
          </a:p>
        </p:txBody>
      </p:sp>
      <p:sp>
        <p:nvSpPr>
          <p:cNvPr id="9" name="Freeform 8"/>
          <p:cNvSpPr/>
          <p:nvPr/>
        </p:nvSpPr>
        <p:spPr>
          <a:xfrm>
            <a:off x="431739"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ln/>
        </p:spPr>
        <p:style>
          <a:lnRef idx="0">
            <a:schemeClr val="dk1"/>
          </a:lnRef>
          <a:fillRef idx="3">
            <a:schemeClr val="dk1"/>
          </a:fillRef>
          <a:effectRef idx="3">
            <a:schemeClr val="dk1"/>
          </a:effectRef>
          <a:fontRef idx="minor">
            <a:schemeClr val="lt1"/>
          </a:fontRef>
        </p:style>
        <p:txBody>
          <a:bodyPr spcFirstLastPara="0" vert="horz" wrap="square" lIns="295025" tIns="197489" rIns="295025" bIns="130048" numCol="1" spcCol="1270" anchor="ctr" anchorCtr="0">
            <a:noAutofit/>
          </a:bodyPr>
          <a:lstStyle/>
          <a:p>
            <a:pPr lvl="0" algn="ctr" defTabSz="1422400">
              <a:lnSpc>
                <a:spcPct val="90000"/>
              </a:lnSpc>
              <a:spcBef>
                <a:spcPct val="0"/>
              </a:spcBef>
              <a:spcAft>
                <a:spcPct val="35000"/>
              </a:spcAft>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AWS Snowcone</a:t>
            </a:r>
          </a:p>
        </p:txBody>
      </p:sp>
      <p:sp>
        <p:nvSpPr>
          <p:cNvPr id="11" name="Freeform 10"/>
          <p:cNvSpPr/>
          <p:nvPr/>
        </p:nvSpPr>
        <p:spPr>
          <a:xfrm>
            <a:off x="4376810"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ln/>
        </p:spPr>
        <p:style>
          <a:lnRef idx="0">
            <a:schemeClr val="accent5"/>
          </a:lnRef>
          <a:fillRef idx="3">
            <a:schemeClr val="accent5"/>
          </a:fillRef>
          <a:effectRef idx="3">
            <a:schemeClr val="accent5"/>
          </a:effectRef>
          <a:fontRef idx="minor">
            <a:schemeClr val="lt1"/>
          </a:fontRef>
        </p:style>
        <p:txBody>
          <a:bodyPr spcFirstLastPara="0" vert="horz" wrap="square" lIns="295025" tIns="197489" rIns="295025" bIns="130048" numCol="1" spcCol="1270" anchor="ctr" anchorCtr="0">
            <a:noAutofit/>
          </a:bodyPr>
          <a:lstStyle/>
          <a:p>
            <a:pPr lvl="0" algn="ctr" defTabSz="1422400">
              <a:lnSpc>
                <a:spcPct val="90000"/>
              </a:lnSpc>
              <a:spcBef>
                <a:spcPct val="0"/>
              </a:spcBef>
              <a:spcAft>
                <a:spcPct val="35000"/>
              </a:spcAft>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AWS Snowball devices</a:t>
            </a:r>
          </a:p>
        </p:txBody>
      </p:sp>
      <p:sp>
        <p:nvSpPr>
          <p:cNvPr id="13" name="Freeform 12"/>
          <p:cNvSpPr/>
          <p:nvPr/>
        </p:nvSpPr>
        <p:spPr>
          <a:xfrm>
            <a:off x="8314162" y="1482224"/>
            <a:ext cx="3453817" cy="1381526"/>
          </a:xfrm>
          <a:custGeom>
            <a:avLst/>
            <a:gdLst>
              <a:gd name="connsiteX0" fmla="*/ 230259 w 3453817"/>
              <a:gd name="connsiteY0" fmla="*/ 0 h 1381526"/>
              <a:gd name="connsiteX1" fmla="*/ 3223558 w 3453817"/>
              <a:gd name="connsiteY1" fmla="*/ 0 h 1381526"/>
              <a:gd name="connsiteX2" fmla="*/ 3453817 w 3453817"/>
              <a:gd name="connsiteY2" fmla="*/ 230259 h 1381526"/>
              <a:gd name="connsiteX3" fmla="*/ 3453817 w 3453817"/>
              <a:gd name="connsiteY3" fmla="*/ 1381526 h 1381526"/>
              <a:gd name="connsiteX4" fmla="*/ 3453817 w 3453817"/>
              <a:gd name="connsiteY4" fmla="*/ 1381526 h 1381526"/>
              <a:gd name="connsiteX5" fmla="*/ 0 w 3453817"/>
              <a:gd name="connsiteY5" fmla="*/ 1381526 h 1381526"/>
              <a:gd name="connsiteX6" fmla="*/ 0 w 3453817"/>
              <a:gd name="connsiteY6" fmla="*/ 1381526 h 1381526"/>
              <a:gd name="connsiteX7" fmla="*/ 0 w 3453817"/>
              <a:gd name="connsiteY7" fmla="*/ 230259 h 1381526"/>
              <a:gd name="connsiteX8" fmla="*/ 230259 w 3453817"/>
              <a:gd name="connsiteY8" fmla="*/ 0 h 13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1381526">
                <a:moveTo>
                  <a:pt x="230259" y="0"/>
                </a:moveTo>
                <a:lnTo>
                  <a:pt x="3223558" y="0"/>
                </a:lnTo>
                <a:cubicBezTo>
                  <a:pt x="3350727" y="0"/>
                  <a:pt x="3453817" y="103090"/>
                  <a:pt x="3453817" y="230259"/>
                </a:cubicBezTo>
                <a:lnTo>
                  <a:pt x="3453817" y="1381526"/>
                </a:lnTo>
                <a:lnTo>
                  <a:pt x="3453817" y="1381526"/>
                </a:lnTo>
                <a:lnTo>
                  <a:pt x="0" y="1381526"/>
                </a:lnTo>
                <a:lnTo>
                  <a:pt x="0" y="1381526"/>
                </a:lnTo>
                <a:lnTo>
                  <a:pt x="0" y="230259"/>
                </a:lnTo>
                <a:cubicBezTo>
                  <a:pt x="0" y="103090"/>
                  <a:pt x="103090" y="0"/>
                  <a:pt x="230259" y="0"/>
                </a:cubicBezTo>
                <a:close/>
              </a:path>
            </a:pathLst>
          </a:custGeom>
          <a:gradFill>
            <a:gsLst>
              <a:gs pos="0">
                <a:schemeClr val="accent6">
                  <a:lumMod val="75000"/>
                </a:schemeClr>
              </a:gs>
              <a:gs pos="50000">
                <a:schemeClr val="accent6">
                  <a:lumMod val="50000"/>
                </a:schemeClr>
              </a:gs>
              <a:gs pos="100000">
                <a:schemeClr val="accent6">
                  <a:lumMod val="50000"/>
                </a:schemeClr>
              </a:gs>
            </a:gsLst>
          </a:gradFill>
          <a:ln/>
        </p:spPr>
        <p:style>
          <a:lnRef idx="0">
            <a:schemeClr val="accent3"/>
          </a:lnRef>
          <a:fillRef idx="3">
            <a:schemeClr val="accent3"/>
          </a:fillRef>
          <a:effectRef idx="3">
            <a:schemeClr val="accent3"/>
          </a:effectRef>
          <a:fontRef idx="minor">
            <a:schemeClr val="lt1"/>
          </a:fontRef>
        </p:style>
        <p:txBody>
          <a:bodyPr spcFirstLastPara="0" vert="horz" wrap="square" lIns="295025" tIns="197489" rIns="295025" bIns="130048" numCol="1" spcCol="1270" anchor="ctr" anchorCtr="0">
            <a:noAutofit/>
          </a:bodyPr>
          <a:lstStyle/>
          <a:p>
            <a:pPr lvl="0" algn="ctr" defTabSz="1422400">
              <a:lnSpc>
                <a:spcPct val="90000"/>
              </a:lnSpc>
              <a:spcBef>
                <a:spcPct val="0"/>
              </a:spcBef>
              <a:spcAft>
                <a:spcPct val="35000"/>
              </a:spcAft>
            </a:pPr>
            <a:r>
              <a:rPr lang="en-US" sz="2800" kern="1200" dirty="0">
                <a:latin typeface="Amazon Ember" panose="020B0603020204020204" pitchFamily="34" charset="0"/>
                <a:ea typeface="Amazon Ember" panose="020B0603020204020204" pitchFamily="34" charset="0"/>
                <a:cs typeface="Amazon Ember" panose="020B0603020204020204" pitchFamily="34" charset="0"/>
              </a:rPr>
              <a:t>AWS Snowmobile</a:t>
            </a:r>
          </a:p>
        </p:txBody>
      </p:sp>
      <p:grpSp>
        <p:nvGrpSpPr>
          <p:cNvPr id="15" name="Group 14"/>
          <p:cNvGrpSpPr/>
          <p:nvPr/>
        </p:nvGrpSpPr>
        <p:grpSpPr>
          <a:xfrm>
            <a:off x="420463" y="2874365"/>
            <a:ext cx="3469255" cy="3329501"/>
            <a:chOff x="420463" y="2874365"/>
            <a:chExt cx="3469255" cy="3329501"/>
          </a:xfrm>
        </p:grpSpPr>
        <p:sp>
          <p:nvSpPr>
            <p:cNvPr id="10" name="Freeform 9"/>
            <p:cNvSpPr/>
            <p:nvPr/>
          </p:nvSpPr>
          <p:spPr>
            <a:xfrm rot="10800000">
              <a:off x="420463" y="2874365"/>
              <a:ext cx="3469255" cy="3289882"/>
            </a:xfrm>
            <a:custGeom>
              <a:avLst/>
              <a:gdLst>
                <a:gd name="connsiteX0" fmla="*/ 548325 w 3469255"/>
                <a:gd name="connsiteY0" fmla="*/ 0 h 3289882"/>
                <a:gd name="connsiteX1" fmla="*/ 2920930 w 3469255"/>
                <a:gd name="connsiteY1" fmla="*/ 0 h 3289882"/>
                <a:gd name="connsiteX2" fmla="*/ 3469255 w 3469255"/>
                <a:gd name="connsiteY2" fmla="*/ 548325 h 3289882"/>
                <a:gd name="connsiteX3" fmla="*/ 3469255 w 3469255"/>
                <a:gd name="connsiteY3" fmla="*/ 3289882 h 3289882"/>
                <a:gd name="connsiteX4" fmla="*/ 3469255 w 3469255"/>
                <a:gd name="connsiteY4" fmla="*/ 3289882 h 3289882"/>
                <a:gd name="connsiteX5" fmla="*/ 0 w 3469255"/>
                <a:gd name="connsiteY5" fmla="*/ 3289882 h 3289882"/>
                <a:gd name="connsiteX6" fmla="*/ 0 w 3469255"/>
                <a:gd name="connsiteY6" fmla="*/ 3289882 h 3289882"/>
                <a:gd name="connsiteX7" fmla="*/ 0 w 3469255"/>
                <a:gd name="connsiteY7" fmla="*/ 548325 h 3289882"/>
                <a:gd name="connsiteX8" fmla="*/ 548325 w 3469255"/>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9255" h="3289882">
                  <a:moveTo>
                    <a:pt x="548325" y="0"/>
                  </a:moveTo>
                  <a:lnTo>
                    <a:pt x="2920930" y="0"/>
                  </a:lnTo>
                  <a:cubicBezTo>
                    <a:pt x="3223762" y="0"/>
                    <a:pt x="3469255" y="245493"/>
                    <a:pt x="3469255" y="548325"/>
                  </a:cubicBezTo>
                  <a:lnTo>
                    <a:pt x="3469255" y="3289882"/>
                  </a:lnTo>
                  <a:lnTo>
                    <a:pt x="3469255" y="3289882"/>
                  </a:lnTo>
                  <a:lnTo>
                    <a:pt x="0" y="3289882"/>
                  </a:lnTo>
                  <a:lnTo>
                    <a:pt x="0" y="3289882"/>
                  </a:lnTo>
                  <a:lnTo>
                    <a:pt x="0" y="548325"/>
                  </a:lnTo>
                  <a:cubicBezTo>
                    <a:pt x="0" y="245493"/>
                    <a:pt x="245493" y="0"/>
                    <a:pt x="548325"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2631" tIns="432633" rIns="523312" bIns="408051" numCol="1" spcCol="1270" anchor="t" anchorCtr="0">
              <a:noAutofit/>
            </a:bodyPr>
            <a:lstStyle/>
            <a:p>
              <a:pPr marL="285750" lvl="1" indent="-285750" algn="l" defTabSz="2266950">
                <a:lnSpc>
                  <a:spcPct val="90000"/>
                </a:lnSpc>
                <a:spcBef>
                  <a:spcPct val="0"/>
                </a:spcBef>
                <a:spcAft>
                  <a:spcPts val="600"/>
                </a:spcAft>
                <a:buChar char="••"/>
              </a:pPr>
              <a:endParaRPr lang="en-US" sz="2400" kern="1200" dirty="0"/>
            </a:p>
            <a:p>
              <a:pPr marL="285750" lvl="1" indent="-285750" algn="l" defTabSz="2266950">
                <a:lnSpc>
                  <a:spcPct val="90000"/>
                </a:lnSpc>
                <a:spcBef>
                  <a:spcPct val="0"/>
                </a:spcBef>
                <a:spcAft>
                  <a:spcPts val="600"/>
                </a:spcAft>
                <a:buChar char="••"/>
              </a:pPr>
              <a:endParaRPr lang="en-US" sz="2400" kern="1200" dirty="0"/>
            </a:p>
            <a:p>
              <a:pPr marL="285750" lvl="1" indent="-285750" algn="l" defTabSz="2266950">
                <a:lnSpc>
                  <a:spcPct val="90000"/>
                </a:lnSpc>
                <a:spcBef>
                  <a:spcPct val="0"/>
                </a:spcBef>
                <a:spcAft>
                  <a:spcPts val="600"/>
                </a:spcAft>
                <a:buChar char="••"/>
              </a:pPr>
              <a:endParaRPr lang="en-US" sz="2400" kern="1200" dirty="0"/>
            </a:p>
          </p:txBody>
        </p:sp>
        <p:sp>
          <p:nvSpPr>
            <p:cNvPr id="6" name="TextBox 5">
              <a:extLst>
                <a:ext uri="{FF2B5EF4-FFF2-40B4-BE49-F238E27FC236}">
                  <a16:creationId xmlns:a16="http://schemas.microsoft.com/office/drawing/2014/main" id="{A0452BB7-1453-3841-BBE7-D8E6E3B34AE6}"/>
                </a:ext>
              </a:extLst>
            </p:cNvPr>
            <p:cNvSpPr txBox="1"/>
            <p:nvPr/>
          </p:nvSpPr>
          <p:spPr>
            <a:xfrm>
              <a:off x="599975" y="3002990"/>
              <a:ext cx="2956020" cy="320087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dirty="0"/>
                <a:t>Small, rugged, and secure edge computing and data transfer device</a:t>
              </a:r>
            </a:p>
            <a:p>
              <a:pPr marL="285750" indent="-285750">
                <a:spcAft>
                  <a:spcPts val="600"/>
                </a:spcAft>
                <a:buFont typeface="Arial" panose="020B0604020202020204" pitchFamily="34" charset="0"/>
                <a:buChar char="•"/>
              </a:pPr>
              <a:r>
                <a:rPr lang="en-US" sz="2400" dirty="0"/>
                <a:t>Features 8 TB of usable storage</a:t>
              </a:r>
            </a:p>
            <a:p>
              <a:pPr>
                <a:spcAft>
                  <a:spcPts val="600"/>
                </a:spcAft>
              </a:pPr>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16" name="Group 15"/>
          <p:cNvGrpSpPr/>
          <p:nvPr/>
        </p:nvGrpSpPr>
        <p:grpSpPr>
          <a:xfrm>
            <a:off x="4376810" y="2863750"/>
            <a:ext cx="3453817" cy="3289883"/>
            <a:chOff x="4376810" y="2863750"/>
            <a:chExt cx="3453817" cy="3289883"/>
          </a:xfrm>
        </p:grpSpPr>
        <p:sp>
          <p:nvSpPr>
            <p:cNvPr id="12" name="Freeform 11"/>
            <p:cNvSpPr/>
            <p:nvPr/>
          </p:nvSpPr>
          <p:spPr>
            <a:xfrm rot="10800000">
              <a:off x="4376810" y="2863750"/>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3" rIns="331287" bIns="192026" numCol="1" spcCol="1270" anchor="t" anchorCtr="0">
              <a:noAutofit/>
            </a:bodyPr>
            <a:lstStyle/>
            <a:p>
              <a:pPr marL="228600" lvl="1" indent="-228600" algn="l" defTabSz="1066800">
                <a:lnSpc>
                  <a:spcPct val="90000"/>
                </a:lnSpc>
                <a:spcBef>
                  <a:spcPct val="0"/>
                </a:spcBef>
                <a:spcAft>
                  <a:spcPts val="600"/>
                </a:spcAft>
                <a:buChar char="••"/>
              </a:pPr>
              <a:endParaRPr lang="en-US" sz="2400" kern="1200" dirty="0"/>
            </a:p>
          </p:txBody>
        </p:sp>
        <p:sp>
          <p:nvSpPr>
            <p:cNvPr id="7" name="TextBox 6">
              <a:extLst>
                <a:ext uri="{FF2B5EF4-FFF2-40B4-BE49-F238E27FC236}">
                  <a16:creationId xmlns:a16="http://schemas.microsoft.com/office/drawing/2014/main" id="{61147582-EF8A-B14A-847B-CD18AA68A59C}"/>
                </a:ext>
              </a:extLst>
            </p:cNvPr>
            <p:cNvSpPr txBox="1"/>
            <p:nvPr/>
          </p:nvSpPr>
          <p:spPr>
            <a:xfrm>
              <a:off x="4458210" y="3014807"/>
              <a:ext cx="3275580" cy="1646605"/>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t>AWS Snowball Edge Storage Optimized</a:t>
              </a:r>
            </a:p>
            <a:p>
              <a:pPr marL="342900" indent="-342900">
                <a:spcAft>
                  <a:spcPts val="600"/>
                </a:spcAft>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AWS Snowball Edge Compute Optimized</a:t>
              </a:r>
            </a:p>
          </p:txBody>
        </p:sp>
      </p:grpSp>
      <p:grpSp>
        <p:nvGrpSpPr>
          <p:cNvPr id="17" name="Group 16"/>
          <p:cNvGrpSpPr/>
          <p:nvPr/>
        </p:nvGrpSpPr>
        <p:grpSpPr>
          <a:xfrm>
            <a:off x="8314162" y="2863751"/>
            <a:ext cx="3453817" cy="3289883"/>
            <a:chOff x="8314162" y="2863751"/>
            <a:chExt cx="3453817" cy="3289883"/>
          </a:xfrm>
        </p:grpSpPr>
        <p:sp>
          <p:nvSpPr>
            <p:cNvPr id="14" name="Freeform 13"/>
            <p:cNvSpPr/>
            <p:nvPr/>
          </p:nvSpPr>
          <p:spPr>
            <a:xfrm rot="10800000">
              <a:off x="8314162" y="2863751"/>
              <a:ext cx="3453817" cy="3289883"/>
            </a:xfrm>
            <a:custGeom>
              <a:avLst/>
              <a:gdLst>
                <a:gd name="connsiteX0" fmla="*/ 548325 w 3453817"/>
                <a:gd name="connsiteY0" fmla="*/ 0 h 3289882"/>
                <a:gd name="connsiteX1" fmla="*/ 2905492 w 3453817"/>
                <a:gd name="connsiteY1" fmla="*/ 0 h 3289882"/>
                <a:gd name="connsiteX2" fmla="*/ 3453817 w 3453817"/>
                <a:gd name="connsiteY2" fmla="*/ 548325 h 3289882"/>
                <a:gd name="connsiteX3" fmla="*/ 3453817 w 3453817"/>
                <a:gd name="connsiteY3" fmla="*/ 3289882 h 3289882"/>
                <a:gd name="connsiteX4" fmla="*/ 3453817 w 3453817"/>
                <a:gd name="connsiteY4" fmla="*/ 3289882 h 3289882"/>
                <a:gd name="connsiteX5" fmla="*/ 0 w 3453817"/>
                <a:gd name="connsiteY5" fmla="*/ 3289882 h 3289882"/>
                <a:gd name="connsiteX6" fmla="*/ 0 w 3453817"/>
                <a:gd name="connsiteY6" fmla="*/ 3289882 h 3289882"/>
                <a:gd name="connsiteX7" fmla="*/ 0 w 3453817"/>
                <a:gd name="connsiteY7" fmla="*/ 548325 h 3289882"/>
                <a:gd name="connsiteX8" fmla="*/ 548325 w 3453817"/>
                <a:gd name="connsiteY8" fmla="*/ 0 h 328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3817" h="3289882">
                  <a:moveTo>
                    <a:pt x="2905492" y="0"/>
                  </a:moveTo>
                  <a:lnTo>
                    <a:pt x="548325" y="0"/>
                  </a:lnTo>
                  <a:cubicBezTo>
                    <a:pt x="245493" y="0"/>
                    <a:pt x="0" y="245493"/>
                    <a:pt x="0" y="548325"/>
                  </a:cubicBezTo>
                  <a:lnTo>
                    <a:pt x="0" y="3289882"/>
                  </a:lnTo>
                  <a:lnTo>
                    <a:pt x="0" y="3289882"/>
                  </a:lnTo>
                  <a:lnTo>
                    <a:pt x="3453817" y="3289882"/>
                  </a:lnTo>
                  <a:lnTo>
                    <a:pt x="3453817" y="3289882"/>
                  </a:lnTo>
                  <a:lnTo>
                    <a:pt x="3453817" y="548325"/>
                  </a:lnTo>
                  <a:cubicBezTo>
                    <a:pt x="3453817" y="245493"/>
                    <a:pt x="3208324" y="0"/>
                    <a:pt x="2905492" y="0"/>
                  </a:cubicBezTo>
                  <a:close/>
                </a:path>
              </a:pathLst>
            </a:custGeom>
            <a:solidFill>
              <a:schemeClr val="bg1">
                <a:lumMod val="95000"/>
              </a:schemeClr>
            </a:solid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88614" tIns="288615" rIns="331288" bIns="192024" numCol="1" spcCol="1270" anchor="t" anchorCtr="0">
              <a:noAutofit/>
            </a:bodyPr>
            <a:lstStyle/>
            <a:p>
              <a:pPr marL="228600" lvl="1" indent="-228600" algn="l" defTabSz="1066800">
                <a:lnSpc>
                  <a:spcPct val="90000"/>
                </a:lnSpc>
                <a:spcBef>
                  <a:spcPct val="0"/>
                </a:spcBef>
                <a:spcAft>
                  <a:spcPts val="600"/>
                </a:spcAft>
                <a:buChar char="••"/>
              </a:pPr>
              <a:endParaRPr lang="en-US" sz="2400" kern="1200" dirty="0"/>
            </a:p>
          </p:txBody>
        </p:sp>
        <p:sp>
          <p:nvSpPr>
            <p:cNvPr id="8" name="TextBox 7">
              <a:extLst>
                <a:ext uri="{FF2B5EF4-FFF2-40B4-BE49-F238E27FC236}">
                  <a16:creationId xmlns:a16="http://schemas.microsoft.com/office/drawing/2014/main" id="{E79CC236-C9E8-F646-A595-D860BBD4853E}"/>
                </a:ext>
              </a:extLst>
            </p:cNvPr>
            <p:cNvSpPr txBox="1"/>
            <p:nvPr/>
          </p:nvSpPr>
          <p:spPr>
            <a:xfrm>
              <a:off x="8513965" y="3005422"/>
              <a:ext cx="3078060" cy="275460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400" dirty="0"/>
                <a:t>Exabyte-scale data transfer service for moving large amounts of data to AWS</a:t>
              </a:r>
            </a:p>
            <a:p>
              <a:pPr marL="342900" indent="-342900">
                <a:spcAft>
                  <a:spcPts val="600"/>
                </a:spcAft>
                <a:buFont typeface="Arial" panose="020B0604020202020204" pitchFamily="34" charset="0"/>
                <a:buChar char="•"/>
              </a:pPr>
              <a:r>
                <a:rPr lang="en-US" sz="2400" dirty="0"/>
                <a:t>Transfers up to 100 PB of data</a:t>
              </a:r>
            </a:p>
          </p:txBody>
        </p:sp>
      </p:grpSp>
      <p:sp>
        <p:nvSpPr>
          <p:cNvPr id="18" name="Footer Placeholder 4">
            <a:extLst>
              <a:ext uri="{FF2B5EF4-FFF2-40B4-BE49-F238E27FC236}">
                <a16:creationId xmlns:a16="http://schemas.microsoft.com/office/drawing/2014/main" id="{74AA9CF0-9C64-2942-BD21-DFD3888D2C0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19" name="Slide Number Placeholder 3">
            <a:extLst>
              <a:ext uri="{FF2B5EF4-FFF2-40B4-BE49-F238E27FC236}">
                <a16:creationId xmlns:a16="http://schemas.microsoft.com/office/drawing/2014/main" id="{225A3A72-BDA0-7F42-9BE0-3A805C4F9AB6}"/>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19</a:t>
            </a:fld>
            <a:endParaRPr lang="en-US" dirty="0"/>
          </a:p>
        </p:txBody>
      </p:sp>
    </p:spTree>
    <p:custDataLst>
      <p:tags r:id="rId1"/>
    </p:custDataLst>
    <p:extLst>
      <p:ext uri="{BB962C8B-B14F-4D97-AF65-F5344CB8AC3E}">
        <p14:creationId xmlns:p14="http://schemas.microsoft.com/office/powerpoint/2010/main" val="40161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9 objectives</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a:xfrm>
            <a:off x="90297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a:xfrm>
            <a:off x="419100" y="6356350"/>
            <a:ext cx="373545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2021 Amazon Web Services, Inc. or its affiliates. All rights reserved.</a:t>
            </a:r>
          </a:p>
        </p:txBody>
      </p:sp>
      <p:pic>
        <p:nvPicPr>
          <p:cNvPr id="9" name="Picture 8">
            <a:extLst>
              <a:ext uri="{FF2B5EF4-FFF2-40B4-BE49-F238E27FC236}">
                <a16:creationId xmlns:a16="http://schemas.microsoft.com/office/drawing/2014/main" id="{494D0CBD-9777-3442-86F2-86A5B450AA0A}"/>
              </a:ext>
            </a:extLst>
          </p:cNvPr>
          <p:cNvPicPr>
            <a:picLocks noChangeAspect="1"/>
          </p:cNvPicPr>
          <p:nvPr/>
        </p:nvPicPr>
        <p:blipFill>
          <a:blip r:embed="rId4"/>
          <a:stretch>
            <a:fillRect/>
          </a:stretch>
        </p:blipFill>
        <p:spPr>
          <a:xfrm>
            <a:off x="7917179" y="2509255"/>
            <a:ext cx="3776029" cy="2507671"/>
          </a:xfrm>
          <a:prstGeom prst="rect">
            <a:avLst/>
          </a:prstGeom>
        </p:spPr>
      </p:pic>
      <p:sp>
        <p:nvSpPr>
          <p:cNvPr id="11" name="Text Placeholder 6">
            <a:extLst>
              <a:ext uri="{FF2B5EF4-FFF2-40B4-BE49-F238E27FC236}">
                <a16:creationId xmlns:a16="http://schemas.microsoft.com/office/drawing/2014/main" id="{FFF411E9-1237-9643-BF1A-65F7944739E9}"/>
              </a:ext>
            </a:extLst>
          </p:cNvPr>
          <p:cNvSpPr>
            <a:spLocks noGrp="1"/>
          </p:cNvSpPr>
          <p:nvPr>
            <p:ph idx="1"/>
          </p:nvPr>
        </p:nvSpPr>
        <p:spPr>
          <a:xfrm>
            <a:off x="419101" y="1302171"/>
            <a:ext cx="7498078" cy="5054179"/>
          </a:xfrm>
        </p:spPr>
        <p:txBody>
          <a:bodyPr anchor="ctr"/>
          <a:lstStyle/>
          <a:p>
            <a:pPr marL="0" indent="0">
              <a:spcAft>
                <a:spcPts val="600"/>
              </a:spcAft>
              <a:buNone/>
            </a:pPr>
            <a:r>
              <a:rPr lang="en-US" sz="2600" dirty="0"/>
              <a:t>In this module, you will learn how to:</a:t>
            </a:r>
          </a:p>
          <a:p>
            <a:pPr>
              <a:spcBef>
                <a:spcPts val="600"/>
              </a:spcBef>
            </a:pPr>
            <a:r>
              <a:rPr lang="en-US" sz="2400" dirty="0"/>
              <a:t>Describe migration and innovation in the </a:t>
            </a:r>
            <a:br>
              <a:rPr lang="en-US" sz="2400" dirty="0"/>
            </a:br>
            <a:r>
              <a:rPr lang="en-US" sz="2400" dirty="0"/>
              <a:t>AWS Cloud</a:t>
            </a:r>
          </a:p>
          <a:p>
            <a:pPr>
              <a:spcBef>
                <a:spcPts val="600"/>
              </a:spcBef>
            </a:pPr>
            <a:r>
              <a:rPr lang="en-US" sz="2400" dirty="0"/>
              <a:t>Summarize the AWS Cloud Adoption Framework (AWS CAF)</a:t>
            </a:r>
          </a:p>
          <a:p>
            <a:pPr>
              <a:spcBef>
                <a:spcPts val="600"/>
              </a:spcBef>
            </a:pPr>
            <a:r>
              <a:rPr lang="en-US" sz="2400" dirty="0"/>
              <a:t>Summarize the six key factors of a cloud migration strategy</a:t>
            </a:r>
          </a:p>
          <a:p>
            <a:pPr>
              <a:spcBef>
                <a:spcPts val="600"/>
              </a:spcBef>
            </a:pPr>
            <a:r>
              <a:rPr lang="en-US" sz="2400" dirty="0"/>
              <a:t>Describe the benefits of AWS data migration solutions</a:t>
            </a:r>
          </a:p>
          <a:p>
            <a:pPr>
              <a:spcBef>
                <a:spcPts val="600"/>
              </a:spcBef>
            </a:pPr>
            <a:r>
              <a:rPr lang="en-US" sz="2400" dirty="0"/>
              <a:t>Summarize the broad scope of innovative solutions that AWS offers</a:t>
            </a:r>
          </a:p>
          <a:p>
            <a:pPr>
              <a:spcBef>
                <a:spcPts val="600"/>
              </a:spcBef>
            </a:pPr>
            <a:r>
              <a:rPr lang="en-US" sz="2400" dirty="0"/>
              <a:t>Summarize the five pillars of the AWS Well-Architected Framework</a:t>
            </a:r>
          </a:p>
        </p:txBody>
      </p:sp>
    </p:spTree>
    <p:custDataLst>
      <p:tags r:id="rId1"/>
    </p:custDataLst>
    <p:extLst>
      <p:ext uri="{BB962C8B-B14F-4D97-AF65-F5344CB8AC3E}">
        <p14:creationId xmlns:p14="http://schemas.microsoft.com/office/powerpoint/2010/main" val="188527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with AWS</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7640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7542-3727-B54A-8079-E68DE22B9669}"/>
              </a:ext>
            </a:extLst>
          </p:cNvPr>
          <p:cNvSpPr>
            <a:spLocks noGrp="1"/>
          </p:cNvSpPr>
          <p:nvPr>
            <p:ph type="title"/>
          </p:nvPr>
        </p:nvSpPr>
        <p:spPr/>
        <p:txBody>
          <a:bodyPr/>
          <a:lstStyle/>
          <a:p>
            <a:r>
              <a:rPr lang="en-US" dirty="0"/>
              <a:t>Innovation with AWS</a:t>
            </a:r>
          </a:p>
        </p:txBody>
      </p:sp>
      <p:sp>
        <p:nvSpPr>
          <p:cNvPr id="4" name="Slide Number Placeholder 3">
            <a:extLst>
              <a:ext uri="{FF2B5EF4-FFF2-40B4-BE49-F238E27FC236}">
                <a16:creationId xmlns:a16="http://schemas.microsoft.com/office/drawing/2014/main" id="{66811088-747A-9A4D-B6A7-485261294B54}"/>
              </a:ext>
            </a:extLst>
          </p:cNvPr>
          <p:cNvSpPr>
            <a:spLocks noGrp="1"/>
          </p:cNvSpPr>
          <p:nvPr>
            <p:ph type="sldNum" sz="quarter" idx="12"/>
          </p:nvPr>
        </p:nvSpPr>
        <p:spPr/>
        <p:txBody>
          <a:bodyPr/>
          <a:lstStyle/>
          <a:p>
            <a:fld id="{B6A95138-A96E-2F42-A959-2EFD44FE4AB7}" type="slidenum">
              <a:rPr lang="en-US" smtClean="0"/>
              <a:t>21</a:t>
            </a:fld>
            <a:endParaRPr lang="en-US" dirty="0"/>
          </a:p>
        </p:txBody>
      </p:sp>
      <p:sp>
        <p:nvSpPr>
          <p:cNvPr id="5" name="Footer Placeholder 4">
            <a:extLst>
              <a:ext uri="{FF2B5EF4-FFF2-40B4-BE49-F238E27FC236}">
                <a16:creationId xmlns:a16="http://schemas.microsoft.com/office/drawing/2014/main" id="{055F94BD-DE67-4043-8EF9-4C81064F0A6F}"/>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C59D9719-5B71-174B-825C-54A6879C73B0}"/>
              </a:ext>
            </a:extLst>
          </p:cNvPr>
          <p:cNvPicPr>
            <a:picLocks noChangeAspect="1"/>
          </p:cNvPicPr>
          <p:nvPr/>
        </p:nvPicPr>
        <p:blipFill>
          <a:blip r:embed="rId4"/>
          <a:stretch>
            <a:fillRect/>
          </a:stretch>
        </p:blipFill>
        <p:spPr>
          <a:xfrm>
            <a:off x="8081772" y="2403975"/>
            <a:ext cx="2743200" cy="2878724"/>
          </a:xfrm>
          <a:prstGeom prst="rect">
            <a:avLst/>
          </a:prstGeom>
        </p:spPr>
      </p:pic>
      <p:sp>
        <p:nvSpPr>
          <p:cNvPr id="8" name="Text Placeholder 6">
            <a:extLst>
              <a:ext uri="{FF2B5EF4-FFF2-40B4-BE49-F238E27FC236}">
                <a16:creationId xmlns:a16="http://schemas.microsoft.com/office/drawing/2014/main" id="{34EC3B3B-8ED3-AA41-9FC2-23F502DA4C6F}"/>
              </a:ext>
            </a:extLst>
          </p:cNvPr>
          <p:cNvSpPr>
            <a:spLocks noGrp="1"/>
          </p:cNvSpPr>
          <p:nvPr>
            <p:ph idx="1"/>
          </p:nvPr>
        </p:nvSpPr>
        <p:spPr>
          <a:xfrm>
            <a:off x="419100" y="1478756"/>
            <a:ext cx="7290238" cy="4729162"/>
          </a:xfrm>
        </p:spPr>
        <p:txBody>
          <a:bodyPr anchor="ctr">
            <a:normAutofit/>
          </a:bodyPr>
          <a:lstStyle/>
          <a:p>
            <a:pPr marL="0" indent="0">
              <a:lnSpc>
                <a:spcPct val="100000"/>
              </a:lnSpc>
              <a:spcAft>
                <a:spcPts val="1000"/>
              </a:spcAft>
              <a:buNone/>
            </a:pPr>
            <a:r>
              <a:rPr lang="en-US" dirty="0"/>
              <a:t>Driving innovation in the cloud involves clearly articulating the following conditions:</a:t>
            </a:r>
          </a:p>
          <a:p>
            <a:pPr>
              <a:lnSpc>
                <a:spcPct val="100000"/>
              </a:lnSpc>
            </a:pPr>
            <a:r>
              <a:rPr lang="en-US" sz="2400" dirty="0"/>
              <a:t>Current state</a:t>
            </a:r>
          </a:p>
          <a:p>
            <a:pPr>
              <a:lnSpc>
                <a:spcPct val="100000"/>
              </a:lnSpc>
            </a:pPr>
            <a:r>
              <a:rPr lang="en-US" sz="2400" dirty="0">
                <a:latin typeface="+mn-lt"/>
              </a:rPr>
              <a:t>Desired state</a:t>
            </a:r>
          </a:p>
          <a:p>
            <a:pPr>
              <a:lnSpc>
                <a:spcPct val="100000"/>
              </a:lnSpc>
            </a:pPr>
            <a:r>
              <a:rPr lang="en-US" sz="2400" dirty="0">
                <a:latin typeface="+mn-lt"/>
              </a:rPr>
              <a:t>Problems you are trying to solve</a:t>
            </a:r>
          </a:p>
        </p:txBody>
      </p:sp>
    </p:spTree>
    <p:custDataLst>
      <p:tags r:id="rId1"/>
    </p:custDataLst>
    <p:extLst>
      <p:ext uri="{BB962C8B-B14F-4D97-AF65-F5344CB8AC3E}">
        <p14:creationId xmlns:p14="http://schemas.microsoft.com/office/powerpoint/2010/main" val="2203600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731-7F54-2945-9683-F8C0FF95E617}"/>
              </a:ext>
            </a:extLst>
          </p:cNvPr>
          <p:cNvSpPr>
            <a:spLocks noGrp="1"/>
          </p:cNvSpPr>
          <p:nvPr>
            <p:ph type="title"/>
          </p:nvPr>
        </p:nvSpPr>
        <p:spPr/>
        <p:txBody>
          <a:bodyPr/>
          <a:lstStyle/>
          <a:p>
            <a:r>
              <a:rPr lang="en-US" dirty="0"/>
              <a:t>Innovation paths</a:t>
            </a:r>
          </a:p>
        </p:txBody>
      </p:sp>
      <p:sp>
        <p:nvSpPr>
          <p:cNvPr id="5" name="TextBox 4">
            <a:extLst>
              <a:ext uri="{FF2B5EF4-FFF2-40B4-BE49-F238E27FC236}">
                <a16:creationId xmlns:a16="http://schemas.microsoft.com/office/drawing/2014/main" id="{EED4773F-2BFE-8D4D-89CD-3C7CEEF22D9F}"/>
              </a:ext>
            </a:extLst>
          </p:cNvPr>
          <p:cNvSpPr txBox="1"/>
          <p:nvPr/>
        </p:nvSpPr>
        <p:spPr>
          <a:xfrm>
            <a:off x="754623" y="4854237"/>
            <a:ext cx="2946400" cy="830997"/>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Serverless applications</a:t>
            </a:r>
          </a:p>
        </p:txBody>
      </p:sp>
      <p:sp>
        <p:nvSpPr>
          <p:cNvPr id="6" name="TextBox 5">
            <a:extLst>
              <a:ext uri="{FF2B5EF4-FFF2-40B4-BE49-F238E27FC236}">
                <a16:creationId xmlns:a16="http://schemas.microsoft.com/office/drawing/2014/main" id="{7499544A-64C8-AA4B-9178-DB98CB3F84F8}"/>
              </a:ext>
            </a:extLst>
          </p:cNvPr>
          <p:cNvSpPr txBox="1"/>
          <p:nvPr/>
        </p:nvSpPr>
        <p:spPr>
          <a:xfrm>
            <a:off x="4517190" y="4854237"/>
            <a:ext cx="3157621" cy="830997"/>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Artificial intelligence (AI)</a:t>
            </a:r>
          </a:p>
        </p:txBody>
      </p:sp>
      <p:sp>
        <p:nvSpPr>
          <p:cNvPr id="7" name="TextBox 6">
            <a:extLst>
              <a:ext uri="{FF2B5EF4-FFF2-40B4-BE49-F238E27FC236}">
                <a16:creationId xmlns:a16="http://schemas.microsoft.com/office/drawing/2014/main" id="{E462A08D-0DA9-DF42-B4EC-4099AE43A95B}"/>
              </a:ext>
            </a:extLst>
          </p:cNvPr>
          <p:cNvSpPr txBox="1"/>
          <p:nvPr/>
        </p:nvSpPr>
        <p:spPr>
          <a:xfrm>
            <a:off x="8490978" y="4854237"/>
            <a:ext cx="2946400" cy="830997"/>
          </a:xfrm>
          <a:prstGeom prst="rect">
            <a:avLst/>
          </a:prstGeom>
          <a:noFill/>
        </p:spPr>
        <p:txBody>
          <a:bodyPr wrap="square" rtlCol="0">
            <a:spAutoFit/>
          </a:bodyPr>
          <a:lstStyle/>
          <a:p>
            <a:pPr algn="ct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Machine learning (ML)</a:t>
            </a:r>
          </a:p>
        </p:txBody>
      </p:sp>
      <p:sp>
        <p:nvSpPr>
          <p:cNvPr id="10" name="TextBox 9">
            <a:extLst>
              <a:ext uri="{FF2B5EF4-FFF2-40B4-BE49-F238E27FC236}">
                <a16:creationId xmlns:a16="http://schemas.microsoft.com/office/drawing/2014/main" id="{3FC7EB6A-6D57-AB41-91F9-33B729EDEA17}"/>
              </a:ext>
            </a:extLst>
          </p:cNvPr>
          <p:cNvSpPr txBox="1"/>
          <p:nvPr/>
        </p:nvSpPr>
        <p:spPr>
          <a:xfrm>
            <a:off x="419100" y="1363938"/>
            <a:ext cx="11018278" cy="954107"/>
          </a:xfrm>
          <a:prstGeom prst="rect">
            <a:avLst/>
          </a:prstGeom>
          <a:noFill/>
        </p:spPr>
        <p:txBody>
          <a:bodyPr wrap="square" rtlCol="0">
            <a:spAutoFit/>
          </a:bodyPr>
          <a:lstStyle/>
          <a:p>
            <a:r>
              <a:rPr lang="en-US" sz="2800" dirty="0">
                <a:latin typeface="Amazon Ember Light" panose="020B0403020204020204" pitchFamily="34" charset="0"/>
                <a:ea typeface="Amazon Ember Light" panose="020B0403020204020204" pitchFamily="34" charset="0"/>
                <a:cs typeface="Amazon Ember Light" panose="020B0403020204020204" pitchFamily="34" charset="0"/>
              </a:rPr>
              <a:t>Consider some of the following innovation paths as you continue on your cloud journey.</a:t>
            </a:r>
          </a:p>
        </p:txBody>
      </p:sp>
      <p:sp>
        <p:nvSpPr>
          <p:cNvPr id="11" name="Slide Number Placeholder 3">
            <a:extLst>
              <a:ext uri="{FF2B5EF4-FFF2-40B4-BE49-F238E27FC236}">
                <a16:creationId xmlns:a16="http://schemas.microsoft.com/office/drawing/2014/main" id="{634027FE-2B74-0349-9D4B-9814FF47F69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22</a:t>
            </a:fld>
            <a:endParaRPr lang="en-US" dirty="0"/>
          </a:p>
        </p:txBody>
      </p:sp>
      <p:sp>
        <p:nvSpPr>
          <p:cNvPr id="14" name="Footer Placeholder 4">
            <a:extLst>
              <a:ext uri="{FF2B5EF4-FFF2-40B4-BE49-F238E27FC236}">
                <a16:creationId xmlns:a16="http://schemas.microsoft.com/office/drawing/2014/main" id="{CF891F3A-73E0-2446-B940-EC4EF29EFBE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pic>
        <p:nvPicPr>
          <p:cNvPr id="8" name="Picture 7">
            <a:extLst>
              <a:ext uri="{FF2B5EF4-FFF2-40B4-BE49-F238E27FC236}">
                <a16:creationId xmlns:a16="http://schemas.microsoft.com/office/drawing/2014/main" id="{AAEAD3BA-C241-8E46-9729-C46C99386974}"/>
              </a:ext>
            </a:extLst>
          </p:cNvPr>
          <p:cNvPicPr>
            <a:picLocks noChangeAspect="1"/>
          </p:cNvPicPr>
          <p:nvPr/>
        </p:nvPicPr>
        <p:blipFill>
          <a:blip r:embed="rId4"/>
          <a:stretch>
            <a:fillRect/>
          </a:stretch>
        </p:blipFill>
        <p:spPr>
          <a:xfrm>
            <a:off x="9113284" y="2992557"/>
            <a:ext cx="1701792" cy="1655975"/>
          </a:xfrm>
          <a:prstGeom prst="rect">
            <a:avLst/>
          </a:prstGeom>
        </p:spPr>
      </p:pic>
      <p:pic>
        <p:nvPicPr>
          <p:cNvPr id="12" name="Picture 11">
            <a:extLst>
              <a:ext uri="{FF2B5EF4-FFF2-40B4-BE49-F238E27FC236}">
                <a16:creationId xmlns:a16="http://schemas.microsoft.com/office/drawing/2014/main" id="{9CC9306A-78FD-7E41-9932-05E49D056C35}"/>
              </a:ext>
            </a:extLst>
          </p:cNvPr>
          <p:cNvPicPr>
            <a:picLocks noChangeAspect="1"/>
          </p:cNvPicPr>
          <p:nvPr/>
        </p:nvPicPr>
        <p:blipFill>
          <a:blip r:embed="rId5"/>
          <a:stretch>
            <a:fillRect/>
          </a:stretch>
        </p:blipFill>
        <p:spPr>
          <a:xfrm>
            <a:off x="4978868" y="2917648"/>
            <a:ext cx="2234264" cy="1714813"/>
          </a:xfrm>
          <a:prstGeom prst="rect">
            <a:avLst/>
          </a:prstGeom>
        </p:spPr>
      </p:pic>
      <p:pic>
        <p:nvPicPr>
          <p:cNvPr id="17" name="Picture 16">
            <a:extLst>
              <a:ext uri="{FF2B5EF4-FFF2-40B4-BE49-F238E27FC236}">
                <a16:creationId xmlns:a16="http://schemas.microsoft.com/office/drawing/2014/main" id="{EBB04D64-879F-6E4E-898E-7DBC993BB8A3}"/>
              </a:ext>
            </a:extLst>
          </p:cNvPr>
          <p:cNvPicPr>
            <a:picLocks noChangeAspect="1"/>
          </p:cNvPicPr>
          <p:nvPr/>
        </p:nvPicPr>
        <p:blipFill>
          <a:blip r:embed="rId6"/>
          <a:stretch>
            <a:fillRect/>
          </a:stretch>
        </p:blipFill>
        <p:spPr>
          <a:xfrm>
            <a:off x="1110691" y="3063240"/>
            <a:ext cx="2234264" cy="1704737"/>
          </a:xfrm>
          <a:prstGeom prst="rect">
            <a:avLst/>
          </a:prstGeom>
        </p:spPr>
      </p:pic>
    </p:spTree>
    <p:custDataLst>
      <p:tags r:id="rId1"/>
    </p:custDataLst>
    <p:extLst>
      <p:ext uri="{BB962C8B-B14F-4D97-AF65-F5344CB8AC3E}">
        <p14:creationId xmlns:p14="http://schemas.microsoft.com/office/powerpoint/2010/main" val="1816181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Well-Architected Framework</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692720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Well-Architected Framework</a:t>
            </a:r>
          </a:p>
        </p:txBody>
      </p:sp>
      <p:sp>
        <p:nvSpPr>
          <p:cNvPr id="7" name="Text Placeholder 6"/>
          <p:cNvSpPr>
            <a:spLocks noGrp="1"/>
          </p:cNvSpPr>
          <p:nvPr>
            <p:ph idx="1"/>
          </p:nvPr>
        </p:nvSpPr>
        <p:spPr>
          <a:xfrm>
            <a:off x="419100" y="1528175"/>
            <a:ext cx="7732123" cy="4648788"/>
          </a:xfrm>
        </p:spPr>
        <p:txBody>
          <a:bodyPr/>
          <a:lstStyle/>
          <a:p>
            <a:pPr marL="0" indent="0">
              <a:spcAft>
                <a:spcPts val="1000"/>
              </a:spcAft>
              <a:buNone/>
            </a:pPr>
            <a:r>
              <a:rPr lang="en-US" dirty="0"/>
              <a:t>The </a:t>
            </a:r>
            <a:r>
              <a:rPr lang="en-US" dirty="0">
                <a:latin typeface="Amazon Ember" panose="02000000000000000000" pitchFamily="2" charset="0"/>
                <a:ea typeface="Amazon Ember" panose="02000000000000000000" pitchFamily="2" charset="0"/>
              </a:rPr>
              <a:t>Well-Architected Framework </a:t>
            </a:r>
            <a:r>
              <a:rPr lang="en-US" dirty="0"/>
              <a:t>helps you understand how to design and operate reliable, secure, efficient, and cost-effective systems in the AWS Cloud. </a:t>
            </a:r>
          </a:p>
          <a:p>
            <a:pPr marL="0" indent="0">
              <a:spcAft>
                <a:spcPts val="1000"/>
              </a:spcAft>
              <a:buNone/>
            </a:pPr>
            <a:r>
              <a:rPr lang="en-US" dirty="0"/>
              <a:t>It is based on five pillars:</a:t>
            </a:r>
          </a:p>
          <a:p>
            <a:pPr lvl="1"/>
            <a:r>
              <a:rPr lang="en-US" dirty="0"/>
              <a:t>Operational excellence</a:t>
            </a:r>
          </a:p>
          <a:p>
            <a:pPr lvl="1"/>
            <a:r>
              <a:rPr lang="en-US" dirty="0"/>
              <a:t>Security</a:t>
            </a:r>
          </a:p>
          <a:p>
            <a:pPr lvl="1"/>
            <a:r>
              <a:rPr lang="en-US" dirty="0"/>
              <a:t>Reliability</a:t>
            </a:r>
          </a:p>
          <a:p>
            <a:pPr lvl="1"/>
            <a:r>
              <a:rPr lang="en-US" dirty="0"/>
              <a:t>Performance efficiency</a:t>
            </a:r>
          </a:p>
          <a:p>
            <a:pPr lvl="1"/>
            <a:r>
              <a:rPr lang="en-US" dirty="0"/>
              <a:t>Cost optimization</a:t>
            </a:r>
          </a:p>
        </p:txBody>
      </p:sp>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p:txBody>
          <a:bodyPr/>
          <a:lstStyle/>
          <a:p>
            <a:pPr lvl="0"/>
            <a:fld id="{B6A95138-A96E-2F42-A959-2EFD44FE4AB7}" type="slidenum">
              <a:rPr lang="en-US" noProof="0" smtClean="0"/>
              <a:pPr lvl="0"/>
              <a:t>24</a:t>
            </a:fld>
            <a:endParaRPr lang="en-US" noProof="0"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p:txBody>
          <a:bodyPr/>
          <a:lstStyle/>
          <a:p>
            <a:pPr lvl="0"/>
            <a:r>
              <a:rPr lang="en-US" noProof="0" dirty="0"/>
              <a:t>© 2021 Amazon Web Services, Inc. or its affiliates. All rights reserved.</a:t>
            </a:r>
          </a:p>
        </p:txBody>
      </p:sp>
      <p:pic>
        <p:nvPicPr>
          <p:cNvPr id="3" name="Picture 2">
            <a:extLst>
              <a:ext uri="{FF2B5EF4-FFF2-40B4-BE49-F238E27FC236}">
                <a16:creationId xmlns:a16="http://schemas.microsoft.com/office/drawing/2014/main" id="{B8780F8F-644A-C140-A530-422F30F88CB3}"/>
              </a:ext>
            </a:extLst>
          </p:cNvPr>
          <p:cNvPicPr>
            <a:picLocks noChangeAspect="1"/>
          </p:cNvPicPr>
          <p:nvPr/>
        </p:nvPicPr>
        <p:blipFill>
          <a:blip r:embed="rId4"/>
          <a:stretch>
            <a:fillRect/>
          </a:stretch>
        </p:blipFill>
        <p:spPr>
          <a:xfrm>
            <a:off x="8782831" y="2556785"/>
            <a:ext cx="2484438" cy="2412609"/>
          </a:xfrm>
          <a:prstGeom prst="rect">
            <a:avLst/>
          </a:prstGeom>
        </p:spPr>
      </p:pic>
    </p:spTree>
    <p:custDataLst>
      <p:tags r:id="rId1"/>
    </p:custDataLst>
    <p:extLst>
      <p:ext uri="{BB962C8B-B14F-4D97-AF65-F5344CB8AC3E}">
        <p14:creationId xmlns:p14="http://schemas.microsoft.com/office/powerpoint/2010/main" val="4149495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223664" cy="474119"/>
          </a:xfrm>
        </p:spPr>
        <p:txBody>
          <a:bodyPr/>
          <a:lstStyle/>
          <a:p>
            <a:r>
              <a:rPr lang="en-US" dirty="0"/>
              <a:t>Operational excellence</a:t>
            </a:r>
          </a:p>
        </p:txBody>
      </p:sp>
      <p:sp>
        <p:nvSpPr>
          <p:cNvPr id="9" name="Slide Number Placeholder 8"/>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lang="en-US" smtClean="0"/>
              <a:pPr/>
              <a:t>25</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657" y="3124886"/>
            <a:ext cx="2414348" cy="2414348"/>
          </a:xfrm>
          <a:prstGeom prst="rect">
            <a:avLst/>
          </a:prstGeom>
        </p:spPr>
      </p:pic>
      <p:grpSp>
        <p:nvGrpSpPr>
          <p:cNvPr id="13" name="Group 12"/>
          <p:cNvGrpSpPr/>
          <p:nvPr/>
        </p:nvGrpSpPr>
        <p:grpSpPr>
          <a:xfrm>
            <a:off x="-2" y="1142998"/>
            <a:ext cx="12181117" cy="1164772"/>
            <a:chOff x="-2" y="1142998"/>
            <a:chExt cx="12181117" cy="1164772"/>
          </a:xfrm>
        </p:grpSpPr>
        <p:sp>
          <p:nvSpPr>
            <p:cNvPr id="14" name="Pentagon 13"/>
            <p:cNvSpPr/>
            <p:nvPr/>
          </p:nvSpPr>
          <p:spPr>
            <a:xfrm>
              <a:off x="-2" y="1142998"/>
              <a:ext cx="9029701" cy="116477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5" name="Chevron 14"/>
            <p:cNvSpPr/>
            <p:nvPr/>
          </p:nvSpPr>
          <p:spPr>
            <a:xfrm>
              <a:off x="9339944" y="1142998"/>
              <a:ext cx="947057" cy="116477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6" name="Chevron 15"/>
            <p:cNvSpPr/>
            <p:nvPr/>
          </p:nvSpPr>
          <p:spPr>
            <a:xfrm>
              <a:off x="10287001" y="1142998"/>
              <a:ext cx="947057" cy="1164772"/>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7" name="Chevron 16"/>
            <p:cNvSpPr/>
            <p:nvPr/>
          </p:nvSpPr>
          <p:spPr>
            <a:xfrm>
              <a:off x="11234058" y="1142998"/>
              <a:ext cx="947057" cy="1164772"/>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8" name="Chevron 17"/>
            <p:cNvSpPr/>
            <p:nvPr/>
          </p:nvSpPr>
          <p:spPr>
            <a:xfrm>
              <a:off x="8392887" y="1142998"/>
              <a:ext cx="947057" cy="1164772"/>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grpSp>
      <p:sp>
        <p:nvSpPr>
          <p:cNvPr id="19" name="Content Placeholder 2"/>
          <p:cNvSpPr txBox="1">
            <a:spLocks/>
          </p:cNvSpPr>
          <p:nvPr/>
        </p:nvSpPr>
        <p:spPr>
          <a:xfrm>
            <a:off x="4160738" y="2687148"/>
            <a:ext cx="7612162" cy="3289824"/>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Perform operations as code</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Annotate documentation</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Anticipate failure</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Refine operations procedures frequently</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Make frequent, small, reversible changes</a:t>
            </a:r>
          </a:p>
        </p:txBody>
      </p:sp>
      <p:sp>
        <p:nvSpPr>
          <p:cNvPr id="20" name="Rectangle 19"/>
          <p:cNvSpPr/>
          <p:nvPr/>
        </p:nvSpPr>
        <p:spPr>
          <a:xfrm>
            <a:off x="124526" y="1309885"/>
            <a:ext cx="906029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Light"/>
                <a:ea typeface="+mn-ea"/>
                <a:cs typeface="+mn-cs"/>
              </a:rPr>
              <a:t>Run and monitor systems to deliver business value and to continually improve supporting processes and procedures</a:t>
            </a:r>
          </a:p>
        </p:txBody>
      </p:sp>
      <p:sp>
        <p:nvSpPr>
          <p:cNvPr id="21" name="Footer Placeholder 4">
            <a:extLst>
              <a:ext uri="{FF2B5EF4-FFF2-40B4-BE49-F238E27FC236}">
                <a16:creationId xmlns:a16="http://schemas.microsoft.com/office/drawing/2014/main" id="{30AA421D-A0AF-BE4E-8E66-C4E14CF03B22}"/>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414653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4" name="Slide Number Placeholder 3"/>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B6A95138-A96E-2F42-A959-2EFD44FE4AB7}" type="slidenum">
              <a:rPr lang="en-US" smtClean="0"/>
              <a:pPr/>
              <a:t>26</a:t>
            </a:fld>
            <a:endParaRPr lang="en-US" noProof="0" dirty="0"/>
          </a:p>
        </p:txBody>
      </p:sp>
      <p:sp>
        <p:nvSpPr>
          <p:cNvPr id="18" name="Footer Placeholder 4">
            <a:extLst>
              <a:ext uri="{FF2B5EF4-FFF2-40B4-BE49-F238E27FC236}">
                <a16:creationId xmlns:a16="http://schemas.microsoft.com/office/drawing/2014/main" id="{2AD5DC42-DF24-A140-8912-F904FF9A9F0F}"/>
              </a:ext>
            </a:extLst>
          </p:cNvPr>
          <p:cNvSpPr>
            <a:spLocks noGrp="1"/>
          </p:cNvSpPr>
          <p:nvPr>
            <p:ph type="ftr" sz="quarter" idx="3"/>
          </p:nvPr>
        </p:nvSpPr>
        <p:spPr/>
        <p:txBody>
          <a:bodyPr/>
          <a:lstStyle/>
          <a:p>
            <a:r>
              <a:rPr lang="en-US" dirty="0"/>
              <a:t>© 2021 Amazon Web Services, Inc. or its affiliates. All rights reserved.</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332" y="3062813"/>
            <a:ext cx="2532893" cy="2532893"/>
          </a:xfrm>
          <a:prstGeom prst="rect">
            <a:avLst/>
          </a:prstGeom>
        </p:spPr>
      </p:pic>
      <p:grpSp>
        <p:nvGrpSpPr>
          <p:cNvPr id="9" name="Group 8"/>
          <p:cNvGrpSpPr/>
          <p:nvPr/>
        </p:nvGrpSpPr>
        <p:grpSpPr>
          <a:xfrm>
            <a:off x="-2" y="1142998"/>
            <a:ext cx="12181117" cy="1164772"/>
            <a:chOff x="-2" y="1142998"/>
            <a:chExt cx="12181117" cy="1164772"/>
          </a:xfrm>
        </p:grpSpPr>
        <p:sp>
          <p:nvSpPr>
            <p:cNvPr id="10" name="Pentagon 9"/>
            <p:cNvSpPr/>
            <p:nvPr/>
          </p:nvSpPr>
          <p:spPr>
            <a:xfrm>
              <a:off x="-2" y="1142998"/>
              <a:ext cx="9029701" cy="116477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3" name="Chevron 12"/>
            <p:cNvSpPr/>
            <p:nvPr/>
          </p:nvSpPr>
          <p:spPr>
            <a:xfrm>
              <a:off x="9339944" y="1142998"/>
              <a:ext cx="947057" cy="116477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4" name="Chevron 13"/>
            <p:cNvSpPr/>
            <p:nvPr/>
          </p:nvSpPr>
          <p:spPr>
            <a:xfrm>
              <a:off x="10287001" y="1142998"/>
              <a:ext cx="947057" cy="1164772"/>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5" name="Chevron 14"/>
            <p:cNvSpPr/>
            <p:nvPr/>
          </p:nvSpPr>
          <p:spPr>
            <a:xfrm>
              <a:off x="11234058" y="1142998"/>
              <a:ext cx="947057" cy="1164772"/>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6" name="Chevron 15"/>
            <p:cNvSpPr/>
            <p:nvPr/>
          </p:nvSpPr>
          <p:spPr>
            <a:xfrm>
              <a:off x="8392887" y="1142998"/>
              <a:ext cx="947057" cy="1164772"/>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grpSp>
      <p:sp>
        <p:nvSpPr>
          <p:cNvPr id="17" name="Content Placeholder 2"/>
          <p:cNvSpPr txBox="1">
            <a:spLocks/>
          </p:cNvSpPr>
          <p:nvPr/>
        </p:nvSpPr>
        <p:spPr>
          <a:xfrm>
            <a:off x="4160520" y="3346704"/>
            <a:ext cx="6899148" cy="196511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Automate security best practices</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Apply security at all layers</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Protect data in transit and at rest</a:t>
            </a:r>
          </a:p>
        </p:txBody>
      </p:sp>
      <p:sp>
        <p:nvSpPr>
          <p:cNvPr id="19" name="Rectangle 18"/>
          <p:cNvSpPr/>
          <p:nvPr/>
        </p:nvSpPr>
        <p:spPr>
          <a:xfrm>
            <a:off x="124526" y="1309885"/>
            <a:ext cx="906029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Light"/>
                <a:ea typeface="+mn-ea"/>
                <a:cs typeface="+mn-cs"/>
              </a:rPr>
              <a:t>Protect information, systems, and assets while delivering business value through risk assessments and mitigation strategies</a:t>
            </a:r>
          </a:p>
        </p:txBody>
      </p:sp>
    </p:spTree>
    <p:custDataLst>
      <p:tags r:id="rId1"/>
    </p:custDataLst>
    <p:extLst>
      <p:ext uri="{BB962C8B-B14F-4D97-AF65-F5344CB8AC3E}">
        <p14:creationId xmlns:p14="http://schemas.microsoft.com/office/powerpoint/2010/main" val="1687283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1142998"/>
            <a:ext cx="12181117" cy="1164772"/>
            <a:chOff x="-2" y="1142998"/>
            <a:chExt cx="12181117" cy="1164772"/>
          </a:xfrm>
        </p:grpSpPr>
        <p:sp>
          <p:nvSpPr>
            <p:cNvPr id="15" name="Pentagon 14"/>
            <p:cNvSpPr/>
            <p:nvPr/>
          </p:nvSpPr>
          <p:spPr>
            <a:xfrm>
              <a:off x="-2" y="1142998"/>
              <a:ext cx="9029701" cy="116477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6" name="Chevron 15"/>
            <p:cNvSpPr/>
            <p:nvPr/>
          </p:nvSpPr>
          <p:spPr>
            <a:xfrm>
              <a:off x="9339944" y="1142998"/>
              <a:ext cx="947057" cy="116477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7" name="Chevron 16"/>
            <p:cNvSpPr/>
            <p:nvPr/>
          </p:nvSpPr>
          <p:spPr>
            <a:xfrm>
              <a:off x="10287001" y="1142998"/>
              <a:ext cx="947057" cy="1164772"/>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8" name="Chevron 17"/>
            <p:cNvSpPr/>
            <p:nvPr/>
          </p:nvSpPr>
          <p:spPr>
            <a:xfrm>
              <a:off x="11234058" y="1142998"/>
              <a:ext cx="947057" cy="1164772"/>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9" name="Chevron 18"/>
            <p:cNvSpPr/>
            <p:nvPr/>
          </p:nvSpPr>
          <p:spPr>
            <a:xfrm>
              <a:off x="8392887" y="1142998"/>
              <a:ext cx="947057" cy="1164772"/>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grpSp>
      <p:sp>
        <p:nvSpPr>
          <p:cNvPr id="2" name="Title 1"/>
          <p:cNvSpPr>
            <a:spLocks noGrp="1"/>
          </p:cNvSpPr>
          <p:nvPr>
            <p:ph type="title"/>
          </p:nvPr>
        </p:nvSpPr>
        <p:spPr/>
        <p:txBody>
          <a:bodyPr/>
          <a:lstStyle/>
          <a:p>
            <a:r>
              <a:rPr lang="en-US" dirty="0"/>
              <a:t>Reliability</a:t>
            </a:r>
          </a:p>
        </p:txBody>
      </p:sp>
      <p:sp>
        <p:nvSpPr>
          <p:cNvPr id="4" name="Slide Number Placeholder 3"/>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lang="en-US" smtClean="0"/>
              <a:pPr/>
              <a:t>27</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 name="Content Placeholder 2"/>
          <p:cNvSpPr>
            <a:spLocks noGrp="1"/>
          </p:cNvSpPr>
          <p:nvPr>
            <p:ph idx="4294967295"/>
          </p:nvPr>
        </p:nvSpPr>
        <p:spPr>
          <a:xfrm>
            <a:off x="4106732" y="2611524"/>
            <a:ext cx="7666168" cy="3635829"/>
          </a:xfrm>
        </p:spPr>
        <p:txBody>
          <a:bodyPr anchor="ctr">
            <a:noAutofit/>
          </a:bodyPr>
          <a:lstStyle/>
          <a:p>
            <a:pPr marL="476231" indent="-476231">
              <a:spcBef>
                <a:spcPts val="1600"/>
              </a:spcBef>
            </a:pPr>
            <a:r>
              <a:rPr lang="en-US" dirty="0"/>
              <a:t>Recover from infrastructure or service disruptions</a:t>
            </a:r>
          </a:p>
          <a:p>
            <a:pPr marL="476231" indent="-476231">
              <a:spcBef>
                <a:spcPts val="1600"/>
              </a:spcBef>
            </a:pPr>
            <a:r>
              <a:rPr lang="en-US" dirty="0"/>
              <a:t>Dynamically acquire computing resources to meet demand</a:t>
            </a:r>
          </a:p>
          <a:p>
            <a:pPr marL="476231" indent="-476231">
              <a:spcBef>
                <a:spcPts val="1600"/>
              </a:spcBef>
            </a:pPr>
            <a:r>
              <a:rPr lang="en-US" dirty="0"/>
              <a:t>Mitigate disruptions such as misconfigurations or transient network issues</a:t>
            </a:r>
          </a:p>
        </p:txBody>
      </p:sp>
      <p:sp>
        <p:nvSpPr>
          <p:cNvPr id="11" name="Rectangle 10"/>
          <p:cNvSpPr/>
          <p:nvPr/>
        </p:nvSpPr>
        <p:spPr>
          <a:xfrm>
            <a:off x="124526" y="1309885"/>
            <a:ext cx="9060295"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Light"/>
                <a:ea typeface="+mn-ea"/>
                <a:cs typeface="+mn-cs"/>
              </a:rPr>
              <a:t>Test recovery procedures, scale horizontally to increase aggregate system availability, and automatically recover from failure</a:t>
            </a:r>
          </a:p>
        </p:txBody>
      </p:sp>
      <p:cxnSp>
        <p:nvCxnSpPr>
          <p:cNvPr id="8" name="Straight Connector 7"/>
          <p:cNvCxnSpPr/>
          <p:nvPr/>
        </p:nvCxnSpPr>
        <p:spPr>
          <a:xfrm>
            <a:off x="3243944" y="-304800"/>
            <a:ext cx="1060268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523" y="2939666"/>
            <a:ext cx="2979543" cy="2979543"/>
          </a:xfrm>
          <a:prstGeom prst="rect">
            <a:avLst/>
          </a:prstGeom>
        </p:spPr>
      </p:pic>
      <p:sp>
        <p:nvSpPr>
          <p:cNvPr id="20" name="Footer Placeholder 4">
            <a:extLst>
              <a:ext uri="{FF2B5EF4-FFF2-40B4-BE49-F238E27FC236}">
                <a16:creationId xmlns:a16="http://schemas.microsoft.com/office/drawing/2014/main" id="{D42B0968-EB2F-3448-8C8D-C311C4420404}"/>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207022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237518" cy="474119"/>
          </a:xfrm>
        </p:spPr>
        <p:txBody>
          <a:bodyPr/>
          <a:lstStyle/>
          <a:p>
            <a:r>
              <a:rPr lang="en-US" dirty="0"/>
              <a:t>Performance efficiency</a:t>
            </a:r>
          </a:p>
        </p:txBody>
      </p:sp>
      <p:sp>
        <p:nvSpPr>
          <p:cNvPr id="4" name="Slide Number Placeholder 3"/>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lang="en-US" smtClean="0"/>
              <a:pPr/>
              <a:t>28</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417" y="3109830"/>
            <a:ext cx="2436694" cy="2436694"/>
          </a:xfrm>
          <a:prstGeom prst="rect">
            <a:avLst/>
          </a:prstGeom>
        </p:spPr>
      </p:pic>
      <p:grpSp>
        <p:nvGrpSpPr>
          <p:cNvPr id="12" name="Group 11"/>
          <p:cNvGrpSpPr/>
          <p:nvPr/>
        </p:nvGrpSpPr>
        <p:grpSpPr>
          <a:xfrm>
            <a:off x="-2" y="1142998"/>
            <a:ext cx="12181117" cy="1164772"/>
            <a:chOff x="-2" y="1142998"/>
            <a:chExt cx="12181117" cy="1164772"/>
          </a:xfrm>
        </p:grpSpPr>
        <p:sp>
          <p:nvSpPr>
            <p:cNvPr id="13" name="Pentagon 12"/>
            <p:cNvSpPr/>
            <p:nvPr/>
          </p:nvSpPr>
          <p:spPr>
            <a:xfrm>
              <a:off x="-2" y="1142998"/>
              <a:ext cx="9949545" cy="116477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4" name="Chevron 13"/>
            <p:cNvSpPr/>
            <p:nvPr/>
          </p:nvSpPr>
          <p:spPr>
            <a:xfrm>
              <a:off x="9339944" y="1142998"/>
              <a:ext cx="947057" cy="1164772"/>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5" name="Chevron 14"/>
            <p:cNvSpPr/>
            <p:nvPr/>
          </p:nvSpPr>
          <p:spPr>
            <a:xfrm>
              <a:off x="10287001" y="1142998"/>
              <a:ext cx="947057" cy="116477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6" name="Chevron 15"/>
            <p:cNvSpPr/>
            <p:nvPr/>
          </p:nvSpPr>
          <p:spPr>
            <a:xfrm>
              <a:off x="11234058" y="1142998"/>
              <a:ext cx="947057" cy="1164772"/>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7" name="Chevron 16"/>
            <p:cNvSpPr/>
            <p:nvPr/>
          </p:nvSpPr>
          <p:spPr>
            <a:xfrm>
              <a:off x="8392887" y="1142998"/>
              <a:ext cx="947057" cy="1164772"/>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grpSp>
      <p:sp>
        <p:nvSpPr>
          <p:cNvPr id="18" name="Content Placeholder 2"/>
          <p:cNvSpPr txBox="1">
            <a:spLocks/>
          </p:cNvSpPr>
          <p:nvPr/>
        </p:nvSpPr>
        <p:spPr>
          <a:xfrm>
            <a:off x="4160520" y="2843784"/>
            <a:ext cx="6899148" cy="296878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Experiment more often</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 serverless architectures</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Go global in minutes</a:t>
            </a:r>
            <a:endParaRPr kumimoji="0" lang="en-US" sz="32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Rectangle 19"/>
          <p:cNvSpPr/>
          <p:nvPr/>
        </p:nvSpPr>
        <p:spPr>
          <a:xfrm>
            <a:off x="70096" y="1309885"/>
            <a:ext cx="9586522"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Light"/>
                <a:ea typeface="+mn-ea"/>
                <a:cs typeface="+mn-cs"/>
              </a:rPr>
              <a:t>Use computing resources efficiently to meet system requirements and maintain that efficiency as demand changes and technologies evolve</a:t>
            </a:r>
          </a:p>
        </p:txBody>
      </p:sp>
      <p:sp>
        <p:nvSpPr>
          <p:cNvPr id="19" name="Footer Placeholder 4">
            <a:extLst>
              <a:ext uri="{FF2B5EF4-FFF2-40B4-BE49-F238E27FC236}">
                <a16:creationId xmlns:a16="http://schemas.microsoft.com/office/drawing/2014/main" id="{5111614A-3BBC-1244-B6AB-C7D2BD6D66BD}"/>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69910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9C9E-68C9-094B-A19D-7C5207376448}"/>
              </a:ext>
            </a:extLst>
          </p:cNvPr>
          <p:cNvSpPr>
            <a:spLocks noGrp="1"/>
          </p:cNvSpPr>
          <p:nvPr>
            <p:ph type="title"/>
          </p:nvPr>
        </p:nvSpPr>
        <p:spPr/>
        <p:txBody>
          <a:bodyPr/>
          <a:lstStyle/>
          <a:p>
            <a:r>
              <a:rPr lang="en-US" dirty="0"/>
              <a:t>Cost optimization</a:t>
            </a:r>
          </a:p>
        </p:txBody>
      </p:sp>
      <p:sp>
        <p:nvSpPr>
          <p:cNvPr id="4" name="Slide Number Placeholder 3"/>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lang="en-US" smtClean="0"/>
              <a:pPr/>
              <a:t>29</a:t>
            </a:fld>
            <a:endPar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412" y="2978596"/>
            <a:ext cx="2706925" cy="2706925"/>
          </a:xfrm>
          <a:prstGeom prst="rect">
            <a:avLst/>
          </a:prstGeom>
        </p:spPr>
      </p:pic>
      <p:grpSp>
        <p:nvGrpSpPr>
          <p:cNvPr id="12" name="Group 11"/>
          <p:cNvGrpSpPr/>
          <p:nvPr/>
        </p:nvGrpSpPr>
        <p:grpSpPr>
          <a:xfrm>
            <a:off x="10883" y="1142997"/>
            <a:ext cx="12181117" cy="1164772"/>
            <a:chOff x="-2" y="1142998"/>
            <a:chExt cx="12181117" cy="1164772"/>
          </a:xfrm>
        </p:grpSpPr>
        <p:sp>
          <p:nvSpPr>
            <p:cNvPr id="13" name="Pentagon 12"/>
            <p:cNvSpPr/>
            <p:nvPr/>
          </p:nvSpPr>
          <p:spPr>
            <a:xfrm>
              <a:off x="-2" y="1142998"/>
              <a:ext cx="9029701" cy="116477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4" name="Chevron 13"/>
            <p:cNvSpPr/>
            <p:nvPr/>
          </p:nvSpPr>
          <p:spPr>
            <a:xfrm>
              <a:off x="9339944" y="1142998"/>
              <a:ext cx="947057" cy="1164772"/>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5" name="Chevron 14"/>
            <p:cNvSpPr/>
            <p:nvPr/>
          </p:nvSpPr>
          <p:spPr>
            <a:xfrm>
              <a:off x="10287001" y="1142998"/>
              <a:ext cx="947057" cy="1164772"/>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6" name="Chevron 15"/>
            <p:cNvSpPr/>
            <p:nvPr/>
          </p:nvSpPr>
          <p:spPr>
            <a:xfrm>
              <a:off x="11234058" y="1142998"/>
              <a:ext cx="947057" cy="1164772"/>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17" name="Chevron 16"/>
            <p:cNvSpPr/>
            <p:nvPr/>
          </p:nvSpPr>
          <p:spPr>
            <a:xfrm>
              <a:off x="8392887" y="1142998"/>
              <a:ext cx="947057" cy="1164772"/>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mazon Ember Light"/>
                <a:ea typeface="+mn-ea"/>
                <a:cs typeface="+mn-cs"/>
              </a:endParaRPr>
            </a:p>
          </p:txBody>
        </p:sp>
      </p:grpSp>
      <p:sp>
        <p:nvSpPr>
          <p:cNvPr id="18" name="Content Placeholder 2"/>
          <p:cNvSpPr txBox="1">
            <a:spLocks/>
          </p:cNvSpPr>
          <p:nvPr/>
        </p:nvSpPr>
        <p:spPr>
          <a:xfrm>
            <a:off x="4160520" y="3085643"/>
            <a:ext cx="6899148" cy="249283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Adopt a consumption model</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Analyze and attribute expenditure</a:t>
            </a:r>
          </a:p>
          <a:p>
            <a:pPr marL="476231" marR="0" lvl="0" indent="-476231" algn="l" defTabSz="914400" rtl="0" eaLnBrk="1" fontAlgn="auto" latinLnBrk="0" hangingPunct="1">
              <a:lnSpc>
                <a:spcPct val="90000"/>
              </a:lnSpc>
              <a:spcBef>
                <a:spcPts val="16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Use managed services to reduce cost of ownership</a:t>
            </a:r>
          </a:p>
        </p:txBody>
      </p:sp>
      <p:sp>
        <p:nvSpPr>
          <p:cNvPr id="20" name="Rectangle 19"/>
          <p:cNvSpPr/>
          <p:nvPr/>
        </p:nvSpPr>
        <p:spPr>
          <a:xfrm>
            <a:off x="124525" y="1494551"/>
            <a:ext cx="9060295"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Light"/>
                <a:ea typeface="+mn-ea"/>
                <a:cs typeface="+mn-cs"/>
              </a:rPr>
              <a:t>Run systems to deliver business value at the lowest price point</a:t>
            </a:r>
          </a:p>
        </p:txBody>
      </p:sp>
      <p:sp>
        <p:nvSpPr>
          <p:cNvPr id="19" name="Footer Placeholder 4">
            <a:extLst>
              <a:ext uri="{FF2B5EF4-FFF2-40B4-BE49-F238E27FC236}">
                <a16:creationId xmlns:a16="http://schemas.microsoft.com/office/drawing/2014/main" id="{477B1E05-763A-9544-BCF7-24981CEAF85E}"/>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6761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Cloud Adoption Framework</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3546994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check</a:t>
            </a:r>
          </a:p>
        </p:txBody>
      </p:sp>
      <p:sp>
        <p:nvSpPr>
          <p:cNvPr id="3" name="Text Placeholder 2"/>
          <p:cNvSpPr>
            <a:spLocks noGrp="1"/>
          </p:cNvSpPr>
          <p:nvPr>
            <p:ph type="body" sz="quarter" idx="10"/>
          </p:nvPr>
        </p:nvSpPr>
        <p:spPr/>
        <p:txBody>
          <a:bodyPr/>
          <a:lstStyle/>
          <a:p>
            <a:r>
              <a:rPr lang="en-US" dirty="0"/>
              <a:t>Module 9</a:t>
            </a:r>
          </a:p>
        </p:txBody>
      </p:sp>
      <p:sp>
        <p:nvSpPr>
          <p:cNvPr id="4" name="Footer Placeholder 3"/>
          <p:cNvSpPr>
            <a:spLocks noGrp="1"/>
          </p:cNvSpPr>
          <p:nvPr>
            <p:ph type="ftr" sz="quarter" idx="3"/>
          </p:nvPr>
        </p:nvSpPr>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2856333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1</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AWS Cloud Adoption Framework perspective helps you structure the selection and implementation of permissions?</a:t>
            </a:r>
          </a:p>
          <a:p>
            <a:pPr marL="514350" indent="-514350">
              <a:buFont typeface="+mj-lt"/>
              <a:buAutoNum type="alphaUcPeriod"/>
            </a:pPr>
            <a:r>
              <a:rPr lang="en-US" sz="2400" dirty="0"/>
              <a:t>Governance perspective</a:t>
            </a:r>
          </a:p>
          <a:p>
            <a:pPr marL="514350" indent="-514350">
              <a:buFont typeface="+mj-lt"/>
              <a:buAutoNum type="alphaUcPeriod"/>
            </a:pPr>
            <a:r>
              <a:rPr lang="en-US" sz="2400" dirty="0"/>
              <a:t>Security perspective</a:t>
            </a:r>
          </a:p>
          <a:p>
            <a:pPr marL="514350" indent="-514350">
              <a:buFont typeface="+mj-lt"/>
              <a:buAutoNum type="alphaUcPeriod"/>
            </a:pPr>
            <a:r>
              <a:rPr lang="en-US" sz="2400" dirty="0"/>
              <a:t>Operations perspective</a:t>
            </a:r>
          </a:p>
          <a:p>
            <a:pPr marL="514350" indent="-514350">
              <a:buFont typeface="+mj-lt"/>
              <a:buAutoNum type="alphaUcPeriod"/>
            </a:pPr>
            <a:r>
              <a:rPr lang="en-US" sz="2400" dirty="0"/>
              <a:t>Business perspective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31</a:t>
            </a:fld>
            <a:endParaRPr lang="en-US" dirty="0"/>
          </a:p>
        </p:txBody>
      </p:sp>
    </p:spTree>
    <p:custDataLst>
      <p:tags r:id="rId1"/>
    </p:custDataLst>
    <p:extLst>
      <p:ext uri="{BB962C8B-B14F-4D97-AF65-F5344CB8AC3E}">
        <p14:creationId xmlns:p14="http://schemas.microsoft.com/office/powerpoint/2010/main" val="140255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1</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AWS Cloud Adoption Framework perspective helps you structure the selection and implementation of permissions?</a:t>
            </a:r>
          </a:p>
          <a:p>
            <a:pPr marL="514350" indent="-514350">
              <a:buFont typeface="+mj-lt"/>
              <a:buAutoNum type="alphaUcPeriod"/>
            </a:pPr>
            <a:r>
              <a:rPr lang="en-US" sz="2400" dirty="0"/>
              <a:t>Governance perspective</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Security perspective (correct)</a:t>
            </a:r>
          </a:p>
          <a:p>
            <a:pPr marL="514350" indent="-514350">
              <a:buFont typeface="+mj-lt"/>
              <a:buAutoNum type="alphaUcPeriod"/>
            </a:pPr>
            <a:r>
              <a:rPr lang="en-US" sz="2400" dirty="0"/>
              <a:t>Operations perspective</a:t>
            </a:r>
          </a:p>
          <a:p>
            <a:pPr marL="514350" indent="-514350">
              <a:buFont typeface="+mj-lt"/>
              <a:buAutoNum type="alphaUcPeriod"/>
            </a:pPr>
            <a:r>
              <a:rPr lang="en-US" sz="2400" dirty="0"/>
              <a:t>Business perspective</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32</a:t>
            </a:fld>
            <a:endParaRPr lang="en-US" dirty="0"/>
          </a:p>
        </p:txBody>
      </p:sp>
    </p:spTree>
    <p:custDataLst>
      <p:tags r:id="rId1"/>
    </p:custDataLst>
    <p:extLst>
      <p:ext uri="{BB962C8B-B14F-4D97-AF65-F5344CB8AC3E}">
        <p14:creationId xmlns:p14="http://schemas.microsoft.com/office/powerpoint/2010/main" val="100090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2</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strategies are included in the six strategies for application migration? (Select TWO.)</a:t>
            </a:r>
          </a:p>
          <a:p>
            <a:pPr marL="514350" indent="-514350">
              <a:buFont typeface="+mj-lt"/>
              <a:buAutoNum type="alphaUcPeriod"/>
            </a:pPr>
            <a:r>
              <a:rPr lang="en-US" sz="2400" dirty="0"/>
              <a:t>Revisiting</a:t>
            </a:r>
          </a:p>
          <a:p>
            <a:pPr marL="514350" indent="-514350">
              <a:buFont typeface="+mj-lt"/>
              <a:buAutoNum type="alphaUcPeriod"/>
            </a:pPr>
            <a:r>
              <a:rPr lang="en-US" sz="2400" dirty="0"/>
              <a:t>Retaining</a:t>
            </a:r>
          </a:p>
          <a:p>
            <a:pPr marL="514350" indent="-514350">
              <a:buFont typeface="+mj-lt"/>
              <a:buAutoNum type="alphaUcPeriod"/>
            </a:pPr>
            <a:r>
              <a:rPr lang="en-US" sz="2400" dirty="0"/>
              <a:t>Remembering</a:t>
            </a:r>
          </a:p>
          <a:p>
            <a:pPr marL="514350" indent="-514350">
              <a:buFont typeface="+mj-lt"/>
              <a:buAutoNum type="alphaUcPeriod"/>
            </a:pPr>
            <a:r>
              <a:rPr lang="en-US" sz="2400" dirty="0"/>
              <a:t>Redeveloping</a:t>
            </a:r>
          </a:p>
          <a:p>
            <a:pPr marL="514350" indent="-514350">
              <a:buFont typeface="+mj-lt"/>
              <a:buAutoNum type="alphaUcPeriod"/>
            </a:pPr>
            <a:r>
              <a:rPr lang="en-US" sz="2400" dirty="0"/>
              <a:t>Rehosting</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33</a:t>
            </a:fld>
            <a:endParaRPr lang="en-US" dirty="0"/>
          </a:p>
        </p:txBody>
      </p:sp>
    </p:spTree>
    <p:custDataLst>
      <p:tags r:id="rId1"/>
    </p:custDataLst>
    <p:extLst>
      <p:ext uri="{BB962C8B-B14F-4D97-AF65-F5344CB8AC3E}">
        <p14:creationId xmlns:p14="http://schemas.microsoft.com/office/powerpoint/2010/main" val="2015729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2</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strategies are included in the six strategies for application migration? (Select TWO.)</a:t>
            </a:r>
          </a:p>
          <a:p>
            <a:pPr marL="514350" indent="-514350">
              <a:buFont typeface="+mj-lt"/>
              <a:buAutoNum type="alphaUcPeriod"/>
            </a:pPr>
            <a:r>
              <a:rPr lang="en-US" sz="2400" dirty="0"/>
              <a:t>Revisiting</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Retaining (correct)</a:t>
            </a:r>
          </a:p>
          <a:p>
            <a:pPr marL="514350" indent="-514350">
              <a:buFont typeface="+mj-lt"/>
              <a:buAutoNum type="alphaUcPeriod"/>
            </a:pPr>
            <a:r>
              <a:rPr lang="en-US" sz="2400" dirty="0"/>
              <a:t>Remembering</a:t>
            </a:r>
          </a:p>
          <a:p>
            <a:pPr marL="514350" indent="-514350">
              <a:buFont typeface="+mj-lt"/>
              <a:buAutoNum type="alphaUcPeriod"/>
            </a:pPr>
            <a:r>
              <a:rPr lang="en-US" sz="2400" dirty="0"/>
              <a:t>Redeveloping</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Rehosting (correct)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34</a:t>
            </a:fld>
            <a:endParaRPr lang="en-US" dirty="0"/>
          </a:p>
        </p:txBody>
      </p:sp>
    </p:spTree>
    <p:custDataLst>
      <p:tags r:id="rId1"/>
    </p:custDataLst>
    <p:extLst>
      <p:ext uri="{BB962C8B-B14F-4D97-AF65-F5344CB8AC3E}">
        <p14:creationId xmlns:p14="http://schemas.microsoft.com/office/powerpoint/2010/main" val="1701098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3</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What is the storage capacity of AWS Snowmobile?</a:t>
            </a:r>
          </a:p>
          <a:p>
            <a:pPr marL="514350" indent="-514350">
              <a:buFont typeface="+mj-lt"/>
              <a:buAutoNum type="alphaUcPeriod"/>
            </a:pPr>
            <a:r>
              <a:rPr lang="en-US" sz="2400" dirty="0"/>
              <a:t>40 PB</a:t>
            </a:r>
          </a:p>
          <a:p>
            <a:pPr marL="514350" indent="-514350">
              <a:buFont typeface="+mj-lt"/>
              <a:buAutoNum type="alphaUcPeriod"/>
            </a:pPr>
            <a:r>
              <a:rPr lang="en-US" sz="2400" dirty="0"/>
              <a:t>60 PB</a:t>
            </a:r>
          </a:p>
          <a:p>
            <a:pPr marL="514350" indent="-514350">
              <a:buFont typeface="+mj-lt"/>
              <a:buAutoNum type="alphaUcPeriod"/>
            </a:pPr>
            <a:r>
              <a:rPr lang="en-US" sz="2400" dirty="0"/>
              <a:t>80 PB</a:t>
            </a:r>
          </a:p>
          <a:p>
            <a:pPr marL="514350" indent="-514350">
              <a:buFont typeface="+mj-lt"/>
              <a:buAutoNum type="alphaUcPeriod"/>
            </a:pPr>
            <a:r>
              <a:rPr lang="en-US" sz="2400" dirty="0"/>
              <a:t>100 PB</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35</a:t>
            </a:fld>
            <a:endParaRPr lang="en-US" dirty="0"/>
          </a:p>
        </p:txBody>
      </p:sp>
    </p:spTree>
    <p:custDataLst>
      <p:tags r:id="rId1"/>
    </p:custDataLst>
    <p:extLst>
      <p:ext uri="{BB962C8B-B14F-4D97-AF65-F5344CB8AC3E}">
        <p14:creationId xmlns:p14="http://schemas.microsoft.com/office/powerpoint/2010/main" val="299692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3</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What is the storage capacity of AWS Snowmobile?</a:t>
            </a:r>
          </a:p>
          <a:p>
            <a:pPr marL="514350" indent="-514350">
              <a:buFont typeface="+mj-lt"/>
              <a:buAutoNum type="alphaUcPeriod"/>
            </a:pPr>
            <a:r>
              <a:rPr lang="en-US" sz="2400" dirty="0"/>
              <a:t>40 PB</a:t>
            </a:r>
          </a:p>
          <a:p>
            <a:pPr marL="514350" indent="-514350">
              <a:buFont typeface="+mj-lt"/>
              <a:buAutoNum type="alphaUcPeriod"/>
            </a:pPr>
            <a:r>
              <a:rPr lang="en-US" sz="2400" dirty="0"/>
              <a:t>60 PB</a:t>
            </a:r>
          </a:p>
          <a:p>
            <a:pPr marL="514350" indent="-514350">
              <a:buFont typeface="+mj-lt"/>
              <a:buAutoNum type="alphaUcPeriod"/>
            </a:pPr>
            <a:r>
              <a:rPr lang="en-US" sz="2400" dirty="0"/>
              <a:t>80 PB</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100 PB (correct)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36</a:t>
            </a:fld>
            <a:endParaRPr lang="en-US" dirty="0"/>
          </a:p>
        </p:txBody>
      </p:sp>
    </p:spTree>
    <p:custDataLst>
      <p:tags r:id="rId1"/>
    </p:custDataLst>
    <p:extLst>
      <p:ext uri="{BB962C8B-B14F-4D97-AF65-F5344CB8AC3E}">
        <p14:creationId xmlns:p14="http://schemas.microsoft.com/office/powerpoint/2010/main" val="237495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4</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What is the storage capacity of Snowball Edge Storage Optimized?</a:t>
            </a:r>
          </a:p>
          <a:p>
            <a:pPr marL="514350" indent="-514350">
              <a:buFont typeface="+mj-lt"/>
              <a:buAutoNum type="alphaUcPeriod"/>
            </a:pPr>
            <a:r>
              <a:rPr lang="en-US" sz="2400" dirty="0"/>
              <a:t>40 TB</a:t>
            </a:r>
          </a:p>
          <a:p>
            <a:pPr marL="514350" indent="-514350">
              <a:buFont typeface="+mj-lt"/>
              <a:buAutoNum type="alphaUcPeriod"/>
            </a:pPr>
            <a:r>
              <a:rPr lang="en-US" sz="2400" dirty="0"/>
              <a:t>60 TB</a:t>
            </a:r>
          </a:p>
          <a:p>
            <a:pPr marL="514350" indent="-514350">
              <a:buFont typeface="+mj-lt"/>
              <a:buAutoNum type="alphaUcPeriod"/>
            </a:pPr>
            <a:r>
              <a:rPr lang="en-US" sz="2400" dirty="0"/>
              <a:t>80 TB</a:t>
            </a:r>
          </a:p>
          <a:p>
            <a:pPr marL="514350" indent="-514350">
              <a:buFont typeface="+mj-lt"/>
              <a:buAutoNum type="alphaUcPeriod"/>
            </a:pPr>
            <a:r>
              <a:rPr lang="en-US" sz="2400" dirty="0"/>
              <a:t>100 TB</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37</a:t>
            </a:fld>
            <a:endParaRPr lang="en-US" dirty="0"/>
          </a:p>
        </p:txBody>
      </p:sp>
    </p:spTree>
    <p:custDataLst>
      <p:tags r:id="rId1"/>
    </p:custDataLst>
    <p:extLst>
      <p:ext uri="{BB962C8B-B14F-4D97-AF65-F5344CB8AC3E}">
        <p14:creationId xmlns:p14="http://schemas.microsoft.com/office/powerpoint/2010/main" val="3858886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4</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What is the storage capacity of Snowball Edge Storage Optimized?</a:t>
            </a:r>
          </a:p>
          <a:p>
            <a:pPr marL="514350" indent="-514350">
              <a:buFont typeface="+mj-lt"/>
              <a:buAutoNum type="alphaUcPeriod"/>
            </a:pPr>
            <a:r>
              <a:rPr lang="en-US" sz="2400" dirty="0"/>
              <a:t>40 TB</a:t>
            </a:r>
          </a:p>
          <a:p>
            <a:pPr marL="514350" indent="-514350">
              <a:buFont typeface="+mj-lt"/>
              <a:buAutoNum type="alphaUcPeriod"/>
            </a:pPr>
            <a:r>
              <a:rPr lang="en-US" sz="2400" dirty="0"/>
              <a:t>60 TB</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80 TB (correct)</a:t>
            </a:r>
          </a:p>
          <a:p>
            <a:pPr marL="514350" indent="-514350">
              <a:buFont typeface="+mj-lt"/>
              <a:buAutoNum type="alphaUcPeriod"/>
            </a:pPr>
            <a:r>
              <a:rPr lang="en-US" sz="2400" dirty="0"/>
              <a:t>100 TB</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38</a:t>
            </a:fld>
            <a:endParaRPr lang="en-US" dirty="0"/>
          </a:p>
        </p:txBody>
      </p:sp>
    </p:spTree>
    <p:custDataLst>
      <p:tags r:id="rId1"/>
    </p:custDataLst>
    <p:extLst>
      <p:ext uri="{BB962C8B-B14F-4D97-AF65-F5344CB8AC3E}">
        <p14:creationId xmlns:p14="http://schemas.microsoft.com/office/powerpoint/2010/main" val="4217447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question 5</a:t>
            </a: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AWS Well-Architected Framework pillar includes the ability to recover from infrastructure or service disruptions?</a:t>
            </a:r>
          </a:p>
          <a:p>
            <a:pPr marL="514350" indent="-514350">
              <a:buFont typeface="+mj-lt"/>
              <a:buAutoNum type="alphaUcPeriod"/>
            </a:pPr>
            <a:r>
              <a:rPr lang="en-US" sz="2400" dirty="0"/>
              <a:t>Cost optimization</a:t>
            </a:r>
          </a:p>
          <a:p>
            <a:pPr marL="514350" indent="-514350">
              <a:buFont typeface="+mj-lt"/>
              <a:buAutoNum type="alphaUcPeriod"/>
            </a:pPr>
            <a:r>
              <a:rPr lang="en-US" sz="2400" dirty="0"/>
              <a:t>Operational excellence</a:t>
            </a:r>
          </a:p>
          <a:p>
            <a:pPr marL="514350" indent="-514350">
              <a:buFont typeface="+mj-lt"/>
              <a:buAutoNum type="alphaUcPeriod"/>
            </a:pPr>
            <a:r>
              <a:rPr lang="en-US" sz="2400" dirty="0"/>
              <a:t>Performance efficiency</a:t>
            </a:r>
          </a:p>
          <a:p>
            <a:pPr marL="514350" indent="-514350">
              <a:buFont typeface="+mj-lt"/>
              <a:buAutoNum type="alphaUcPeriod"/>
            </a:pPr>
            <a:r>
              <a:rPr lang="en-US" sz="2400" dirty="0"/>
              <a:t>Reliability</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
        <p:nvSpPr>
          <p:cNvPr id="4" name="Slide Number Placeholder 3"/>
          <p:cNvSpPr>
            <a:spLocks noGrp="1"/>
          </p:cNvSpPr>
          <p:nvPr>
            <p:ph type="sldNum" sz="quarter" idx="10"/>
          </p:nvPr>
        </p:nvSpPr>
        <p:spPr/>
        <p:txBody>
          <a:bodyPr/>
          <a:lstStyle/>
          <a:p>
            <a:fld id="{B6A95138-A96E-2F42-A959-2EFD44FE4AB7}" type="slidenum">
              <a:rPr lang="en-US" smtClean="0"/>
              <a:pPr/>
              <a:t>39</a:t>
            </a:fld>
            <a:endParaRPr lang="en-US" dirty="0"/>
          </a:p>
        </p:txBody>
      </p:sp>
    </p:spTree>
    <p:custDataLst>
      <p:tags r:id="rId1"/>
    </p:custDataLst>
    <p:extLst>
      <p:ext uri="{BB962C8B-B14F-4D97-AF65-F5344CB8AC3E}">
        <p14:creationId xmlns:p14="http://schemas.microsoft.com/office/powerpoint/2010/main" val="408238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AWS Cloud Adoption Framework</a:t>
            </a:r>
          </a:p>
        </p:txBody>
      </p:sp>
      <p:sp>
        <p:nvSpPr>
          <p:cNvPr id="7" name="Text Placeholder 6"/>
          <p:cNvSpPr>
            <a:spLocks noGrp="1"/>
          </p:cNvSpPr>
          <p:nvPr>
            <p:ph idx="1"/>
          </p:nvPr>
        </p:nvSpPr>
        <p:spPr>
          <a:xfrm>
            <a:off x="419100" y="2125890"/>
            <a:ext cx="7290238" cy="2943813"/>
          </a:xfrm>
        </p:spPr>
        <p:txBody>
          <a:bodyPr anchor="ctr">
            <a:normAutofit/>
          </a:bodyPr>
          <a:lstStyle/>
          <a:p>
            <a:pPr>
              <a:lnSpc>
                <a:spcPct val="100000"/>
              </a:lnSpc>
              <a:spcAft>
                <a:spcPts val="1000"/>
              </a:spcAft>
            </a:pPr>
            <a:r>
              <a:rPr lang="en-US" dirty="0"/>
              <a:t>Provides advice to your company to enable a quick and smooth migration to AWS</a:t>
            </a:r>
          </a:p>
          <a:p>
            <a:pPr>
              <a:lnSpc>
                <a:spcPct val="100000"/>
              </a:lnSpc>
              <a:spcAft>
                <a:spcPts val="1000"/>
              </a:spcAft>
            </a:pPr>
            <a:r>
              <a:rPr lang="en-US" dirty="0">
                <a:latin typeface="+mn-lt"/>
              </a:rPr>
              <a:t>Organizes guidance into six areas of focus, called </a:t>
            </a:r>
            <a:r>
              <a:rPr lang="en-US" dirty="0">
                <a:latin typeface="Amazon Ember" panose="020B0603020204020204" pitchFamily="34" charset="0"/>
                <a:ea typeface="Amazon Ember" panose="020B0603020204020204" pitchFamily="34" charset="0"/>
                <a:cs typeface="Amazon Ember" panose="020B0603020204020204" pitchFamily="34" charset="0"/>
              </a:rPr>
              <a:t>perspectives</a:t>
            </a:r>
          </a:p>
        </p:txBody>
      </p:sp>
      <p:pic>
        <p:nvPicPr>
          <p:cNvPr id="4" name="Picture 3">
            <a:extLst>
              <a:ext uri="{FF2B5EF4-FFF2-40B4-BE49-F238E27FC236}">
                <a16:creationId xmlns:a16="http://schemas.microsoft.com/office/drawing/2014/main" id="{0AB09FF5-7BCA-CA4F-B4A6-3A4BE2B9F6B7}"/>
              </a:ext>
            </a:extLst>
          </p:cNvPr>
          <p:cNvPicPr>
            <a:picLocks noChangeAspect="1"/>
          </p:cNvPicPr>
          <p:nvPr/>
        </p:nvPicPr>
        <p:blipFill>
          <a:blip r:embed="rId4"/>
          <a:stretch>
            <a:fillRect/>
          </a:stretch>
        </p:blipFill>
        <p:spPr>
          <a:xfrm>
            <a:off x="7917180" y="2582701"/>
            <a:ext cx="3072384" cy="2030192"/>
          </a:xfrm>
          <a:prstGeom prst="rect">
            <a:avLst/>
          </a:prstGeom>
        </p:spPr>
      </p:pic>
      <p:sp>
        <p:nvSpPr>
          <p:cNvPr id="10" name="Slide Number Placeholder 3">
            <a:extLst>
              <a:ext uri="{FF2B5EF4-FFF2-40B4-BE49-F238E27FC236}">
                <a16:creationId xmlns:a16="http://schemas.microsoft.com/office/drawing/2014/main" id="{FD644D98-A3FA-254E-8414-8B4B93BE829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4</a:t>
            </a:fld>
            <a:endParaRPr lang="en-US" dirty="0"/>
          </a:p>
        </p:txBody>
      </p:sp>
      <p:sp>
        <p:nvSpPr>
          <p:cNvPr id="12" name="Footer Placeholder 4">
            <a:extLst>
              <a:ext uri="{FF2B5EF4-FFF2-40B4-BE49-F238E27FC236}">
                <a16:creationId xmlns:a16="http://schemas.microsoft.com/office/drawing/2014/main" id="{4C7A0DAB-591E-2A48-88D5-2EE57B663820}"/>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Tree>
    <p:custDataLst>
      <p:tags r:id="rId1"/>
    </p:custDataLst>
    <p:extLst>
      <p:ext uri="{BB962C8B-B14F-4D97-AF65-F5344CB8AC3E}">
        <p14:creationId xmlns:p14="http://schemas.microsoft.com/office/powerpoint/2010/main" val="1992207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tint val="75000"/>
                  </a:srgbClr>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 2021 Amazon Web Services, Inc. or its affiliates. All rights reserved.</a:t>
            </a:r>
          </a:p>
        </p:txBody>
      </p:sp>
      <p:sp>
        <p:nvSpPr>
          <p:cNvPr id="7" name="Title 1">
            <a:extLst>
              <a:ext uri="{FF2B5EF4-FFF2-40B4-BE49-F238E27FC236}">
                <a16:creationId xmlns:a16="http://schemas.microsoft.com/office/drawing/2014/main" id="{3D5E4397-E58C-5D42-BD00-71492E53CBBE}"/>
              </a:ext>
            </a:extLst>
          </p:cNvPr>
          <p:cNvSpPr>
            <a:spLocks noGrp="1"/>
          </p:cNvSpPr>
          <p:nvPr>
            <p:ph type="title"/>
          </p:nvPr>
        </p:nvSpPr>
        <p:spPr/>
        <p:txBody>
          <a:bodyPr>
            <a:normAutofit/>
          </a:bodyPr>
          <a:lstStyle/>
          <a:p>
            <a:r>
              <a:rPr lang="en-US" dirty="0"/>
              <a:t>Knowledge check answer 5</a:t>
            </a:r>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40</a:t>
            </a:fld>
            <a:endParaRPr kumimoji="0" lang="en-US" sz="9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 name="Content Placeholder 2">
            <a:extLst>
              <a:ext uri="{FF2B5EF4-FFF2-40B4-BE49-F238E27FC236}">
                <a16:creationId xmlns:a16="http://schemas.microsoft.com/office/drawing/2014/main" id="{1220E447-A3F0-CF40-B05D-FF5B7BA00776}"/>
              </a:ext>
            </a:extLst>
          </p:cNvPr>
          <p:cNvSpPr>
            <a:spLocks noGrp="1"/>
          </p:cNvSpPr>
          <p:nvPr>
            <p:ph idx="16"/>
          </p:nvPr>
        </p:nvSpPr>
        <p:spPr/>
        <p:txBody>
          <a:bodyPr/>
          <a:lstStyle/>
          <a:p>
            <a:pPr marL="0" indent="0">
              <a:spcAft>
                <a:spcPts val="1000"/>
              </a:spcAft>
              <a:buNone/>
            </a:pPr>
            <a:r>
              <a:rPr lang="en-US" dirty="0"/>
              <a:t>Which AWS Well-Architected Framework pillar includes the ability to recover from infrastructure or service disruptions?</a:t>
            </a:r>
          </a:p>
          <a:p>
            <a:pPr marL="514350" indent="-514350">
              <a:buFont typeface="+mj-lt"/>
              <a:buAutoNum type="alphaUcPeriod"/>
            </a:pPr>
            <a:r>
              <a:rPr lang="en-US" sz="2400" dirty="0"/>
              <a:t>Cost optimization</a:t>
            </a:r>
          </a:p>
          <a:p>
            <a:pPr marL="514350" indent="-514350">
              <a:buFont typeface="+mj-lt"/>
              <a:buAutoNum type="alphaUcPeriod"/>
            </a:pPr>
            <a:r>
              <a:rPr lang="en-US" sz="2400" dirty="0"/>
              <a:t>Operational excellence</a:t>
            </a:r>
          </a:p>
          <a:p>
            <a:pPr marL="514350" indent="-514350">
              <a:buFont typeface="+mj-lt"/>
              <a:buAutoNum type="alphaUcPeriod"/>
            </a:pPr>
            <a:r>
              <a:rPr lang="en-US" sz="2400" dirty="0"/>
              <a:t>Performance efficiency</a:t>
            </a:r>
          </a:p>
          <a:p>
            <a:pPr marL="514350" indent="-514350">
              <a:buFont typeface="+mj-lt"/>
              <a:buAutoNum type="alphaUcPeriod"/>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Reliability (correct)</a:t>
            </a:r>
          </a:p>
        </p:txBody>
      </p:sp>
      <p:pic>
        <p:nvPicPr>
          <p:cNvPr id="8" name="Content Placeholder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96" y="2503939"/>
            <a:ext cx="1384653" cy="1391576"/>
          </a:xfrm>
          <a:prstGeom prst="rect">
            <a:avLst/>
          </a:prstGeom>
        </p:spPr>
      </p:pic>
    </p:spTree>
    <p:custDataLst>
      <p:tags r:id="rId1"/>
    </p:custDataLst>
    <p:extLst>
      <p:ext uri="{BB962C8B-B14F-4D97-AF65-F5344CB8AC3E}">
        <p14:creationId xmlns:p14="http://schemas.microsoft.com/office/powerpoint/2010/main" val="3217846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2CE6-972B-4547-9E75-EAE5884D4214}"/>
              </a:ext>
            </a:extLst>
          </p:cNvPr>
          <p:cNvSpPr>
            <a:spLocks noGrp="1"/>
          </p:cNvSpPr>
          <p:nvPr>
            <p:ph type="title"/>
          </p:nvPr>
        </p:nvSpPr>
        <p:spPr/>
        <p:txBody>
          <a:bodyPr/>
          <a:lstStyle/>
          <a:p>
            <a:r>
              <a:rPr lang="en-US" dirty="0"/>
              <a:t>Module 9 summary</a:t>
            </a:r>
          </a:p>
        </p:txBody>
      </p:sp>
      <p:sp>
        <p:nvSpPr>
          <p:cNvPr id="3" name="Content Placeholder 2">
            <a:extLst>
              <a:ext uri="{FF2B5EF4-FFF2-40B4-BE49-F238E27FC236}">
                <a16:creationId xmlns:a16="http://schemas.microsoft.com/office/drawing/2014/main" id="{07C101F2-E799-2B47-A6F6-8D2CB84C0106}"/>
              </a:ext>
            </a:extLst>
          </p:cNvPr>
          <p:cNvSpPr>
            <a:spLocks noGrp="1"/>
          </p:cNvSpPr>
          <p:nvPr>
            <p:ph idx="1"/>
          </p:nvPr>
        </p:nvSpPr>
        <p:spPr>
          <a:xfrm>
            <a:off x="419100" y="1528175"/>
            <a:ext cx="6933170" cy="4648788"/>
          </a:xfrm>
        </p:spPr>
        <p:txBody>
          <a:bodyPr/>
          <a:lstStyle/>
          <a:p>
            <a:pPr marL="0" indent="0">
              <a:spcAft>
                <a:spcPts val="1000"/>
              </a:spcAft>
              <a:buNone/>
            </a:pPr>
            <a:r>
              <a:rPr lang="en-US" dirty="0"/>
              <a:t>In this module, you learned about:</a:t>
            </a:r>
          </a:p>
          <a:p>
            <a:r>
              <a:rPr lang="en-US" sz="2400" dirty="0"/>
              <a:t>AWS Cloud Adoption Framework</a:t>
            </a:r>
          </a:p>
          <a:p>
            <a:r>
              <a:rPr lang="en-US" sz="2400" dirty="0"/>
              <a:t>Six strategies for migration</a:t>
            </a:r>
          </a:p>
          <a:p>
            <a:r>
              <a:rPr lang="en-US" sz="2400" dirty="0"/>
              <a:t>AWS Snow Family</a:t>
            </a:r>
          </a:p>
          <a:p>
            <a:r>
              <a:rPr lang="en-US" sz="2400" dirty="0"/>
              <a:t>Innovation with AWS services</a:t>
            </a:r>
          </a:p>
          <a:p>
            <a:r>
              <a:rPr lang="en-US" sz="2400" dirty="0"/>
              <a:t>Five pillars of the AWS Well-Architected Framework</a:t>
            </a:r>
          </a:p>
        </p:txBody>
      </p:sp>
      <p:sp>
        <p:nvSpPr>
          <p:cNvPr id="6" name="Slide Number Placeholder 3">
            <a:extLst>
              <a:ext uri="{FF2B5EF4-FFF2-40B4-BE49-F238E27FC236}">
                <a16:creationId xmlns:a16="http://schemas.microsoft.com/office/drawing/2014/main" id="{F21C5448-3877-5B45-899B-0C84EBEA28CB}"/>
              </a:ext>
            </a:extLst>
          </p:cNvPr>
          <p:cNvSpPr>
            <a:spLocks noGrp="1"/>
          </p:cNvSpPr>
          <p:nvPr>
            <p:ph type="sldNum" sz="quarter" idx="12"/>
          </p:nvPr>
        </p:nvSpPr>
        <p:spPr/>
        <p:txBody>
          <a:bodyPr/>
          <a:lstStyle/>
          <a:p>
            <a:fld id="{B6A95138-A96E-2F42-A959-2EFD44FE4AB7}" type="slidenum">
              <a:rPr lang="en-US" smtClean="0"/>
              <a:pPr/>
              <a:t>41</a:t>
            </a:fld>
            <a:endParaRPr lang="en-US" dirty="0"/>
          </a:p>
        </p:txBody>
      </p:sp>
      <p:sp>
        <p:nvSpPr>
          <p:cNvPr id="8" name="Footer Placeholder 4">
            <a:extLst>
              <a:ext uri="{FF2B5EF4-FFF2-40B4-BE49-F238E27FC236}">
                <a16:creationId xmlns:a16="http://schemas.microsoft.com/office/drawing/2014/main" id="{5E53D226-E234-4B4B-9CAD-C8750CB1D70F}"/>
              </a:ext>
            </a:extLst>
          </p:cNvPr>
          <p:cNvSpPr>
            <a:spLocks noGrp="1"/>
          </p:cNvSpPr>
          <p:nvPr>
            <p:ph type="ftr" sz="quarter" idx="3"/>
          </p:nvPr>
        </p:nvSpPr>
        <p:spPr/>
        <p:txBody>
          <a:bodyPr/>
          <a:lstStyle/>
          <a:p>
            <a:r>
              <a:rPr lang="en-US" dirty="0"/>
              <a:t>© 2021 Amazon Web Services, Inc. or its affiliates. All rights reserved.</a:t>
            </a:r>
          </a:p>
        </p:txBody>
      </p:sp>
      <p:pic>
        <p:nvPicPr>
          <p:cNvPr id="7" name="Picture 6">
            <a:extLst>
              <a:ext uri="{FF2B5EF4-FFF2-40B4-BE49-F238E27FC236}">
                <a16:creationId xmlns:a16="http://schemas.microsoft.com/office/drawing/2014/main" id="{1CDB13B9-887C-3643-A677-DFFFE9439301}"/>
              </a:ext>
            </a:extLst>
          </p:cNvPr>
          <p:cNvPicPr>
            <a:picLocks noChangeAspect="1"/>
          </p:cNvPicPr>
          <p:nvPr/>
        </p:nvPicPr>
        <p:blipFill>
          <a:blip r:embed="rId4"/>
          <a:stretch>
            <a:fillRect/>
          </a:stretch>
        </p:blipFill>
        <p:spPr>
          <a:xfrm>
            <a:off x="7647709" y="2509255"/>
            <a:ext cx="4045500" cy="2686627"/>
          </a:xfrm>
          <a:prstGeom prst="rect">
            <a:avLst/>
          </a:prstGeom>
        </p:spPr>
      </p:pic>
    </p:spTree>
    <p:custDataLst>
      <p:tags r:id="rId1"/>
    </p:custDataLst>
    <p:extLst>
      <p:ext uri="{BB962C8B-B14F-4D97-AF65-F5344CB8AC3E}">
        <p14:creationId xmlns:p14="http://schemas.microsoft.com/office/powerpoint/2010/main" val="403727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Perspectives</a:t>
            </a:r>
          </a:p>
        </p:txBody>
      </p:sp>
      <p:sp>
        <p:nvSpPr>
          <p:cNvPr id="11" name="Freeform 10"/>
          <p:cNvSpPr/>
          <p:nvPr/>
        </p:nvSpPr>
        <p:spPr>
          <a:xfrm>
            <a:off x="807604"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chemeClr val="tx1"/>
                </a:solidFill>
                <a:latin typeface="Amazon Ember Light"/>
                <a:ea typeface="Amazon Ember" panose="02000000000000000000" pitchFamily="2" charset="0"/>
              </a:rPr>
              <a:t>Business</a:t>
            </a:r>
            <a:endParaRPr kumimoji="0" lang="en-US" sz="2400" b="0" i="0" u="none" strike="noStrike" kern="1200" cap="none" spc="0" normalizeH="0" baseline="0" noProof="0" dirty="0">
              <a:ln>
                <a:noFill/>
              </a:ln>
              <a:solidFill>
                <a:schemeClr val="tx1"/>
              </a:solidFill>
              <a:effectLst/>
              <a:uLnTx/>
              <a:uFillTx/>
              <a:latin typeface="Amazon Ember Light"/>
              <a:ea typeface="Amazon Ember" panose="02000000000000000000" pitchFamily="2" charset="0"/>
            </a:endParaRPr>
          </a:p>
        </p:txBody>
      </p:sp>
      <p:sp>
        <p:nvSpPr>
          <p:cNvPr id="13" name="Freeform 12"/>
          <p:cNvSpPr/>
          <p:nvPr/>
        </p:nvSpPr>
        <p:spPr>
          <a:xfrm>
            <a:off x="2978049"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People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5" name="Freeform 14"/>
          <p:cNvSpPr/>
          <p:nvPr/>
        </p:nvSpPr>
        <p:spPr>
          <a:xfrm>
            <a:off x="5157207"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Governance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7" name="Freeform 16"/>
          <p:cNvSpPr/>
          <p:nvPr/>
        </p:nvSpPr>
        <p:spPr>
          <a:xfrm>
            <a:off x="692370"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Platform</a:t>
            </a:r>
          </a:p>
        </p:txBody>
      </p:sp>
      <p:sp>
        <p:nvSpPr>
          <p:cNvPr id="19" name="Freeform 18"/>
          <p:cNvSpPr/>
          <p:nvPr/>
        </p:nvSpPr>
        <p:spPr>
          <a:xfrm>
            <a:off x="2882697"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Security</a:t>
            </a:r>
          </a:p>
        </p:txBody>
      </p:sp>
      <p:sp>
        <p:nvSpPr>
          <p:cNvPr id="21" name="Freeform 20"/>
          <p:cNvSpPr/>
          <p:nvPr/>
        </p:nvSpPr>
        <p:spPr>
          <a:xfrm>
            <a:off x="5041973"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Operations</a:t>
            </a:r>
          </a:p>
        </p:txBody>
      </p:sp>
      <p:sp>
        <p:nvSpPr>
          <p:cNvPr id="2" name="TextBox 1"/>
          <p:cNvSpPr txBox="1"/>
          <p:nvPr/>
        </p:nvSpPr>
        <p:spPr>
          <a:xfrm>
            <a:off x="8815892" y="2192281"/>
            <a:ext cx="2117558" cy="954107"/>
          </a:xfrm>
          <a:prstGeom prst="rect">
            <a:avLst/>
          </a:prstGeom>
          <a:noFill/>
        </p:spPr>
        <p:txBody>
          <a:bodyPr wrap="square" rtlCol="0">
            <a:spAutoFit/>
          </a:bodyPr>
          <a:lstStyle/>
          <a:p>
            <a:pPr algn="ctr"/>
            <a:r>
              <a:rPr lang="en-US" sz="28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Business</a:t>
            </a:r>
          </a:p>
          <a:p>
            <a:pPr algn="ctr"/>
            <a:r>
              <a:rPr lang="en-US" sz="28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capabilities</a:t>
            </a:r>
          </a:p>
        </p:txBody>
      </p:sp>
      <p:sp>
        <p:nvSpPr>
          <p:cNvPr id="47" name="TextBox 46"/>
          <p:cNvSpPr txBox="1"/>
          <p:nvPr/>
        </p:nvSpPr>
        <p:spPr>
          <a:xfrm>
            <a:off x="8742420" y="4150349"/>
            <a:ext cx="2264503" cy="954107"/>
          </a:xfrm>
          <a:prstGeom prst="rect">
            <a:avLst/>
          </a:prstGeom>
          <a:noFill/>
        </p:spPr>
        <p:txBody>
          <a:bodyPr wrap="square" rtlCol="0">
            <a:spAutoFit/>
          </a:bodyPr>
          <a:lstStyle/>
          <a:p>
            <a:pPr algn="ctr"/>
            <a:r>
              <a:rPr lang="en-US" sz="28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Technical</a:t>
            </a:r>
          </a:p>
          <a:p>
            <a:pPr algn="ctr"/>
            <a:r>
              <a:rPr lang="en-US" sz="28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capabilities</a:t>
            </a:r>
          </a:p>
        </p:txBody>
      </p:sp>
      <p:grpSp>
        <p:nvGrpSpPr>
          <p:cNvPr id="27" name="Group 26"/>
          <p:cNvGrpSpPr/>
          <p:nvPr/>
        </p:nvGrpSpPr>
        <p:grpSpPr>
          <a:xfrm>
            <a:off x="3452633" y="3950341"/>
            <a:ext cx="1112988" cy="1065005"/>
            <a:chOff x="6089845" y="3221263"/>
            <a:chExt cx="1112988" cy="1065005"/>
          </a:xfrm>
        </p:grpSpPr>
        <p:sp>
          <p:nvSpPr>
            <p:cNvPr id="18" name="Rounded Rectangle 17"/>
            <p:cNvSpPr/>
            <p:nvPr/>
          </p:nvSpPr>
          <p:spPr>
            <a:xfrm>
              <a:off x="6089845" y="3221263"/>
              <a:ext cx="1036839" cy="1036839"/>
            </a:xfrm>
            <a:prstGeom prst="roundRect">
              <a:avLst>
                <a:gd name="adj" fmla="val 16670"/>
              </a:avLst>
            </a:prstGeom>
            <a:solidFill>
              <a:schemeClr val="bg2"/>
            </a:solidFill>
            <a:ln>
              <a:solidFill>
                <a:schemeClr val="bg1">
                  <a:lumMod val="75000"/>
                </a:schemeClr>
              </a:solid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318" y="3223753"/>
              <a:ext cx="1062515" cy="1062515"/>
            </a:xfrm>
            <a:prstGeom prst="rect">
              <a:avLst/>
            </a:prstGeom>
            <a:ln>
              <a:noFill/>
            </a:ln>
          </p:spPr>
        </p:pic>
      </p:grpSp>
      <p:grpSp>
        <p:nvGrpSpPr>
          <p:cNvPr id="25" name="Group 24"/>
          <p:cNvGrpSpPr/>
          <p:nvPr/>
        </p:nvGrpSpPr>
        <p:grpSpPr>
          <a:xfrm>
            <a:off x="5612448" y="2262971"/>
            <a:ext cx="1058062" cy="1063537"/>
            <a:chOff x="4792341" y="4406849"/>
            <a:chExt cx="1058062" cy="1063537"/>
          </a:xfrm>
        </p:grpSpPr>
        <p:sp>
          <p:nvSpPr>
            <p:cNvPr id="14" name="Rounded Rectangle 13"/>
            <p:cNvSpPr/>
            <p:nvPr/>
          </p:nvSpPr>
          <p:spPr>
            <a:xfrm>
              <a:off x="4792341"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4117" y="4434100"/>
              <a:ext cx="1036286" cy="1036286"/>
            </a:xfrm>
            <a:prstGeom prst="rect">
              <a:avLst/>
            </a:prstGeom>
          </p:spPr>
        </p:pic>
      </p:grpSp>
      <p:grpSp>
        <p:nvGrpSpPr>
          <p:cNvPr id="29" name="Group 28"/>
          <p:cNvGrpSpPr/>
          <p:nvPr/>
        </p:nvGrpSpPr>
        <p:grpSpPr>
          <a:xfrm>
            <a:off x="5611627" y="3955605"/>
            <a:ext cx="1040409" cy="1051505"/>
            <a:chOff x="6089845" y="4406849"/>
            <a:chExt cx="1040409" cy="1051505"/>
          </a:xfrm>
        </p:grpSpPr>
        <p:sp>
          <p:nvSpPr>
            <p:cNvPr id="20" name="Rounded Rectangle 19"/>
            <p:cNvSpPr/>
            <p:nvPr/>
          </p:nvSpPr>
          <p:spPr>
            <a:xfrm>
              <a:off x="6089845"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94" y="4451794"/>
              <a:ext cx="1006560" cy="1006560"/>
            </a:xfrm>
            <a:prstGeom prst="rect">
              <a:avLst/>
            </a:prstGeom>
          </p:spPr>
        </p:pic>
      </p:grpSp>
      <p:grpSp>
        <p:nvGrpSpPr>
          <p:cNvPr id="26" name="Group 25"/>
          <p:cNvGrpSpPr/>
          <p:nvPr/>
        </p:nvGrpSpPr>
        <p:grpSpPr>
          <a:xfrm>
            <a:off x="1249989" y="3947611"/>
            <a:ext cx="1036839" cy="1036839"/>
            <a:chOff x="6089845" y="2000207"/>
            <a:chExt cx="1036839" cy="1036839"/>
          </a:xfrm>
        </p:grpSpPr>
        <p:sp>
          <p:nvSpPr>
            <p:cNvPr id="16" name="Rounded Rectangle 15"/>
            <p:cNvSpPr/>
            <p:nvPr/>
          </p:nvSpPr>
          <p:spPr>
            <a:xfrm>
              <a:off x="6089845"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173" y="2058139"/>
              <a:ext cx="909603" cy="909603"/>
            </a:xfrm>
            <a:prstGeom prst="rect">
              <a:avLst/>
            </a:prstGeom>
          </p:spPr>
        </p:pic>
      </p:grpSp>
      <p:grpSp>
        <p:nvGrpSpPr>
          <p:cNvPr id="22" name="Group 21"/>
          <p:cNvGrpSpPr/>
          <p:nvPr/>
        </p:nvGrpSpPr>
        <p:grpSpPr>
          <a:xfrm>
            <a:off x="1229448" y="2276320"/>
            <a:ext cx="1036839" cy="1036839"/>
            <a:chOff x="4792341" y="2000207"/>
            <a:chExt cx="1036839" cy="1036839"/>
          </a:xfrm>
        </p:grpSpPr>
        <p:sp>
          <p:nvSpPr>
            <p:cNvPr id="10" name="Rounded Rectangle 9"/>
            <p:cNvSpPr/>
            <p:nvPr/>
          </p:nvSpPr>
          <p:spPr>
            <a:xfrm>
              <a:off x="4792341"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497" y="2098215"/>
              <a:ext cx="869527" cy="869527"/>
            </a:xfrm>
            <a:prstGeom prst="rect">
              <a:avLst/>
            </a:prstGeom>
          </p:spPr>
        </p:pic>
      </p:grpSp>
      <p:grpSp>
        <p:nvGrpSpPr>
          <p:cNvPr id="23" name="Group 22"/>
          <p:cNvGrpSpPr/>
          <p:nvPr/>
        </p:nvGrpSpPr>
        <p:grpSpPr>
          <a:xfrm>
            <a:off x="3420948" y="2276320"/>
            <a:ext cx="1036839" cy="1036839"/>
            <a:chOff x="4792341" y="3221263"/>
            <a:chExt cx="1036839" cy="1036839"/>
          </a:xfrm>
        </p:grpSpPr>
        <p:sp>
          <p:nvSpPr>
            <p:cNvPr id="12" name="Rounded Rectangle 11"/>
            <p:cNvSpPr/>
            <p:nvPr/>
          </p:nvSpPr>
          <p:spPr>
            <a:xfrm>
              <a:off x="4792341" y="3221263"/>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sp>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2762" y="3284536"/>
              <a:ext cx="938997" cy="938997"/>
            </a:xfrm>
            <a:prstGeom prst="rect">
              <a:avLst/>
            </a:prstGeom>
          </p:spPr>
        </p:pic>
      </p:grpSp>
      <p:sp>
        <p:nvSpPr>
          <p:cNvPr id="65" name="Left Brace 64"/>
          <p:cNvSpPr/>
          <p:nvPr/>
        </p:nvSpPr>
        <p:spPr>
          <a:xfrm rot="10800000">
            <a:off x="7829517" y="1870915"/>
            <a:ext cx="406400" cy="1596840"/>
          </a:xfrm>
          <a:prstGeom prst="leftBrace">
            <a:avLst>
              <a:gd name="adj1" fmla="val 35000"/>
              <a:gd name="adj2" fmla="val 50000"/>
            </a:avLst>
          </a:prstGeom>
          <a:ln>
            <a:solidFill>
              <a:srgbClr val="507EF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6" name="Left Brace 65"/>
          <p:cNvSpPr/>
          <p:nvPr/>
        </p:nvSpPr>
        <p:spPr>
          <a:xfrm rot="10800000">
            <a:off x="7829518" y="3828983"/>
            <a:ext cx="406400" cy="1596840"/>
          </a:xfrm>
          <a:prstGeom prst="leftBrace">
            <a:avLst>
              <a:gd name="adj1" fmla="val 35000"/>
              <a:gd name="adj2" fmla="val 50000"/>
            </a:avLst>
          </a:prstGeom>
          <a:ln>
            <a:solidFill>
              <a:srgbClr val="507EFF"/>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Footer Placeholder 4">
            <a:extLst>
              <a:ext uri="{FF2B5EF4-FFF2-40B4-BE49-F238E27FC236}">
                <a16:creationId xmlns:a16="http://schemas.microsoft.com/office/drawing/2014/main" id="{22A7A71E-DD58-534A-BFDD-D172E4D4E90F}"/>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33" name="Slide Number Placeholder 3">
            <a:extLst>
              <a:ext uri="{FF2B5EF4-FFF2-40B4-BE49-F238E27FC236}">
                <a16:creationId xmlns:a16="http://schemas.microsoft.com/office/drawing/2014/main" id="{36DB1BA3-7E98-9742-A587-A27D6845994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5</a:t>
            </a:fld>
            <a:endParaRPr lang="en-US" dirty="0"/>
          </a:p>
        </p:txBody>
      </p:sp>
    </p:spTree>
    <p:custDataLst>
      <p:tags r:id="rId1"/>
    </p:custDataLst>
    <p:extLst>
      <p:ext uri="{BB962C8B-B14F-4D97-AF65-F5344CB8AC3E}">
        <p14:creationId xmlns:p14="http://schemas.microsoft.com/office/powerpoint/2010/main" val="346402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Business perspective</a:t>
            </a:r>
          </a:p>
        </p:txBody>
      </p:sp>
      <p:sp>
        <p:nvSpPr>
          <p:cNvPr id="11" name="Freeform 10"/>
          <p:cNvSpPr/>
          <p:nvPr/>
        </p:nvSpPr>
        <p:spPr>
          <a:xfrm>
            <a:off x="807604"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chemeClr val="tx1"/>
                </a:solidFill>
                <a:latin typeface="Amazon Ember Light"/>
                <a:ea typeface="Amazon Ember" panose="02000000000000000000" pitchFamily="2" charset="0"/>
              </a:rPr>
              <a:t>Business</a:t>
            </a:r>
            <a:endParaRPr kumimoji="0" lang="en-US" sz="2400" b="0" i="0" u="none" strike="noStrike" kern="1200" cap="none" spc="0" normalizeH="0" baseline="0" noProof="0" dirty="0">
              <a:ln>
                <a:noFill/>
              </a:ln>
              <a:solidFill>
                <a:schemeClr val="tx1"/>
              </a:solidFill>
              <a:effectLst/>
              <a:uLnTx/>
              <a:uFillTx/>
              <a:latin typeface="Amazon Ember Light"/>
              <a:ea typeface="Amazon Ember" panose="02000000000000000000" pitchFamily="2" charset="0"/>
            </a:endParaRPr>
          </a:p>
        </p:txBody>
      </p:sp>
      <p:sp>
        <p:nvSpPr>
          <p:cNvPr id="13" name="Freeform 12"/>
          <p:cNvSpPr/>
          <p:nvPr/>
        </p:nvSpPr>
        <p:spPr>
          <a:xfrm>
            <a:off x="2978049"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People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5" name="Freeform 14"/>
          <p:cNvSpPr/>
          <p:nvPr/>
        </p:nvSpPr>
        <p:spPr>
          <a:xfrm>
            <a:off x="5157207"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Governance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7" name="Freeform 16"/>
          <p:cNvSpPr/>
          <p:nvPr/>
        </p:nvSpPr>
        <p:spPr>
          <a:xfrm>
            <a:off x="692370"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Platform</a:t>
            </a:r>
          </a:p>
        </p:txBody>
      </p:sp>
      <p:sp>
        <p:nvSpPr>
          <p:cNvPr id="19" name="Freeform 18"/>
          <p:cNvSpPr/>
          <p:nvPr/>
        </p:nvSpPr>
        <p:spPr>
          <a:xfrm>
            <a:off x="2882697"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Security</a:t>
            </a:r>
          </a:p>
        </p:txBody>
      </p:sp>
      <p:sp>
        <p:nvSpPr>
          <p:cNvPr id="21" name="Freeform 20"/>
          <p:cNvSpPr/>
          <p:nvPr/>
        </p:nvSpPr>
        <p:spPr>
          <a:xfrm>
            <a:off x="5041973"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Operations</a:t>
            </a:r>
          </a:p>
        </p:txBody>
      </p:sp>
      <p:grpSp>
        <p:nvGrpSpPr>
          <p:cNvPr id="27" name="Group 26"/>
          <p:cNvGrpSpPr/>
          <p:nvPr/>
        </p:nvGrpSpPr>
        <p:grpSpPr>
          <a:xfrm>
            <a:off x="3452633" y="3950341"/>
            <a:ext cx="1112988" cy="1065005"/>
            <a:chOff x="6089845" y="3221263"/>
            <a:chExt cx="1112988" cy="1065005"/>
          </a:xfrm>
        </p:grpSpPr>
        <p:sp>
          <p:nvSpPr>
            <p:cNvPr id="18" name="Rounded Rectangle 17"/>
            <p:cNvSpPr/>
            <p:nvPr/>
          </p:nvSpPr>
          <p:spPr>
            <a:xfrm>
              <a:off x="6089845" y="3221263"/>
              <a:ext cx="1036839" cy="1036839"/>
            </a:xfrm>
            <a:prstGeom prst="roundRect">
              <a:avLst>
                <a:gd name="adj" fmla="val 16670"/>
              </a:avLst>
            </a:prstGeom>
            <a:solidFill>
              <a:schemeClr val="bg2"/>
            </a:solidFill>
            <a:ln>
              <a:solidFill>
                <a:schemeClr val="bg1">
                  <a:lumMod val="75000"/>
                </a:schemeClr>
              </a:solid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318" y="3223753"/>
              <a:ext cx="1062515" cy="1062515"/>
            </a:xfrm>
            <a:prstGeom prst="rect">
              <a:avLst/>
            </a:prstGeom>
            <a:ln>
              <a:noFill/>
            </a:ln>
          </p:spPr>
        </p:pic>
      </p:grpSp>
      <p:grpSp>
        <p:nvGrpSpPr>
          <p:cNvPr id="25" name="Group 24"/>
          <p:cNvGrpSpPr/>
          <p:nvPr/>
        </p:nvGrpSpPr>
        <p:grpSpPr>
          <a:xfrm>
            <a:off x="5612448" y="2262971"/>
            <a:ext cx="1058062" cy="1063537"/>
            <a:chOff x="4792341" y="4406849"/>
            <a:chExt cx="1058062" cy="1063537"/>
          </a:xfrm>
        </p:grpSpPr>
        <p:sp>
          <p:nvSpPr>
            <p:cNvPr id="14" name="Rounded Rectangle 13"/>
            <p:cNvSpPr/>
            <p:nvPr/>
          </p:nvSpPr>
          <p:spPr>
            <a:xfrm>
              <a:off x="4792341"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4117" y="4434100"/>
              <a:ext cx="1036286" cy="1036286"/>
            </a:xfrm>
            <a:prstGeom prst="rect">
              <a:avLst/>
            </a:prstGeom>
          </p:spPr>
        </p:pic>
      </p:grpSp>
      <p:grpSp>
        <p:nvGrpSpPr>
          <p:cNvPr id="29" name="Group 28"/>
          <p:cNvGrpSpPr/>
          <p:nvPr/>
        </p:nvGrpSpPr>
        <p:grpSpPr>
          <a:xfrm>
            <a:off x="5611627" y="3955605"/>
            <a:ext cx="1040409" cy="1051505"/>
            <a:chOff x="6089845" y="4406849"/>
            <a:chExt cx="1040409" cy="1051505"/>
          </a:xfrm>
        </p:grpSpPr>
        <p:sp>
          <p:nvSpPr>
            <p:cNvPr id="20" name="Rounded Rectangle 19"/>
            <p:cNvSpPr/>
            <p:nvPr/>
          </p:nvSpPr>
          <p:spPr>
            <a:xfrm>
              <a:off x="6089845"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94" y="4451794"/>
              <a:ext cx="1006560" cy="1006560"/>
            </a:xfrm>
            <a:prstGeom prst="rect">
              <a:avLst/>
            </a:prstGeom>
          </p:spPr>
        </p:pic>
      </p:grpSp>
      <p:grpSp>
        <p:nvGrpSpPr>
          <p:cNvPr id="26" name="Group 25"/>
          <p:cNvGrpSpPr/>
          <p:nvPr/>
        </p:nvGrpSpPr>
        <p:grpSpPr>
          <a:xfrm>
            <a:off x="1249989" y="3947611"/>
            <a:ext cx="1036839" cy="1036839"/>
            <a:chOff x="6089845" y="2000207"/>
            <a:chExt cx="1036839" cy="1036839"/>
          </a:xfrm>
        </p:grpSpPr>
        <p:sp>
          <p:nvSpPr>
            <p:cNvPr id="16" name="Rounded Rectangle 15"/>
            <p:cNvSpPr/>
            <p:nvPr/>
          </p:nvSpPr>
          <p:spPr>
            <a:xfrm>
              <a:off x="6089845"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173" y="2058139"/>
              <a:ext cx="909603" cy="909603"/>
            </a:xfrm>
            <a:prstGeom prst="rect">
              <a:avLst/>
            </a:prstGeom>
          </p:spPr>
        </p:pic>
      </p:grpSp>
      <p:grpSp>
        <p:nvGrpSpPr>
          <p:cNvPr id="22" name="Group 21"/>
          <p:cNvGrpSpPr/>
          <p:nvPr/>
        </p:nvGrpSpPr>
        <p:grpSpPr>
          <a:xfrm>
            <a:off x="1229448" y="2276320"/>
            <a:ext cx="1036839" cy="1036839"/>
            <a:chOff x="4792341" y="2000207"/>
            <a:chExt cx="1036839" cy="1036839"/>
          </a:xfrm>
        </p:grpSpPr>
        <p:sp>
          <p:nvSpPr>
            <p:cNvPr id="10" name="Rounded Rectangle 9"/>
            <p:cNvSpPr/>
            <p:nvPr/>
          </p:nvSpPr>
          <p:spPr>
            <a:xfrm>
              <a:off x="4792341"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497" y="2098215"/>
              <a:ext cx="869527" cy="869527"/>
            </a:xfrm>
            <a:prstGeom prst="rect">
              <a:avLst/>
            </a:prstGeom>
          </p:spPr>
        </p:pic>
      </p:grpSp>
      <p:grpSp>
        <p:nvGrpSpPr>
          <p:cNvPr id="23" name="Group 22"/>
          <p:cNvGrpSpPr/>
          <p:nvPr/>
        </p:nvGrpSpPr>
        <p:grpSpPr>
          <a:xfrm>
            <a:off x="3420948" y="2276320"/>
            <a:ext cx="1036839" cy="1036839"/>
            <a:chOff x="4792341" y="3221263"/>
            <a:chExt cx="1036839" cy="1036839"/>
          </a:xfrm>
        </p:grpSpPr>
        <p:sp>
          <p:nvSpPr>
            <p:cNvPr id="12" name="Rounded Rectangle 11"/>
            <p:cNvSpPr/>
            <p:nvPr/>
          </p:nvSpPr>
          <p:spPr>
            <a:xfrm>
              <a:off x="4792341" y="3221263"/>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sp>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2762" y="3284536"/>
              <a:ext cx="938997" cy="938997"/>
            </a:xfrm>
            <a:prstGeom prst="rect">
              <a:avLst/>
            </a:prstGeom>
          </p:spPr>
        </p:pic>
      </p:grpSp>
      <p:sp>
        <p:nvSpPr>
          <p:cNvPr id="32" name="Rectangle 31"/>
          <p:cNvSpPr/>
          <p:nvPr/>
        </p:nvSpPr>
        <p:spPr>
          <a:xfrm>
            <a:off x="8477250" y="1883487"/>
            <a:ext cx="2926080" cy="3785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8577330" y="2339567"/>
            <a:ext cx="2745735" cy="1477328"/>
          </a:xfrm>
          <a:prstGeom prst="rect">
            <a:avLst/>
          </a:prstGeom>
        </p:spPr>
        <p:txBody>
          <a:bodyPr wrap="square">
            <a:spAutoFit/>
          </a:bodyPr>
          <a:lstStyle/>
          <a:p>
            <a:r>
              <a:rPr lang="en-US" dirty="0"/>
              <a:t>Ensures that IT aligns with business needs and IT investments link to key business results</a:t>
            </a:r>
            <a:br>
              <a:rPr lang="en-US" dirty="0"/>
            </a:br>
            <a:endParaRPr lang="en-US" dirty="0"/>
          </a:p>
        </p:txBody>
      </p:sp>
      <p:sp>
        <p:nvSpPr>
          <p:cNvPr id="34" name="Rectangle 33"/>
          <p:cNvSpPr/>
          <p:nvPr/>
        </p:nvSpPr>
        <p:spPr>
          <a:xfrm>
            <a:off x="8533706" y="4219258"/>
            <a:ext cx="2832981" cy="1200329"/>
          </a:xfrm>
          <a:prstGeom prst="rect">
            <a:avLst/>
          </a:prstGeom>
        </p:spPr>
        <p:txBody>
          <a:bodyPr wrap="square">
            <a:spAutoFit/>
          </a:bodyPr>
          <a:lstStyle/>
          <a:p>
            <a:pPr marL="285750" indent="-285750">
              <a:buFont typeface="Arial" panose="020B0604020202020204" pitchFamily="34" charset="0"/>
              <a:buChar char="•"/>
            </a:pPr>
            <a:r>
              <a:rPr lang="en-US" dirty="0"/>
              <a:t>Business managers</a:t>
            </a:r>
          </a:p>
          <a:p>
            <a:pPr marL="285750" indent="-285750">
              <a:buFont typeface="Arial" panose="020B0604020202020204" pitchFamily="34" charset="0"/>
              <a:buChar char="•"/>
            </a:pPr>
            <a:r>
              <a:rPr lang="en-US" dirty="0"/>
              <a:t>Finance managers</a:t>
            </a:r>
          </a:p>
          <a:p>
            <a:pPr marL="285750" indent="-285750">
              <a:buFont typeface="Arial" panose="020B0604020202020204" pitchFamily="34" charset="0"/>
              <a:buChar char="•"/>
            </a:pPr>
            <a:r>
              <a:rPr lang="en-US" dirty="0"/>
              <a:t>Budget owners</a:t>
            </a:r>
          </a:p>
          <a:p>
            <a:pPr marL="285750" indent="-285750">
              <a:buFont typeface="Arial" panose="020B0604020202020204" pitchFamily="34" charset="0"/>
              <a:buChar char="•"/>
            </a:pPr>
            <a:r>
              <a:rPr lang="en-US" dirty="0"/>
              <a:t>Strategy stakeholders</a:t>
            </a:r>
          </a:p>
        </p:txBody>
      </p:sp>
      <p:sp>
        <p:nvSpPr>
          <p:cNvPr id="35" name="TextBox 34"/>
          <p:cNvSpPr txBox="1"/>
          <p:nvPr/>
        </p:nvSpPr>
        <p:spPr>
          <a:xfrm>
            <a:off x="8548481" y="1922832"/>
            <a:ext cx="1439363"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Goal</a:t>
            </a:r>
          </a:p>
        </p:txBody>
      </p:sp>
      <p:sp>
        <p:nvSpPr>
          <p:cNvPr id="36" name="TextBox 35"/>
          <p:cNvSpPr txBox="1"/>
          <p:nvPr/>
        </p:nvSpPr>
        <p:spPr>
          <a:xfrm>
            <a:off x="8556752" y="3809957"/>
            <a:ext cx="2363275"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Common roles</a:t>
            </a:r>
          </a:p>
        </p:txBody>
      </p:sp>
      <p:sp>
        <p:nvSpPr>
          <p:cNvPr id="37" name="Rectangle 36"/>
          <p:cNvSpPr/>
          <p:nvPr/>
        </p:nvSpPr>
        <p:spPr>
          <a:xfrm>
            <a:off x="2884323" y="1517635"/>
            <a:ext cx="4246021"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78426" y="3831499"/>
            <a:ext cx="6085526"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Elbow Connector 5"/>
          <p:cNvCxnSpPr>
            <a:stCxn id="10" idx="2"/>
          </p:cNvCxnSpPr>
          <p:nvPr/>
        </p:nvCxnSpPr>
        <p:spPr>
          <a:xfrm rot="16200000" flipH="1">
            <a:off x="4902239" y="158788"/>
            <a:ext cx="420641" cy="672938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ooter Placeholder 4">
            <a:extLst>
              <a:ext uri="{FF2B5EF4-FFF2-40B4-BE49-F238E27FC236}">
                <a16:creationId xmlns:a16="http://schemas.microsoft.com/office/drawing/2014/main" id="{E6DEF73D-ECF8-F945-9905-16C9AEFEF75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0" name="Slide Number Placeholder 3">
            <a:extLst>
              <a:ext uri="{FF2B5EF4-FFF2-40B4-BE49-F238E27FC236}">
                <a16:creationId xmlns:a16="http://schemas.microsoft.com/office/drawing/2014/main" id="{12123F44-A01A-324C-A78F-CED683EC1C3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6</a:t>
            </a:fld>
            <a:endParaRPr lang="en-US" dirty="0"/>
          </a:p>
        </p:txBody>
      </p:sp>
    </p:spTree>
    <p:custDataLst>
      <p:tags r:id="rId1"/>
    </p:custDataLst>
    <p:extLst>
      <p:ext uri="{BB962C8B-B14F-4D97-AF65-F5344CB8AC3E}">
        <p14:creationId xmlns:p14="http://schemas.microsoft.com/office/powerpoint/2010/main" val="22431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People perspective</a:t>
            </a:r>
          </a:p>
        </p:txBody>
      </p:sp>
      <p:sp>
        <p:nvSpPr>
          <p:cNvPr id="11" name="Freeform 10"/>
          <p:cNvSpPr/>
          <p:nvPr/>
        </p:nvSpPr>
        <p:spPr>
          <a:xfrm>
            <a:off x="807604"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chemeClr val="tx1"/>
                </a:solidFill>
                <a:latin typeface="Amazon Ember Light"/>
                <a:ea typeface="Amazon Ember" panose="02000000000000000000" pitchFamily="2" charset="0"/>
              </a:rPr>
              <a:t>Business</a:t>
            </a:r>
            <a:endParaRPr kumimoji="0" lang="en-US" sz="2400" b="0" i="0" u="none" strike="noStrike" kern="1200" cap="none" spc="0" normalizeH="0" baseline="0" noProof="0" dirty="0">
              <a:ln>
                <a:noFill/>
              </a:ln>
              <a:solidFill>
                <a:schemeClr val="tx1"/>
              </a:solidFill>
              <a:effectLst/>
              <a:uLnTx/>
              <a:uFillTx/>
              <a:latin typeface="Amazon Ember Light"/>
              <a:ea typeface="Amazon Ember" panose="02000000000000000000" pitchFamily="2" charset="0"/>
            </a:endParaRPr>
          </a:p>
        </p:txBody>
      </p:sp>
      <p:sp>
        <p:nvSpPr>
          <p:cNvPr id="13" name="Freeform 12"/>
          <p:cNvSpPr/>
          <p:nvPr/>
        </p:nvSpPr>
        <p:spPr>
          <a:xfrm>
            <a:off x="2978049"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People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5" name="Freeform 14"/>
          <p:cNvSpPr/>
          <p:nvPr/>
        </p:nvSpPr>
        <p:spPr>
          <a:xfrm>
            <a:off x="5157207"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Governance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7" name="Freeform 16"/>
          <p:cNvSpPr/>
          <p:nvPr/>
        </p:nvSpPr>
        <p:spPr>
          <a:xfrm>
            <a:off x="692370"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Platform</a:t>
            </a:r>
          </a:p>
        </p:txBody>
      </p:sp>
      <p:sp>
        <p:nvSpPr>
          <p:cNvPr id="19" name="Freeform 18"/>
          <p:cNvSpPr/>
          <p:nvPr/>
        </p:nvSpPr>
        <p:spPr>
          <a:xfrm>
            <a:off x="2882697"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Security</a:t>
            </a:r>
          </a:p>
        </p:txBody>
      </p:sp>
      <p:sp>
        <p:nvSpPr>
          <p:cNvPr id="21" name="Freeform 20"/>
          <p:cNvSpPr/>
          <p:nvPr/>
        </p:nvSpPr>
        <p:spPr>
          <a:xfrm>
            <a:off x="5041973"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Operations</a:t>
            </a:r>
          </a:p>
        </p:txBody>
      </p:sp>
      <p:grpSp>
        <p:nvGrpSpPr>
          <p:cNvPr id="27" name="Group 26"/>
          <p:cNvGrpSpPr/>
          <p:nvPr/>
        </p:nvGrpSpPr>
        <p:grpSpPr>
          <a:xfrm>
            <a:off x="3452633" y="3950341"/>
            <a:ext cx="1112988" cy="1065005"/>
            <a:chOff x="6089845" y="3221263"/>
            <a:chExt cx="1112988" cy="1065005"/>
          </a:xfrm>
        </p:grpSpPr>
        <p:sp>
          <p:nvSpPr>
            <p:cNvPr id="18" name="Rounded Rectangle 17"/>
            <p:cNvSpPr/>
            <p:nvPr/>
          </p:nvSpPr>
          <p:spPr>
            <a:xfrm>
              <a:off x="6089845" y="3221263"/>
              <a:ext cx="1036839" cy="1036839"/>
            </a:xfrm>
            <a:prstGeom prst="roundRect">
              <a:avLst>
                <a:gd name="adj" fmla="val 16670"/>
              </a:avLst>
            </a:prstGeom>
            <a:solidFill>
              <a:schemeClr val="bg2"/>
            </a:solidFill>
            <a:ln>
              <a:solidFill>
                <a:schemeClr val="bg1">
                  <a:lumMod val="75000"/>
                </a:schemeClr>
              </a:solid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318" y="3223753"/>
              <a:ext cx="1062515" cy="1062515"/>
            </a:xfrm>
            <a:prstGeom prst="rect">
              <a:avLst/>
            </a:prstGeom>
            <a:ln>
              <a:noFill/>
            </a:ln>
          </p:spPr>
        </p:pic>
      </p:grpSp>
      <p:grpSp>
        <p:nvGrpSpPr>
          <p:cNvPr id="25" name="Group 24"/>
          <p:cNvGrpSpPr/>
          <p:nvPr/>
        </p:nvGrpSpPr>
        <p:grpSpPr>
          <a:xfrm>
            <a:off x="5612448" y="2262971"/>
            <a:ext cx="1058062" cy="1063537"/>
            <a:chOff x="4792341" y="4406849"/>
            <a:chExt cx="1058062" cy="1063537"/>
          </a:xfrm>
        </p:grpSpPr>
        <p:sp>
          <p:nvSpPr>
            <p:cNvPr id="14" name="Rounded Rectangle 13"/>
            <p:cNvSpPr/>
            <p:nvPr/>
          </p:nvSpPr>
          <p:spPr>
            <a:xfrm>
              <a:off x="4792341"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4117" y="4434100"/>
              <a:ext cx="1036286" cy="1036286"/>
            </a:xfrm>
            <a:prstGeom prst="rect">
              <a:avLst/>
            </a:prstGeom>
          </p:spPr>
        </p:pic>
      </p:grpSp>
      <p:grpSp>
        <p:nvGrpSpPr>
          <p:cNvPr id="29" name="Group 28"/>
          <p:cNvGrpSpPr/>
          <p:nvPr/>
        </p:nvGrpSpPr>
        <p:grpSpPr>
          <a:xfrm>
            <a:off x="5611627" y="3955605"/>
            <a:ext cx="1040409" cy="1051505"/>
            <a:chOff x="6089845" y="4406849"/>
            <a:chExt cx="1040409" cy="1051505"/>
          </a:xfrm>
        </p:grpSpPr>
        <p:sp>
          <p:nvSpPr>
            <p:cNvPr id="20" name="Rounded Rectangle 19"/>
            <p:cNvSpPr/>
            <p:nvPr/>
          </p:nvSpPr>
          <p:spPr>
            <a:xfrm>
              <a:off x="6089845"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94" y="4451794"/>
              <a:ext cx="1006560" cy="1006560"/>
            </a:xfrm>
            <a:prstGeom prst="rect">
              <a:avLst/>
            </a:prstGeom>
          </p:spPr>
        </p:pic>
      </p:grpSp>
      <p:grpSp>
        <p:nvGrpSpPr>
          <p:cNvPr id="26" name="Group 25"/>
          <p:cNvGrpSpPr/>
          <p:nvPr/>
        </p:nvGrpSpPr>
        <p:grpSpPr>
          <a:xfrm>
            <a:off x="1249989" y="3947611"/>
            <a:ext cx="1036839" cy="1036839"/>
            <a:chOff x="6089845" y="2000207"/>
            <a:chExt cx="1036839" cy="1036839"/>
          </a:xfrm>
        </p:grpSpPr>
        <p:sp>
          <p:nvSpPr>
            <p:cNvPr id="16" name="Rounded Rectangle 15"/>
            <p:cNvSpPr/>
            <p:nvPr/>
          </p:nvSpPr>
          <p:spPr>
            <a:xfrm>
              <a:off x="6089845"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173" y="2058139"/>
              <a:ext cx="909603" cy="909603"/>
            </a:xfrm>
            <a:prstGeom prst="rect">
              <a:avLst/>
            </a:prstGeom>
          </p:spPr>
        </p:pic>
      </p:grpSp>
      <p:grpSp>
        <p:nvGrpSpPr>
          <p:cNvPr id="22" name="Group 21"/>
          <p:cNvGrpSpPr/>
          <p:nvPr/>
        </p:nvGrpSpPr>
        <p:grpSpPr>
          <a:xfrm>
            <a:off x="1229448" y="2276320"/>
            <a:ext cx="1036839" cy="1036839"/>
            <a:chOff x="4792341" y="2000207"/>
            <a:chExt cx="1036839" cy="1036839"/>
          </a:xfrm>
        </p:grpSpPr>
        <p:sp>
          <p:nvSpPr>
            <p:cNvPr id="10" name="Rounded Rectangle 9"/>
            <p:cNvSpPr/>
            <p:nvPr/>
          </p:nvSpPr>
          <p:spPr>
            <a:xfrm>
              <a:off x="4792341"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497" y="2098215"/>
              <a:ext cx="869527" cy="869527"/>
            </a:xfrm>
            <a:prstGeom prst="rect">
              <a:avLst/>
            </a:prstGeom>
          </p:spPr>
        </p:pic>
      </p:grpSp>
      <p:grpSp>
        <p:nvGrpSpPr>
          <p:cNvPr id="23" name="Group 22"/>
          <p:cNvGrpSpPr/>
          <p:nvPr/>
        </p:nvGrpSpPr>
        <p:grpSpPr>
          <a:xfrm>
            <a:off x="3420948" y="2276320"/>
            <a:ext cx="1036839" cy="1036839"/>
            <a:chOff x="4792341" y="3221263"/>
            <a:chExt cx="1036839" cy="1036839"/>
          </a:xfrm>
        </p:grpSpPr>
        <p:sp>
          <p:nvSpPr>
            <p:cNvPr id="12" name="Rounded Rectangle 11"/>
            <p:cNvSpPr/>
            <p:nvPr/>
          </p:nvSpPr>
          <p:spPr>
            <a:xfrm>
              <a:off x="4792341" y="3221263"/>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sp>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2762" y="3284536"/>
              <a:ext cx="938997" cy="938997"/>
            </a:xfrm>
            <a:prstGeom prst="rect">
              <a:avLst/>
            </a:prstGeom>
          </p:spPr>
        </p:pic>
      </p:grpSp>
      <p:sp>
        <p:nvSpPr>
          <p:cNvPr id="32" name="Rectangle 31"/>
          <p:cNvSpPr/>
          <p:nvPr/>
        </p:nvSpPr>
        <p:spPr>
          <a:xfrm>
            <a:off x="8477250" y="1883488"/>
            <a:ext cx="2926080" cy="3785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8577330" y="2339567"/>
            <a:ext cx="2745735" cy="2031325"/>
          </a:xfrm>
          <a:prstGeom prst="rect">
            <a:avLst/>
          </a:prstGeom>
        </p:spPr>
        <p:txBody>
          <a:bodyPr wrap="square">
            <a:spAutoFit/>
          </a:bodyPr>
          <a:lstStyle/>
          <a:p>
            <a:r>
              <a:rPr lang="en-US" dirty="0"/>
              <a:t>Supports development of an organization-wide change management strategy for successful cloud adoption</a:t>
            </a:r>
          </a:p>
          <a:p>
            <a:br>
              <a:rPr lang="en-US" dirty="0"/>
            </a:br>
            <a:endParaRPr lang="en-US" dirty="0"/>
          </a:p>
        </p:txBody>
      </p:sp>
      <p:sp>
        <p:nvSpPr>
          <p:cNvPr id="34" name="Rectangle 33"/>
          <p:cNvSpPr/>
          <p:nvPr/>
        </p:nvSpPr>
        <p:spPr>
          <a:xfrm>
            <a:off x="8533706" y="4219258"/>
            <a:ext cx="2832981" cy="923330"/>
          </a:xfrm>
          <a:prstGeom prst="rect">
            <a:avLst/>
          </a:prstGeom>
        </p:spPr>
        <p:txBody>
          <a:bodyPr wrap="square">
            <a:spAutoFit/>
          </a:bodyPr>
          <a:lstStyle/>
          <a:p>
            <a:pPr marL="285750" indent="-285750">
              <a:buFont typeface="Arial" panose="020B0604020202020204" pitchFamily="34" charset="0"/>
              <a:buChar char="•"/>
            </a:pPr>
            <a:r>
              <a:rPr lang="en-US" dirty="0"/>
              <a:t>Human resources</a:t>
            </a:r>
          </a:p>
          <a:p>
            <a:pPr marL="285750" indent="-285750">
              <a:buFont typeface="Arial" panose="020B0604020202020204" pitchFamily="34" charset="0"/>
              <a:buChar char="•"/>
            </a:pPr>
            <a:r>
              <a:rPr lang="en-US" dirty="0"/>
              <a:t>Staffing</a:t>
            </a:r>
          </a:p>
          <a:p>
            <a:pPr marL="285750" indent="-285750">
              <a:buFont typeface="Arial" panose="020B0604020202020204" pitchFamily="34" charset="0"/>
              <a:buChar char="•"/>
            </a:pPr>
            <a:r>
              <a:rPr lang="en-US" dirty="0"/>
              <a:t>People managers</a:t>
            </a:r>
          </a:p>
        </p:txBody>
      </p:sp>
      <p:sp>
        <p:nvSpPr>
          <p:cNvPr id="35" name="TextBox 34"/>
          <p:cNvSpPr txBox="1"/>
          <p:nvPr/>
        </p:nvSpPr>
        <p:spPr>
          <a:xfrm>
            <a:off x="8548481" y="1922832"/>
            <a:ext cx="1439363"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Goal</a:t>
            </a:r>
          </a:p>
        </p:txBody>
      </p:sp>
      <p:sp>
        <p:nvSpPr>
          <p:cNvPr id="36" name="TextBox 35"/>
          <p:cNvSpPr txBox="1"/>
          <p:nvPr/>
        </p:nvSpPr>
        <p:spPr>
          <a:xfrm>
            <a:off x="8556752" y="3809957"/>
            <a:ext cx="2363275"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Common roles</a:t>
            </a:r>
          </a:p>
        </p:txBody>
      </p:sp>
      <p:sp>
        <p:nvSpPr>
          <p:cNvPr id="37" name="Rectangle 36"/>
          <p:cNvSpPr/>
          <p:nvPr/>
        </p:nvSpPr>
        <p:spPr>
          <a:xfrm>
            <a:off x="5157207" y="1517635"/>
            <a:ext cx="1973137"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78426" y="3831499"/>
            <a:ext cx="6085526"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Elbow Connector 5"/>
          <p:cNvCxnSpPr>
            <a:stCxn id="12" idx="2"/>
          </p:cNvCxnSpPr>
          <p:nvPr/>
        </p:nvCxnSpPr>
        <p:spPr>
          <a:xfrm rot="16200000" flipH="1">
            <a:off x="5997989" y="1254537"/>
            <a:ext cx="420640" cy="4537883"/>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903139" y="1484517"/>
            <a:ext cx="1973137"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4">
            <a:extLst>
              <a:ext uri="{FF2B5EF4-FFF2-40B4-BE49-F238E27FC236}">
                <a16:creationId xmlns:a16="http://schemas.microsoft.com/office/drawing/2014/main" id="{084BE54C-4C6F-3948-B31E-39017E903DC8}"/>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1" name="Slide Number Placeholder 3">
            <a:extLst>
              <a:ext uri="{FF2B5EF4-FFF2-40B4-BE49-F238E27FC236}">
                <a16:creationId xmlns:a16="http://schemas.microsoft.com/office/drawing/2014/main" id="{AF9AD902-16B9-024E-98C4-2CC0DBFA3DB3}"/>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7</a:t>
            </a:fld>
            <a:endParaRPr lang="en-US" dirty="0"/>
          </a:p>
        </p:txBody>
      </p:sp>
    </p:spTree>
    <p:custDataLst>
      <p:tags r:id="rId1"/>
    </p:custDataLst>
    <p:extLst>
      <p:ext uri="{BB962C8B-B14F-4D97-AF65-F5344CB8AC3E}">
        <p14:creationId xmlns:p14="http://schemas.microsoft.com/office/powerpoint/2010/main" val="391396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Governance perspective</a:t>
            </a:r>
          </a:p>
        </p:txBody>
      </p:sp>
      <p:sp>
        <p:nvSpPr>
          <p:cNvPr id="11" name="Freeform 10"/>
          <p:cNvSpPr/>
          <p:nvPr/>
        </p:nvSpPr>
        <p:spPr>
          <a:xfrm>
            <a:off x="807604"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chemeClr val="tx1"/>
                </a:solidFill>
                <a:latin typeface="Amazon Ember Light"/>
                <a:ea typeface="Amazon Ember" panose="02000000000000000000" pitchFamily="2" charset="0"/>
              </a:rPr>
              <a:t>Business</a:t>
            </a:r>
            <a:endParaRPr kumimoji="0" lang="en-US" sz="2400" b="0" i="0" u="none" strike="noStrike" kern="1200" cap="none" spc="0" normalizeH="0" baseline="0" noProof="0" dirty="0">
              <a:ln>
                <a:noFill/>
              </a:ln>
              <a:solidFill>
                <a:schemeClr val="tx1"/>
              </a:solidFill>
              <a:effectLst/>
              <a:uLnTx/>
              <a:uFillTx/>
              <a:latin typeface="Amazon Ember Light"/>
              <a:ea typeface="Amazon Ember" panose="02000000000000000000" pitchFamily="2" charset="0"/>
            </a:endParaRPr>
          </a:p>
        </p:txBody>
      </p:sp>
      <p:sp>
        <p:nvSpPr>
          <p:cNvPr id="13" name="Freeform 12"/>
          <p:cNvSpPr/>
          <p:nvPr/>
        </p:nvSpPr>
        <p:spPr>
          <a:xfrm>
            <a:off x="2978049"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People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5" name="Freeform 14"/>
          <p:cNvSpPr/>
          <p:nvPr/>
        </p:nvSpPr>
        <p:spPr>
          <a:xfrm>
            <a:off x="5157207"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Governance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7" name="Freeform 16"/>
          <p:cNvSpPr/>
          <p:nvPr/>
        </p:nvSpPr>
        <p:spPr>
          <a:xfrm>
            <a:off x="692370"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Platform</a:t>
            </a:r>
          </a:p>
        </p:txBody>
      </p:sp>
      <p:sp>
        <p:nvSpPr>
          <p:cNvPr id="19" name="Freeform 18"/>
          <p:cNvSpPr/>
          <p:nvPr/>
        </p:nvSpPr>
        <p:spPr>
          <a:xfrm>
            <a:off x="2882697"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Security</a:t>
            </a:r>
          </a:p>
        </p:txBody>
      </p:sp>
      <p:sp>
        <p:nvSpPr>
          <p:cNvPr id="21" name="Freeform 20"/>
          <p:cNvSpPr/>
          <p:nvPr/>
        </p:nvSpPr>
        <p:spPr>
          <a:xfrm>
            <a:off x="5041973"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Operations</a:t>
            </a:r>
          </a:p>
        </p:txBody>
      </p:sp>
      <p:grpSp>
        <p:nvGrpSpPr>
          <p:cNvPr id="27" name="Group 26"/>
          <p:cNvGrpSpPr/>
          <p:nvPr/>
        </p:nvGrpSpPr>
        <p:grpSpPr>
          <a:xfrm>
            <a:off x="3452633" y="3950341"/>
            <a:ext cx="1112988" cy="1065005"/>
            <a:chOff x="6089845" y="3221263"/>
            <a:chExt cx="1112988" cy="1065005"/>
          </a:xfrm>
        </p:grpSpPr>
        <p:sp>
          <p:nvSpPr>
            <p:cNvPr id="18" name="Rounded Rectangle 17"/>
            <p:cNvSpPr/>
            <p:nvPr/>
          </p:nvSpPr>
          <p:spPr>
            <a:xfrm>
              <a:off x="6089845" y="3221263"/>
              <a:ext cx="1036839" cy="1036839"/>
            </a:xfrm>
            <a:prstGeom prst="roundRect">
              <a:avLst>
                <a:gd name="adj" fmla="val 16670"/>
              </a:avLst>
            </a:prstGeom>
            <a:solidFill>
              <a:schemeClr val="bg2"/>
            </a:solidFill>
            <a:ln>
              <a:solidFill>
                <a:schemeClr val="bg1">
                  <a:lumMod val="75000"/>
                </a:schemeClr>
              </a:solid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318" y="3223753"/>
              <a:ext cx="1062515" cy="1062515"/>
            </a:xfrm>
            <a:prstGeom prst="rect">
              <a:avLst/>
            </a:prstGeom>
            <a:ln>
              <a:noFill/>
            </a:ln>
          </p:spPr>
        </p:pic>
      </p:grpSp>
      <p:grpSp>
        <p:nvGrpSpPr>
          <p:cNvPr id="25" name="Group 24"/>
          <p:cNvGrpSpPr/>
          <p:nvPr/>
        </p:nvGrpSpPr>
        <p:grpSpPr>
          <a:xfrm>
            <a:off x="5612448" y="2262971"/>
            <a:ext cx="1058062" cy="1063537"/>
            <a:chOff x="4792341" y="4406849"/>
            <a:chExt cx="1058062" cy="1063537"/>
          </a:xfrm>
        </p:grpSpPr>
        <p:sp>
          <p:nvSpPr>
            <p:cNvPr id="14" name="Rounded Rectangle 13"/>
            <p:cNvSpPr/>
            <p:nvPr/>
          </p:nvSpPr>
          <p:spPr>
            <a:xfrm>
              <a:off x="4792341"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4117" y="4434100"/>
              <a:ext cx="1036286" cy="1036286"/>
            </a:xfrm>
            <a:prstGeom prst="rect">
              <a:avLst/>
            </a:prstGeom>
          </p:spPr>
        </p:pic>
      </p:grpSp>
      <p:grpSp>
        <p:nvGrpSpPr>
          <p:cNvPr id="29" name="Group 28"/>
          <p:cNvGrpSpPr/>
          <p:nvPr/>
        </p:nvGrpSpPr>
        <p:grpSpPr>
          <a:xfrm>
            <a:off x="5611627" y="3955605"/>
            <a:ext cx="1040409" cy="1051505"/>
            <a:chOff x="6089845" y="4406849"/>
            <a:chExt cx="1040409" cy="1051505"/>
          </a:xfrm>
        </p:grpSpPr>
        <p:sp>
          <p:nvSpPr>
            <p:cNvPr id="20" name="Rounded Rectangle 19"/>
            <p:cNvSpPr/>
            <p:nvPr/>
          </p:nvSpPr>
          <p:spPr>
            <a:xfrm>
              <a:off x="6089845"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94" y="4451794"/>
              <a:ext cx="1006560" cy="1006560"/>
            </a:xfrm>
            <a:prstGeom prst="rect">
              <a:avLst/>
            </a:prstGeom>
          </p:spPr>
        </p:pic>
      </p:grpSp>
      <p:grpSp>
        <p:nvGrpSpPr>
          <p:cNvPr id="26" name="Group 25"/>
          <p:cNvGrpSpPr/>
          <p:nvPr/>
        </p:nvGrpSpPr>
        <p:grpSpPr>
          <a:xfrm>
            <a:off x="1249989" y="3947611"/>
            <a:ext cx="1036839" cy="1036839"/>
            <a:chOff x="6089845" y="2000207"/>
            <a:chExt cx="1036839" cy="1036839"/>
          </a:xfrm>
        </p:grpSpPr>
        <p:sp>
          <p:nvSpPr>
            <p:cNvPr id="16" name="Rounded Rectangle 15"/>
            <p:cNvSpPr/>
            <p:nvPr/>
          </p:nvSpPr>
          <p:spPr>
            <a:xfrm>
              <a:off x="6089845"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173" y="2058139"/>
              <a:ext cx="909603" cy="909603"/>
            </a:xfrm>
            <a:prstGeom prst="rect">
              <a:avLst/>
            </a:prstGeom>
          </p:spPr>
        </p:pic>
      </p:grpSp>
      <p:grpSp>
        <p:nvGrpSpPr>
          <p:cNvPr id="22" name="Group 21"/>
          <p:cNvGrpSpPr/>
          <p:nvPr/>
        </p:nvGrpSpPr>
        <p:grpSpPr>
          <a:xfrm>
            <a:off x="1229448" y="2276320"/>
            <a:ext cx="1036839" cy="1036839"/>
            <a:chOff x="4792341" y="2000207"/>
            <a:chExt cx="1036839" cy="1036839"/>
          </a:xfrm>
        </p:grpSpPr>
        <p:sp>
          <p:nvSpPr>
            <p:cNvPr id="10" name="Rounded Rectangle 9"/>
            <p:cNvSpPr/>
            <p:nvPr/>
          </p:nvSpPr>
          <p:spPr>
            <a:xfrm>
              <a:off x="4792341"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497" y="2098215"/>
              <a:ext cx="869527" cy="869527"/>
            </a:xfrm>
            <a:prstGeom prst="rect">
              <a:avLst/>
            </a:prstGeom>
          </p:spPr>
        </p:pic>
      </p:grpSp>
      <p:grpSp>
        <p:nvGrpSpPr>
          <p:cNvPr id="23" name="Group 22"/>
          <p:cNvGrpSpPr/>
          <p:nvPr/>
        </p:nvGrpSpPr>
        <p:grpSpPr>
          <a:xfrm>
            <a:off x="3420948" y="2276320"/>
            <a:ext cx="1036839" cy="1036839"/>
            <a:chOff x="4792341" y="3221263"/>
            <a:chExt cx="1036839" cy="1036839"/>
          </a:xfrm>
        </p:grpSpPr>
        <p:sp>
          <p:nvSpPr>
            <p:cNvPr id="12" name="Rounded Rectangle 11"/>
            <p:cNvSpPr/>
            <p:nvPr/>
          </p:nvSpPr>
          <p:spPr>
            <a:xfrm>
              <a:off x="4792341" y="3221263"/>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sp>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2762" y="3284536"/>
              <a:ext cx="938997" cy="938997"/>
            </a:xfrm>
            <a:prstGeom prst="rect">
              <a:avLst/>
            </a:prstGeom>
          </p:spPr>
        </p:pic>
      </p:grpSp>
      <p:sp>
        <p:nvSpPr>
          <p:cNvPr id="32" name="Rectangle 31"/>
          <p:cNvSpPr/>
          <p:nvPr/>
        </p:nvSpPr>
        <p:spPr>
          <a:xfrm>
            <a:off x="8477250" y="1883488"/>
            <a:ext cx="2926080" cy="3785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8577330" y="2339567"/>
            <a:ext cx="2745735" cy="1477328"/>
          </a:xfrm>
          <a:prstGeom prst="rect">
            <a:avLst/>
          </a:prstGeom>
        </p:spPr>
        <p:txBody>
          <a:bodyPr wrap="square">
            <a:spAutoFit/>
          </a:bodyPr>
          <a:lstStyle/>
          <a:p>
            <a:r>
              <a:rPr lang="en-US" dirty="0"/>
              <a:t>Focuses on the skills and processes to align IT strategy with business strategy</a:t>
            </a:r>
            <a:br>
              <a:rPr lang="en-US" dirty="0"/>
            </a:br>
            <a:endParaRPr lang="en-US" dirty="0"/>
          </a:p>
        </p:txBody>
      </p:sp>
      <p:sp>
        <p:nvSpPr>
          <p:cNvPr id="34" name="Rectangle 33"/>
          <p:cNvSpPr/>
          <p:nvPr/>
        </p:nvSpPr>
        <p:spPr>
          <a:xfrm>
            <a:off x="8533706" y="3914454"/>
            <a:ext cx="2832981" cy="1754326"/>
          </a:xfrm>
          <a:prstGeom prst="rect">
            <a:avLst/>
          </a:prstGeom>
        </p:spPr>
        <p:txBody>
          <a:bodyPr wrap="square">
            <a:spAutoFit/>
          </a:bodyPr>
          <a:lstStyle/>
          <a:p>
            <a:pPr marL="285750" indent="-285750">
              <a:buFont typeface="Arial" panose="020B0604020202020204" pitchFamily="34" charset="0"/>
              <a:buChar char="•"/>
            </a:pPr>
            <a:r>
              <a:rPr lang="en-US" dirty="0"/>
              <a:t>Chief information officer (CIO)</a:t>
            </a:r>
          </a:p>
          <a:p>
            <a:pPr marL="285750" indent="-285750">
              <a:buFont typeface="Arial" panose="020B0604020202020204" pitchFamily="34" charset="0"/>
              <a:buChar char="•"/>
            </a:pPr>
            <a:r>
              <a:rPr lang="en-US" dirty="0"/>
              <a:t>Program managers</a:t>
            </a:r>
          </a:p>
          <a:p>
            <a:pPr marL="285750" indent="-285750">
              <a:buFont typeface="Arial" panose="020B0604020202020204" pitchFamily="34" charset="0"/>
              <a:buChar char="•"/>
            </a:pPr>
            <a:r>
              <a:rPr lang="en-US" dirty="0"/>
              <a:t>Enterprise architects</a:t>
            </a:r>
          </a:p>
          <a:p>
            <a:pPr marL="285750" indent="-285750">
              <a:buFont typeface="Arial" panose="020B0604020202020204" pitchFamily="34" charset="0"/>
              <a:buChar char="•"/>
            </a:pPr>
            <a:r>
              <a:rPr lang="en-US" dirty="0"/>
              <a:t>Business analysts</a:t>
            </a:r>
          </a:p>
          <a:p>
            <a:pPr marL="285750" indent="-285750">
              <a:buFont typeface="Arial" panose="020B0604020202020204" pitchFamily="34" charset="0"/>
              <a:buChar char="•"/>
            </a:pPr>
            <a:r>
              <a:rPr lang="en-US" dirty="0"/>
              <a:t>Portfolio managers</a:t>
            </a:r>
          </a:p>
        </p:txBody>
      </p:sp>
      <p:sp>
        <p:nvSpPr>
          <p:cNvPr id="35" name="TextBox 34"/>
          <p:cNvSpPr txBox="1"/>
          <p:nvPr/>
        </p:nvSpPr>
        <p:spPr>
          <a:xfrm>
            <a:off x="8548481" y="1922832"/>
            <a:ext cx="1439363"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Goal</a:t>
            </a:r>
          </a:p>
        </p:txBody>
      </p:sp>
      <p:sp>
        <p:nvSpPr>
          <p:cNvPr id="36" name="TextBox 35"/>
          <p:cNvSpPr txBox="1"/>
          <p:nvPr/>
        </p:nvSpPr>
        <p:spPr>
          <a:xfrm>
            <a:off x="8556752" y="3505153"/>
            <a:ext cx="2363275"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Common roles</a:t>
            </a:r>
          </a:p>
        </p:txBody>
      </p:sp>
      <p:sp>
        <p:nvSpPr>
          <p:cNvPr id="37" name="Rectangle 36"/>
          <p:cNvSpPr/>
          <p:nvPr/>
        </p:nvSpPr>
        <p:spPr>
          <a:xfrm>
            <a:off x="778208" y="1745759"/>
            <a:ext cx="4246021"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78426" y="3831499"/>
            <a:ext cx="6085526"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Elbow Connector 5"/>
          <p:cNvCxnSpPr>
            <a:stCxn id="9" idx="2"/>
          </p:cNvCxnSpPr>
          <p:nvPr/>
        </p:nvCxnSpPr>
        <p:spPr>
          <a:xfrm rot="16200000" flipH="1">
            <a:off x="7111164" y="2367711"/>
            <a:ext cx="407291" cy="232488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ooter Placeholder 4">
            <a:extLst>
              <a:ext uri="{FF2B5EF4-FFF2-40B4-BE49-F238E27FC236}">
                <a16:creationId xmlns:a16="http://schemas.microsoft.com/office/drawing/2014/main" id="{C6973E59-9477-FF4F-99EB-9B5293FCDF8A}"/>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0" name="Slide Number Placeholder 3">
            <a:extLst>
              <a:ext uri="{FF2B5EF4-FFF2-40B4-BE49-F238E27FC236}">
                <a16:creationId xmlns:a16="http://schemas.microsoft.com/office/drawing/2014/main" id="{7CFCE2BE-85E9-D445-A07E-B796A56ECEEA}"/>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126422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rPr>
              <a:t>Platform perspective</a:t>
            </a:r>
          </a:p>
        </p:txBody>
      </p:sp>
      <p:sp>
        <p:nvSpPr>
          <p:cNvPr id="11" name="Freeform 10"/>
          <p:cNvSpPr/>
          <p:nvPr/>
        </p:nvSpPr>
        <p:spPr>
          <a:xfrm>
            <a:off x="807604"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chemeClr val="tx1"/>
                </a:solidFill>
                <a:latin typeface="Amazon Ember Light"/>
                <a:ea typeface="Amazon Ember" panose="02000000000000000000" pitchFamily="2" charset="0"/>
              </a:rPr>
              <a:t>Business</a:t>
            </a:r>
            <a:endParaRPr kumimoji="0" lang="en-US" sz="2400" b="0" i="0" u="none" strike="noStrike" kern="1200" cap="none" spc="0" normalizeH="0" baseline="0" noProof="0" dirty="0">
              <a:ln>
                <a:noFill/>
              </a:ln>
              <a:solidFill>
                <a:schemeClr val="tx1"/>
              </a:solidFill>
              <a:effectLst/>
              <a:uLnTx/>
              <a:uFillTx/>
              <a:latin typeface="Amazon Ember Light"/>
              <a:ea typeface="Amazon Ember" panose="02000000000000000000" pitchFamily="2" charset="0"/>
            </a:endParaRPr>
          </a:p>
        </p:txBody>
      </p:sp>
      <p:sp>
        <p:nvSpPr>
          <p:cNvPr id="13" name="Freeform 12"/>
          <p:cNvSpPr/>
          <p:nvPr/>
        </p:nvSpPr>
        <p:spPr>
          <a:xfrm>
            <a:off x="2978049"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People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5" name="Freeform 14"/>
          <p:cNvSpPr/>
          <p:nvPr/>
        </p:nvSpPr>
        <p:spPr>
          <a:xfrm>
            <a:off x="5157207" y="1705554"/>
            <a:ext cx="1958187"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en-US" sz="2400" dirty="0">
                <a:solidFill>
                  <a:srgbClr val="232F3E"/>
                </a:solidFill>
                <a:latin typeface="Amazon Ember Light"/>
                <a:ea typeface="Amazon Ember" panose="02000000000000000000" pitchFamily="2" charset="0"/>
              </a:rPr>
              <a:t>Governance</a:t>
            </a:r>
            <a:endPar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endParaRPr>
          </a:p>
        </p:txBody>
      </p:sp>
      <p:sp>
        <p:nvSpPr>
          <p:cNvPr id="17" name="Freeform 16"/>
          <p:cNvSpPr/>
          <p:nvPr/>
        </p:nvSpPr>
        <p:spPr>
          <a:xfrm>
            <a:off x="692370"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Platform</a:t>
            </a:r>
          </a:p>
        </p:txBody>
      </p:sp>
      <p:sp>
        <p:nvSpPr>
          <p:cNvPr id="19" name="Freeform 18"/>
          <p:cNvSpPr/>
          <p:nvPr/>
        </p:nvSpPr>
        <p:spPr>
          <a:xfrm>
            <a:off x="2882697"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Security</a:t>
            </a:r>
          </a:p>
        </p:txBody>
      </p:sp>
      <p:sp>
        <p:nvSpPr>
          <p:cNvPr id="21" name="Freeform 20"/>
          <p:cNvSpPr/>
          <p:nvPr/>
        </p:nvSpPr>
        <p:spPr>
          <a:xfrm>
            <a:off x="5041973" y="5119203"/>
            <a:ext cx="2188654" cy="462583"/>
          </a:xfrm>
          <a:custGeom>
            <a:avLst/>
            <a:gdLst>
              <a:gd name="connsiteX0" fmla="*/ 0 w 5671973"/>
              <a:gd name="connsiteY0" fmla="*/ 109313 h 655747"/>
              <a:gd name="connsiteX1" fmla="*/ 109313 w 5671973"/>
              <a:gd name="connsiteY1" fmla="*/ 0 h 655747"/>
              <a:gd name="connsiteX2" fmla="*/ 5562660 w 5671973"/>
              <a:gd name="connsiteY2" fmla="*/ 0 h 655747"/>
              <a:gd name="connsiteX3" fmla="*/ 5671973 w 5671973"/>
              <a:gd name="connsiteY3" fmla="*/ 109313 h 655747"/>
              <a:gd name="connsiteX4" fmla="*/ 5671973 w 5671973"/>
              <a:gd name="connsiteY4" fmla="*/ 546434 h 655747"/>
              <a:gd name="connsiteX5" fmla="*/ 5562660 w 5671973"/>
              <a:gd name="connsiteY5" fmla="*/ 655747 h 655747"/>
              <a:gd name="connsiteX6" fmla="*/ 109313 w 5671973"/>
              <a:gd name="connsiteY6" fmla="*/ 655747 h 655747"/>
              <a:gd name="connsiteX7" fmla="*/ 0 w 5671973"/>
              <a:gd name="connsiteY7" fmla="*/ 546434 h 655747"/>
              <a:gd name="connsiteX8" fmla="*/ 0 w 5671973"/>
              <a:gd name="connsiteY8" fmla="*/ 109313 h 65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71973" h="655747">
                <a:moveTo>
                  <a:pt x="0" y="109313"/>
                </a:moveTo>
                <a:cubicBezTo>
                  <a:pt x="0" y="48941"/>
                  <a:pt x="48941" y="0"/>
                  <a:pt x="109313" y="0"/>
                </a:cubicBezTo>
                <a:lnTo>
                  <a:pt x="5562660" y="0"/>
                </a:lnTo>
                <a:cubicBezTo>
                  <a:pt x="5623032" y="0"/>
                  <a:pt x="5671973" y="48941"/>
                  <a:pt x="5671973" y="109313"/>
                </a:cubicBezTo>
                <a:lnTo>
                  <a:pt x="5671973" y="546434"/>
                </a:lnTo>
                <a:cubicBezTo>
                  <a:pt x="5671973" y="606806"/>
                  <a:pt x="5623032" y="655747"/>
                  <a:pt x="5562660" y="655747"/>
                </a:cubicBezTo>
                <a:lnTo>
                  <a:pt x="109313" y="655747"/>
                </a:lnTo>
                <a:cubicBezTo>
                  <a:pt x="48941" y="655747"/>
                  <a:pt x="0" y="606806"/>
                  <a:pt x="0" y="546434"/>
                </a:cubicBezTo>
                <a:lnTo>
                  <a:pt x="0" y="109313"/>
                </a:lnTo>
                <a:close/>
              </a:path>
            </a:pathLst>
          </a:custGeom>
          <a:noFill/>
          <a:ln>
            <a:no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txBody>
          <a:bodyPr spcFirstLastPara="0" vert="horz" wrap="square" lIns="160033" tIns="160033" rIns="160033" bIns="160033" numCol="1" spcCol="1270" anchor="ctr" anchorCtr="0">
            <a:noAutofit/>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232F3E"/>
                </a:solidFill>
                <a:effectLst/>
                <a:uLnTx/>
                <a:uFillTx/>
                <a:latin typeface="Amazon Ember Light"/>
                <a:ea typeface="Amazon Ember" panose="02000000000000000000" pitchFamily="2" charset="0"/>
                <a:cs typeface="+mn-cs"/>
              </a:rPr>
              <a:t>Operations</a:t>
            </a:r>
          </a:p>
        </p:txBody>
      </p:sp>
      <p:grpSp>
        <p:nvGrpSpPr>
          <p:cNvPr id="27" name="Group 26"/>
          <p:cNvGrpSpPr/>
          <p:nvPr/>
        </p:nvGrpSpPr>
        <p:grpSpPr>
          <a:xfrm>
            <a:off x="3452633" y="3950341"/>
            <a:ext cx="1112988" cy="1065005"/>
            <a:chOff x="6089845" y="3221263"/>
            <a:chExt cx="1112988" cy="1065005"/>
          </a:xfrm>
        </p:grpSpPr>
        <p:sp>
          <p:nvSpPr>
            <p:cNvPr id="18" name="Rounded Rectangle 17"/>
            <p:cNvSpPr/>
            <p:nvPr/>
          </p:nvSpPr>
          <p:spPr>
            <a:xfrm>
              <a:off x="6089845" y="3221263"/>
              <a:ext cx="1036839" cy="1036839"/>
            </a:xfrm>
            <a:prstGeom prst="roundRect">
              <a:avLst>
                <a:gd name="adj" fmla="val 16670"/>
              </a:avLst>
            </a:prstGeom>
            <a:solidFill>
              <a:schemeClr val="bg2"/>
            </a:solidFill>
            <a:ln>
              <a:solidFill>
                <a:schemeClr val="bg1">
                  <a:lumMod val="75000"/>
                </a:schemeClr>
              </a:solidFill>
            </a:ln>
          </p:spPr>
          <p:style>
            <a:lnRef idx="2">
              <a:schemeClr val="lt1">
                <a:hueOff val="0"/>
                <a:satOff val="0"/>
                <a:lumOff val="0"/>
                <a:alphaOff val="0"/>
              </a:schemeClr>
            </a:lnRef>
            <a:fillRef idx="1">
              <a:schemeClr val="accent3">
                <a:shade val="80000"/>
                <a:hueOff val="-121333"/>
                <a:satOff val="-11460"/>
                <a:lumOff val="22874"/>
                <a:alphaOff val="0"/>
              </a:schemeClr>
            </a:fillRef>
            <a:effectRef idx="0">
              <a:schemeClr val="accent3">
                <a:shade val="80000"/>
                <a:hueOff val="-121333"/>
                <a:satOff val="-11460"/>
                <a:lumOff val="22874"/>
                <a:alphaOff val="0"/>
              </a:schemeClr>
            </a:effectRef>
            <a:fontRef idx="minor">
              <a:schemeClr val="lt1"/>
            </a:fontRef>
          </p:style>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318" y="3223753"/>
              <a:ext cx="1062515" cy="1062515"/>
            </a:xfrm>
            <a:prstGeom prst="rect">
              <a:avLst/>
            </a:prstGeom>
            <a:ln>
              <a:noFill/>
            </a:ln>
          </p:spPr>
        </p:pic>
      </p:grpSp>
      <p:grpSp>
        <p:nvGrpSpPr>
          <p:cNvPr id="25" name="Group 24"/>
          <p:cNvGrpSpPr/>
          <p:nvPr/>
        </p:nvGrpSpPr>
        <p:grpSpPr>
          <a:xfrm>
            <a:off x="5612448" y="2262971"/>
            <a:ext cx="1058062" cy="1063537"/>
            <a:chOff x="4792341" y="4406849"/>
            <a:chExt cx="1058062" cy="1063537"/>
          </a:xfrm>
        </p:grpSpPr>
        <p:sp>
          <p:nvSpPr>
            <p:cNvPr id="14" name="Rounded Rectangle 13"/>
            <p:cNvSpPr/>
            <p:nvPr/>
          </p:nvSpPr>
          <p:spPr>
            <a:xfrm>
              <a:off x="4792341"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60667"/>
                <a:satOff val="-5730"/>
                <a:lumOff val="11437"/>
                <a:alphaOff val="0"/>
              </a:schemeClr>
            </a:fillRef>
            <a:effectRef idx="0">
              <a:schemeClr val="accent3">
                <a:shade val="80000"/>
                <a:hueOff val="-60667"/>
                <a:satOff val="-5730"/>
                <a:lumOff val="11437"/>
                <a:alphaOff val="0"/>
              </a:schemeClr>
            </a:effectRef>
            <a:fontRef idx="minor">
              <a:schemeClr val="lt1"/>
            </a:fontRef>
          </p:style>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4117" y="4434100"/>
              <a:ext cx="1036286" cy="1036286"/>
            </a:xfrm>
            <a:prstGeom prst="rect">
              <a:avLst/>
            </a:prstGeom>
          </p:spPr>
        </p:pic>
      </p:grpSp>
      <p:grpSp>
        <p:nvGrpSpPr>
          <p:cNvPr id="29" name="Group 28"/>
          <p:cNvGrpSpPr/>
          <p:nvPr/>
        </p:nvGrpSpPr>
        <p:grpSpPr>
          <a:xfrm>
            <a:off x="5611627" y="3955605"/>
            <a:ext cx="1040409" cy="1051505"/>
            <a:chOff x="6089845" y="4406849"/>
            <a:chExt cx="1040409" cy="1051505"/>
          </a:xfrm>
        </p:grpSpPr>
        <p:sp>
          <p:nvSpPr>
            <p:cNvPr id="20" name="Rounded Rectangle 19"/>
            <p:cNvSpPr/>
            <p:nvPr/>
          </p:nvSpPr>
          <p:spPr>
            <a:xfrm>
              <a:off x="6089845" y="4406849"/>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151666"/>
                <a:satOff val="-14325"/>
                <a:lumOff val="28593"/>
                <a:alphaOff val="0"/>
              </a:schemeClr>
            </a:fillRef>
            <a:effectRef idx="0">
              <a:schemeClr val="accent3">
                <a:shade val="80000"/>
                <a:hueOff val="-151666"/>
                <a:satOff val="-14325"/>
                <a:lumOff val="28593"/>
                <a:alphaOff val="0"/>
              </a:schemeClr>
            </a:effectRef>
            <a:fontRef idx="minor">
              <a:schemeClr val="lt1"/>
            </a:fontRef>
          </p:style>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23694" y="4451794"/>
              <a:ext cx="1006560" cy="1006560"/>
            </a:xfrm>
            <a:prstGeom prst="rect">
              <a:avLst/>
            </a:prstGeom>
          </p:spPr>
        </p:pic>
      </p:grpSp>
      <p:grpSp>
        <p:nvGrpSpPr>
          <p:cNvPr id="26" name="Group 25"/>
          <p:cNvGrpSpPr/>
          <p:nvPr/>
        </p:nvGrpSpPr>
        <p:grpSpPr>
          <a:xfrm>
            <a:off x="1249989" y="3947611"/>
            <a:ext cx="1036839" cy="1036839"/>
            <a:chOff x="6089845" y="2000207"/>
            <a:chExt cx="1036839" cy="1036839"/>
          </a:xfrm>
        </p:grpSpPr>
        <p:sp>
          <p:nvSpPr>
            <p:cNvPr id="16" name="Rounded Rectangle 15"/>
            <p:cNvSpPr/>
            <p:nvPr/>
          </p:nvSpPr>
          <p:spPr>
            <a:xfrm>
              <a:off x="6089845"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91000"/>
                <a:satOff val="-8595"/>
                <a:lumOff val="17156"/>
                <a:alphaOff val="0"/>
              </a:schemeClr>
            </a:fillRef>
            <a:effectRef idx="0">
              <a:schemeClr val="accent3">
                <a:shade val="80000"/>
                <a:hueOff val="-91000"/>
                <a:satOff val="-8595"/>
                <a:lumOff val="17156"/>
                <a:alphaOff val="0"/>
              </a:schemeClr>
            </a:effectRef>
            <a:fontRef idx="minor">
              <a:schemeClr val="lt1"/>
            </a:fontRef>
          </p:style>
        </p:sp>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2173" y="2058139"/>
              <a:ext cx="909603" cy="909603"/>
            </a:xfrm>
            <a:prstGeom prst="rect">
              <a:avLst/>
            </a:prstGeom>
          </p:spPr>
        </p:pic>
      </p:grpSp>
      <p:grpSp>
        <p:nvGrpSpPr>
          <p:cNvPr id="22" name="Group 21"/>
          <p:cNvGrpSpPr/>
          <p:nvPr/>
        </p:nvGrpSpPr>
        <p:grpSpPr>
          <a:xfrm>
            <a:off x="1229448" y="2276320"/>
            <a:ext cx="1036839" cy="1036839"/>
            <a:chOff x="4792341" y="2000207"/>
            <a:chExt cx="1036839" cy="1036839"/>
          </a:xfrm>
        </p:grpSpPr>
        <p:sp>
          <p:nvSpPr>
            <p:cNvPr id="10" name="Rounded Rectangle 9"/>
            <p:cNvSpPr/>
            <p:nvPr/>
          </p:nvSpPr>
          <p:spPr>
            <a:xfrm>
              <a:off x="4792341" y="2000207"/>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pic>
          <p:nvPicPr>
            <p:cNvPr id="51" name="Picture 5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497" y="2098215"/>
              <a:ext cx="869527" cy="869527"/>
            </a:xfrm>
            <a:prstGeom prst="rect">
              <a:avLst/>
            </a:prstGeom>
          </p:spPr>
        </p:pic>
      </p:grpSp>
      <p:grpSp>
        <p:nvGrpSpPr>
          <p:cNvPr id="23" name="Group 22"/>
          <p:cNvGrpSpPr/>
          <p:nvPr/>
        </p:nvGrpSpPr>
        <p:grpSpPr>
          <a:xfrm>
            <a:off x="3420948" y="2276320"/>
            <a:ext cx="1036839" cy="1036839"/>
            <a:chOff x="4792341" y="3221263"/>
            <a:chExt cx="1036839" cy="1036839"/>
          </a:xfrm>
        </p:grpSpPr>
        <p:sp>
          <p:nvSpPr>
            <p:cNvPr id="12" name="Rounded Rectangle 11"/>
            <p:cNvSpPr/>
            <p:nvPr/>
          </p:nvSpPr>
          <p:spPr>
            <a:xfrm>
              <a:off x="4792341" y="3221263"/>
              <a:ext cx="1036839" cy="1036839"/>
            </a:xfrm>
            <a:prstGeom prst="roundRect">
              <a:avLst>
                <a:gd name="adj" fmla="val 16670"/>
              </a:avLst>
            </a:prstGeom>
            <a:solidFill>
              <a:schemeClr val="bg2"/>
            </a:solidFill>
            <a:ln>
              <a:solidFill>
                <a:schemeClr val="bg2">
                  <a:lumMod val="75000"/>
                </a:schemeClr>
              </a:solidFill>
            </a:ln>
          </p:spPr>
          <p:style>
            <a:lnRef idx="2">
              <a:schemeClr val="lt1">
                <a:hueOff val="0"/>
                <a:satOff val="0"/>
                <a:lumOff val="0"/>
                <a:alphaOff val="0"/>
              </a:schemeClr>
            </a:lnRef>
            <a:fillRef idx="1">
              <a:schemeClr val="accent3">
                <a:shade val="80000"/>
                <a:hueOff val="-30333"/>
                <a:satOff val="-2865"/>
                <a:lumOff val="5719"/>
                <a:alphaOff val="0"/>
              </a:schemeClr>
            </a:fillRef>
            <a:effectRef idx="0">
              <a:schemeClr val="accent3">
                <a:shade val="80000"/>
                <a:hueOff val="-30333"/>
                <a:satOff val="-2865"/>
                <a:lumOff val="5719"/>
                <a:alphaOff val="0"/>
              </a:schemeClr>
            </a:effectRef>
            <a:fontRef idx="minor">
              <a:schemeClr val="lt1"/>
            </a:fontRef>
          </p:style>
        </p:sp>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2762" y="3284536"/>
              <a:ext cx="938997" cy="938997"/>
            </a:xfrm>
            <a:prstGeom prst="rect">
              <a:avLst/>
            </a:prstGeom>
          </p:spPr>
        </p:pic>
      </p:grpSp>
      <p:sp>
        <p:nvSpPr>
          <p:cNvPr id="32" name="Rectangle 31"/>
          <p:cNvSpPr/>
          <p:nvPr/>
        </p:nvSpPr>
        <p:spPr>
          <a:xfrm>
            <a:off x="8477250" y="1883487"/>
            <a:ext cx="2926080" cy="3785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8577330" y="2339567"/>
            <a:ext cx="2868858" cy="2308324"/>
          </a:xfrm>
          <a:prstGeom prst="rect">
            <a:avLst/>
          </a:prstGeom>
        </p:spPr>
        <p:txBody>
          <a:bodyPr wrap="square">
            <a:spAutoFit/>
          </a:bodyPr>
          <a:lstStyle/>
          <a:p>
            <a:r>
              <a:rPr lang="en-US" dirty="0"/>
              <a:t>Includes principles and patterns for implementing new solutions in the cloud, and migrating on-premises workloads to the cloud</a:t>
            </a:r>
          </a:p>
          <a:p>
            <a:br>
              <a:rPr lang="en-US" dirty="0"/>
            </a:br>
            <a:endParaRPr lang="en-US" dirty="0"/>
          </a:p>
        </p:txBody>
      </p:sp>
      <p:sp>
        <p:nvSpPr>
          <p:cNvPr id="34" name="Rectangle 33"/>
          <p:cNvSpPr/>
          <p:nvPr/>
        </p:nvSpPr>
        <p:spPr>
          <a:xfrm>
            <a:off x="8533706" y="4436972"/>
            <a:ext cx="2832981" cy="1200329"/>
          </a:xfrm>
          <a:prstGeom prst="rect">
            <a:avLst/>
          </a:prstGeom>
        </p:spPr>
        <p:txBody>
          <a:bodyPr wrap="square">
            <a:spAutoFit/>
          </a:bodyPr>
          <a:lstStyle/>
          <a:p>
            <a:pPr marL="285750" indent="-285750">
              <a:buFont typeface="Arial" panose="020B0604020202020204" pitchFamily="34" charset="0"/>
              <a:buChar char="•"/>
            </a:pPr>
            <a:r>
              <a:rPr lang="en-US" dirty="0"/>
              <a:t>Chief technology officer (CTO)</a:t>
            </a:r>
          </a:p>
          <a:p>
            <a:pPr marL="285750" indent="-285750">
              <a:buFont typeface="Arial" panose="020B0604020202020204" pitchFamily="34" charset="0"/>
              <a:buChar char="•"/>
            </a:pPr>
            <a:r>
              <a:rPr lang="en-US" dirty="0"/>
              <a:t>IT managers</a:t>
            </a:r>
          </a:p>
          <a:p>
            <a:pPr marL="285750" indent="-285750">
              <a:buFont typeface="Arial" panose="020B0604020202020204" pitchFamily="34" charset="0"/>
              <a:buChar char="•"/>
            </a:pPr>
            <a:r>
              <a:rPr lang="en-US" dirty="0"/>
              <a:t>Solutions architects</a:t>
            </a:r>
          </a:p>
        </p:txBody>
      </p:sp>
      <p:sp>
        <p:nvSpPr>
          <p:cNvPr id="35" name="TextBox 34"/>
          <p:cNvSpPr txBox="1"/>
          <p:nvPr/>
        </p:nvSpPr>
        <p:spPr>
          <a:xfrm>
            <a:off x="8548481" y="1922832"/>
            <a:ext cx="1439363"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Goal</a:t>
            </a:r>
          </a:p>
        </p:txBody>
      </p:sp>
      <p:sp>
        <p:nvSpPr>
          <p:cNvPr id="36" name="TextBox 35"/>
          <p:cNvSpPr txBox="1"/>
          <p:nvPr/>
        </p:nvSpPr>
        <p:spPr>
          <a:xfrm>
            <a:off x="8556752" y="4027671"/>
            <a:ext cx="2363275" cy="461665"/>
          </a:xfrm>
          <a:prstGeom prst="rect">
            <a:avLst/>
          </a:prstGeom>
          <a:noFill/>
        </p:spPr>
        <p:txBody>
          <a:bodyPr wrap="square" rtlCol="0">
            <a:spAutoFit/>
          </a:bodyPr>
          <a:lstStyle/>
          <a:p>
            <a:r>
              <a:rPr lang="en-US" sz="2400" dirty="0">
                <a:solidFill>
                  <a:srgbClr val="507EFF"/>
                </a:solidFill>
                <a:latin typeface="Amazon Ember Light" panose="020B0403020204020204" pitchFamily="34" charset="0"/>
                <a:ea typeface="Amazon Ember Light" panose="020B0403020204020204" pitchFamily="34" charset="0"/>
                <a:cs typeface="Amazon Ember Light" panose="020B0403020204020204" pitchFamily="34" charset="0"/>
              </a:rPr>
              <a:t>Common roles</a:t>
            </a:r>
          </a:p>
        </p:txBody>
      </p:sp>
      <p:sp>
        <p:nvSpPr>
          <p:cNvPr id="37" name="Rectangle 36"/>
          <p:cNvSpPr/>
          <p:nvPr/>
        </p:nvSpPr>
        <p:spPr>
          <a:xfrm>
            <a:off x="2960526" y="3803038"/>
            <a:ext cx="4246021"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185397" y="1732116"/>
            <a:ext cx="6085526" cy="2057574"/>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Elbow Connector 5"/>
          <p:cNvCxnSpPr>
            <a:stCxn id="16" idx="0"/>
          </p:cNvCxnSpPr>
          <p:nvPr/>
        </p:nvCxnSpPr>
        <p:spPr>
          <a:xfrm rot="5400000" flipH="1" flipV="1">
            <a:off x="5015924" y="486284"/>
            <a:ext cx="213812" cy="67088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Footer Placeholder 4">
            <a:extLst>
              <a:ext uri="{FF2B5EF4-FFF2-40B4-BE49-F238E27FC236}">
                <a16:creationId xmlns:a16="http://schemas.microsoft.com/office/drawing/2014/main" id="{DE78D5AC-0EEA-574E-A161-E8A468A34E3C}"/>
              </a:ext>
            </a:extLst>
          </p:cNvPr>
          <p:cNvSpPr>
            <a:spLocks noGrp="1"/>
          </p:cNvSpPr>
          <p:nvPr>
            <p:ph type="ftr" sz="quarter" idx="3"/>
          </p:nvPr>
        </p:nvSpPr>
        <p:spPr>
          <a:xfrm>
            <a:off x="419100" y="6356350"/>
            <a:ext cx="3735457" cy="365125"/>
          </a:xfrm>
        </p:spPr>
        <p:txBody>
          <a:bodyPr/>
          <a:lstStyle/>
          <a:p>
            <a:r>
              <a:rPr lang="en-US" dirty="0"/>
              <a:t>© 2021 Amazon Web Services, Inc. or its affiliates. All rights reserved.</a:t>
            </a:r>
          </a:p>
        </p:txBody>
      </p:sp>
      <p:sp>
        <p:nvSpPr>
          <p:cNvPr id="40" name="Slide Number Placeholder 3">
            <a:extLst>
              <a:ext uri="{FF2B5EF4-FFF2-40B4-BE49-F238E27FC236}">
                <a16:creationId xmlns:a16="http://schemas.microsoft.com/office/drawing/2014/main" id="{B61F6F66-AF8D-E240-8D0E-08CC1F31E90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11778595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2.xml><?xml version="1.0" encoding="utf-8"?>
<a:theme xmlns:a="http://schemas.openxmlformats.org/drawingml/2006/main" name="10_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T&amp;C_2020" id="{EFD0D240-98C0-8546-A994-971670D490F1}" vid="{063438FB-4829-9E45-B027-B4BFF182B0A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2787</TotalTime>
  <Words>5228</Words>
  <Application>Microsoft Macintosh PowerPoint</Application>
  <PresentationFormat>Widescreen</PresentationFormat>
  <Paragraphs>644</Paragraphs>
  <Slides>41</Slides>
  <Notes>41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Amazon Ember</vt:lpstr>
      <vt:lpstr>Amazon Ember Light</vt:lpstr>
      <vt:lpstr>Arial</vt:lpstr>
      <vt:lpstr>Calibri</vt:lpstr>
      <vt:lpstr>Lucida Console</vt:lpstr>
      <vt:lpstr>Paloma 2019 v1</vt:lpstr>
      <vt:lpstr>10_Paloma 2019 v1</vt:lpstr>
      <vt:lpstr>Migration and Innovation</vt:lpstr>
      <vt:lpstr>Module 9 objectives</vt:lpstr>
      <vt:lpstr>AWS Cloud Adoption Framework</vt:lpstr>
      <vt:lpstr>AWS Cloud Adoption Framework</vt:lpstr>
      <vt:lpstr>Perspectives</vt:lpstr>
      <vt:lpstr>Business perspective</vt:lpstr>
      <vt:lpstr>People perspective</vt:lpstr>
      <vt:lpstr>Governance perspective</vt:lpstr>
      <vt:lpstr>Platform perspective</vt:lpstr>
      <vt:lpstr>Security perspective</vt:lpstr>
      <vt:lpstr>Operations perspective</vt:lpstr>
      <vt:lpstr>Knowledge check question</vt:lpstr>
      <vt:lpstr>Knowledge check answer</vt:lpstr>
      <vt:lpstr>Migration strategies</vt:lpstr>
      <vt:lpstr>Six migration strategies</vt:lpstr>
      <vt:lpstr>Knowledge check question</vt:lpstr>
      <vt:lpstr>Knowledge check answer</vt:lpstr>
      <vt:lpstr>AWS Snow Family</vt:lpstr>
      <vt:lpstr>AWS Snow Family</vt:lpstr>
      <vt:lpstr>Innovation with AWS</vt:lpstr>
      <vt:lpstr>Innovation with AWS</vt:lpstr>
      <vt:lpstr>Innovation paths</vt:lpstr>
      <vt:lpstr>AWS Well-Architected Framework</vt:lpstr>
      <vt:lpstr>Well-Architected Framework</vt:lpstr>
      <vt:lpstr>Operational excellence</vt:lpstr>
      <vt:lpstr>Security</vt:lpstr>
      <vt:lpstr>Reliability</vt:lpstr>
      <vt:lpstr>Performance efficiency</vt:lpstr>
      <vt:lpstr>Cost optimization</vt:lpstr>
      <vt:lpstr>Knowledge check</vt:lpstr>
      <vt:lpstr>Knowledge check question 1</vt:lpstr>
      <vt:lpstr>Knowledge check answer 1</vt:lpstr>
      <vt:lpstr>Knowledge check question 2</vt:lpstr>
      <vt:lpstr>Knowledge check answer 2</vt:lpstr>
      <vt:lpstr>Knowledge check question 3</vt:lpstr>
      <vt:lpstr>Knowledge check answer 3</vt:lpstr>
      <vt:lpstr>Knowledge check question 4</vt:lpstr>
      <vt:lpstr>Knowledge check answer 4</vt:lpstr>
      <vt:lpstr>Knowledge check question 5</vt:lpstr>
      <vt:lpstr>Knowledge check answer 5</vt:lpstr>
      <vt:lpstr>Module 9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and Innovation</dc:title>
  <dc:creator>Olivia Liddell</dc:creator>
  <cp:lastModifiedBy>Olivia Liddell</cp:lastModifiedBy>
  <cp:revision>92</cp:revision>
  <dcterms:created xsi:type="dcterms:W3CDTF">2021-01-14T16:05:36Z</dcterms:created>
  <dcterms:modified xsi:type="dcterms:W3CDTF">2021-06-28T19:01:29Z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C24E9444-4CF6-40BC-8C92-645FDB6E9898</vt:lpwstr>
  </property>
  <property fmtid="{D5CDD505-2E9C-101B-9397-08002B2CF9AE}" pid="3" name="ArticulatePath">
    <vt:lpwstr>CPE ILT - Module 09 - Migration and Innovation</vt:lpwstr>
  </property>
</Properties>
</file>