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notesSlides/notesSlide14.xml" ContentType="application/vnd.openxmlformats-officedocument.presentationml.notesSlide+xml"/>
  <Override PartName="/ppt/tags/tag39.xml" ContentType="application/vnd.openxmlformats-officedocument.presentationml.tags+xml"/>
  <Override PartName="/ppt/notesSlides/notesSlide15.xml" ContentType="application/vnd.openxmlformats-officedocument.presentationml.notesSlide+xml"/>
  <Override PartName="/ppt/tags/tag40.xml" ContentType="application/vnd.openxmlformats-officedocument.presentationml.tags+xml"/>
  <Override PartName="/ppt/notesSlides/notesSlide16.xml" ContentType="application/vnd.openxmlformats-officedocument.presentationml.notesSlide+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323" r:id="rId2"/>
    <p:sldId id="585" r:id="rId3"/>
    <p:sldId id="610" r:id="rId4"/>
    <p:sldId id="284" r:id="rId5"/>
    <p:sldId id="285" r:id="rId6"/>
    <p:sldId id="298" r:id="rId7"/>
    <p:sldId id="294" r:id="rId8"/>
    <p:sldId id="586" r:id="rId9"/>
    <p:sldId id="611" r:id="rId10"/>
    <p:sldId id="287" r:id="rId11"/>
    <p:sldId id="604" r:id="rId12"/>
    <p:sldId id="605" r:id="rId13"/>
    <p:sldId id="606" r:id="rId14"/>
    <p:sldId id="607" r:id="rId15"/>
    <p:sldId id="608" r:id="rId16"/>
    <p:sldId id="609" r:id="rId17"/>
    <p:sldId id="612" r:id="rId18"/>
    <p:sldId id="59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anchetta-Riordan, Jenn" initials="CJ" lastIdx="5" clrIdx="0">
    <p:extLst>
      <p:ext uri="{19B8F6BF-5375-455C-9EA6-DF929625EA0E}">
        <p15:presenceInfo xmlns:p15="http://schemas.microsoft.com/office/powerpoint/2012/main" userId="S-1-5-21-1407069837-2091007605-538272213-29648769" providerId="AD"/>
      </p:ext>
    </p:extLst>
  </p:cmAuthor>
  <p:cmAuthor id="2" name="Millhollon, Mary" initials="MM" lastIdx="1" clrIdx="1">
    <p:extLst>
      <p:ext uri="{19B8F6BF-5375-455C-9EA6-DF929625EA0E}">
        <p15:presenceInfo xmlns:p15="http://schemas.microsoft.com/office/powerpoint/2012/main" userId="S-1-5-21-1407069837-2091007605-538272213-30133782" providerId="AD"/>
      </p:ext>
    </p:extLst>
  </p:cmAuthor>
  <p:cmAuthor id="3" name="Olivia Liddell" initials="OL" lastIdx="1" clrIdx="2">
    <p:extLst>
      <p:ext uri="{19B8F6BF-5375-455C-9EA6-DF929625EA0E}">
        <p15:presenceInfo xmlns:p15="http://schemas.microsoft.com/office/powerpoint/2012/main" userId="Olivia L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E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2734" autoAdjust="0"/>
  </p:normalViewPr>
  <p:slideViewPr>
    <p:cSldViewPr snapToGrid="0" snapToObjects="1">
      <p:cViewPr varScale="1">
        <p:scale>
          <a:sx n="86" d="100"/>
          <a:sy n="86" d="100"/>
        </p:scale>
        <p:origin x="1496" y="184"/>
      </p:cViewPr>
      <p:guideLst/>
    </p:cSldViewPr>
  </p:slideViewPr>
  <p:outlineViewPr>
    <p:cViewPr>
      <p:scale>
        <a:sx n="33" d="100"/>
        <a:sy n="33" d="100"/>
      </p:scale>
      <p:origin x="0" y="0"/>
    </p:cViewPr>
  </p:outlineViewPr>
  <p:notesTextViewPr>
    <p:cViewPr>
      <p:scale>
        <a:sx n="140" d="100"/>
        <a:sy n="140" d="100"/>
      </p:scale>
      <p:origin x="0" y="0"/>
    </p:cViewPr>
  </p:notesText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E0511-552E-413E-BECE-1F09397C004B}" type="datetimeFigureOut">
              <a:rPr lang="en-US" smtClean="0"/>
              <a:t>4/9/21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16632-4857-4843-9B28-102B1DAEC8E0}" type="slidenum">
              <a:rPr lang="en-US" smtClean="0"/>
              <a:t>‹#›</a:t>
            </a:fld>
            <a:endParaRPr lang="en-US" dirty="0"/>
          </a:p>
        </p:txBody>
      </p:sp>
    </p:spTree>
    <p:extLst>
      <p:ext uri="{BB962C8B-B14F-4D97-AF65-F5344CB8AC3E}">
        <p14:creationId xmlns:p14="http://schemas.microsoft.com/office/powerpoint/2010/main" val="3315088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93A71-7342-C14F-8FEB-7A9BE7DC0721}" type="datetimeFigureOut">
              <a:rPr lang="en-US" smtClean="0"/>
              <a:t>4/9/21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9109B-B313-A14F-B0DC-0B31D00E43F0}" type="slidenum">
              <a:rPr lang="en-US" smtClean="0"/>
              <a:t>‹#›</a:t>
            </a:fld>
            <a:endParaRPr lang="en-US" dirty="0"/>
          </a:p>
        </p:txBody>
      </p:sp>
    </p:spTree>
    <p:extLst>
      <p:ext uri="{BB962C8B-B14F-4D97-AF65-F5344CB8AC3E}">
        <p14:creationId xmlns:p14="http://schemas.microsoft.com/office/powerpoint/2010/main" val="23012600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1.awsstatic.com/training-and-certification/docs-cloud-practitioner/AWS-Certified-Cloud-Practitioner_Sample-Questions.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certification/certified-cloud-practition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certification/faqs/?nc2=sb_ce_fa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1.awsstatic.com/whitepapers/aws-overview.pdf"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d1.awsstatic.com/whitepapers/aws_pricing_overview.pdf" TargetMode="External"/><Relationship Id="rId4" Type="http://schemas.openxmlformats.org/officeDocument/2006/relationships/hyperlink" Target="https://aws.amazon.com/premiumsupport/plan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specific details and strategies to help you prepare for the AWS Certified Cloud Practitioner exam.</a:t>
            </a:r>
          </a:p>
        </p:txBody>
      </p:sp>
    </p:spTree>
    <p:extLst>
      <p:ext uri="{BB962C8B-B14F-4D97-AF65-F5344CB8AC3E}">
        <p14:creationId xmlns:p14="http://schemas.microsoft.com/office/powerpoint/2010/main" val="1382609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First, make sure that you read each question in full. Notice</a:t>
            </a:r>
            <a:r>
              <a:rPr lang="en-US" sz="1200" b="0" i="0" kern="1200" baseline="0" dirty="0">
                <a:solidFill>
                  <a:schemeClr val="tx1"/>
                </a:solidFill>
                <a:effectLst/>
                <a:latin typeface="+mn-lt"/>
                <a:ea typeface="+mn-ea"/>
                <a:cs typeface="+mn-cs"/>
              </a:rPr>
              <a:t> k</a:t>
            </a:r>
            <a:r>
              <a:rPr lang="en-US" sz="1200" b="0" i="0" kern="1200" dirty="0">
                <a:solidFill>
                  <a:schemeClr val="tx1"/>
                </a:solidFill>
                <a:effectLst/>
                <a:latin typeface="+mn-lt"/>
                <a:ea typeface="+mn-ea"/>
                <a:cs typeface="+mn-cs"/>
              </a:rPr>
              <a:t>ey words or phrases in a question that, if left unread, could result in you selecting an incorrect response option.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Next, try to predict the correct answer before looking at any of the response options. This strategy helps you to draw directly from your knowledge and skills without distraction from incorrect response options. If your prediction turns out to be one of the response options, this can be helpful for knowing whether you’re on the right track. However, make sure that you review all the other response options for that question.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fontAlgn="base"/>
            <a:r>
              <a:rPr lang="en-US" sz="1200" b="0" i="0" kern="1200" dirty="0">
                <a:solidFill>
                  <a:schemeClr val="tx1"/>
                </a:solidFill>
                <a:effectLst/>
                <a:latin typeface="+mn-lt"/>
                <a:ea typeface="+mn-ea"/>
                <a:cs typeface="+mn-cs"/>
              </a:rPr>
              <a:t>Before selecting your response to a question, eliminate any options that you believe are incorrect. This strategy helps you to focus on the correct option (or options, for multiple-response questions) and ensures that you have fulfilled all the requirements of the question.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Practice using these strategies in the following two sample questions. These questions will help you become familiar with the differences between multiple-choice and multiple-response questions.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03432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rPr>
              <a:t>AWS Certified Cloud Practitioner exam results are reported as a score from 100</a:t>
            </a:r>
            <a:r>
              <a:rPr lang="en-US" dirty="0"/>
              <a:t>–</a:t>
            </a:r>
            <a:r>
              <a:rPr lang="en-US" b="0" i="0" kern="1200" dirty="0">
                <a:solidFill>
                  <a:schemeClr val="tx1"/>
                </a:solidFill>
                <a:effectLst/>
              </a:rPr>
              <a:t>1,000. What is the minimum passing score?</a:t>
            </a:r>
          </a:p>
          <a:p>
            <a:r>
              <a:rPr lang="en-US" kern="1200" dirty="0">
                <a:solidFill>
                  <a:schemeClr val="tx1"/>
                </a:solidFill>
                <a:effectLst/>
              </a:rPr>
              <a:t> </a:t>
            </a:r>
          </a:p>
          <a:p>
            <a:pPr marL="228600" lvl="0" indent="-228600">
              <a:buFont typeface="+mj-lt"/>
              <a:buAutoNum type="alphaUcPeriod"/>
            </a:pPr>
            <a:r>
              <a:rPr lang="en-US" kern="1200" dirty="0">
                <a:solidFill>
                  <a:schemeClr val="tx1"/>
                </a:solidFill>
                <a:effectLst/>
              </a:rPr>
              <a:t>650</a:t>
            </a:r>
          </a:p>
          <a:p>
            <a:pPr marL="228600" lvl="0" indent="-228600">
              <a:buFont typeface="+mj-lt"/>
              <a:buAutoNum type="alphaUcPeriod"/>
            </a:pPr>
            <a:r>
              <a:rPr lang="en-US" kern="1200" dirty="0">
                <a:solidFill>
                  <a:schemeClr val="tx1"/>
                </a:solidFill>
                <a:effectLst/>
              </a:rPr>
              <a:t>700</a:t>
            </a:r>
          </a:p>
          <a:p>
            <a:pPr marL="228600" lvl="0" indent="-228600">
              <a:buFont typeface="+mj-lt"/>
              <a:buAutoNum type="alphaUcPeriod"/>
            </a:pPr>
            <a:r>
              <a:rPr lang="en-US" kern="1200" dirty="0">
                <a:solidFill>
                  <a:schemeClr val="tx1"/>
                </a:solidFill>
                <a:effectLst/>
              </a:rPr>
              <a:t>850</a:t>
            </a:r>
          </a:p>
          <a:p>
            <a:pPr marL="228600" lvl="0" indent="-228600">
              <a:buFont typeface="+mj-lt"/>
              <a:buAutoNum type="alphaUcPeriod"/>
            </a:pPr>
            <a:r>
              <a:rPr lang="en-US" kern="1200" dirty="0">
                <a:solidFill>
                  <a:schemeClr val="tx1"/>
                </a:solidFill>
                <a:effectLst/>
              </a:rPr>
              <a:t>900</a:t>
            </a:r>
          </a:p>
        </p:txBody>
      </p:sp>
    </p:spTree>
    <p:extLst>
      <p:ext uri="{BB962C8B-B14F-4D97-AF65-F5344CB8AC3E}">
        <p14:creationId xmlns:p14="http://schemas.microsoft.com/office/powerpoint/2010/main" val="3445269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mn-lt"/>
                <a:ea typeface="+mn-ea"/>
                <a:cs typeface="+mn-cs"/>
              </a:rPr>
              <a:t>Key words and phrases that you might have identified in this question include </a:t>
            </a:r>
            <a:r>
              <a:rPr lang="en-US" b="1" i="0" kern="1200" dirty="0">
                <a:solidFill>
                  <a:schemeClr val="tx1"/>
                </a:solidFill>
                <a:effectLst/>
                <a:latin typeface="+mn-lt"/>
                <a:ea typeface="+mn-ea"/>
                <a:cs typeface="+mn-cs"/>
              </a:rPr>
              <a:t>minimum</a:t>
            </a:r>
            <a:r>
              <a:rPr lang="en-US" b="0" i="0" kern="1200" dirty="0">
                <a:solidFill>
                  <a:schemeClr val="tx1"/>
                </a:solidFill>
                <a:effectLst/>
                <a:latin typeface="+mn-lt"/>
                <a:ea typeface="+mn-ea"/>
                <a:cs typeface="+mn-cs"/>
              </a:rPr>
              <a:t> and </a:t>
            </a:r>
            <a:r>
              <a:rPr lang="en-US" b="1" i="0" kern="1200" dirty="0">
                <a:solidFill>
                  <a:schemeClr val="tx1"/>
                </a:solidFill>
                <a:effectLst/>
                <a:latin typeface="+mn-lt"/>
                <a:ea typeface="+mn-ea"/>
                <a:cs typeface="+mn-cs"/>
              </a:rPr>
              <a:t>AWS Certified Cloud Practitioner</a:t>
            </a:r>
            <a:r>
              <a:rPr lang="en-US" b="0" i="0" kern="1200" dirty="0">
                <a:solidFill>
                  <a:schemeClr val="tx1"/>
                </a:solidFill>
                <a:effectLst/>
                <a:latin typeface="+mn-lt"/>
                <a:ea typeface="+mn-ea"/>
                <a:cs typeface="+mn-cs"/>
              </a:rPr>
              <a:t>.</a:t>
            </a:r>
            <a:endParaRPr lang="en-US" kern="1200" dirty="0">
              <a:solidFill>
                <a:schemeClr val="tx1"/>
              </a:solidFill>
              <a:effectLst/>
              <a:latin typeface="+mn-lt"/>
              <a:ea typeface="+mn-ea"/>
              <a:cs typeface="+mn-cs"/>
            </a:endParaRPr>
          </a:p>
          <a:p>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45512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eliminating the incorrect response options, you can select the correct answer, which is </a:t>
            </a:r>
            <a:r>
              <a:rPr lang="en-US" b="1" dirty="0"/>
              <a:t>B. 700</a:t>
            </a:r>
            <a:r>
              <a:rPr lang="en-US" dirty="0"/>
              <a:t>.</a:t>
            </a:r>
          </a:p>
          <a:p>
            <a:endParaRPr lang="en-US" kern="1200" dirty="0">
              <a:solidFill>
                <a:schemeClr val="tx1"/>
              </a:solidFill>
              <a:effectLst/>
            </a:endParaRPr>
          </a:p>
        </p:txBody>
      </p:sp>
    </p:spTree>
    <p:extLst>
      <p:ext uri="{BB962C8B-B14F-4D97-AF65-F5344CB8AC3E}">
        <p14:creationId xmlns:p14="http://schemas.microsoft.com/office/powerpoint/2010/main" val="2266706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latin typeface="+mn-lt"/>
                <a:ea typeface="+mn-ea"/>
                <a:cs typeface="+mn-cs"/>
              </a:rPr>
              <a:t>Which domains are included on the AWS Certified Cloud Practitioner exam? (Select TWO.)</a:t>
            </a:r>
          </a:p>
          <a:p>
            <a:r>
              <a:rPr lang="en-US" kern="1200" dirty="0">
                <a:solidFill>
                  <a:schemeClr val="tx1"/>
                </a:solidFill>
                <a:effectLst/>
                <a:latin typeface="+mn-lt"/>
                <a:ea typeface="+mn-ea"/>
                <a:cs typeface="+mn-cs"/>
              </a:rPr>
              <a:t> </a:t>
            </a:r>
          </a:p>
          <a:p>
            <a:pPr marL="228600" lvl="0" indent="-228600">
              <a:buFont typeface="+mj-lt"/>
              <a:buAutoNum type="alphaUcPeriod"/>
            </a:pPr>
            <a:r>
              <a:rPr lang="en-US" kern="1200" dirty="0">
                <a:solidFill>
                  <a:schemeClr val="tx1"/>
                </a:solidFill>
                <a:effectLst/>
                <a:latin typeface="+mn-lt"/>
                <a:ea typeface="+mn-ea"/>
                <a:cs typeface="+mn-cs"/>
              </a:rPr>
              <a:t>Security and Compliance</a:t>
            </a:r>
          </a:p>
          <a:p>
            <a:pPr marL="228600" lvl="0" indent="-228600">
              <a:buFont typeface="+mj-lt"/>
              <a:buAutoNum type="alphaUcPeriod"/>
            </a:pPr>
            <a:r>
              <a:rPr lang="en-US" kern="1200" dirty="0">
                <a:solidFill>
                  <a:schemeClr val="tx1"/>
                </a:solidFill>
                <a:effectLst/>
                <a:latin typeface="+mn-lt"/>
                <a:ea typeface="+mn-ea"/>
                <a:cs typeface="+mn-cs"/>
              </a:rPr>
              <a:t>Automation and Optimization</a:t>
            </a:r>
          </a:p>
          <a:p>
            <a:pPr marL="228600" lvl="0" indent="-228600">
              <a:buFont typeface="+mj-lt"/>
              <a:buAutoNum type="alphaUcPeriod"/>
            </a:pPr>
            <a:r>
              <a:rPr lang="en-US" kern="1200" dirty="0">
                <a:solidFill>
                  <a:schemeClr val="tx1"/>
                </a:solidFill>
                <a:effectLst/>
                <a:latin typeface="+mn-lt"/>
                <a:ea typeface="+mn-ea"/>
                <a:cs typeface="+mn-cs"/>
              </a:rPr>
              <a:t>Monitoring and Reporting</a:t>
            </a:r>
          </a:p>
          <a:p>
            <a:pPr marL="228600" lvl="0" indent="-228600">
              <a:buFont typeface="+mj-lt"/>
              <a:buAutoNum type="alphaUcPeriod"/>
            </a:pPr>
            <a:r>
              <a:rPr lang="en-US" kern="1200" dirty="0">
                <a:solidFill>
                  <a:schemeClr val="tx1"/>
                </a:solidFill>
                <a:effectLst/>
                <a:latin typeface="+mn-lt"/>
                <a:ea typeface="+mn-ea"/>
                <a:cs typeface="+mn-cs"/>
              </a:rPr>
              <a:t>Billing and Pricing</a:t>
            </a:r>
          </a:p>
          <a:p>
            <a:pPr marL="228600" lvl="0" indent="-228600">
              <a:buFont typeface="+mj-lt"/>
              <a:buAutoNum type="alphaUcPeriod"/>
            </a:pPr>
            <a:r>
              <a:rPr lang="en-US" kern="1200" dirty="0">
                <a:solidFill>
                  <a:schemeClr val="tx1"/>
                </a:solidFill>
                <a:effectLst/>
                <a:latin typeface="+mn-lt"/>
                <a:ea typeface="+mn-ea"/>
                <a:cs typeface="+mn-cs"/>
              </a:rPr>
              <a:t>Deployment and Provisioning</a:t>
            </a:r>
          </a:p>
        </p:txBody>
      </p:sp>
    </p:spTree>
    <p:extLst>
      <p:ext uri="{BB962C8B-B14F-4D97-AF65-F5344CB8AC3E}">
        <p14:creationId xmlns:p14="http://schemas.microsoft.com/office/powerpoint/2010/main" val="1772629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mn-lt"/>
                <a:ea typeface="+mn-ea"/>
                <a:cs typeface="+mn-cs"/>
              </a:rPr>
              <a:t>Key words and phrases that you might have identified in this question include </a:t>
            </a:r>
            <a:r>
              <a:rPr lang="en-US" b="1" i="0" kern="1200" dirty="0">
                <a:solidFill>
                  <a:schemeClr val="tx1"/>
                </a:solidFill>
                <a:effectLst/>
                <a:latin typeface="+mn-lt"/>
                <a:ea typeface="+mn-ea"/>
                <a:cs typeface="+mn-cs"/>
              </a:rPr>
              <a:t>domains</a:t>
            </a:r>
            <a:r>
              <a:rPr lang="en-US" b="0" i="0" kern="1200" dirty="0">
                <a:solidFill>
                  <a:schemeClr val="tx1"/>
                </a:solidFill>
                <a:effectLst/>
                <a:latin typeface="+mn-lt"/>
                <a:ea typeface="+mn-ea"/>
                <a:cs typeface="+mn-cs"/>
              </a:rPr>
              <a:t> and </a:t>
            </a:r>
            <a:r>
              <a:rPr lang="en-US" b="1" i="0" kern="1200" dirty="0">
                <a:solidFill>
                  <a:schemeClr val="tx1"/>
                </a:solidFill>
                <a:effectLst/>
                <a:latin typeface="+mn-lt"/>
                <a:ea typeface="+mn-ea"/>
                <a:cs typeface="+mn-cs"/>
              </a:rPr>
              <a:t>AWS Certified Cloud Practitioner</a:t>
            </a:r>
            <a:r>
              <a:rPr lang="en-US" b="0" i="0" kern="1200" dirty="0">
                <a:solidFill>
                  <a:schemeClr val="tx1"/>
                </a:solidFill>
                <a:effectLst/>
                <a:latin typeface="+mn-lt"/>
                <a:ea typeface="+mn-ea"/>
                <a:cs typeface="+mn-cs"/>
              </a:rPr>
              <a:t>.</a:t>
            </a:r>
            <a:endParaRPr lang="en-US" kern="1200" dirty="0">
              <a:solidFill>
                <a:schemeClr val="tx1"/>
              </a:solidFill>
              <a:effectLst/>
              <a:latin typeface="+mn-lt"/>
              <a:ea typeface="+mn-ea"/>
              <a:cs typeface="+mn-cs"/>
            </a:endParaRPr>
          </a:p>
          <a:p>
            <a:endParaRPr lang="en-US" kern="1200" dirty="0">
              <a:solidFill>
                <a:schemeClr val="tx1"/>
              </a:solidFill>
              <a:effectLst/>
              <a:latin typeface="+mn-lt"/>
              <a:ea typeface="+mn-ea"/>
              <a:cs typeface="+mn-cs"/>
            </a:endParaRPr>
          </a:p>
          <a:p>
            <a:r>
              <a:rPr lang="en-US" b="1" i="0" kern="1200" dirty="0">
                <a:solidFill>
                  <a:schemeClr val="tx1"/>
                </a:solidFill>
                <a:effectLst/>
                <a:latin typeface="+mn-lt"/>
                <a:ea typeface="+mn-ea"/>
                <a:cs typeface="+mn-cs"/>
              </a:rPr>
              <a:t>Strategy:</a:t>
            </a:r>
            <a:r>
              <a:rPr lang="en-US" b="0" i="0" kern="1200" dirty="0">
                <a:solidFill>
                  <a:schemeClr val="tx1"/>
                </a:solidFill>
                <a:effectLst/>
                <a:latin typeface="+mn-lt"/>
                <a:ea typeface="+mn-ea"/>
                <a:cs typeface="+mn-cs"/>
              </a:rPr>
              <a:t> Think back to the exam domains reviewed earlier. Based on the domains that you recall learning about, which response options can</a:t>
            </a:r>
            <a:r>
              <a:rPr lang="en-US" b="0" i="0" kern="1200" baseline="0" dirty="0">
                <a:solidFill>
                  <a:schemeClr val="tx1"/>
                </a:solidFill>
                <a:effectLst/>
                <a:latin typeface="+mn-lt"/>
                <a:ea typeface="+mn-ea"/>
                <a:cs typeface="+mn-cs"/>
              </a:rPr>
              <a:t> you</a:t>
            </a:r>
            <a:r>
              <a:rPr lang="en-US" b="0" i="0" kern="1200" dirty="0">
                <a:solidFill>
                  <a:schemeClr val="tx1"/>
                </a:solidFill>
                <a:effectLst/>
                <a:latin typeface="+mn-lt"/>
                <a:ea typeface="+mn-ea"/>
                <a:cs typeface="+mn-cs"/>
              </a:rPr>
              <a:t> reject as incorrect?</a:t>
            </a:r>
            <a:endParaRPr lang="en-US"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4802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two correct response options are:</a:t>
            </a:r>
          </a:p>
          <a:p>
            <a:pPr fontAlgn="base"/>
            <a:endParaRPr lang="en-US"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b="1" i="0" kern="1200" dirty="0">
                <a:solidFill>
                  <a:schemeClr val="tx1"/>
                </a:solidFill>
                <a:effectLst/>
                <a:latin typeface="+mn-lt"/>
                <a:ea typeface="+mn-ea"/>
                <a:cs typeface="+mn-cs"/>
              </a:rPr>
              <a:t>A. Security and Compliance</a:t>
            </a:r>
            <a:endParaRPr lang="en-US"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b="1" i="0" kern="1200" dirty="0">
                <a:solidFill>
                  <a:schemeClr val="tx1"/>
                </a:solidFill>
                <a:effectLst/>
                <a:latin typeface="+mn-lt"/>
                <a:ea typeface="+mn-ea"/>
                <a:cs typeface="+mn-cs"/>
              </a:rPr>
              <a:t>D. Billing and Pricing</a:t>
            </a:r>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The other three response options are domains that are included on the AWS Certified SysOps Administrator – Associate exam.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kern="1200" dirty="0">
                <a:solidFill>
                  <a:schemeClr val="tx1"/>
                </a:solidFill>
                <a:effectLst/>
                <a:latin typeface="+mn-lt"/>
                <a:ea typeface="+mn-ea"/>
                <a:cs typeface="+mn-cs"/>
              </a:rPr>
              <a:t>As you continue to prepare for the AWS Certified Cloud Practitioner exam, review the sample exam questions and detailed answer explanations: </a:t>
            </a:r>
            <a:r>
              <a:rPr lang="en-US" b="0" i="0" kern="1200" dirty="0">
                <a:solidFill>
                  <a:schemeClr val="tx1"/>
                </a:solidFill>
                <a:effectLst/>
                <a:latin typeface="+mn-lt"/>
                <a:ea typeface="+mn-ea"/>
                <a:cs typeface="+mn-cs"/>
                <a:hlinkClick r:id="rId3"/>
              </a:rPr>
              <a:t>https://d1.awsstatic.com/training-and-certification/docs-cloud-practitioner/AWS-Certified-Cloud-Practitioner_Sample-Questions.pdf</a:t>
            </a:r>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73653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After completing the course, you will receive an email with a survey link to share your feedback. Your feedback helps to improve AWS courses and provide recommendations for new ones. Please take a moment to fill out the evaluation and share feedback about your experience.</a:t>
            </a:r>
          </a:p>
        </p:txBody>
      </p:sp>
    </p:spTree>
    <p:extLst>
      <p:ext uri="{BB962C8B-B14F-4D97-AF65-F5344CB8AC3E}">
        <p14:creationId xmlns:p14="http://schemas.microsoft.com/office/powerpoint/2010/main" val="1078053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completing this course. Remember to review the additional resources and labs to </a:t>
            </a:r>
            <a:r>
              <a:rPr lang="en-US"/>
              <a:t>learn more about </a:t>
            </a:r>
            <a:r>
              <a:rPr lang="en-US" dirty="0"/>
              <a:t>AWS.</a:t>
            </a:r>
          </a:p>
        </p:txBody>
      </p:sp>
    </p:spTree>
    <p:extLst>
      <p:ext uri="{BB962C8B-B14F-4D97-AF65-F5344CB8AC3E}">
        <p14:creationId xmlns:p14="http://schemas.microsoft.com/office/powerpoint/2010/main" val="59668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Determine resources for preparing for the AWS Certified Cloud Practitioner exam</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Evaluate types of questions that are included on the AWS Certified Cloud Practitioner exam</a:t>
            </a:r>
          </a:p>
        </p:txBody>
      </p:sp>
    </p:spTree>
    <p:extLst>
      <p:ext uri="{BB962C8B-B14F-4D97-AF65-F5344CB8AC3E}">
        <p14:creationId xmlns:p14="http://schemas.microsoft.com/office/powerpoint/2010/main" val="246139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you will learn about the AWS Certified Cloud Practitioner exam, including exam domains, recommended experience, and additional resources.</a:t>
            </a:r>
          </a:p>
          <a:p>
            <a:endParaRPr lang="en-US" dirty="0"/>
          </a:p>
        </p:txBody>
      </p:sp>
    </p:spTree>
    <p:extLst>
      <p:ext uri="{BB962C8B-B14F-4D97-AF65-F5344CB8AC3E}">
        <p14:creationId xmlns:p14="http://schemas.microsoft.com/office/powerpoint/2010/main" val="200544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AWS Certified Cloud Practitioner exam includes four domains:</a:t>
            </a:r>
          </a:p>
          <a:p>
            <a:endParaRPr lang="en-US" dirty="0"/>
          </a:p>
          <a:p>
            <a:pPr marL="171450" indent="-171450">
              <a:buFont typeface="Arial" panose="020B0604020202020204" pitchFamily="34" charset="0"/>
              <a:buChar char="•"/>
            </a:pPr>
            <a:r>
              <a:rPr lang="en-US" dirty="0"/>
              <a:t>Domain 1: Cloud Concepts</a:t>
            </a:r>
          </a:p>
          <a:p>
            <a:pPr marL="171450" indent="-171450">
              <a:buFont typeface="Arial" panose="020B0604020202020204" pitchFamily="34" charset="0"/>
              <a:buChar char="•"/>
            </a:pPr>
            <a:r>
              <a:rPr lang="en-US" dirty="0"/>
              <a:t>Domain 2: Security and Compliance</a:t>
            </a:r>
          </a:p>
          <a:p>
            <a:pPr marL="171450" indent="-171450">
              <a:buFont typeface="Arial" panose="020B0604020202020204" pitchFamily="34" charset="0"/>
              <a:buChar char="•"/>
            </a:pPr>
            <a:r>
              <a:rPr lang="en-US" dirty="0"/>
              <a:t>Domain 3: Technology</a:t>
            </a:r>
          </a:p>
          <a:p>
            <a:pPr marL="171450" indent="-171450">
              <a:buFont typeface="Arial" panose="020B0604020202020204" pitchFamily="34" charset="0"/>
              <a:buChar char="•"/>
            </a:pPr>
            <a:r>
              <a:rPr lang="en-US" dirty="0"/>
              <a:t>Domain 4: Billing and Pricing</a:t>
            </a:r>
          </a:p>
          <a:p>
            <a:endParaRPr lang="en-US" dirty="0"/>
          </a:p>
          <a:p>
            <a:pPr fontAlgn="base"/>
            <a:r>
              <a:rPr lang="en-US" sz="1200" b="0" i="0" kern="1200" dirty="0">
                <a:solidFill>
                  <a:schemeClr val="tx1"/>
                </a:solidFill>
                <a:effectLst/>
                <a:latin typeface="+mn-lt"/>
                <a:ea typeface="+mn-ea"/>
                <a:cs typeface="+mn-cs"/>
              </a:rPr>
              <a:t>The areas covered describe each domain in the Exam Guide for the AWS Certified Cloud Practitioner certification. For a description of each domain, review the AWS Certified Cloud Practitioner website (</a:t>
            </a:r>
            <a:r>
              <a:rPr lang="en-US" sz="1200" b="0" i="0" kern="1200" dirty="0">
                <a:solidFill>
                  <a:schemeClr val="tx1"/>
                </a:solidFill>
                <a:effectLst/>
                <a:latin typeface="+mn-lt"/>
                <a:ea typeface="+mn-ea"/>
                <a:cs typeface="+mn-cs"/>
                <a:hlinkClick r:id="rId3"/>
              </a:rPr>
              <a:t>https://aws.amazon.com/certification/certified-cloud-practitioner</a:t>
            </a:r>
            <a:r>
              <a:rPr lang="en-US" sz="1200" b="0" i="0" kern="1200" dirty="0">
                <a:solidFill>
                  <a:schemeClr val="tx1"/>
                </a:solidFill>
                <a:effectLst/>
                <a:latin typeface="+mn-lt"/>
                <a:ea typeface="+mn-ea"/>
                <a:cs typeface="+mn-cs"/>
              </a:rPr>
              <a:t>). You are encouraged to read the information in the Exam Guide as part of your preparation for the exam.</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Each domain in the exam is weighted. The weight represents the percentage of questions in the exam that correspond to that particular domain. These are approximations, so the questions on your exam might not match these percentages exactly. The exam does not indicate the domain associated with a question. In fact, some questions can potentially fall under multiple domains.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You are encouraged to use these benchmarks to help you determine how to allocate your time studying for the exam.</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5465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Candidates for the AWS Certified Cloud Practitioner exam should have a basic understanding of IT services and their uses in the AWS Cloud platform.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We recommend that you have at least 6 months of experience with the AWS Cloud in any role, including project managers, IT managers, sales managers, decision makers, and marketers. These roles are in addition to those working in finance, procurement, and legal departments.</a:t>
            </a:r>
          </a:p>
        </p:txBody>
      </p:sp>
    </p:spTree>
    <p:extLst>
      <p:ext uri="{BB962C8B-B14F-4D97-AF65-F5344CB8AC3E}">
        <p14:creationId xmlns:p14="http://schemas.microsoft.com/office/powerpoint/2010/main" val="18362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35450"/>
            <a:ext cx="5486400" cy="3600450"/>
          </a:xfrm>
        </p:spPr>
        <p:txBody>
          <a:bodyPr/>
          <a:lstStyle/>
          <a:p>
            <a:pPr fontAlgn="base"/>
            <a:r>
              <a:rPr lang="en-US" sz="1200" b="0" i="0" kern="1200" dirty="0">
                <a:effectLst/>
                <a:latin typeface="+mn-lt"/>
                <a:ea typeface="+mn-ea"/>
                <a:cs typeface="+mn-cs"/>
              </a:rPr>
              <a:t>The AWS Certified Cloud Practitioner exam must be completed within </a:t>
            </a:r>
            <a:r>
              <a:rPr lang="en-US" sz="1200" b="1" i="0" kern="1200" dirty="0">
                <a:effectLst/>
                <a:latin typeface="+mn-lt"/>
                <a:ea typeface="+mn-ea"/>
                <a:cs typeface="+mn-cs"/>
              </a:rPr>
              <a:t>90 minutes</a:t>
            </a:r>
            <a:r>
              <a:rPr lang="en-US" sz="1200" b="0" i="0" kern="1200" dirty="0">
                <a:effectLst/>
                <a:latin typeface="+mn-lt"/>
                <a:ea typeface="+mn-ea"/>
                <a:cs typeface="+mn-cs"/>
              </a:rPr>
              <a:t>. The minimum passing score is </a:t>
            </a:r>
            <a:r>
              <a:rPr lang="en-US" sz="1200" b="1" i="0" kern="1200" dirty="0">
                <a:effectLst/>
                <a:latin typeface="+mn-lt"/>
                <a:ea typeface="+mn-ea"/>
                <a:cs typeface="+mn-cs"/>
              </a:rPr>
              <a:t>700 </a:t>
            </a:r>
            <a:r>
              <a:rPr lang="en-US" sz="1200" b="0" i="0" kern="1200" dirty="0">
                <a:effectLst/>
                <a:latin typeface="+mn-lt"/>
                <a:ea typeface="+mn-ea"/>
                <a:cs typeface="+mn-cs"/>
              </a:rPr>
              <a:t>(out of a maximum score of 1,000).</a:t>
            </a:r>
          </a:p>
          <a:p>
            <a:pPr fontAlgn="base"/>
            <a:endParaRPr lang="en-US" sz="1200" b="0" i="0" kern="1200" dirty="0">
              <a:effectLst/>
              <a:latin typeface="+mn-lt"/>
              <a:ea typeface="+mn-ea"/>
              <a:cs typeface="+mn-cs"/>
            </a:endParaRPr>
          </a:p>
          <a:p>
            <a:pPr fontAlgn="base"/>
            <a:r>
              <a:rPr lang="en-US" sz="1200" b="0" i="0" kern="1200" dirty="0">
                <a:effectLst/>
                <a:latin typeface="+mn-lt"/>
                <a:ea typeface="+mn-ea"/>
                <a:cs typeface="+mn-cs"/>
              </a:rPr>
              <a:t>Two types of questions are included on the exam: multiple choice and multiple response.</a:t>
            </a:r>
          </a:p>
          <a:p>
            <a:pPr fontAlgn="base"/>
            <a:endParaRPr lang="en-US" sz="1200" b="0" i="0" kern="1200" dirty="0">
              <a:effectLst/>
              <a:latin typeface="+mn-lt"/>
              <a:ea typeface="+mn-ea"/>
              <a:cs typeface="+mn-cs"/>
            </a:endParaRPr>
          </a:p>
          <a:p>
            <a:pPr marL="171450" indent="-171450" fontAlgn="base">
              <a:buFont typeface="Arial" panose="020B0604020202020204" pitchFamily="34" charset="0"/>
              <a:buChar char="•"/>
            </a:pPr>
            <a:r>
              <a:rPr lang="en-US" sz="1200" b="0" i="0" kern="1200" dirty="0">
                <a:effectLst/>
                <a:latin typeface="+mn-lt"/>
                <a:ea typeface="+mn-ea"/>
                <a:cs typeface="+mn-cs"/>
              </a:rPr>
              <a:t>A </a:t>
            </a:r>
            <a:r>
              <a:rPr lang="en-US" sz="1200" b="1" i="0" kern="1200" dirty="0">
                <a:effectLst/>
                <a:latin typeface="+mn-lt"/>
                <a:ea typeface="+mn-ea"/>
                <a:cs typeface="+mn-cs"/>
              </a:rPr>
              <a:t>multiple-choice</a:t>
            </a:r>
            <a:r>
              <a:rPr lang="en-US" sz="1200" b="0" i="0" kern="1200" dirty="0">
                <a:effectLst/>
                <a:latin typeface="+mn-lt"/>
                <a:ea typeface="+mn-ea"/>
                <a:cs typeface="+mn-cs"/>
              </a:rPr>
              <a:t> question has one correct response and three incorrect responses, or </a:t>
            </a:r>
            <a:r>
              <a:rPr lang="en-US" sz="1200" b="0" i="1" kern="1200" dirty="0">
                <a:effectLst/>
                <a:latin typeface="+mn-lt"/>
                <a:ea typeface="+mn-ea"/>
                <a:cs typeface="+mn-cs"/>
              </a:rPr>
              <a:t>distractors</a:t>
            </a:r>
            <a:r>
              <a:rPr lang="en-US" sz="1200" b="0" i="0" kern="1200" dirty="0">
                <a:effectLst/>
                <a:latin typeface="+mn-lt"/>
                <a:ea typeface="+mn-ea"/>
                <a:cs typeface="+mn-cs"/>
              </a:rPr>
              <a:t>.</a:t>
            </a:r>
          </a:p>
          <a:p>
            <a:pPr marL="171450" indent="-171450" fontAlgn="base">
              <a:buFont typeface="Arial" panose="020B0604020202020204" pitchFamily="34" charset="0"/>
              <a:buChar char="•"/>
            </a:pPr>
            <a:r>
              <a:rPr lang="en-US" sz="1200" b="0" i="0" kern="1200" dirty="0">
                <a:effectLst/>
                <a:latin typeface="+mn-lt"/>
                <a:ea typeface="+mn-ea"/>
                <a:cs typeface="+mn-cs"/>
              </a:rPr>
              <a:t>A </a:t>
            </a:r>
            <a:r>
              <a:rPr lang="en-US" sz="1200" b="1" i="0" kern="1200" dirty="0">
                <a:effectLst/>
                <a:latin typeface="+mn-lt"/>
                <a:ea typeface="+mn-ea"/>
                <a:cs typeface="+mn-cs"/>
              </a:rPr>
              <a:t>multiple-response</a:t>
            </a:r>
            <a:r>
              <a:rPr lang="en-US" sz="1200" b="0" i="0" kern="1200" dirty="0">
                <a:effectLst/>
                <a:latin typeface="+mn-lt"/>
                <a:ea typeface="+mn-ea"/>
                <a:cs typeface="+mn-cs"/>
              </a:rPr>
              <a:t> question has two or more correct responses out of five or more options.</a:t>
            </a:r>
          </a:p>
          <a:p>
            <a:pPr marL="171450" indent="-171450" fontAlgn="base">
              <a:buFont typeface="Arial" panose="020B0604020202020204" pitchFamily="34" charset="0"/>
              <a:buChar char="•"/>
            </a:pPr>
            <a:endParaRPr lang="en-US" sz="1200" b="0" i="0" kern="1200" dirty="0">
              <a:effectLst/>
              <a:latin typeface="+mn-lt"/>
              <a:ea typeface="+mn-ea"/>
              <a:cs typeface="+mn-cs"/>
            </a:endParaRPr>
          </a:p>
          <a:p>
            <a:pPr marL="0" indent="0" fontAlgn="base">
              <a:buFont typeface="Arial" panose="020B0604020202020204" pitchFamily="34" charset="0"/>
              <a:buNone/>
            </a:pPr>
            <a:r>
              <a:rPr lang="en-US" sz="1200" b="0" i="0" kern="1200" dirty="0">
                <a:effectLst/>
                <a:latin typeface="+mn-lt"/>
                <a:ea typeface="+mn-ea"/>
                <a:cs typeface="+mn-cs"/>
              </a:rPr>
              <a:t>Currently, the exam is available in English, Indonesian (Bahasa), Japanese, Korean, and Simplified Chinese. </a:t>
            </a:r>
          </a:p>
          <a:p>
            <a:pPr marL="0" indent="0" fontAlgn="base">
              <a:buFont typeface="Arial" panose="020B0604020202020204" pitchFamily="34" charset="0"/>
              <a:buNone/>
            </a:pPr>
            <a:endParaRPr lang="en-US" sz="1200" b="0" i="0" kern="1200" dirty="0">
              <a:effectLst/>
              <a:latin typeface="+mn-lt"/>
              <a:ea typeface="+mn-ea"/>
              <a:cs typeface="+mn-cs"/>
            </a:endParaRPr>
          </a:p>
          <a:p>
            <a:pPr marL="0" indent="0" fontAlgn="base">
              <a:buFont typeface="Arial" panose="020B0604020202020204" pitchFamily="34" charset="0"/>
              <a:buNone/>
            </a:pPr>
            <a:r>
              <a:rPr lang="en-US" sz="1200" b="0" i="0" kern="1200" dirty="0">
                <a:effectLst/>
                <a:latin typeface="+mn-lt"/>
                <a:ea typeface="+mn-ea"/>
                <a:cs typeface="+mn-cs"/>
              </a:rPr>
              <a:t>Additionally, a 30-minute time extension is available upon request to non-native English speakers who are taking an exam in English. The accommodation, “ESL +30,” only needs to be requested once, prior to registering for an exam. It will apply to all future exam registrations with all test delivery providers. For more information about how to request this accommodation, refer to </a:t>
            </a:r>
            <a:r>
              <a:rPr lang="en-US" sz="1200" b="0" i="0" u="sng" kern="1200" dirty="0">
                <a:effectLst/>
                <a:latin typeface="+mn-lt"/>
                <a:ea typeface="+mn-ea"/>
                <a:cs typeface="+mn-cs"/>
              </a:rPr>
              <a:t>https://aws.amazon.com/certification/policies/before-testing/#Scheduling_Exams</a:t>
            </a:r>
            <a:r>
              <a:rPr lang="en-US" sz="1200" b="0" i="0" kern="1200" dirty="0">
                <a:effectLst/>
                <a:latin typeface="+mn-lt"/>
                <a:ea typeface="+mn-ea"/>
                <a:cs typeface="+mn-cs"/>
              </a:rPr>
              <a:t>.</a:t>
            </a:r>
          </a:p>
        </p:txBody>
      </p:sp>
    </p:spTree>
    <p:extLst>
      <p:ext uri="{BB962C8B-B14F-4D97-AF65-F5344CB8AC3E}">
        <p14:creationId xmlns:p14="http://schemas.microsoft.com/office/powerpoint/2010/main" val="4047893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On the exam, there is no penalty for guessing. Any questions that you do not answer will be scored as incorrect, so even if you are unsure of what the correct answer is, you</a:t>
            </a:r>
            <a:r>
              <a:rPr lang="en-US" baseline="0" dirty="0"/>
              <a:t> should </a:t>
            </a:r>
            <a:r>
              <a:rPr lang="en-US" dirty="0"/>
              <a:t>guess, rather than leave any questions unanswered.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exam also lets you flag questions that you want to review before submitting the exam. This can help you to use your time during the exam more efficiently. You can always go back and review any questions that you were initially unsure of.</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For more details on exam logistics and policies, refer to the AWS Certification FAQ (</a:t>
            </a:r>
            <a:r>
              <a:rPr lang="en-US" dirty="0">
                <a:hlinkClick r:id="rId3"/>
              </a:rPr>
              <a:t>https://aws.amazon.com/certification/faqs</a:t>
            </a:r>
            <a:r>
              <a:rPr lang="en-US" dirty="0"/>
              <a:t>). Additional details regarding identification requirements and system requirements for online proctoring will be included in the confirmation email that you receive from PSI or Pearson VUE after you register for the exam.</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Tree>
    <p:extLst>
      <p:ext uri="{BB962C8B-B14F-4D97-AF65-F5344CB8AC3E}">
        <p14:creationId xmlns:p14="http://schemas.microsoft.com/office/powerpoint/2010/main" val="187450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As part of your preparation for the AWS Certified Cloud Practitioner exam, we recommend that you review these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technical papers and resources: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Overview of Amazon Web Services: </a:t>
            </a:r>
            <a:r>
              <a:rPr lang="en-US" sz="1200" b="0" i="0" kern="1200" dirty="0">
                <a:solidFill>
                  <a:schemeClr val="tx1"/>
                </a:solidFill>
                <a:effectLst/>
                <a:latin typeface="+mn-lt"/>
                <a:ea typeface="+mn-ea"/>
                <a:cs typeface="+mn-cs"/>
                <a:hlinkClick r:id="rId3"/>
              </a:rPr>
              <a:t>https://d1.awsstatic.com/whitepapers/aws-overview.pdf</a:t>
            </a:r>
            <a:r>
              <a:rPr lang="en-US" dirty="0"/>
              <a:t> </a:t>
            </a:r>
            <a:r>
              <a:rPr lang="en-US" sz="1200" b="0" i="0" kern="1200" dirty="0">
                <a:solidFill>
                  <a:schemeClr val="tx1"/>
                </a:solidFill>
                <a:effectLst/>
                <a:latin typeface="+mn-lt"/>
                <a:ea typeface="+mn-ea"/>
                <a:cs typeface="+mn-cs"/>
              </a:rPr>
              <a:t> </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Compare AWS Support Plans: </a:t>
            </a:r>
            <a:r>
              <a:rPr lang="en-US" sz="1200" b="0" i="0" kern="1200" dirty="0">
                <a:solidFill>
                  <a:schemeClr val="tx1"/>
                </a:solidFill>
                <a:effectLst/>
                <a:latin typeface="+mn-lt"/>
                <a:ea typeface="+mn-ea"/>
                <a:cs typeface="+mn-cs"/>
                <a:hlinkClick r:id="rId4"/>
              </a:rPr>
              <a:t>https://aws.amazon.com/premiumsupport/plans</a:t>
            </a:r>
            <a:r>
              <a:rPr lang="en-US" sz="1200" b="0" i="0" kern="1200" dirty="0">
                <a:solidFill>
                  <a:schemeClr val="tx1"/>
                </a:solidFill>
                <a:effectLst/>
                <a:latin typeface="+mn-lt"/>
                <a:ea typeface="+mn-ea"/>
                <a:cs typeface="+mn-cs"/>
              </a:rPr>
              <a:t> </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How AWS Pricing Works: </a:t>
            </a:r>
            <a:r>
              <a:rPr lang="en-US" sz="1200" b="0" i="0" kern="1200" dirty="0">
                <a:solidFill>
                  <a:schemeClr val="tx1"/>
                </a:solidFill>
                <a:effectLst/>
                <a:latin typeface="+mn-lt"/>
                <a:ea typeface="+mn-ea"/>
                <a:cs typeface="+mn-cs"/>
                <a:hlinkClick r:id="rId5"/>
              </a:rPr>
              <a:t>http://d1.awsstatic.com/whitepapers/aws_pricing_overview.pdf</a:t>
            </a:r>
            <a:r>
              <a:rPr lang="en-US" sz="1200" b="0" i="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Links to these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papers and resources are included in the Additional Resources guide for this course.</a:t>
            </a:r>
          </a:p>
        </p:txBody>
      </p:sp>
    </p:spTree>
    <p:extLst>
      <p:ext uri="{BB962C8B-B14F-4D97-AF65-F5344CB8AC3E}">
        <p14:creationId xmlns:p14="http://schemas.microsoft.com/office/powerpoint/2010/main" val="3446924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section explores strategies that can help you pass the exam.</a:t>
            </a:r>
            <a:endParaRPr lang="en-US" dirty="0"/>
          </a:p>
          <a:p>
            <a:endParaRPr lang="en-US" dirty="0"/>
          </a:p>
        </p:txBody>
      </p:sp>
    </p:spTree>
    <p:extLst>
      <p:ext uri="{BB962C8B-B14F-4D97-AF65-F5344CB8AC3E}">
        <p14:creationId xmlns:p14="http://schemas.microsoft.com/office/powerpoint/2010/main" val="3023476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22323223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17687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275995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6119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92012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252435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817747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86749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518217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404947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3001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718563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46513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97432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93479551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2168663551"/>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409381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75669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9177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84373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2576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991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56414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392318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hyperlink" Target="https://support.aws.amazon.com/#/contacts/aws-trainin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hyperlink" Target="https://aws.amazon.com/certification/certified-cloud-practitioner"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32.xml"/><Relationship Id="rId6" Type="http://schemas.openxmlformats.org/officeDocument/2006/relationships/hyperlink" Target="http://d1.awsstatic.com/whitepapers/aws_pricing_overview.pdf" TargetMode="External"/><Relationship Id="rId5" Type="http://schemas.openxmlformats.org/officeDocument/2006/relationships/hyperlink" Target="https://aws.amazon.com/premiumsupport/plans/" TargetMode="External"/><Relationship Id="rId4" Type="http://schemas.openxmlformats.org/officeDocument/2006/relationships/hyperlink" Target="https://d1.awsstatic.com/whitepapers/aws-overview.pdf"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F304-BE7B-7643-B66B-D85340BC5DBB}"/>
              </a:ext>
            </a:extLst>
          </p:cNvPr>
          <p:cNvSpPr>
            <a:spLocks noGrp="1"/>
          </p:cNvSpPr>
          <p:nvPr>
            <p:ph type="title"/>
          </p:nvPr>
        </p:nvSpPr>
        <p:spPr/>
        <p:txBody>
          <a:bodyPr/>
          <a:lstStyle/>
          <a:p>
            <a:br>
              <a:rPr lang="en-US" dirty="0"/>
            </a:br>
            <a:r>
              <a:rPr lang="en-US" dirty="0"/>
              <a:t>AWS Certified Cloud Practitioner Basics</a:t>
            </a:r>
          </a:p>
        </p:txBody>
      </p:sp>
      <p:sp>
        <p:nvSpPr>
          <p:cNvPr id="5" name="Text Placeholder 4">
            <a:extLst>
              <a:ext uri="{FF2B5EF4-FFF2-40B4-BE49-F238E27FC236}">
                <a16:creationId xmlns:a16="http://schemas.microsoft.com/office/drawing/2014/main" id="{B1597D31-C7D8-4E4D-8B0E-B9D5C901FBE2}"/>
              </a:ext>
            </a:extLst>
          </p:cNvPr>
          <p:cNvSpPr>
            <a:spLocks noGrp="1"/>
          </p:cNvSpPr>
          <p:nvPr>
            <p:ph type="body" sz="quarter" idx="10"/>
          </p:nvPr>
        </p:nvSpPr>
        <p:spPr/>
        <p:txBody>
          <a:bodyPr/>
          <a:lstStyle/>
          <a:p>
            <a:r>
              <a:rPr lang="en-US" dirty="0"/>
              <a:t>Module 10</a:t>
            </a:r>
          </a:p>
        </p:txBody>
      </p:sp>
    </p:spTree>
    <p:custDataLst>
      <p:tags r:id="rId1"/>
    </p:custDataLst>
    <p:extLst>
      <p:ext uri="{BB962C8B-B14F-4D97-AF65-F5344CB8AC3E}">
        <p14:creationId xmlns:p14="http://schemas.microsoft.com/office/powerpoint/2010/main" val="2603736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 strategies</a:t>
            </a:r>
          </a:p>
        </p:txBody>
      </p:sp>
      <p:sp>
        <p:nvSpPr>
          <p:cNvPr id="7" name="Text Placeholder 6"/>
          <p:cNvSpPr>
            <a:spLocks noGrp="1"/>
          </p:cNvSpPr>
          <p:nvPr>
            <p:ph idx="1"/>
          </p:nvPr>
        </p:nvSpPr>
        <p:spPr>
          <a:xfrm>
            <a:off x="419100" y="1528175"/>
            <a:ext cx="6515100" cy="4648788"/>
          </a:xfrm>
        </p:spPr>
        <p:txBody>
          <a:bodyPr/>
          <a:lstStyle/>
          <a:p>
            <a:pPr>
              <a:spcAft>
                <a:spcPts val="1000"/>
              </a:spcAft>
            </a:pPr>
            <a:endParaRPr lang="en-US" dirty="0"/>
          </a:p>
          <a:p>
            <a:pPr marL="514350" indent="-514350">
              <a:spcAft>
                <a:spcPts val="1000"/>
              </a:spcAft>
              <a:buFont typeface="+mj-lt"/>
              <a:buAutoNum type="arabicPeriod"/>
            </a:pPr>
            <a:r>
              <a:rPr lang="en-US" dirty="0"/>
              <a:t>Read the full question.</a:t>
            </a:r>
          </a:p>
          <a:p>
            <a:pPr marL="514350" indent="-514350">
              <a:spcAft>
                <a:spcPts val="1000"/>
              </a:spcAft>
              <a:buFont typeface="+mj-lt"/>
              <a:buAutoNum type="arabicPeriod"/>
            </a:pPr>
            <a:r>
              <a:rPr lang="en-US" dirty="0"/>
              <a:t>Predict the answer before looking at the response options.</a:t>
            </a:r>
          </a:p>
          <a:p>
            <a:pPr marL="514350" indent="-514350">
              <a:spcAft>
                <a:spcPts val="1000"/>
              </a:spcAft>
              <a:buFont typeface="+mj-lt"/>
              <a:buAutoNum type="arabicPeriod"/>
            </a:pPr>
            <a:r>
              <a:rPr lang="en-US" dirty="0"/>
              <a:t>Exclude incorrect response options.</a:t>
            </a:r>
          </a:p>
        </p:txBody>
      </p:sp>
      <p:sp>
        <p:nvSpPr>
          <p:cNvPr id="2" name="Slide Number Placeholder 1">
            <a:extLst>
              <a:ext uri="{FF2B5EF4-FFF2-40B4-BE49-F238E27FC236}">
                <a16:creationId xmlns:a16="http://schemas.microsoft.com/office/drawing/2014/main" id="{773320F2-CBFA-B840-89F7-54B888BAEE76}"/>
              </a:ext>
            </a:extLst>
          </p:cNvPr>
          <p:cNvSpPr>
            <a:spLocks noGrp="1"/>
          </p:cNvSpPr>
          <p:nvPr>
            <p:ph type="sldNum" sz="quarter" idx="12"/>
          </p:nvPr>
        </p:nvSpPr>
        <p:spPr/>
        <p:txBody>
          <a:bodyPr/>
          <a:lstStyle/>
          <a:p>
            <a:fld id="{B6A95138-A96E-2F42-A959-2EFD44FE4AB7}" type="slidenum">
              <a:rPr lang="en-US" smtClean="0"/>
              <a:pPr/>
              <a:t>10</a:t>
            </a:fld>
            <a:endParaRPr lang="en-US" dirty="0"/>
          </a:p>
        </p:txBody>
      </p:sp>
      <p:sp>
        <p:nvSpPr>
          <p:cNvPr id="9" name="Footer Placeholder 4">
            <a:extLst>
              <a:ext uri="{FF2B5EF4-FFF2-40B4-BE49-F238E27FC236}">
                <a16:creationId xmlns:a16="http://schemas.microsoft.com/office/drawing/2014/main" id="{99C7FF8F-6CA2-D94A-B29E-32B13465F3B2}"/>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4" name="Picture 3">
            <a:extLst>
              <a:ext uri="{FF2B5EF4-FFF2-40B4-BE49-F238E27FC236}">
                <a16:creationId xmlns:a16="http://schemas.microsoft.com/office/drawing/2014/main" id="{5B03844D-4D3C-684F-9E12-4645D1992A3E}"/>
              </a:ext>
            </a:extLst>
          </p:cNvPr>
          <p:cNvPicPr>
            <a:picLocks noChangeAspect="1"/>
          </p:cNvPicPr>
          <p:nvPr/>
        </p:nvPicPr>
        <p:blipFill>
          <a:blip r:embed="rId4"/>
          <a:stretch>
            <a:fillRect/>
          </a:stretch>
        </p:blipFill>
        <p:spPr>
          <a:xfrm>
            <a:off x="7966635" y="2474259"/>
            <a:ext cx="3336317" cy="2304754"/>
          </a:xfrm>
          <a:prstGeom prst="rect">
            <a:avLst/>
          </a:prstGeom>
        </p:spPr>
      </p:pic>
    </p:spTree>
    <p:custDataLst>
      <p:tags r:id="rId1"/>
    </p:custDataLst>
    <p:extLst>
      <p:ext uri="{BB962C8B-B14F-4D97-AF65-F5344CB8AC3E}">
        <p14:creationId xmlns:p14="http://schemas.microsoft.com/office/powerpoint/2010/main" val="207859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a:xfrm>
            <a:off x="311524" y="1178376"/>
            <a:ext cx="4601135" cy="1325563"/>
          </a:xfrm>
        </p:spPr>
        <p:txBody>
          <a:bodyPr>
            <a:normAutofit/>
          </a:bodyPr>
          <a:lstStyle/>
          <a:p>
            <a:r>
              <a:rPr lang="en-US" dirty="0"/>
              <a:t>Sample question 1 Multiple choice</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AWS Certified Cloud Practitioner exam results are reported as a score from 100–1,000. What is the minimum passing score?</a:t>
            </a:r>
          </a:p>
          <a:p>
            <a:pPr marL="514350" indent="-514350">
              <a:buFont typeface="+mj-lt"/>
              <a:buAutoNum type="alphaUcPeriod"/>
            </a:pPr>
            <a:r>
              <a:rPr lang="en-US" sz="2400" dirty="0"/>
              <a:t>650</a:t>
            </a:r>
          </a:p>
          <a:p>
            <a:pPr marL="514350" indent="-514350">
              <a:buFont typeface="+mj-lt"/>
              <a:buAutoNum type="alphaUcPeriod"/>
            </a:pPr>
            <a:r>
              <a:rPr lang="en-US" sz="2400" dirty="0"/>
              <a:t>700</a:t>
            </a:r>
          </a:p>
          <a:p>
            <a:pPr marL="514350" indent="-514350">
              <a:buFont typeface="+mj-lt"/>
              <a:buAutoNum type="alphaUcPeriod"/>
            </a:pPr>
            <a:r>
              <a:rPr lang="en-US" sz="2400" dirty="0"/>
              <a:t>850</a:t>
            </a:r>
          </a:p>
          <a:p>
            <a:pPr marL="514350" indent="-514350">
              <a:buFont typeface="+mj-lt"/>
              <a:buAutoNum type="alphaUcPeriod"/>
            </a:pPr>
            <a:r>
              <a:rPr lang="en-US" sz="2400" dirty="0"/>
              <a:t>900</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11</a:t>
            </a:fld>
            <a:endParaRPr lang="en-US" dirty="0"/>
          </a:p>
        </p:txBody>
      </p:sp>
    </p:spTree>
    <p:custDataLst>
      <p:tags r:id="rId1"/>
    </p:custDataLst>
    <p:extLst>
      <p:ext uri="{BB962C8B-B14F-4D97-AF65-F5344CB8AC3E}">
        <p14:creationId xmlns:p14="http://schemas.microsoft.com/office/powerpoint/2010/main" val="1098371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a:xfrm>
            <a:off x="311524" y="1178376"/>
            <a:ext cx="4601135" cy="1325563"/>
          </a:xfrm>
        </p:spPr>
        <p:txBody>
          <a:bodyPr>
            <a:normAutofit/>
          </a:bodyPr>
          <a:lstStyle/>
          <a:p>
            <a:r>
              <a:rPr lang="en-US" dirty="0"/>
              <a:t>Sample question 1 Multiple choice</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Certified Cloud Practitioner </a:t>
            </a:r>
            <a:r>
              <a:rPr lang="en-US" dirty="0"/>
              <a:t>exam results are reported as a score from 100–1,000. What is the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minimum</a:t>
            </a:r>
            <a:r>
              <a:rPr lang="en-US" dirty="0"/>
              <a:t> passing score?</a:t>
            </a:r>
          </a:p>
          <a:p>
            <a:pPr marL="514350" indent="-514350">
              <a:buFont typeface="+mj-lt"/>
              <a:buAutoNum type="alphaUcPeriod"/>
            </a:pPr>
            <a:r>
              <a:rPr lang="en-US" sz="2400" dirty="0"/>
              <a:t>650</a:t>
            </a:r>
          </a:p>
          <a:p>
            <a:pPr marL="514350" indent="-514350">
              <a:buFont typeface="+mj-lt"/>
              <a:buAutoNum type="alphaUcPeriod"/>
            </a:pPr>
            <a:r>
              <a:rPr lang="en-US" sz="2400" dirty="0"/>
              <a:t>700</a:t>
            </a:r>
          </a:p>
          <a:p>
            <a:pPr marL="514350" indent="-514350">
              <a:buFont typeface="+mj-lt"/>
              <a:buAutoNum type="alphaUcPeriod"/>
            </a:pPr>
            <a:r>
              <a:rPr lang="en-US" sz="2400" dirty="0"/>
              <a:t>850</a:t>
            </a:r>
          </a:p>
          <a:p>
            <a:pPr marL="514350" indent="-514350">
              <a:buFont typeface="+mj-lt"/>
              <a:buAutoNum type="alphaUcPeriod"/>
            </a:pPr>
            <a:r>
              <a:rPr lang="en-US" sz="2400" dirty="0"/>
              <a:t>900</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12</a:t>
            </a:fld>
            <a:endParaRPr lang="en-US" dirty="0"/>
          </a:p>
        </p:txBody>
      </p:sp>
    </p:spTree>
    <p:custDataLst>
      <p:tags r:id="rId1"/>
    </p:custDataLst>
    <p:extLst>
      <p:ext uri="{BB962C8B-B14F-4D97-AF65-F5344CB8AC3E}">
        <p14:creationId xmlns:p14="http://schemas.microsoft.com/office/powerpoint/2010/main" val="372434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a:xfrm>
            <a:off x="311524" y="1178376"/>
            <a:ext cx="4601135" cy="1325563"/>
          </a:xfrm>
        </p:spPr>
        <p:txBody>
          <a:bodyPr>
            <a:normAutofit/>
          </a:bodyPr>
          <a:lstStyle/>
          <a:p>
            <a:r>
              <a:rPr lang="en-US" dirty="0"/>
              <a:t>Sample question 1 Multiple choice</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Certified Cloud Practitioner </a:t>
            </a:r>
            <a:r>
              <a:rPr lang="en-US" dirty="0"/>
              <a:t>exam results are reported as a score from 100–1,000. What is the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minimum</a:t>
            </a:r>
            <a:r>
              <a:rPr lang="en-US" dirty="0"/>
              <a:t> passing score?</a:t>
            </a:r>
          </a:p>
          <a:p>
            <a:pPr marL="514350" indent="-514350">
              <a:buFont typeface="+mj-lt"/>
              <a:buAutoNum type="alphaUcPeriod"/>
            </a:pPr>
            <a:r>
              <a:rPr lang="en-US" sz="2400" dirty="0"/>
              <a:t>650</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700 (correct)</a:t>
            </a:r>
          </a:p>
          <a:p>
            <a:pPr marL="514350" indent="-514350">
              <a:buFont typeface="+mj-lt"/>
              <a:buAutoNum type="alphaUcPeriod"/>
            </a:pPr>
            <a:r>
              <a:rPr lang="en-US" sz="2400" dirty="0"/>
              <a:t>850</a:t>
            </a:r>
          </a:p>
          <a:p>
            <a:pPr marL="514350" indent="-514350">
              <a:buFont typeface="+mj-lt"/>
              <a:buAutoNum type="alphaUcPeriod"/>
            </a:pPr>
            <a:r>
              <a:rPr lang="en-US" sz="2400" dirty="0"/>
              <a:t>900</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13</a:t>
            </a:fld>
            <a:endParaRPr lang="en-US" dirty="0"/>
          </a:p>
        </p:txBody>
      </p:sp>
    </p:spTree>
    <p:custDataLst>
      <p:tags r:id="rId1"/>
    </p:custDataLst>
    <p:extLst>
      <p:ext uri="{BB962C8B-B14F-4D97-AF65-F5344CB8AC3E}">
        <p14:creationId xmlns:p14="http://schemas.microsoft.com/office/powerpoint/2010/main" val="166530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a:xfrm>
            <a:off x="311524" y="1178376"/>
            <a:ext cx="4601135" cy="1325563"/>
          </a:xfrm>
        </p:spPr>
        <p:txBody>
          <a:bodyPr>
            <a:normAutofit/>
          </a:bodyPr>
          <a:lstStyle/>
          <a:p>
            <a:r>
              <a:rPr lang="en-US" dirty="0"/>
              <a:t>Sample question 2 Multiple response</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domains are included on the AWS Certified Cloud Practitioner exam? (Select TWO.)</a:t>
            </a:r>
          </a:p>
          <a:p>
            <a:pPr marL="514350" indent="-514350">
              <a:buFont typeface="+mj-lt"/>
              <a:buAutoNum type="alphaUcPeriod"/>
            </a:pPr>
            <a:r>
              <a:rPr lang="en-US" sz="2400" dirty="0"/>
              <a:t>Security and Compliance</a:t>
            </a:r>
          </a:p>
          <a:p>
            <a:pPr marL="514350" indent="-514350">
              <a:buFont typeface="+mj-lt"/>
              <a:buAutoNum type="alphaUcPeriod"/>
            </a:pPr>
            <a:r>
              <a:rPr lang="en-US" sz="2400" dirty="0"/>
              <a:t>Automation and Optimization</a:t>
            </a:r>
          </a:p>
          <a:p>
            <a:pPr marL="514350" indent="-514350">
              <a:buFont typeface="+mj-lt"/>
              <a:buAutoNum type="alphaUcPeriod"/>
            </a:pPr>
            <a:r>
              <a:rPr lang="en-US" sz="2400" dirty="0"/>
              <a:t>Monitoring and Reporting</a:t>
            </a:r>
          </a:p>
          <a:p>
            <a:pPr marL="514350" indent="-514350">
              <a:buFont typeface="+mj-lt"/>
              <a:buAutoNum type="alphaUcPeriod"/>
            </a:pPr>
            <a:r>
              <a:rPr lang="en-US" sz="2400" dirty="0"/>
              <a:t>Billing and Pricing</a:t>
            </a:r>
          </a:p>
          <a:p>
            <a:pPr marL="514350" indent="-514350">
              <a:buFont typeface="+mj-lt"/>
              <a:buAutoNum type="alphaUcPeriod"/>
            </a:pPr>
            <a:r>
              <a:rPr lang="en-US" sz="2400" dirty="0"/>
              <a:t>Deployment and Provisioning</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14</a:t>
            </a:fld>
            <a:endParaRPr lang="en-US" dirty="0"/>
          </a:p>
        </p:txBody>
      </p:sp>
    </p:spTree>
    <p:custDataLst>
      <p:tags r:id="rId1"/>
    </p:custDataLst>
    <p:extLst>
      <p:ext uri="{BB962C8B-B14F-4D97-AF65-F5344CB8AC3E}">
        <p14:creationId xmlns:p14="http://schemas.microsoft.com/office/powerpoint/2010/main" val="334214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a:xfrm>
            <a:off x="311524" y="1178376"/>
            <a:ext cx="4601135" cy="1325563"/>
          </a:xfrm>
        </p:spPr>
        <p:txBody>
          <a:bodyPr>
            <a:normAutofit/>
          </a:bodyPr>
          <a:lstStyle/>
          <a:p>
            <a:r>
              <a:rPr lang="en-US" dirty="0"/>
              <a:t>Sample question 2 Multiple response</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domains</a:t>
            </a:r>
            <a:r>
              <a:rPr lang="en-US" dirty="0"/>
              <a:t> are included on the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Certified Cloud Practitioner</a:t>
            </a:r>
            <a:r>
              <a:rPr lang="en-US" dirty="0"/>
              <a:t> exam? (Select TWO.)</a:t>
            </a:r>
          </a:p>
          <a:p>
            <a:pPr marL="514350" indent="-514350">
              <a:buFont typeface="+mj-lt"/>
              <a:buAutoNum type="alphaUcPeriod"/>
            </a:pPr>
            <a:r>
              <a:rPr lang="en-US" sz="2400" dirty="0"/>
              <a:t>Security and Compliance</a:t>
            </a:r>
          </a:p>
          <a:p>
            <a:pPr marL="514350" indent="-514350">
              <a:buFont typeface="+mj-lt"/>
              <a:buAutoNum type="alphaUcPeriod"/>
            </a:pPr>
            <a:r>
              <a:rPr lang="en-US" sz="2400" dirty="0"/>
              <a:t>Automation and Optimization</a:t>
            </a:r>
          </a:p>
          <a:p>
            <a:pPr marL="514350" indent="-514350">
              <a:buFont typeface="+mj-lt"/>
              <a:buAutoNum type="alphaUcPeriod"/>
            </a:pPr>
            <a:r>
              <a:rPr lang="en-US" sz="2400" dirty="0"/>
              <a:t>Monitoring and Reporting</a:t>
            </a:r>
          </a:p>
          <a:p>
            <a:pPr marL="514350" indent="-514350">
              <a:buFont typeface="+mj-lt"/>
              <a:buAutoNum type="alphaUcPeriod"/>
            </a:pPr>
            <a:r>
              <a:rPr lang="en-US" sz="2400" dirty="0"/>
              <a:t>Billing and Pricing</a:t>
            </a:r>
          </a:p>
          <a:p>
            <a:pPr marL="514350" indent="-514350">
              <a:buFont typeface="+mj-lt"/>
              <a:buAutoNum type="alphaUcPeriod"/>
            </a:pPr>
            <a:r>
              <a:rPr lang="en-US" sz="2400" dirty="0"/>
              <a:t>Deployment and Provisioning</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15</a:t>
            </a:fld>
            <a:endParaRPr lang="en-US" dirty="0"/>
          </a:p>
        </p:txBody>
      </p:sp>
    </p:spTree>
    <p:custDataLst>
      <p:tags r:id="rId1"/>
    </p:custDataLst>
    <p:extLst>
      <p:ext uri="{BB962C8B-B14F-4D97-AF65-F5344CB8AC3E}">
        <p14:creationId xmlns:p14="http://schemas.microsoft.com/office/powerpoint/2010/main" val="39422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a:xfrm>
            <a:off x="311524" y="1178376"/>
            <a:ext cx="4601135" cy="1325563"/>
          </a:xfrm>
        </p:spPr>
        <p:txBody>
          <a:bodyPr>
            <a:normAutofit/>
          </a:bodyPr>
          <a:lstStyle/>
          <a:p>
            <a:r>
              <a:rPr lang="en-US" dirty="0"/>
              <a:t>Sample question 2: Multiple response</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domains</a:t>
            </a:r>
            <a:r>
              <a:rPr lang="en-US" dirty="0"/>
              <a:t> are included on the </a:t>
            </a:r>
            <a:r>
              <a:rPr lang="en-US"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AWS Certified Cloud Practitioner</a:t>
            </a:r>
            <a:r>
              <a:rPr lang="en-US" dirty="0"/>
              <a:t> exam? (Select TWO.)</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Security and Compliance (correct)</a:t>
            </a:r>
          </a:p>
          <a:p>
            <a:pPr marL="514350" indent="-514350">
              <a:buFont typeface="+mj-lt"/>
              <a:buAutoNum type="alphaUcPeriod"/>
            </a:pPr>
            <a:r>
              <a:rPr lang="en-US" sz="2400" dirty="0"/>
              <a:t>Automation and Optimization</a:t>
            </a:r>
          </a:p>
          <a:p>
            <a:pPr marL="514350" indent="-514350">
              <a:buFont typeface="+mj-lt"/>
              <a:buAutoNum type="alphaUcPeriod"/>
            </a:pPr>
            <a:r>
              <a:rPr lang="en-US" sz="2400" dirty="0"/>
              <a:t>Monitoring and Reporting</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Billing and Pricing (correct)</a:t>
            </a:r>
          </a:p>
          <a:p>
            <a:pPr marL="514350" indent="-514350">
              <a:buFont typeface="+mj-lt"/>
              <a:buAutoNum type="alphaUcPeriod"/>
            </a:pPr>
            <a:r>
              <a:rPr lang="en-US" sz="2400" dirty="0"/>
              <a:t>Deployment and Provisioning</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16</a:t>
            </a:fld>
            <a:endParaRPr lang="en-US" dirty="0"/>
          </a:p>
        </p:txBody>
      </p:sp>
    </p:spTree>
    <p:custDataLst>
      <p:tags r:id="rId1"/>
    </p:custDataLst>
    <p:extLst>
      <p:ext uri="{BB962C8B-B14F-4D97-AF65-F5344CB8AC3E}">
        <p14:creationId xmlns:p14="http://schemas.microsoft.com/office/powerpoint/2010/main" val="25095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Share your feedback</a:t>
            </a:r>
          </a:p>
        </p:txBody>
      </p:sp>
      <p:sp>
        <p:nvSpPr>
          <p:cNvPr id="7" name="Text Placeholder 6"/>
          <p:cNvSpPr>
            <a:spLocks noGrp="1"/>
          </p:cNvSpPr>
          <p:nvPr>
            <p:ph idx="1"/>
          </p:nvPr>
        </p:nvSpPr>
        <p:spPr>
          <a:xfrm>
            <a:off x="419100" y="1528175"/>
            <a:ext cx="6692900" cy="4648788"/>
          </a:xfrm>
        </p:spPr>
        <p:txBody>
          <a:bodyPr anchor="ctr"/>
          <a:lstStyle/>
          <a:p>
            <a:pPr>
              <a:spcAft>
                <a:spcPts val="1000"/>
              </a:spcAft>
            </a:pPr>
            <a:r>
              <a:rPr lang="en-US" dirty="0"/>
              <a:t>After completing the course, you will receive an email with a survey link to share your feedback.</a:t>
            </a:r>
          </a:p>
          <a:p>
            <a:pPr>
              <a:spcAft>
                <a:spcPts val="1000"/>
              </a:spcAft>
            </a:pPr>
            <a:r>
              <a:rPr lang="en-US" dirty="0"/>
              <a:t>Your feedback helps to improve AWS training courses and provide recommendations for new ones.</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p:txBody>
          <a:bodyPr/>
          <a:lstStyle/>
          <a:p>
            <a:pPr lvl="0"/>
            <a:fld id="{B6A95138-A96E-2F42-A959-2EFD44FE4AB7}" type="slidenum">
              <a:rPr lang="en-US" noProof="0" smtClean="0"/>
              <a:pPr lvl="0"/>
              <a:t>17</a:t>
            </a:fld>
            <a:endParaRPr lang="en-US" noProof="0"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8" name="Picture 7">
            <a:extLst>
              <a:ext uri="{FF2B5EF4-FFF2-40B4-BE49-F238E27FC236}">
                <a16:creationId xmlns:a16="http://schemas.microsoft.com/office/drawing/2014/main" id="{DF60097A-DFF2-644E-A70C-61C91651C6B8}"/>
              </a:ext>
            </a:extLst>
          </p:cNvPr>
          <p:cNvPicPr>
            <a:picLocks noChangeAspect="1"/>
          </p:cNvPicPr>
          <p:nvPr/>
        </p:nvPicPr>
        <p:blipFill>
          <a:blip r:embed="rId4"/>
          <a:stretch>
            <a:fillRect/>
          </a:stretch>
        </p:blipFill>
        <p:spPr>
          <a:xfrm>
            <a:off x="9114220" y="2829683"/>
            <a:ext cx="2161923" cy="2045771"/>
          </a:xfrm>
          <a:prstGeom prst="rect">
            <a:avLst/>
          </a:prstGeom>
        </p:spPr>
      </p:pic>
    </p:spTree>
    <p:custDataLst>
      <p:tags r:id="rId1"/>
    </p:custDataLst>
    <p:extLst>
      <p:ext uri="{BB962C8B-B14F-4D97-AF65-F5344CB8AC3E}">
        <p14:creationId xmlns:p14="http://schemas.microsoft.com/office/powerpoint/2010/main" val="107926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F1D5E071-85AD-E242-A9E7-5F46B8A1F6F8}"/>
              </a:ext>
            </a:extLst>
          </p:cNvPr>
          <p:cNvSpPr txBox="1">
            <a:spLocks/>
          </p:cNvSpPr>
          <p:nvPr/>
        </p:nvSpPr>
        <p:spPr>
          <a:xfrm>
            <a:off x="420624" y="5919538"/>
            <a:ext cx="9409176" cy="800668"/>
          </a:xfrm>
          <a:prstGeom prst="rect">
            <a:avLst/>
          </a:prstGeom>
        </p:spPr>
        <p:txBody>
          <a:bodyPr vert="horz" lIns="91440" tIns="45720" rIns="91440" bIns="45720" rtlCol="0" anchor="ctr"/>
          <a:lstStyle>
            <a:defPPr>
              <a:defRPr lang="en-US"/>
            </a:defPPr>
            <a:lvl1pPr marL="0" algn="l"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2021 Amazon Web Services, Inc. or its affiliates. All rights reserved. This work may not be reproduced or redistributed, in whole or in part, </a:t>
            </a:r>
            <a:br>
              <a:rPr lang="en-US" dirty="0">
                <a:solidFill>
                  <a:schemeClr val="bg1"/>
                </a:solidFill>
              </a:rPr>
            </a:br>
            <a:r>
              <a:rPr lang="en-US" dirty="0">
                <a:solidFill>
                  <a:schemeClr val="bg1"/>
                </a:solidFill>
              </a:rPr>
              <a:t>without prior written permission from Amazon Web Services, Inc. Commercial copying, lending, or selling is prohibited. Corrections, feedback, </a:t>
            </a:r>
            <a:br>
              <a:rPr lang="en-US" dirty="0">
                <a:solidFill>
                  <a:schemeClr val="bg1"/>
                </a:solidFill>
              </a:rPr>
            </a:br>
            <a:r>
              <a:rPr lang="en-US" dirty="0">
                <a:solidFill>
                  <a:schemeClr val="bg1"/>
                </a:solidFill>
              </a:rPr>
              <a:t>or other questions? Contact us at </a:t>
            </a:r>
            <a:r>
              <a:rPr lang="en-US" dirty="0">
                <a:solidFill>
                  <a:schemeClr val="bg1"/>
                </a:solidFill>
                <a:hlinkClick r:id="rId4"/>
              </a:rPr>
              <a:t>https://support.aws.amazon.com/#/contacts/aws-training</a:t>
            </a:r>
            <a:r>
              <a:rPr lang="en-US" dirty="0">
                <a:solidFill>
                  <a:schemeClr val="bg1"/>
                </a:solidFill>
              </a:rPr>
              <a:t>. All trademarks are the property of their owners.</a:t>
            </a:r>
          </a:p>
        </p:txBody>
      </p:sp>
      <p:sp>
        <p:nvSpPr>
          <p:cNvPr id="8" name="Title 7">
            <a:extLst>
              <a:ext uri="{FF2B5EF4-FFF2-40B4-BE49-F238E27FC236}">
                <a16:creationId xmlns:a16="http://schemas.microsoft.com/office/drawing/2014/main" id="{761860B8-5AC6-8544-94BA-49D110FC5132}"/>
              </a:ext>
            </a:extLst>
          </p:cNvPr>
          <p:cNvSpPr>
            <a:spLocks noGrp="1"/>
          </p:cNvSpPr>
          <p:nvPr>
            <p:ph type="title"/>
          </p:nvPr>
        </p:nvSpPr>
        <p:spPr/>
        <p:txBody>
          <a:bodyPr/>
          <a:lstStyle/>
          <a:p>
            <a:r>
              <a:rPr lang="en-US" dirty="0"/>
              <a:t>Thank you</a:t>
            </a:r>
          </a:p>
        </p:txBody>
      </p:sp>
    </p:spTree>
    <p:custDataLst>
      <p:tags r:id="rId1"/>
    </p:custDataLst>
    <p:extLst>
      <p:ext uri="{BB962C8B-B14F-4D97-AF65-F5344CB8AC3E}">
        <p14:creationId xmlns:p14="http://schemas.microsoft.com/office/powerpoint/2010/main" val="157245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10 objectives</a:t>
            </a:r>
          </a:p>
        </p:txBody>
      </p:sp>
      <p:sp>
        <p:nvSpPr>
          <p:cNvPr id="7" name="Text Placeholder 6"/>
          <p:cNvSpPr>
            <a:spLocks noGrp="1"/>
          </p:cNvSpPr>
          <p:nvPr>
            <p:ph idx="1"/>
          </p:nvPr>
        </p:nvSpPr>
        <p:spPr>
          <a:xfrm>
            <a:off x="419100" y="1528175"/>
            <a:ext cx="6692900" cy="4648788"/>
          </a:xfrm>
        </p:spPr>
        <p:txBody>
          <a:bodyPr/>
          <a:lstStyle/>
          <a:p>
            <a:pPr marL="0" indent="0">
              <a:spcAft>
                <a:spcPts val="1000"/>
              </a:spcAft>
              <a:buNone/>
            </a:pPr>
            <a:r>
              <a:rPr lang="en-US" dirty="0"/>
              <a:t>In this module, you will learn how to:</a:t>
            </a:r>
          </a:p>
          <a:p>
            <a:r>
              <a:rPr lang="en-US" sz="2400" dirty="0"/>
              <a:t>Determine resources for preparing for the AWS Certified Cloud Practitioner exam</a:t>
            </a:r>
          </a:p>
          <a:p>
            <a:r>
              <a:rPr lang="en-US" sz="2400" dirty="0"/>
              <a:t>Evaluate types of questions that are included on the AWS Certified Cloud Practitioner exam</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p:txBody>
          <a:bodyPr/>
          <a:lstStyle/>
          <a:p>
            <a:pPr lvl="0"/>
            <a:fld id="{B6A95138-A96E-2F42-A959-2EFD44FE4AB7}" type="slidenum">
              <a:rPr lang="en-US" noProof="0" smtClean="0"/>
              <a:pPr lvl="0"/>
              <a:t>2</a:t>
            </a:fld>
            <a:endParaRPr lang="en-US" noProof="0"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7917179" y="2509255"/>
            <a:ext cx="3776029" cy="2507671"/>
          </a:xfrm>
          <a:prstGeom prst="rect">
            <a:avLst/>
          </a:prstGeom>
        </p:spPr>
      </p:pic>
    </p:spTree>
    <p:custDataLst>
      <p:tags r:id="rId1"/>
    </p:custDataLst>
    <p:extLst>
      <p:ext uri="{BB962C8B-B14F-4D97-AF65-F5344CB8AC3E}">
        <p14:creationId xmlns:p14="http://schemas.microsoft.com/office/powerpoint/2010/main" val="243801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details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24277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domains</a:t>
            </a:r>
          </a:p>
        </p:txBody>
      </p:sp>
      <p:graphicFrame>
        <p:nvGraphicFramePr>
          <p:cNvPr id="4" name="Table 3">
            <a:extLst>
              <a:ext uri="{FF2B5EF4-FFF2-40B4-BE49-F238E27FC236}">
                <a16:creationId xmlns:a16="http://schemas.microsoft.com/office/drawing/2014/main" id="{EAC70E7C-EA1F-B44C-ACCE-26AD617813C8}"/>
              </a:ext>
            </a:extLst>
          </p:cNvPr>
          <p:cNvGraphicFramePr>
            <a:graphicFrameLocks noGrp="1"/>
          </p:cNvGraphicFramePr>
          <p:nvPr>
            <p:extLst>
              <p:ext uri="{D42A27DB-BD31-4B8C-83A1-F6EECF244321}">
                <p14:modId xmlns:p14="http://schemas.microsoft.com/office/powerpoint/2010/main" val="2657056566"/>
              </p:ext>
            </p:extLst>
          </p:nvPr>
        </p:nvGraphicFramePr>
        <p:xfrm>
          <a:off x="1305002" y="1409279"/>
          <a:ext cx="9581996" cy="4377036"/>
        </p:xfrm>
        <a:graphic>
          <a:graphicData uri="http://schemas.openxmlformats.org/drawingml/2006/table">
            <a:tbl>
              <a:tblPr firstRow="1" bandRow="1">
                <a:tableStyleId>{5C22544A-7EE6-4342-B048-85BDC9FD1C3A}</a:tableStyleId>
              </a:tblPr>
              <a:tblGrid>
                <a:gridCol w="5509955">
                  <a:extLst>
                    <a:ext uri="{9D8B030D-6E8A-4147-A177-3AD203B41FA5}">
                      <a16:colId xmlns:a16="http://schemas.microsoft.com/office/drawing/2014/main" val="2003770482"/>
                    </a:ext>
                  </a:extLst>
                </a:gridCol>
                <a:gridCol w="4072041">
                  <a:extLst>
                    <a:ext uri="{9D8B030D-6E8A-4147-A177-3AD203B41FA5}">
                      <a16:colId xmlns:a16="http://schemas.microsoft.com/office/drawing/2014/main" val="96071671"/>
                    </a:ext>
                  </a:extLst>
                </a:gridCol>
              </a:tblGrid>
              <a:tr h="729506">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Domain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67F68"/>
                    </a:solidFill>
                  </a:tcPr>
                </a:tc>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 of Exam</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67F68"/>
                    </a:solidFill>
                  </a:tcPr>
                </a:tc>
                <a:extLst>
                  <a:ext uri="{0D108BD9-81ED-4DB2-BD59-A6C34878D82A}">
                    <a16:rowId xmlns:a16="http://schemas.microsoft.com/office/drawing/2014/main" val="380159456"/>
                  </a:ext>
                </a:extLst>
              </a:tr>
              <a:tr h="729506">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Domain 1: Cloud Concepts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26%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3090418689"/>
                  </a:ext>
                </a:extLst>
              </a:tr>
              <a:tr h="729506">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Domain 2: Security and Compliance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25%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636773242"/>
                  </a:ext>
                </a:extLst>
              </a:tr>
              <a:tr h="729506">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Domain 3: Technology</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33%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340471513"/>
                  </a:ext>
                </a:extLst>
              </a:tr>
              <a:tr h="729506">
                <a:tc>
                  <a:txBody>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Domain 4: Billing and Pricing</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16%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99677591"/>
                  </a:ext>
                </a:extLst>
              </a:tr>
              <a:tr h="729506">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Total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100%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5494527"/>
                  </a:ext>
                </a:extLst>
              </a:tr>
            </a:tbl>
          </a:graphicData>
        </a:graphic>
      </p:graphicFrame>
      <p:sp>
        <p:nvSpPr>
          <p:cNvPr id="8" name="Slide Number Placeholder 7">
            <a:extLst>
              <a:ext uri="{FF2B5EF4-FFF2-40B4-BE49-F238E27FC236}">
                <a16:creationId xmlns:a16="http://schemas.microsoft.com/office/drawing/2014/main" id="{AD819C0A-3381-A847-BB36-C8A3507E3496}"/>
              </a:ext>
            </a:extLst>
          </p:cNvPr>
          <p:cNvSpPr>
            <a:spLocks noGrp="1"/>
          </p:cNvSpPr>
          <p:nvPr>
            <p:ph type="sldNum" sz="quarter" idx="12"/>
          </p:nvPr>
        </p:nvSpPr>
        <p:spPr/>
        <p:txBody>
          <a:bodyPr/>
          <a:lstStyle/>
          <a:p>
            <a:fld id="{B6A95138-A96E-2F42-A959-2EFD44FE4AB7}" type="slidenum">
              <a:rPr lang="en-US" smtClean="0"/>
              <a:t>4</a:t>
            </a:fld>
            <a:endParaRPr lang="en-US" dirty="0"/>
          </a:p>
        </p:txBody>
      </p:sp>
      <p:sp>
        <p:nvSpPr>
          <p:cNvPr id="6" name="Footer Placeholder 4">
            <a:extLst>
              <a:ext uri="{FF2B5EF4-FFF2-40B4-BE49-F238E27FC236}">
                <a16:creationId xmlns:a16="http://schemas.microsoft.com/office/drawing/2014/main" id="{BE737946-EB04-D940-94DC-6FCF61D3816B}"/>
              </a:ext>
            </a:extLst>
          </p:cNvPr>
          <p:cNvSpPr>
            <a:spLocks noGrp="1"/>
          </p:cNvSpPr>
          <p:nvPr>
            <p:ph type="ftr" sz="quarter" idx="3"/>
          </p:nvPr>
        </p:nvSpPr>
        <p:spPr>
          <a:xfrm>
            <a:off x="419100" y="6356350"/>
            <a:ext cx="373545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2021 Amazon Web Services, Inc. or its affiliates. All rights reserved.</a:t>
            </a:r>
          </a:p>
        </p:txBody>
      </p:sp>
      <p:sp>
        <p:nvSpPr>
          <p:cNvPr id="3" name="TextBox 2">
            <a:extLst>
              <a:ext uri="{FF2B5EF4-FFF2-40B4-BE49-F238E27FC236}">
                <a16:creationId xmlns:a16="http://schemas.microsoft.com/office/drawing/2014/main" id="{A096B767-7EE2-4845-854D-4C06FD8FF4BF}"/>
              </a:ext>
            </a:extLst>
          </p:cNvPr>
          <p:cNvSpPr txBox="1"/>
          <p:nvPr/>
        </p:nvSpPr>
        <p:spPr>
          <a:xfrm>
            <a:off x="1516862" y="5956240"/>
            <a:ext cx="9363461" cy="400110"/>
          </a:xfrm>
          <a:prstGeom prst="rect">
            <a:avLst/>
          </a:prstGeom>
          <a:noFill/>
        </p:spPr>
        <p:txBody>
          <a:bodyPr wrap="non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Learn more at: </a:t>
            </a:r>
            <a:r>
              <a:rPr lang="en-US" sz="2000" dirty="0">
                <a:solidFill>
                  <a:srgbClr val="0070C0"/>
                </a:solidFill>
                <a:hlinkClick r:id="rId4">
                  <a:extLst>
                    <a:ext uri="{A12FA001-AC4F-418D-AE19-62706E023703}">
                      <ahyp:hlinkClr xmlns:ahyp="http://schemas.microsoft.com/office/drawing/2018/hyperlinkcolor" val="tx"/>
                    </a:ext>
                  </a:extLst>
                </a:hlinkClick>
              </a:rPr>
              <a:t>https://aws.amazon.com/certification/certified-cloud-practitioner</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61800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Recommended experience</a:t>
            </a:r>
          </a:p>
        </p:txBody>
      </p:sp>
      <p:sp>
        <p:nvSpPr>
          <p:cNvPr id="7" name="Text Placeholder 6"/>
          <p:cNvSpPr>
            <a:spLocks noGrp="1"/>
          </p:cNvSpPr>
          <p:nvPr>
            <p:ph idx="1"/>
          </p:nvPr>
        </p:nvSpPr>
        <p:spPr>
          <a:xfrm>
            <a:off x="419100" y="1528175"/>
            <a:ext cx="7061200" cy="4648788"/>
          </a:xfrm>
        </p:spPr>
        <p:txBody>
          <a:bodyPr/>
          <a:lstStyle/>
          <a:p>
            <a:pPr marL="0" indent="0">
              <a:spcAft>
                <a:spcPts val="1000"/>
              </a:spcAft>
              <a:buNone/>
            </a:pPr>
            <a:r>
              <a:rPr lang="en-US" dirty="0"/>
              <a:t>For this exam, you should have:</a:t>
            </a:r>
          </a:p>
          <a:p>
            <a:r>
              <a:rPr lang="en-US" sz="2400" dirty="0"/>
              <a:t>Basic understanding of IT services</a:t>
            </a:r>
          </a:p>
          <a:p>
            <a:r>
              <a:rPr lang="en-US" sz="2400" dirty="0"/>
              <a:t>At least 6 months experience with the AWS Cloud</a:t>
            </a:r>
          </a:p>
        </p:txBody>
      </p:sp>
      <p:sp>
        <p:nvSpPr>
          <p:cNvPr id="9" name="Slide Number Placeholder 8">
            <a:extLst>
              <a:ext uri="{FF2B5EF4-FFF2-40B4-BE49-F238E27FC236}">
                <a16:creationId xmlns:a16="http://schemas.microsoft.com/office/drawing/2014/main" id="{E7FA610A-BCDB-574E-8D45-DD9206F41287}"/>
              </a:ext>
            </a:extLst>
          </p:cNvPr>
          <p:cNvSpPr>
            <a:spLocks noGrp="1"/>
          </p:cNvSpPr>
          <p:nvPr>
            <p:ph type="sldNum" sz="quarter" idx="12"/>
          </p:nvPr>
        </p:nvSpPr>
        <p:spPr/>
        <p:txBody>
          <a:bodyPr/>
          <a:lstStyle/>
          <a:p>
            <a:fld id="{B6A95138-A96E-2F42-A959-2EFD44FE4AB7}" type="slidenum">
              <a:rPr lang="en-US" smtClean="0"/>
              <a:pPr/>
              <a:t>5</a:t>
            </a:fld>
            <a:endParaRPr lang="en-US" dirty="0"/>
          </a:p>
        </p:txBody>
      </p:sp>
      <p:sp>
        <p:nvSpPr>
          <p:cNvPr id="11" name="Footer Placeholder 4">
            <a:extLst>
              <a:ext uri="{FF2B5EF4-FFF2-40B4-BE49-F238E27FC236}">
                <a16:creationId xmlns:a16="http://schemas.microsoft.com/office/drawing/2014/main" id="{22948A22-D7F1-E64E-937E-C559F549BA19}"/>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8" name="Picture 7">
            <a:extLst>
              <a:ext uri="{FF2B5EF4-FFF2-40B4-BE49-F238E27FC236}">
                <a16:creationId xmlns:a16="http://schemas.microsoft.com/office/drawing/2014/main" id="{2B008C34-3587-BA46-90FF-F406655D1963}"/>
              </a:ext>
            </a:extLst>
          </p:cNvPr>
          <p:cNvPicPr>
            <a:picLocks noChangeAspect="1"/>
          </p:cNvPicPr>
          <p:nvPr/>
        </p:nvPicPr>
        <p:blipFill>
          <a:blip r:embed="rId4"/>
          <a:stretch>
            <a:fillRect/>
          </a:stretch>
        </p:blipFill>
        <p:spPr>
          <a:xfrm>
            <a:off x="8558784" y="2395728"/>
            <a:ext cx="2644877" cy="3162657"/>
          </a:xfrm>
          <a:prstGeom prst="rect">
            <a:avLst/>
          </a:prstGeom>
        </p:spPr>
      </p:pic>
    </p:spTree>
    <p:custDataLst>
      <p:tags r:id="rId1"/>
    </p:custDataLst>
    <p:extLst>
      <p:ext uri="{BB962C8B-B14F-4D97-AF65-F5344CB8AC3E}">
        <p14:creationId xmlns:p14="http://schemas.microsoft.com/office/powerpoint/2010/main" val="38289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 details</a:t>
            </a:r>
          </a:p>
        </p:txBody>
      </p:sp>
      <p:sp>
        <p:nvSpPr>
          <p:cNvPr id="7" name="Text Placeholder 6"/>
          <p:cNvSpPr>
            <a:spLocks noGrp="1"/>
          </p:cNvSpPr>
          <p:nvPr>
            <p:ph idx="1"/>
          </p:nvPr>
        </p:nvSpPr>
        <p:spPr>
          <a:xfrm>
            <a:off x="419100" y="1528175"/>
            <a:ext cx="8695120" cy="4648788"/>
          </a:xfrm>
        </p:spPr>
        <p:txBody>
          <a:bodyPr anchor="ctr"/>
          <a:lstStyle/>
          <a:p>
            <a:pPr>
              <a:spcAft>
                <a:spcPts val="1000"/>
              </a:spcAft>
            </a:pPr>
            <a:r>
              <a:rPr lang="en-US" sz="2400" dirty="0"/>
              <a:t>You must complete the exam within 90 minutes.</a:t>
            </a:r>
          </a:p>
          <a:p>
            <a:pPr>
              <a:spcAft>
                <a:spcPts val="1000"/>
              </a:spcAft>
            </a:pPr>
            <a:r>
              <a:rPr lang="en-US" sz="2400" dirty="0"/>
              <a:t>The minimum passing score is 700 (the maximum score is 1,000).</a:t>
            </a:r>
          </a:p>
          <a:p>
            <a:pPr>
              <a:spcAft>
                <a:spcPts val="1000"/>
              </a:spcAft>
            </a:pPr>
            <a:r>
              <a:rPr lang="en-US" sz="2400" dirty="0"/>
              <a:t>The exam consists of multiple choice and multiple response questions.</a:t>
            </a:r>
          </a:p>
          <a:p>
            <a:pPr>
              <a:spcAft>
                <a:spcPts val="1000"/>
              </a:spcAft>
            </a:pPr>
            <a:r>
              <a:rPr lang="en-US" sz="2400" dirty="0"/>
              <a:t>The exam is available in English, Indonesian (Bahasa), Japanese, Korean, and Simplified Chinese.</a:t>
            </a:r>
          </a:p>
          <a:p>
            <a:pPr>
              <a:spcAft>
                <a:spcPts val="1000"/>
              </a:spcAft>
            </a:pPr>
            <a:r>
              <a:rPr lang="en-US" sz="2400" dirty="0"/>
              <a:t>A 30-minute time extension is available upon request to </a:t>
            </a:r>
            <a:br>
              <a:rPr lang="en-US" sz="2400" dirty="0"/>
            </a:br>
            <a:r>
              <a:rPr lang="en-US" sz="2400" dirty="0"/>
              <a:t>non-native English speakers who are taking an exam in English.</a:t>
            </a:r>
          </a:p>
        </p:txBody>
      </p:sp>
      <p:sp>
        <p:nvSpPr>
          <p:cNvPr id="2" name="Slide Number Placeholder 1">
            <a:extLst>
              <a:ext uri="{FF2B5EF4-FFF2-40B4-BE49-F238E27FC236}">
                <a16:creationId xmlns:a16="http://schemas.microsoft.com/office/drawing/2014/main" id="{5F87C698-5B11-764C-9FF1-90A50C6B27D1}"/>
              </a:ext>
            </a:extLst>
          </p:cNvPr>
          <p:cNvSpPr>
            <a:spLocks noGrp="1"/>
          </p:cNvSpPr>
          <p:nvPr>
            <p:ph type="sldNum" sz="quarter" idx="12"/>
          </p:nvPr>
        </p:nvSpPr>
        <p:spPr/>
        <p:txBody>
          <a:bodyPr/>
          <a:lstStyle/>
          <a:p>
            <a:fld id="{B6A95138-A96E-2F42-A959-2EFD44FE4AB7}" type="slidenum">
              <a:rPr lang="en-US" smtClean="0"/>
              <a:pPr/>
              <a:t>6</a:t>
            </a:fld>
            <a:endParaRPr lang="en-US" dirty="0"/>
          </a:p>
        </p:txBody>
      </p:sp>
      <p:sp>
        <p:nvSpPr>
          <p:cNvPr id="10" name="Footer Placeholder 4">
            <a:extLst>
              <a:ext uri="{FF2B5EF4-FFF2-40B4-BE49-F238E27FC236}">
                <a16:creationId xmlns:a16="http://schemas.microsoft.com/office/drawing/2014/main" id="{F02CF1CE-4DED-8C4E-B180-04C91F92847A}"/>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9" name="Picture 8">
            <a:extLst>
              <a:ext uri="{FF2B5EF4-FFF2-40B4-BE49-F238E27FC236}">
                <a16:creationId xmlns:a16="http://schemas.microsoft.com/office/drawing/2014/main" id="{0E5D58D9-C1F3-2147-A16F-EAE0597B3A0F}"/>
              </a:ext>
            </a:extLst>
          </p:cNvPr>
          <p:cNvPicPr>
            <a:picLocks noChangeAspect="1"/>
          </p:cNvPicPr>
          <p:nvPr/>
        </p:nvPicPr>
        <p:blipFill>
          <a:blip r:embed="rId4"/>
          <a:stretch>
            <a:fillRect/>
          </a:stretch>
        </p:blipFill>
        <p:spPr>
          <a:xfrm>
            <a:off x="9114220" y="2829683"/>
            <a:ext cx="2161923" cy="2045771"/>
          </a:xfrm>
          <a:prstGeom prst="rect">
            <a:avLst/>
          </a:prstGeom>
        </p:spPr>
      </p:pic>
    </p:spTree>
    <p:custDataLst>
      <p:tags r:id="rId1"/>
    </p:custDataLst>
    <p:extLst>
      <p:ext uri="{BB962C8B-B14F-4D97-AF65-F5344CB8AC3E}">
        <p14:creationId xmlns:p14="http://schemas.microsoft.com/office/powerpoint/2010/main" val="199283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 details</a:t>
            </a:r>
          </a:p>
        </p:txBody>
      </p:sp>
      <p:sp>
        <p:nvSpPr>
          <p:cNvPr id="7" name="Text Placeholder 6"/>
          <p:cNvSpPr>
            <a:spLocks noGrp="1"/>
          </p:cNvSpPr>
          <p:nvPr>
            <p:ph idx="1"/>
          </p:nvPr>
        </p:nvSpPr>
        <p:spPr>
          <a:xfrm>
            <a:off x="419100" y="1528175"/>
            <a:ext cx="8170264" cy="4648788"/>
          </a:xfrm>
        </p:spPr>
        <p:txBody>
          <a:bodyPr anchor="ctr"/>
          <a:lstStyle/>
          <a:p>
            <a:pPr>
              <a:spcAft>
                <a:spcPts val="1000"/>
              </a:spcAft>
            </a:pPr>
            <a:r>
              <a:rPr lang="en-US" dirty="0"/>
              <a:t>There is no penalty for guessing.</a:t>
            </a:r>
          </a:p>
          <a:p>
            <a:pPr>
              <a:spcAft>
                <a:spcPts val="1000"/>
              </a:spcAft>
            </a:pPr>
            <a:r>
              <a:rPr lang="en-US" dirty="0"/>
              <a:t>Unanswered questions are scored as incorrect.</a:t>
            </a:r>
          </a:p>
          <a:p>
            <a:pPr>
              <a:spcAft>
                <a:spcPts val="1000"/>
              </a:spcAft>
            </a:pPr>
            <a:r>
              <a:rPr lang="en-US" dirty="0"/>
              <a:t>You can flag questions to review before submitting the exam.</a:t>
            </a:r>
          </a:p>
        </p:txBody>
      </p:sp>
      <p:sp>
        <p:nvSpPr>
          <p:cNvPr id="2" name="Slide Number Placeholder 1">
            <a:extLst>
              <a:ext uri="{FF2B5EF4-FFF2-40B4-BE49-F238E27FC236}">
                <a16:creationId xmlns:a16="http://schemas.microsoft.com/office/drawing/2014/main" id="{C0C723C4-28DD-2C43-877E-BDE0CFDCB3CB}"/>
              </a:ext>
            </a:extLst>
          </p:cNvPr>
          <p:cNvSpPr>
            <a:spLocks noGrp="1"/>
          </p:cNvSpPr>
          <p:nvPr>
            <p:ph type="sldNum" sz="quarter" idx="12"/>
          </p:nvPr>
        </p:nvSpPr>
        <p:spPr/>
        <p:txBody>
          <a:bodyPr/>
          <a:lstStyle/>
          <a:p>
            <a:fld id="{B6A95138-A96E-2F42-A959-2EFD44FE4AB7}" type="slidenum">
              <a:rPr lang="en-US" smtClean="0"/>
              <a:pPr/>
              <a:t>7</a:t>
            </a:fld>
            <a:endParaRPr lang="en-US" dirty="0"/>
          </a:p>
        </p:txBody>
      </p:sp>
      <p:sp>
        <p:nvSpPr>
          <p:cNvPr id="9" name="Footer Placeholder 4">
            <a:extLst>
              <a:ext uri="{FF2B5EF4-FFF2-40B4-BE49-F238E27FC236}">
                <a16:creationId xmlns:a16="http://schemas.microsoft.com/office/drawing/2014/main" id="{1B7306B6-4190-094A-9D9F-5E249FA5BA04}"/>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8" name="Picture 7">
            <a:extLst>
              <a:ext uri="{FF2B5EF4-FFF2-40B4-BE49-F238E27FC236}">
                <a16:creationId xmlns:a16="http://schemas.microsoft.com/office/drawing/2014/main" id="{81FD28E3-586F-C245-A190-BABFB708A2F8}"/>
              </a:ext>
            </a:extLst>
          </p:cNvPr>
          <p:cNvPicPr>
            <a:picLocks noChangeAspect="1"/>
          </p:cNvPicPr>
          <p:nvPr/>
        </p:nvPicPr>
        <p:blipFill>
          <a:blip r:embed="rId4"/>
          <a:stretch>
            <a:fillRect/>
          </a:stretch>
        </p:blipFill>
        <p:spPr>
          <a:xfrm>
            <a:off x="9114220" y="2829683"/>
            <a:ext cx="2161923" cy="2045771"/>
          </a:xfrm>
          <a:prstGeom prst="rect">
            <a:avLst/>
          </a:prstGeom>
        </p:spPr>
      </p:pic>
    </p:spTree>
    <p:custDataLst>
      <p:tags r:id="rId1"/>
    </p:custDataLst>
    <p:extLst>
      <p:ext uri="{BB962C8B-B14F-4D97-AF65-F5344CB8AC3E}">
        <p14:creationId xmlns:p14="http://schemas.microsoft.com/office/powerpoint/2010/main" val="241623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Technical papers and resources</a:t>
            </a:r>
          </a:p>
        </p:txBody>
      </p:sp>
      <p:sp>
        <p:nvSpPr>
          <p:cNvPr id="7" name="Text Placeholder 6"/>
          <p:cNvSpPr>
            <a:spLocks noGrp="1"/>
          </p:cNvSpPr>
          <p:nvPr>
            <p:ph idx="1"/>
          </p:nvPr>
        </p:nvSpPr>
        <p:spPr>
          <a:xfrm>
            <a:off x="419100" y="1528175"/>
            <a:ext cx="7366000" cy="4648788"/>
          </a:xfrm>
        </p:spPr>
        <p:txBody>
          <a:bodyPr/>
          <a:lstStyle/>
          <a:p>
            <a:pPr marL="0" indent="0">
              <a:spcAft>
                <a:spcPts val="1000"/>
              </a:spcAft>
              <a:buNone/>
            </a:pPr>
            <a:r>
              <a:rPr lang="en-US" dirty="0"/>
              <a:t>We recommend that you review the following technical papers and resources:</a:t>
            </a:r>
          </a:p>
          <a:p>
            <a:pPr>
              <a:spcAft>
                <a:spcPts val="1000"/>
              </a:spcAft>
            </a:pPr>
            <a:r>
              <a:rPr lang="en-US" sz="2400" dirty="0"/>
              <a:t>Overview of Amazon Web Services: </a:t>
            </a:r>
            <a:r>
              <a:rPr lang="en-US" sz="2400" dirty="0">
                <a:hlinkClick r:id="rId4">
                  <a:extLst>
                    <a:ext uri="{A12FA001-AC4F-418D-AE19-62706E023703}">
                      <ahyp:hlinkClr xmlns:ahyp="http://schemas.microsoft.com/office/drawing/2018/hyperlinkcolor" val="tx"/>
                    </a:ext>
                  </a:extLst>
                </a:hlinkClick>
              </a:rPr>
              <a:t>https://d1.awsstatic.com/whitepapers/aws-overview.pdf </a:t>
            </a:r>
            <a:endParaRPr lang="en-US" sz="2400" dirty="0"/>
          </a:p>
          <a:p>
            <a:pPr>
              <a:spcAft>
                <a:spcPts val="1000"/>
              </a:spcAft>
            </a:pPr>
            <a:r>
              <a:rPr lang="en-US" sz="2400" dirty="0"/>
              <a:t>Compare AWS Support Plans: </a:t>
            </a:r>
            <a:r>
              <a:rPr lang="en-US" sz="2400" dirty="0">
                <a:hlinkClick r:id="rId5">
                  <a:extLst>
                    <a:ext uri="{A12FA001-AC4F-418D-AE19-62706E023703}">
                      <ahyp:hlinkClr xmlns:ahyp="http://schemas.microsoft.com/office/drawing/2018/hyperlinkcolor" val="tx"/>
                    </a:ext>
                  </a:extLst>
                </a:hlinkClick>
              </a:rPr>
              <a:t>https://aws.amazon.com/premiumsupport/plans/</a:t>
            </a:r>
            <a:endParaRPr lang="en-US" sz="2400" dirty="0"/>
          </a:p>
          <a:p>
            <a:pPr>
              <a:spcAft>
                <a:spcPts val="1000"/>
              </a:spcAft>
            </a:pPr>
            <a:r>
              <a:rPr lang="en-US" sz="2400" dirty="0"/>
              <a:t>How AWS Pricing Works: </a:t>
            </a:r>
            <a:r>
              <a:rPr lang="en-US" sz="2400" dirty="0">
                <a:hlinkClick r:id="rId6">
                  <a:extLst>
                    <a:ext uri="{A12FA001-AC4F-418D-AE19-62706E023703}">
                      <ahyp:hlinkClr xmlns:ahyp="http://schemas.microsoft.com/office/drawing/2018/hyperlinkcolor" val="tx"/>
                    </a:ext>
                  </a:extLst>
                </a:hlinkClick>
              </a:rPr>
              <a:t>http://d1.awsstatic.com/whitepapers/aws_pricing_overview.pdf</a:t>
            </a:r>
            <a:br>
              <a:rPr lang="en-US" sz="2400" dirty="0"/>
            </a:br>
            <a:endParaRPr lang="en-US" sz="2400" dirty="0"/>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p:txBody>
          <a:bodyPr/>
          <a:lstStyle/>
          <a:p>
            <a:pPr lvl="0"/>
            <a:fld id="{B6A95138-A96E-2F42-A959-2EFD44FE4AB7}" type="slidenum">
              <a:rPr lang="en-US" noProof="0" smtClean="0"/>
              <a:pPr lvl="0"/>
              <a:t>8</a:t>
            </a:fld>
            <a:endParaRPr lang="en-US" noProof="0"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7"/>
          <a:stretch>
            <a:fillRect/>
          </a:stretch>
        </p:blipFill>
        <p:spPr>
          <a:xfrm>
            <a:off x="8221979" y="2594843"/>
            <a:ext cx="3776029" cy="2507671"/>
          </a:xfrm>
          <a:prstGeom prst="rect">
            <a:avLst/>
          </a:prstGeom>
        </p:spPr>
      </p:pic>
    </p:spTree>
    <p:custDataLst>
      <p:tags r:id="rId1"/>
    </p:custDataLst>
    <p:extLst>
      <p:ext uri="{BB962C8B-B14F-4D97-AF65-F5344CB8AC3E}">
        <p14:creationId xmlns:p14="http://schemas.microsoft.com/office/powerpoint/2010/main" val="290486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strategies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322191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1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TotalTime>
  <Words>2209</Words>
  <Application>Microsoft Macintosh PowerPoint</Application>
  <PresentationFormat>Widescreen</PresentationFormat>
  <Paragraphs>202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Amazon Ember</vt:lpstr>
      <vt:lpstr>Amazon Ember Light</vt:lpstr>
      <vt:lpstr>Arial</vt:lpstr>
      <vt:lpstr>Calibri</vt:lpstr>
      <vt:lpstr>Lucida Console</vt:lpstr>
      <vt:lpstr>Paloma 2019 v1</vt:lpstr>
      <vt:lpstr> AWS Certified Cloud Practitioner Basics</vt:lpstr>
      <vt:lpstr>Module 10 objectives</vt:lpstr>
      <vt:lpstr>Exam details</vt:lpstr>
      <vt:lpstr>Exam domains</vt:lpstr>
      <vt:lpstr>Recommended experience</vt:lpstr>
      <vt:lpstr>Exam details</vt:lpstr>
      <vt:lpstr>Exam details</vt:lpstr>
      <vt:lpstr>Technical papers and resources</vt:lpstr>
      <vt:lpstr>Exam strategies</vt:lpstr>
      <vt:lpstr>Exam strategies</vt:lpstr>
      <vt:lpstr>Sample question 1 Multiple choice</vt:lpstr>
      <vt:lpstr>Sample question 1 Multiple choice</vt:lpstr>
      <vt:lpstr>Sample question 1 Multiple choice</vt:lpstr>
      <vt:lpstr>Sample question 2 Multiple response</vt:lpstr>
      <vt:lpstr>Sample question 2 Multiple response</vt:lpstr>
      <vt:lpstr>Sample question 2: Multiple response</vt:lpstr>
      <vt:lpstr>Share your 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Certified Cloud Practitioner Basics</dc:title>
  <dc:creator>Olivia Liddell</dc:creator>
  <cp:lastModifiedBy>Olivia Liddell</cp:lastModifiedBy>
  <cp:revision>63</cp:revision>
  <dcterms:created xsi:type="dcterms:W3CDTF">2021-01-14T21:24:24Z</dcterms:created>
  <dcterms:modified xsi:type="dcterms:W3CDTF">2021-04-09T14:47:03Z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93A310C0-6D9E-432C-BB3D-7628F2E18B0D</vt:lpwstr>
  </property>
  <property fmtid="{D5CDD505-2E9C-101B-9397-08002B2CF9AE}" pid="3" name="ArticulatePath">
    <vt:lpwstr>CPE ILT - Module 11 - AWS Certified Cloud Practitioner Basics</vt:lpwstr>
  </property>
</Properties>
</file>