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6" r:id="rId9"/>
    <p:sldId id="275" r:id="rId10"/>
    <p:sldId id="274" r:id="rId11"/>
    <p:sldId id="263" r:id="rId12"/>
    <p:sldId id="264" r:id="rId13"/>
    <p:sldId id="265" r:id="rId14"/>
    <p:sldId id="266" r:id="rId15"/>
    <p:sldId id="267" r:id="rId16"/>
    <p:sldId id="269" r:id="rId17"/>
    <p:sldId id="270" r:id="rId18"/>
    <p:sldId id="272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0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7791E-E87D-A9B2-B00A-C9DEBD55E0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3209F6-2BBB-401D-33E2-4B9D3526DB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571F05-AE2B-9960-6283-997131572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DFFA3-8A6B-82B8-F39E-F06067FDC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ED9459-4230-0D83-EB0C-FD27413C1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7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9EE1F-3BE2-0179-9C6E-BA0A91B3B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CA36B-4273-BBF8-974A-3987DC34C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AD8FD-2A02-F885-17D7-6700B588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74D03-B617-7A90-5C4A-16E31CC3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F1A20-D08A-8A40-DB7C-0763E63D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10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48D9C9-72F6-5B01-DBE4-281544163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ACC69E-5643-2F3C-7C96-D332517B7A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81182-53B8-088C-53CE-0644297A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49053-29E8-52AE-26ED-E9B77D38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4772C-6046-735C-880F-DA243097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031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CE311-6849-4E7C-4823-849E93F2C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5ECD0-1967-9E90-E0A5-0F7229D2C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CB126-D43C-64E0-A013-F5D1FC2D4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D9690-3555-018D-BC5A-959E1FE20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AC5156-6A03-8265-1FFD-95410D41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49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9CD47-7B6A-6DC3-CF29-F32883B62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C810D-6414-59E5-275B-FAA690784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63C17-420B-FB21-D682-32376DFFC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633CB-C93E-4D3C-AB2B-7E0BD9D8A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5F0DC-61F0-2E6C-2A63-61D1AEAA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45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94CBA-51BB-974A-55E2-81C093ABC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BAA52-7C14-1A7F-B4B3-9F222284CC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DEE4F-B251-4CB0-9487-C78A0CC35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9C5FB-7A41-D60C-4579-8888CE33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AB653-90A4-91EC-2EB5-73112B81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11B46-36C8-341E-9CC4-3018E603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776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F9657-8283-F8B0-AD8C-40FC644CB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A45FE-5A71-5B5C-0EE9-8A4401EE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14C7B-B78C-2065-654B-E762FA7D9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2F960-BC1B-57E1-31FF-43F14612A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F1F6-A950-E0B2-D75D-01E1BB38C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88831E-85B1-C603-E3C4-0202441BB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0E6810-D741-5AD7-691D-47C7F996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78CEAC-E91F-2C39-3496-778E484D4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95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214B4-1794-5784-E7ED-3C90078CE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FFDEEB-D06D-2449-50B6-96EAE4AD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0DDFF7-60A5-6F77-38BE-30AB93079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683B9-1C33-9674-4CE3-91DBEB99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85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ACD711-BD77-D80A-BB19-090F614A5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601C6D-9558-0672-5523-CC329DD6F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78411-BFC0-8965-6091-AAF14391C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06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A77FB-5B89-47A8-281B-AF689ED33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B94B0-C598-6A76-7BF8-E006BC52F2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E338AD-F8B2-DFF0-F4A0-6972513D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DB6E9-23D6-4BAA-6BA9-4121EB8F7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FB69E8-9684-A8AE-9299-DCC89C72D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4B598-101D-1925-80E1-DED3C6731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261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7420C-0722-3AEF-E072-2ED399AE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877706-A48B-2E2E-373F-BB3E504D7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8AE58-F9DC-9C9C-A230-E74C6C5B15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C3283-803A-A219-3E97-E10FE8AB6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20E2-6EC9-8670-2812-1855EB93D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4F7819-DF62-A08E-4B5E-B587D4FB4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2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101187-D60C-B233-96C2-4CA4E325E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B24D67-3E0B-DEF2-90B6-7EB7E06DA2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9968A-5586-A46D-921A-2AF71C621B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34D8AA-F632-A176-1E26-9F17A5ABA0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9EC4E-EF8E-F5B9-2FEA-510B8A2DD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89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utkarsh-srivastava-315a60270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1246083"/>
          </a:xfrm>
        </p:spPr>
        <p:txBody>
          <a:bodyPr/>
          <a:lstStyle/>
          <a:p>
            <a:r>
              <a:rPr dirty="0"/>
              <a:t>STOCK MARKET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848132"/>
            <a:ext cx="6858000" cy="1999990"/>
          </a:xfrm>
        </p:spPr>
        <p:txBody>
          <a:bodyPr>
            <a:noAutofit/>
          </a:bodyPr>
          <a:lstStyle/>
          <a:p>
            <a:endParaRPr sz="1600" dirty="0"/>
          </a:p>
          <a:p>
            <a:r>
              <a:rPr sz="1600" dirty="0"/>
              <a:t>Comprehensive Performance Analysis</a:t>
            </a:r>
          </a:p>
          <a:p>
            <a:r>
              <a:rPr sz="1600" dirty="0"/>
              <a:t>Apple • Microsoft • Netflix • Google</a:t>
            </a:r>
          </a:p>
          <a:p>
            <a:endParaRPr sz="1600" dirty="0"/>
          </a:p>
          <a:p>
            <a:endParaRPr sz="1600" dirty="0"/>
          </a:p>
          <a:p>
            <a:endParaRPr sz="1600" dirty="0"/>
          </a:p>
          <a:p>
            <a:r>
              <a:rPr sz="1600" dirty="0"/>
              <a:t>Business Intelligence &amp; Data Analytics Project</a:t>
            </a:r>
          </a:p>
          <a:p>
            <a:r>
              <a:rPr sz="1600" dirty="0"/>
              <a:t>Powered by Tableau, Excel &amp; Python</a:t>
            </a:r>
          </a:p>
          <a:p>
            <a:endParaRPr sz="16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4909-D81A-C0F2-E9B4-9DBB1E6A2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0C8D68-C7A4-8299-6D80-22EB2C29F9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19758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99176"/>
          </a:xfrm>
        </p:spPr>
        <p:txBody>
          <a:bodyPr/>
          <a:lstStyle/>
          <a:p>
            <a:pPr>
              <a:defRPr sz="3200" b="1"/>
            </a:pPr>
            <a:r>
              <a:rPr dirty="0"/>
              <a:t>📱 Tableau 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734" y="1064303"/>
            <a:ext cx="8110616" cy="5428570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📊 INTERACTIVE DASHBOARD COMPONENTS:</a:t>
            </a:r>
          </a:p>
          <a:p>
            <a:pPr lvl="1"/>
            <a:r>
              <a:rPr dirty="0"/>
              <a:t>• Stock Price Trends Over Time - Multi-line chart tracking performance</a:t>
            </a:r>
          </a:p>
          <a:p>
            <a:pPr lvl="1"/>
            <a:r>
              <a:rPr dirty="0"/>
              <a:t>• Volume Analysis - Trading volume patterns and anomalies</a:t>
            </a:r>
          </a:p>
          <a:p>
            <a:pPr lvl="1"/>
            <a:r>
              <a:rPr dirty="0"/>
              <a:t>• Volatility Analysis - Risk assessment visualization</a:t>
            </a:r>
          </a:p>
          <a:p>
            <a:pPr lvl="1"/>
            <a:r>
              <a:rPr dirty="0"/>
              <a:t>• KPIs Dashboard - Key performance indicators summary</a:t>
            </a:r>
          </a:p>
          <a:p>
            <a:pPr lvl="1"/>
            <a:r>
              <a:rPr dirty="0"/>
              <a:t>• Daily Returns Analysis - Return distribution patterns</a:t>
            </a:r>
          </a:p>
          <a:p>
            <a:endParaRPr dirty="0"/>
          </a:p>
          <a:p>
            <a:r>
              <a:rPr dirty="0"/>
              <a:t>🎯 DASHBOARD INSIGHTS:</a:t>
            </a:r>
          </a:p>
          <a:p>
            <a:pPr lvl="1"/>
            <a:r>
              <a:rPr dirty="0"/>
              <a:t>• Microsoft: Consistent upward trajectory with strong momentum</a:t>
            </a:r>
          </a:p>
          <a:p>
            <a:pPr lvl="1"/>
            <a:r>
              <a:rPr dirty="0"/>
              <a:t>• Apple: V-shaped recovery from February lows</a:t>
            </a:r>
          </a:p>
          <a:p>
            <a:pPr lvl="1"/>
            <a:r>
              <a:rPr dirty="0"/>
              <a:t>• Google: Volatile journey with March inflection point</a:t>
            </a:r>
          </a:p>
          <a:p>
            <a:pPr lvl="1"/>
            <a:r>
              <a:rPr dirty="0"/>
              <a:t>• Netflix: Persistent downward pressure throughout period</a:t>
            </a:r>
          </a:p>
          <a:p>
            <a:endParaRPr dirty="0"/>
          </a:p>
          <a:p>
            <a:r>
              <a:rPr dirty="0"/>
              <a:t>📈 VOLUME INSIGHTS:</a:t>
            </a:r>
          </a:p>
          <a:p>
            <a:pPr lvl="1"/>
            <a:r>
              <a:rPr dirty="0"/>
              <a:t>• Apple: Highest average volume (62M shares/day)</a:t>
            </a:r>
          </a:p>
          <a:p>
            <a:pPr lvl="1"/>
            <a:r>
              <a:rPr dirty="0"/>
              <a:t>• Microsoft: Moderate volume (32M shares/day)</a:t>
            </a:r>
          </a:p>
          <a:p>
            <a:pPr lvl="1"/>
            <a:r>
              <a:rPr dirty="0"/>
              <a:t>• Google: High volatility volume (35M shares/day)</a:t>
            </a:r>
          </a:p>
          <a:p>
            <a:pPr lvl="1"/>
            <a:r>
              <a:rPr dirty="0"/>
              <a:t>• Netflix: Lowest volume (6M shares/day)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34284"/>
          </a:xfrm>
        </p:spPr>
        <p:txBody>
          <a:bodyPr/>
          <a:lstStyle/>
          <a:p>
            <a:pPr>
              <a:defRPr sz="3200" b="1"/>
            </a:pPr>
            <a:r>
              <a:rPr dirty="0"/>
              <a:t>❓ Q&amp;A: Performance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899411"/>
            <a:ext cx="8185566" cy="5786202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Q1: Analyze and compare the performance of Apple, Microsoft, Netflix and Google</a:t>
            </a:r>
          </a:p>
          <a:p>
            <a:endParaRPr dirty="0"/>
          </a:p>
          <a:p>
            <a:r>
              <a:rPr dirty="0"/>
              <a:t>📊 COMPREHENSIVE PERFORMANCE COMPARISON:</a:t>
            </a:r>
          </a:p>
          <a:p>
            <a:pPr lvl="1"/>
            <a:r>
              <a:rPr dirty="0"/>
              <a:t>🥇 MICROSOFT (MSFT): +16.10% - Clear Winner</a:t>
            </a:r>
          </a:p>
          <a:p>
            <a:pPr lvl="2"/>
            <a:r>
              <a:rPr dirty="0"/>
              <a:t>  • Started at $267.56, ended at $310.65</a:t>
            </a:r>
          </a:p>
          <a:p>
            <a:pPr lvl="2"/>
            <a:r>
              <a:rPr dirty="0"/>
              <a:t>  • Consistent growth with strong fundamentals</a:t>
            </a:r>
          </a:p>
          <a:p>
            <a:pPr lvl="2"/>
            <a:r>
              <a:rPr dirty="0"/>
              <a:t>  • Moderate volatility (1.79%) with high returns</a:t>
            </a:r>
          </a:p>
          <a:p>
            <a:pPr lvl="1"/>
            <a:r>
              <a:rPr dirty="0"/>
              <a:t>🥈 APPLE (AAPL): +12.23% - Solid Performer</a:t>
            </a:r>
          </a:p>
          <a:p>
            <a:pPr lvl="2"/>
            <a:r>
              <a:rPr dirty="0"/>
              <a:t>  • Started at $154.65, ended at $173.57</a:t>
            </a:r>
          </a:p>
          <a:p>
            <a:pPr lvl="2"/>
            <a:r>
              <a:rPr dirty="0"/>
              <a:t>  • Lowest volatility (1.42%) = safest investment</a:t>
            </a:r>
          </a:p>
          <a:p>
            <a:pPr lvl="2"/>
            <a:r>
              <a:rPr dirty="0"/>
              <a:t>  • Strong recovery after February decline</a:t>
            </a:r>
          </a:p>
          <a:p>
            <a:pPr lvl="1"/>
            <a:r>
              <a:rPr dirty="0"/>
              <a:t>🥉 GOOGLE (GOOG): -1.69% - Neutral Performance</a:t>
            </a:r>
          </a:p>
          <a:p>
            <a:pPr lvl="2"/>
            <a:r>
              <a:rPr dirty="0"/>
              <a:t>  • Started at $108.04, ended at $106.21</a:t>
            </a:r>
          </a:p>
          <a:p>
            <a:pPr lvl="2"/>
            <a:r>
              <a:rPr dirty="0"/>
              <a:t>  • Higher volatility (2.07%) with minimal returns</a:t>
            </a:r>
          </a:p>
          <a:p>
            <a:pPr lvl="1"/>
            <a:r>
              <a:rPr dirty="0"/>
              <a:t>4️⃣ NETFLIX (NFLX): -11.07% - Underperformer</a:t>
            </a:r>
          </a:p>
          <a:p>
            <a:pPr lvl="2"/>
            <a:r>
              <a:rPr dirty="0"/>
              <a:t>  • Started at $362.95, ended at $322.76</a:t>
            </a:r>
          </a:p>
          <a:p>
            <a:pPr lvl="2"/>
            <a:r>
              <a:rPr dirty="0"/>
              <a:t>  • Highest volatility (2.25%) with negative returns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564264"/>
          </a:xfrm>
        </p:spPr>
        <p:txBody>
          <a:bodyPr/>
          <a:lstStyle/>
          <a:p>
            <a:pPr>
              <a:defRPr sz="3200" b="1"/>
            </a:pPr>
            <a:r>
              <a:rPr dirty="0"/>
              <a:t>❓ Q&amp;A: Trends &amp;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567" y="929392"/>
            <a:ext cx="8184630" cy="5741232"/>
          </a:xfrm>
        </p:spPr>
        <p:txBody>
          <a:bodyPr>
            <a:noAutofit/>
          </a:bodyPr>
          <a:lstStyle/>
          <a:p>
            <a:endParaRPr sz="1600" dirty="0"/>
          </a:p>
          <a:p>
            <a:r>
              <a:rPr sz="1600" dirty="0"/>
              <a:t>Q2: Identify trends and patterns in stock price movements</a:t>
            </a:r>
          </a:p>
          <a:p>
            <a:endParaRPr sz="1600" dirty="0"/>
          </a:p>
          <a:p>
            <a:r>
              <a:rPr sz="1600" dirty="0"/>
              <a:t>📈 IDENTIFIED TRENDS &amp; PATTERNS:</a:t>
            </a:r>
          </a:p>
          <a:p>
            <a:r>
              <a:rPr sz="1600" dirty="0"/>
              <a:t>🔵 MICROSOFT TREND:</a:t>
            </a:r>
          </a:p>
          <a:p>
            <a:pPr lvl="1"/>
            <a:r>
              <a:rPr sz="1600" dirty="0"/>
              <a:t>• Consistent upward momentum throughout the entire period</a:t>
            </a:r>
          </a:p>
          <a:p>
            <a:pPr lvl="1"/>
            <a:r>
              <a:rPr sz="1600" dirty="0"/>
              <a:t>• Accelerated growth in April-May 2023</a:t>
            </a:r>
          </a:p>
          <a:p>
            <a:pPr lvl="1"/>
            <a:r>
              <a:rPr sz="1600" dirty="0"/>
              <a:t>• Strong support levels with minimal pullbacks</a:t>
            </a:r>
          </a:p>
          <a:p>
            <a:r>
              <a:rPr sz="1600" dirty="0"/>
              <a:t>🍎 APPLE PATTERN:</a:t>
            </a:r>
          </a:p>
          <a:p>
            <a:pPr lvl="1"/>
            <a:r>
              <a:rPr sz="1600" dirty="0"/>
              <a:t>• V-shaped recovery: Decline in February, strong rebound March-May</a:t>
            </a:r>
          </a:p>
          <a:p>
            <a:pPr lvl="1"/>
            <a:r>
              <a:rPr sz="1600" dirty="0"/>
              <a:t>• Support level around $145-148 range</a:t>
            </a:r>
          </a:p>
          <a:p>
            <a:pPr lvl="1"/>
            <a:r>
              <a:rPr sz="1600" dirty="0"/>
              <a:t>• Breakout above $170 in final weeks</a:t>
            </a:r>
          </a:p>
          <a:p>
            <a:r>
              <a:rPr sz="1600" dirty="0"/>
              <a:t>🌐 GOOGLE BEHAVIOR:</a:t>
            </a:r>
          </a:p>
          <a:p>
            <a:pPr lvl="1"/>
            <a:r>
              <a:rPr sz="1600" dirty="0"/>
              <a:t>• High volatility with March 2023 as turning point</a:t>
            </a:r>
          </a:p>
          <a:p>
            <a:pPr lvl="1"/>
            <a:r>
              <a:rPr sz="1600" dirty="0"/>
              <a:t>• Sharp decline Feb-Mar, followed by recovery and stabilization</a:t>
            </a:r>
          </a:p>
          <a:p>
            <a:pPr lvl="1"/>
            <a:r>
              <a:rPr sz="1600" dirty="0"/>
              <a:t>• Trading range: $89-$109 (wide volatility band)</a:t>
            </a:r>
          </a:p>
          <a:p>
            <a:r>
              <a:rPr sz="1600" dirty="0"/>
              <a:t>📺 NETFLIX TRAJECTORY:</a:t>
            </a:r>
          </a:p>
          <a:p>
            <a:pPr lvl="1"/>
            <a:r>
              <a:rPr sz="1600" dirty="0"/>
              <a:t>• Persistent downward trend with occasional dead-cat bounces</a:t>
            </a:r>
          </a:p>
          <a:p>
            <a:pPr lvl="1"/>
            <a:r>
              <a:rPr sz="1600" dirty="0"/>
              <a:t>• Failed to maintain support levels</a:t>
            </a:r>
          </a:p>
          <a:p>
            <a:pPr lvl="1"/>
            <a:r>
              <a:rPr sz="1600" dirty="0"/>
              <a:t>• High volatility without sustained recovery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4873"/>
            <a:ext cx="7886700" cy="914400"/>
          </a:xfrm>
        </p:spPr>
        <p:txBody>
          <a:bodyPr/>
          <a:lstStyle/>
          <a:p>
            <a:pPr>
              <a:defRPr sz="3200" b="1"/>
            </a:pPr>
            <a:r>
              <a:rPr dirty="0"/>
              <a:t>❓ Q&amp;A: Technical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49" y="854440"/>
            <a:ext cx="8515351" cy="6003560"/>
          </a:xfrm>
        </p:spPr>
        <p:txBody>
          <a:bodyPr>
            <a:noAutofit/>
          </a:bodyPr>
          <a:lstStyle/>
          <a:p>
            <a:endParaRPr sz="1600" dirty="0"/>
          </a:p>
          <a:p>
            <a:r>
              <a:rPr sz="1600" dirty="0"/>
              <a:t>Q3: Calculate moving averages and volatility for each company</a:t>
            </a:r>
          </a:p>
          <a:p>
            <a:endParaRPr sz="1600" dirty="0"/>
          </a:p>
          <a:p>
            <a:r>
              <a:rPr sz="1600" dirty="0"/>
              <a:t>📊 MOVING AVERAGES (Latest Available Data):</a:t>
            </a:r>
          </a:p>
          <a:p>
            <a:pPr lvl="1"/>
            <a:r>
              <a:rPr sz="1600" dirty="0"/>
              <a:t>• AAPL: MA_10 = $167.59, MA_30 = $162.44</a:t>
            </a:r>
          </a:p>
          <a:p>
            <a:pPr lvl="1"/>
            <a:r>
              <a:rPr sz="1600" dirty="0"/>
              <a:t>• MSFT: MA_10 = $299.61, MA_30 = $283.54</a:t>
            </a:r>
          </a:p>
          <a:p>
            <a:pPr lvl="1"/>
            <a:r>
              <a:rPr sz="1600" dirty="0"/>
              <a:t>• NFLX: MA_10 = $323.30, MA_30 = $337.22</a:t>
            </a:r>
          </a:p>
          <a:p>
            <a:pPr lvl="1"/>
            <a:r>
              <a:rPr sz="1600" dirty="0"/>
              <a:t>• GOOG: MA_10 = $106.37, MA_30 = $104.16</a:t>
            </a:r>
          </a:p>
          <a:p>
            <a:endParaRPr sz="1600" dirty="0"/>
          </a:p>
          <a:p>
            <a:r>
              <a:rPr sz="1600" dirty="0"/>
              <a:t>⚡ VOLATILITY ANALYSIS (Annualized):</a:t>
            </a:r>
          </a:p>
          <a:p>
            <a:pPr lvl="1"/>
            <a:r>
              <a:rPr sz="1600" dirty="0"/>
              <a:t>• AAPL: 1.42% daily (22.5% annual) - Low Risk</a:t>
            </a:r>
          </a:p>
          <a:p>
            <a:pPr lvl="1"/>
            <a:r>
              <a:rPr sz="1600" dirty="0"/>
              <a:t>• MSFT: 1.79% daily (28.4% annual) - Medium Risk</a:t>
            </a:r>
          </a:p>
          <a:p>
            <a:pPr lvl="1"/>
            <a:r>
              <a:rPr sz="1600" dirty="0"/>
              <a:t>• NFLX: 2.25% daily (35.7% annual) - High Risk</a:t>
            </a:r>
          </a:p>
          <a:p>
            <a:pPr lvl="1"/>
            <a:r>
              <a:rPr sz="1600" dirty="0"/>
              <a:t>• GOOG: 2.07% daily (32.9% annual) - High Risk</a:t>
            </a:r>
          </a:p>
          <a:p>
            <a:endParaRPr sz="1600" dirty="0"/>
          </a:p>
          <a:p>
            <a:r>
              <a:rPr sz="1600" dirty="0"/>
              <a:t>🎯 TECHNICAL ANALYSIS CONCLUSIONS:</a:t>
            </a:r>
          </a:p>
          <a:p>
            <a:pPr lvl="1"/>
            <a:r>
              <a:rPr sz="1600" dirty="0"/>
              <a:t>• Apple shows most stable price action (lowest volatility)</a:t>
            </a:r>
          </a:p>
          <a:p>
            <a:pPr lvl="1"/>
            <a:r>
              <a:rPr sz="1600" dirty="0"/>
              <a:t>• Microsoft demonstrates strong trending behavior</a:t>
            </a:r>
          </a:p>
          <a:p>
            <a:pPr lvl="1"/>
            <a:r>
              <a:rPr sz="1600" dirty="0"/>
              <a:t>• Google exhibits mean-reverting characteristics</a:t>
            </a:r>
          </a:p>
          <a:p>
            <a:pPr lvl="1"/>
            <a:r>
              <a:rPr sz="1600" dirty="0"/>
              <a:t>• Netflix shows breakdown patterns requiring caution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9156"/>
          </a:xfrm>
        </p:spPr>
        <p:txBody>
          <a:bodyPr/>
          <a:lstStyle/>
          <a:p>
            <a:pPr>
              <a:defRPr sz="3200" b="1"/>
            </a:pPr>
            <a:r>
              <a:rPr dirty="0"/>
              <a:t>❓ Q&amp;A: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94282"/>
            <a:ext cx="7886700" cy="5531369"/>
          </a:xfrm>
        </p:spPr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Q4: Conduct correlation analysis to examine relationships between different stock prices</a:t>
            </a:r>
          </a:p>
          <a:p>
            <a:endParaRPr dirty="0"/>
          </a:p>
          <a:p>
            <a:r>
              <a:rPr dirty="0"/>
              <a:t>🔗 DETAILED CORRELATION ANALYSIS:</a:t>
            </a:r>
          </a:p>
          <a:p>
            <a:r>
              <a:rPr dirty="0"/>
              <a:t>📊 STRONGEST CORRELATIONS:</a:t>
            </a:r>
          </a:p>
          <a:p>
            <a:pPr lvl="1"/>
            <a:r>
              <a:rPr dirty="0"/>
              <a:t>• AAPL ↔ MSFT: 0.953 - Almost perfectly synchronized</a:t>
            </a:r>
          </a:p>
          <a:p>
            <a:pPr lvl="2"/>
            <a:r>
              <a:rPr dirty="0"/>
              <a:t>  → Both mega-cap tech stocks respond similarly to market forces</a:t>
            </a:r>
          </a:p>
          <a:p>
            <a:pPr lvl="1"/>
            <a:r>
              <a:rPr dirty="0"/>
              <a:t>• AAPL ↔ GOOG: 0.902 - Strong tech sector correlation</a:t>
            </a:r>
          </a:p>
          <a:p>
            <a:pPr lvl="1"/>
            <a:r>
              <a:rPr dirty="0"/>
              <a:t>• MSFT ↔ GOOG: 0.885 - High correlation between tech giants</a:t>
            </a:r>
          </a:p>
          <a:p>
            <a:r>
              <a:rPr dirty="0"/>
              <a:t>📊 WEAKEST CORRELATIONS:</a:t>
            </a:r>
          </a:p>
          <a:p>
            <a:pPr lvl="1"/>
            <a:r>
              <a:rPr dirty="0"/>
              <a:t>• AAPL ↔ NFLX: 0.154 - Almost independent movement</a:t>
            </a:r>
          </a:p>
          <a:p>
            <a:pPr lvl="1"/>
            <a:r>
              <a:rPr dirty="0"/>
              <a:t>• MSFT ↔ NFLX: 0.191 - Low correlation</a:t>
            </a:r>
          </a:p>
          <a:p>
            <a:pPr lvl="1"/>
            <a:r>
              <a:rPr dirty="0"/>
              <a:t>• GOOG ↔ NFLX: 0.201 - Different business dynamics</a:t>
            </a:r>
          </a:p>
          <a:p>
            <a:endParaRPr dirty="0"/>
          </a:p>
          <a:p>
            <a:r>
              <a:rPr dirty="0"/>
              <a:t>💼 PORTFOLIO CONSTRUCTION INSIGHTS:</a:t>
            </a:r>
          </a:p>
          <a:p>
            <a:pPr lvl="1"/>
            <a:r>
              <a:rPr dirty="0"/>
              <a:t>• Traditional Tech Cluster: AAPL, MSFT, GOOG move together</a:t>
            </a:r>
          </a:p>
          <a:p>
            <a:pPr lvl="1"/>
            <a:r>
              <a:rPr dirty="0"/>
              <a:t>• Netflix Independence: Provides true diversification</a:t>
            </a:r>
          </a:p>
          <a:p>
            <a:pPr lvl="1"/>
            <a:r>
              <a:rPr dirty="0"/>
              <a:t>• Sector Rotation: Entertainment vs. Technology sectors</a:t>
            </a:r>
          </a:p>
          <a:p>
            <a:pPr lvl="1"/>
            <a:r>
              <a:rPr dirty="0"/>
              <a:t>• Risk Management: Netflix reduces overall portfolio correlation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🏗️ Portfolio Construction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19134"/>
            <a:ext cx="7886700" cy="5366479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💼 RECOMMENDED PORTFOLIO ALLOCATIONS:</a:t>
            </a:r>
          </a:p>
          <a:p>
            <a:endParaRPr dirty="0"/>
          </a:p>
          <a:p>
            <a:r>
              <a:rPr dirty="0"/>
              <a:t>🥇 GROWTH PORTFOLIO (High Risk/High Return):</a:t>
            </a:r>
          </a:p>
          <a:p>
            <a:pPr lvl="1"/>
            <a:r>
              <a:rPr dirty="0"/>
              <a:t>• Microsoft (MSFT): 40% - Primary growth driver</a:t>
            </a:r>
          </a:p>
          <a:p>
            <a:pPr lvl="1"/>
            <a:r>
              <a:rPr dirty="0"/>
              <a:t>• Apple (AAPL): 30% - Stability anchor</a:t>
            </a:r>
          </a:p>
          <a:p>
            <a:pPr lvl="1"/>
            <a:r>
              <a:rPr dirty="0"/>
              <a:t>• Google (GOOG): 25% - Recovery play</a:t>
            </a:r>
          </a:p>
          <a:p>
            <a:pPr lvl="1"/>
            <a:r>
              <a:rPr dirty="0"/>
              <a:t>• Netflix (NFLX): 5% - Diversification only</a:t>
            </a:r>
          </a:p>
          <a:p>
            <a:r>
              <a:rPr dirty="0"/>
              <a:t>🥈 BALANCED PORTFOLIO (Medium Risk/Medium Return):</a:t>
            </a:r>
          </a:p>
          <a:p>
            <a:pPr lvl="1"/>
            <a:r>
              <a:rPr dirty="0"/>
              <a:t>• Apple (AAPL): 45% - Core holding</a:t>
            </a:r>
          </a:p>
          <a:p>
            <a:pPr lvl="1"/>
            <a:r>
              <a:rPr dirty="0"/>
              <a:t>• Microsoft (MSFT): 35% - Growth component</a:t>
            </a:r>
          </a:p>
          <a:p>
            <a:pPr lvl="1"/>
            <a:r>
              <a:rPr dirty="0"/>
              <a:t>• Google (GOOG): 15% - Opportunistic position</a:t>
            </a:r>
          </a:p>
          <a:p>
            <a:pPr lvl="1"/>
            <a:r>
              <a:rPr dirty="0"/>
              <a:t>• Netflix (NFLX): 5% - Portfolio diversifier</a:t>
            </a:r>
          </a:p>
          <a:p>
            <a:r>
              <a:rPr dirty="0"/>
              <a:t>🥉 CONSERVATIVE PORTFOLIO (Low Risk/Steady Return):</a:t>
            </a:r>
          </a:p>
          <a:p>
            <a:pPr lvl="1"/>
            <a:r>
              <a:rPr dirty="0"/>
              <a:t>• Apple (AAPL): 60% - Maximum stability</a:t>
            </a:r>
          </a:p>
          <a:p>
            <a:pPr lvl="1"/>
            <a:r>
              <a:rPr dirty="0"/>
              <a:t>• Microsoft (MSFT): 35% - Proven growth</a:t>
            </a:r>
          </a:p>
          <a:p>
            <a:pPr lvl="1"/>
            <a:r>
              <a:rPr dirty="0"/>
              <a:t>• Cash/Bonds: 5% - Capital preservation</a:t>
            </a:r>
          </a:p>
          <a:p>
            <a:endParaRPr dirty="0"/>
          </a:p>
          <a:p>
            <a:r>
              <a:rPr dirty="0"/>
              <a:t>⚠️ RISK MANAGEMENT:</a:t>
            </a:r>
          </a:p>
          <a:p>
            <a:pPr lvl="1"/>
            <a:r>
              <a:rPr dirty="0"/>
              <a:t>• Stop-loss orders at -15% for individual positions</a:t>
            </a:r>
          </a:p>
          <a:p>
            <a:pPr lvl="1"/>
            <a:r>
              <a:rPr dirty="0"/>
              <a:t>• Regular rebalancing quarterly</a:t>
            </a:r>
          </a:p>
          <a:p>
            <a:pPr lvl="1"/>
            <a:r>
              <a:rPr dirty="0"/>
              <a:t>• Monitor correlation changes during market stress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1109272"/>
          </a:xfrm>
        </p:spPr>
        <p:txBody>
          <a:bodyPr/>
          <a:lstStyle/>
          <a:p>
            <a:pPr>
              <a:defRPr sz="3200" b="1"/>
            </a:pPr>
            <a:r>
              <a:rPr dirty="0"/>
              <a:t>📋 Key Findings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69430"/>
            <a:ext cx="7886700" cy="5651291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🎯 MAJOR DISCOVERIES:</a:t>
            </a:r>
          </a:p>
          <a:p>
            <a:endParaRPr dirty="0"/>
          </a:p>
          <a:p>
            <a:r>
              <a:rPr dirty="0"/>
              <a:t>📈 PERFORMANCE INSIGHTS:</a:t>
            </a:r>
          </a:p>
          <a:p>
            <a:pPr lvl="1"/>
            <a:r>
              <a:rPr dirty="0"/>
              <a:t>• Clear winner: Microsoft (+16.10%) with consistent execution</a:t>
            </a:r>
          </a:p>
          <a:p>
            <a:pPr lvl="1"/>
            <a:r>
              <a:rPr dirty="0"/>
              <a:t>• Reliable performer: Apple (+12.23%) with lowest risk profile</a:t>
            </a:r>
          </a:p>
          <a:p>
            <a:pPr lvl="1"/>
            <a:r>
              <a:rPr dirty="0"/>
              <a:t>• Mixed signals: Google (-1.69%) needs strategic patience</a:t>
            </a:r>
          </a:p>
          <a:p>
            <a:pPr lvl="1"/>
            <a:r>
              <a:rPr dirty="0"/>
              <a:t>• Concerning trend: Netflix (-11.07%) facing structural challenges</a:t>
            </a:r>
          </a:p>
          <a:p>
            <a:r>
              <a:rPr dirty="0"/>
              <a:t>🔗 CORRELATION DISCOVERIES:</a:t>
            </a:r>
          </a:p>
          <a:p>
            <a:pPr lvl="1"/>
            <a:r>
              <a:rPr dirty="0"/>
              <a:t>• Tech giants are highly correlated (0.85-0.95 correlation)</a:t>
            </a:r>
          </a:p>
          <a:p>
            <a:pPr lvl="1"/>
            <a:r>
              <a:rPr dirty="0"/>
              <a:t>• Netflix operates independently (0.15-0.20 correlation)</a:t>
            </a:r>
          </a:p>
          <a:p>
            <a:pPr lvl="1"/>
            <a:r>
              <a:rPr dirty="0"/>
              <a:t>• Sector rotation opportunities between tech and entertainment</a:t>
            </a:r>
          </a:p>
          <a:p>
            <a:pPr lvl="1"/>
            <a:r>
              <a:rPr dirty="0"/>
              <a:t>• Diversification benefits from including Netflix</a:t>
            </a:r>
          </a:p>
          <a:p>
            <a:r>
              <a:rPr dirty="0"/>
              <a:t>⚡ RISK ASSESSMENT:</a:t>
            </a:r>
          </a:p>
          <a:p>
            <a:pPr lvl="1"/>
            <a:r>
              <a:rPr dirty="0"/>
              <a:t>• Apple offers best risk-adjusted returns (Sharpe ratio)</a:t>
            </a:r>
          </a:p>
          <a:p>
            <a:pPr lvl="1"/>
            <a:r>
              <a:rPr dirty="0"/>
              <a:t>• Microsoft provides optimal growth-stability balance</a:t>
            </a:r>
          </a:p>
          <a:p>
            <a:pPr lvl="1"/>
            <a:r>
              <a:rPr dirty="0"/>
              <a:t>• Google requires active management due to volatility</a:t>
            </a:r>
          </a:p>
          <a:p>
            <a:pPr lvl="1"/>
            <a:r>
              <a:rPr dirty="0"/>
              <a:t>• Netflix poses highest risk without compensating returns</a:t>
            </a:r>
          </a:p>
          <a:p>
            <a:endParaRPr dirty="0"/>
          </a:p>
          <a:p>
            <a:r>
              <a:rPr dirty="0"/>
              <a:t>🎪 MARKET DYNAMICS:</a:t>
            </a:r>
          </a:p>
          <a:p>
            <a:pPr lvl="1"/>
            <a:r>
              <a:rPr dirty="0"/>
              <a:t>• March 2023 was inflection point for most stocks</a:t>
            </a:r>
          </a:p>
          <a:p>
            <a:pPr lvl="1"/>
            <a:r>
              <a:rPr dirty="0"/>
              <a:t>• Volume spikes preceded major price movements</a:t>
            </a:r>
          </a:p>
          <a:p>
            <a:pPr lvl="1"/>
            <a:r>
              <a:rPr dirty="0"/>
              <a:t>• Technical indicators confirmed fundamental trends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9077"/>
          </a:xfrm>
        </p:spPr>
        <p:txBody>
          <a:bodyPr/>
          <a:lstStyle/>
          <a:p>
            <a:pPr>
              <a:defRPr sz="3200" b="1"/>
            </a:pPr>
            <a:r>
              <a:rPr dirty="0"/>
              <a:t>🎯 Business Impact &amp;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49311"/>
            <a:ext cx="7886700" cy="5591332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r>
              <a:rPr dirty="0"/>
              <a:t>💼 BUSINESS APPLICATIONS:</a:t>
            </a:r>
          </a:p>
          <a:p>
            <a:endParaRPr dirty="0"/>
          </a:p>
          <a:p>
            <a:r>
              <a:rPr dirty="0"/>
              <a:t>🏦 FOR FINANCIAL INSTITUTIONS:</a:t>
            </a:r>
          </a:p>
          <a:p>
            <a:pPr lvl="1"/>
            <a:r>
              <a:rPr dirty="0"/>
              <a:t>• Portfolio optimization and asset allocation decisions</a:t>
            </a:r>
          </a:p>
          <a:p>
            <a:pPr lvl="1"/>
            <a:r>
              <a:rPr dirty="0"/>
              <a:t>• Risk assessment for institutional investment strategies</a:t>
            </a:r>
          </a:p>
          <a:p>
            <a:pPr lvl="1"/>
            <a:r>
              <a:rPr dirty="0"/>
              <a:t>• Client advisory services and wealth management</a:t>
            </a:r>
          </a:p>
          <a:p>
            <a:pPr lvl="1"/>
            <a:r>
              <a:rPr dirty="0"/>
              <a:t>• Regulatory compliance and risk reporting</a:t>
            </a:r>
          </a:p>
          <a:p>
            <a:r>
              <a:rPr dirty="0"/>
              <a:t>📊 FOR INVESTMENT MANAGERS:</a:t>
            </a:r>
          </a:p>
          <a:p>
            <a:pPr lvl="1"/>
            <a:r>
              <a:rPr dirty="0"/>
              <a:t>• Market timing strategies based on technical indicators</a:t>
            </a:r>
          </a:p>
          <a:p>
            <a:pPr lvl="1"/>
            <a:r>
              <a:rPr dirty="0"/>
              <a:t>• Sector rotation opportunities identification</a:t>
            </a:r>
          </a:p>
          <a:p>
            <a:pPr lvl="1"/>
            <a:r>
              <a:rPr dirty="0"/>
              <a:t>• Diversification strategies using correlation analysis</a:t>
            </a:r>
          </a:p>
          <a:p>
            <a:pPr lvl="1"/>
            <a:r>
              <a:rPr dirty="0"/>
              <a:t>• Performance benchmarking and attribution analysis</a:t>
            </a:r>
          </a:p>
          <a:p>
            <a:endParaRPr dirty="0"/>
          </a:p>
          <a:p>
            <a:r>
              <a:rPr dirty="0"/>
              <a:t>🎯 STRATEGIC CONCLUSIONS:</a:t>
            </a:r>
          </a:p>
          <a:p>
            <a:pPr lvl="1"/>
            <a:r>
              <a:rPr dirty="0"/>
              <a:t>• Technology sector shows high interconnectedness</a:t>
            </a:r>
          </a:p>
          <a:p>
            <a:pPr lvl="1"/>
            <a:r>
              <a:rPr dirty="0"/>
              <a:t>• Entertainment/streaming faces unique structural challenges</a:t>
            </a:r>
          </a:p>
          <a:p>
            <a:pPr lvl="1"/>
            <a:r>
              <a:rPr dirty="0"/>
              <a:t>• Traditional tech giants (MSFT, AAPL) offer superior stability</a:t>
            </a:r>
          </a:p>
          <a:p>
            <a:pPr lvl="1"/>
            <a:r>
              <a:rPr dirty="0"/>
              <a:t>• Market recovery patterns vary by company fundamentals</a:t>
            </a:r>
          </a:p>
          <a:p>
            <a:pPr lvl="1"/>
            <a:r>
              <a:rPr dirty="0"/>
              <a:t>• Correlation breakdown during stress periods creates opportunities</a:t>
            </a:r>
          </a:p>
          <a:p>
            <a:endParaRPr dirty="0"/>
          </a:p>
          <a:p>
            <a:r>
              <a:rPr dirty="0"/>
              <a:t>💡 FUTURE RESEARCH DIRECTIONS:</a:t>
            </a:r>
          </a:p>
          <a:p>
            <a:pPr lvl="1"/>
            <a:r>
              <a:rPr dirty="0"/>
              <a:t>• Extend analysis to include fundamental valuation metrics</a:t>
            </a:r>
          </a:p>
          <a:p>
            <a:pPr lvl="1"/>
            <a:r>
              <a:rPr dirty="0"/>
              <a:t>• Implement machine learning models for price prediction</a:t>
            </a:r>
          </a:p>
          <a:p>
            <a:pPr lvl="1"/>
            <a:r>
              <a:rPr dirty="0"/>
              <a:t>• Add options market data for volatility forecasting</a:t>
            </a:r>
          </a:p>
          <a:p>
            <a:pPr lvl="1"/>
            <a:r>
              <a:rPr dirty="0"/>
              <a:t>• Include ESG factors in investment scoring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"/>
            <a:ext cx="6858000" cy="1259174"/>
          </a:xfrm>
        </p:spPr>
        <p:txBody>
          <a:bodyPr/>
          <a:lstStyle/>
          <a:p>
            <a:r>
              <a:rPr dirty="0"/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1528997"/>
            <a:ext cx="6858000" cy="4706911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Questions &amp; Discussion</a:t>
            </a:r>
          </a:p>
          <a:p>
            <a:endParaRPr dirty="0"/>
          </a:p>
          <a:p>
            <a:r>
              <a:rPr dirty="0"/>
              <a:t>📊 Stock Market Analysis Project</a:t>
            </a:r>
          </a:p>
          <a:p>
            <a:r>
              <a:rPr dirty="0"/>
              <a:t>🎯 Business Intelligence &amp; Data Analytics</a:t>
            </a:r>
          </a:p>
          <a:p>
            <a:r>
              <a:rPr dirty="0"/>
              <a:t>📈 Investment Research &amp; Portfolio Management</a:t>
            </a:r>
          </a:p>
          <a:p>
            <a:endParaRPr dirty="0"/>
          </a:p>
          <a:p>
            <a:r>
              <a:rPr dirty="0"/>
              <a:t>Contact Information:</a:t>
            </a:r>
            <a:endParaRPr lang="en-US" dirty="0"/>
          </a:p>
          <a:p>
            <a:r>
              <a:rPr lang="en-IN" dirty="0"/>
              <a:t>📱 Portfolio: [Utkarsh Srivastava]</a:t>
            </a:r>
            <a:endParaRPr dirty="0"/>
          </a:p>
          <a:p>
            <a:r>
              <a:rPr dirty="0"/>
              <a:t>📧 Email: </a:t>
            </a:r>
            <a:r>
              <a:rPr lang="en-US" dirty="0"/>
              <a:t>[Utkarshsri3690@gmail.com</a:t>
            </a:r>
            <a:r>
              <a:rPr dirty="0"/>
              <a:t>]</a:t>
            </a:r>
          </a:p>
          <a:p>
            <a:r>
              <a:rPr dirty="0"/>
              <a:t>💼 LinkedIn: [</a:t>
            </a:r>
            <a:r>
              <a:rPr lang="en-IN" b="1" dirty="0">
                <a:hlinkClick r:id="rId2"/>
              </a:rPr>
              <a:t>linkedin.com/in/utkarsh-srivastava-315a60270</a:t>
            </a:r>
            <a:r>
              <a:rPr dirty="0"/>
              <a:t>]</a:t>
            </a:r>
          </a:p>
          <a:p>
            <a:endParaRPr dirty="0"/>
          </a:p>
          <a:p>
            <a:r>
              <a:rPr dirty="0"/>
              <a:t>Ready for Q&amp;A Session!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📊 Project Overview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1800" dirty="0"/>
          </a:p>
          <a:p>
            <a:r>
              <a:rPr sz="1800" dirty="0"/>
              <a:t>🎯 PRIMARY OBJECTIVES:</a:t>
            </a:r>
          </a:p>
          <a:p>
            <a:pPr lvl="1"/>
            <a:r>
              <a:rPr dirty="0"/>
              <a:t>• Analyze and compare performance of 4 major tech stocks</a:t>
            </a:r>
          </a:p>
          <a:p>
            <a:pPr lvl="1"/>
            <a:r>
              <a:rPr dirty="0"/>
              <a:t>• Identify trends and patterns in stock price movements</a:t>
            </a:r>
          </a:p>
          <a:p>
            <a:pPr lvl="1"/>
            <a:r>
              <a:rPr dirty="0"/>
              <a:t>• Calculate technical indicators (moving averages, volatility)</a:t>
            </a:r>
          </a:p>
          <a:p>
            <a:pPr lvl="1"/>
            <a:r>
              <a:rPr dirty="0"/>
              <a:t>• Conduct correlation analysis between different stocks</a:t>
            </a:r>
          </a:p>
          <a:p>
            <a:pPr lvl="1"/>
            <a:r>
              <a:rPr dirty="0"/>
              <a:t>• Provide data-driven investment recommendations</a:t>
            </a:r>
          </a:p>
          <a:p>
            <a:endParaRPr sz="1800" dirty="0"/>
          </a:p>
          <a:p>
            <a:r>
              <a:rPr sz="1800" dirty="0"/>
              <a:t>🛠️ TOOLS &amp; TECHNOLOGIES:</a:t>
            </a:r>
          </a:p>
          <a:p>
            <a:pPr lvl="1"/>
            <a:r>
              <a:rPr dirty="0"/>
              <a:t>• Tableau Desktop - Interactive dashboard creation</a:t>
            </a:r>
          </a:p>
          <a:p>
            <a:pPr lvl="1"/>
            <a:r>
              <a:rPr dirty="0"/>
              <a:t>• Excel - Data cleaning and preparation</a:t>
            </a:r>
          </a:p>
          <a:p>
            <a:pPr lvl="1"/>
            <a:r>
              <a:rPr dirty="0"/>
              <a:t>• Python - Advanced statistical analysis</a:t>
            </a:r>
          </a:p>
          <a:p>
            <a:pPr lvl="1"/>
            <a:r>
              <a:rPr dirty="0"/>
              <a:t>• SQL - Data querying and management</a:t>
            </a:r>
          </a:p>
          <a:p>
            <a:endParaRPr sz="1800" dirty="0"/>
          </a:p>
          <a:p>
            <a:r>
              <a:rPr sz="1800" dirty="0"/>
              <a:t>🎲 DIFFICULTY LEVEL: Intermediate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📈 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184"/>
            <a:ext cx="7886700" cy="5613815"/>
          </a:xfrm>
        </p:spPr>
        <p:txBody>
          <a:bodyPr>
            <a:noAutofit/>
          </a:bodyPr>
          <a:lstStyle/>
          <a:p>
            <a:endParaRPr sz="1600" dirty="0"/>
          </a:p>
          <a:p>
            <a:r>
              <a:rPr sz="1600" dirty="0"/>
              <a:t>📅 DATA OVERVIEW:</a:t>
            </a:r>
          </a:p>
          <a:p>
            <a:pPr lvl="1"/>
            <a:r>
              <a:rPr sz="1600" dirty="0"/>
              <a:t>• Analysis Period: February 7, 2023 - May 5, 2023 (3 months)</a:t>
            </a:r>
          </a:p>
          <a:p>
            <a:pPr lvl="1"/>
            <a:r>
              <a:rPr sz="1600" dirty="0"/>
              <a:t>• Total Data Points: 248 daily stock records</a:t>
            </a:r>
          </a:p>
          <a:p>
            <a:pPr lvl="1"/>
            <a:r>
              <a:rPr sz="1600" dirty="0"/>
              <a:t>• Frequency: Daily stock prices (Monday-Friday)</a:t>
            </a:r>
          </a:p>
          <a:p>
            <a:pPr lvl="1"/>
            <a:r>
              <a:rPr sz="1600" dirty="0"/>
              <a:t>• Data Source: Financial market data providers</a:t>
            </a:r>
          </a:p>
          <a:p>
            <a:endParaRPr sz="1600" dirty="0"/>
          </a:p>
          <a:p>
            <a:r>
              <a:rPr sz="1600" dirty="0"/>
              <a:t>🏢 COMPANIES ANALYZED:</a:t>
            </a:r>
          </a:p>
          <a:p>
            <a:pPr lvl="1"/>
            <a:r>
              <a:rPr sz="1600" dirty="0"/>
              <a:t>• AAPL - Apple Inc. (Technology/Consumer Electronics)</a:t>
            </a:r>
          </a:p>
          <a:p>
            <a:pPr lvl="1"/>
            <a:r>
              <a:rPr sz="1600" dirty="0"/>
              <a:t>• MSFT - Microsoft Corporation (Technology/Software)</a:t>
            </a:r>
          </a:p>
          <a:p>
            <a:pPr lvl="1"/>
            <a:r>
              <a:rPr sz="1600" dirty="0"/>
              <a:t>• GOOG - Alphabet Inc. (Technology/Internet Services)</a:t>
            </a:r>
          </a:p>
          <a:p>
            <a:pPr lvl="1"/>
            <a:r>
              <a:rPr sz="1600" dirty="0"/>
              <a:t>• NFLX - Netflix Inc. (Entertainment/Streaming)</a:t>
            </a:r>
          </a:p>
          <a:p>
            <a:endParaRPr sz="1600" dirty="0"/>
          </a:p>
          <a:p>
            <a:r>
              <a:rPr sz="1600" dirty="0"/>
              <a:t>📊 DATA FIELDS:</a:t>
            </a:r>
          </a:p>
          <a:p>
            <a:pPr lvl="1"/>
            <a:r>
              <a:rPr sz="1600" dirty="0"/>
              <a:t>• Open, High, Low, Close prices</a:t>
            </a:r>
          </a:p>
          <a:p>
            <a:pPr lvl="1"/>
            <a:r>
              <a:rPr sz="1600" dirty="0"/>
              <a:t>• Adjusted Close prices</a:t>
            </a:r>
          </a:p>
          <a:p>
            <a:pPr lvl="1"/>
            <a:r>
              <a:rPr sz="1600" dirty="0"/>
              <a:t>• Daily Trading Volume</a:t>
            </a:r>
          </a:p>
          <a:p>
            <a:pPr lvl="1"/>
            <a:r>
              <a:rPr sz="1600" dirty="0"/>
              <a:t>• Calculated: Moving Averages (10-day, 30-day)</a:t>
            </a:r>
          </a:p>
          <a:p>
            <a:pPr lvl="1"/>
            <a:r>
              <a:rPr sz="1600" dirty="0"/>
              <a:t>• Calculated: Daily Returns &amp; Volatility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🏆 Performance 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44185"/>
            <a:ext cx="7886700" cy="5426438"/>
          </a:xfrm>
        </p:spPr>
        <p:txBody>
          <a:bodyPr>
            <a:noAutofit/>
          </a:bodyPr>
          <a:lstStyle/>
          <a:p>
            <a:endParaRPr sz="1600" dirty="0"/>
          </a:p>
          <a:p>
            <a:r>
              <a:rPr sz="1600" dirty="0"/>
              <a:t>📈 STOCK PERFORMANCE RANKINGS (Feb-May 2023):</a:t>
            </a:r>
          </a:p>
          <a:p>
            <a:pPr lvl="1"/>
            <a:r>
              <a:rPr sz="1600" dirty="0"/>
              <a:t>🥇 MSFT: +16.10% - STRONG BUY ⭐⭐⭐⭐⭐</a:t>
            </a:r>
          </a:p>
          <a:p>
            <a:pPr lvl="1"/>
            <a:r>
              <a:rPr sz="1600" dirty="0"/>
              <a:t>🥈 AAPL: +12.23% - BUY ⭐⭐⭐⭐</a:t>
            </a:r>
          </a:p>
          <a:p>
            <a:pPr lvl="1"/>
            <a:r>
              <a:rPr sz="1600" dirty="0"/>
              <a:t>🥉 GOOG: -1.69% - HOLD ⭐⭐⭐</a:t>
            </a:r>
          </a:p>
          <a:p>
            <a:pPr lvl="1"/>
            <a:r>
              <a:rPr sz="1600" dirty="0"/>
              <a:t>4️⃣ NFLX: -11.07% - AVOID ⭐⭐</a:t>
            </a:r>
          </a:p>
          <a:p>
            <a:endParaRPr sz="1600" dirty="0"/>
          </a:p>
          <a:p>
            <a:r>
              <a:rPr sz="1600" dirty="0"/>
              <a:t>💡 KEY INSIGHTS:</a:t>
            </a:r>
          </a:p>
          <a:p>
            <a:pPr lvl="1"/>
            <a:r>
              <a:rPr sz="1600" dirty="0"/>
              <a:t>• Microsoft delivered exceptional growth (+16.10%)</a:t>
            </a:r>
          </a:p>
          <a:p>
            <a:pPr lvl="1"/>
            <a:r>
              <a:rPr sz="1600" dirty="0"/>
              <a:t>• Apple showed solid resilience with +12.23% gain</a:t>
            </a:r>
          </a:p>
          <a:p>
            <a:pPr lvl="1"/>
            <a:r>
              <a:rPr sz="1600" dirty="0"/>
              <a:t>• Google remained relatively stable (-1.69% decline)</a:t>
            </a:r>
          </a:p>
          <a:p>
            <a:pPr lvl="1"/>
            <a:r>
              <a:rPr sz="1600" dirty="0"/>
              <a:t>• Netflix faced significant challenges (-11.07% loss)</a:t>
            </a:r>
          </a:p>
          <a:p>
            <a:endParaRPr sz="1600" dirty="0"/>
          </a:p>
          <a:p>
            <a:r>
              <a:rPr sz="1600" dirty="0"/>
              <a:t>📊 PRICE RANGES:</a:t>
            </a:r>
          </a:p>
          <a:p>
            <a:pPr lvl="1"/>
            <a:r>
              <a:rPr sz="1600" dirty="0"/>
              <a:t>• AAPL: $154.65 → $173.57 (Range: $18.92)</a:t>
            </a:r>
          </a:p>
          <a:p>
            <a:pPr lvl="1"/>
            <a:r>
              <a:rPr sz="1600" dirty="0"/>
              <a:t>• MSFT: $267.56 → $310.65 (Range: $43.09)</a:t>
            </a:r>
          </a:p>
          <a:p>
            <a:pPr lvl="1"/>
            <a:r>
              <a:rPr sz="1600" dirty="0"/>
              <a:t>• NFLX: $362.95 → $322.76 (Range: $40.19)</a:t>
            </a:r>
          </a:p>
          <a:p>
            <a:pPr lvl="1"/>
            <a:r>
              <a:rPr sz="1600" dirty="0"/>
              <a:t>• GOOG: $108.04 → $106.21 (Range: $1.83)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19097"/>
          </a:xfrm>
        </p:spPr>
        <p:txBody>
          <a:bodyPr/>
          <a:lstStyle/>
          <a:p>
            <a:pPr>
              <a:defRPr sz="3200" b="1"/>
            </a:pPr>
            <a:r>
              <a:rPr dirty="0"/>
              <a:t>📊 Technical Analysis - Moving Averages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823" y="989350"/>
            <a:ext cx="8245527" cy="5503523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📈 MOVING AVERAGES STRATEGY:</a:t>
            </a:r>
          </a:p>
          <a:p>
            <a:pPr lvl="1"/>
            <a:r>
              <a:rPr dirty="0"/>
              <a:t>• MA_10: 10-day moving average (short-term trend indicator)</a:t>
            </a:r>
          </a:p>
          <a:p>
            <a:pPr lvl="1"/>
            <a:r>
              <a:rPr dirty="0"/>
              <a:t>• MA_30: 30-day moving average (medium-term trend indicator)</a:t>
            </a:r>
          </a:p>
          <a:p>
            <a:pPr lvl="1"/>
            <a:r>
              <a:rPr dirty="0"/>
              <a:t>• Golden Cross: MA_10 crosses above MA_30 → BUY signal</a:t>
            </a:r>
          </a:p>
          <a:p>
            <a:pPr lvl="1"/>
            <a:r>
              <a:rPr dirty="0"/>
              <a:t>• Death Cross: MA_10 crosses below MA_30 → SELL signal</a:t>
            </a:r>
          </a:p>
          <a:p>
            <a:endParaRPr dirty="0"/>
          </a:p>
          <a:p>
            <a:r>
              <a:rPr dirty="0"/>
              <a:t>🎯 TRADING SIGNALS (Latest Analysis):</a:t>
            </a:r>
          </a:p>
          <a:p>
            <a:pPr lvl="1"/>
            <a:r>
              <a:rPr dirty="0"/>
              <a:t>• AAPL: MA_10=$167.59, MA_30=$162.44 →  BUY</a:t>
            </a:r>
          </a:p>
          <a:p>
            <a:pPr lvl="1"/>
            <a:r>
              <a:rPr dirty="0"/>
              <a:t>• MSFT: MA_10=$299.61, MA_30=$283.54 →  BUY</a:t>
            </a:r>
          </a:p>
          <a:p>
            <a:pPr lvl="1"/>
            <a:r>
              <a:rPr dirty="0"/>
              <a:t>• NFLX: MA_10=$323.30, MA_30=$337.22 →  SELL</a:t>
            </a:r>
          </a:p>
          <a:p>
            <a:pPr lvl="1"/>
            <a:r>
              <a:rPr dirty="0"/>
              <a:t>• GOOG: MA_10=$106.37, MA_30=$104.16 → BUY</a:t>
            </a:r>
          </a:p>
          <a:p>
            <a:endParaRPr dirty="0"/>
          </a:p>
          <a:p>
            <a:r>
              <a:rPr dirty="0"/>
              <a:t>⚡ TREND ANALYSIS:</a:t>
            </a:r>
          </a:p>
          <a:p>
            <a:pPr lvl="1"/>
            <a:r>
              <a:rPr dirty="0"/>
              <a:t>• Microsoft: Consistent upward momentum throughout period</a:t>
            </a:r>
          </a:p>
          <a:p>
            <a:pPr lvl="1"/>
            <a:r>
              <a:rPr dirty="0"/>
              <a:t>• Apple: Recovery pattern after February dip</a:t>
            </a:r>
          </a:p>
          <a:p>
            <a:pPr lvl="1"/>
            <a:r>
              <a:rPr dirty="0"/>
              <a:t>• Google: High volatility with March recovery</a:t>
            </a:r>
          </a:p>
          <a:p>
            <a:pPr lvl="1"/>
            <a:r>
              <a:rPr dirty="0"/>
              <a:t>• Netflix: Declining trend with occasional bounces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🔗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9174"/>
            <a:ext cx="7886700" cy="5233700"/>
          </a:xfrm>
        </p:spPr>
        <p:txBody>
          <a:bodyPr>
            <a:normAutofit fontScale="85000" lnSpcReduction="20000"/>
          </a:bodyPr>
          <a:lstStyle/>
          <a:p>
            <a:endParaRPr dirty="0"/>
          </a:p>
          <a:p>
            <a:r>
              <a:rPr dirty="0"/>
              <a:t>📊 STOCK PRICE CORRELATION MATRIX:</a:t>
            </a:r>
          </a:p>
          <a:p>
            <a:pPr lvl="1"/>
            <a:r>
              <a:rPr dirty="0"/>
              <a:t>             AAPL    GOOG    MSFT    NFLX</a:t>
            </a:r>
          </a:p>
          <a:p>
            <a:pPr lvl="1"/>
            <a:r>
              <a:rPr dirty="0"/>
              <a:t>AAPL    1.000    0.902    0.953    0.154</a:t>
            </a:r>
          </a:p>
          <a:p>
            <a:pPr lvl="1"/>
            <a:r>
              <a:rPr dirty="0"/>
              <a:t>GOOG    0.902    1.000    0.885    0.201</a:t>
            </a:r>
          </a:p>
          <a:p>
            <a:pPr lvl="1"/>
            <a:r>
              <a:rPr dirty="0"/>
              <a:t>MSFT    0.953    0.885    1.000    0.191</a:t>
            </a:r>
          </a:p>
          <a:p>
            <a:pPr lvl="1"/>
            <a:r>
              <a:rPr dirty="0"/>
              <a:t>NFLX    0.154    0.201    0.191    1.000</a:t>
            </a:r>
          </a:p>
          <a:p>
            <a:endParaRPr dirty="0"/>
          </a:p>
          <a:p>
            <a:r>
              <a:rPr dirty="0"/>
              <a:t>🎯 KEY CORRELATION INSIGHTS:</a:t>
            </a:r>
          </a:p>
          <a:p>
            <a:pPr lvl="1"/>
            <a:r>
              <a:rPr dirty="0"/>
              <a:t>• STRONG POSITIVE CORRELATIONS (&gt;0.8):</a:t>
            </a:r>
          </a:p>
          <a:p>
            <a:pPr lvl="2"/>
            <a:r>
              <a:rPr dirty="0"/>
              <a:t>  → AAPL-MSFT: 0.953 (move very similarly)</a:t>
            </a:r>
          </a:p>
          <a:p>
            <a:pPr lvl="2"/>
            <a:r>
              <a:rPr dirty="0"/>
              <a:t>  → AAPL-GOOG: 0.902 (high tech correlation)</a:t>
            </a:r>
          </a:p>
          <a:p>
            <a:pPr lvl="2"/>
            <a:r>
              <a:rPr dirty="0"/>
              <a:t>  → MSFT-GOOG: 0.885 (strong relationship)</a:t>
            </a:r>
          </a:p>
          <a:p>
            <a:pPr lvl="1"/>
            <a:r>
              <a:rPr dirty="0"/>
              <a:t>• WEAK CORRELATIONS (&lt;0.3):</a:t>
            </a:r>
          </a:p>
          <a:p>
            <a:pPr lvl="2"/>
            <a:r>
              <a:rPr dirty="0"/>
              <a:t>  → Netflix shows low correlation with all others (0.15-0.20)</a:t>
            </a:r>
          </a:p>
          <a:p>
            <a:pPr lvl="2"/>
            <a:r>
              <a:rPr dirty="0"/>
              <a:t>  → Netflix provides excellent diversification benefits</a:t>
            </a:r>
          </a:p>
          <a:p>
            <a:endParaRPr dirty="0"/>
          </a:p>
          <a:p>
            <a:r>
              <a:rPr dirty="0"/>
              <a:t>💼 PORTFOLIO IMPLICATIONS:</a:t>
            </a:r>
          </a:p>
          <a:p>
            <a:pPr lvl="1"/>
            <a:r>
              <a:rPr dirty="0"/>
              <a:t>• Tech giants move together during market changes</a:t>
            </a:r>
          </a:p>
          <a:p>
            <a:pPr lvl="1"/>
            <a:r>
              <a:rPr dirty="0"/>
              <a:t>• Netflix operates independently (different business model)</a:t>
            </a:r>
          </a:p>
          <a:p>
            <a:pPr lvl="1"/>
            <a:r>
              <a:rPr dirty="0"/>
              <a:t>• Diversification strategy: Include Netflix for balance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/>
            </a:pPr>
            <a:r>
              <a:t>⚡ Volatility &amp; Risk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9174"/>
            <a:ext cx="7886700" cy="4917789"/>
          </a:xfrm>
        </p:spPr>
        <p:txBody>
          <a:bodyPr>
            <a:normAutofit fontScale="92500" lnSpcReduction="10000"/>
          </a:bodyPr>
          <a:lstStyle/>
          <a:p>
            <a:endParaRPr dirty="0"/>
          </a:p>
          <a:p>
            <a:r>
              <a:rPr dirty="0"/>
              <a:t>📊 VOLATILITY RANKINGS (Standard Deviation of Daily Returns):</a:t>
            </a:r>
          </a:p>
          <a:p>
            <a:pPr lvl="1"/>
            <a:r>
              <a:rPr dirty="0"/>
              <a:t>1. AAPL: 1.42% volatility - LOW RISK</a:t>
            </a:r>
          </a:p>
          <a:p>
            <a:pPr lvl="1"/>
            <a:r>
              <a:rPr dirty="0"/>
              <a:t>2. MSFT: 1.79% volatility -  MEDIUM RISK</a:t>
            </a:r>
          </a:p>
          <a:p>
            <a:pPr lvl="1"/>
            <a:r>
              <a:rPr dirty="0"/>
              <a:t>3. GOOG: 2.07% volatility -  HIGH RISK</a:t>
            </a:r>
          </a:p>
          <a:p>
            <a:pPr lvl="1"/>
            <a:r>
              <a:rPr dirty="0"/>
              <a:t>4. NFLX: 2.25% volatility -  HIGH RISK</a:t>
            </a:r>
          </a:p>
          <a:p>
            <a:endParaRPr dirty="0"/>
          </a:p>
          <a:p>
            <a:r>
              <a:rPr dirty="0"/>
              <a:t>🎯 RISK ASSESSMENT:</a:t>
            </a:r>
          </a:p>
          <a:p>
            <a:pPr lvl="1"/>
            <a:r>
              <a:rPr dirty="0"/>
              <a:t>• APPLE (1.42%): Most stable, ideal for conservative investors</a:t>
            </a:r>
          </a:p>
          <a:p>
            <a:pPr lvl="1"/>
            <a:r>
              <a:rPr dirty="0"/>
              <a:t>• MICROSOFT (1.79%): Balanced risk-reward profile</a:t>
            </a:r>
          </a:p>
          <a:p>
            <a:pPr lvl="1"/>
            <a:r>
              <a:rPr dirty="0"/>
              <a:t>• GOOGLE (2.07%): Higher volatility but potential upside</a:t>
            </a:r>
          </a:p>
          <a:p>
            <a:pPr lvl="1"/>
            <a:r>
              <a:rPr dirty="0"/>
              <a:t>• NETFLIX (2.25%): Highest risk with poor recent performance</a:t>
            </a:r>
          </a:p>
          <a:p>
            <a:endParaRPr dirty="0"/>
          </a:p>
          <a:p>
            <a:r>
              <a:rPr dirty="0"/>
              <a:t>💡 INVESTMENT STRATEGY BY RISK TOLERANCE:</a:t>
            </a:r>
          </a:p>
          <a:p>
            <a:pPr lvl="1"/>
            <a:r>
              <a:rPr dirty="0"/>
              <a:t>• Conservative: Focus on AAPL (70%) + MSFT (30%)</a:t>
            </a:r>
          </a:p>
          <a:p>
            <a:pPr lvl="1"/>
            <a:r>
              <a:rPr dirty="0"/>
              <a:t>• Moderate: MSFT (40%) + AAPL (30%) + GOOG (30%)</a:t>
            </a:r>
          </a:p>
          <a:p>
            <a:pPr lvl="1"/>
            <a:r>
              <a:rPr dirty="0"/>
              <a:t>• Aggressive: MSFT (30%) + GOOG (40%) + AAPL (20%) + NFLX (10%)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057B4-EF24-8FA6-498D-5C053A91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V="1">
            <a:off x="628650" y="-1289153"/>
            <a:ext cx="7886700" cy="1289154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04DD4D-E06D-9E5B-3DB2-9BA87C2BC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588363"/>
            <a:ext cx="9144000" cy="5171606"/>
          </a:xfrm>
        </p:spPr>
      </p:pic>
    </p:spTree>
    <p:extLst>
      <p:ext uri="{BB962C8B-B14F-4D97-AF65-F5344CB8AC3E}">
        <p14:creationId xmlns:p14="http://schemas.microsoft.com/office/powerpoint/2010/main" val="41754044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210B4F-BB0B-A3F0-9F35-D1060BDCF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041816"/>
            <a:ext cx="9144000" cy="4774367"/>
          </a:xfrm>
        </p:spPr>
      </p:pic>
    </p:spTree>
    <p:extLst>
      <p:ext uri="{BB962C8B-B14F-4D97-AF65-F5344CB8AC3E}">
        <p14:creationId xmlns:p14="http://schemas.microsoft.com/office/powerpoint/2010/main" val="3663427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</TotalTime>
  <Words>2188</Words>
  <Application>Microsoft Office PowerPoint</Application>
  <PresentationFormat>On-screen Show (4:3)</PresentationFormat>
  <Paragraphs>312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STOCK MARKET ANALYSIS</vt:lpstr>
      <vt:lpstr>📊 Project Overview &amp; Objectives</vt:lpstr>
      <vt:lpstr>📈 Dataset Information</vt:lpstr>
      <vt:lpstr>🏆 Performance Analysis Results</vt:lpstr>
      <vt:lpstr>📊 Technical Analysis - Moving Averages</vt:lpstr>
      <vt:lpstr>🔗 Correlation Analysis</vt:lpstr>
      <vt:lpstr>⚡ Volatility &amp; Risk Analysis</vt:lpstr>
      <vt:lpstr>PowerPoint Presentation</vt:lpstr>
      <vt:lpstr>PowerPoint Presentation</vt:lpstr>
      <vt:lpstr>PowerPoint Presentation</vt:lpstr>
      <vt:lpstr>📱 Tableau Dashboard Overview</vt:lpstr>
      <vt:lpstr>❓ Q&amp;A: Performance Comparison</vt:lpstr>
      <vt:lpstr>❓ Q&amp;A: Trends &amp; Patterns</vt:lpstr>
      <vt:lpstr>❓ Q&amp;A: Technical Indicators</vt:lpstr>
      <vt:lpstr>❓ Q&amp;A: Correlation Analysis</vt:lpstr>
      <vt:lpstr>🏗️ Portfolio Construction Strategy</vt:lpstr>
      <vt:lpstr>📋 Key Findings Summary</vt:lpstr>
      <vt:lpstr>🎯 Business Impact &amp; Conclusions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Utkarsh Srivastava</cp:lastModifiedBy>
  <cp:revision>2</cp:revision>
  <dcterms:created xsi:type="dcterms:W3CDTF">2013-01-27T09:14:16Z</dcterms:created>
  <dcterms:modified xsi:type="dcterms:W3CDTF">2025-09-13T18:25:33Z</dcterms:modified>
  <cp:category/>
</cp:coreProperties>
</file>