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76" r:id="rId3"/>
    <p:sldId id="278" r:id="rId4"/>
    <p:sldId id="257" r:id="rId5"/>
    <p:sldId id="258" r:id="rId6"/>
    <p:sldId id="260" r:id="rId7"/>
    <p:sldId id="261" r:id="rId8"/>
    <p:sldId id="262" r:id="rId9"/>
    <p:sldId id="263" r:id="rId10"/>
    <p:sldId id="264" r:id="rId11"/>
    <p:sldId id="265" r:id="rId12"/>
    <p:sldId id="266" r:id="rId13"/>
    <p:sldId id="267" r:id="rId14"/>
    <p:sldId id="268" r:id="rId15"/>
    <p:sldId id="269" r:id="rId16"/>
    <p:sldId id="277" r:id="rId17"/>
    <p:sldId id="270" r:id="rId18"/>
    <p:sldId id="271" r:id="rId19"/>
    <p:sldId id="272" r:id="rId20"/>
    <p:sldId id="273"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8DC6B1-750A-4E3C-94B6-1CF04E420F66}">
          <p14:sldIdLst>
            <p14:sldId id="256"/>
            <p14:sldId id="276"/>
            <p14:sldId id="278"/>
            <p14:sldId id="257"/>
            <p14:sldId id="258"/>
            <p14:sldId id="260"/>
            <p14:sldId id="261"/>
            <p14:sldId id="262"/>
            <p14:sldId id="263"/>
            <p14:sldId id="264"/>
            <p14:sldId id="265"/>
            <p14:sldId id="266"/>
            <p14:sldId id="267"/>
            <p14:sldId id="268"/>
            <p14:sldId id="269"/>
            <p14:sldId id="277"/>
          </p14:sldIdLst>
        </p14:section>
        <p14:section name="Untitled Section" id="{75467BE7-24DF-4F30-B1C2-DA2548657DE6}">
          <p14:sldIdLst>
            <p14:sldId id="270"/>
            <p14:sldId id="271"/>
            <p14:sldId id="272"/>
            <p14:sldId id="27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42752C-B7D8-4854-8F53-64B7904C5323}"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24668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42752C-B7D8-4854-8F53-64B7904C5323}"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389448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42752C-B7D8-4854-8F53-64B7904C5323}"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111433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42752C-B7D8-4854-8F53-64B7904C5323}"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F5E35-5C09-4279-86F6-1647B1A014B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4350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42752C-B7D8-4854-8F53-64B7904C5323}"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1709224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242752C-B7D8-4854-8F53-64B7904C5323}"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3644802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242752C-B7D8-4854-8F53-64B7904C5323}"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423893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42752C-B7D8-4854-8F53-64B7904C5323}"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421758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42752C-B7D8-4854-8F53-64B7904C5323}"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2097680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42752C-B7D8-4854-8F53-64B7904C5323}"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295713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42752C-B7D8-4854-8F53-64B7904C5323}"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97968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42752C-B7D8-4854-8F53-64B7904C5323}"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275902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42752C-B7D8-4854-8F53-64B7904C5323}"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83056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42752C-B7D8-4854-8F53-64B7904C5323}"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415781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42752C-B7D8-4854-8F53-64B7904C5323}"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312867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242752C-B7D8-4854-8F53-64B7904C5323}" type="datetimeFigureOut">
              <a:rPr lang="en-US" smtClean="0"/>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366951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42752C-B7D8-4854-8F53-64B7904C5323}"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261902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42752C-B7D8-4854-8F53-64B7904C5323}"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F5E35-5C09-4279-86F6-1647B1A014BF}" type="slidenum">
              <a:rPr lang="en-US" smtClean="0"/>
              <a:t>‹#›</a:t>
            </a:fld>
            <a:endParaRPr lang="en-US"/>
          </a:p>
        </p:txBody>
      </p:sp>
    </p:spTree>
    <p:extLst>
      <p:ext uri="{BB962C8B-B14F-4D97-AF65-F5344CB8AC3E}">
        <p14:creationId xmlns:p14="http://schemas.microsoft.com/office/powerpoint/2010/main" val="37979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242752C-B7D8-4854-8F53-64B7904C5323}" type="datetimeFigureOut">
              <a:rPr lang="en-US" smtClean="0"/>
              <a:t>6/14/2021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29F5E35-5C09-4279-86F6-1647B1A014BF}" type="slidenum">
              <a:rPr lang="en-US" smtClean="0"/>
              <a:t>‹#›</a:t>
            </a:fld>
            <a:endParaRPr lang="en-US"/>
          </a:p>
        </p:txBody>
      </p:sp>
    </p:spTree>
    <p:extLst>
      <p:ext uri="{BB962C8B-B14F-4D97-AF65-F5344CB8AC3E}">
        <p14:creationId xmlns:p14="http://schemas.microsoft.com/office/powerpoint/2010/main" val="368893774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nchor="ctr"/>
          <a:lstStyle/>
          <a:p>
            <a:r>
              <a:rPr lang="en-US" dirty="0" smtClean="0"/>
              <a:t>Lead Scoring Case Study</a:t>
            </a:r>
            <a:endParaRPr lang="en-US" dirty="0"/>
          </a:p>
        </p:txBody>
      </p:sp>
      <p:sp>
        <p:nvSpPr>
          <p:cNvPr id="3" name="Subtitle 2"/>
          <p:cNvSpPr>
            <a:spLocks noGrp="1"/>
          </p:cNvSpPr>
          <p:nvPr>
            <p:ph type="subTitle" idx="1"/>
          </p:nvPr>
        </p:nvSpPr>
        <p:spPr/>
        <p:txBody>
          <a:bodyPr anchor="ctr"/>
          <a:lstStyle/>
          <a:p>
            <a:r>
              <a:rPr lang="en-US" dirty="0" smtClean="0">
                <a:solidFill>
                  <a:schemeClr val="tx1"/>
                </a:solidFill>
              </a:rPr>
              <a:t>By</a:t>
            </a:r>
          </a:p>
          <a:p>
            <a:r>
              <a:rPr lang="en-US" dirty="0" smtClean="0">
                <a:solidFill>
                  <a:schemeClr val="tx1"/>
                </a:solidFill>
              </a:rPr>
              <a:t>Abhishek Gupta and Utkarsh </a:t>
            </a:r>
            <a:r>
              <a:rPr lang="en-US" dirty="0" err="1" smtClean="0">
                <a:solidFill>
                  <a:schemeClr val="tx1"/>
                </a:solidFill>
              </a:rPr>
              <a:t>Manishekhar</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245084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Final Modal Stats </a:t>
            </a:r>
            <a:endParaRPr lang="en-US" b="1" dirty="0"/>
          </a:p>
        </p:txBody>
      </p:sp>
      <p:sp>
        <p:nvSpPr>
          <p:cNvPr id="3" name="Content Placeholder 2"/>
          <p:cNvSpPr>
            <a:spLocks noGrp="1"/>
          </p:cNvSpPr>
          <p:nvPr>
            <p:ph idx="1"/>
          </p:nvPr>
        </p:nvSpPr>
        <p:spPr>
          <a:xfrm>
            <a:off x="838200" y="2388358"/>
            <a:ext cx="10515600" cy="2792318"/>
          </a:xfrm>
        </p:spPr>
        <p:txBody>
          <a:bodyPr anchor="ctr">
            <a:normAutofit fontScale="92500" lnSpcReduction="10000"/>
          </a:bodyPr>
          <a:lstStyle/>
          <a:p>
            <a:r>
              <a:rPr lang="en-US" dirty="0" smtClean="0"/>
              <a:t>First </a:t>
            </a:r>
            <a:r>
              <a:rPr lang="en-US" dirty="0"/>
              <a:t>w</a:t>
            </a:r>
            <a:r>
              <a:rPr lang="en-US" dirty="0" smtClean="0"/>
              <a:t>e have taken given all the independent variable to RFE and selected 15 variable from RFE.</a:t>
            </a:r>
          </a:p>
          <a:p>
            <a:r>
              <a:rPr lang="en-US" dirty="0" smtClean="0"/>
              <a:t>Using stats modal the these 15 features are used to build a model</a:t>
            </a:r>
          </a:p>
          <a:p>
            <a:r>
              <a:rPr lang="en-US" dirty="0" smtClean="0"/>
              <a:t>Using p-value and VIF we have dropped the feature who where insignificant </a:t>
            </a:r>
            <a:r>
              <a:rPr lang="en-US" dirty="0" err="1" smtClean="0"/>
              <a:t>andwas</a:t>
            </a:r>
            <a:r>
              <a:rPr lang="en-US" dirty="0" smtClean="0"/>
              <a:t> correlated to other independent variable. </a:t>
            </a:r>
          </a:p>
          <a:p>
            <a:r>
              <a:rPr lang="en-US" dirty="0" smtClean="0"/>
              <a:t>We can see that in final model, all the features are significant as p-value of all the features is less the 5%.</a:t>
            </a:r>
            <a:endParaRPr lang="en-US" dirty="0"/>
          </a:p>
        </p:txBody>
      </p:sp>
    </p:spTree>
    <p:extLst>
      <p:ext uri="{BB962C8B-B14F-4D97-AF65-F5344CB8AC3E}">
        <p14:creationId xmlns:p14="http://schemas.microsoft.com/office/powerpoint/2010/main" val="2572980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392" y="95534"/>
            <a:ext cx="10364451" cy="1218407"/>
          </a:xfrm>
        </p:spPr>
        <p:txBody>
          <a:bodyPr/>
          <a:lstStyle/>
          <a:p>
            <a:pPr algn="ctr"/>
            <a:r>
              <a:rPr lang="en-US" b="1" dirty="0" smtClean="0"/>
              <a:t>VIF Analysis</a:t>
            </a:r>
            <a:endParaRPr lang="en-US" b="1" dirty="0"/>
          </a:p>
        </p:txBody>
      </p:sp>
      <p:sp>
        <p:nvSpPr>
          <p:cNvPr id="3" name="Content Placeholder 2"/>
          <p:cNvSpPr>
            <a:spLocks noGrp="1"/>
          </p:cNvSpPr>
          <p:nvPr>
            <p:ph idx="1"/>
          </p:nvPr>
        </p:nvSpPr>
        <p:spPr>
          <a:xfrm>
            <a:off x="368490" y="1825625"/>
            <a:ext cx="5923128" cy="1927509"/>
          </a:xfrm>
        </p:spPr>
        <p:txBody>
          <a:bodyPr/>
          <a:lstStyle/>
          <a:p>
            <a:r>
              <a:rPr lang="en-US" dirty="0" smtClean="0"/>
              <a:t>As we can see that VIF of all the features are less than 2 which means that in our final modal multicollinearity issue is not present.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339" y="1307829"/>
            <a:ext cx="4817661" cy="5550171"/>
          </a:xfrm>
          <a:prstGeom prst="rect">
            <a:avLst/>
          </a:prstGeom>
        </p:spPr>
      </p:pic>
    </p:spTree>
    <p:extLst>
      <p:ext uri="{BB962C8B-B14F-4D97-AF65-F5344CB8AC3E}">
        <p14:creationId xmlns:p14="http://schemas.microsoft.com/office/powerpoint/2010/main" val="260466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757" y="0"/>
            <a:ext cx="10549719" cy="833892"/>
          </a:xfrm>
        </p:spPr>
        <p:txBody>
          <a:bodyPr anchor="ctr">
            <a:normAutofit fontScale="90000"/>
          </a:bodyPr>
          <a:lstStyle/>
          <a:p>
            <a:r>
              <a:rPr lang="en-US" sz="3600" b="1" dirty="0" smtClean="0"/>
              <a:t>Confusion Matrix with lead Conversion </a:t>
            </a:r>
            <a:r>
              <a:rPr lang="en-US" sz="3600" b="1" dirty="0" err="1" smtClean="0"/>
              <a:t>Prob</a:t>
            </a:r>
            <a:r>
              <a:rPr lang="en-US" sz="3600" b="1" dirty="0" smtClean="0"/>
              <a:t> &gt; 0.5</a:t>
            </a:r>
            <a:endParaRPr lang="en-US" sz="3600" b="1" dirty="0"/>
          </a:p>
        </p:txBody>
      </p:sp>
      <p:sp>
        <p:nvSpPr>
          <p:cNvPr id="15" name="Subtitle 14"/>
          <p:cNvSpPr>
            <a:spLocks noGrp="1"/>
          </p:cNvSpPr>
          <p:nvPr>
            <p:ph type="subTitle" idx="1"/>
          </p:nvPr>
        </p:nvSpPr>
        <p:spPr>
          <a:xfrm>
            <a:off x="1510351" y="4278606"/>
            <a:ext cx="9298676" cy="2245023"/>
          </a:xfrm>
        </p:spPr>
        <p:txBody>
          <a:bodyPr vert="horz" lIns="91440" tIns="45720" rIns="91440" bIns="45720" rtlCol="0">
            <a:normAutofit/>
          </a:bodyPr>
          <a:lstStyle/>
          <a:p>
            <a:pPr marL="342900" indent="-342900" algn="l">
              <a:lnSpc>
                <a:spcPct val="90000"/>
              </a:lnSpc>
              <a:buFont typeface="Arial" panose="020B0604020202020204" pitchFamily="34" charset="0"/>
              <a:buChar char="•"/>
            </a:pPr>
            <a:r>
              <a:rPr lang="en-US" sz="1600" dirty="0">
                <a:solidFill>
                  <a:schemeClr val="tx1"/>
                </a:solidFill>
              </a:rPr>
              <a:t>As we can see from the above matrix true positive according to modal is 1494.</a:t>
            </a:r>
          </a:p>
          <a:p>
            <a:pPr marL="342900" indent="-342900" algn="l">
              <a:lnSpc>
                <a:spcPct val="90000"/>
              </a:lnSpc>
              <a:buFont typeface="Arial" panose="020B0604020202020204" pitchFamily="34" charset="0"/>
              <a:buChar char="•"/>
            </a:pPr>
            <a:r>
              <a:rPr lang="en-US" sz="1600" dirty="0">
                <a:solidFill>
                  <a:schemeClr val="tx1"/>
                </a:solidFill>
              </a:rPr>
              <a:t>True negative according to modal is 3429.</a:t>
            </a:r>
          </a:p>
          <a:p>
            <a:pPr marL="342900" indent="-342900" algn="l">
              <a:lnSpc>
                <a:spcPct val="90000"/>
              </a:lnSpc>
              <a:buFont typeface="Arial" panose="020B0604020202020204" pitchFamily="34" charset="0"/>
              <a:buChar char="•"/>
            </a:pPr>
            <a:r>
              <a:rPr lang="en-US" sz="1600" dirty="0">
                <a:solidFill>
                  <a:schemeClr val="tx1"/>
                </a:solidFill>
              </a:rPr>
              <a:t>False positives according to modal is 891.</a:t>
            </a:r>
          </a:p>
          <a:p>
            <a:pPr marL="342900" indent="-342900" algn="l">
              <a:lnSpc>
                <a:spcPct val="90000"/>
              </a:lnSpc>
              <a:buFont typeface="Arial" panose="020B0604020202020204" pitchFamily="34" charset="0"/>
              <a:buChar char="•"/>
            </a:pPr>
            <a:r>
              <a:rPr lang="en-US" sz="1600" dirty="0">
                <a:solidFill>
                  <a:schemeClr val="tx1"/>
                </a:solidFill>
              </a:rPr>
              <a:t>False negatives according to modal is 453.</a:t>
            </a:r>
          </a:p>
          <a:p>
            <a:pPr marL="342900" indent="-342900" algn="l">
              <a:lnSpc>
                <a:spcPct val="90000"/>
              </a:lnSpc>
              <a:buFont typeface="Arial" panose="020B0604020202020204" pitchFamily="34" charset="0"/>
              <a:buChar char="•"/>
            </a:pPr>
            <a:r>
              <a:rPr lang="en-US" sz="1600" dirty="0">
                <a:solidFill>
                  <a:schemeClr val="tx1"/>
                </a:solidFill>
              </a:rPr>
              <a:t>Accuracy= 0.785, Sensitivity= 0.626, Specificity= 0.883</a:t>
            </a:r>
          </a:p>
          <a:p>
            <a:pPr marL="342900" indent="-342900" algn="l">
              <a:lnSpc>
                <a:spcPct val="90000"/>
              </a:lnSpc>
              <a:buFont typeface="Arial" panose="020B0604020202020204" pitchFamily="34" charset="0"/>
              <a:buChar char="•"/>
            </a:pPr>
            <a:r>
              <a:rPr lang="en-US" sz="1600" dirty="0">
                <a:solidFill>
                  <a:schemeClr val="tx1"/>
                </a:solidFill>
              </a:rPr>
              <a:t>False Positive Rate= 0.116, Positive predictive value= 0.767, Negative predictive value= 0.793</a:t>
            </a:r>
          </a:p>
        </p:txBody>
      </p:sp>
      <p:graphicFrame>
        <p:nvGraphicFramePr>
          <p:cNvPr id="13" name="Content Placeholder 12"/>
          <p:cNvGraphicFramePr>
            <a:graphicFrameLocks noGrp="1"/>
          </p:cNvGraphicFramePr>
          <p:nvPr>
            <p:ph idx="4294967295"/>
            <p:extLst>
              <p:ext uri="{D42A27DB-BD31-4B8C-83A1-F6EECF244321}">
                <p14:modId xmlns:p14="http://schemas.microsoft.com/office/powerpoint/2010/main" val="1814569765"/>
              </p:ext>
            </p:extLst>
          </p:nvPr>
        </p:nvGraphicFramePr>
        <p:xfrm>
          <a:off x="3319746" y="1521628"/>
          <a:ext cx="5679885" cy="2444555"/>
        </p:xfrm>
        <a:graphic>
          <a:graphicData uri="http://schemas.openxmlformats.org/drawingml/2006/table">
            <a:tbl>
              <a:tblPr>
                <a:tableStyleId>{306799F8-075E-4A3A-A7F6-7FBC6576F1A4}</a:tableStyleId>
              </a:tblPr>
              <a:tblGrid>
                <a:gridCol w="2278029">
                  <a:extLst>
                    <a:ext uri="{9D8B030D-6E8A-4147-A177-3AD203B41FA5}">
                      <a16:colId xmlns:a16="http://schemas.microsoft.com/office/drawing/2014/main" val="523974346"/>
                    </a:ext>
                  </a:extLst>
                </a:gridCol>
                <a:gridCol w="1837610">
                  <a:extLst>
                    <a:ext uri="{9D8B030D-6E8A-4147-A177-3AD203B41FA5}">
                      <a16:colId xmlns:a16="http://schemas.microsoft.com/office/drawing/2014/main" val="1962128386"/>
                    </a:ext>
                  </a:extLst>
                </a:gridCol>
                <a:gridCol w="1564246">
                  <a:extLst>
                    <a:ext uri="{9D8B030D-6E8A-4147-A177-3AD203B41FA5}">
                      <a16:colId xmlns:a16="http://schemas.microsoft.com/office/drawing/2014/main" val="2124372641"/>
                    </a:ext>
                  </a:extLst>
                </a:gridCol>
              </a:tblGrid>
              <a:tr h="1027279">
                <a:tc>
                  <a:txBody>
                    <a:bodyPr/>
                    <a:lstStyle/>
                    <a:p>
                      <a:pPr marL="0" marR="0" algn="r">
                        <a:lnSpc>
                          <a:spcPct val="107000"/>
                        </a:lnSpc>
                        <a:spcBef>
                          <a:spcPts val="0"/>
                        </a:spcBef>
                        <a:spcAft>
                          <a:spcPts val="0"/>
                        </a:spcAft>
                      </a:pPr>
                      <a:r>
                        <a:rPr lang="en-US" sz="2000" dirty="0" smtClean="0">
                          <a:effectLst/>
                        </a:rPr>
                        <a:t>Predicted</a:t>
                      </a:r>
                    </a:p>
                    <a:p>
                      <a:pPr marL="0" marR="0" algn="l">
                        <a:lnSpc>
                          <a:spcPct val="107000"/>
                        </a:lnSpc>
                        <a:spcBef>
                          <a:spcPts val="0"/>
                        </a:spcBef>
                        <a:spcAft>
                          <a:spcPts val="0"/>
                        </a:spcAft>
                      </a:pPr>
                      <a:endParaRPr lang="en-US" sz="2000" dirty="0" smtClean="0">
                        <a:effectLst/>
                      </a:endParaRPr>
                    </a:p>
                    <a:p>
                      <a:pPr marL="0" marR="0" algn="l">
                        <a:lnSpc>
                          <a:spcPct val="107000"/>
                        </a:lnSpc>
                        <a:spcBef>
                          <a:spcPts val="0"/>
                        </a:spcBef>
                        <a:spcAft>
                          <a:spcPts val="0"/>
                        </a:spcAft>
                      </a:pPr>
                      <a:r>
                        <a:rPr lang="en-US" sz="2000" dirty="0" smtClean="0">
                          <a:effectLst/>
                        </a:rPr>
                        <a:t>Actual</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err="1" smtClean="0">
                          <a:effectLst/>
                        </a:rPr>
                        <a:t>Not_Conv</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err="1" smtClean="0">
                          <a:effectLst/>
                        </a:rPr>
                        <a:t>Conv</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2464660"/>
                  </a:ext>
                </a:extLst>
              </a:tr>
              <a:tr h="708638">
                <a:tc>
                  <a:txBody>
                    <a:bodyPr/>
                    <a:lstStyle/>
                    <a:p>
                      <a:pPr marL="0" marR="0" algn="ctr">
                        <a:lnSpc>
                          <a:spcPct val="107000"/>
                        </a:lnSpc>
                        <a:spcBef>
                          <a:spcPts val="0"/>
                        </a:spcBef>
                        <a:spcAft>
                          <a:spcPts val="0"/>
                        </a:spcAft>
                      </a:pPr>
                      <a:r>
                        <a:rPr lang="en-US" sz="2000" dirty="0" err="1" smtClean="0">
                          <a:effectLst/>
                        </a:rPr>
                        <a:t>Not_Conv</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3429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453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6820176"/>
                  </a:ext>
                </a:extLst>
              </a:tr>
              <a:tr h="708638">
                <a:tc>
                  <a:txBody>
                    <a:bodyPr/>
                    <a:lstStyle/>
                    <a:p>
                      <a:pPr marL="0" marR="0" algn="ctr">
                        <a:lnSpc>
                          <a:spcPct val="107000"/>
                        </a:lnSpc>
                        <a:spcBef>
                          <a:spcPts val="0"/>
                        </a:spcBef>
                        <a:spcAft>
                          <a:spcPts val="0"/>
                        </a:spcAft>
                      </a:pPr>
                      <a:r>
                        <a:rPr lang="en-US" sz="2000" dirty="0" err="1" smtClean="0">
                          <a:effectLst/>
                        </a:rPr>
                        <a:t>Conv</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891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1494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103828"/>
                  </a:ext>
                </a:extLst>
              </a:tr>
            </a:tbl>
          </a:graphicData>
        </a:graphic>
      </p:graphicFrame>
    </p:spTree>
    <p:extLst>
      <p:ext uri="{BB962C8B-B14F-4D97-AF65-F5344CB8AC3E}">
        <p14:creationId xmlns:p14="http://schemas.microsoft.com/office/powerpoint/2010/main" val="4007202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59809"/>
          </a:xfrm>
        </p:spPr>
        <p:txBody>
          <a:bodyPr/>
          <a:lstStyle/>
          <a:p>
            <a:pPr algn="ctr"/>
            <a:r>
              <a:rPr lang="en-US" b="1" dirty="0"/>
              <a:t> ROC </a:t>
            </a:r>
            <a:r>
              <a:rPr lang="en-US" b="1" dirty="0" smtClean="0"/>
              <a:t>Curve</a:t>
            </a:r>
            <a:endParaRPr lang="en-US" dirty="0"/>
          </a:p>
        </p:txBody>
      </p:sp>
      <p:sp>
        <p:nvSpPr>
          <p:cNvPr id="3" name="Content Placeholder 2"/>
          <p:cNvSpPr>
            <a:spLocks noGrp="1"/>
          </p:cNvSpPr>
          <p:nvPr>
            <p:ph idx="1"/>
          </p:nvPr>
        </p:nvSpPr>
        <p:spPr>
          <a:xfrm>
            <a:off x="838200" y="5811243"/>
            <a:ext cx="10515600" cy="1059053"/>
          </a:xfrm>
        </p:spPr>
        <p:txBody>
          <a:bodyPr>
            <a:normAutofit/>
          </a:bodyPr>
          <a:lstStyle/>
          <a:p>
            <a:r>
              <a:rPr lang="en-US" dirty="0" smtClean="0"/>
              <a:t>Area under the curve is 0.83 which is very close to 1 so we can say that prediction power of modal is very well.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111" y="750627"/>
            <a:ext cx="5335058" cy="5060616"/>
          </a:xfrm>
          <a:prstGeom prst="rect">
            <a:avLst/>
          </a:prstGeom>
        </p:spPr>
      </p:pic>
    </p:spTree>
    <p:extLst>
      <p:ext uri="{BB962C8B-B14F-4D97-AF65-F5344CB8AC3E}">
        <p14:creationId xmlns:p14="http://schemas.microsoft.com/office/powerpoint/2010/main" val="2917584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2"/>
            <a:ext cx="10515600" cy="979997"/>
          </a:xfrm>
        </p:spPr>
        <p:txBody>
          <a:bodyPr/>
          <a:lstStyle/>
          <a:p>
            <a:pPr algn="ctr"/>
            <a:r>
              <a:rPr lang="en-US" b="1" dirty="0"/>
              <a:t>Optimal Cutoff Point</a:t>
            </a:r>
          </a:p>
        </p:txBody>
      </p:sp>
      <p:sp>
        <p:nvSpPr>
          <p:cNvPr id="3" name="Content Placeholder 2"/>
          <p:cNvSpPr>
            <a:spLocks noGrp="1"/>
          </p:cNvSpPr>
          <p:nvPr>
            <p:ph idx="1"/>
          </p:nvPr>
        </p:nvSpPr>
        <p:spPr>
          <a:xfrm>
            <a:off x="838200" y="982639"/>
            <a:ext cx="10515600" cy="970625"/>
          </a:xfrm>
        </p:spPr>
        <p:txBody>
          <a:bodyPr/>
          <a:lstStyle/>
          <a:p>
            <a:r>
              <a:rPr lang="en-US" dirty="0"/>
              <a:t>Optimal cutoff probability is that </a:t>
            </a:r>
            <a:r>
              <a:rPr lang="en-US" dirty="0" smtClean="0"/>
              <a:t>probability </a:t>
            </a:r>
            <a:r>
              <a:rPr lang="en-US" dirty="0"/>
              <a:t>where we get balanced sensitivity </a:t>
            </a:r>
            <a:r>
              <a:rPr lang="en-US" dirty="0" smtClean="0"/>
              <a:t>specificity and accuracy.</a:t>
            </a:r>
            <a:endParaRPr lang="en-US" dirty="0"/>
          </a:p>
        </p:txBody>
      </p:sp>
      <p:sp>
        <p:nvSpPr>
          <p:cNvPr id="4" name="Content Placeholder 2"/>
          <p:cNvSpPr txBox="1">
            <a:spLocks/>
          </p:cNvSpPr>
          <p:nvPr/>
        </p:nvSpPr>
        <p:spPr>
          <a:xfrm>
            <a:off x="838200" y="5887376"/>
            <a:ext cx="10515600" cy="8273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From above image we can see that the Optimal Cutoff Point is somewhere around 0.3.</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518" y="1789074"/>
            <a:ext cx="5818963" cy="4098302"/>
          </a:xfrm>
          <a:prstGeom prst="rect">
            <a:avLst/>
          </a:prstGeom>
        </p:spPr>
      </p:pic>
    </p:spTree>
    <p:extLst>
      <p:ext uri="{BB962C8B-B14F-4D97-AF65-F5344CB8AC3E}">
        <p14:creationId xmlns:p14="http://schemas.microsoft.com/office/powerpoint/2010/main" val="2077425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72356"/>
          </a:xfrm>
        </p:spPr>
        <p:txBody>
          <a:bodyPr vert="horz" lIns="91440" tIns="45720" rIns="91440" bIns="45720" rtlCol="0" anchor="ctr">
            <a:normAutofit fontScale="90000"/>
          </a:bodyPr>
          <a:lstStyle/>
          <a:p>
            <a:pPr algn="ctr"/>
            <a:r>
              <a:rPr lang="en-US" sz="3600" b="1" dirty="0"/>
              <a:t>Confusion Matrix with lead Conversion </a:t>
            </a:r>
            <a:r>
              <a:rPr lang="en-US" sz="3600" b="1" dirty="0" err="1"/>
              <a:t>Prob</a:t>
            </a:r>
            <a:r>
              <a:rPr lang="en-US" sz="3600" b="1" dirty="0"/>
              <a:t> &gt; 0.3</a:t>
            </a:r>
          </a:p>
        </p:txBody>
      </p:sp>
      <p:graphicFrame>
        <p:nvGraphicFramePr>
          <p:cNvPr id="5" name="Content Placeholder 12"/>
          <p:cNvGraphicFramePr>
            <a:graphicFrameLocks noGrp="1"/>
          </p:cNvGraphicFramePr>
          <p:nvPr>
            <p:ph idx="1"/>
            <p:extLst>
              <p:ext uri="{D42A27DB-BD31-4B8C-83A1-F6EECF244321}">
                <p14:modId xmlns:p14="http://schemas.microsoft.com/office/powerpoint/2010/main" val="3403883850"/>
              </p:ext>
            </p:extLst>
          </p:nvPr>
        </p:nvGraphicFramePr>
        <p:xfrm>
          <a:off x="3256057" y="1270122"/>
          <a:ext cx="5679885" cy="2444555"/>
        </p:xfrm>
        <a:graphic>
          <a:graphicData uri="http://schemas.openxmlformats.org/drawingml/2006/table">
            <a:tbl>
              <a:tblPr>
                <a:tableStyleId>{306799F8-075E-4A3A-A7F6-7FBC6576F1A4}</a:tableStyleId>
              </a:tblPr>
              <a:tblGrid>
                <a:gridCol w="2278029">
                  <a:extLst>
                    <a:ext uri="{9D8B030D-6E8A-4147-A177-3AD203B41FA5}">
                      <a16:colId xmlns:a16="http://schemas.microsoft.com/office/drawing/2014/main" val="523974346"/>
                    </a:ext>
                  </a:extLst>
                </a:gridCol>
                <a:gridCol w="1837610">
                  <a:extLst>
                    <a:ext uri="{9D8B030D-6E8A-4147-A177-3AD203B41FA5}">
                      <a16:colId xmlns:a16="http://schemas.microsoft.com/office/drawing/2014/main" val="1962128386"/>
                    </a:ext>
                  </a:extLst>
                </a:gridCol>
                <a:gridCol w="1564246">
                  <a:extLst>
                    <a:ext uri="{9D8B030D-6E8A-4147-A177-3AD203B41FA5}">
                      <a16:colId xmlns:a16="http://schemas.microsoft.com/office/drawing/2014/main" val="2124372641"/>
                    </a:ext>
                  </a:extLst>
                </a:gridCol>
              </a:tblGrid>
              <a:tr h="1027279">
                <a:tc>
                  <a:txBody>
                    <a:bodyPr/>
                    <a:lstStyle/>
                    <a:p>
                      <a:pPr marL="0" marR="0" algn="r">
                        <a:lnSpc>
                          <a:spcPct val="107000"/>
                        </a:lnSpc>
                        <a:spcBef>
                          <a:spcPts val="0"/>
                        </a:spcBef>
                        <a:spcAft>
                          <a:spcPts val="0"/>
                        </a:spcAft>
                      </a:pPr>
                      <a:r>
                        <a:rPr lang="en-US" sz="2000" dirty="0" smtClean="0">
                          <a:effectLst/>
                        </a:rPr>
                        <a:t>Predicted</a:t>
                      </a:r>
                    </a:p>
                    <a:p>
                      <a:pPr marL="0" marR="0" algn="l">
                        <a:lnSpc>
                          <a:spcPct val="107000"/>
                        </a:lnSpc>
                        <a:spcBef>
                          <a:spcPts val="0"/>
                        </a:spcBef>
                        <a:spcAft>
                          <a:spcPts val="0"/>
                        </a:spcAft>
                      </a:pPr>
                      <a:endParaRPr lang="en-US" sz="2000" dirty="0" smtClean="0">
                        <a:effectLst/>
                      </a:endParaRPr>
                    </a:p>
                    <a:p>
                      <a:pPr marL="0" marR="0" algn="l">
                        <a:lnSpc>
                          <a:spcPct val="107000"/>
                        </a:lnSpc>
                        <a:spcBef>
                          <a:spcPts val="0"/>
                        </a:spcBef>
                        <a:spcAft>
                          <a:spcPts val="0"/>
                        </a:spcAft>
                      </a:pPr>
                      <a:r>
                        <a:rPr lang="en-US" sz="2000" dirty="0" smtClean="0">
                          <a:effectLst/>
                        </a:rPr>
                        <a:t>Actual</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dirty="0" err="1" smtClean="0">
                          <a:effectLst/>
                        </a:rPr>
                        <a:t>Not_Conv</a:t>
                      </a:r>
                      <a:endParaRPr lang="en-US" sz="200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err="1" smtClean="0">
                          <a:effectLst/>
                        </a:rPr>
                        <a:t>Conv</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2464660"/>
                  </a:ext>
                </a:extLst>
              </a:tr>
              <a:tr h="708638">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dirty="0" err="1" smtClean="0">
                          <a:effectLst/>
                        </a:rPr>
                        <a:t>Not_Conv</a:t>
                      </a:r>
                      <a:endParaRPr lang="en-US" sz="200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3016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866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6820176"/>
                  </a:ext>
                </a:extLst>
              </a:tr>
              <a:tr h="708638">
                <a:tc>
                  <a:txBody>
                    <a:bodyPr/>
                    <a:lstStyle/>
                    <a:p>
                      <a:pPr marL="0" marR="0" algn="ctr">
                        <a:lnSpc>
                          <a:spcPct val="107000"/>
                        </a:lnSpc>
                        <a:spcBef>
                          <a:spcPts val="0"/>
                        </a:spcBef>
                        <a:spcAft>
                          <a:spcPts val="0"/>
                        </a:spcAft>
                      </a:pPr>
                      <a:r>
                        <a:rPr lang="en-US" sz="2000" dirty="0" err="1" smtClean="0">
                          <a:effectLst/>
                        </a:rPr>
                        <a:t>Conv</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570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1815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103828"/>
                  </a:ext>
                </a:extLst>
              </a:tr>
            </a:tbl>
          </a:graphicData>
        </a:graphic>
      </p:graphicFrame>
      <p:sp>
        <p:nvSpPr>
          <p:cNvPr id="4" name="Subtitle 14"/>
          <p:cNvSpPr txBox="1">
            <a:spLocks/>
          </p:cNvSpPr>
          <p:nvPr/>
        </p:nvSpPr>
        <p:spPr>
          <a:xfrm>
            <a:off x="1387521" y="4073858"/>
            <a:ext cx="9144000" cy="2634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tx1"/>
              </a:buClr>
            </a:pPr>
            <a:r>
              <a:rPr lang="en-US" sz="1600" cap="all" dirty="0"/>
              <a:t>As we can see from the above matrix true positive according to modal is 1815.</a:t>
            </a:r>
          </a:p>
          <a:p>
            <a:pPr marL="342900" indent="-342900">
              <a:buClr>
                <a:schemeClr val="tx1"/>
              </a:buClr>
            </a:pPr>
            <a:r>
              <a:rPr lang="en-US" sz="1600" cap="all" dirty="0"/>
              <a:t>True negative according to modal is 3016.</a:t>
            </a:r>
          </a:p>
          <a:p>
            <a:pPr marL="342900" indent="-342900">
              <a:buClr>
                <a:schemeClr val="tx1"/>
              </a:buClr>
            </a:pPr>
            <a:r>
              <a:rPr lang="en-US" sz="1600" cap="all" dirty="0"/>
              <a:t>False positives according to modal is 570.</a:t>
            </a:r>
          </a:p>
          <a:p>
            <a:pPr marL="342900" indent="-342900">
              <a:buClr>
                <a:schemeClr val="tx1"/>
              </a:buClr>
            </a:pPr>
            <a:r>
              <a:rPr lang="en-US" sz="1600" cap="all" dirty="0"/>
              <a:t>False negatives according to modal is 866.</a:t>
            </a:r>
          </a:p>
          <a:p>
            <a:pPr marL="342900" indent="-342900">
              <a:buClr>
                <a:schemeClr val="tx1"/>
              </a:buClr>
            </a:pPr>
            <a:r>
              <a:rPr lang="en-US" sz="1600" cap="all" dirty="0"/>
              <a:t>Accuracy= 0.77, Sensitivity= 0.761, Specificity= 0.776</a:t>
            </a:r>
          </a:p>
          <a:p>
            <a:pPr marL="342900" indent="-342900">
              <a:buClr>
                <a:schemeClr val="tx1"/>
              </a:buClr>
            </a:pPr>
            <a:r>
              <a:rPr lang="en-US" sz="1600" cap="all" dirty="0"/>
              <a:t>False Positive Rate= 0.223, Positive predictive value= 0.676, Negative predictive 0.841</a:t>
            </a:r>
          </a:p>
          <a:p>
            <a:pPr marL="342900" indent="-342900">
              <a:buClr>
                <a:schemeClr val="tx1"/>
              </a:buClr>
            </a:pPr>
            <a:r>
              <a:rPr lang="en-US" sz="1600" cap="all" dirty="0"/>
              <a:t>Precision= 0.767, Recall= 0.761</a:t>
            </a:r>
          </a:p>
          <a:p>
            <a:pPr marL="342900" indent="-342900"/>
            <a:endParaRPr lang="en-US" sz="2000" dirty="0"/>
          </a:p>
        </p:txBody>
      </p:sp>
    </p:spTree>
    <p:extLst>
      <p:ext uri="{BB962C8B-B14F-4D97-AF65-F5344CB8AC3E}">
        <p14:creationId xmlns:p14="http://schemas.microsoft.com/office/powerpoint/2010/main" val="1510317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0"/>
            <a:ext cx="10364451" cy="1096276"/>
          </a:xfrm>
        </p:spPr>
        <p:txBody>
          <a:bodyPr/>
          <a:lstStyle/>
          <a:p>
            <a:r>
              <a:rPr lang="en-US" b="1" dirty="0"/>
              <a:t>Lead Score in </a:t>
            </a:r>
            <a:r>
              <a:rPr lang="en-US" b="1" dirty="0" smtClean="0"/>
              <a:t>Train </a:t>
            </a:r>
            <a:r>
              <a:rPr lang="en-US" b="1" dirty="0"/>
              <a:t>set</a:t>
            </a:r>
            <a:endParaRPr lang="en-US" dirty="0"/>
          </a:p>
        </p:txBody>
      </p:sp>
      <p:sp>
        <p:nvSpPr>
          <p:cNvPr id="3" name="Content Placeholder 2"/>
          <p:cNvSpPr>
            <a:spLocks noGrp="1"/>
          </p:cNvSpPr>
          <p:nvPr>
            <p:ph idx="1"/>
          </p:nvPr>
        </p:nvSpPr>
        <p:spPr>
          <a:xfrm>
            <a:off x="913775" y="5663821"/>
            <a:ext cx="10364452" cy="1069074"/>
          </a:xfrm>
        </p:spPr>
        <p:txBody>
          <a:bodyPr>
            <a:normAutofit fontScale="85000" lnSpcReduction="20000"/>
          </a:bodyPr>
          <a:lstStyle/>
          <a:p>
            <a:r>
              <a:rPr lang="en-US" dirty="0"/>
              <a:t>A Lead score is added to </a:t>
            </a:r>
            <a:r>
              <a:rPr lang="en-US" dirty="0" smtClean="0"/>
              <a:t>Training </a:t>
            </a:r>
            <a:r>
              <a:rPr lang="en-US" dirty="0"/>
              <a:t>set from 0 to 100 where 0 means lest likely to get converted and 100 means most likely to get converted.</a:t>
            </a:r>
          </a:p>
          <a:p>
            <a:r>
              <a:rPr lang="en-US" dirty="0"/>
              <a:t>The above table shows the first 5 rows of the </a:t>
            </a:r>
            <a:r>
              <a:rPr lang="en-US" dirty="0" smtClean="0"/>
              <a:t>Training </a:t>
            </a:r>
            <a:r>
              <a:rPr lang="en-US" dirty="0"/>
              <a:t>dataset</a:t>
            </a:r>
            <a:r>
              <a:rPr lang="en-US" dirty="0" smtClean="0"/>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697" y="1096276"/>
            <a:ext cx="10686608" cy="4121624"/>
          </a:xfrm>
          <a:prstGeom prst="rect">
            <a:avLst/>
          </a:prstGeom>
        </p:spPr>
      </p:pic>
    </p:spTree>
    <p:extLst>
      <p:ext uri="{BB962C8B-B14F-4D97-AF65-F5344CB8AC3E}">
        <p14:creationId xmlns:p14="http://schemas.microsoft.com/office/powerpoint/2010/main" val="139248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148900"/>
          </a:xfrm>
        </p:spPr>
        <p:txBody>
          <a:bodyPr>
            <a:normAutofit fontScale="90000"/>
          </a:bodyPr>
          <a:lstStyle/>
          <a:p>
            <a:pPr algn="ctr"/>
            <a:r>
              <a:rPr lang="en-US" b="1" dirty="0"/>
              <a:t>Precision and </a:t>
            </a:r>
            <a:r>
              <a:rPr lang="en-US" b="1" dirty="0" smtClean="0"/>
              <a:t>Recall Tradeoff</a:t>
            </a:r>
            <a:endParaRPr lang="en-US" b="1" dirty="0"/>
          </a:p>
        </p:txBody>
      </p:sp>
      <p:sp>
        <p:nvSpPr>
          <p:cNvPr id="5" name="Subtitle 4"/>
          <p:cNvSpPr>
            <a:spLocks noGrp="1"/>
          </p:cNvSpPr>
          <p:nvPr>
            <p:ph type="subTitle" idx="1"/>
          </p:nvPr>
        </p:nvSpPr>
        <p:spPr>
          <a:xfrm>
            <a:off x="0" y="2131490"/>
            <a:ext cx="5540992" cy="2863591"/>
          </a:xfrm>
        </p:spPr>
        <p:txBody>
          <a:bodyPr vert="horz" lIns="91440" tIns="45720" rIns="91440" bIns="45720" rtlCol="0">
            <a:normAutofit/>
          </a:bodyPr>
          <a:lstStyle/>
          <a:p>
            <a:pPr marL="342900" indent="-342900" algn="l">
              <a:lnSpc>
                <a:spcPct val="90000"/>
              </a:lnSpc>
              <a:buChar char="•"/>
            </a:pPr>
            <a:r>
              <a:rPr lang="en-US" sz="2000" dirty="0">
                <a:solidFill>
                  <a:schemeClr val="tx1"/>
                </a:solidFill>
              </a:rPr>
              <a:t>Green curve is Precision and red curve is Recall.</a:t>
            </a:r>
          </a:p>
          <a:p>
            <a:pPr marL="342900" indent="-342900" algn="l">
              <a:lnSpc>
                <a:spcPct val="90000"/>
              </a:lnSpc>
              <a:buChar char="•"/>
            </a:pPr>
            <a:r>
              <a:rPr lang="en-US" sz="2000" dirty="0">
                <a:solidFill>
                  <a:schemeClr val="tx1"/>
                </a:solidFill>
              </a:rPr>
              <a:t>We can see the precision curve a little jumpy at the end as the denominator of the precision formula is not fixed.</a:t>
            </a:r>
          </a:p>
          <a:p>
            <a:pPr marL="342900" indent="-342900" algn="l">
              <a:lnSpc>
                <a:spcPct val="90000"/>
              </a:lnSpc>
              <a:buChar char="•"/>
            </a:pPr>
            <a:r>
              <a:rPr lang="en-US" sz="2000" dirty="0">
                <a:solidFill>
                  <a:schemeClr val="tx1"/>
                </a:solidFill>
              </a:rPr>
              <a:t>In Recall curve id not jumpy in nature as the denominator is fixed in recall formula.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534" y="1845874"/>
            <a:ext cx="5767862" cy="3845241"/>
          </a:xfrm>
          <a:prstGeom prst="rect">
            <a:avLst/>
          </a:prstGeom>
        </p:spPr>
      </p:pic>
    </p:spTree>
    <p:extLst>
      <p:ext uri="{BB962C8B-B14F-4D97-AF65-F5344CB8AC3E}">
        <p14:creationId xmlns:p14="http://schemas.microsoft.com/office/powerpoint/2010/main" val="540143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
            <a:ext cx="10515600" cy="777922"/>
          </a:xfrm>
        </p:spPr>
        <p:txBody>
          <a:bodyPr vert="horz" lIns="91440" tIns="45720" rIns="91440" bIns="45720" rtlCol="0" anchor="ctr">
            <a:normAutofit/>
          </a:bodyPr>
          <a:lstStyle/>
          <a:p>
            <a:pPr algn="ctr"/>
            <a:r>
              <a:rPr lang="en-US" sz="3600" b="1" dirty="0"/>
              <a:t>Confusion Matrix </a:t>
            </a:r>
            <a:r>
              <a:rPr lang="en-US" sz="3600" b="1" dirty="0" smtClean="0"/>
              <a:t>for Test Set</a:t>
            </a:r>
            <a:endParaRPr lang="en-US" sz="3600" b="1" dirty="0"/>
          </a:p>
        </p:txBody>
      </p:sp>
      <p:graphicFrame>
        <p:nvGraphicFramePr>
          <p:cNvPr id="4" name="Content Placeholder 12"/>
          <p:cNvGraphicFramePr>
            <a:graphicFrameLocks noGrp="1"/>
          </p:cNvGraphicFramePr>
          <p:nvPr>
            <p:ph idx="1"/>
            <p:extLst>
              <p:ext uri="{D42A27DB-BD31-4B8C-83A1-F6EECF244321}">
                <p14:modId xmlns:p14="http://schemas.microsoft.com/office/powerpoint/2010/main" val="3970899620"/>
              </p:ext>
            </p:extLst>
          </p:nvPr>
        </p:nvGraphicFramePr>
        <p:xfrm>
          <a:off x="3160521" y="1316206"/>
          <a:ext cx="5679885" cy="2444555"/>
        </p:xfrm>
        <a:graphic>
          <a:graphicData uri="http://schemas.openxmlformats.org/drawingml/2006/table">
            <a:tbl>
              <a:tblPr>
                <a:tableStyleId>{306799F8-075E-4A3A-A7F6-7FBC6576F1A4}</a:tableStyleId>
              </a:tblPr>
              <a:tblGrid>
                <a:gridCol w="2278029">
                  <a:extLst>
                    <a:ext uri="{9D8B030D-6E8A-4147-A177-3AD203B41FA5}">
                      <a16:colId xmlns:a16="http://schemas.microsoft.com/office/drawing/2014/main" val="523974346"/>
                    </a:ext>
                  </a:extLst>
                </a:gridCol>
                <a:gridCol w="1837610">
                  <a:extLst>
                    <a:ext uri="{9D8B030D-6E8A-4147-A177-3AD203B41FA5}">
                      <a16:colId xmlns:a16="http://schemas.microsoft.com/office/drawing/2014/main" val="1962128386"/>
                    </a:ext>
                  </a:extLst>
                </a:gridCol>
                <a:gridCol w="1564246">
                  <a:extLst>
                    <a:ext uri="{9D8B030D-6E8A-4147-A177-3AD203B41FA5}">
                      <a16:colId xmlns:a16="http://schemas.microsoft.com/office/drawing/2014/main" val="2124372641"/>
                    </a:ext>
                  </a:extLst>
                </a:gridCol>
              </a:tblGrid>
              <a:tr h="1027279">
                <a:tc>
                  <a:txBody>
                    <a:bodyPr/>
                    <a:lstStyle/>
                    <a:p>
                      <a:pPr marL="0" marR="0" algn="r">
                        <a:lnSpc>
                          <a:spcPct val="107000"/>
                        </a:lnSpc>
                        <a:spcBef>
                          <a:spcPts val="0"/>
                        </a:spcBef>
                        <a:spcAft>
                          <a:spcPts val="0"/>
                        </a:spcAft>
                      </a:pPr>
                      <a:r>
                        <a:rPr lang="en-US" sz="2000" dirty="0" smtClean="0">
                          <a:effectLst/>
                        </a:rPr>
                        <a:t>Predicted</a:t>
                      </a:r>
                    </a:p>
                    <a:p>
                      <a:pPr marL="0" marR="0" algn="l">
                        <a:lnSpc>
                          <a:spcPct val="107000"/>
                        </a:lnSpc>
                        <a:spcBef>
                          <a:spcPts val="0"/>
                        </a:spcBef>
                        <a:spcAft>
                          <a:spcPts val="0"/>
                        </a:spcAft>
                      </a:pPr>
                      <a:endParaRPr lang="en-US" sz="2000" dirty="0" smtClean="0">
                        <a:effectLst/>
                      </a:endParaRPr>
                    </a:p>
                    <a:p>
                      <a:pPr marL="0" marR="0" algn="l">
                        <a:lnSpc>
                          <a:spcPct val="107000"/>
                        </a:lnSpc>
                        <a:spcBef>
                          <a:spcPts val="0"/>
                        </a:spcBef>
                        <a:spcAft>
                          <a:spcPts val="0"/>
                        </a:spcAft>
                      </a:pPr>
                      <a:r>
                        <a:rPr lang="en-US" sz="2000" dirty="0" smtClean="0">
                          <a:effectLst/>
                        </a:rPr>
                        <a:t>Actual</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err="1" smtClean="0">
                          <a:effectLst/>
                        </a:rPr>
                        <a:t>Not_conv</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err="1" smtClean="0">
                          <a:effectLst/>
                        </a:rPr>
                        <a:t>Conv</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2464660"/>
                  </a:ext>
                </a:extLst>
              </a:tr>
              <a:tr h="708638">
                <a:tc>
                  <a:txBody>
                    <a:bodyPr/>
                    <a:lstStyle/>
                    <a:p>
                      <a:pPr marL="0" marR="0" algn="ctr">
                        <a:lnSpc>
                          <a:spcPct val="107000"/>
                        </a:lnSpc>
                        <a:spcBef>
                          <a:spcPts val="0"/>
                        </a:spcBef>
                        <a:spcAft>
                          <a:spcPts val="0"/>
                        </a:spcAft>
                      </a:pPr>
                      <a:r>
                        <a:rPr lang="en-US" sz="2000" dirty="0" smtClean="0">
                          <a:effectLst/>
                        </a:rPr>
                        <a:t>0</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1304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372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6820176"/>
                  </a:ext>
                </a:extLst>
              </a:tr>
              <a:tr h="708638">
                <a:tc>
                  <a:txBody>
                    <a:bodyPr/>
                    <a:lstStyle/>
                    <a:p>
                      <a:pPr marL="0" marR="0" algn="ctr">
                        <a:lnSpc>
                          <a:spcPct val="107000"/>
                        </a:lnSpc>
                        <a:spcBef>
                          <a:spcPts val="0"/>
                        </a:spcBef>
                        <a:spcAft>
                          <a:spcPts val="0"/>
                        </a:spcAft>
                      </a:pPr>
                      <a:r>
                        <a:rPr lang="en-US" sz="2000" dirty="0" err="1" smtClean="0">
                          <a:effectLst/>
                        </a:rPr>
                        <a:t>Conv</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227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smtClean="0">
                          <a:effectLst/>
                        </a:rPr>
                        <a:t>783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103828"/>
                  </a:ext>
                </a:extLst>
              </a:tr>
            </a:tbl>
          </a:graphicData>
        </a:graphic>
      </p:graphicFrame>
      <p:sp>
        <p:nvSpPr>
          <p:cNvPr id="5" name="Subtitle 14"/>
          <p:cNvSpPr txBox="1">
            <a:spLocks/>
          </p:cNvSpPr>
          <p:nvPr/>
        </p:nvSpPr>
        <p:spPr>
          <a:xfrm>
            <a:off x="1428464" y="4299045"/>
            <a:ext cx="9144000" cy="21563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tx1"/>
              </a:buClr>
            </a:pPr>
            <a:r>
              <a:rPr lang="en-US" sz="1600" cap="all" dirty="0"/>
              <a:t>As we can see from the above matrix true positive according to modal is </a:t>
            </a:r>
            <a:r>
              <a:rPr lang="en-US" sz="1600" cap="all" dirty="0" smtClean="0"/>
              <a:t>783.</a:t>
            </a:r>
            <a:endParaRPr lang="en-US" sz="1600" cap="all" dirty="0"/>
          </a:p>
          <a:p>
            <a:pPr marL="342900" indent="-342900">
              <a:buClr>
                <a:schemeClr val="tx1"/>
              </a:buClr>
            </a:pPr>
            <a:r>
              <a:rPr lang="en-US" sz="1600" cap="all" dirty="0"/>
              <a:t>True negative according to modal is </a:t>
            </a:r>
            <a:r>
              <a:rPr lang="en-US" sz="1600" cap="all" dirty="0" smtClean="0"/>
              <a:t>1304.</a:t>
            </a:r>
            <a:endParaRPr lang="en-US" sz="1600" cap="all" dirty="0"/>
          </a:p>
          <a:p>
            <a:pPr marL="342900" indent="-342900">
              <a:buClr>
                <a:schemeClr val="tx1"/>
              </a:buClr>
            </a:pPr>
            <a:r>
              <a:rPr lang="en-US" sz="1600" cap="all" dirty="0"/>
              <a:t>False positives according to modal is </a:t>
            </a:r>
            <a:r>
              <a:rPr lang="en-US" sz="1600" cap="all" dirty="0" smtClean="0"/>
              <a:t>227.</a:t>
            </a:r>
            <a:endParaRPr lang="en-US" sz="1600" cap="all" dirty="0"/>
          </a:p>
          <a:p>
            <a:pPr marL="342900" indent="-342900">
              <a:buClr>
                <a:schemeClr val="tx1"/>
              </a:buClr>
            </a:pPr>
            <a:r>
              <a:rPr lang="en-US" sz="1600" cap="all" dirty="0"/>
              <a:t>False negatives according to modal is </a:t>
            </a:r>
            <a:r>
              <a:rPr lang="en-US" sz="1600" cap="all" dirty="0" smtClean="0"/>
              <a:t>372.</a:t>
            </a:r>
            <a:endParaRPr lang="en-US" sz="1600" cap="all" dirty="0"/>
          </a:p>
          <a:p>
            <a:pPr marL="342900" indent="-342900">
              <a:buClr>
                <a:schemeClr val="tx1"/>
              </a:buClr>
            </a:pPr>
            <a:r>
              <a:rPr lang="en-US" sz="1600" cap="all" dirty="0"/>
              <a:t>Accuracy= </a:t>
            </a:r>
            <a:r>
              <a:rPr lang="en-US" sz="1600" cap="all" dirty="0" smtClean="0"/>
              <a:t>0.776, </a:t>
            </a:r>
            <a:r>
              <a:rPr lang="en-US" sz="1600" cap="all" dirty="0"/>
              <a:t>Sensitivity= </a:t>
            </a:r>
            <a:r>
              <a:rPr lang="en-US" sz="1600" cap="all" dirty="0" smtClean="0"/>
              <a:t>0.775, </a:t>
            </a:r>
            <a:r>
              <a:rPr lang="en-US" sz="1600" cap="all" dirty="0"/>
              <a:t>Specificity= </a:t>
            </a:r>
            <a:r>
              <a:rPr lang="en-US" sz="1600" cap="all" dirty="0" smtClean="0"/>
              <a:t>0.778</a:t>
            </a:r>
            <a:endParaRPr lang="en-US" sz="1600" cap="all" dirty="0"/>
          </a:p>
          <a:p>
            <a:pPr marL="342900" indent="-342900">
              <a:buClr>
                <a:schemeClr val="tx1"/>
              </a:buClr>
            </a:pPr>
            <a:r>
              <a:rPr lang="en-US" sz="1600" cap="all" dirty="0"/>
              <a:t>Precision= </a:t>
            </a:r>
            <a:r>
              <a:rPr lang="en-US" sz="1600" cap="all" dirty="0" smtClean="0"/>
              <a:t>0.677, </a:t>
            </a:r>
            <a:r>
              <a:rPr lang="en-US" sz="1600" cap="all" dirty="0"/>
              <a:t>Recall= </a:t>
            </a:r>
            <a:r>
              <a:rPr lang="en-US" sz="1600" cap="all" dirty="0" smtClean="0"/>
              <a:t>0.775</a:t>
            </a:r>
            <a:endParaRPr lang="en-US" sz="1600" cap="all" dirty="0"/>
          </a:p>
          <a:p>
            <a:pPr marL="342900" indent="-342900"/>
            <a:endParaRPr lang="en-US" sz="2000" dirty="0"/>
          </a:p>
        </p:txBody>
      </p:sp>
    </p:spTree>
    <p:extLst>
      <p:ext uri="{BB962C8B-B14F-4D97-AF65-F5344CB8AC3E}">
        <p14:creationId xmlns:p14="http://schemas.microsoft.com/office/powerpoint/2010/main" val="3702365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7"/>
            <a:ext cx="10515600" cy="800610"/>
          </a:xfrm>
        </p:spPr>
        <p:txBody>
          <a:bodyPr/>
          <a:lstStyle/>
          <a:p>
            <a:pPr algn="ctr"/>
            <a:r>
              <a:rPr lang="en-US" b="1" dirty="0" smtClean="0"/>
              <a:t>Lead Score in test set</a:t>
            </a:r>
            <a:endParaRPr lang="en-US" b="1" dirty="0"/>
          </a:p>
        </p:txBody>
      </p:sp>
      <p:sp>
        <p:nvSpPr>
          <p:cNvPr id="3" name="Content Placeholder 2"/>
          <p:cNvSpPr>
            <a:spLocks noGrp="1"/>
          </p:cNvSpPr>
          <p:nvPr>
            <p:ph idx="1"/>
          </p:nvPr>
        </p:nvSpPr>
        <p:spPr>
          <a:xfrm>
            <a:off x="838200" y="5459105"/>
            <a:ext cx="10515600" cy="1398896"/>
          </a:xfrm>
        </p:spPr>
        <p:txBody>
          <a:bodyPr>
            <a:normAutofit/>
          </a:bodyPr>
          <a:lstStyle/>
          <a:p>
            <a:r>
              <a:rPr lang="en-US" dirty="0" smtClean="0"/>
              <a:t>A Lead score is added to test set from 0 to 100 where 0 means lest likely to get converted and 100 means most likely to get converted.</a:t>
            </a:r>
          </a:p>
          <a:p>
            <a:r>
              <a:rPr lang="en-US" dirty="0" smtClean="0"/>
              <a:t>The above table shows the first 5 rows of the test dataset.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26" y="1187355"/>
            <a:ext cx="10688773" cy="4055072"/>
          </a:xfrm>
          <a:prstGeom prst="rect">
            <a:avLst/>
          </a:prstGeom>
        </p:spPr>
      </p:pic>
    </p:spTree>
    <p:extLst>
      <p:ext uri="{BB962C8B-B14F-4D97-AF65-F5344CB8AC3E}">
        <p14:creationId xmlns:p14="http://schemas.microsoft.com/office/powerpoint/2010/main" val="806735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7619"/>
            <a:ext cx="10364451" cy="1015965"/>
          </a:xfrm>
        </p:spPr>
        <p:txBody>
          <a:bodyPr/>
          <a:lstStyle/>
          <a:p>
            <a:r>
              <a:rPr lang="en-US" b="1" dirty="0"/>
              <a:t>Problem </a:t>
            </a:r>
            <a:r>
              <a:rPr lang="en-US" b="1" dirty="0" smtClean="0"/>
              <a:t>Statement</a:t>
            </a:r>
            <a:endParaRPr lang="en-US" dirty="0"/>
          </a:p>
        </p:txBody>
      </p:sp>
      <p:sp>
        <p:nvSpPr>
          <p:cNvPr id="3" name="Content Placeholder 2"/>
          <p:cNvSpPr>
            <a:spLocks noGrp="1"/>
          </p:cNvSpPr>
          <p:nvPr>
            <p:ph sz="quarter" idx="13"/>
          </p:nvPr>
        </p:nvSpPr>
        <p:spPr>
          <a:xfrm>
            <a:off x="261578" y="1526963"/>
            <a:ext cx="11668837" cy="5528930"/>
          </a:xfrm>
        </p:spPr>
        <p:txBody>
          <a:bodyPr>
            <a:normAutofit fontScale="70000" lnSpcReduction="20000"/>
          </a:bodyPr>
          <a:lstStyle/>
          <a:p>
            <a:pPr marL="0" indent="0" algn="just">
              <a:buNone/>
            </a:pPr>
            <a:r>
              <a:rPr lang="en-US" dirty="0"/>
              <a:t>An education company named X Education sells online courses to industry professionals. On any given day, many professionals who are interested in the courses land on their website and browse for courses.</a:t>
            </a:r>
          </a:p>
          <a:p>
            <a:pPr marL="0" indent="0" algn="just">
              <a:buNone/>
            </a:pPr>
            <a:r>
              <a:rPr lang="en-US"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pPr marL="0" indent="0" algn="just">
              <a:buNone/>
            </a:pPr>
            <a:r>
              <a:rPr lang="en-US" dirty="0"/>
              <a:t>There are a lot of leads generated in the initial stage, but only a few of them come out as paying customers. In the middle stage, you need to nurture the potential leads well (i.e. educating the leads about the product, constantly communicating etc. ) in order to get a higher lead conversion.</a:t>
            </a:r>
          </a:p>
          <a:p>
            <a:pPr marL="0" indent="0" algn="just">
              <a:buNone/>
            </a:pPr>
            <a:r>
              <a:rPr lang="en-US" dirty="0"/>
              <a:t>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p>
          <a:p>
            <a:pPr marL="0" indent="0">
              <a:buNone/>
            </a:pPr>
            <a:endParaRPr lang="en-US" b="1" dirty="0" smtClean="0"/>
          </a:p>
          <a:p>
            <a:pPr marL="0" indent="0">
              <a:buNone/>
            </a:pPr>
            <a:r>
              <a:rPr lang="en-US" sz="2600" b="1" dirty="0" smtClean="0"/>
              <a:t>Goals </a:t>
            </a:r>
            <a:r>
              <a:rPr lang="en-US" sz="2600" b="1" dirty="0"/>
              <a:t>of the Case Study</a:t>
            </a:r>
          </a:p>
          <a:p>
            <a:r>
              <a:rPr lang="en-US" dirty="0"/>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r>
              <a:rPr lang="en-US" dirty="0" smtClean="0"/>
              <a:t>.</a:t>
            </a:r>
            <a:endParaRPr lang="en-US" dirty="0"/>
          </a:p>
        </p:txBody>
      </p:sp>
    </p:spTree>
    <p:extLst>
      <p:ext uri="{BB962C8B-B14F-4D97-AF65-F5344CB8AC3E}">
        <p14:creationId xmlns:p14="http://schemas.microsoft.com/office/powerpoint/2010/main" val="1760589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4056"/>
            <a:ext cx="10515600" cy="974253"/>
          </a:xfrm>
        </p:spPr>
        <p:txBody>
          <a:bodyPr/>
          <a:lstStyle/>
          <a:p>
            <a:pPr algn="ctr"/>
            <a:r>
              <a:rPr lang="en-US" b="1" dirty="0" smtClean="0"/>
              <a:t>Final Observations and Conclusion</a:t>
            </a:r>
            <a:endParaRPr lang="en-US" b="1" dirty="0"/>
          </a:p>
        </p:txBody>
      </p:sp>
      <p:sp>
        <p:nvSpPr>
          <p:cNvPr id="3" name="Content Placeholder 2"/>
          <p:cNvSpPr>
            <a:spLocks noGrp="1"/>
          </p:cNvSpPr>
          <p:nvPr>
            <p:ph idx="1"/>
          </p:nvPr>
        </p:nvSpPr>
        <p:spPr>
          <a:xfrm>
            <a:off x="101221" y="1565740"/>
            <a:ext cx="7186683" cy="3915010"/>
          </a:xfrm>
        </p:spPr>
        <p:txBody>
          <a:bodyPr>
            <a:normAutofit fontScale="92500" lnSpcReduction="10000"/>
          </a:bodyPr>
          <a:lstStyle/>
          <a:p>
            <a:r>
              <a:rPr lang="en-US" dirty="0"/>
              <a:t>The Model seems to predict the Conversion Rate very well and we can make calls based on this </a:t>
            </a:r>
            <a:r>
              <a:rPr lang="en-US" dirty="0" smtClean="0"/>
              <a:t>model.</a:t>
            </a:r>
          </a:p>
          <a:p>
            <a:r>
              <a:rPr lang="en-GB" dirty="0" smtClean="0"/>
              <a:t>Team should approach to all those costumes how are spending more time on the website.</a:t>
            </a:r>
          </a:p>
          <a:p>
            <a:r>
              <a:rPr lang="en-GB" dirty="0"/>
              <a:t>Team should approach to all </a:t>
            </a:r>
            <a:r>
              <a:rPr lang="en-GB" dirty="0" smtClean="0"/>
              <a:t>Those costumes </a:t>
            </a:r>
            <a:r>
              <a:rPr lang="en-GB" dirty="0"/>
              <a:t>how are </a:t>
            </a:r>
            <a:r>
              <a:rPr lang="en-GB" dirty="0" smtClean="0"/>
              <a:t>working professionals.</a:t>
            </a:r>
          </a:p>
          <a:p>
            <a:r>
              <a:rPr lang="en-GB" dirty="0"/>
              <a:t>Team should approach to all </a:t>
            </a:r>
            <a:r>
              <a:rPr lang="en-GB" dirty="0" smtClean="0"/>
              <a:t>Those </a:t>
            </a:r>
            <a:r>
              <a:rPr lang="en-GB" dirty="0"/>
              <a:t>costumes how </a:t>
            </a:r>
            <a:r>
              <a:rPr lang="en-GB" dirty="0" smtClean="0"/>
              <a:t>are filling up the add forms.</a:t>
            </a:r>
            <a:endParaRPr lang="en-GB" dirty="0"/>
          </a:p>
          <a:p>
            <a:r>
              <a:rPr lang="en-GB" dirty="0"/>
              <a:t>Team should approach to all Those costumes how are </a:t>
            </a:r>
            <a:r>
              <a:rPr lang="en-GB" dirty="0" smtClean="0"/>
              <a:t>coming </a:t>
            </a:r>
            <a:r>
              <a:rPr lang="en-GB" dirty="0" smtClean="0"/>
              <a:t>from </a:t>
            </a:r>
            <a:r>
              <a:rPr lang="en-GB" dirty="0" err="1" smtClean="0"/>
              <a:t>Welingak</a:t>
            </a:r>
            <a:r>
              <a:rPr lang="en-GB" dirty="0" smtClean="0"/>
              <a:t> website. </a:t>
            </a:r>
            <a:endParaRPr lang="en-GB" dirty="0"/>
          </a:p>
          <a:p>
            <a:endParaRPr lang="en-US" dirty="0" smtClean="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7262" y="1565740"/>
            <a:ext cx="4304738" cy="3915010"/>
          </a:xfrm>
          <a:prstGeom prst="rect">
            <a:avLst/>
          </a:prstGeom>
        </p:spPr>
      </p:pic>
    </p:spTree>
    <p:extLst>
      <p:ext uri="{BB962C8B-B14F-4D97-AF65-F5344CB8AC3E}">
        <p14:creationId xmlns:p14="http://schemas.microsoft.com/office/powerpoint/2010/main" val="3832990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609" y="2739835"/>
            <a:ext cx="10515600" cy="1325563"/>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3676324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4451" cy="1596177"/>
          </a:xfrm>
        </p:spPr>
        <p:txBody>
          <a:bodyPr/>
          <a:lstStyle/>
          <a:p>
            <a:r>
              <a:rPr lang="en-GB" dirty="0" smtClean="0"/>
              <a:t>Conversion Rate </a:t>
            </a:r>
            <a:endParaRPr lang="en-US" dirty="0"/>
          </a:p>
        </p:txBody>
      </p:sp>
      <p:sp>
        <p:nvSpPr>
          <p:cNvPr id="3" name="Content Placeholder 2"/>
          <p:cNvSpPr>
            <a:spLocks noGrp="1"/>
          </p:cNvSpPr>
          <p:nvPr>
            <p:ph sz="quarter" idx="13"/>
          </p:nvPr>
        </p:nvSpPr>
        <p:spPr>
          <a:xfrm>
            <a:off x="914400" y="5704764"/>
            <a:ext cx="10363826" cy="905300"/>
          </a:xfrm>
        </p:spPr>
        <p:txBody>
          <a:bodyPr/>
          <a:lstStyle/>
          <a:p>
            <a:r>
              <a:rPr lang="en-US" dirty="0"/>
              <a:t>We can see that overall </a:t>
            </a:r>
            <a:r>
              <a:rPr lang="en-US" dirty="0" smtClean="0"/>
              <a:t>conversion </a:t>
            </a:r>
            <a:r>
              <a:rPr lang="en-US" dirty="0"/>
              <a:t>rate of the whole data is 38.5%</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49" y="1853841"/>
            <a:ext cx="6215063" cy="3150318"/>
          </a:xfrm>
          <a:prstGeom prst="rect">
            <a:avLst/>
          </a:prstGeom>
        </p:spPr>
      </p:pic>
    </p:spTree>
    <p:extLst>
      <p:ext uri="{BB962C8B-B14F-4D97-AF65-F5344CB8AC3E}">
        <p14:creationId xmlns:p14="http://schemas.microsoft.com/office/powerpoint/2010/main" val="335956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9"/>
            <a:ext cx="10515600" cy="835878"/>
          </a:xfrm>
        </p:spPr>
        <p:txBody>
          <a:bodyPr/>
          <a:lstStyle/>
          <a:p>
            <a:pPr algn="ctr"/>
            <a:r>
              <a:rPr lang="en-US" b="1" dirty="0" smtClean="0"/>
              <a:t>Occupation</a:t>
            </a:r>
            <a:endParaRPr lang="en-US" b="1" dirty="0"/>
          </a:p>
        </p:txBody>
      </p:sp>
      <p:sp>
        <p:nvSpPr>
          <p:cNvPr id="3" name="Content Placeholder 2"/>
          <p:cNvSpPr>
            <a:spLocks noGrp="1"/>
          </p:cNvSpPr>
          <p:nvPr>
            <p:ph idx="1"/>
          </p:nvPr>
        </p:nvSpPr>
        <p:spPr>
          <a:xfrm>
            <a:off x="6223379" y="2483893"/>
            <a:ext cx="5745708" cy="2224586"/>
          </a:xfrm>
        </p:spPr>
        <p:txBody>
          <a:bodyPr>
            <a:normAutofit/>
          </a:bodyPr>
          <a:lstStyle/>
          <a:p>
            <a:r>
              <a:rPr lang="en-US" dirty="0"/>
              <a:t>Conversion Rate </a:t>
            </a:r>
            <a:r>
              <a:rPr lang="en-US" dirty="0" smtClean="0"/>
              <a:t>for Working Professionals is </a:t>
            </a:r>
            <a:r>
              <a:rPr lang="en-US" dirty="0"/>
              <a:t>high</a:t>
            </a:r>
            <a:r>
              <a:rPr lang="en-US" dirty="0" smtClean="0"/>
              <a:t>.</a:t>
            </a:r>
          </a:p>
          <a:p>
            <a:r>
              <a:rPr lang="en-US" dirty="0" smtClean="0"/>
              <a:t>Maximum number of leads are generated by unemployed customers.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10437"/>
            <a:ext cx="6224589" cy="5247564"/>
          </a:xfrm>
          <a:prstGeom prst="rect">
            <a:avLst/>
          </a:prstGeom>
        </p:spPr>
      </p:pic>
    </p:spTree>
    <p:extLst>
      <p:ext uri="{BB962C8B-B14F-4D97-AF65-F5344CB8AC3E}">
        <p14:creationId xmlns:p14="http://schemas.microsoft.com/office/powerpoint/2010/main" val="1436149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55093"/>
          </a:xfrm>
        </p:spPr>
        <p:txBody>
          <a:bodyPr>
            <a:normAutofit/>
          </a:bodyPr>
          <a:lstStyle/>
          <a:p>
            <a:pPr algn="ctr"/>
            <a:r>
              <a:rPr lang="en-US" b="1" dirty="0" smtClean="0"/>
              <a:t>Lead Source</a:t>
            </a:r>
            <a:endParaRPr lang="en-US" b="1" dirty="0"/>
          </a:p>
        </p:txBody>
      </p:sp>
      <p:sp>
        <p:nvSpPr>
          <p:cNvPr id="3" name="Content Placeholder 2"/>
          <p:cNvSpPr>
            <a:spLocks noGrp="1"/>
          </p:cNvSpPr>
          <p:nvPr>
            <p:ph idx="1"/>
          </p:nvPr>
        </p:nvSpPr>
        <p:spPr>
          <a:xfrm>
            <a:off x="838200" y="5854890"/>
            <a:ext cx="10515600" cy="1003110"/>
          </a:xfrm>
        </p:spPr>
        <p:txBody>
          <a:bodyPr>
            <a:normAutofit/>
          </a:bodyPr>
          <a:lstStyle/>
          <a:p>
            <a:r>
              <a:rPr lang="en-US" dirty="0"/>
              <a:t>Maximum number of leads are generated by Google and Direct traffic.</a:t>
            </a:r>
          </a:p>
          <a:p>
            <a:r>
              <a:rPr lang="en-US" dirty="0"/>
              <a:t>Conversion Rate of reference leads and leads through </a:t>
            </a:r>
            <a:r>
              <a:rPr lang="en-US" dirty="0" err="1"/>
              <a:t>welingak</a:t>
            </a:r>
            <a:r>
              <a:rPr lang="en-US" dirty="0"/>
              <a:t> website is high</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339" y="655093"/>
            <a:ext cx="8597321" cy="5075953"/>
          </a:xfrm>
          <a:prstGeom prst="rect">
            <a:avLst/>
          </a:prstGeom>
        </p:spPr>
      </p:pic>
    </p:spTree>
    <p:extLst>
      <p:ext uri="{BB962C8B-B14F-4D97-AF65-F5344CB8AC3E}">
        <p14:creationId xmlns:p14="http://schemas.microsoft.com/office/powerpoint/2010/main" val="1176672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7"/>
          </a:xfrm>
        </p:spPr>
        <p:txBody>
          <a:bodyPr/>
          <a:lstStyle/>
          <a:p>
            <a:pPr algn="ctr"/>
            <a:r>
              <a:rPr lang="en-US" b="1" dirty="0" smtClean="0"/>
              <a:t>Lead Origin</a:t>
            </a:r>
            <a:endParaRPr lang="en-US" b="1" dirty="0"/>
          </a:p>
        </p:txBody>
      </p:sp>
      <p:sp>
        <p:nvSpPr>
          <p:cNvPr id="3" name="Content Placeholder 2"/>
          <p:cNvSpPr>
            <a:spLocks noGrp="1"/>
          </p:cNvSpPr>
          <p:nvPr>
            <p:ph idx="1"/>
          </p:nvPr>
        </p:nvSpPr>
        <p:spPr>
          <a:xfrm>
            <a:off x="0" y="2361063"/>
            <a:ext cx="5663821" cy="2470244"/>
          </a:xfrm>
        </p:spPr>
        <p:txBody>
          <a:bodyPr>
            <a:normAutofit fontScale="77500" lnSpcReduction="20000"/>
          </a:bodyPr>
          <a:lstStyle/>
          <a:p>
            <a:r>
              <a:rPr lang="en-US" sz="2400" dirty="0"/>
              <a:t>API and Landing Page Submission bring higher number of leads but and the conversion rate for them is around 50%.</a:t>
            </a:r>
          </a:p>
          <a:p>
            <a:r>
              <a:rPr lang="en-US" sz="2400" dirty="0"/>
              <a:t>Lead Add Form has a very high conversion rate but count of leads is less.</a:t>
            </a:r>
          </a:p>
          <a:p>
            <a:r>
              <a:rPr lang="en-US" sz="2400" dirty="0"/>
              <a:t>Lead Import and Quick Add Form get very few leads.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821" y="1857354"/>
            <a:ext cx="6528180" cy="5000646"/>
          </a:xfrm>
          <a:prstGeom prst="rect">
            <a:avLst/>
          </a:prstGeom>
        </p:spPr>
      </p:pic>
    </p:spTree>
    <p:extLst>
      <p:ext uri="{BB962C8B-B14F-4D97-AF65-F5344CB8AC3E}">
        <p14:creationId xmlns:p14="http://schemas.microsoft.com/office/powerpoint/2010/main" val="3152827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96" y="0"/>
            <a:ext cx="10515600" cy="1325563"/>
          </a:xfrm>
        </p:spPr>
        <p:txBody>
          <a:bodyPr/>
          <a:lstStyle/>
          <a:p>
            <a:pPr algn="ctr"/>
            <a:r>
              <a:rPr lang="en-US" b="1" dirty="0" smtClean="0"/>
              <a:t>Correlation Heat-Map </a:t>
            </a:r>
            <a:endParaRPr lang="en-US" b="1" dirty="0"/>
          </a:p>
        </p:txBody>
      </p:sp>
      <p:sp>
        <p:nvSpPr>
          <p:cNvPr id="3" name="Content Placeholder 2"/>
          <p:cNvSpPr>
            <a:spLocks noGrp="1"/>
          </p:cNvSpPr>
          <p:nvPr>
            <p:ph idx="1"/>
          </p:nvPr>
        </p:nvSpPr>
        <p:spPr>
          <a:xfrm>
            <a:off x="1" y="1787856"/>
            <a:ext cx="4653886" cy="3043452"/>
          </a:xfrm>
        </p:spPr>
        <p:txBody>
          <a:bodyPr>
            <a:normAutofit/>
          </a:bodyPr>
          <a:lstStyle/>
          <a:p>
            <a:r>
              <a:rPr lang="en-US" dirty="0" smtClean="0"/>
              <a:t>There is some correlation between Converted and total tome spent on the website.</a:t>
            </a:r>
          </a:p>
          <a:p>
            <a:r>
              <a:rPr lang="en-US" dirty="0" smtClean="0"/>
              <a:t>Also </a:t>
            </a:r>
            <a:r>
              <a:rPr lang="en-US" dirty="0"/>
              <a:t>t</a:t>
            </a:r>
            <a:r>
              <a:rPr lang="en-US" dirty="0" smtClean="0"/>
              <a:t>here is some correlation between </a:t>
            </a:r>
            <a:r>
              <a:rPr lang="en-US" dirty="0" err="1" smtClean="0"/>
              <a:t>totalvisits</a:t>
            </a:r>
            <a:r>
              <a:rPr lang="en-US" dirty="0" smtClean="0"/>
              <a:t> and page views per visit.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899" y="1325563"/>
            <a:ext cx="7306101" cy="5532437"/>
          </a:xfrm>
          <a:prstGeom prst="rect">
            <a:avLst/>
          </a:prstGeom>
        </p:spPr>
      </p:pic>
    </p:spTree>
    <p:extLst>
      <p:ext uri="{BB962C8B-B14F-4D97-AF65-F5344CB8AC3E}">
        <p14:creationId xmlns:p14="http://schemas.microsoft.com/office/powerpoint/2010/main" val="3525421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72356"/>
          </a:xfrm>
        </p:spPr>
        <p:txBody>
          <a:bodyPr/>
          <a:lstStyle/>
          <a:p>
            <a:pPr algn="ctr"/>
            <a:r>
              <a:rPr lang="en-US" b="1" dirty="0" smtClean="0"/>
              <a:t>Total Time Spent on Website</a:t>
            </a:r>
            <a:endParaRPr lang="en-US" b="1" dirty="0"/>
          </a:p>
        </p:txBody>
      </p:sp>
      <p:sp>
        <p:nvSpPr>
          <p:cNvPr id="3" name="Content Placeholder 2"/>
          <p:cNvSpPr>
            <a:spLocks noGrp="1"/>
          </p:cNvSpPr>
          <p:nvPr>
            <p:ph idx="1"/>
          </p:nvPr>
        </p:nvSpPr>
        <p:spPr>
          <a:xfrm>
            <a:off x="838200" y="5826243"/>
            <a:ext cx="10515600" cy="1031757"/>
          </a:xfrm>
        </p:spPr>
        <p:txBody>
          <a:bodyPr/>
          <a:lstStyle/>
          <a:p>
            <a:r>
              <a:rPr lang="en-US" dirty="0"/>
              <a:t>Leads spending more time on the website are more likely to be converted.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882" y="1283322"/>
            <a:ext cx="6380236" cy="4231954"/>
          </a:xfrm>
          <a:prstGeom prst="rect">
            <a:avLst/>
          </a:prstGeom>
        </p:spPr>
      </p:pic>
    </p:spTree>
    <p:extLst>
      <p:ext uri="{BB962C8B-B14F-4D97-AF65-F5344CB8AC3E}">
        <p14:creationId xmlns:p14="http://schemas.microsoft.com/office/powerpoint/2010/main" val="1265085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9526"/>
          </a:xfrm>
        </p:spPr>
        <p:txBody>
          <a:bodyPr/>
          <a:lstStyle/>
          <a:p>
            <a:pPr algn="ctr"/>
            <a:r>
              <a:rPr lang="en-US" b="1" dirty="0" smtClean="0"/>
              <a:t>Final Modal Stats </a:t>
            </a:r>
            <a:endParaRPr lang="en-US" b="1"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356" y="849526"/>
            <a:ext cx="10272564" cy="5835646"/>
          </a:xfrm>
          <a:prstGeom prst="rect">
            <a:avLst/>
          </a:prstGeom>
        </p:spPr>
      </p:pic>
    </p:spTree>
    <p:extLst>
      <p:ext uri="{BB962C8B-B14F-4D97-AF65-F5344CB8AC3E}">
        <p14:creationId xmlns:p14="http://schemas.microsoft.com/office/powerpoint/2010/main" val="1586561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364</TotalTime>
  <Words>1209</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Tw Cen MT</vt:lpstr>
      <vt:lpstr>Droplet</vt:lpstr>
      <vt:lpstr>Lead Scoring Case Study</vt:lpstr>
      <vt:lpstr>Problem Statement</vt:lpstr>
      <vt:lpstr>Conversion Rate </vt:lpstr>
      <vt:lpstr>Occupation</vt:lpstr>
      <vt:lpstr>Lead Source</vt:lpstr>
      <vt:lpstr>Lead Origin</vt:lpstr>
      <vt:lpstr>Correlation Heat-Map </vt:lpstr>
      <vt:lpstr>Total Time Spent on Website</vt:lpstr>
      <vt:lpstr>Final Modal Stats </vt:lpstr>
      <vt:lpstr>Final Modal Stats </vt:lpstr>
      <vt:lpstr>VIF Analysis</vt:lpstr>
      <vt:lpstr>Confusion Matrix with lead Conversion Prob &gt; 0.5</vt:lpstr>
      <vt:lpstr> ROC Curve</vt:lpstr>
      <vt:lpstr>Optimal Cutoff Point</vt:lpstr>
      <vt:lpstr>Confusion Matrix with lead Conversion Prob &gt; 0.3</vt:lpstr>
      <vt:lpstr>Lead Score in Train set</vt:lpstr>
      <vt:lpstr>Precision and Recall Tradeoff</vt:lpstr>
      <vt:lpstr>Confusion Matrix for Test Set</vt:lpstr>
      <vt:lpstr>Lead Score in test set</vt:lpstr>
      <vt:lpstr>Final Observations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Utkarsh Shekhar</dc:creator>
  <cp:lastModifiedBy>Utkarsh Shekhar</cp:lastModifiedBy>
  <cp:revision>29</cp:revision>
  <dcterms:created xsi:type="dcterms:W3CDTF">2021-06-13T05:21:43Z</dcterms:created>
  <dcterms:modified xsi:type="dcterms:W3CDTF">2021-06-14T14:44:42Z</dcterms:modified>
</cp:coreProperties>
</file>