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OldStandardTT-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OldStandardTT-italic.fntdata"/><Relationship Id="rId16" Type="http://schemas.openxmlformats.org/officeDocument/2006/relationships/slide" Target="slides/slide11.xml"/><Relationship Id="rId38" Type="http://schemas.openxmlformats.org/officeDocument/2006/relationships/font" Target="fonts/OldStandardT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b4e190cd0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b4e190cd0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4e190cd0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4e190cd0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4e190cd0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4e190cd0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b4e190cd0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b4e190cd0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b4e190cd0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b4e190cd0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b4e190cd0_0_2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b4e190cd0_0_2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4e190cd0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4e190cd0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114786ad1b8b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114786ad1b8b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4e190cd0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4e190cd0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b4e190cd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b4e190cd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b4e190cd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b4e190cd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e2a1074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e2a1074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4e190cd0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4e190cd0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b4e190cd0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b4e190cd0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4e190cd0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4e190cd0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e2a10740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e2a10740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e2a10740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e2a10740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4e190cd0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4e190cd0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ebmd.com/brain/brain-aneurysm" TargetMode="External"/><Relationship Id="rId4" Type="http://schemas.openxmlformats.org/officeDocument/2006/relationships/hyperlink" Target="https://www.webmd.com/stroke/subarachnoid-hemorrhage-overview" TargetMode="External"/><Relationship Id="rId5" Type="http://schemas.openxmlformats.org/officeDocument/2006/relationships/hyperlink" Target="https://www.webmd.com/brain/picture-of-the-br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623200" y="1996825"/>
            <a:ext cx="8118600" cy="6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Arial"/>
                <a:ea typeface="Arial"/>
                <a:cs typeface="Arial"/>
                <a:sym typeface="Arial"/>
              </a:rPr>
              <a:t>Segmentation of Unruptured Intracranial Aneurysms from TOF-MRA Images Using Attention Based Deep Learning Techniques</a:t>
            </a:r>
            <a:endParaRPr b="1" sz="1700">
              <a:solidFill>
                <a:schemeClr val="dk2"/>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0" r="0" t="0"/>
          <a:stretch/>
        </p:blipFill>
        <p:spPr>
          <a:xfrm>
            <a:off x="3959089" y="499850"/>
            <a:ext cx="1446825" cy="1446825"/>
          </a:xfrm>
          <a:prstGeom prst="rect">
            <a:avLst/>
          </a:prstGeom>
          <a:noFill/>
          <a:ln>
            <a:noFill/>
          </a:ln>
        </p:spPr>
      </p:pic>
      <p:sp>
        <p:nvSpPr>
          <p:cNvPr id="88" name="Google Shape;88;p13"/>
          <p:cNvSpPr txBox="1"/>
          <p:nvPr/>
        </p:nvSpPr>
        <p:spPr>
          <a:xfrm>
            <a:off x="2331525" y="2845838"/>
            <a:ext cx="24009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1200">
                <a:solidFill>
                  <a:schemeClr val="dk2"/>
                </a:solidFill>
              </a:rPr>
              <a:t>ABHIK MAHATO</a:t>
            </a:r>
            <a:endParaRPr b="1" sz="1200">
              <a:solidFill>
                <a:schemeClr val="dk2"/>
              </a:solidFill>
            </a:endParaRPr>
          </a:p>
          <a:p>
            <a:pPr indent="0" lvl="0" marL="0" rtl="0" algn="ctr">
              <a:lnSpc>
                <a:spcPct val="90000"/>
              </a:lnSpc>
              <a:spcBef>
                <a:spcPts val="0"/>
              </a:spcBef>
              <a:spcAft>
                <a:spcPts val="0"/>
              </a:spcAft>
              <a:buNone/>
            </a:pPr>
            <a:r>
              <a:rPr b="1" lang="en" sz="1200">
                <a:solidFill>
                  <a:schemeClr val="dk2"/>
                </a:solidFill>
              </a:rPr>
              <a:t>B.TECH (CSE), 4TH YEAR</a:t>
            </a:r>
            <a:endParaRPr b="1" sz="1200">
              <a:solidFill>
                <a:schemeClr val="dk2"/>
              </a:solidFill>
            </a:endParaRPr>
          </a:p>
          <a:p>
            <a:pPr indent="0" lvl="0" marL="0" rtl="0" algn="ctr">
              <a:lnSpc>
                <a:spcPct val="90000"/>
              </a:lnSpc>
              <a:spcBef>
                <a:spcPts val="0"/>
              </a:spcBef>
              <a:spcAft>
                <a:spcPts val="0"/>
              </a:spcAft>
              <a:buNone/>
            </a:pPr>
            <a:r>
              <a:rPr b="1" lang="en" sz="1200">
                <a:solidFill>
                  <a:schemeClr val="dk2"/>
                </a:solidFill>
              </a:rPr>
              <a:t>ROLL NO : 18CS8020</a:t>
            </a:r>
            <a:endParaRPr sz="1200">
              <a:solidFill>
                <a:schemeClr val="dk2"/>
              </a:solidFill>
              <a:latin typeface="Old Standard TT"/>
              <a:ea typeface="Old Standard TT"/>
              <a:cs typeface="Old Standard TT"/>
              <a:sym typeface="Old Standard TT"/>
            </a:endParaRPr>
          </a:p>
        </p:txBody>
      </p:sp>
      <p:sp>
        <p:nvSpPr>
          <p:cNvPr id="89" name="Google Shape;89;p13"/>
          <p:cNvSpPr txBox="1"/>
          <p:nvPr/>
        </p:nvSpPr>
        <p:spPr>
          <a:xfrm>
            <a:off x="4732425" y="2845838"/>
            <a:ext cx="24009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1200">
                <a:solidFill>
                  <a:schemeClr val="dk2"/>
                </a:solidFill>
              </a:rPr>
              <a:t>UTKARSH</a:t>
            </a:r>
            <a:r>
              <a:rPr b="1" lang="en" sz="1200">
                <a:solidFill>
                  <a:schemeClr val="dk2"/>
                </a:solidFill>
              </a:rPr>
              <a:t> AGARWAL</a:t>
            </a:r>
            <a:endParaRPr b="1" sz="1200">
              <a:solidFill>
                <a:schemeClr val="dk2"/>
              </a:solidFill>
            </a:endParaRPr>
          </a:p>
          <a:p>
            <a:pPr indent="0" lvl="0" marL="0" rtl="0" algn="ctr">
              <a:lnSpc>
                <a:spcPct val="90000"/>
              </a:lnSpc>
              <a:spcBef>
                <a:spcPts val="0"/>
              </a:spcBef>
              <a:spcAft>
                <a:spcPts val="0"/>
              </a:spcAft>
              <a:buNone/>
            </a:pPr>
            <a:r>
              <a:rPr b="1" lang="en" sz="1200">
                <a:solidFill>
                  <a:schemeClr val="dk2"/>
                </a:solidFill>
              </a:rPr>
              <a:t>B.TECH (CSE), 4TH YEAR</a:t>
            </a:r>
            <a:endParaRPr b="1" sz="1200">
              <a:solidFill>
                <a:schemeClr val="dk2"/>
              </a:solidFill>
            </a:endParaRPr>
          </a:p>
          <a:p>
            <a:pPr indent="0" lvl="0" marL="0" rtl="0" algn="ctr">
              <a:lnSpc>
                <a:spcPct val="90000"/>
              </a:lnSpc>
              <a:spcBef>
                <a:spcPts val="0"/>
              </a:spcBef>
              <a:spcAft>
                <a:spcPts val="0"/>
              </a:spcAft>
              <a:buNone/>
            </a:pPr>
            <a:r>
              <a:rPr b="1" lang="en" sz="1200">
                <a:solidFill>
                  <a:schemeClr val="dk2"/>
                </a:solidFill>
              </a:rPr>
              <a:t>ROLL NO : 18CS8151</a:t>
            </a:r>
            <a:endParaRPr sz="1200">
              <a:solidFill>
                <a:schemeClr val="dk2"/>
              </a:solidFill>
              <a:latin typeface="Old Standard TT"/>
              <a:ea typeface="Old Standard TT"/>
              <a:cs typeface="Old Standard TT"/>
              <a:sym typeface="Old Standard TT"/>
            </a:endParaRPr>
          </a:p>
        </p:txBody>
      </p:sp>
      <p:sp>
        <p:nvSpPr>
          <p:cNvPr id="90" name="Google Shape;90;p13"/>
          <p:cNvSpPr txBox="1"/>
          <p:nvPr/>
        </p:nvSpPr>
        <p:spPr>
          <a:xfrm>
            <a:off x="1950100" y="3633475"/>
            <a:ext cx="5464800" cy="1362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1600">
                <a:solidFill>
                  <a:schemeClr val="dk2"/>
                </a:solidFill>
              </a:rPr>
              <a:t>UNDER THE SUPERVISION OF</a:t>
            </a:r>
            <a:endParaRPr b="1" sz="1600">
              <a:solidFill>
                <a:schemeClr val="dk2"/>
              </a:solidFill>
            </a:endParaRPr>
          </a:p>
          <a:p>
            <a:pPr indent="0" lvl="0" marL="0" rtl="0" algn="ctr">
              <a:lnSpc>
                <a:spcPct val="90000"/>
              </a:lnSpc>
              <a:spcBef>
                <a:spcPts val="0"/>
              </a:spcBef>
              <a:spcAft>
                <a:spcPts val="0"/>
              </a:spcAft>
              <a:buNone/>
            </a:pPr>
            <a:r>
              <a:rPr b="1" lang="en" sz="2100">
                <a:solidFill>
                  <a:schemeClr val="dk2"/>
                </a:solidFill>
              </a:rPr>
              <a:t>Dr. DEBASHIS NANDI</a:t>
            </a:r>
            <a:endParaRPr b="1" sz="2100">
              <a:solidFill>
                <a:schemeClr val="dk2"/>
              </a:solidFill>
            </a:endParaRPr>
          </a:p>
          <a:p>
            <a:pPr indent="0" lvl="0" marL="0" rtl="0" algn="ctr">
              <a:lnSpc>
                <a:spcPct val="90000"/>
              </a:lnSpc>
              <a:spcBef>
                <a:spcPts val="0"/>
              </a:spcBef>
              <a:spcAft>
                <a:spcPts val="0"/>
              </a:spcAft>
              <a:buNone/>
            </a:pPr>
            <a:r>
              <a:rPr b="1" lang="en" sz="1600">
                <a:solidFill>
                  <a:schemeClr val="dk2"/>
                </a:solidFill>
              </a:rPr>
              <a:t> PROFESSOR</a:t>
            </a:r>
            <a:endParaRPr b="1" sz="1600">
              <a:solidFill>
                <a:schemeClr val="dk2"/>
              </a:solidFill>
            </a:endParaRPr>
          </a:p>
          <a:p>
            <a:pPr indent="0" lvl="0" marL="0" rtl="0" algn="ctr">
              <a:lnSpc>
                <a:spcPct val="90000"/>
              </a:lnSpc>
              <a:spcBef>
                <a:spcPts val="0"/>
              </a:spcBef>
              <a:spcAft>
                <a:spcPts val="0"/>
              </a:spcAft>
              <a:buNone/>
            </a:pPr>
            <a:r>
              <a:rPr b="1" lang="en" sz="1600">
                <a:solidFill>
                  <a:schemeClr val="dk2"/>
                </a:solidFill>
              </a:rPr>
              <a:t>COMPUTER SCIENCE AND ENGINEERING DEPARTMENT</a:t>
            </a:r>
            <a:endParaRPr b="1"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92400" y="1307050"/>
            <a:ext cx="7624800" cy="535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34335"/>
              <a:buFont typeface="Arial"/>
              <a:buNone/>
            </a:pPr>
            <a:r>
              <a:rPr lang="en" sz="2883">
                <a:solidFill>
                  <a:srgbClr val="000000"/>
                </a:solidFill>
                <a:latin typeface="Roboto"/>
                <a:ea typeface="Roboto"/>
                <a:cs typeface="Roboto"/>
                <a:sym typeface="Roboto"/>
              </a:rPr>
              <a:t>Data Preprocessing (contd)</a:t>
            </a:r>
            <a:endParaRPr sz="2883">
              <a:solidFill>
                <a:srgbClr val="000000"/>
              </a:solidFill>
              <a:latin typeface="Roboto"/>
              <a:ea typeface="Roboto"/>
              <a:cs typeface="Roboto"/>
              <a:sym typeface="Roboto"/>
            </a:endParaRPr>
          </a:p>
          <a:p>
            <a:pPr indent="0" lvl="0" marL="0" rtl="0" algn="l">
              <a:lnSpc>
                <a:spcPct val="90000"/>
              </a:lnSpc>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1" name="Google Shape;151;p22"/>
          <p:cNvSpPr txBox="1"/>
          <p:nvPr/>
        </p:nvSpPr>
        <p:spPr>
          <a:xfrm>
            <a:off x="863950" y="1912425"/>
            <a:ext cx="7447800" cy="1323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Normalization</a:t>
            </a:r>
            <a:endParaRPr>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Generally, MRI intensities are acquired in arbitrary units; thus, it becomes difficult to compare images across scanners, subjects, and visits, even if the same procedure is used. Intensity normalization brings the intensities to a standard scale across people. It affects the model’s performance, prediction, and inference. It is an essential step in any image analysis with more than one subject or time point to ensure comparability across images</a:t>
            </a:r>
            <a:r>
              <a:rPr lang="en" sz="1200">
                <a:latin typeface="Lato"/>
                <a:ea typeface="Lato"/>
                <a:cs typeface="Lato"/>
                <a:sym typeface="Lato"/>
              </a:rPr>
              <a:t>.</a:t>
            </a:r>
            <a:endParaRPr/>
          </a:p>
        </p:txBody>
      </p:sp>
      <p:sp>
        <p:nvSpPr>
          <p:cNvPr id="152" name="Google Shape;152;p22"/>
          <p:cNvSpPr txBox="1"/>
          <p:nvPr/>
        </p:nvSpPr>
        <p:spPr>
          <a:xfrm>
            <a:off x="863950" y="3141775"/>
            <a:ext cx="7447800" cy="1139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Patch Extraction</a:t>
            </a:r>
            <a:endParaRPr>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The size of the image volume is too large for the model to run without any memory issues. We extract samples in the form of (1x32x256x256)3D patches from the normalized data along with their corresponding mask. We extract 16 patches from each patient with 8 healthy samples (no foreground voxels) and 8 unhealthy patches containing aneurysms. We employ the dltk library in Python to efficiently implement patch extraction.</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609150" y="1368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Roboto"/>
                <a:ea typeface="Roboto"/>
                <a:cs typeface="Roboto"/>
                <a:sym typeface="Roboto"/>
              </a:rPr>
              <a:t>Training Model</a:t>
            </a:r>
            <a:endParaRPr sz="2540">
              <a:latin typeface="Roboto"/>
              <a:ea typeface="Roboto"/>
              <a:cs typeface="Roboto"/>
              <a:sym typeface="Roboto"/>
            </a:endParaRPr>
          </a:p>
        </p:txBody>
      </p:sp>
      <p:sp>
        <p:nvSpPr>
          <p:cNvPr id="158" name="Google Shape;158;p23"/>
          <p:cNvSpPr txBox="1"/>
          <p:nvPr>
            <p:ph idx="1" type="body"/>
          </p:nvPr>
        </p:nvSpPr>
        <p:spPr>
          <a:xfrm>
            <a:off x="727650" y="2024325"/>
            <a:ext cx="7688700" cy="2156700"/>
          </a:xfrm>
          <a:prstGeom prst="rect">
            <a:avLst/>
          </a:prstGeom>
        </p:spPr>
        <p:txBody>
          <a:bodyPr anchorCtr="0" anchor="t" bIns="91425" lIns="91425" spcFirstLastPara="1" rIns="91425" wrap="square" tIns="91425">
            <a:normAutofit lnSpcReduction="20000"/>
          </a:bodyPr>
          <a:lstStyle/>
          <a:p>
            <a:pPr indent="-304800" lvl="0" marL="457200" rtl="0" algn="l">
              <a:lnSpc>
                <a:spcPct val="105000"/>
              </a:lnSpc>
              <a:spcBef>
                <a:spcPts val="0"/>
              </a:spcBef>
              <a:spcAft>
                <a:spcPts val="0"/>
              </a:spcAft>
              <a:buSzPts val="1200"/>
              <a:buChar char="●"/>
            </a:pPr>
            <a:r>
              <a:rPr lang="en" sz="1200"/>
              <a:t>TOF-MRA images are first pre-processed. The 3D patches obtained are used to train the model. ReLU activation function (ϕ(x) = max(0, x)) is utilized everywhere except the final output layer, where the Sigmoid activation is used. Both the models are trained for 20 epochs, using Focal Tversky loss as the loss function. Adam optimizer is used as the optimizing function with learning rates 0.0001 and 0.00001 for U-Net and ResUNet++ respectively. </a:t>
            </a:r>
            <a:endParaRPr sz="1200"/>
          </a:p>
          <a:p>
            <a:pPr indent="-304800" lvl="0" marL="457200" rtl="0" algn="l">
              <a:lnSpc>
                <a:spcPct val="105000"/>
              </a:lnSpc>
              <a:spcBef>
                <a:spcPts val="1000"/>
              </a:spcBef>
              <a:spcAft>
                <a:spcPts val="0"/>
              </a:spcAft>
              <a:buSzPts val="1200"/>
              <a:buChar char="●"/>
            </a:pPr>
            <a:r>
              <a:rPr lang="en" sz="1200"/>
              <a:t>After successfully training the U-Net model on 3D patches we check its performance on the test set. Testing is done patient wise using the sliding window approach to obtain 3D patches of the required dimensions.</a:t>
            </a:r>
            <a:endParaRPr sz="1200"/>
          </a:p>
          <a:p>
            <a:pPr indent="-304800" lvl="0" marL="457200" rtl="0" algn="l">
              <a:lnSpc>
                <a:spcPct val="105000"/>
              </a:lnSpc>
              <a:spcBef>
                <a:spcPts val="1000"/>
              </a:spcBef>
              <a:spcAft>
                <a:spcPts val="1000"/>
              </a:spcAft>
              <a:buSzPts val="1200"/>
              <a:buChar char="●"/>
            </a:pPr>
            <a:r>
              <a:rPr lang="en" sz="1200"/>
              <a:t>The patch-wise output prediction masks are then reconstructed to obtain the original volume shape. Evaluation is then performed using this final volume as output prediction against the metrics.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618925" y="130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Roboto"/>
                <a:ea typeface="Roboto"/>
                <a:cs typeface="Roboto"/>
                <a:sym typeface="Roboto"/>
              </a:rPr>
              <a:t>Performance Metrics and Evaluation</a:t>
            </a:r>
            <a:endParaRPr sz="2540">
              <a:latin typeface="Roboto"/>
              <a:ea typeface="Roboto"/>
              <a:cs typeface="Roboto"/>
              <a:sym typeface="Roboto"/>
            </a:endParaRPr>
          </a:p>
        </p:txBody>
      </p:sp>
      <p:sp>
        <p:nvSpPr>
          <p:cNvPr id="164" name="Google Shape;164;p24"/>
          <p:cNvSpPr txBox="1"/>
          <p:nvPr>
            <p:ph idx="1" type="body"/>
          </p:nvPr>
        </p:nvSpPr>
        <p:spPr>
          <a:xfrm>
            <a:off x="782950" y="1797575"/>
            <a:ext cx="7688700" cy="3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We have used the Dice similarity coefficient (DSC), Sensitivity, and Specificity performance metrics</a:t>
            </a:r>
            <a:endParaRPr>
              <a:solidFill>
                <a:schemeClr val="dk2"/>
              </a:solidFill>
            </a:endParaRPr>
          </a:p>
        </p:txBody>
      </p:sp>
      <p:sp>
        <p:nvSpPr>
          <p:cNvPr id="165" name="Google Shape;165;p24"/>
          <p:cNvSpPr txBox="1"/>
          <p:nvPr/>
        </p:nvSpPr>
        <p:spPr>
          <a:xfrm>
            <a:off x="900250" y="2214050"/>
            <a:ext cx="745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Lato"/>
                <a:ea typeface="Lato"/>
                <a:cs typeface="Lato"/>
                <a:sym typeface="Lato"/>
              </a:rPr>
              <a:t>1. Dice similarity coefficient (DSC)</a:t>
            </a:r>
            <a:r>
              <a:rPr lang="en" sz="1200">
                <a:solidFill>
                  <a:schemeClr val="accent1"/>
                </a:solidFill>
                <a:latin typeface="Lato"/>
                <a:ea typeface="Lato"/>
                <a:cs typeface="Lato"/>
                <a:sym typeface="Lato"/>
              </a:rPr>
              <a:t>: It was used to check the performance of the reproducibility of manual segmentations and the overlap precision of automated probabilistic fractional segmentation of MR images, illustrated on two clinical examples.</a:t>
            </a:r>
            <a:endParaRPr sz="1200">
              <a:solidFill>
                <a:schemeClr val="accent1"/>
              </a:solidFill>
              <a:latin typeface="Lato"/>
              <a:ea typeface="Lato"/>
              <a:cs typeface="Lato"/>
              <a:sym typeface="Lato"/>
            </a:endParaRPr>
          </a:p>
        </p:txBody>
      </p:sp>
      <p:pic>
        <p:nvPicPr>
          <p:cNvPr id="166" name="Google Shape;166;p24"/>
          <p:cNvPicPr preferRelativeResize="0"/>
          <p:nvPr/>
        </p:nvPicPr>
        <p:blipFill>
          <a:blip r:embed="rId3">
            <a:alphaModFix/>
          </a:blip>
          <a:stretch>
            <a:fillRect/>
          </a:stretch>
        </p:blipFill>
        <p:spPr>
          <a:xfrm>
            <a:off x="3276675" y="3069413"/>
            <a:ext cx="2009775" cy="447675"/>
          </a:xfrm>
          <a:prstGeom prst="rect">
            <a:avLst/>
          </a:prstGeom>
          <a:noFill/>
          <a:ln>
            <a:noFill/>
          </a:ln>
        </p:spPr>
      </p:pic>
      <p:sp>
        <p:nvSpPr>
          <p:cNvPr id="167" name="Google Shape;167;p24"/>
          <p:cNvSpPr txBox="1"/>
          <p:nvPr/>
        </p:nvSpPr>
        <p:spPr>
          <a:xfrm>
            <a:off x="984500" y="3541175"/>
            <a:ext cx="709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Here, ˆy is the predicted result for the respective ground truth label y. The 0 ≤ DSC ≤ 1 measures the range of overlap between the ground truth and the segmentation results.</a:t>
            </a:r>
            <a:endParaRPr sz="12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608900" y="127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Roboto"/>
                <a:ea typeface="Roboto"/>
                <a:cs typeface="Roboto"/>
                <a:sym typeface="Roboto"/>
              </a:rPr>
              <a:t>Performance Metrics and Evaluation (contd)</a:t>
            </a:r>
            <a:endParaRPr sz="2540">
              <a:latin typeface="Roboto"/>
              <a:ea typeface="Roboto"/>
              <a:cs typeface="Roboto"/>
              <a:sym typeface="Roboto"/>
            </a:endParaRPr>
          </a:p>
          <a:p>
            <a:pPr indent="0" lvl="0" marL="0" rtl="0" algn="l">
              <a:spcBef>
                <a:spcPts val="0"/>
              </a:spcBef>
              <a:spcAft>
                <a:spcPts val="0"/>
              </a:spcAft>
              <a:buSzPts val="990"/>
              <a:buNone/>
            </a:pPr>
            <a:r>
              <a:t/>
            </a:r>
            <a:endParaRPr sz="2340"/>
          </a:p>
        </p:txBody>
      </p:sp>
      <p:sp>
        <p:nvSpPr>
          <p:cNvPr id="173" name="Google Shape;173;p25"/>
          <p:cNvSpPr txBox="1"/>
          <p:nvPr>
            <p:ph idx="1" type="body"/>
          </p:nvPr>
        </p:nvSpPr>
        <p:spPr>
          <a:xfrm>
            <a:off x="828125" y="1877838"/>
            <a:ext cx="7688700" cy="6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t>2. Sensitivity/</a:t>
            </a:r>
            <a:r>
              <a:rPr b="1" lang="en" sz="1200"/>
              <a:t>Recall</a:t>
            </a:r>
            <a:r>
              <a:rPr b="1" lang="en" sz="1200"/>
              <a:t>:</a:t>
            </a:r>
            <a:r>
              <a:rPr lang="en" sz="1200"/>
              <a:t> Sensitivity (True positive rate or recall) measures the proportion of actual positives that are correctly identified. </a:t>
            </a:r>
            <a:endParaRPr sz="1200"/>
          </a:p>
        </p:txBody>
      </p:sp>
      <p:pic>
        <p:nvPicPr>
          <p:cNvPr id="174" name="Google Shape;174;p25"/>
          <p:cNvPicPr preferRelativeResize="0"/>
          <p:nvPr/>
        </p:nvPicPr>
        <p:blipFill>
          <a:blip r:embed="rId3">
            <a:alphaModFix/>
          </a:blip>
          <a:stretch>
            <a:fillRect/>
          </a:stretch>
        </p:blipFill>
        <p:spPr>
          <a:xfrm>
            <a:off x="3330375" y="2347913"/>
            <a:ext cx="1619250" cy="447675"/>
          </a:xfrm>
          <a:prstGeom prst="rect">
            <a:avLst/>
          </a:prstGeom>
          <a:noFill/>
          <a:ln>
            <a:noFill/>
          </a:ln>
        </p:spPr>
      </p:pic>
      <p:sp>
        <p:nvSpPr>
          <p:cNvPr id="175" name="Google Shape;175;p25"/>
          <p:cNvSpPr txBox="1"/>
          <p:nvPr/>
        </p:nvSpPr>
        <p:spPr>
          <a:xfrm>
            <a:off x="828138" y="2976400"/>
            <a:ext cx="6821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Lato"/>
                <a:ea typeface="Lato"/>
                <a:cs typeface="Lato"/>
                <a:sym typeface="Lato"/>
              </a:rPr>
              <a:t>3. </a:t>
            </a:r>
            <a:r>
              <a:rPr b="1" lang="en" sz="1200">
                <a:solidFill>
                  <a:schemeClr val="accent1"/>
                </a:solidFill>
                <a:highlight>
                  <a:srgbClr val="FFFFFF"/>
                </a:highlight>
                <a:latin typeface="Lato"/>
                <a:ea typeface="Lato"/>
                <a:cs typeface="Lato"/>
                <a:sym typeface="Lato"/>
              </a:rPr>
              <a:t>Specificity :</a:t>
            </a:r>
            <a:r>
              <a:rPr lang="en" sz="1200">
                <a:solidFill>
                  <a:schemeClr val="accent1"/>
                </a:solidFill>
                <a:highlight>
                  <a:srgbClr val="FFFFFF"/>
                </a:highlight>
                <a:latin typeface="Lato"/>
                <a:ea typeface="Lato"/>
                <a:cs typeface="Lato"/>
                <a:sym typeface="Lato"/>
              </a:rPr>
              <a:t> Specificity(True negative rate) measures the proportion of actual negatives that are correctly identified.</a:t>
            </a:r>
            <a:endParaRPr sz="1200">
              <a:solidFill>
                <a:schemeClr val="accent1"/>
              </a:solidFill>
              <a:highlight>
                <a:srgbClr val="FFFFFF"/>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6" name="Google Shape;176;p25"/>
          <p:cNvPicPr preferRelativeResize="0"/>
          <p:nvPr/>
        </p:nvPicPr>
        <p:blipFill>
          <a:blip r:embed="rId4">
            <a:alphaModFix/>
          </a:blip>
          <a:stretch>
            <a:fillRect/>
          </a:stretch>
        </p:blipFill>
        <p:spPr>
          <a:xfrm>
            <a:off x="3243351" y="3528050"/>
            <a:ext cx="1990675" cy="44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58675" y="121850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90"/>
              <a:buNone/>
            </a:pPr>
            <a:r>
              <a:rPr lang="en" sz="2560">
                <a:solidFill>
                  <a:srgbClr val="000000"/>
                </a:solidFill>
                <a:latin typeface="Roboto"/>
                <a:ea typeface="Roboto"/>
                <a:cs typeface="Roboto"/>
                <a:sym typeface="Roboto"/>
              </a:rPr>
              <a:t>Results</a:t>
            </a:r>
            <a:endParaRPr sz="2560">
              <a:solidFill>
                <a:srgbClr val="000000"/>
              </a:solidFill>
              <a:latin typeface="Roboto"/>
              <a:ea typeface="Roboto"/>
              <a:cs typeface="Roboto"/>
              <a:sym typeface="Roboto"/>
            </a:endParaRPr>
          </a:p>
          <a:p>
            <a:pPr indent="0" lvl="0" marL="0" rtl="0" algn="l">
              <a:spcBef>
                <a:spcPts val="0"/>
              </a:spcBef>
              <a:spcAft>
                <a:spcPts val="0"/>
              </a:spcAft>
              <a:buSzPts val="990"/>
              <a:buNone/>
            </a:pPr>
            <a:r>
              <a:t/>
            </a:r>
            <a:endParaRPr sz="2140"/>
          </a:p>
        </p:txBody>
      </p:sp>
      <p:pic>
        <p:nvPicPr>
          <p:cNvPr id="182" name="Google Shape;182;p26"/>
          <p:cNvPicPr preferRelativeResize="0"/>
          <p:nvPr/>
        </p:nvPicPr>
        <p:blipFill rotWithShape="1">
          <a:blip r:embed="rId3">
            <a:alphaModFix/>
          </a:blip>
          <a:srcRect b="0" l="0" r="0" t="0"/>
          <a:stretch/>
        </p:blipFill>
        <p:spPr>
          <a:xfrm>
            <a:off x="1460038" y="3856173"/>
            <a:ext cx="5885976" cy="1074529"/>
          </a:xfrm>
          <a:prstGeom prst="rect">
            <a:avLst/>
          </a:prstGeom>
          <a:noFill/>
          <a:ln>
            <a:noFill/>
          </a:ln>
        </p:spPr>
      </p:pic>
      <p:pic>
        <p:nvPicPr>
          <p:cNvPr id="183" name="Google Shape;183;p26"/>
          <p:cNvPicPr preferRelativeResize="0"/>
          <p:nvPr/>
        </p:nvPicPr>
        <p:blipFill>
          <a:blip r:embed="rId4">
            <a:alphaModFix/>
          </a:blip>
          <a:stretch>
            <a:fillRect/>
          </a:stretch>
        </p:blipFill>
        <p:spPr>
          <a:xfrm>
            <a:off x="1275813" y="1603124"/>
            <a:ext cx="6254424" cy="2253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518900" y="132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Discussion</a:t>
            </a:r>
            <a:endParaRPr sz="2540"/>
          </a:p>
        </p:txBody>
      </p:sp>
      <p:sp>
        <p:nvSpPr>
          <p:cNvPr id="189" name="Google Shape;189;p27"/>
          <p:cNvSpPr txBox="1"/>
          <p:nvPr>
            <p:ph idx="1" type="body"/>
          </p:nvPr>
        </p:nvSpPr>
        <p:spPr>
          <a:xfrm>
            <a:off x="639600" y="1928450"/>
            <a:ext cx="7864800" cy="22125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33333"/>
              </a:buClr>
              <a:buSzPts val="1200"/>
              <a:buFont typeface="Lato"/>
              <a:buChar char="●"/>
            </a:pPr>
            <a:r>
              <a:rPr lang="en" sz="1200">
                <a:solidFill>
                  <a:srgbClr val="333333"/>
                </a:solidFill>
              </a:rPr>
              <a:t>We observe that ResUNet++ outperforms UNet. Table 3.1 summarizes the performance of the models on the training set. UNet achieved 0.12 Dice, 0.18 Sensitivity, 0.99 Specificity, while ResUNet++ achieves 0.34 Dice, 0.18 Sensitivity, 0.99 Specificity. </a:t>
            </a:r>
            <a:endParaRPr sz="1200">
              <a:solidFill>
                <a:srgbClr val="333333"/>
              </a:solidFill>
            </a:endParaRPr>
          </a:p>
          <a:p>
            <a:pPr indent="-304800" lvl="0" marL="457200" rtl="0" algn="l">
              <a:lnSpc>
                <a:spcPct val="100000"/>
              </a:lnSpc>
              <a:spcBef>
                <a:spcPts val="1000"/>
              </a:spcBef>
              <a:spcAft>
                <a:spcPts val="0"/>
              </a:spcAft>
              <a:buClr>
                <a:srgbClr val="333333"/>
              </a:buClr>
              <a:buSzPts val="1200"/>
              <a:buFont typeface="Lato"/>
              <a:buChar char="●"/>
            </a:pPr>
            <a:r>
              <a:rPr lang="en" sz="1200">
                <a:solidFill>
                  <a:srgbClr val="333333"/>
                </a:solidFill>
              </a:rPr>
              <a:t>ResUNet++ performs better than UNet in dice and sensitivity values. Specificity for both the models is 0.99 the reason for which could be the high level of imbalance in our data. Similar trends are observed in validation and test sets, the results of which are summarized in table 3.2 and table 3.3. </a:t>
            </a:r>
            <a:endParaRPr sz="1200">
              <a:solidFill>
                <a:srgbClr val="333333"/>
              </a:solidFill>
            </a:endParaRPr>
          </a:p>
          <a:p>
            <a:pPr indent="-304800" lvl="0" marL="457200" rtl="0" algn="l">
              <a:lnSpc>
                <a:spcPct val="100000"/>
              </a:lnSpc>
              <a:spcBef>
                <a:spcPts val="1000"/>
              </a:spcBef>
              <a:spcAft>
                <a:spcPts val="1000"/>
              </a:spcAft>
              <a:buClr>
                <a:srgbClr val="333333"/>
              </a:buClr>
              <a:buSzPts val="1200"/>
              <a:buFont typeface="Lato"/>
              <a:buChar char="●"/>
            </a:pPr>
            <a:r>
              <a:rPr lang="en" sz="1200">
                <a:solidFill>
                  <a:srgbClr val="333333"/>
                </a:solidFill>
              </a:rPr>
              <a:t>UNet fails to learn any distinguishing features and hence we obtain very low dice and sensitivity scores. ResUNet++ is more robust towards unseen data when compared to UNet, though the scores are still low. There is a lot of scope for improvement in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518650" y="1368975"/>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90"/>
              <a:buNone/>
            </a:pPr>
            <a:r>
              <a:rPr lang="en" sz="2500">
                <a:solidFill>
                  <a:srgbClr val="000000"/>
                </a:solidFill>
                <a:latin typeface="Roboto"/>
                <a:ea typeface="Roboto"/>
                <a:cs typeface="Roboto"/>
                <a:sym typeface="Roboto"/>
              </a:rPr>
              <a:t>Conclusion</a:t>
            </a:r>
            <a:endParaRPr sz="2500">
              <a:latin typeface="Roboto"/>
              <a:ea typeface="Roboto"/>
              <a:cs typeface="Roboto"/>
              <a:sym typeface="Roboto"/>
            </a:endParaRPr>
          </a:p>
        </p:txBody>
      </p:sp>
      <p:sp>
        <p:nvSpPr>
          <p:cNvPr id="195" name="Google Shape;195;p28"/>
          <p:cNvSpPr txBox="1"/>
          <p:nvPr>
            <p:ph idx="1" type="body"/>
          </p:nvPr>
        </p:nvSpPr>
        <p:spPr>
          <a:xfrm>
            <a:off x="829925" y="1988625"/>
            <a:ext cx="7688700" cy="16308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1250">
                <a:solidFill>
                  <a:srgbClr val="000000"/>
                </a:solidFill>
              </a:rPr>
              <a:t>In this study, we train ResUNet++ , a neural network which uses residual skip connections and attention blocks to learn complex features. It improves upon the basic U-Net architecture which has limited feature extraction capabilities when compares to residual nets. We built a comprehensive training and testing pipeline to automate the task of detection of unruptured intracranial aneurysms which with some improvements and experience can help contribute towards building stronger and more robust radiology support systems. </a:t>
            </a:r>
            <a:endParaRPr sz="12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work Results</a:t>
            </a:r>
            <a:endParaRPr/>
          </a:p>
        </p:txBody>
      </p:sp>
      <p:pic>
        <p:nvPicPr>
          <p:cNvPr id="201" name="Google Shape;201;p29"/>
          <p:cNvPicPr preferRelativeResize="0"/>
          <p:nvPr/>
        </p:nvPicPr>
        <p:blipFill rotWithShape="1">
          <a:blip r:embed="rId3">
            <a:alphaModFix/>
          </a:blip>
          <a:srcRect b="37686" l="20211" r="49712" t="35826"/>
          <a:stretch/>
        </p:blipFill>
        <p:spPr>
          <a:xfrm>
            <a:off x="1956250" y="1853850"/>
            <a:ext cx="5231501" cy="259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207" name="Google Shape;207;p30"/>
          <p:cNvSpPr txBox="1"/>
          <p:nvPr>
            <p:ph idx="1" type="body"/>
          </p:nvPr>
        </p:nvSpPr>
        <p:spPr>
          <a:xfrm>
            <a:off x="669175" y="1853850"/>
            <a:ext cx="76884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We aim to further improve our performance since neither of the two models were able to perform at par with the top submissions of the challenge. </a:t>
            </a:r>
            <a:endParaRPr/>
          </a:p>
          <a:p>
            <a:pPr indent="-311150" lvl="0" marL="457200" rtl="0" algn="l">
              <a:spcBef>
                <a:spcPts val="1000"/>
              </a:spcBef>
              <a:spcAft>
                <a:spcPts val="0"/>
              </a:spcAft>
              <a:buSzPts val="1300"/>
              <a:buChar char="●"/>
            </a:pPr>
            <a:r>
              <a:rPr lang="en"/>
              <a:t>The data used in this study is highly imbalanced (Background vs Foreground: 8.3 × 10−6), due to which we faced difficulties in making the model learn the under-represented class. </a:t>
            </a:r>
            <a:endParaRPr/>
          </a:p>
          <a:p>
            <a:pPr indent="-311150" lvl="0" marL="457200" rtl="0" algn="l">
              <a:spcBef>
                <a:spcPts val="1000"/>
              </a:spcBef>
              <a:spcAft>
                <a:spcPts val="0"/>
              </a:spcAft>
              <a:buSzPts val="1300"/>
              <a:buChar char="●"/>
            </a:pPr>
            <a:r>
              <a:rPr lang="en"/>
              <a:t>Moving forward from CNNs, we plan to explore Transformer Networks. Transformers have gained popularity in recent years for imaging tasks since Vision Transformers  adopted transformers which were initially mostly used for Natural Language Processing (NLP) tasks.</a:t>
            </a:r>
            <a:endParaRPr/>
          </a:p>
          <a:p>
            <a:pPr indent="-311150" lvl="0" marL="457200" rtl="0" algn="l">
              <a:spcBef>
                <a:spcPts val="1000"/>
              </a:spcBef>
              <a:spcAft>
                <a:spcPts val="1000"/>
              </a:spcAft>
              <a:buSzPts val="1300"/>
              <a:buChar char="●"/>
            </a:pPr>
            <a:r>
              <a:rPr lang="en"/>
              <a:t> We will also learn about more image processing techniques which will help to make the data more favourable for training.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57450" y="219362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040">
                <a:latin typeface="Roboto"/>
                <a:ea typeface="Roboto"/>
                <a:cs typeface="Roboto"/>
                <a:sym typeface="Roboto"/>
              </a:rPr>
              <a:t>Thank You</a:t>
            </a:r>
            <a:endParaRPr sz="504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505825" y="13884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solidFill>
                  <a:srgbClr val="333333"/>
                </a:solidFill>
                <a:latin typeface="Roboto"/>
                <a:ea typeface="Roboto"/>
                <a:cs typeface="Roboto"/>
                <a:sym typeface="Roboto"/>
              </a:rPr>
              <a:t>Introduction</a:t>
            </a:r>
            <a:endParaRPr sz="1700">
              <a:solidFill>
                <a:srgbClr val="333333"/>
              </a:solidFill>
              <a:latin typeface="Roboto"/>
              <a:ea typeface="Roboto"/>
              <a:cs typeface="Roboto"/>
              <a:sym typeface="Roboto"/>
            </a:endParaRPr>
          </a:p>
        </p:txBody>
      </p:sp>
      <p:sp>
        <p:nvSpPr>
          <p:cNvPr id="96" name="Google Shape;96;p14"/>
          <p:cNvSpPr txBox="1"/>
          <p:nvPr>
            <p:ph idx="1" type="body"/>
          </p:nvPr>
        </p:nvSpPr>
        <p:spPr>
          <a:xfrm>
            <a:off x="816650" y="2071825"/>
            <a:ext cx="7733100" cy="1998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Char char="●"/>
            </a:pPr>
            <a:r>
              <a:rPr lang="en">
                <a:solidFill>
                  <a:schemeClr val="dk2"/>
                </a:solidFill>
              </a:rPr>
              <a:t>A </a:t>
            </a:r>
            <a:r>
              <a:rPr lang="en">
                <a:solidFill>
                  <a:schemeClr val="dk2"/>
                </a:solidFill>
                <a:uFill>
                  <a:noFill/>
                </a:uFill>
                <a:hlinkClick r:id="rId3">
                  <a:extLst>
                    <a:ext uri="{A12FA001-AC4F-418D-AE19-62706E023703}">
                      <ahyp:hlinkClr val="tx"/>
                    </a:ext>
                  </a:extLst>
                </a:hlinkClick>
              </a:rPr>
              <a:t>brain aneurysm</a:t>
            </a:r>
            <a:r>
              <a:rPr lang="en">
                <a:solidFill>
                  <a:schemeClr val="dk2"/>
                </a:solidFill>
              </a:rPr>
              <a:t>, also known as a </a:t>
            </a:r>
            <a:r>
              <a:rPr lang="en">
                <a:solidFill>
                  <a:schemeClr val="dk2"/>
                </a:solidFill>
                <a:uFill>
                  <a:noFill/>
                </a:uFill>
                <a:hlinkClick r:id="rId4">
                  <a:extLst>
                    <a:ext uri="{A12FA001-AC4F-418D-AE19-62706E023703}">
                      <ahyp:hlinkClr val="tx"/>
                    </a:ext>
                  </a:extLst>
                </a:hlinkClick>
              </a:rPr>
              <a:t>subarachnoid hemorrhage</a:t>
            </a:r>
            <a:r>
              <a:rPr lang="en">
                <a:solidFill>
                  <a:schemeClr val="dk2"/>
                </a:solidFill>
              </a:rPr>
              <a:t> (SAH), is a weak spot in the wall of a blood vessel inside the </a:t>
            </a:r>
            <a:r>
              <a:rPr lang="en">
                <a:solidFill>
                  <a:schemeClr val="dk2"/>
                </a:solidFill>
                <a:uFill>
                  <a:noFill/>
                </a:uFill>
                <a:hlinkClick r:id="rId5">
                  <a:extLst>
                    <a:ext uri="{A12FA001-AC4F-418D-AE19-62706E023703}">
                      <ahyp:hlinkClr val="tx"/>
                    </a:ext>
                  </a:extLst>
                </a:hlinkClick>
              </a:rPr>
              <a:t>brain</a:t>
            </a:r>
            <a:r>
              <a:rPr lang="en">
                <a:solidFill>
                  <a:schemeClr val="dk2"/>
                </a:solidFill>
              </a:rPr>
              <a:t>. </a:t>
            </a:r>
            <a:r>
              <a:rPr lang="en" sz="1300">
                <a:solidFill>
                  <a:schemeClr val="dk2"/>
                </a:solidFill>
                <a:highlight>
                  <a:schemeClr val="lt1"/>
                </a:highlight>
              </a:rPr>
              <a:t>The intracranial aneurysms are susceptible to get ruptured and can cause subarachnoid haemorrhage (SAH). The mortality rate of SAH is nearly 50%. </a:t>
            </a:r>
            <a:endParaRPr sz="1300">
              <a:solidFill>
                <a:schemeClr val="dk2"/>
              </a:solidFill>
              <a:highlight>
                <a:schemeClr val="lt1"/>
              </a:highlight>
            </a:endParaRPr>
          </a:p>
          <a:p>
            <a:pPr indent="-311150" lvl="0" marL="457200" rtl="0" algn="l">
              <a:lnSpc>
                <a:spcPct val="100000"/>
              </a:lnSpc>
              <a:spcBef>
                <a:spcPts val="1000"/>
              </a:spcBef>
              <a:spcAft>
                <a:spcPts val="0"/>
              </a:spcAft>
              <a:buClr>
                <a:schemeClr val="dk2"/>
              </a:buClr>
              <a:buSzPts val="1300"/>
              <a:buChar char="●"/>
            </a:pPr>
            <a:r>
              <a:rPr lang="en" sz="1300">
                <a:solidFill>
                  <a:schemeClr val="dk2"/>
                </a:solidFill>
                <a:highlight>
                  <a:schemeClr val="lt1"/>
                </a:highlight>
              </a:rPr>
              <a:t>The risk associated with rupturing depends on the shape and size of the aneurysm. Larger the mass, greater the risk. Also irregular shaped aneurysms have a higher risk of rupturing. </a:t>
            </a:r>
            <a:endParaRPr sz="1300">
              <a:solidFill>
                <a:schemeClr val="dk2"/>
              </a:solidFill>
              <a:highlight>
                <a:schemeClr val="lt1"/>
              </a:highlight>
            </a:endParaRPr>
          </a:p>
          <a:p>
            <a:pPr indent="-311150" lvl="0" marL="457200" rtl="0" algn="l">
              <a:lnSpc>
                <a:spcPct val="100000"/>
              </a:lnSpc>
              <a:spcBef>
                <a:spcPts val="1000"/>
              </a:spcBef>
              <a:spcAft>
                <a:spcPts val="1000"/>
              </a:spcAft>
              <a:buClr>
                <a:schemeClr val="dk2"/>
              </a:buClr>
              <a:buSzPts val="1300"/>
              <a:buChar char="●"/>
            </a:pPr>
            <a:r>
              <a:rPr lang="en" sz="1300">
                <a:solidFill>
                  <a:schemeClr val="dk2"/>
                </a:solidFill>
                <a:highlight>
                  <a:schemeClr val="lt1"/>
                </a:highlight>
              </a:rPr>
              <a:t>So, early detection of intracranial aneurysms, as well as accurate measurement and assessment of shape, is important in clinical routine to allow informed treatment decision</a:t>
            </a:r>
            <a:r>
              <a:rPr lang="en">
                <a:solidFill>
                  <a:schemeClr val="dk2"/>
                </a:solidFill>
                <a:highlight>
                  <a:schemeClr val="lt1"/>
                </a:highlight>
              </a:rPr>
              <a:t>s.</a:t>
            </a:r>
            <a:endParaRPr sz="1300">
              <a:solidFill>
                <a:schemeClr val="dk2"/>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518525" y="1398800"/>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Arial"/>
              <a:buNone/>
            </a:pPr>
            <a:r>
              <a:rPr lang="en" sz="2840">
                <a:latin typeface="Roboto"/>
                <a:ea typeface="Roboto"/>
                <a:cs typeface="Roboto"/>
                <a:sym typeface="Roboto"/>
              </a:rPr>
              <a:t>Abstract</a:t>
            </a:r>
            <a:endParaRPr sz="2840">
              <a:latin typeface="Roboto"/>
              <a:ea typeface="Roboto"/>
              <a:cs typeface="Roboto"/>
              <a:sym typeface="Roboto"/>
            </a:endParaRPr>
          </a:p>
        </p:txBody>
      </p:sp>
      <p:sp>
        <p:nvSpPr>
          <p:cNvPr id="102" name="Google Shape;102;p15"/>
          <p:cNvSpPr txBox="1"/>
          <p:nvPr>
            <p:ph idx="1" type="body"/>
          </p:nvPr>
        </p:nvSpPr>
        <p:spPr>
          <a:xfrm>
            <a:off x="888075" y="1974125"/>
            <a:ext cx="7688700" cy="234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lang="en">
                <a:highlight>
                  <a:srgbClr val="FFFFFF"/>
                </a:highlight>
              </a:rPr>
              <a:t>The purpose of this project is to build method of automatically detecting and segmenting unruptured intracranial aneurysms from Time of Flight Magnetic Resonance Angiographs (TOF-MRAs) using ResUnet++. </a:t>
            </a:r>
            <a:r>
              <a:rPr lang="en"/>
              <a:t>This seeks to replace the existing practice of the histological study of biopsy reports  which present the following problems:</a:t>
            </a:r>
            <a:endParaRPr/>
          </a:p>
          <a:p>
            <a:pPr indent="0" lvl="0" marL="0" rtl="0" algn="l">
              <a:lnSpc>
                <a:spcPct val="100000"/>
              </a:lnSpc>
              <a:spcBef>
                <a:spcPts val="0"/>
              </a:spcBef>
              <a:spcAft>
                <a:spcPts val="0"/>
              </a:spcAft>
              <a:buSzPts val="358"/>
              <a:buNone/>
            </a:pPr>
            <a:r>
              <a:t/>
            </a:r>
            <a:endParaRPr/>
          </a:p>
          <a:p>
            <a:pPr indent="-247650" lvl="0" marL="342900" rtl="0" algn="l">
              <a:lnSpc>
                <a:spcPct val="100000"/>
              </a:lnSpc>
              <a:spcBef>
                <a:spcPts val="0"/>
              </a:spcBef>
              <a:spcAft>
                <a:spcPts val="0"/>
              </a:spcAft>
              <a:buSzPts val="1300"/>
              <a:buFont typeface="Times New Roman"/>
              <a:buChar char="●"/>
            </a:pPr>
            <a:r>
              <a:rPr lang="en"/>
              <a:t>It is very expensive and time-consuming</a:t>
            </a:r>
            <a:endParaRPr/>
          </a:p>
          <a:p>
            <a:pPr indent="-247650" lvl="0" marL="342900" rtl="0" algn="l">
              <a:lnSpc>
                <a:spcPct val="100000"/>
              </a:lnSpc>
              <a:spcBef>
                <a:spcPts val="0"/>
              </a:spcBef>
              <a:spcAft>
                <a:spcPts val="0"/>
              </a:spcAft>
              <a:buSzPts val="1300"/>
              <a:buFont typeface="Times New Roman"/>
              <a:buChar char="●"/>
            </a:pPr>
            <a:r>
              <a:rPr lang="en"/>
              <a:t>It is susceptible to human mistakes.</a:t>
            </a:r>
            <a:endParaRPr/>
          </a:p>
          <a:p>
            <a:pPr indent="0" lvl="0" marL="3429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358"/>
              <a:buNone/>
            </a:pPr>
            <a:r>
              <a:rPr lang="en"/>
              <a:t>These drawbacks highlight the importance of implementing a completely automated deep learning-based technique, which this project seeks to address. </a:t>
            </a:r>
            <a:endParaRPr>
              <a:solidFill>
                <a:srgbClr val="7A7C8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78375" y="1429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Roboto"/>
                <a:ea typeface="Roboto"/>
                <a:cs typeface="Roboto"/>
                <a:sym typeface="Roboto"/>
              </a:rPr>
              <a:t> Proposed method </a:t>
            </a:r>
            <a:endParaRPr sz="2540">
              <a:latin typeface="Roboto"/>
              <a:ea typeface="Roboto"/>
              <a:cs typeface="Roboto"/>
              <a:sym typeface="Roboto"/>
            </a:endParaRPr>
          </a:p>
        </p:txBody>
      </p:sp>
      <p:sp>
        <p:nvSpPr>
          <p:cNvPr id="108" name="Google Shape;108;p16"/>
          <p:cNvSpPr txBox="1"/>
          <p:nvPr>
            <p:ph idx="1" type="body"/>
          </p:nvPr>
        </p:nvSpPr>
        <p:spPr>
          <a:xfrm>
            <a:off x="779600" y="2098925"/>
            <a:ext cx="7688700" cy="134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first train a basic U-Net as a baseline model to check its performance on the given data. The results obtained on this model are unsatisfactory, hence we realize the need to train a deeper model for effective feature extraction. We then train ResUnet++ containing attention </a:t>
            </a:r>
            <a:r>
              <a:rPr lang="en"/>
              <a:t>mechanisms</a:t>
            </a:r>
            <a:r>
              <a:rPr lang="en"/>
              <a:t> and observe an improvement in results. The two models are discussed in detail in following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00625" y="1240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Roboto"/>
                <a:ea typeface="Roboto"/>
                <a:cs typeface="Roboto"/>
                <a:sym typeface="Roboto"/>
              </a:rPr>
              <a:t>U-Net </a:t>
            </a:r>
            <a:endParaRPr sz="2340">
              <a:latin typeface="Roboto"/>
              <a:ea typeface="Roboto"/>
              <a:cs typeface="Roboto"/>
              <a:sym typeface="Roboto"/>
            </a:endParaRPr>
          </a:p>
        </p:txBody>
      </p:sp>
      <p:sp>
        <p:nvSpPr>
          <p:cNvPr id="114" name="Google Shape;114;p17"/>
          <p:cNvSpPr txBox="1"/>
          <p:nvPr>
            <p:ph idx="1" type="body"/>
          </p:nvPr>
        </p:nvSpPr>
        <p:spPr>
          <a:xfrm>
            <a:off x="727650" y="1687650"/>
            <a:ext cx="7688700" cy="176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The U-Net convolutional neural network architecture contains two paths. First path is the contraction path (also called as the encoder) which is used to capture the context in the image. The encoder is just a traditional stack of convolutional and max pooling layers. The second path is the symmetric expanding path (also called as the decoder) which is used to enable precise localization using transposed convolutions. Thus it is an end-to-end fully convolutional network (FCN), i.e. it only contains Convolutional layers and does not contain any Dense layer because of which it can accept image of any size. In the basic U-net architecture, the number of convolution layers in each resolution step is restricted to two, which may not be sufficient for effective feature extraction from the input image.</a:t>
            </a:r>
            <a:endParaRPr sz="1200"/>
          </a:p>
        </p:txBody>
      </p:sp>
      <p:sp>
        <p:nvSpPr>
          <p:cNvPr id="115" name="Google Shape;115;p17"/>
          <p:cNvSpPr txBox="1"/>
          <p:nvPr>
            <p:ph type="title"/>
          </p:nvPr>
        </p:nvSpPr>
        <p:spPr>
          <a:xfrm>
            <a:off x="600625" y="3509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Roboto"/>
                <a:ea typeface="Roboto"/>
                <a:cs typeface="Roboto"/>
                <a:sym typeface="Roboto"/>
              </a:rPr>
              <a:t>ResUnet++</a:t>
            </a:r>
            <a:endParaRPr sz="2340">
              <a:latin typeface="Roboto"/>
              <a:ea typeface="Roboto"/>
              <a:cs typeface="Roboto"/>
              <a:sym typeface="Roboto"/>
            </a:endParaRPr>
          </a:p>
        </p:txBody>
      </p:sp>
      <p:sp>
        <p:nvSpPr>
          <p:cNvPr id="116" name="Google Shape;116;p17"/>
          <p:cNvSpPr txBox="1"/>
          <p:nvPr/>
        </p:nvSpPr>
        <p:spPr>
          <a:xfrm>
            <a:off x="727650" y="3968025"/>
            <a:ext cx="756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latin typeface="Lato"/>
                <a:ea typeface="Lato"/>
                <a:cs typeface="Lato"/>
                <a:sym typeface="Lato"/>
              </a:rPr>
              <a:t>The ResUNet++ architecture is based on the Deep Residual U-Net (ResUNet), which is an architecture that uses the strength of deep residual learning and U-Net. The proposed ResUNet++ architecture takes advantage of the residual blocks, the squeeze and excitation block, ASPP, and the attention block. </a:t>
            </a:r>
            <a:endParaRPr sz="1200">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b="6869" l="0" r="0" t="-6870"/>
          <a:stretch/>
        </p:blipFill>
        <p:spPr>
          <a:xfrm>
            <a:off x="56075" y="992600"/>
            <a:ext cx="5101827" cy="3476951"/>
          </a:xfrm>
          <a:prstGeom prst="rect">
            <a:avLst/>
          </a:prstGeom>
          <a:noFill/>
          <a:ln>
            <a:noFill/>
          </a:ln>
        </p:spPr>
      </p:pic>
      <p:pic>
        <p:nvPicPr>
          <p:cNvPr id="122" name="Google Shape;122;p18"/>
          <p:cNvPicPr preferRelativeResize="0"/>
          <p:nvPr/>
        </p:nvPicPr>
        <p:blipFill>
          <a:blip r:embed="rId4">
            <a:alphaModFix/>
          </a:blip>
          <a:stretch>
            <a:fillRect/>
          </a:stretch>
        </p:blipFill>
        <p:spPr>
          <a:xfrm>
            <a:off x="5243004" y="502025"/>
            <a:ext cx="3502421" cy="4541225"/>
          </a:xfrm>
          <a:prstGeom prst="rect">
            <a:avLst/>
          </a:prstGeom>
          <a:noFill/>
          <a:ln>
            <a:noFill/>
          </a:ln>
        </p:spPr>
      </p:pic>
      <p:sp>
        <p:nvSpPr>
          <p:cNvPr id="123" name="Google Shape;123;p18"/>
          <p:cNvSpPr txBox="1"/>
          <p:nvPr/>
        </p:nvSpPr>
        <p:spPr>
          <a:xfrm>
            <a:off x="5243000" y="1804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Raleway"/>
                <a:ea typeface="Raleway"/>
                <a:cs typeface="Raleway"/>
                <a:sym typeface="Raleway"/>
              </a:rPr>
              <a:t>ResUnet++</a:t>
            </a:r>
            <a:endParaRPr sz="300">
              <a:solidFill>
                <a:schemeClr val="dk2"/>
              </a:solidFill>
            </a:endParaRPr>
          </a:p>
        </p:txBody>
      </p:sp>
      <p:sp>
        <p:nvSpPr>
          <p:cNvPr id="124" name="Google Shape;124;p18"/>
          <p:cNvSpPr txBox="1"/>
          <p:nvPr/>
        </p:nvSpPr>
        <p:spPr>
          <a:xfrm>
            <a:off x="501325" y="180475"/>
            <a:ext cx="3000000" cy="42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40">
                <a:solidFill>
                  <a:schemeClr val="dk2"/>
                </a:solidFill>
                <a:latin typeface="Roboto"/>
                <a:ea typeface="Roboto"/>
                <a:cs typeface="Roboto"/>
                <a:sym typeface="Roboto"/>
              </a:rPr>
              <a:t>U-Net </a:t>
            </a:r>
            <a:endParaRPr b="1" sz="154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86175" y="1399625"/>
            <a:ext cx="101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Roboto"/>
                <a:ea typeface="Roboto"/>
                <a:cs typeface="Roboto"/>
                <a:sym typeface="Roboto"/>
              </a:rPr>
              <a:t>Data </a:t>
            </a:r>
            <a:endParaRPr sz="2100">
              <a:latin typeface="Roboto"/>
              <a:ea typeface="Roboto"/>
              <a:cs typeface="Roboto"/>
              <a:sym typeface="Roboto"/>
            </a:endParaRPr>
          </a:p>
        </p:txBody>
      </p:sp>
      <p:sp>
        <p:nvSpPr>
          <p:cNvPr id="130" name="Google Shape;130;p19"/>
          <p:cNvSpPr txBox="1"/>
          <p:nvPr>
            <p:ph idx="1" type="body"/>
          </p:nvPr>
        </p:nvSpPr>
        <p:spPr>
          <a:xfrm>
            <a:off x="546325" y="2095250"/>
            <a:ext cx="3603900" cy="1728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highlight>
                  <a:schemeClr val="lt1"/>
                </a:highlight>
              </a:rPr>
              <a:t>Each case consists of one TOF-MRA and one structural MR image.</a:t>
            </a:r>
            <a:endParaRPr sz="1200">
              <a:highlight>
                <a:schemeClr val="lt1"/>
              </a:highlight>
            </a:endParaRPr>
          </a:p>
          <a:p>
            <a:pPr indent="0" lvl="0" marL="0" rtl="0" algn="l">
              <a:lnSpc>
                <a:spcPct val="100000"/>
              </a:lnSpc>
              <a:spcBef>
                <a:spcPts val="0"/>
              </a:spcBef>
              <a:spcAft>
                <a:spcPts val="0"/>
              </a:spcAft>
              <a:buNone/>
            </a:pPr>
            <a:r>
              <a:rPr lang="en" sz="1200">
                <a:highlight>
                  <a:schemeClr val="lt1"/>
                </a:highlight>
              </a:rPr>
              <a:t>Trained dataset : 113 cases</a:t>
            </a:r>
            <a:endParaRPr sz="1200">
              <a:highlight>
                <a:schemeClr val="lt1"/>
              </a:highlight>
            </a:endParaRPr>
          </a:p>
          <a:p>
            <a:pPr indent="0" lvl="0" marL="0" rtl="0" algn="l">
              <a:lnSpc>
                <a:spcPct val="100000"/>
              </a:lnSpc>
              <a:spcBef>
                <a:spcPts val="0"/>
              </a:spcBef>
              <a:spcAft>
                <a:spcPts val="0"/>
              </a:spcAft>
              <a:buNone/>
            </a:pPr>
            <a:r>
              <a:rPr lang="en" sz="1200">
                <a:highlight>
                  <a:schemeClr val="lt1"/>
                </a:highlight>
              </a:rPr>
              <a:t>93 cases containing at least one untreated, unruptured intracranial aneurysm</a:t>
            </a:r>
            <a:endParaRPr sz="1200">
              <a:highlight>
                <a:schemeClr val="lt1"/>
              </a:highlight>
            </a:endParaRPr>
          </a:p>
          <a:p>
            <a:pPr indent="-336550" lvl="0" marL="635000" rtl="0" algn="l">
              <a:lnSpc>
                <a:spcPct val="100000"/>
              </a:lnSpc>
              <a:spcBef>
                <a:spcPts val="0"/>
              </a:spcBef>
              <a:spcAft>
                <a:spcPts val="0"/>
              </a:spcAft>
              <a:buClr>
                <a:schemeClr val="accent1"/>
              </a:buClr>
              <a:buSzPts val="1700"/>
              <a:buFont typeface="Lato"/>
              <a:buChar char="●"/>
            </a:pPr>
            <a:r>
              <a:rPr lang="en" sz="1200">
                <a:highlight>
                  <a:schemeClr val="lt1"/>
                </a:highlight>
              </a:rPr>
              <a:t>35 baseline and 35 follow-up of the same subject</a:t>
            </a:r>
            <a:endParaRPr sz="1200">
              <a:highlight>
                <a:schemeClr val="lt1"/>
              </a:highlight>
            </a:endParaRPr>
          </a:p>
          <a:p>
            <a:pPr indent="-336550" lvl="0" marL="635000" rtl="0" algn="l">
              <a:lnSpc>
                <a:spcPct val="100000"/>
              </a:lnSpc>
              <a:spcBef>
                <a:spcPts val="0"/>
              </a:spcBef>
              <a:spcAft>
                <a:spcPts val="0"/>
              </a:spcAft>
              <a:buClr>
                <a:schemeClr val="accent1"/>
              </a:buClr>
              <a:buSzPts val="1700"/>
              <a:buFont typeface="Lato"/>
              <a:buChar char="●"/>
            </a:pPr>
            <a:r>
              <a:rPr lang="en" sz="1200">
                <a:highlight>
                  <a:schemeClr val="lt1"/>
                </a:highlight>
              </a:rPr>
              <a:t>23 unique subjects</a:t>
            </a:r>
            <a:endParaRPr sz="1200">
              <a:highlight>
                <a:schemeClr val="lt1"/>
              </a:highlight>
            </a:endParaRPr>
          </a:p>
          <a:p>
            <a:pPr indent="0" lvl="0" marL="0" rtl="0" algn="l">
              <a:lnSpc>
                <a:spcPct val="100000"/>
              </a:lnSpc>
              <a:spcBef>
                <a:spcPts val="0"/>
              </a:spcBef>
              <a:spcAft>
                <a:spcPts val="0"/>
              </a:spcAft>
              <a:buNone/>
            </a:pPr>
            <a:r>
              <a:rPr lang="en" sz="1200">
                <a:highlight>
                  <a:schemeClr val="lt1"/>
                </a:highlight>
              </a:rPr>
              <a:t>20 scans of subjects without intracranial aneurysms</a:t>
            </a:r>
            <a:endParaRPr b="1" sz="1500">
              <a:highlight>
                <a:srgbClr val="FFFFFF"/>
              </a:highlight>
              <a:latin typeface="Arial"/>
              <a:ea typeface="Arial"/>
              <a:cs typeface="Arial"/>
              <a:sym typeface="Arial"/>
            </a:endParaRPr>
          </a:p>
        </p:txBody>
      </p:sp>
      <p:sp>
        <p:nvSpPr>
          <p:cNvPr id="131" name="Google Shape;131;p19"/>
          <p:cNvSpPr txBox="1"/>
          <p:nvPr>
            <p:ph idx="1" type="body"/>
          </p:nvPr>
        </p:nvSpPr>
        <p:spPr>
          <a:xfrm>
            <a:off x="4323350" y="1984975"/>
            <a:ext cx="4406700" cy="2354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lt1"/>
                </a:highlight>
              </a:rPr>
              <a:t>For each patient the following data is provided - </a:t>
            </a:r>
            <a:endParaRPr>
              <a:highlight>
                <a:schemeClr val="lt1"/>
              </a:highlight>
            </a:endParaRPr>
          </a:p>
          <a:p>
            <a:pPr indent="-298767" lvl="0" marL="457200" rtl="0" algn="l">
              <a:spcBef>
                <a:spcPts val="1200"/>
              </a:spcBef>
              <a:spcAft>
                <a:spcPts val="0"/>
              </a:spcAft>
              <a:buSzPct val="100000"/>
              <a:buAutoNum type="arabicPeriod"/>
            </a:pPr>
            <a:r>
              <a:rPr lang="en">
                <a:highlight>
                  <a:schemeClr val="lt1"/>
                </a:highlight>
              </a:rPr>
              <a:t>Nii.gz file. Original TOF-MRA</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Nii.gz file. Original structural image (T1, T2 or Flair)</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Txt file. Transformation parameters used to align the structural image with the TOF image. Useful if using structural image for processing.</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Json files. Scanning parameters for both TOF and structural data.</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Nii.gz file. Structural image aligned with TOF MRA image.</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Bias field corrected versions of all of the above imaging data.</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Nii.gz file. Segmentation mask</a:t>
            </a:r>
            <a:endParaRPr>
              <a:highlight>
                <a:schemeClr val="lt1"/>
              </a:highlight>
            </a:endParaRPr>
          </a:p>
          <a:p>
            <a:pPr indent="-298767" lvl="0" marL="457200" rtl="0" algn="l">
              <a:spcBef>
                <a:spcPts val="0"/>
              </a:spcBef>
              <a:spcAft>
                <a:spcPts val="0"/>
              </a:spcAft>
              <a:buSzPct val="100000"/>
              <a:buAutoNum type="arabicPeriod"/>
            </a:pPr>
            <a:r>
              <a:rPr lang="en">
                <a:highlight>
                  <a:schemeClr val="lt1"/>
                </a:highlight>
              </a:rPr>
              <a:t>Txt file. Location coordinates of center of mass of aneurysm.</a:t>
            </a:r>
            <a:endParaRPr>
              <a:highlight>
                <a:schemeClr val="lt1"/>
              </a:highlight>
            </a:endParaRPr>
          </a:p>
        </p:txBody>
      </p:sp>
      <p:sp>
        <p:nvSpPr>
          <p:cNvPr id="132" name="Google Shape;132;p19"/>
          <p:cNvSpPr txBox="1"/>
          <p:nvPr>
            <p:ph type="title"/>
          </p:nvPr>
        </p:nvSpPr>
        <p:spPr>
          <a:xfrm>
            <a:off x="4150225" y="1447475"/>
            <a:ext cx="4362000" cy="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Roboto"/>
                <a:ea typeface="Roboto"/>
                <a:cs typeface="Roboto"/>
                <a:sym typeface="Roboto"/>
              </a:rPr>
              <a:t>Detailed description of the Data</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0" y="228600"/>
            <a:ext cx="9144000" cy="468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520675" y="1238375"/>
            <a:ext cx="7578600" cy="676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90"/>
              <a:buNone/>
            </a:pPr>
            <a:r>
              <a:rPr lang="en" sz="2550">
                <a:solidFill>
                  <a:srgbClr val="000000"/>
                </a:solidFill>
                <a:latin typeface="Roboto"/>
                <a:ea typeface="Roboto"/>
                <a:cs typeface="Roboto"/>
                <a:sym typeface="Roboto"/>
              </a:rPr>
              <a:t>Data Preprocessing</a:t>
            </a:r>
            <a:endParaRPr sz="2550">
              <a:solidFill>
                <a:srgbClr val="000000"/>
              </a:solidFill>
              <a:latin typeface="Roboto"/>
              <a:ea typeface="Roboto"/>
              <a:cs typeface="Roboto"/>
              <a:sym typeface="Roboto"/>
            </a:endParaRPr>
          </a:p>
          <a:p>
            <a:pPr indent="0" lvl="0" marL="0" rtl="0" algn="l">
              <a:lnSpc>
                <a:spcPct val="150000"/>
              </a:lnSpc>
              <a:spcBef>
                <a:spcPts val="0"/>
              </a:spcBef>
              <a:spcAft>
                <a:spcPts val="0"/>
              </a:spcAft>
              <a:buSzPts val="990"/>
              <a:buNone/>
            </a:pPr>
            <a:r>
              <a:rPr b="0" lang="en" sz="1340">
                <a:solidFill>
                  <a:schemeClr val="accent1"/>
                </a:solidFill>
                <a:latin typeface="Roboto"/>
                <a:ea typeface="Roboto"/>
                <a:cs typeface="Roboto"/>
                <a:sym typeface="Roboto"/>
              </a:rPr>
              <a:t>A variety of preprocessing steps are used to make the data favourable for training the model.</a:t>
            </a:r>
            <a:endParaRPr b="0" sz="1340">
              <a:solidFill>
                <a:schemeClr val="accent1"/>
              </a:solidFill>
              <a:latin typeface="Roboto"/>
              <a:ea typeface="Roboto"/>
              <a:cs typeface="Roboto"/>
              <a:sym typeface="Roboto"/>
            </a:endParaRPr>
          </a:p>
        </p:txBody>
      </p:sp>
      <p:sp>
        <p:nvSpPr>
          <p:cNvPr id="143" name="Google Shape;143;p21"/>
          <p:cNvSpPr txBox="1"/>
          <p:nvPr/>
        </p:nvSpPr>
        <p:spPr>
          <a:xfrm>
            <a:off x="773475" y="1979175"/>
            <a:ext cx="7578600" cy="76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N4 Bias field correction</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The original TOF-MRA images are preprocessed using n4biasfieldcorrection to correct bias field inhomogeneities. The N4 bias field corrected images are provided with the original ADAM dataset.</a:t>
            </a:r>
            <a:endParaRPr sz="1200">
              <a:solidFill>
                <a:schemeClr val="accent1"/>
              </a:solidFill>
              <a:latin typeface="Lato"/>
              <a:ea typeface="Lato"/>
              <a:cs typeface="Lato"/>
              <a:sym typeface="Lato"/>
            </a:endParaRPr>
          </a:p>
        </p:txBody>
      </p:sp>
      <p:sp>
        <p:nvSpPr>
          <p:cNvPr id="144" name="Google Shape;144;p21"/>
          <p:cNvSpPr txBox="1"/>
          <p:nvPr/>
        </p:nvSpPr>
        <p:spPr>
          <a:xfrm>
            <a:off x="773475" y="2748675"/>
            <a:ext cx="7578600" cy="1139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Resampling</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T</a:t>
            </a:r>
            <a:r>
              <a:rPr lang="en" sz="1200">
                <a:solidFill>
                  <a:schemeClr val="accent1"/>
                </a:solidFill>
                <a:latin typeface="Lato"/>
                <a:ea typeface="Lato"/>
                <a:cs typeface="Lato"/>
                <a:sym typeface="Lato"/>
              </a:rPr>
              <a:t>he original data was acquired from both 3T and 1.5T machines and contains data of various modalities(T1, T2 and flair). We perform resampling to convert this data obtained from different distributions to same voxel spacing (0.5mm x 0.5mm x 0.5mm). For resampling, linear interpolation is used for the original scan and nearest neighbor interpolation is used for the corresponding mask.</a:t>
            </a:r>
            <a:endParaRPr sz="1200">
              <a:solidFill>
                <a:schemeClr val="accent1"/>
              </a:solidFill>
              <a:latin typeface="Lato"/>
              <a:ea typeface="Lato"/>
              <a:cs typeface="Lato"/>
              <a:sym typeface="Lato"/>
            </a:endParaRPr>
          </a:p>
        </p:txBody>
      </p:sp>
      <p:sp>
        <p:nvSpPr>
          <p:cNvPr id="145" name="Google Shape;145;p21"/>
          <p:cNvSpPr txBox="1"/>
          <p:nvPr/>
        </p:nvSpPr>
        <p:spPr>
          <a:xfrm>
            <a:off x="782700" y="3857025"/>
            <a:ext cx="7578600" cy="76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Intensity Clipping </a:t>
            </a:r>
            <a:endParaRPr b="1">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Intensity clipping was performed using 0.5 and 99.5 percentile in order to remove outliers and the values which might hamper the efficacy of training the deep learning model.</a:t>
            </a:r>
            <a:endParaRPr sz="12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