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3640" r:id="rId2"/>
    <p:sldId id="3694" r:id="rId3"/>
    <p:sldId id="3697" r:id="rId4"/>
    <p:sldId id="3711" r:id="rId5"/>
    <p:sldId id="3712" r:id="rId6"/>
    <p:sldId id="3700" r:id="rId7"/>
    <p:sldId id="3709" r:id="rId8"/>
    <p:sldId id="3713" r:id="rId9"/>
    <p:sldId id="3701" r:id="rId10"/>
    <p:sldId id="3702" r:id="rId11"/>
    <p:sldId id="3710" r:id="rId12"/>
    <p:sldId id="3703" r:id="rId13"/>
    <p:sldId id="3708" r:id="rId14"/>
    <p:sldId id="3715" r:id="rId15"/>
    <p:sldId id="3716" r:id="rId16"/>
    <p:sldId id="3717" r:id="rId17"/>
    <p:sldId id="3718" r:id="rId18"/>
    <p:sldId id="3720" r:id="rId19"/>
    <p:sldId id="3721" r:id="rId20"/>
    <p:sldId id="3704" r:id="rId21"/>
    <p:sldId id="3719" r:id="rId22"/>
    <p:sldId id="3705" r:id="rId23"/>
    <p:sldId id="3706" r:id="rId24"/>
    <p:sldId id="364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keshi Parnami" initials="SP" lastIdx="1" clrIdx="0">
    <p:extLst>
      <p:ext uri="{19B8F6BF-5375-455C-9EA6-DF929625EA0E}">
        <p15:presenceInfo xmlns="" xmlns:p15="http://schemas.microsoft.com/office/powerpoint/2012/main" userId="S::sparnami@upes.ac.in::61686955-4e93-4ddb-a545-ba82f91d1f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4ACF"/>
    <a:srgbClr val="46B0FA"/>
    <a:srgbClr val="AE36FF"/>
    <a:srgbClr val="4AAEFC"/>
    <a:srgbClr val="BF2CFE"/>
    <a:srgbClr val="27D4F8"/>
    <a:srgbClr val="D9FF00"/>
    <a:srgbClr val="E0E600"/>
    <a:srgbClr val="0B2F3E"/>
    <a:srgbClr val="B1B1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13" autoAdjust="0"/>
    <p:restoredTop sz="96327"/>
  </p:normalViewPr>
  <p:slideViewPr>
    <p:cSldViewPr snapToGrid="0" snapToObjects="1">
      <p:cViewPr>
        <p:scale>
          <a:sx n="92" d="100"/>
          <a:sy n="92" d="100"/>
        </p:scale>
        <p:origin x="-182" y="-58"/>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E9D15D-1C13-CC45-BE09-4D54E9A973B4}" type="datetimeFigureOut">
              <a:rPr lang="en-US" smtClean="0"/>
              <a:pPr/>
              <a:t>5/13/2022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93A8CF-95A7-924D-878B-183116A25DFA}" type="slidenum">
              <a:rPr lang="en-US" smtClean="0"/>
              <a:pPr/>
              <a:t>‹#›</a:t>
            </a:fld>
            <a:endParaRPr lang="en-US" dirty="0"/>
          </a:p>
        </p:txBody>
      </p:sp>
    </p:spTree>
    <p:extLst>
      <p:ext uri="{BB962C8B-B14F-4D97-AF65-F5344CB8AC3E}">
        <p14:creationId xmlns:p14="http://schemas.microsoft.com/office/powerpoint/2010/main" val="3923962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7C73FB-2D72-9945-BF45-5347690BBEB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 xmlns:a16="http://schemas.microsoft.com/office/drawing/2014/main" id="{6D93C615-989D-9D44-8501-FCE01FCEDC63}"/>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 xmlns:a16="http://schemas.microsoft.com/office/drawing/2014/main" id="{DA9E5F24-53F9-054C-A9F8-3DCFACAB9877}"/>
              </a:ext>
            </a:extLst>
          </p:cNvPr>
          <p:cNvSpPr>
            <a:spLocks noGrp="1"/>
          </p:cNvSpPr>
          <p:nvPr>
            <p:ph type="dt" sz="half" idx="10"/>
          </p:nvPr>
        </p:nvSpPr>
        <p:spPr>
          <a:xfrm>
            <a:off x="838200" y="6356350"/>
            <a:ext cx="2743200" cy="365125"/>
          </a:xfrm>
          <a:prstGeom prst="rect">
            <a:avLst/>
          </a:prstGeom>
        </p:spPr>
        <p:txBody>
          <a:bodyPr/>
          <a:lstStyle/>
          <a:p>
            <a:fld id="{FD3D9895-3AFC-9E49-BB6B-D5AF81433D95}" type="datetimeFigureOut">
              <a:rPr lang="en-US" smtClean="0"/>
              <a:pPr/>
              <a:t>5/13/2022</a:t>
            </a:fld>
            <a:endParaRPr lang="en-US" dirty="0"/>
          </a:p>
        </p:txBody>
      </p:sp>
      <p:sp>
        <p:nvSpPr>
          <p:cNvPr id="5" name="Footer Placeholder 4">
            <a:extLst>
              <a:ext uri="{FF2B5EF4-FFF2-40B4-BE49-F238E27FC236}">
                <a16:creationId xmlns="" xmlns:a16="http://schemas.microsoft.com/office/drawing/2014/main" id="{69BE7FB8-C70E-584A-A086-8852BD639520}"/>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 xmlns:a16="http://schemas.microsoft.com/office/drawing/2014/main" id="{E755C156-1A78-7A4C-AB86-BCA1B1785D83}"/>
              </a:ext>
            </a:extLst>
          </p:cNvPr>
          <p:cNvSpPr>
            <a:spLocks noGrp="1"/>
          </p:cNvSpPr>
          <p:nvPr>
            <p:ph type="sldNum" sz="quarter" idx="12"/>
          </p:nvPr>
        </p:nvSpPr>
        <p:spPr>
          <a:xfrm>
            <a:off x="8610600" y="6356350"/>
            <a:ext cx="2743200" cy="365125"/>
          </a:xfrm>
          <a:prstGeom prst="rect">
            <a:avLst/>
          </a:prstGeom>
        </p:spPr>
        <p:txBody>
          <a:bodyPr/>
          <a:lstStyle/>
          <a:p>
            <a:fld id="{CF45BD75-B1E6-DE4E-8CD3-58B4BE092B5A}" type="slidenum">
              <a:rPr lang="en-US" smtClean="0"/>
              <a:pPr/>
              <a:t>‹#›</a:t>
            </a:fld>
            <a:endParaRPr lang="en-US" dirty="0"/>
          </a:p>
        </p:txBody>
      </p:sp>
    </p:spTree>
    <p:extLst>
      <p:ext uri="{BB962C8B-B14F-4D97-AF65-F5344CB8AC3E}">
        <p14:creationId xmlns:p14="http://schemas.microsoft.com/office/powerpoint/2010/main" val="777713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424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1703F520-AAB7-4D20-958E-A456239933B0}" type="datetimeFigureOut">
              <a:rPr lang="en-US" smtClean="0"/>
              <a:pPr/>
              <a:t>5/13/2022</a:t>
            </a:fld>
            <a:endParaRPr lang="en-US"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CD3316BF-8A16-4F24-9F8F-9D40354D5A5C}" type="slidenum">
              <a:rPr lang="en-US" smtClean="0"/>
              <a:pPr/>
              <a:t>‹#›</a:t>
            </a:fld>
            <a:endParaRPr lang="en-US" dirty="0"/>
          </a:p>
        </p:txBody>
      </p:sp>
    </p:spTree>
    <p:extLst>
      <p:ext uri="{BB962C8B-B14F-4D97-AF65-F5344CB8AC3E}">
        <p14:creationId xmlns:p14="http://schemas.microsoft.com/office/powerpoint/2010/main" val="27373404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 xmlns:a16="http://schemas.microsoft.com/office/drawing/2014/main" id="{92C0DC26-5D78-6140-BF89-41378C4365C1}"/>
              </a:ext>
            </a:extLst>
          </p:cNvPr>
          <p:cNvSpPr/>
          <p:nvPr userDrawn="1"/>
        </p:nvSpPr>
        <p:spPr>
          <a:xfrm>
            <a:off x="98853" y="86497"/>
            <a:ext cx="11998411" cy="6685005"/>
          </a:xfrm>
          <a:prstGeom prst="rect">
            <a:avLst/>
          </a:prstGeom>
          <a:noFill/>
          <a:ln w="28575">
            <a:solidFill>
              <a:srgbClr val="46B0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text, clipart&#10;&#10;Description automatically generated">
            <a:extLst>
              <a:ext uri="{FF2B5EF4-FFF2-40B4-BE49-F238E27FC236}">
                <a16:creationId xmlns="" xmlns:a16="http://schemas.microsoft.com/office/drawing/2014/main" id="{C5EF86C0-A360-484B-B595-7CC69137B538}"/>
              </a:ext>
            </a:extLst>
          </p:cNvPr>
          <p:cNvPicPr>
            <a:picLocks noChangeAspect="1"/>
          </p:cNvPicPr>
          <p:nvPr userDrawn="1"/>
        </p:nvPicPr>
        <p:blipFill rotWithShape="1">
          <a:blip r:embed="rId5"/>
          <a:srcRect t="12813" r="7454"/>
          <a:stretch/>
        </p:blipFill>
        <p:spPr>
          <a:xfrm>
            <a:off x="10718090" y="127821"/>
            <a:ext cx="1336257" cy="540774"/>
          </a:xfrm>
          <a:prstGeom prst="rect">
            <a:avLst/>
          </a:prstGeom>
        </p:spPr>
      </p:pic>
    </p:spTree>
    <p:extLst>
      <p:ext uri="{BB962C8B-B14F-4D97-AF65-F5344CB8AC3E}">
        <p14:creationId xmlns:p14="http://schemas.microsoft.com/office/powerpoint/2010/main" val="2038464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9E8895C2-828B-934B-8B58-BBC23AD3665A}"/>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picture containing text, clipart&#10;&#10;Description automatically generated">
            <a:extLst>
              <a:ext uri="{FF2B5EF4-FFF2-40B4-BE49-F238E27FC236}">
                <a16:creationId xmlns="" xmlns:a16="http://schemas.microsoft.com/office/drawing/2014/main" id="{2F2F3CE5-A64B-4B6C-9275-01E87181FAAF}"/>
              </a:ext>
            </a:extLst>
          </p:cNvPr>
          <p:cNvPicPr>
            <a:picLocks noChangeAspect="1"/>
          </p:cNvPicPr>
          <p:nvPr/>
        </p:nvPicPr>
        <p:blipFill>
          <a:blip r:embed="rId2"/>
          <a:stretch>
            <a:fillRect/>
          </a:stretch>
        </p:blipFill>
        <p:spPr>
          <a:xfrm>
            <a:off x="7485017" y="143688"/>
            <a:ext cx="4564228" cy="1474098"/>
          </a:xfrm>
          <a:prstGeom prst="rect">
            <a:avLst/>
          </a:prstGeom>
        </p:spPr>
      </p:pic>
      <p:sp>
        <p:nvSpPr>
          <p:cNvPr id="2" name="TextBox 1"/>
          <p:cNvSpPr txBox="1"/>
          <p:nvPr/>
        </p:nvSpPr>
        <p:spPr>
          <a:xfrm>
            <a:off x="2756262" y="1532487"/>
            <a:ext cx="6701245" cy="923330"/>
          </a:xfrm>
          <a:prstGeom prst="rect">
            <a:avLst/>
          </a:prstGeom>
          <a:noFill/>
        </p:spPr>
        <p:txBody>
          <a:bodyPr wrap="square" rtlCol="0">
            <a:spAutoFit/>
          </a:bodyPr>
          <a:lstStyle/>
          <a:p>
            <a:r>
              <a:rPr lang="en-IN" sz="5400" dirty="0"/>
              <a:t> </a:t>
            </a:r>
            <a:r>
              <a:rPr lang="en-IN" sz="5400" u="sng" dirty="0"/>
              <a:t>Minor Project - 2</a:t>
            </a:r>
          </a:p>
        </p:txBody>
      </p:sp>
      <p:sp>
        <p:nvSpPr>
          <p:cNvPr id="4" name="TextBox 3"/>
          <p:cNvSpPr txBox="1"/>
          <p:nvPr/>
        </p:nvSpPr>
        <p:spPr>
          <a:xfrm>
            <a:off x="793630" y="2139351"/>
            <a:ext cx="8927519" cy="1569660"/>
          </a:xfrm>
          <a:prstGeom prst="rect">
            <a:avLst/>
          </a:prstGeom>
          <a:noFill/>
        </p:spPr>
        <p:txBody>
          <a:bodyPr wrap="square" rtlCol="0">
            <a:spAutoFit/>
          </a:bodyPr>
          <a:lstStyle/>
          <a:p>
            <a:pPr algn="ctr"/>
            <a:r>
              <a:rPr lang="en-IN" sz="3200" dirty="0"/>
              <a:t>    </a:t>
            </a:r>
          </a:p>
          <a:p>
            <a:pPr algn="ctr"/>
            <a:endParaRPr lang="en-IN" sz="3200" dirty="0"/>
          </a:p>
          <a:p>
            <a:pPr algn="ctr"/>
            <a:r>
              <a:rPr lang="en-IN" sz="3200" dirty="0"/>
              <a:t>Title: Online Voting System</a:t>
            </a:r>
          </a:p>
        </p:txBody>
      </p:sp>
      <p:sp>
        <p:nvSpPr>
          <p:cNvPr id="6" name="TextBox 5"/>
          <p:cNvSpPr txBox="1"/>
          <p:nvPr/>
        </p:nvSpPr>
        <p:spPr>
          <a:xfrm>
            <a:off x="304829" y="4649638"/>
            <a:ext cx="4042884" cy="2031325"/>
          </a:xfrm>
          <a:prstGeom prst="rect">
            <a:avLst/>
          </a:prstGeom>
          <a:noFill/>
        </p:spPr>
        <p:txBody>
          <a:bodyPr wrap="square" rtlCol="0">
            <a:spAutoFit/>
          </a:bodyPr>
          <a:lstStyle/>
          <a:p>
            <a:r>
              <a:rPr lang="en-IN" dirty="0"/>
              <a:t>Presented by:</a:t>
            </a:r>
          </a:p>
          <a:p>
            <a:endParaRPr lang="en-IN" dirty="0"/>
          </a:p>
          <a:p>
            <a:r>
              <a:rPr lang="en-IN" dirty="0"/>
              <a:t>R103219018  - </a:t>
            </a:r>
            <a:r>
              <a:rPr lang="en-IN" dirty="0" err="1"/>
              <a:t>Shivani</a:t>
            </a:r>
            <a:r>
              <a:rPr lang="en-IN" dirty="0"/>
              <a:t> Saran</a:t>
            </a:r>
          </a:p>
          <a:p>
            <a:r>
              <a:rPr lang="en-IN" dirty="0"/>
              <a:t>R103219028  - </a:t>
            </a:r>
            <a:r>
              <a:rPr lang="en-IN" dirty="0" err="1"/>
              <a:t>Utkarsh</a:t>
            </a:r>
            <a:r>
              <a:rPr lang="en-IN" dirty="0"/>
              <a:t> Sharma</a:t>
            </a:r>
          </a:p>
          <a:p>
            <a:r>
              <a:rPr lang="en-IN" dirty="0"/>
              <a:t>R103219010  - </a:t>
            </a:r>
            <a:r>
              <a:rPr lang="en-IN" dirty="0" err="1"/>
              <a:t>Luxmi</a:t>
            </a:r>
            <a:r>
              <a:rPr lang="en-IN" dirty="0"/>
              <a:t> </a:t>
            </a:r>
            <a:r>
              <a:rPr lang="en-IN" dirty="0" err="1"/>
              <a:t>Rana</a:t>
            </a:r>
            <a:endParaRPr lang="en-IN" dirty="0"/>
          </a:p>
          <a:p>
            <a:r>
              <a:rPr lang="en-IN" dirty="0"/>
              <a:t>R103219027  - </a:t>
            </a:r>
            <a:r>
              <a:rPr lang="en-IN" dirty="0" err="1"/>
              <a:t>Chirag</a:t>
            </a:r>
            <a:r>
              <a:rPr lang="en-IN" dirty="0"/>
              <a:t> </a:t>
            </a:r>
            <a:r>
              <a:rPr lang="en-IN" dirty="0" err="1"/>
              <a:t>Raghuwanshi</a:t>
            </a:r>
            <a:endParaRPr lang="en-IN" dirty="0"/>
          </a:p>
          <a:p>
            <a:endParaRPr lang="en-IN" dirty="0"/>
          </a:p>
        </p:txBody>
      </p:sp>
      <p:sp>
        <p:nvSpPr>
          <p:cNvPr id="9" name="TextBox 8"/>
          <p:cNvSpPr txBox="1"/>
          <p:nvPr/>
        </p:nvSpPr>
        <p:spPr>
          <a:xfrm>
            <a:off x="8882743" y="5003074"/>
            <a:ext cx="2717074" cy="1200329"/>
          </a:xfrm>
          <a:prstGeom prst="rect">
            <a:avLst/>
          </a:prstGeom>
          <a:noFill/>
        </p:spPr>
        <p:txBody>
          <a:bodyPr wrap="square" rtlCol="0">
            <a:spAutoFit/>
          </a:bodyPr>
          <a:lstStyle/>
          <a:p>
            <a:r>
              <a:rPr lang="en-IN" dirty="0"/>
              <a:t>Mentored By:</a:t>
            </a:r>
          </a:p>
          <a:p>
            <a:endParaRPr lang="en-IN" dirty="0"/>
          </a:p>
          <a:p>
            <a:r>
              <a:rPr lang="en-IN" dirty="0"/>
              <a:t>Mr. </a:t>
            </a:r>
            <a:r>
              <a:rPr lang="en-IN" dirty="0" err="1"/>
              <a:t>Bikram</a:t>
            </a:r>
            <a:r>
              <a:rPr lang="en-IN" dirty="0"/>
              <a:t> </a:t>
            </a:r>
            <a:r>
              <a:rPr lang="en-IN" dirty="0" err="1"/>
              <a:t>Pratim</a:t>
            </a:r>
            <a:r>
              <a:rPr lang="en-IN" dirty="0"/>
              <a:t> </a:t>
            </a:r>
            <a:r>
              <a:rPr lang="en-IN" dirty="0" err="1"/>
              <a:t>Bhuyan</a:t>
            </a:r>
            <a:endParaRPr lang="en-IN" dirty="0"/>
          </a:p>
          <a:p>
            <a:r>
              <a:rPr lang="en-IN" dirty="0"/>
              <a:t>Assistant Professor</a:t>
            </a:r>
          </a:p>
        </p:txBody>
      </p:sp>
    </p:spTree>
    <p:extLst>
      <p:ext uri="{BB962C8B-B14F-4D97-AF65-F5344CB8AC3E}">
        <p14:creationId xmlns:p14="http://schemas.microsoft.com/office/powerpoint/2010/main" val="1627799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B2EC635B-D8A3-4A72-8304-20FFBA5D21A3}"/>
              </a:ext>
            </a:extLst>
          </p:cNvPr>
          <p:cNvSpPr txBox="1"/>
          <p:nvPr/>
        </p:nvSpPr>
        <p:spPr>
          <a:xfrm>
            <a:off x="325927" y="248626"/>
            <a:ext cx="7530363" cy="830997"/>
          </a:xfrm>
          <a:prstGeom prst="rect">
            <a:avLst/>
          </a:prstGeom>
          <a:noFill/>
        </p:spPr>
        <p:txBody>
          <a:bodyPr wrap="square" rtlCol="0">
            <a:spAutoFit/>
          </a:bodyPr>
          <a:lstStyle/>
          <a:p>
            <a:r>
              <a:rPr lang="en-US" sz="4800" b="1" dirty="0">
                <a:solidFill>
                  <a:srgbClr val="46B0FA"/>
                </a:solidFill>
                <a:latin typeface="Arial" panose="020B0604020202020204" pitchFamily="34" charset="0"/>
                <a:cs typeface="Arial" panose="020B0604020202020204" pitchFamily="34" charset="0"/>
              </a:rPr>
              <a:t>Methodology</a:t>
            </a:r>
            <a:endParaRPr lang="en-IN" sz="4800" b="1" dirty="0">
              <a:solidFill>
                <a:srgbClr val="46B0FA"/>
              </a:solidFill>
              <a:latin typeface="Arial" panose="020B0604020202020204" pitchFamily="34" charset="0"/>
              <a:cs typeface="Arial" panose="020B0604020202020204" pitchFamily="34" charset="0"/>
            </a:endParaRPr>
          </a:p>
        </p:txBody>
      </p:sp>
      <p:sp>
        <p:nvSpPr>
          <p:cNvPr id="4" name="Rectangle 3"/>
          <p:cNvSpPr/>
          <p:nvPr/>
        </p:nvSpPr>
        <p:spPr>
          <a:xfrm>
            <a:off x="1509623" y="1492369"/>
            <a:ext cx="7634377" cy="369332"/>
          </a:xfrm>
          <a:prstGeom prst="rect">
            <a:avLst/>
          </a:prstGeom>
        </p:spPr>
        <p:txBody>
          <a:bodyPr wrap="square">
            <a:spAutoFit/>
          </a:bodyPr>
          <a:lstStyle/>
          <a:p>
            <a:r>
              <a:rPr lang="en-IN" dirty="0"/>
              <a:t> </a:t>
            </a:r>
            <a:endParaRPr lang="en-US" dirty="0"/>
          </a:p>
        </p:txBody>
      </p:sp>
      <p:sp>
        <p:nvSpPr>
          <p:cNvPr id="5" name="Rectangle 4"/>
          <p:cNvSpPr/>
          <p:nvPr/>
        </p:nvSpPr>
        <p:spPr>
          <a:xfrm>
            <a:off x="1061049" y="1966823"/>
            <a:ext cx="8082951" cy="3477875"/>
          </a:xfrm>
          <a:prstGeom prst="rect">
            <a:avLst/>
          </a:prstGeom>
        </p:spPr>
        <p:txBody>
          <a:bodyPr wrap="square">
            <a:spAutoFit/>
          </a:bodyPr>
          <a:lstStyle/>
          <a:p>
            <a:pPr marL="342900" indent="-342900" algn="just">
              <a:buFont typeface="Wingdings" panose="05000000000000000000" pitchFamily="2" charset="2"/>
              <a:buChar char="Ø"/>
            </a:pPr>
            <a:r>
              <a:rPr lang="en-GB" sz="2000" dirty="0"/>
              <a:t>With the "ONLINE VOTING SYSTEM", a voter can use his/her voting right online without any difficulty. </a:t>
            </a:r>
          </a:p>
          <a:p>
            <a:pPr marL="342900" indent="-342900" algn="just">
              <a:buFont typeface="Wingdings" panose="05000000000000000000" pitchFamily="2" charset="2"/>
              <a:buChar char="Ø"/>
            </a:pPr>
            <a:r>
              <a:rPr lang="en-GB" sz="2000" dirty="0"/>
              <a:t>He/she has to register as a voter first before being authorized to vote. The registration should be done prior to the voting date to enable data update in the database.</a:t>
            </a:r>
          </a:p>
          <a:p>
            <a:pPr marL="342900" indent="-342900" algn="just">
              <a:buFont typeface="Wingdings" panose="05000000000000000000" pitchFamily="2" charset="2"/>
              <a:buChar char="Ø"/>
            </a:pPr>
            <a:r>
              <a:rPr lang="en-GB" sz="2000" dirty="0"/>
              <a:t>However, not just anybody can vote. For one to participate in the elections, he/she must have the requirements. For instance, he/she must be a registered citizen i.e. must be 18 and above years old.</a:t>
            </a:r>
          </a:p>
          <a:p>
            <a:pPr marL="342900" indent="-342900" algn="just">
              <a:buFont typeface="Wingdings" panose="05000000000000000000" pitchFamily="2" charset="2"/>
              <a:buChar char="Ø"/>
            </a:pPr>
            <a:r>
              <a:rPr lang="en-GB" sz="2000" dirty="0"/>
              <a:t> As already stated, the project ‘Online Voting' provides means for fast and convenient voting and access to this system is limited only to registered voters.</a:t>
            </a:r>
            <a:endParaRPr lang="en-US" sz="2000" dirty="0"/>
          </a:p>
        </p:txBody>
      </p:sp>
    </p:spTree>
    <p:extLst>
      <p:ext uri="{BB962C8B-B14F-4D97-AF65-F5344CB8AC3E}">
        <p14:creationId xmlns:p14="http://schemas.microsoft.com/office/powerpoint/2010/main" val="579667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85337" y="741872"/>
            <a:ext cx="7858664" cy="2954655"/>
          </a:xfrm>
          <a:prstGeom prst="rect">
            <a:avLst/>
          </a:prstGeom>
        </p:spPr>
        <p:txBody>
          <a:bodyPr wrap="square">
            <a:spAutoFit/>
          </a:bodyPr>
          <a:lstStyle/>
          <a:p>
            <a:r>
              <a:rPr lang="en-GB" sz="2400" dirty="0"/>
              <a:t>The project </a:t>
            </a:r>
            <a:r>
              <a:rPr lang="en-GB" sz="2400" dirty="0" smtClean="0"/>
              <a:t> have </a:t>
            </a:r>
            <a:r>
              <a:rPr lang="en-GB" sz="2400" dirty="0"/>
              <a:t>following major features</a:t>
            </a:r>
            <a:r>
              <a:rPr lang="en-GB" sz="2400" dirty="0" smtClean="0"/>
              <a:t>:</a:t>
            </a:r>
          </a:p>
          <a:p>
            <a:endParaRPr lang="en-GB" sz="2400" dirty="0"/>
          </a:p>
          <a:p>
            <a:endParaRPr lang="en-GB" sz="2400" dirty="0"/>
          </a:p>
          <a:p>
            <a:pPr marL="285750" indent="-285750">
              <a:buFont typeface="Wingdings" pitchFamily="2" charset="2"/>
              <a:buChar char="Ø"/>
            </a:pPr>
            <a:r>
              <a:rPr lang="en-GB" sz="3200" dirty="0" smtClean="0"/>
              <a:t>Admin </a:t>
            </a:r>
            <a:r>
              <a:rPr lang="en-GB" sz="3200" dirty="0"/>
              <a:t>module:</a:t>
            </a:r>
          </a:p>
          <a:p>
            <a:pPr marL="285750" indent="-285750">
              <a:buFont typeface="Wingdings" pitchFamily="2" charset="2"/>
              <a:buChar char="Ø"/>
            </a:pPr>
            <a:r>
              <a:rPr lang="en-GB" sz="3200" dirty="0" smtClean="0"/>
              <a:t>Voter </a:t>
            </a:r>
            <a:r>
              <a:rPr lang="en-GB" sz="3200" dirty="0"/>
              <a:t>module :</a:t>
            </a:r>
          </a:p>
          <a:p>
            <a:pPr marL="285750" indent="-285750">
              <a:buFont typeface="Wingdings" pitchFamily="2" charset="2"/>
              <a:buChar char="Ø"/>
            </a:pPr>
            <a:r>
              <a:rPr lang="en-GB" sz="3200" dirty="0" smtClean="0"/>
              <a:t>Candidate </a:t>
            </a:r>
            <a:r>
              <a:rPr lang="en-GB" sz="3200" dirty="0"/>
              <a:t>module : </a:t>
            </a:r>
          </a:p>
          <a:p>
            <a:r>
              <a:rPr lang="en-GB" dirty="0"/>
              <a:t>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B2EC635B-D8A3-4A72-8304-20FFBA5D21A3}"/>
              </a:ext>
            </a:extLst>
          </p:cNvPr>
          <p:cNvSpPr txBox="1"/>
          <p:nvPr/>
        </p:nvSpPr>
        <p:spPr>
          <a:xfrm>
            <a:off x="325927" y="248626"/>
            <a:ext cx="7530363" cy="1323439"/>
          </a:xfrm>
          <a:prstGeom prst="rect">
            <a:avLst/>
          </a:prstGeom>
          <a:noFill/>
        </p:spPr>
        <p:txBody>
          <a:bodyPr wrap="square" rtlCol="0">
            <a:spAutoFit/>
          </a:bodyPr>
          <a:lstStyle/>
          <a:p>
            <a:r>
              <a:rPr lang="en-US" sz="4000" b="1" dirty="0">
                <a:solidFill>
                  <a:srgbClr val="46B0FA"/>
                </a:solidFill>
                <a:latin typeface="Arial" panose="020B0604020202020204" pitchFamily="34" charset="0"/>
                <a:cs typeface="Arial" panose="020B0604020202020204" pitchFamily="34" charset="0"/>
              </a:rPr>
              <a:t>Working Model</a:t>
            </a:r>
          </a:p>
          <a:p>
            <a:endParaRPr lang="en-IN" sz="40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 xmlns:a16="http://schemas.microsoft.com/office/drawing/2014/main" id="{66168532-D141-4AB0-BD29-1663F2877B3E}"/>
              </a:ext>
            </a:extLst>
          </p:cNvPr>
          <p:cNvSpPr txBox="1"/>
          <p:nvPr/>
        </p:nvSpPr>
        <p:spPr>
          <a:xfrm>
            <a:off x="1071154" y="1208162"/>
            <a:ext cx="9901002" cy="984885"/>
          </a:xfrm>
          <a:prstGeom prst="rect">
            <a:avLst/>
          </a:prstGeom>
          <a:noFill/>
        </p:spPr>
        <p:txBody>
          <a:bodyPr wrap="square" rtlCol="0">
            <a:spAutoFit/>
          </a:bodyPr>
          <a:lstStyle/>
          <a:p>
            <a:r>
              <a:rPr lang="en-US" sz="2000" dirty="0">
                <a:solidFill>
                  <a:schemeClr val="accent2"/>
                </a:solidFill>
                <a:latin typeface="Arial" panose="020B0604020202020204" pitchFamily="34" charset="0"/>
                <a:cs typeface="Arial" panose="020B0604020202020204" pitchFamily="34" charset="0"/>
              </a:rPr>
              <a:t> </a:t>
            </a:r>
          </a:p>
          <a:p>
            <a:endParaRPr lang="en-US" sz="20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5122" name="AutoShape 2" descr="blob:https://web.whatsapp.com/43873706-7422-46c3-a5f8-ca2a5d427f8f"/>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4" name="AutoShape 4" descr="blob:https://web.whatsapp.com/43873706-7422-46c3-a5f8-ca2a5d427f8f"/>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325927" y="1208163"/>
            <a:ext cx="4269060" cy="584775"/>
          </a:xfrm>
          <a:prstGeom prst="rect">
            <a:avLst/>
          </a:prstGeom>
          <a:noFill/>
        </p:spPr>
        <p:txBody>
          <a:bodyPr wrap="square" rtlCol="0">
            <a:spAutoFit/>
          </a:bodyPr>
          <a:lstStyle/>
          <a:p>
            <a:r>
              <a:rPr lang="en-IN" sz="3200" dirty="0"/>
              <a:t>Technical Diagram :</a:t>
            </a:r>
            <a:endParaRPr lang="en-US" sz="3200" dirty="0"/>
          </a:p>
        </p:txBody>
      </p:sp>
      <p:pic>
        <p:nvPicPr>
          <p:cNvPr id="5" name="Picture 4">
            <a:extLst>
              <a:ext uri="{FF2B5EF4-FFF2-40B4-BE49-F238E27FC236}">
                <a16:creationId xmlns="" xmlns:a16="http://schemas.microsoft.com/office/drawing/2014/main" id="{9F123AAD-D49F-437C-AE55-1EF7470AD8DC}"/>
              </a:ext>
            </a:extLst>
          </p:cNvPr>
          <p:cNvPicPr>
            <a:picLocks noChangeAspect="1"/>
          </p:cNvPicPr>
          <p:nvPr/>
        </p:nvPicPr>
        <p:blipFill>
          <a:blip r:embed="rId2"/>
          <a:stretch>
            <a:fillRect/>
          </a:stretch>
        </p:blipFill>
        <p:spPr>
          <a:xfrm>
            <a:off x="4346310" y="1044105"/>
            <a:ext cx="5338017" cy="5245533"/>
          </a:xfrm>
          <a:prstGeom prst="rect">
            <a:avLst/>
          </a:prstGeom>
        </p:spPr>
      </p:pic>
    </p:spTree>
    <p:extLst>
      <p:ext uri="{BB962C8B-B14F-4D97-AF65-F5344CB8AC3E}">
        <p14:creationId xmlns:p14="http://schemas.microsoft.com/office/powerpoint/2010/main" val="2374755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1AC00ED4-068A-44FA-B81C-EB253380BB5C}"/>
              </a:ext>
            </a:extLst>
          </p:cNvPr>
          <p:cNvPicPr>
            <a:picLocks noChangeAspect="1"/>
          </p:cNvPicPr>
          <p:nvPr/>
        </p:nvPicPr>
        <p:blipFill>
          <a:blip r:embed="rId2"/>
          <a:stretch>
            <a:fillRect/>
          </a:stretch>
        </p:blipFill>
        <p:spPr>
          <a:xfrm>
            <a:off x="2305050" y="383685"/>
            <a:ext cx="7581900" cy="647431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124796" y="430476"/>
            <a:ext cx="2158997" cy="523220"/>
          </a:xfrm>
          <a:prstGeom prst="rect">
            <a:avLst/>
          </a:prstGeom>
          <a:noFill/>
        </p:spPr>
        <p:txBody>
          <a:bodyPr wrap="square" rtlCol="0">
            <a:spAutoFit/>
          </a:bodyPr>
          <a:lstStyle/>
          <a:p>
            <a:r>
              <a:rPr lang="en-US" sz="2800" dirty="0" smtClean="0">
                <a:solidFill>
                  <a:schemeClr val="accent6">
                    <a:lumMod val="50000"/>
                  </a:schemeClr>
                </a:solidFill>
                <a:effectLst>
                  <a:outerShdw blurRad="38100" dist="38100" dir="2700000" algn="tl">
                    <a:srgbClr val="000000">
                      <a:alpha val="43137"/>
                    </a:srgbClr>
                  </a:outerShdw>
                </a:effectLst>
              </a:rPr>
              <a:t>INTERFACE</a:t>
            </a:r>
            <a:endParaRPr lang="en-IN" sz="2800" dirty="0">
              <a:solidFill>
                <a:schemeClr val="accent6">
                  <a:lumMod val="50000"/>
                </a:schemeClr>
              </a:solidFill>
              <a:effectLst>
                <a:outerShdw blurRad="38100" dist="38100" dir="2700000" algn="tl">
                  <a:srgbClr val="000000">
                    <a:alpha val="43137"/>
                  </a:srgbClr>
                </a:outerShdw>
              </a:effectLst>
            </a:endParaRPr>
          </a:p>
        </p:txBody>
      </p:sp>
      <p:graphicFrame>
        <p:nvGraphicFramePr>
          <p:cNvPr id="4" name="Table 3"/>
          <p:cNvGraphicFramePr>
            <a:graphicFrameLocks noGrp="1"/>
          </p:cNvGraphicFramePr>
          <p:nvPr>
            <p:extLst>
              <p:ext uri="{D42A27DB-BD31-4B8C-83A1-F6EECF244321}">
                <p14:modId xmlns:p14="http://schemas.microsoft.com/office/powerpoint/2010/main" val="686535807"/>
              </p:ext>
            </p:extLst>
          </p:nvPr>
        </p:nvGraphicFramePr>
        <p:xfrm>
          <a:off x="4449155" y="1334808"/>
          <a:ext cx="2739505" cy="1854200"/>
        </p:xfrm>
        <a:graphic>
          <a:graphicData uri="http://schemas.openxmlformats.org/drawingml/2006/table">
            <a:tbl>
              <a:tblPr firstRow="1" bandRow="1">
                <a:tableStyleId>{5C22544A-7EE6-4342-B048-85BDC9FD1C3A}</a:tableStyleId>
              </a:tblPr>
              <a:tblGrid>
                <a:gridCol w="2739505"/>
              </a:tblGrid>
              <a:tr h="370840">
                <a:tc>
                  <a:txBody>
                    <a:bodyPr/>
                    <a:lstStyle/>
                    <a:p>
                      <a:r>
                        <a:rPr lang="en-US" dirty="0" smtClean="0"/>
                        <a:t>ADMIN</a:t>
                      </a:r>
                      <a:endParaRPr lang="en-IN" dirty="0"/>
                    </a:p>
                  </a:txBody>
                  <a:tcPr>
                    <a:solidFill>
                      <a:schemeClr val="accent1">
                        <a:lumMod val="40000"/>
                        <a:lumOff val="60000"/>
                      </a:schemeClr>
                    </a:solidFill>
                  </a:tcPr>
                </a:tc>
              </a:tr>
              <a:tr h="370840">
                <a:tc>
                  <a:txBody>
                    <a:bodyPr/>
                    <a:lstStyle/>
                    <a:p>
                      <a:r>
                        <a:rPr lang="en-US" dirty="0" smtClean="0"/>
                        <a:t>VOTER</a:t>
                      </a:r>
                      <a:endParaRPr lang="en-IN" dirty="0"/>
                    </a:p>
                  </a:txBody>
                  <a:tcPr/>
                </a:tc>
              </a:tr>
              <a:tr h="370840">
                <a:tc>
                  <a:txBody>
                    <a:bodyPr/>
                    <a:lstStyle/>
                    <a:p>
                      <a:r>
                        <a:rPr lang="en-US" dirty="0" smtClean="0"/>
                        <a:t>CONTACT</a:t>
                      </a:r>
                      <a:endParaRPr lang="en-IN" dirty="0"/>
                    </a:p>
                  </a:txBody>
                  <a:tcPr/>
                </a:tc>
              </a:tr>
              <a:tr h="370840">
                <a:tc>
                  <a:txBody>
                    <a:bodyPr/>
                    <a:lstStyle/>
                    <a:p>
                      <a:r>
                        <a:rPr lang="en-US" dirty="0" smtClean="0"/>
                        <a:t>UPDATES</a:t>
                      </a:r>
                      <a:endParaRPr lang="en-IN" dirty="0"/>
                    </a:p>
                  </a:txBody>
                  <a:tcPr/>
                </a:tc>
              </a:tr>
              <a:tr h="370840">
                <a:tc>
                  <a:txBody>
                    <a:bodyPr/>
                    <a:lstStyle/>
                    <a:p>
                      <a:r>
                        <a:rPr lang="en-US" dirty="0" smtClean="0"/>
                        <a:t>LOGOUT</a:t>
                      </a:r>
                      <a:endParaRPr lang="en-IN"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979973553"/>
              </p:ext>
            </p:extLst>
          </p:nvPr>
        </p:nvGraphicFramePr>
        <p:xfrm>
          <a:off x="249383" y="2319867"/>
          <a:ext cx="3067396" cy="2314482"/>
        </p:xfrm>
        <a:graphic>
          <a:graphicData uri="http://schemas.openxmlformats.org/drawingml/2006/table">
            <a:tbl>
              <a:tblPr firstRow="1" bandRow="1">
                <a:tableStyleId>{5C22544A-7EE6-4342-B048-85BDC9FD1C3A}</a:tableStyleId>
              </a:tblPr>
              <a:tblGrid>
                <a:gridCol w="3067396"/>
              </a:tblGrid>
              <a:tr h="385747">
                <a:tc>
                  <a:txBody>
                    <a:bodyPr/>
                    <a:lstStyle/>
                    <a:p>
                      <a:r>
                        <a:rPr lang="en-US" dirty="0" smtClean="0"/>
                        <a:t>Updates</a:t>
                      </a:r>
                      <a:r>
                        <a:rPr lang="en-US" baseline="0" dirty="0" smtClean="0"/>
                        <a:t> about new Election</a:t>
                      </a:r>
                      <a:endParaRPr lang="en-IN" dirty="0"/>
                    </a:p>
                  </a:txBody>
                  <a:tcPr>
                    <a:solidFill>
                      <a:schemeClr val="accent1">
                        <a:lumMod val="20000"/>
                        <a:lumOff val="80000"/>
                      </a:schemeClr>
                    </a:solidFill>
                  </a:tcPr>
                </a:tc>
              </a:tr>
              <a:tr h="385747">
                <a:tc>
                  <a:txBody>
                    <a:bodyPr/>
                    <a:lstStyle/>
                    <a:p>
                      <a:r>
                        <a:rPr lang="en-US" dirty="0" smtClean="0"/>
                        <a:t>CANDIDATES</a:t>
                      </a:r>
                      <a:endParaRPr lang="en-IN" dirty="0"/>
                    </a:p>
                  </a:txBody>
                  <a:tcPr/>
                </a:tc>
              </a:tr>
              <a:tr h="385747">
                <a:tc>
                  <a:txBody>
                    <a:bodyPr/>
                    <a:lstStyle/>
                    <a:p>
                      <a:r>
                        <a:rPr lang="en-US" dirty="0" smtClean="0"/>
                        <a:t>PLACE OF ELECTION</a:t>
                      </a:r>
                      <a:endParaRPr lang="en-IN" dirty="0"/>
                    </a:p>
                  </a:txBody>
                  <a:tcPr/>
                </a:tc>
              </a:tr>
              <a:tr h="385747">
                <a:tc>
                  <a:txBody>
                    <a:bodyPr/>
                    <a:lstStyle/>
                    <a:p>
                      <a:r>
                        <a:rPr lang="en-US" dirty="0" smtClean="0"/>
                        <a:t>DATE OF VOTING</a:t>
                      </a:r>
                      <a:endParaRPr lang="en-IN" dirty="0"/>
                    </a:p>
                  </a:txBody>
                  <a:tcPr/>
                </a:tc>
              </a:tr>
              <a:tr h="385747">
                <a:tc>
                  <a:txBody>
                    <a:bodyPr/>
                    <a:lstStyle/>
                    <a:p>
                      <a:r>
                        <a:rPr lang="en-US" dirty="0" smtClean="0"/>
                        <a:t>TIME OF</a:t>
                      </a:r>
                      <a:r>
                        <a:rPr lang="en-US" baseline="0" dirty="0" smtClean="0"/>
                        <a:t> VOTING</a:t>
                      </a:r>
                      <a:endParaRPr lang="en-IN" dirty="0"/>
                    </a:p>
                  </a:txBody>
                  <a:tcPr/>
                </a:tc>
              </a:tr>
              <a:tr h="385747">
                <a:tc>
                  <a:txBody>
                    <a:bodyPr/>
                    <a:lstStyle/>
                    <a:p>
                      <a:r>
                        <a:rPr lang="en-US" dirty="0" smtClean="0"/>
                        <a:t>Back/logout</a:t>
                      </a:r>
                      <a:endParaRPr lang="en-IN"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402231675"/>
              </p:ext>
            </p:extLst>
          </p:nvPr>
        </p:nvGraphicFramePr>
        <p:xfrm>
          <a:off x="8490988" y="810507"/>
          <a:ext cx="2797695" cy="1117447"/>
        </p:xfrm>
        <a:graphic>
          <a:graphicData uri="http://schemas.openxmlformats.org/drawingml/2006/table">
            <a:tbl>
              <a:tblPr firstRow="1" bandRow="1">
                <a:tableStyleId>{5C22544A-7EE6-4342-B048-85BDC9FD1C3A}</a:tableStyleId>
              </a:tblPr>
              <a:tblGrid>
                <a:gridCol w="2797695"/>
              </a:tblGrid>
              <a:tr h="347544">
                <a:tc>
                  <a:txBody>
                    <a:bodyPr/>
                    <a:lstStyle/>
                    <a:p>
                      <a:r>
                        <a:rPr lang="en-US" dirty="0" smtClean="0"/>
                        <a:t>ADMIN</a:t>
                      </a:r>
                      <a:endParaRPr lang="en-IN" dirty="0"/>
                    </a:p>
                  </a:txBody>
                  <a:tcPr>
                    <a:solidFill>
                      <a:schemeClr val="accent1">
                        <a:lumMod val="20000"/>
                        <a:lumOff val="80000"/>
                      </a:schemeClr>
                    </a:solidFill>
                  </a:tcPr>
                </a:tc>
              </a:tr>
              <a:tr h="347544">
                <a:tc>
                  <a:txBody>
                    <a:bodyPr/>
                    <a:lstStyle/>
                    <a:p>
                      <a:r>
                        <a:rPr lang="en-US" dirty="0" smtClean="0"/>
                        <a:t>REGISTRATION</a:t>
                      </a:r>
                      <a:endParaRPr lang="en-IN" dirty="0"/>
                    </a:p>
                  </a:txBody>
                  <a:tcPr/>
                </a:tc>
              </a:tr>
              <a:tr h="385927">
                <a:tc>
                  <a:txBody>
                    <a:bodyPr/>
                    <a:lstStyle/>
                    <a:p>
                      <a:r>
                        <a:rPr lang="en-US" dirty="0" smtClean="0"/>
                        <a:t>LOGIN</a:t>
                      </a:r>
                      <a:endParaRPr lang="en-IN" dirty="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397189308"/>
              </p:ext>
            </p:extLst>
          </p:nvPr>
        </p:nvGraphicFramePr>
        <p:xfrm>
          <a:off x="8308110" y="2182706"/>
          <a:ext cx="2914073" cy="2225040"/>
        </p:xfrm>
        <a:graphic>
          <a:graphicData uri="http://schemas.openxmlformats.org/drawingml/2006/table">
            <a:tbl>
              <a:tblPr firstRow="1" bandRow="1">
                <a:tableStyleId>{5C22544A-7EE6-4342-B048-85BDC9FD1C3A}</a:tableStyleId>
              </a:tblPr>
              <a:tblGrid>
                <a:gridCol w="2914073"/>
              </a:tblGrid>
              <a:tr h="370840">
                <a:tc>
                  <a:txBody>
                    <a:bodyPr/>
                    <a:lstStyle/>
                    <a:p>
                      <a:r>
                        <a:rPr lang="en-US" dirty="0" smtClean="0"/>
                        <a:t>CONTACT</a:t>
                      </a:r>
                      <a:r>
                        <a:rPr lang="en-US" baseline="0" dirty="0" smtClean="0"/>
                        <a:t> US</a:t>
                      </a:r>
                      <a:endParaRPr lang="en-IN" dirty="0"/>
                    </a:p>
                  </a:txBody>
                  <a:tcPr>
                    <a:solidFill>
                      <a:schemeClr val="accent1">
                        <a:lumMod val="40000"/>
                        <a:lumOff val="60000"/>
                      </a:schemeClr>
                    </a:solidFill>
                  </a:tcPr>
                </a:tc>
              </a:tr>
              <a:tr h="370840">
                <a:tc>
                  <a:txBody>
                    <a:bodyPr/>
                    <a:lstStyle/>
                    <a:p>
                      <a:r>
                        <a:rPr lang="en-US" dirty="0" smtClean="0"/>
                        <a:t>BY EMAIL</a:t>
                      </a:r>
                    </a:p>
                  </a:txBody>
                  <a:tcPr/>
                </a:tc>
              </a:tr>
              <a:tr h="370840">
                <a:tc>
                  <a:txBody>
                    <a:bodyPr/>
                    <a:lstStyle/>
                    <a:p>
                      <a:r>
                        <a:rPr lang="en-US" dirty="0" smtClean="0"/>
                        <a:t>BY MOBILE</a:t>
                      </a:r>
                      <a:r>
                        <a:rPr lang="en-US" baseline="0" dirty="0" smtClean="0"/>
                        <a:t> NO</a:t>
                      </a:r>
                      <a:endParaRPr lang="en-IN" dirty="0"/>
                    </a:p>
                  </a:txBody>
                  <a:tcPr/>
                </a:tc>
              </a:tr>
              <a:tr h="370840">
                <a:tc>
                  <a:txBody>
                    <a:bodyPr/>
                    <a:lstStyle/>
                    <a:p>
                      <a:r>
                        <a:rPr lang="en-US" dirty="0" smtClean="0"/>
                        <a:t>BY TWITTER</a:t>
                      </a:r>
                      <a:endParaRPr lang="en-IN" dirty="0"/>
                    </a:p>
                  </a:txBody>
                  <a:tcPr/>
                </a:tc>
              </a:tr>
              <a:tr h="370840">
                <a:tc>
                  <a:txBody>
                    <a:bodyPr/>
                    <a:lstStyle/>
                    <a:p>
                      <a:r>
                        <a:rPr lang="en-US" dirty="0" smtClean="0"/>
                        <a:t>BY POST</a:t>
                      </a:r>
                      <a:endParaRPr lang="en-IN" dirty="0"/>
                    </a:p>
                  </a:txBody>
                  <a:tcPr/>
                </a:tc>
              </a:tr>
              <a:tr h="370840">
                <a:tc>
                  <a:txBody>
                    <a:bodyPr/>
                    <a:lstStyle/>
                    <a:p>
                      <a:r>
                        <a:rPr lang="en-US" dirty="0" smtClean="0"/>
                        <a:t>Back/logout</a:t>
                      </a:r>
                      <a:endParaRPr lang="en-IN" dirty="0"/>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4241598735"/>
              </p:ext>
            </p:extLst>
          </p:nvPr>
        </p:nvGraphicFramePr>
        <p:xfrm>
          <a:off x="1084349" y="676330"/>
          <a:ext cx="1974735" cy="1316955"/>
        </p:xfrm>
        <a:graphic>
          <a:graphicData uri="http://schemas.openxmlformats.org/drawingml/2006/table">
            <a:tbl>
              <a:tblPr firstRow="1" bandRow="1">
                <a:tableStyleId>{5C22544A-7EE6-4342-B048-85BDC9FD1C3A}</a:tableStyleId>
              </a:tblPr>
              <a:tblGrid>
                <a:gridCol w="1974735"/>
              </a:tblGrid>
              <a:tr h="438985">
                <a:tc>
                  <a:txBody>
                    <a:bodyPr/>
                    <a:lstStyle/>
                    <a:p>
                      <a:r>
                        <a:rPr lang="en-US" dirty="0" smtClean="0"/>
                        <a:t>VOTER</a:t>
                      </a:r>
                      <a:endParaRPr lang="en-IN" dirty="0"/>
                    </a:p>
                  </a:txBody>
                  <a:tcPr>
                    <a:solidFill>
                      <a:schemeClr val="accent1">
                        <a:lumMod val="20000"/>
                        <a:lumOff val="80000"/>
                      </a:schemeClr>
                    </a:solidFill>
                  </a:tcPr>
                </a:tc>
              </a:tr>
              <a:tr h="438985">
                <a:tc>
                  <a:txBody>
                    <a:bodyPr/>
                    <a:lstStyle/>
                    <a:p>
                      <a:r>
                        <a:rPr lang="en-US" dirty="0" smtClean="0"/>
                        <a:t>REGISTER</a:t>
                      </a:r>
                      <a:endParaRPr lang="en-IN" dirty="0"/>
                    </a:p>
                  </a:txBody>
                  <a:tcPr/>
                </a:tc>
              </a:tr>
              <a:tr h="438985">
                <a:tc>
                  <a:txBody>
                    <a:bodyPr/>
                    <a:lstStyle/>
                    <a:p>
                      <a:r>
                        <a:rPr lang="en-US" dirty="0" smtClean="0"/>
                        <a:t>LOGIN</a:t>
                      </a:r>
                      <a:endParaRPr lang="en-IN" dirty="0"/>
                    </a:p>
                  </a:txBody>
                  <a:tcPr/>
                </a:tc>
              </a:tr>
            </a:tbl>
          </a:graphicData>
        </a:graphic>
      </p:graphicFrame>
      <p:sp>
        <p:nvSpPr>
          <p:cNvPr id="12" name="Right Arrow 11"/>
          <p:cNvSpPr/>
          <p:nvPr/>
        </p:nvSpPr>
        <p:spPr>
          <a:xfrm>
            <a:off x="7283793" y="1334807"/>
            <a:ext cx="1207195" cy="332509"/>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ight Arrow 13"/>
          <p:cNvSpPr/>
          <p:nvPr/>
        </p:nvSpPr>
        <p:spPr>
          <a:xfrm rot="10800000">
            <a:off x="3202247" y="1725506"/>
            <a:ext cx="1213658" cy="311112"/>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ight Arrow 14"/>
          <p:cNvSpPr/>
          <p:nvPr/>
        </p:nvSpPr>
        <p:spPr>
          <a:xfrm>
            <a:off x="7228835" y="2091268"/>
            <a:ext cx="954120" cy="324196"/>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ight Arrow 15"/>
          <p:cNvSpPr/>
          <p:nvPr/>
        </p:nvSpPr>
        <p:spPr>
          <a:xfrm rot="10800000">
            <a:off x="3424844" y="2421390"/>
            <a:ext cx="931026" cy="332509"/>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35824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9648" y="423348"/>
            <a:ext cx="1109749" cy="461665"/>
          </a:xfrm>
          <a:prstGeom prst="rect">
            <a:avLst/>
          </a:prstGeom>
          <a:noFill/>
        </p:spPr>
        <p:txBody>
          <a:bodyPr wrap="square" rtlCol="0">
            <a:spAutoFit/>
          </a:bodyPr>
          <a:lstStyle/>
          <a:p>
            <a:r>
              <a:rPr lang="en-US" sz="2400" dirty="0" smtClean="0">
                <a:solidFill>
                  <a:schemeClr val="accent6">
                    <a:lumMod val="50000"/>
                  </a:schemeClr>
                </a:solidFill>
                <a:effectLst>
                  <a:outerShdw blurRad="38100" dist="38100" dir="2700000" algn="tl">
                    <a:srgbClr val="000000">
                      <a:alpha val="43137"/>
                    </a:srgbClr>
                  </a:outerShdw>
                </a:effectLst>
              </a:rPr>
              <a:t>ADMIN</a:t>
            </a:r>
            <a:endParaRPr lang="en-IN" sz="2400" dirty="0">
              <a:solidFill>
                <a:schemeClr val="accent6">
                  <a:lumMod val="50000"/>
                </a:schemeClr>
              </a:solidFill>
              <a:effectLst>
                <a:outerShdw blurRad="38100" dist="38100" dir="2700000" algn="tl">
                  <a:srgbClr val="000000">
                    <a:alpha val="43137"/>
                  </a:srgbClr>
                </a:outerShdw>
              </a:effectLst>
            </a:endParaRPr>
          </a:p>
        </p:txBody>
      </p:sp>
      <p:sp>
        <p:nvSpPr>
          <p:cNvPr id="5" name="Rectangle 4"/>
          <p:cNvSpPr/>
          <p:nvPr/>
        </p:nvSpPr>
        <p:spPr>
          <a:xfrm>
            <a:off x="640080" y="1796165"/>
            <a:ext cx="1604357" cy="92271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721128" y="1795548"/>
            <a:ext cx="1604357" cy="923330"/>
          </a:xfrm>
          <a:prstGeom prst="rect">
            <a:avLst/>
          </a:prstGeom>
          <a:noFill/>
        </p:spPr>
        <p:txBody>
          <a:bodyPr wrap="square" rtlCol="0">
            <a:spAutoFit/>
          </a:bodyPr>
          <a:lstStyle/>
          <a:p>
            <a:r>
              <a:rPr lang="en-US" dirty="0" smtClean="0"/>
              <a:t>REGISTRATION</a:t>
            </a:r>
          </a:p>
          <a:p>
            <a:endParaRPr lang="en-US" dirty="0" smtClean="0"/>
          </a:p>
          <a:p>
            <a:r>
              <a:rPr lang="en-US" dirty="0" smtClean="0"/>
              <a:t>LOGIN</a:t>
            </a:r>
            <a:endParaRPr lang="en-IN" dirty="0"/>
          </a:p>
        </p:txBody>
      </p:sp>
      <p:cxnSp>
        <p:nvCxnSpPr>
          <p:cNvPr id="8" name="Straight Connector 7"/>
          <p:cNvCxnSpPr>
            <a:stCxn id="6" idx="1"/>
            <a:endCxn id="5" idx="3"/>
          </p:cNvCxnSpPr>
          <p:nvPr/>
        </p:nvCxnSpPr>
        <p:spPr>
          <a:xfrm>
            <a:off x="721128" y="2257213"/>
            <a:ext cx="1523309" cy="3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842953" y="700347"/>
            <a:ext cx="2460567" cy="164660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2955174" y="700347"/>
            <a:ext cx="2236124" cy="369332"/>
          </a:xfrm>
          <a:prstGeom prst="rect">
            <a:avLst/>
          </a:prstGeom>
          <a:noFill/>
        </p:spPr>
        <p:txBody>
          <a:bodyPr wrap="square" rtlCol="0">
            <a:spAutoFit/>
          </a:bodyPr>
          <a:lstStyle/>
          <a:p>
            <a:r>
              <a:rPr lang="en-US" dirty="0" smtClean="0"/>
              <a:t>REGISTRATION FORM</a:t>
            </a:r>
            <a:endParaRPr lang="en-IN" dirty="0"/>
          </a:p>
        </p:txBody>
      </p:sp>
      <p:cxnSp>
        <p:nvCxnSpPr>
          <p:cNvPr id="14" name="Straight Connector 13"/>
          <p:cNvCxnSpPr/>
          <p:nvPr/>
        </p:nvCxnSpPr>
        <p:spPr>
          <a:xfrm>
            <a:off x="2842953" y="1069679"/>
            <a:ext cx="24605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842953" y="1069679"/>
            <a:ext cx="1450571" cy="1277273"/>
          </a:xfrm>
          <a:prstGeom prst="rect">
            <a:avLst/>
          </a:prstGeom>
          <a:noFill/>
        </p:spPr>
        <p:txBody>
          <a:bodyPr wrap="square" rtlCol="0">
            <a:spAutoFit/>
          </a:bodyPr>
          <a:lstStyle/>
          <a:p>
            <a:r>
              <a:rPr lang="en-US" sz="1100" dirty="0" smtClean="0"/>
              <a:t>Name</a:t>
            </a:r>
          </a:p>
          <a:p>
            <a:r>
              <a:rPr lang="en-US" sz="1100" dirty="0" smtClean="0"/>
              <a:t>Gender</a:t>
            </a:r>
          </a:p>
          <a:p>
            <a:r>
              <a:rPr lang="en-US" sz="1100" dirty="0" smtClean="0"/>
              <a:t>National Identity no</a:t>
            </a:r>
          </a:p>
          <a:p>
            <a:r>
              <a:rPr lang="en-US" sz="1100" dirty="0" smtClean="0"/>
              <a:t>Password</a:t>
            </a:r>
          </a:p>
          <a:p>
            <a:r>
              <a:rPr lang="en-US" sz="1100" dirty="0" smtClean="0"/>
              <a:t>City Province</a:t>
            </a:r>
          </a:p>
          <a:p>
            <a:r>
              <a:rPr lang="en-US" sz="1100" dirty="0" smtClean="0"/>
              <a:t>E-mail</a:t>
            </a:r>
          </a:p>
          <a:p>
            <a:r>
              <a:rPr lang="en-US" sz="1100" dirty="0" smtClean="0"/>
              <a:t>Mobile no</a:t>
            </a:r>
            <a:endParaRPr lang="en-IN" sz="1100" dirty="0"/>
          </a:p>
        </p:txBody>
      </p:sp>
      <p:sp>
        <p:nvSpPr>
          <p:cNvPr id="16" name="Oval 15"/>
          <p:cNvSpPr/>
          <p:nvPr/>
        </p:nvSpPr>
        <p:spPr>
          <a:xfrm>
            <a:off x="6159731" y="1034910"/>
            <a:ext cx="1122218" cy="94354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p:cNvSpPr/>
          <p:nvPr/>
        </p:nvSpPr>
        <p:spPr>
          <a:xfrm>
            <a:off x="8503920" y="935182"/>
            <a:ext cx="1429789" cy="1143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p:cNvSpPr txBox="1"/>
          <p:nvPr/>
        </p:nvSpPr>
        <p:spPr>
          <a:xfrm>
            <a:off x="6238701" y="1338982"/>
            <a:ext cx="964277" cy="461665"/>
          </a:xfrm>
          <a:prstGeom prst="rect">
            <a:avLst/>
          </a:prstGeom>
          <a:noFill/>
        </p:spPr>
        <p:txBody>
          <a:bodyPr wrap="square" rtlCol="0">
            <a:spAutoFit/>
          </a:bodyPr>
          <a:lstStyle/>
          <a:p>
            <a:r>
              <a:rPr lang="en-US" sz="1200" dirty="0" smtClean="0"/>
              <a:t>You are Registered</a:t>
            </a:r>
            <a:endParaRPr lang="en-IN" sz="1200" dirty="0"/>
          </a:p>
        </p:txBody>
      </p:sp>
      <p:sp>
        <p:nvSpPr>
          <p:cNvPr id="19" name="TextBox 18"/>
          <p:cNvSpPr txBox="1"/>
          <p:nvPr/>
        </p:nvSpPr>
        <p:spPr>
          <a:xfrm>
            <a:off x="8562109" y="1090915"/>
            <a:ext cx="1163782" cy="461665"/>
          </a:xfrm>
          <a:prstGeom prst="rect">
            <a:avLst/>
          </a:prstGeom>
          <a:noFill/>
        </p:spPr>
        <p:txBody>
          <a:bodyPr wrap="square" rtlCol="0">
            <a:spAutoFit/>
          </a:bodyPr>
          <a:lstStyle/>
          <a:p>
            <a:r>
              <a:rPr lang="en-US" sz="1200" dirty="0" smtClean="0"/>
              <a:t>Do you want to Login</a:t>
            </a:r>
            <a:endParaRPr lang="en-IN" sz="1200" dirty="0"/>
          </a:p>
        </p:txBody>
      </p:sp>
      <p:sp>
        <p:nvSpPr>
          <p:cNvPr id="20" name="TextBox 19"/>
          <p:cNvSpPr txBox="1"/>
          <p:nvPr/>
        </p:nvSpPr>
        <p:spPr>
          <a:xfrm>
            <a:off x="8537170" y="1569815"/>
            <a:ext cx="1870364" cy="276999"/>
          </a:xfrm>
          <a:prstGeom prst="rect">
            <a:avLst/>
          </a:prstGeom>
          <a:noFill/>
        </p:spPr>
        <p:txBody>
          <a:bodyPr wrap="square" rtlCol="0">
            <a:spAutoFit/>
          </a:bodyPr>
          <a:lstStyle/>
          <a:p>
            <a:r>
              <a:rPr lang="en-US" sz="1200" dirty="0" smtClean="0"/>
              <a:t>Yes || No || Cancel</a:t>
            </a:r>
            <a:endParaRPr lang="en-IN" sz="1200" dirty="0"/>
          </a:p>
        </p:txBody>
      </p:sp>
      <p:cxnSp>
        <p:nvCxnSpPr>
          <p:cNvPr id="22" name="Straight Arrow Connector 21"/>
          <p:cNvCxnSpPr>
            <a:endCxn id="11" idx="1"/>
          </p:cNvCxnSpPr>
          <p:nvPr/>
        </p:nvCxnSpPr>
        <p:spPr>
          <a:xfrm flipV="1">
            <a:off x="2244437" y="1523650"/>
            <a:ext cx="598516" cy="4797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1" idx="3"/>
            <a:endCxn id="16" idx="2"/>
          </p:cNvCxnSpPr>
          <p:nvPr/>
        </p:nvCxnSpPr>
        <p:spPr>
          <a:xfrm flipV="1">
            <a:off x="5303520" y="1506682"/>
            <a:ext cx="856211" cy="169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6" idx="6"/>
            <a:endCxn id="17" idx="2"/>
          </p:cNvCxnSpPr>
          <p:nvPr/>
        </p:nvCxnSpPr>
        <p:spPr>
          <a:xfrm>
            <a:off x="7281949" y="1506682"/>
            <a:ext cx="122197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8495606" y="3934973"/>
            <a:ext cx="1845425" cy="96949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p:cNvSpPr txBox="1"/>
          <p:nvPr/>
        </p:nvSpPr>
        <p:spPr>
          <a:xfrm>
            <a:off x="8528858" y="3972188"/>
            <a:ext cx="1055716" cy="369332"/>
          </a:xfrm>
          <a:prstGeom prst="rect">
            <a:avLst/>
          </a:prstGeom>
          <a:noFill/>
        </p:spPr>
        <p:txBody>
          <a:bodyPr wrap="square" rtlCol="0">
            <a:spAutoFit/>
          </a:bodyPr>
          <a:lstStyle/>
          <a:p>
            <a:r>
              <a:rPr lang="en-US" dirty="0" smtClean="0"/>
              <a:t>LOGIN</a:t>
            </a:r>
            <a:endParaRPr lang="en-IN" dirty="0"/>
          </a:p>
        </p:txBody>
      </p:sp>
      <p:cxnSp>
        <p:nvCxnSpPr>
          <p:cNvPr id="35" name="Straight Connector 34"/>
          <p:cNvCxnSpPr/>
          <p:nvPr/>
        </p:nvCxnSpPr>
        <p:spPr>
          <a:xfrm>
            <a:off x="8485217" y="4307877"/>
            <a:ext cx="18454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8566265" y="4304305"/>
            <a:ext cx="1812174" cy="600164"/>
          </a:xfrm>
          <a:prstGeom prst="rect">
            <a:avLst/>
          </a:prstGeom>
          <a:noFill/>
        </p:spPr>
        <p:txBody>
          <a:bodyPr wrap="square" rtlCol="0">
            <a:spAutoFit/>
          </a:bodyPr>
          <a:lstStyle/>
          <a:p>
            <a:r>
              <a:rPr lang="en-US" sz="1100" dirty="0" smtClean="0"/>
              <a:t>Username </a:t>
            </a:r>
          </a:p>
          <a:p>
            <a:r>
              <a:rPr lang="en-US" sz="1100" dirty="0" smtClean="0"/>
              <a:t>National Identity</a:t>
            </a:r>
          </a:p>
          <a:p>
            <a:r>
              <a:rPr lang="en-US" sz="1100" dirty="0" smtClean="0"/>
              <a:t>Password</a:t>
            </a:r>
            <a:endParaRPr lang="en-IN" sz="1100" dirty="0"/>
          </a:p>
        </p:txBody>
      </p:sp>
      <p:cxnSp>
        <p:nvCxnSpPr>
          <p:cNvPr id="38" name="Straight Arrow Connector 37"/>
          <p:cNvCxnSpPr>
            <a:stCxn id="17" idx="4"/>
          </p:cNvCxnSpPr>
          <p:nvPr/>
        </p:nvCxnSpPr>
        <p:spPr>
          <a:xfrm>
            <a:off x="9218815" y="2078182"/>
            <a:ext cx="0" cy="17955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2244437" y="2435629"/>
            <a:ext cx="6963987" cy="74815"/>
          </a:xfrm>
          <a:prstGeom prst="line">
            <a:avLst/>
          </a:prstGeom>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9277003" y="2257522"/>
            <a:ext cx="615141" cy="253916"/>
          </a:xfrm>
          <a:prstGeom prst="rect">
            <a:avLst/>
          </a:prstGeom>
          <a:noFill/>
        </p:spPr>
        <p:txBody>
          <a:bodyPr wrap="square" rtlCol="0">
            <a:spAutoFit/>
          </a:bodyPr>
          <a:lstStyle/>
          <a:p>
            <a:r>
              <a:rPr lang="en-US" sz="1050" dirty="0" smtClean="0"/>
              <a:t>Yes</a:t>
            </a:r>
            <a:endParaRPr lang="en-IN" sz="1050" dirty="0"/>
          </a:p>
        </p:txBody>
      </p:sp>
      <p:sp>
        <p:nvSpPr>
          <p:cNvPr id="42" name="Oval 41"/>
          <p:cNvSpPr/>
          <p:nvPr/>
        </p:nvSpPr>
        <p:spPr>
          <a:xfrm>
            <a:off x="5831377" y="4267721"/>
            <a:ext cx="1068186" cy="673331"/>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TextBox 43"/>
          <p:cNvSpPr txBox="1"/>
          <p:nvPr/>
        </p:nvSpPr>
        <p:spPr>
          <a:xfrm>
            <a:off x="5899957" y="4373554"/>
            <a:ext cx="931026" cy="461665"/>
          </a:xfrm>
          <a:prstGeom prst="rect">
            <a:avLst/>
          </a:prstGeom>
          <a:noFill/>
        </p:spPr>
        <p:txBody>
          <a:bodyPr wrap="square" rtlCol="0">
            <a:spAutoFit/>
          </a:bodyPr>
          <a:lstStyle/>
          <a:p>
            <a:r>
              <a:rPr lang="en-US" sz="1200" dirty="0" smtClean="0"/>
              <a:t>Login Successful</a:t>
            </a:r>
            <a:endParaRPr lang="en-IN" sz="1200" dirty="0"/>
          </a:p>
        </p:txBody>
      </p:sp>
      <p:cxnSp>
        <p:nvCxnSpPr>
          <p:cNvPr id="46" name="Straight Arrow Connector 45"/>
          <p:cNvCxnSpPr>
            <a:endCxn id="42" idx="6"/>
          </p:cNvCxnSpPr>
          <p:nvPr/>
        </p:nvCxnSpPr>
        <p:spPr>
          <a:xfrm flipH="1">
            <a:off x="6899563" y="4604387"/>
            <a:ext cx="158565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2371205" y="3972188"/>
            <a:ext cx="2078182" cy="126439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TextBox 47"/>
          <p:cNvSpPr txBox="1"/>
          <p:nvPr/>
        </p:nvSpPr>
        <p:spPr>
          <a:xfrm>
            <a:off x="2543695" y="4004223"/>
            <a:ext cx="2385754" cy="1200329"/>
          </a:xfrm>
          <a:prstGeom prst="rect">
            <a:avLst/>
          </a:prstGeom>
          <a:noFill/>
        </p:spPr>
        <p:txBody>
          <a:bodyPr wrap="square" rtlCol="0">
            <a:spAutoFit/>
          </a:bodyPr>
          <a:lstStyle/>
          <a:p>
            <a:r>
              <a:rPr lang="en-US" dirty="0" smtClean="0"/>
              <a:t>Manage Candidate</a:t>
            </a:r>
          </a:p>
          <a:p>
            <a:r>
              <a:rPr lang="en-US" dirty="0" smtClean="0"/>
              <a:t>View Result</a:t>
            </a:r>
            <a:r>
              <a:rPr lang="en-IN" dirty="0" smtClean="0"/>
              <a:t>s</a:t>
            </a:r>
          </a:p>
          <a:p>
            <a:r>
              <a:rPr lang="en-US" dirty="0" smtClean="0"/>
              <a:t>Main Page</a:t>
            </a:r>
          </a:p>
          <a:p>
            <a:r>
              <a:rPr lang="en-US" dirty="0" smtClean="0"/>
              <a:t>Logout</a:t>
            </a:r>
          </a:p>
        </p:txBody>
      </p:sp>
      <p:cxnSp>
        <p:nvCxnSpPr>
          <p:cNvPr id="50" name="Straight Arrow Connector 49"/>
          <p:cNvCxnSpPr>
            <a:stCxn id="42" idx="2"/>
          </p:cNvCxnSpPr>
          <p:nvPr/>
        </p:nvCxnSpPr>
        <p:spPr>
          <a:xfrm flipH="1" flipV="1">
            <a:off x="4466012" y="4604385"/>
            <a:ext cx="1365365" cy="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1755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98517" y="600886"/>
            <a:ext cx="1205345" cy="461665"/>
          </a:xfrm>
          <a:prstGeom prst="rect">
            <a:avLst/>
          </a:prstGeom>
          <a:noFill/>
        </p:spPr>
        <p:txBody>
          <a:bodyPr wrap="square" rtlCol="0">
            <a:spAutoFit/>
          </a:bodyPr>
          <a:lstStyle/>
          <a:p>
            <a:r>
              <a:rPr lang="en-US" sz="2400" dirty="0" smtClean="0">
                <a:solidFill>
                  <a:schemeClr val="accent6">
                    <a:lumMod val="50000"/>
                  </a:schemeClr>
                </a:solidFill>
                <a:effectLst>
                  <a:outerShdw blurRad="38100" dist="38100" dir="2700000" algn="tl">
                    <a:srgbClr val="000000">
                      <a:alpha val="43137"/>
                    </a:srgbClr>
                  </a:outerShdw>
                </a:effectLst>
              </a:rPr>
              <a:t>VOTER</a:t>
            </a:r>
            <a:endParaRPr lang="en-IN" sz="2400" dirty="0">
              <a:solidFill>
                <a:schemeClr val="accent6">
                  <a:lumMod val="50000"/>
                </a:schemeClr>
              </a:solidFill>
              <a:effectLst>
                <a:outerShdw blurRad="38100" dist="38100" dir="2700000" algn="tl">
                  <a:srgbClr val="000000">
                    <a:alpha val="43137"/>
                  </a:srgbClr>
                </a:outerShdw>
              </a:effectLst>
            </a:endParaRPr>
          </a:p>
        </p:txBody>
      </p:sp>
      <p:sp>
        <p:nvSpPr>
          <p:cNvPr id="4" name="Rectangle 3"/>
          <p:cNvSpPr/>
          <p:nvPr/>
        </p:nvSpPr>
        <p:spPr>
          <a:xfrm>
            <a:off x="1105593" y="1886990"/>
            <a:ext cx="1762298" cy="93789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1105593" y="1901553"/>
            <a:ext cx="1687484" cy="923330"/>
          </a:xfrm>
          <a:prstGeom prst="rect">
            <a:avLst/>
          </a:prstGeom>
          <a:noFill/>
        </p:spPr>
        <p:txBody>
          <a:bodyPr wrap="square" rtlCol="0">
            <a:spAutoFit/>
          </a:bodyPr>
          <a:lstStyle/>
          <a:p>
            <a:r>
              <a:rPr lang="en-US" dirty="0" smtClean="0"/>
              <a:t>REGISTRATION</a:t>
            </a:r>
          </a:p>
          <a:p>
            <a:endParaRPr lang="en-US" dirty="0" smtClean="0"/>
          </a:p>
          <a:p>
            <a:r>
              <a:rPr lang="en-US" dirty="0" smtClean="0"/>
              <a:t>LOGIN</a:t>
            </a:r>
            <a:endParaRPr lang="en-IN" dirty="0"/>
          </a:p>
        </p:txBody>
      </p:sp>
      <p:cxnSp>
        <p:nvCxnSpPr>
          <p:cNvPr id="7" name="Straight Connector 6"/>
          <p:cNvCxnSpPr>
            <a:stCxn id="4" idx="1"/>
            <a:endCxn id="4" idx="3"/>
          </p:cNvCxnSpPr>
          <p:nvPr/>
        </p:nvCxnSpPr>
        <p:spPr>
          <a:xfrm>
            <a:off x="1105593" y="2355937"/>
            <a:ext cx="17622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3715790" y="1062586"/>
            <a:ext cx="2219498" cy="176229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3715790" y="1107378"/>
            <a:ext cx="1970116" cy="369332"/>
          </a:xfrm>
          <a:prstGeom prst="rect">
            <a:avLst/>
          </a:prstGeom>
          <a:noFill/>
        </p:spPr>
        <p:txBody>
          <a:bodyPr wrap="square" rtlCol="0">
            <a:spAutoFit/>
          </a:bodyPr>
          <a:lstStyle/>
          <a:p>
            <a:r>
              <a:rPr lang="en-US" dirty="0" smtClean="0"/>
              <a:t>Registration Form</a:t>
            </a:r>
            <a:endParaRPr lang="en-IN" dirty="0"/>
          </a:p>
        </p:txBody>
      </p:sp>
      <p:cxnSp>
        <p:nvCxnSpPr>
          <p:cNvPr id="11" name="Straight Connector 10"/>
          <p:cNvCxnSpPr/>
          <p:nvPr/>
        </p:nvCxnSpPr>
        <p:spPr>
          <a:xfrm>
            <a:off x="3715790" y="1476710"/>
            <a:ext cx="22194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715790" y="1547611"/>
            <a:ext cx="1180407" cy="1277273"/>
          </a:xfrm>
          <a:prstGeom prst="rect">
            <a:avLst/>
          </a:prstGeom>
          <a:noFill/>
        </p:spPr>
        <p:txBody>
          <a:bodyPr wrap="square" rtlCol="0">
            <a:spAutoFit/>
          </a:bodyPr>
          <a:lstStyle/>
          <a:p>
            <a:r>
              <a:rPr lang="en-US" sz="1100" dirty="0" smtClean="0"/>
              <a:t>Voter Id </a:t>
            </a:r>
          </a:p>
          <a:p>
            <a:r>
              <a:rPr lang="en-US" sz="1100" dirty="0" smtClean="0"/>
              <a:t>Name</a:t>
            </a:r>
          </a:p>
          <a:p>
            <a:r>
              <a:rPr lang="en-US" sz="1100" dirty="0" smtClean="0"/>
              <a:t>E mail</a:t>
            </a:r>
          </a:p>
          <a:p>
            <a:r>
              <a:rPr lang="en-US" sz="1100" dirty="0" smtClean="0"/>
              <a:t>Mobile Phone</a:t>
            </a:r>
          </a:p>
          <a:p>
            <a:r>
              <a:rPr lang="en-US" sz="1100" dirty="0" smtClean="0"/>
              <a:t>Username </a:t>
            </a:r>
          </a:p>
          <a:p>
            <a:r>
              <a:rPr lang="en-US" sz="1100" dirty="0" smtClean="0"/>
              <a:t>Password</a:t>
            </a:r>
          </a:p>
          <a:p>
            <a:r>
              <a:rPr lang="en-US" sz="1100" dirty="0" smtClean="0"/>
              <a:t>Address</a:t>
            </a:r>
            <a:endParaRPr lang="en-IN" sz="1100" dirty="0"/>
          </a:p>
        </p:txBody>
      </p:sp>
      <p:cxnSp>
        <p:nvCxnSpPr>
          <p:cNvPr id="14" name="Straight Arrow Connector 13"/>
          <p:cNvCxnSpPr>
            <a:endCxn id="8" idx="1"/>
          </p:cNvCxnSpPr>
          <p:nvPr/>
        </p:nvCxnSpPr>
        <p:spPr>
          <a:xfrm>
            <a:off x="2867891" y="1943735"/>
            <a:ext cx="84789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7597830" y="1476710"/>
            <a:ext cx="1596043" cy="96427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p:cNvSpPr txBox="1"/>
          <p:nvPr/>
        </p:nvSpPr>
        <p:spPr>
          <a:xfrm>
            <a:off x="7597830" y="1476710"/>
            <a:ext cx="1704109" cy="923330"/>
          </a:xfrm>
          <a:prstGeom prst="rect">
            <a:avLst/>
          </a:prstGeom>
          <a:noFill/>
        </p:spPr>
        <p:txBody>
          <a:bodyPr wrap="square" rtlCol="0">
            <a:spAutoFit/>
          </a:bodyPr>
          <a:lstStyle/>
          <a:p>
            <a:r>
              <a:rPr lang="en-US" dirty="0" smtClean="0"/>
              <a:t>LOGIN</a:t>
            </a:r>
          </a:p>
          <a:p>
            <a:r>
              <a:rPr lang="en-US" dirty="0" smtClean="0"/>
              <a:t>MAIN MENU</a:t>
            </a:r>
            <a:br>
              <a:rPr lang="en-US" dirty="0" smtClean="0"/>
            </a:br>
            <a:r>
              <a:rPr lang="en-US" dirty="0" smtClean="0"/>
              <a:t>LOGOUT</a:t>
            </a:r>
            <a:endParaRPr lang="en-IN" dirty="0"/>
          </a:p>
        </p:txBody>
      </p:sp>
      <p:cxnSp>
        <p:nvCxnSpPr>
          <p:cNvPr id="18" name="Straight Arrow Connector 17"/>
          <p:cNvCxnSpPr>
            <a:stCxn id="8" idx="3"/>
            <a:endCxn id="16" idx="1"/>
          </p:cNvCxnSpPr>
          <p:nvPr/>
        </p:nvCxnSpPr>
        <p:spPr>
          <a:xfrm flipV="1">
            <a:off x="5935288" y="1938375"/>
            <a:ext cx="1662542" cy="53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7597829" y="3599410"/>
            <a:ext cx="1596044" cy="110799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p:cNvSpPr txBox="1"/>
          <p:nvPr/>
        </p:nvSpPr>
        <p:spPr>
          <a:xfrm>
            <a:off x="7597830" y="3599411"/>
            <a:ext cx="1047403" cy="369332"/>
          </a:xfrm>
          <a:prstGeom prst="rect">
            <a:avLst/>
          </a:prstGeom>
          <a:noFill/>
        </p:spPr>
        <p:txBody>
          <a:bodyPr wrap="square" rtlCol="0">
            <a:spAutoFit/>
          </a:bodyPr>
          <a:lstStyle/>
          <a:p>
            <a:r>
              <a:rPr lang="en-US" dirty="0" smtClean="0"/>
              <a:t>LOGIN</a:t>
            </a:r>
            <a:endParaRPr lang="en-IN" dirty="0"/>
          </a:p>
        </p:txBody>
      </p:sp>
      <p:cxnSp>
        <p:nvCxnSpPr>
          <p:cNvPr id="24" name="Straight Arrow Connector 23"/>
          <p:cNvCxnSpPr>
            <a:stCxn id="15" idx="2"/>
          </p:cNvCxnSpPr>
          <p:nvPr/>
        </p:nvCxnSpPr>
        <p:spPr>
          <a:xfrm flipH="1">
            <a:off x="8395851" y="2440986"/>
            <a:ext cx="1" cy="11584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449884" y="2838553"/>
            <a:ext cx="731520" cy="261610"/>
          </a:xfrm>
          <a:prstGeom prst="rect">
            <a:avLst/>
          </a:prstGeom>
          <a:noFill/>
        </p:spPr>
        <p:txBody>
          <a:bodyPr wrap="square" rtlCol="0">
            <a:spAutoFit/>
          </a:bodyPr>
          <a:lstStyle/>
          <a:p>
            <a:r>
              <a:rPr lang="en-US" sz="1100" dirty="0" smtClean="0"/>
              <a:t>Login</a:t>
            </a:r>
            <a:endParaRPr lang="en-IN" sz="1100" dirty="0"/>
          </a:p>
        </p:txBody>
      </p:sp>
      <p:cxnSp>
        <p:nvCxnSpPr>
          <p:cNvPr id="27" name="Straight Connector 26"/>
          <p:cNvCxnSpPr/>
          <p:nvPr/>
        </p:nvCxnSpPr>
        <p:spPr>
          <a:xfrm>
            <a:off x="7597829" y="3968743"/>
            <a:ext cx="15835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597830" y="3968743"/>
            <a:ext cx="1787236" cy="738664"/>
          </a:xfrm>
          <a:prstGeom prst="rect">
            <a:avLst/>
          </a:prstGeom>
          <a:noFill/>
        </p:spPr>
        <p:txBody>
          <a:bodyPr wrap="square" rtlCol="0">
            <a:spAutoFit/>
          </a:bodyPr>
          <a:lstStyle/>
          <a:p>
            <a:r>
              <a:rPr lang="en-US" sz="1400" dirty="0" smtClean="0"/>
              <a:t>Username </a:t>
            </a:r>
          </a:p>
          <a:p>
            <a:r>
              <a:rPr lang="en-US" sz="1400" dirty="0" smtClean="0"/>
              <a:t>Password</a:t>
            </a:r>
          </a:p>
          <a:p>
            <a:r>
              <a:rPr lang="en-US" sz="1400" dirty="0" smtClean="0"/>
              <a:t>Voter ID</a:t>
            </a:r>
            <a:endParaRPr lang="en-IN" sz="1400" dirty="0"/>
          </a:p>
        </p:txBody>
      </p:sp>
      <p:sp>
        <p:nvSpPr>
          <p:cNvPr id="30" name="Rectangle 29"/>
          <p:cNvSpPr/>
          <p:nvPr/>
        </p:nvSpPr>
        <p:spPr>
          <a:xfrm>
            <a:off x="4605252" y="3701567"/>
            <a:ext cx="1587730" cy="100584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p:cNvSpPr txBox="1"/>
          <p:nvPr/>
        </p:nvSpPr>
        <p:spPr>
          <a:xfrm>
            <a:off x="4605252" y="3701567"/>
            <a:ext cx="1396538" cy="369332"/>
          </a:xfrm>
          <a:prstGeom prst="rect">
            <a:avLst/>
          </a:prstGeom>
          <a:noFill/>
        </p:spPr>
        <p:txBody>
          <a:bodyPr wrap="square" rtlCol="0">
            <a:spAutoFit/>
          </a:bodyPr>
          <a:lstStyle/>
          <a:p>
            <a:r>
              <a:rPr lang="en-US" dirty="0" smtClean="0"/>
              <a:t>Caste Vote</a:t>
            </a:r>
            <a:endParaRPr lang="en-IN" dirty="0"/>
          </a:p>
        </p:txBody>
      </p:sp>
      <p:cxnSp>
        <p:nvCxnSpPr>
          <p:cNvPr id="33" name="Straight Connector 32"/>
          <p:cNvCxnSpPr/>
          <p:nvPr/>
        </p:nvCxnSpPr>
        <p:spPr>
          <a:xfrm>
            <a:off x="4605252" y="4153409"/>
            <a:ext cx="15877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530437" y="4253811"/>
            <a:ext cx="1662545" cy="369332"/>
          </a:xfrm>
          <a:prstGeom prst="rect">
            <a:avLst/>
          </a:prstGeom>
          <a:noFill/>
        </p:spPr>
        <p:txBody>
          <a:bodyPr wrap="square" rtlCol="0">
            <a:spAutoFit/>
          </a:bodyPr>
          <a:lstStyle/>
          <a:p>
            <a:r>
              <a:rPr lang="en-US" dirty="0" smtClean="0"/>
              <a:t>Logout||Back</a:t>
            </a:r>
            <a:endParaRPr lang="en-IN" dirty="0"/>
          </a:p>
        </p:txBody>
      </p:sp>
      <p:cxnSp>
        <p:nvCxnSpPr>
          <p:cNvPr id="36" name="Straight Arrow Connector 35"/>
          <p:cNvCxnSpPr>
            <a:stCxn id="21" idx="1"/>
            <a:endCxn id="30" idx="3"/>
          </p:cNvCxnSpPr>
          <p:nvPr/>
        </p:nvCxnSpPr>
        <p:spPr>
          <a:xfrm flipH="1">
            <a:off x="6192982" y="4153409"/>
            <a:ext cx="1404847" cy="510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4961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632" y="1042987"/>
            <a:ext cx="4773065" cy="4759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82632" y="324196"/>
            <a:ext cx="2090060" cy="584775"/>
          </a:xfrm>
          <a:prstGeom prst="rect">
            <a:avLst/>
          </a:prstGeom>
          <a:noFill/>
        </p:spPr>
        <p:txBody>
          <a:bodyPr wrap="square" rtlCol="0">
            <a:spAutoFit/>
          </a:bodyPr>
          <a:lstStyle/>
          <a:p>
            <a:r>
              <a:rPr lang="en-US" sz="3200" dirty="0" smtClean="0">
                <a:solidFill>
                  <a:srgbClr val="0070C0"/>
                </a:solidFill>
                <a:effectLst>
                  <a:outerShdw blurRad="38100" dist="38100" dir="2700000" algn="tl">
                    <a:srgbClr val="000000">
                      <a:alpha val="43137"/>
                    </a:srgbClr>
                  </a:outerShdw>
                </a:effectLst>
              </a:rPr>
              <a:t>Snapshots</a:t>
            </a:r>
            <a:endParaRPr lang="en-IN" sz="3200" dirty="0">
              <a:solidFill>
                <a:srgbClr val="0070C0"/>
              </a:solidFill>
              <a:effectLst>
                <a:outerShdw blurRad="38100" dist="38100" dir="2700000" algn="tl">
                  <a:srgbClr val="000000">
                    <a:alpha val="43137"/>
                  </a:srgbClr>
                </a:outerShdw>
              </a:effectLst>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5697" y="1042987"/>
            <a:ext cx="2467613" cy="2437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39396" y="1042987"/>
            <a:ext cx="2485506" cy="245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9289" y="3502297"/>
            <a:ext cx="2294021" cy="2304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39396" y="3502297"/>
            <a:ext cx="2430575" cy="2416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1630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2633" y="207819"/>
            <a:ext cx="1238596" cy="369332"/>
          </a:xfrm>
          <a:prstGeom prst="rect">
            <a:avLst/>
          </a:prstGeom>
          <a:noFill/>
        </p:spPr>
        <p:txBody>
          <a:bodyPr wrap="square" rtlCol="0">
            <a:spAutoFit/>
          </a:bodyPr>
          <a:lstStyle/>
          <a:p>
            <a:r>
              <a:rPr lang="en-US" dirty="0" smtClean="0"/>
              <a:t>Admin</a:t>
            </a:r>
            <a:endParaRPr lang="en-IN"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901" y="850899"/>
            <a:ext cx="2794553" cy="2773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6658" y="1022351"/>
            <a:ext cx="3192462" cy="15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5361" y="1022351"/>
            <a:ext cx="3140075" cy="139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2140" y="3624348"/>
            <a:ext cx="3014518" cy="2982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86658" y="2576513"/>
            <a:ext cx="2809616" cy="2821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6"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00841" y="2576514"/>
            <a:ext cx="2776163" cy="2793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7"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401983" y="2700769"/>
            <a:ext cx="2568366" cy="2544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5317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30284" y="723207"/>
            <a:ext cx="1512916" cy="369332"/>
          </a:xfrm>
          <a:prstGeom prst="rect">
            <a:avLst/>
          </a:prstGeom>
          <a:noFill/>
        </p:spPr>
        <p:txBody>
          <a:bodyPr wrap="square" rtlCol="0">
            <a:spAutoFit/>
          </a:bodyPr>
          <a:lstStyle/>
          <a:p>
            <a:r>
              <a:rPr lang="en-US" dirty="0" smtClean="0"/>
              <a:t>Voter</a:t>
            </a: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883" y="1269712"/>
            <a:ext cx="4186237" cy="4167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9120" y="795136"/>
            <a:ext cx="2897591" cy="2811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6711" y="1092539"/>
            <a:ext cx="2581462" cy="2543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08247" y="3673068"/>
            <a:ext cx="2590608" cy="2594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89120" y="3606500"/>
            <a:ext cx="2819127" cy="2819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0411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B2EC635B-D8A3-4A72-8304-20FFBA5D21A3}"/>
              </a:ext>
            </a:extLst>
          </p:cNvPr>
          <p:cNvSpPr txBox="1"/>
          <p:nvPr/>
        </p:nvSpPr>
        <p:spPr>
          <a:xfrm>
            <a:off x="325927" y="248626"/>
            <a:ext cx="7530363" cy="707886"/>
          </a:xfrm>
          <a:prstGeom prst="rect">
            <a:avLst/>
          </a:prstGeom>
          <a:noFill/>
        </p:spPr>
        <p:txBody>
          <a:bodyPr wrap="square" rtlCol="0">
            <a:spAutoFit/>
          </a:bodyPr>
          <a:lstStyle/>
          <a:p>
            <a:r>
              <a:rPr lang="en-US" sz="4000" b="1" dirty="0">
                <a:solidFill>
                  <a:srgbClr val="46B0FA"/>
                </a:solidFill>
                <a:latin typeface="Arial" panose="020B0604020202020204" pitchFamily="34" charset="0"/>
                <a:cs typeface="Arial" panose="020B0604020202020204" pitchFamily="34" charset="0"/>
              </a:rPr>
              <a:t>Content</a:t>
            </a:r>
            <a:endParaRPr lang="en-IN" sz="40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 xmlns:a16="http://schemas.microsoft.com/office/drawing/2014/main" id="{66168532-D141-4AB0-BD29-1663F2877B3E}"/>
              </a:ext>
            </a:extLst>
          </p:cNvPr>
          <p:cNvSpPr txBox="1"/>
          <p:nvPr/>
        </p:nvSpPr>
        <p:spPr>
          <a:xfrm>
            <a:off x="796832" y="830517"/>
            <a:ext cx="4465123" cy="5755422"/>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Introduction</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Literature </a:t>
            </a:r>
            <a:r>
              <a:rPr lang="en-US" sz="1400" dirty="0" smtClean="0">
                <a:latin typeface="Arial" panose="020B0604020202020204" pitchFamily="34" charset="0"/>
                <a:cs typeface="Arial" panose="020B0604020202020204" pitchFamily="34" charset="0"/>
              </a:rPr>
              <a:t>Review</a:t>
            </a:r>
          </a:p>
          <a:p>
            <a:endParaRPr lang="en-US" sz="1400" dirty="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Timeline</a:t>
            </a:r>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Objectives</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Methodology</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Working </a:t>
            </a:r>
            <a:r>
              <a:rPr lang="en-US" sz="1400" dirty="0" smtClean="0">
                <a:latin typeface="Arial" panose="020B0604020202020204" pitchFamily="34" charset="0"/>
                <a:cs typeface="Arial" panose="020B0604020202020204" pitchFamily="34" charset="0"/>
              </a:rPr>
              <a:t>Model</a:t>
            </a:r>
          </a:p>
          <a:p>
            <a:endParaRPr lang="en-US" sz="1400" dirty="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Interface</a:t>
            </a:r>
          </a:p>
          <a:p>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         Admin</a:t>
            </a:r>
          </a:p>
          <a:p>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         Voter</a:t>
            </a:r>
          </a:p>
          <a:p>
            <a:endParaRPr lang="en-US" sz="1400" dirty="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Snapshots</a:t>
            </a:r>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Results</a:t>
            </a:r>
          </a:p>
          <a:p>
            <a:endParaRPr lang="en-US" sz="1400" dirty="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Limitations</a:t>
            </a:r>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Conclusion</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References </a:t>
            </a:r>
          </a:p>
          <a:p>
            <a:endParaRPr lang="en-IN" dirty="0">
              <a:latin typeface="Arial" panose="020B0604020202020204" pitchFamily="34" charset="0"/>
              <a:cs typeface="Arial" panose="020B0604020202020204" pitchFamily="34" charset="0"/>
            </a:endParaRPr>
          </a:p>
        </p:txBody>
      </p:sp>
      <p:pic>
        <p:nvPicPr>
          <p:cNvPr id="5" name="Picture 4" descr="35e6a3cf-d9f3-42f0-8598-ba9d41f78dd3.jpg"/>
          <p:cNvPicPr>
            <a:picLocks noChangeAspect="1"/>
          </p:cNvPicPr>
          <p:nvPr/>
        </p:nvPicPr>
        <p:blipFill>
          <a:blip r:embed="rId2"/>
          <a:stretch>
            <a:fillRect/>
          </a:stretch>
        </p:blipFill>
        <p:spPr>
          <a:xfrm>
            <a:off x="5721531" y="1736067"/>
            <a:ext cx="4994695" cy="3388024"/>
          </a:xfrm>
          <a:prstGeom prst="rect">
            <a:avLst/>
          </a:prstGeom>
        </p:spPr>
      </p:pic>
    </p:spTree>
    <p:extLst>
      <p:ext uri="{BB962C8B-B14F-4D97-AF65-F5344CB8AC3E}">
        <p14:creationId xmlns:p14="http://schemas.microsoft.com/office/powerpoint/2010/main" val="3879729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B2EC635B-D8A3-4A72-8304-20FFBA5D21A3}"/>
              </a:ext>
            </a:extLst>
          </p:cNvPr>
          <p:cNvSpPr txBox="1"/>
          <p:nvPr/>
        </p:nvSpPr>
        <p:spPr>
          <a:xfrm>
            <a:off x="325927" y="248626"/>
            <a:ext cx="7530363" cy="1015663"/>
          </a:xfrm>
          <a:prstGeom prst="rect">
            <a:avLst/>
          </a:prstGeom>
          <a:noFill/>
        </p:spPr>
        <p:txBody>
          <a:bodyPr wrap="square" rtlCol="0">
            <a:spAutoFit/>
          </a:bodyPr>
          <a:lstStyle/>
          <a:p>
            <a:r>
              <a:rPr lang="en-IN" sz="6000" b="1" dirty="0">
                <a:solidFill>
                  <a:srgbClr val="46B0FA"/>
                </a:solidFill>
                <a:latin typeface="Arial" panose="020B0604020202020204" pitchFamily="34" charset="0"/>
                <a:cs typeface="Arial" panose="020B0604020202020204" pitchFamily="34" charset="0"/>
              </a:rPr>
              <a:t>Results</a:t>
            </a:r>
          </a:p>
        </p:txBody>
      </p:sp>
      <p:sp>
        <p:nvSpPr>
          <p:cNvPr id="3" name="TextBox 2">
            <a:extLst>
              <a:ext uri="{FF2B5EF4-FFF2-40B4-BE49-F238E27FC236}">
                <a16:creationId xmlns="" xmlns:a16="http://schemas.microsoft.com/office/drawing/2014/main" id="{66168532-D141-4AB0-BD29-1663F2877B3E}"/>
              </a:ext>
            </a:extLst>
          </p:cNvPr>
          <p:cNvSpPr txBox="1"/>
          <p:nvPr/>
        </p:nvSpPr>
        <p:spPr>
          <a:xfrm>
            <a:off x="822959" y="1312664"/>
            <a:ext cx="9901002" cy="677108"/>
          </a:xfrm>
          <a:prstGeom prst="rect">
            <a:avLst/>
          </a:prstGeom>
          <a:noFill/>
        </p:spPr>
        <p:txBody>
          <a:bodyPr wrap="square" rtlCol="0">
            <a:spAutoFit/>
          </a:bodyPr>
          <a:lstStyle/>
          <a:p>
            <a:endParaRPr lang="en-US" sz="2000" dirty="0">
              <a:solidFill>
                <a:srgbClr val="AE36FF"/>
              </a:solidFill>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Rectangle 3"/>
          <p:cNvSpPr/>
          <p:nvPr/>
        </p:nvSpPr>
        <p:spPr>
          <a:xfrm>
            <a:off x="1069675" y="1989771"/>
            <a:ext cx="8074325" cy="1754326"/>
          </a:xfrm>
          <a:prstGeom prst="rect">
            <a:avLst/>
          </a:prstGeom>
        </p:spPr>
        <p:txBody>
          <a:bodyPr wrap="square">
            <a:spAutoFit/>
          </a:bodyPr>
          <a:lstStyle/>
          <a:p>
            <a:pPr>
              <a:buFont typeface="Wingdings" pitchFamily="2" charset="2"/>
              <a:buChar char="Ø"/>
            </a:pPr>
            <a:r>
              <a:rPr lang="en-GB" dirty="0"/>
              <a:t>After running a vote, most online voting software will make it easy to see who or what won out across all the options</a:t>
            </a:r>
            <a:r>
              <a:rPr lang="en-GB" dirty="0" smtClean="0"/>
              <a:t>. Detailed</a:t>
            </a:r>
            <a:r>
              <a:rPr lang="en-GB" dirty="0"/>
              <a:t>, custom reports are important to many organizations. </a:t>
            </a:r>
          </a:p>
          <a:p>
            <a:pPr>
              <a:buFont typeface="Wingdings" pitchFamily="2" charset="2"/>
              <a:buChar char="Ø"/>
            </a:pPr>
            <a:r>
              <a:rPr lang="en-GB" dirty="0"/>
              <a:t>These show trends like vote turnout, broken down by department, demographics, or region are helpful for understanding the results of your votes and elections at a deeper level.</a:t>
            </a:r>
            <a:endParaRPr lang="en-US" dirty="0"/>
          </a:p>
        </p:txBody>
      </p:sp>
    </p:spTree>
    <p:extLst>
      <p:ext uri="{BB962C8B-B14F-4D97-AF65-F5344CB8AC3E}">
        <p14:creationId xmlns:p14="http://schemas.microsoft.com/office/powerpoint/2010/main" val="27435887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3366" y="243440"/>
            <a:ext cx="2646878" cy="646331"/>
          </a:xfrm>
          <a:prstGeom prst="rect">
            <a:avLst/>
          </a:prstGeom>
        </p:spPr>
        <p:txBody>
          <a:bodyPr wrap="none">
            <a:spAutoFit/>
          </a:bodyPr>
          <a:lstStyle/>
          <a:p>
            <a:r>
              <a:rPr lang="en-US" sz="3600" b="1" dirty="0" smtClean="0">
                <a:solidFill>
                  <a:srgbClr val="46B0FA"/>
                </a:solidFill>
                <a:latin typeface="Arial" panose="020B0604020202020204" pitchFamily="34" charset="0"/>
                <a:cs typeface="Arial" panose="020B0604020202020204" pitchFamily="34" charset="0"/>
              </a:rPr>
              <a:t>Limitations</a:t>
            </a:r>
            <a:endParaRPr lang="en-IN" sz="3600" b="1" dirty="0">
              <a:solidFill>
                <a:srgbClr val="46B0FA"/>
              </a:solidFill>
              <a:latin typeface="Arial" panose="020B0604020202020204" pitchFamily="34" charset="0"/>
              <a:cs typeface="Arial" panose="020B0604020202020204" pitchFamily="34" charset="0"/>
            </a:endParaRPr>
          </a:p>
        </p:txBody>
      </p:sp>
      <p:sp>
        <p:nvSpPr>
          <p:cNvPr id="3" name="TextBox 2"/>
          <p:cNvSpPr txBox="1"/>
          <p:nvPr/>
        </p:nvSpPr>
        <p:spPr>
          <a:xfrm>
            <a:off x="947650" y="1479665"/>
            <a:ext cx="5045825" cy="1477328"/>
          </a:xfrm>
          <a:prstGeom prst="rect">
            <a:avLst/>
          </a:prstGeom>
          <a:noFill/>
        </p:spPr>
        <p:txBody>
          <a:bodyPr wrap="square" rtlCol="0">
            <a:spAutoFit/>
          </a:bodyPr>
          <a:lstStyle/>
          <a:p>
            <a:pPr marL="285750" indent="-285750">
              <a:buFont typeface="Arial" pitchFamily="34" charset="0"/>
              <a:buChar char="•"/>
            </a:pPr>
            <a:r>
              <a:rPr lang="en-US" sz="2400" dirty="0" smtClean="0"/>
              <a:t>Lack of devices, internet</a:t>
            </a:r>
          </a:p>
          <a:p>
            <a:pPr marL="285750" indent="-285750">
              <a:buFont typeface="Arial" pitchFamily="34" charset="0"/>
              <a:buChar char="•"/>
            </a:pPr>
            <a:r>
              <a:rPr lang="en-US" sz="2400" dirty="0" smtClean="0"/>
              <a:t>Poor connectivity in remote area</a:t>
            </a:r>
          </a:p>
          <a:p>
            <a:pPr marL="285750" indent="-285750">
              <a:buFont typeface="Arial" pitchFamily="34" charset="0"/>
              <a:buChar char="•"/>
            </a:pPr>
            <a:r>
              <a:rPr lang="en-US" sz="2400" dirty="0" smtClean="0"/>
              <a:t>Lack of technical awareness</a:t>
            </a:r>
          </a:p>
          <a:p>
            <a:pPr marL="285750" indent="-285750">
              <a:buFont typeface="Arial" pitchFamily="34" charset="0"/>
              <a:buChar char="•"/>
            </a:pPr>
            <a:endParaRPr lang="en-IN" dirty="0"/>
          </a:p>
        </p:txBody>
      </p:sp>
    </p:spTree>
    <p:extLst>
      <p:ext uri="{BB962C8B-B14F-4D97-AF65-F5344CB8AC3E}">
        <p14:creationId xmlns:p14="http://schemas.microsoft.com/office/powerpoint/2010/main" val="4911248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B2EC635B-D8A3-4A72-8304-20FFBA5D21A3}"/>
              </a:ext>
            </a:extLst>
          </p:cNvPr>
          <p:cNvSpPr txBox="1"/>
          <p:nvPr/>
        </p:nvSpPr>
        <p:spPr>
          <a:xfrm>
            <a:off x="325927" y="222501"/>
            <a:ext cx="7530363" cy="769441"/>
          </a:xfrm>
          <a:prstGeom prst="rect">
            <a:avLst/>
          </a:prstGeom>
          <a:noFill/>
        </p:spPr>
        <p:txBody>
          <a:bodyPr wrap="square" rtlCol="0">
            <a:spAutoFit/>
          </a:bodyPr>
          <a:lstStyle/>
          <a:p>
            <a:r>
              <a:rPr lang="en-IN" sz="4400" b="1" dirty="0">
                <a:solidFill>
                  <a:srgbClr val="46B0FA"/>
                </a:solidFill>
                <a:latin typeface="Arial" panose="020B0604020202020204" pitchFamily="34" charset="0"/>
                <a:cs typeface="Arial" panose="020B0604020202020204" pitchFamily="34" charset="0"/>
              </a:rPr>
              <a:t>Conclusion</a:t>
            </a:r>
          </a:p>
        </p:txBody>
      </p:sp>
      <p:sp>
        <p:nvSpPr>
          <p:cNvPr id="4" name="Rectangle 3"/>
          <p:cNvSpPr/>
          <p:nvPr/>
        </p:nvSpPr>
        <p:spPr>
          <a:xfrm>
            <a:off x="1204562" y="1997839"/>
            <a:ext cx="8479766" cy="2831544"/>
          </a:xfrm>
          <a:prstGeom prst="rect">
            <a:avLst/>
          </a:prstGeom>
        </p:spPr>
        <p:txBody>
          <a:bodyPr wrap="square">
            <a:spAutoFit/>
          </a:bodyPr>
          <a:lstStyle/>
          <a:p>
            <a:pPr marL="342900" indent="-342900" algn="just">
              <a:buFont typeface="Wingdings" panose="05000000000000000000" pitchFamily="2" charset="2"/>
              <a:buChar char="Ø"/>
            </a:pPr>
            <a:r>
              <a:rPr lang="en-GB" sz="2000" dirty="0"/>
              <a:t>This Online Voting system will manage the Voter's information by which voter can login and use his voting rights. </a:t>
            </a:r>
          </a:p>
          <a:p>
            <a:pPr marL="342900" indent="-342900" algn="just">
              <a:buFont typeface="Wingdings" panose="05000000000000000000" pitchFamily="2" charset="2"/>
              <a:buChar char="Ø"/>
            </a:pPr>
            <a:endParaRPr lang="en-GB" sz="2000" dirty="0"/>
          </a:p>
          <a:p>
            <a:pPr marL="342900" indent="-342900" algn="just">
              <a:buFont typeface="Wingdings" panose="05000000000000000000" pitchFamily="2" charset="2"/>
              <a:buChar char="Ø"/>
            </a:pPr>
            <a:r>
              <a:rPr lang="en-GB" sz="2000" dirty="0"/>
              <a:t> There is a DATABASE which is maintained by the ELECTION COMMISION OF INDIA in which all the names of voter with complete information is stored.</a:t>
            </a:r>
          </a:p>
          <a:p>
            <a:pPr marL="342900" indent="-342900" algn="just">
              <a:buFont typeface="Wingdings" panose="05000000000000000000" pitchFamily="2" charset="2"/>
              <a:buChar char="Ø"/>
            </a:pPr>
            <a:endParaRPr lang="en-GB" sz="2000" dirty="0"/>
          </a:p>
          <a:p>
            <a:pPr marL="342900" indent="-342900" algn="just">
              <a:buFont typeface="Wingdings" panose="05000000000000000000" pitchFamily="2" charset="2"/>
              <a:buChar char="Ø"/>
            </a:pPr>
            <a:r>
              <a:rPr lang="en-GB" sz="2000" dirty="0"/>
              <a:t>Voting detail store in database and the result is displayed by calculation. </a:t>
            </a:r>
            <a:endParaRPr lang="en-GB" sz="2000" dirty="0" smtClean="0"/>
          </a:p>
          <a:p>
            <a:pPr marL="342900" indent="-342900" algn="just">
              <a:buFont typeface="Wingdings" panose="05000000000000000000" pitchFamily="2" charset="2"/>
              <a:buChar char="Ø"/>
            </a:pPr>
            <a:r>
              <a:rPr lang="en-GB" sz="2000" dirty="0" smtClean="0"/>
              <a:t>By </a:t>
            </a:r>
            <a:r>
              <a:rPr lang="en-GB" sz="2000" dirty="0"/>
              <a:t>online voting system percentage of voting is increases. </a:t>
            </a:r>
          </a:p>
          <a:p>
            <a:endParaRPr lang="en-US" dirty="0"/>
          </a:p>
        </p:txBody>
      </p:sp>
    </p:spTree>
    <p:extLst>
      <p:ext uri="{BB962C8B-B14F-4D97-AF65-F5344CB8AC3E}">
        <p14:creationId xmlns:p14="http://schemas.microsoft.com/office/powerpoint/2010/main" val="38714161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B2EC635B-D8A3-4A72-8304-20FFBA5D21A3}"/>
              </a:ext>
            </a:extLst>
          </p:cNvPr>
          <p:cNvSpPr txBox="1"/>
          <p:nvPr/>
        </p:nvSpPr>
        <p:spPr>
          <a:xfrm>
            <a:off x="325927" y="248626"/>
            <a:ext cx="7530363" cy="769441"/>
          </a:xfrm>
          <a:prstGeom prst="rect">
            <a:avLst/>
          </a:prstGeom>
          <a:noFill/>
        </p:spPr>
        <p:txBody>
          <a:bodyPr wrap="square" rtlCol="0">
            <a:spAutoFit/>
          </a:bodyPr>
          <a:lstStyle/>
          <a:p>
            <a:r>
              <a:rPr lang="en-IN" sz="4400" b="1" dirty="0">
                <a:solidFill>
                  <a:srgbClr val="46B0FA"/>
                </a:solidFill>
                <a:latin typeface="Arial" panose="020B0604020202020204" pitchFamily="34" charset="0"/>
                <a:cs typeface="Arial" panose="020B0604020202020204" pitchFamily="34" charset="0"/>
              </a:rPr>
              <a:t>Reference</a:t>
            </a:r>
          </a:p>
        </p:txBody>
      </p:sp>
      <p:sp>
        <p:nvSpPr>
          <p:cNvPr id="3" name="TextBox 2">
            <a:extLst>
              <a:ext uri="{FF2B5EF4-FFF2-40B4-BE49-F238E27FC236}">
                <a16:creationId xmlns="" xmlns:a16="http://schemas.microsoft.com/office/drawing/2014/main" id="{66168532-D141-4AB0-BD29-1663F2877B3E}"/>
              </a:ext>
            </a:extLst>
          </p:cNvPr>
          <p:cNvSpPr txBox="1"/>
          <p:nvPr/>
        </p:nvSpPr>
        <p:spPr>
          <a:xfrm>
            <a:off x="822959" y="1312664"/>
            <a:ext cx="9901002" cy="3693319"/>
          </a:xfrm>
          <a:prstGeom prst="rect">
            <a:avLst/>
          </a:prstGeom>
          <a:noFill/>
        </p:spPr>
        <p:txBody>
          <a:bodyPr wrap="square" rtlCol="0">
            <a:spAutoFit/>
          </a:bodyPr>
          <a:lstStyle/>
          <a:p>
            <a:endParaRPr lang="en-IN" sz="2000" dirty="0">
              <a:cs typeface="Arial" panose="020B0604020202020204" pitchFamily="34" charset="0"/>
            </a:endParaRPr>
          </a:p>
          <a:p>
            <a:r>
              <a:rPr lang="en-US" sz="2000" b="0" i="0" dirty="0">
                <a:solidFill>
                  <a:srgbClr val="222222"/>
                </a:solidFill>
                <a:effectLst/>
                <a:latin typeface="Arial" panose="020B0604020202020204" pitchFamily="34" charset="0"/>
              </a:rPr>
              <a:t>[1] Anand A, </a:t>
            </a:r>
            <a:r>
              <a:rPr lang="en-US" sz="2000" b="0" i="0" dirty="0" err="1">
                <a:solidFill>
                  <a:srgbClr val="222222"/>
                </a:solidFill>
                <a:effectLst/>
                <a:latin typeface="Arial" panose="020B0604020202020204" pitchFamily="34" charset="0"/>
              </a:rPr>
              <a:t>Divya</a:t>
            </a:r>
            <a:r>
              <a:rPr lang="en-US" sz="2000" b="0" i="0" dirty="0">
                <a:solidFill>
                  <a:srgbClr val="222222"/>
                </a:solidFill>
                <a:effectLst/>
                <a:latin typeface="Arial" panose="020B0604020202020204" pitchFamily="34" charset="0"/>
              </a:rPr>
              <a:t> P. An efficient online voting system. International Journal of Modern Engineering Research. 2012 Jul;2(4):2631-4.</a:t>
            </a:r>
          </a:p>
          <a:p>
            <a:r>
              <a:rPr lang="en-IN" sz="2000" b="0" i="0" dirty="0">
                <a:solidFill>
                  <a:srgbClr val="222222"/>
                </a:solidFill>
                <a:effectLst/>
                <a:latin typeface="Arial" panose="020B0604020202020204" pitchFamily="34" charset="0"/>
              </a:rPr>
              <a:t>[2] </a:t>
            </a:r>
            <a:r>
              <a:rPr lang="en-IN" sz="2000" b="0" i="0" dirty="0" err="1">
                <a:solidFill>
                  <a:srgbClr val="222222"/>
                </a:solidFill>
                <a:effectLst/>
                <a:latin typeface="Arial" panose="020B0604020202020204" pitchFamily="34" charset="0"/>
              </a:rPr>
              <a:t>Kaliyamurthie</a:t>
            </a:r>
            <a:r>
              <a:rPr lang="en-IN" sz="2000" b="0" i="0" dirty="0">
                <a:solidFill>
                  <a:srgbClr val="222222"/>
                </a:solidFill>
                <a:effectLst/>
                <a:latin typeface="Arial" panose="020B0604020202020204" pitchFamily="34" charset="0"/>
              </a:rPr>
              <a:t> KP, </a:t>
            </a:r>
            <a:r>
              <a:rPr lang="en-IN" sz="2000" b="0" i="0" dirty="0" err="1">
                <a:solidFill>
                  <a:srgbClr val="222222"/>
                </a:solidFill>
                <a:effectLst/>
                <a:latin typeface="Arial" panose="020B0604020202020204" pitchFamily="34" charset="0"/>
              </a:rPr>
              <a:t>Udayakumar</a:t>
            </a:r>
            <a:r>
              <a:rPr lang="en-IN" sz="2000" b="0" i="0" dirty="0">
                <a:solidFill>
                  <a:srgbClr val="222222"/>
                </a:solidFill>
                <a:effectLst/>
                <a:latin typeface="Arial" panose="020B0604020202020204" pitchFamily="34" charset="0"/>
              </a:rPr>
              <a:t> R, </a:t>
            </a:r>
            <a:r>
              <a:rPr lang="en-IN" sz="2000" b="0" i="0" dirty="0" err="1">
                <a:solidFill>
                  <a:srgbClr val="222222"/>
                </a:solidFill>
                <a:effectLst/>
                <a:latin typeface="Arial" panose="020B0604020202020204" pitchFamily="34" charset="0"/>
              </a:rPr>
              <a:t>Parameswari</a:t>
            </a:r>
            <a:r>
              <a:rPr lang="en-IN" sz="2000" b="0" i="0" dirty="0">
                <a:solidFill>
                  <a:srgbClr val="222222"/>
                </a:solidFill>
                <a:effectLst/>
                <a:latin typeface="Arial" panose="020B0604020202020204" pitchFamily="34" charset="0"/>
              </a:rPr>
              <a:t> D, </a:t>
            </a:r>
            <a:r>
              <a:rPr lang="en-IN" sz="2000" b="0" i="0" dirty="0" err="1">
                <a:solidFill>
                  <a:srgbClr val="222222"/>
                </a:solidFill>
                <a:effectLst/>
                <a:latin typeface="Arial" panose="020B0604020202020204" pitchFamily="34" charset="0"/>
              </a:rPr>
              <a:t>Mugunthan</a:t>
            </a:r>
            <a:r>
              <a:rPr lang="en-IN" sz="2000" b="0" i="0" dirty="0">
                <a:solidFill>
                  <a:srgbClr val="222222"/>
                </a:solidFill>
                <a:effectLst/>
                <a:latin typeface="Arial" panose="020B0604020202020204" pitchFamily="34" charset="0"/>
              </a:rPr>
              <a:t> SN. Highly secured online voting system over network. Indian Journal of Science and Technology. 2013 May;6(6):4831-6.</a:t>
            </a:r>
          </a:p>
          <a:p>
            <a:r>
              <a:rPr lang="en-US" sz="2000" b="0" i="0" dirty="0">
                <a:solidFill>
                  <a:srgbClr val="222222"/>
                </a:solidFill>
                <a:effectLst/>
                <a:latin typeface="Arial" panose="020B0604020202020204" pitchFamily="34" charset="0"/>
              </a:rPr>
              <a:t>[3] Agarwal H, Pandey GN. Online voting system for India. In2013 Eleventh International Conference on ICT and Knowledge Engineering 2013 Nov 20 (pp. 1-4). IEEE.</a:t>
            </a:r>
            <a:endParaRPr lang="en-IN" sz="2000" dirty="0">
              <a:cs typeface="Arial" panose="020B0604020202020204" pitchFamily="34" charset="0"/>
            </a:endParaRPr>
          </a:p>
          <a:p>
            <a:r>
              <a:rPr lang="en-IN" dirty="0">
                <a:latin typeface="Arial" panose="020B0604020202020204" pitchFamily="34" charset="0"/>
                <a:cs typeface="Arial" panose="020B0604020202020204" pitchFamily="34" charset="0"/>
              </a:rPr>
              <a:t>[4] </a:t>
            </a:r>
            <a:r>
              <a:rPr lang="en-IN" b="0" i="0" dirty="0">
                <a:solidFill>
                  <a:srgbClr val="222222"/>
                </a:solidFill>
                <a:effectLst/>
                <a:latin typeface="Arial" panose="020B0604020202020204" pitchFamily="34" charset="0"/>
              </a:rPr>
              <a:t>Usmani ZA, </a:t>
            </a:r>
            <a:r>
              <a:rPr lang="en-IN" b="0" i="0" dirty="0" err="1">
                <a:solidFill>
                  <a:srgbClr val="222222"/>
                </a:solidFill>
                <a:effectLst/>
                <a:latin typeface="Arial" panose="020B0604020202020204" pitchFamily="34" charset="0"/>
              </a:rPr>
              <a:t>Patanwala</a:t>
            </a:r>
            <a:r>
              <a:rPr lang="en-IN" b="0" i="0" dirty="0">
                <a:solidFill>
                  <a:srgbClr val="222222"/>
                </a:solidFill>
                <a:effectLst/>
                <a:latin typeface="Arial" panose="020B0604020202020204" pitchFamily="34" charset="0"/>
              </a:rPr>
              <a:t> K, </a:t>
            </a:r>
            <a:r>
              <a:rPr lang="en-IN" b="0" i="0" dirty="0" err="1">
                <a:solidFill>
                  <a:srgbClr val="222222"/>
                </a:solidFill>
                <a:effectLst/>
                <a:latin typeface="Arial" panose="020B0604020202020204" pitchFamily="34" charset="0"/>
              </a:rPr>
              <a:t>Panigrahi</a:t>
            </a:r>
            <a:r>
              <a:rPr lang="en-IN" b="0" i="0" dirty="0">
                <a:solidFill>
                  <a:srgbClr val="222222"/>
                </a:solidFill>
                <a:effectLst/>
                <a:latin typeface="Arial" panose="020B0604020202020204" pitchFamily="34" charset="0"/>
              </a:rPr>
              <a:t> M, Nair A. Multi-purpose platform independent online voting system. In2017 International Conference on Innovations in Information, Embedded and Communication Systems (ICIIECS) 2017 Mar 17 (pp. 1-5). IEEE.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90812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C39D82EA-6098-704F-AD4D-D13A499C492D}"/>
              </a:ext>
            </a:extLst>
          </p:cNvPr>
          <p:cNvSpPr txBox="1"/>
          <p:nvPr/>
        </p:nvSpPr>
        <p:spPr>
          <a:xfrm>
            <a:off x="1895294" y="3601496"/>
            <a:ext cx="8401412" cy="1200329"/>
          </a:xfrm>
          <a:prstGeom prst="rect">
            <a:avLst/>
          </a:prstGeom>
          <a:noFill/>
        </p:spPr>
        <p:txBody>
          <a:bodyPr wrap="square" rtlCol="0">
            <a:spAutoFit/>
          </a:bodyPr>
          <a:lstStyle/>
          <a:p>
            <a:pPr algn="ctr"/>
            <a:r>
              <a:rPr lang="en-US" sz="7200" b="1" dirty="0">
                <a:solidFill>
                  <a:srgbClr val="46B0FA"/>
                </a:solidFill>
                <a:latin typeface="Arial" panose="020B0604020202020204" pitchFamily="34" charset="0"/>
                <a:cs typeface="Arial" panose="020B0604020202020204" pitchFamily="34" charset="0"/>
              </a:rPr>
              <a:t>Thank You</a:t>
            </a:r>
            <a:endParaRPr lang="en-IN" sz="7200" b="1" dirty="0">
              <a:solidFill>
                <a:srgbClr val="46B0FA"/>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 xmlns:a16="http://schemas.microsoft.com/office/drawing/2014/main" id="{B7FBB1AB-6227-0A49-9677-D759BB97E908}"/>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picture containing text, clipart&#10;&#10;Description automatically generated">
            <a:extLst>
              <a:ext uri="{FF2B5EF4-FFF2-40B4-BE49-F238E27FC236}">
                <a16:creationId xmlns="" xmlns:a16="http://schemas.microsoft.com/office/drawing/2014/main" id="{B3B91EF5-66BF-4A12-80C1-98869846E0D6}"/>
              </a:ext>
            </a:extLst>
          </p:cNvPr>
          <p:cNvPicPr>
            <a:picLocks noChangeAspect="1"/>
          </p:cNvPicPr>
          <p:nvPr/>
        </p:nvPicPr>
        <p:blipFill>
          <a:blip r:embed="rId2"/>
          <a:stretch>
            <a:fillRect/>
          </a:stretch>
        </p:blipFill>
        <p:spPr>
          <a:xfrm>
            <a:off x="3992880" y="1709987"/>
            <a:ext cx="4206240" cy="1806854"/>
          </a:xfrm>
          <a:prstGeom prst="rect">
            <a:avLst/>
          </a:prstGeom>
        </p:spPr>
      </p:pic>
    </p:spTree>
    <p:extLst>
      <p:ext uri="{BB962C8B-B14F-4D97-AF65-F5344CB8AC3E}">
        <p14:creationId xmlns:p14="http://schemas.microsoft.com/office/powerpoint/2010/main" val="3579348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B2EC635B-D8A3-4A72-8304-20FFBA5D21A3}"/>
              </a:ext>
            </a:extLst>
          </p:cNvPr>
          <p:cNvSpPr txBox="1"/>
          <p:nvPr/>
        </p:nvSpPr>
        <p:spPr>
          <a:xfrm>
            <a:off x="325927" y="222500"/>
            <a:ext cx="7530363" cy="1015663"/>
          </a:xfrm>
          <a:prstGeom prst="rect">
            <a:avLst/>
          </a:prstGeom>
          <a:noFill/>
        </p:spPr>
        <p:txBody>
          <a:bodyPr wrap="square" rtlCol="0">
            <a:spAutoFit/>
          </a:bodyPr>
          <a:lstStyle/>
          <a:p>
            <a:r>
              <a:rPr lang="en-US" sz="6000" b="1" dirty="0">
                <a:solidFill>
                  <a:srgbClr val="46B0FA"/>
                </a:solidFill>
                <a:latin typeface="Arial" panose="020B0604020202020204" pitchFamily="34" charset="0"/>
                <a:cs typeface="Arial" panose="020B0604020202020204" pitchFamily="34" charset="0"/>
              </a:rPr>
              <a:t>Introduction</a:t>
            </a:r>
            <a:endParaRPr lang="en-IN" sz="60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 xmlns:a16="http://schemas.microsoft.com/office/drawing/2014/main" id="{66168532-D141-4AB0-BD29-1663F2877B3E}"/>
              </a:ext>
            </a:extLst>
          </p:cNvPr>
          <p:cNvSpPr txBox="1"/>
          <p:nvPr/>
        </p:nvSpPr>
        <p:spPr>
          <a:xfrm>
            <a:off x="966651" y="1286539"/>
            <a:ext cx="9901002" cy="1600438"/>
          </a:xfrm>
          <a:prstGeom prst="rect">
            <a:avLst/>
          </a:prstGeom>
          <a:noFill/>
        </p:spPr>
        <p:txBody>
          <a:bodyPr wrap="square" rtlCol="0">
            <a:spAutoFit/>
          </a:bodyPr>
          <a:lstStyle/>
          <a:p>
            <a:endParaRPr lang="en-US" sz="2000" dirty="0">
              <a:solidFill>
                <a:srgbClr val="AE36FF"/>
              </a:solidFill>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solidFill>
                <a:srgbClr val="FF0000"/>
              </a:solidFill>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Rectangle 3"/>
          <p:cNvSpPr/>
          <p:nvPr/>
        </p:nvSpPr>
        <p:spPr>
          <a:xfrm>
            <a:off x="325925" y="1630391"/>
            <a:ext cx="8291863" cy="4616648"/>
          </a:xfrm>
          <a:prstGeom prst="rect">
            <a:avLst/>
          </a:prstGeom>
        </p:spPr>
        <p:txBody>
          <a:bodyPr wrap="square">
            <a:spAutoFit/>
          </a:bodyPr>
          <a:lstStyle/>
          <a:p>
            <a:pPr>
              <a:buFont typeface="Wingdings" pitchFamily="2" charset="2"/>
              <a:buChar char="Ø"/>
            </a:pPr>
            <a:r>
              <a:rPr lang="en-GB" sz="2400" dirty="0"/>
              <a:t> The word “vote” means to choose from a list , to elect or to determine. The main goal of voting is to come up with leaders of the people’s choice. </a:t>
            </a:r>
          </a:p>
          <a:p>
            <a:pPr>
              <a:buFont typeface="Wingdings" pitchFamily="2" charset="2"/>
              <a:buChar char="Ø"/>
            </a:pPr>
            <a:r>
              <a:rPr lang="en-GB" sz="2400" dirty="0"/>
              <a:t> Online Voting System is a voting system by which any Voter can use his/her voting rights from anywhere in the country. </a:t>
            </a:r>
          </a:p>
          <a:p>
            <a:pPr>
              <a:buFont typeface="Wingdings" pitchFamily="2" charset="2"/>
              <a:buChar char="Ø"/>
            </a:pPr>
            <a:r>
              <a:rPr lang="en-GB" sz="2400" dirty="0"/>
              <a:t> In this system people who have citizenship of India and whose age is above 18 can give their vote through online without going to any physical polling station. </a:t>
            </a:r>
          </a:p>
          <a:p>
            <a:pPr>
              <a:buFont typeface="Wingdings" pitchFamily="2" charset="2"/>
              <a:buChar char="Ø"/>
            </a:pPr>
            <a:r>
              <a:rPr lang="en-GB" sz="2400" dirty="0"/>
              <a:t> The voter is assigned a secret username and password with which he/she can use to log into the system and vote .</a:t>
            </a:r>
          </a:p>
          <a:p>
            <a:endParaRPr lang="en-GB" dirty="0"/>
          </a:p>
          <a:p>
            <a:endParaRPr lang="en-GB" dirty="0"/>
          </a:p>
          <a:p>
            <a:endParaRPr lang="en-US" dirty="0"/>
          </a:p>
        </p:txBody>
      </p:sp>
      <p:pic>
        <p:nvPicPr>
          <p:cNvPr id="6" name="Picture 5" descr="images (1).jpg"/>
          <p:cNvPicPr>
            <a:picLocks noChangeAspect="1"/>
          </p:cNvPicPr>
          <p:nvPr/>
        </p:nvPicPr>
        <p:blipFill>
          <a:blip r:embed="rId2"/>
          <a:stretch>
            <a:fillRect/>
          </a:stretch>
        </p:blipFill>
        <p:spPr>
          <a:xfrm>
            <a:off x="8858830" y="1923691"/>
            <a:ext cx="3028370" cy="3131389"/>
          </a:xfrm>
          <a:prstGeom prst="rect">
            <a:avLst/>
          </a:prstGeom>
        </p:spPr>
      </p:pic>
    </p:spTree>
    <p:extLst>
      <p:ext uri="{BB962C8B-B14F-4D97-AF65-F5344CB8AC3E}">
        <p14:creationId xmlns:p14="http://schemas.microsoft.com/office/powerpoint/2010/main" val="480493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24951" y="1155940"/>
            <a:ext cx="7919049" cy="2985433"/>
          </a:xfrm>
          <a:prstGeom prst="rect">
            <a:avLst/>
          </a:prstGeom>
        </p:spPr>
        <p:txBody>
          <a:bodyPr wrap="square">
            <a:spAutoFit/>
          </a:bodyPr>
          <a:lstStyle/>
          <a:p>
            <a:r>
              <a:rPr lang="en-GB" sz="4000" u="sng" dirty="0"/>
              <a:t>PROBLEM STATEMENT</a:t>
            </a:r>
          </a:p>
          <a:p>
            <a:endParaRPr lang="en-GB" sz="4000" dirty="0"/>
          </a:p>
          <a:p>
            <a:r>
              <a:rPr lang="en-GB" dirty="0"/>
              <a:t>The voting/polling process by registered voters is very cumbersome. So many cases of missing data in the voter registration files have been reported. There are also scenarios where unregistered voters flock in the polling </a:t>
            </a:r>
            <a:r>
              <a:rPr lang="en-GB" dirty="0" err="1"/>
              <a:t>centers</a:t>
            </a:r>
            <a:r>
              <a:rPr lang="en-GB" dirty="0"/>
              <a:t> as "Dead Voters" to participate in the voting process. The voters can vote from anywhere around the globe, they don't need to travel back during election time in case they are abroad using online voting system.</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14732" y="1276710"/>
            <a:ext cx="6493495" cy="4216539"/>
          </a:xfrm>
          <a:prstGeom prst="rect">
            <a:avLst/>
          </a:prstGeom>
        </p:spPr>
        <p:txBody>
          <a:bodyPr wrap="square">
            <a:spAutoFit/>
          </a:bodyPr>
          <a:lstStyle/>
          <a:p>
            <a:r>
              <a:rPr lang="en-GB" sz="4400" u="sng" dirty="0"/>
              <a:t>MOTIVATION</a:t>
            </a:r>
          </a:p>
          <a:p>
            <a:endParaRPr lang="en-GB" sz="4400" u="sng" dirty="0"/>
          </a:p>
          <a:p>
            <a:pPr>
              <a:buFont typeface="Wingdings" pitchFamily="2" charset="2"/>
              <a:buChar char="Ø"/>
            </a:pPr>
            <a:r>
              <a:rPr lang="en-GB" dirty="0"/>
              <a:t> Online voting is a good option as it allows :</a:t>
            </a:r>
          </a:p>
          <a:p>
            <a:pPr>
              <a:buFont typeface="Wingdings" pitchFamily="2" charset="2"/>
              <a:buChar char="Ø"/>
            </a:pPr>
            <a:r>
              <a:rPr lang="en-GB" dirty="0"/>
              <a:t> Vote at any time from anywhere</a:t>
            </a:r>
          </a:p>
          <a:p>
            <a:pPr>
              <a:buFont typeface="Wingdings" pitchFamily="2" charset="2"/>
              <a:buChar char="Ø"/>
            </a:pPr>
            <a:r>
              <a:rPr lang="en-GB" dirty="0"/>
              <a:t> Boost participation</a:t>
            </a:r>
          </a:p>
          <a:p>
            <a:pPr>
              <a:buFont typeface="Wingdings" pitchFamily="2" charset="2"/>
              <a:buChar char="Ø"/>
            </a:pPr>
            <a:r>
              <a:rPr lang="en-GB" dirty="0"/>
              <a:t> Less physical infrastructure</a:t>
            </a:r>
          </a:p>
          <a:p>
            <a:pPr>
              <a:buFont typeface="Wingdings" pitchFamily="2" charset="2"/>
              <a:buChar char="Ø"/>
            </a:pPr>
            <a:r>
              <a:rPr lang="en-GB" dirty="0"/>
              <a:t> More rich ballots</a:t>
            </a:r>
          </a:p>
          <a:p>
            <a:pPr>
              <a:buFont typeface="Wingdings" pitchFamily="2" charset="2"/>
              <a:buChar char="Ø"/>
            </a:pPr>
            <a:r>
              <a:rPr lang="en-GB" dirty="0"/>
              <a:t> Fast and easy votes tally</a:t>
            </a:r>
          </a:p>
          <a:p>
            <a:endParaRPr lang="en-GB" dirty="0"/>
          </a:p>
          <a:p>
            <a:endParaRPr lang="en-GB" dirty="0"/>
          </a:p>
          <a:p>
            <a:endParaRPr lang="en-GB" dirty="0"/>
          </a:p>
          <a:p>
            <a:endParaRPr lang="en-US" dirty="0"/>
          </a:p>
        </p:txBody>
      </p:sp>
      <p:pic>
        <p:nvPicPr>
          <p:cNvPr id="6" name="Picture 5" descr="images (1).png"/>
          <p:cNvPicPr>
            <a:picLocks noChangeAspect="1"/>
          </p:cNvPicPr>
          <p:nvPr/>
        </p:nvPicPr>
        <p:blipFill>
          <a:blip r:embed="rId2"/>
          <a:stretch>
            <a:fillRect/>
          </a:stretch>
        </p:blipFill>
        <p:spPr>
          <a:xfrm>
            <a:off x="6832122" y="2251495"/>
            <a:ext cx="2378694" cy="188055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B2EC635B-D8A3-4A72-8304-20FFBA5D21A3}"/>
              </a:ext>
            </a:extLst>
          </p:cNvPr>
          <p:cNvSpPr txBox="1"/>
          <p:nvPr/>
        </p:nvSpPr>
        <p:spPr>
          <a:xfrm>
            <a:off x="234487" y="248626"/>
            <a:ext cx="7530363" cy="707886"/>
          </a:xfrm>
          <a:prstGeom prst="rect">
            <a:avLst/>
          </a:prstGeom>
          <a:noFill/>
        </p:spPr>
        <p:txBody>
          <a:bodyPr wrap="square" rtlCol="0">
            <a:spAutoFit/>
          </a:bodyPr>
          <a:lstStyle/>
          <a:p>
            <a:r>
              <a:rPr lang="en-US" sz="4000" b="1" dirty="0">
                <a:solidFill>
                  <a:srgbClr val="46B0FA"/>
                </a:solidFill>
                <a:latin typeface="Arial" panose="020B0604020202020204" pitchFamily="34" charset="0"/>
                <a:cs typeface="Arial" panose="020B0604020202020204" pitchFamily="34" charset="0"/>
              </a:rPr>
              <a:t>Literature Review</a:t>
            </a:r>
          </a:p>
        </p:txBody>
      </p:sp>
      <p:sp>
        <p:nvSpPr>
          <p:cNvPr id="3" name="TextBox 2">
            <a:extLst>
              <a:ext uri="{FF2B5EF4-FFF2-40B4-BE49-F238E27FC236}">
                <a16:creationId xmlns="" xmlns:a16="http://schemas.microsoft.com/office/drawing/2014/main" id="{66168532-D141-4AB0-BD29-1663F2877B3E}"/>
              </a:ext>
            </a:extLst>
          </p:cNvPr>
          <p:cNvSpPr txBox="1"/>
          <p:nvPr/>
        </p:nvSpPr>
        <p:spPr>
          <a:xfrm>
            <a:off x="1123405" y="1391963"/>
            <a:ext cx="9901002" cy="37856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 The online voting system is highly secured, and it’s design is very simple, ease of use and also reliable.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 Various drawbacks such as Time consuming , Consumes large volume of pare work , No direct role for the higher officials, Damage of machines due to lack of attention, Mass update doesn’t allows users to update and edit many item simultaneously. These drawbacks are overcome by Online Voting System.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  Our intent is not to propose a particular online voting solution, but rather to provide input to a future gov- </a:t>
            </a:r>
            <a:r>
              <a:rPr kumimoji="0" lang="en-US" sz="20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ernment</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committee or task force that may be created to delve further into the topic.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[3] In the proposed system the tallying of the votes will be done automatically, thus saving a huge time and enabling Election Commissioner of India to announce the result within a very short period.</a:t>
            </a:r>
          </a:p>
        </p:txBody>
      </p:sp>
    </p:spTree>
    <p:extLst>
      <p:ext uri="{BB962C8B-B14F-4D97-AF65-F5344CB8AC3E}">
        <p14:creationId xmlns:p14="http://schemas.microsoft.com/office/powerpoint/2010/main" val="2507963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2860" y="793630"/>
            <a:ext cx="8471140" cy="4462760"/>
          </a:xfrm>
          <a:prstGeom prst="rect">
            <a:avLst/>
          </a:prstGeom>
        </p:spPr>
        <p:txBody>
          <a:bodyPr wrap="square">
            <a:spAutoFit/>
          </a:bodyPr>
          <a:lstStyle/>
          <a:p>
            <a:r>
              <a:rPr lang="en-GB" sz="3200" b="1" dirty="0"/>
              <a:t>SWOT Analysis</a:t>
            </a:r>
          </a:p>
          <a:p>
            <a:r>
              <a:rPr lang="en-GB" u="sng" dirty="0"/>
              <a:t>Strengths:-</a:t>
            </a:r>
          </a:p>
          <a:p>
            <a:pPr marL="342900" indent="-342900"/>
            <a:r>
              <a:rPr lang="en-GB" dirty="0"/>
              <a:t>1. Voting in any language convenient to the voter.</a:t>
            </a:r>
          </a:p>
          <a:p>
            <a:pPr marL="342900" indent="-342900"/>
            <a:r>
              <a:rPr lang="en-GB" dirty="0"/>
              <a:t>2. Online voting eliminates queue during voters’ registration and voting.</a:t>
            </a:r>
          </a:p>
          <a:p>
            <a:pPr marL="342900" indent="-342900"/>
            <a:r>
              <a:rPr lang="en-GB" dirty="0"/>
              <a:t>3. It will also help in saving time and paperwork.</a:t>
            </a:r>
          </a:p>
          <a:p>
            <a:pPr marL="342900" indent="-342900"/>
            <a:r>
              <a:rPr lang="en-GB" u="sng" dirty="0"/>
              <a:t>Weaknesses:-</a:t>
            </a:r>
          </a:p>
          <a:p>
            <a:pPr marL="342900" indent="-342900"/>
            <a:r>
              <a:rPr lang="en-GB" dirty="0"/>
              <a:t>1. Lack or pressure group in support of online voting system</a:t>
            </a:r>
          </a:p>
          <a:p>
            <a:pPr marL="342900" indent="-342900"/>
            <a:r>
              <a:rPr lang="en-GB" dirty="0"/>
              <a:t>2. Technology acceptance</a:t>
            </a:r>
          </a:p>
          <a:p>
            <a:pPr marL="342900" indent="-342900"/>
            <a:r>
              <a:rPr lang="en-GB" u="sng" dirty="0"/>
              <a:t>Opportunities:-</a:t>
            </a:r>
          </a:p>
          <a:p>
            <a:pPr marL="342900" indent="-342900"/>
            <a:r>
              <a:rPr lang="en-GB" dirty="0"/>
              <a:t>1. Increase in number of voters</a:t>
            </a:r>
          </a:p>
          <a:p>
            <a:pPr marL="342900" indent="-342900"/>
            <a:r>
              <a:rPr lang="en-GB" dirty="0"/>
              <a:t>2. Social distance is supported</a:t>
            </a:r>
          </a:p>
          <a:p>
            <a:pPr marL="342900" indent="-342900"/>
            <a:r>
              <a:rPr lang="en-GB" u="sng" dirty="0"/>
              <a:t>Threats:-</a:t>
            </a:r>
          </a:p>
          <a:p>
            <a:pPr marL="342900" indent="-342900"/>
            <a:r>
              <a:rPr lang="en-GB" dirty="0"/>
              <a:t>1. Security issues</a:t>
            </a:r>
          </a:p>
          <a:p>
            <a:pPr marL="342900" indent="-342900"/>
            <a:r>
              <a:rPr lang="en-GB" dirty="0"/>
              <a:t>2. Data breach</a:t>
            </a:r>
          </a:p>
          <a:p>
            <a:pPr marL="342900" indent="-342900"/>
            <a:r>
              <a:rPr lang="en-GB" dirty="0"/>
              <a:t>3. Political threats </a:t>
            </a:r>
            <a:endParaRPr lang="en-US" dirty="0"/>
          </a:p>
        </p:txBody>
      </p:sp>
      <p:pic>
        <p:nvPicPr>
          <p:cNvPr id="4" name="Picture 3" descr="download (1).jpg"/>
          <p:cNvPicPr>
            <a:picLocks noChangeAspect="1"/>
          </p:cNvPicPr>
          <p:nvPr/>
        </p:nvPicPr>
        <p:blipFill>
          <a:blip r:embed="rId2"/>
          <a:stretch>
            <a:fillRect/>
          </a:stretch>
        </p:blipFill>
        <p:spPr>
          <a:xfrm>
            <a:off x="7625751" y="4804913"/>
            <a:ext cx="4134747" cy="142964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48792" y="423948"/>
            <a:ext cx="2934393" cy="646331"/>
          </a:xfrm>
          <a:prstGeom prst="rect">
            <a:avLst/>
          </a:prstGeom>
          <a:noFill/>
        </p:spPr>
        <p:txBody>
          <a:bodyPr wrap="square" rtlCol="0">
            <a:spAutoFit/>
          </a:bodyPr>
          <a:lstStyle/>
          <a:p>
            <a:r>
              <a:rPr lang="en-US" sz="3600" b="1" dirty="0" smtClean="0">
                <a:solidFill>
                  <a:srgbClr val="46B0FA"/>
                </a:solidFill>
              </a:rPr>
              <a:t>Plan of Work</a:t>
            </a:r>
            <a:endParaRPr lang="en-IN" sz="3600" b="1" dirty="0">
              <a:solidFill>
                <a:srgbClr val="46B0FA"/>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434653640"/>
              </p:ext>
            </p:extLst>
          </p:nvPr>
        </p:nvGraphicFramePr>
        <p:xfrm>
          <a:off x="1459805" y="1966574"/>
          <a:ext cx="8128000" cy="2595880"/>
        </p:xfrm>
        <a:graphic>
          <a:graphicData uri="http://schemas.openxmlformats.org/drawingml/2006/table">
            <a:tbl>
              <a:tblPr firstRow="1" bandRow="1">
                <a:tableStyleId>{5C22544A-7EE6-4342-B048-85BDC9FD1C3A}</a:tableStyleId>
              </a:tblPr>
              <a:tblGrid>
                <a:gridCol w="2521990"/>
                <a:gridCol w="1521230"/>
                <a:gridCol w="1438102"/>
                <a:gridCol w="1321724"/>
                <a:gridCol w="1324954"/>
              </a:tblGrid>
              <a:tr h="370840">
                <a:tc>
                  <a:txBody>
                    <a:bodyPr/>
                    <a:lstStyle/>
                    <a:p>
                      <a:r>
                        <a:rPr lang="en-US" dirty="0" smtClean="0"/>
                        <a:t>TASKS</a:t>
                      </a:r>
                      <a:endParaRPr lang="en-IN" dirty="0"/>
                    </a:p>
                  </a:txBody>
                  <a:tcPr>
                    <a:solidFill>
                      <a:schemeClr val="bg2">
                        <a:lumMod val="10000"/>
                      </a:schemeClr>
                    </a:solidFill>
                  </a:tcPr>
                </a:tc>
                <a:tc>
                  <a:txBody>
                    <a:bodyPr/>
                    <a:lstStyle/>
                    <a:p>
                      <a:r>
                        <a:rPr lang="en-US" dirty="0" smtClean="0"/>
                        <a:t>FEBRUARY</a:t>
                      </a:r>
                      <a:endParaRPr lang="en-IN" dirty="0"/>
                    </a:p>
                  </a:txBody>
                  <a:tcPr>
                    <a:solidFill>
                      <a:schemeClr val="accent1">
                        <a:lumMod val="60000"/>
                        <a:lumOff val="40000"/>
                      </a:schemeClr>
                    </a:solidFill>
                  </a:tcPr>
                </a:tc>
                <a:tc>
                  <a:txBody>
                    <a:bodyPr/>
                    <a:lstStyle/>
                    <a:p>
                      <a:r>
                        <a:rPr lang="en-US" dirty="0" smtClean="0"/>
                        <a:t>MARCH</a:t>
                      </a:r>
                      <a:endParaRPr lang="en-IN" dirty="0"/>
                    </a:p>
                  </a:txBody>
                  <a:tcPr>
                    <a:solidFill>
                      <a:schemeClr val="accent2">
                        <a:lumMod val="75000"/>
                      </a:schemeClr>
                    </a:solidFill>
                  </a:tcPr>
                </a:tc>
                <a:tc>
                  <a:txBody>
                    <a:bodyPr/>
                    <a:lstStyle/>
                    <a:p>
                      <a:r>
                        <a:rPr lang="en-US" dirty="0" smtClean="0"/>
                        <a:t>APRIL</a:t>
                      </a:r>
                      <a:endParaRPr lang="en-IN" dirty="0"/>
                    </a:p>
                  </a:txBody>
                  <a:tcPr>
                    <a:solidFill>
                      <a:srgbClr val="434ACF"/>
                    </a:solidFill>
                  </a:tcPr>
                </a:tc>
                <a:tc>
                  <a:txBody>
                    <a:bodyPr/>
                    <a:lstStyle/>
                    <a:p>
                      <a:r>
                        <a:rPr lang="en-US" dirty="0" smtClean="0"/>
                        <a:t>MAY</a:t>
                      </a:r>
                      <a:endParaRPr lang="en-IN" dirty="0"/>
                    </a:p>
                  </a:txBody>
                  <a:tcPr>
                    <a:solidFill>
                      <a:srgbClr val="C00000"/>
                    </a:solidFill>
                  </a:tcPr>
                </a:tc>
              </a:tr>
              <a:tr h="370840">
                <a:tc>
                  <a:txBody>
                    <a:bodyPr/>
                    <a:lstStyle/>
                    <a:p>
                      <a:r>
                        <a:rPr lang="en-US" sz="1600" b="1" dirty="0" smtClean="0">
                          <a:solidFill>
                            <a:srgbClr val="0070C0"/>
                          </a:solidFill>
                        </a:rPr>
                        <a:t>Group Formation</a:t>
                      </a:r>
                      <a:endParaRPr lang="en-IN" sz="1600" b="1" dirty="0">
                        <a:solidFill>
                          <a:srgbClr val="0070C0"/>
                        </a:solidFill>
                      </a:endParaRPr>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r>
              <a:tr h="370840">
                <a:tc>
                  <a:txBody>
                    <a:bodyPr/>
                    <a:lstStyle/>
                    <a:p>
                      <a:r>
                        <a:rPr lang="en-US" b="1" dirty="0" smtClean="0">
                          <a:solidFill>
                            <a:srgbClr val="0070C0"/>
                          </a:solidFill>
                        </a:rPr>
                        <a:t>Research</a:t>
                      </a:r>
                      <a:endParaRPr lang="en-IN" b="1" dirty="0">
                        <a:solidFill>
                          <a:srgbClr val="0070C0"/>
                        </a:solidFill>
                      </a:endParaRPr>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r>
              <a:tr h="370840">
                <a:tc>
                  <a:txBody>
                    <a:bodyPr/>
                    <a:lstStyle/>
                    <a:p>
                      <a:r>
                        <a:rPr lang="en-US" b="1" dirty="0" smtClean="0">
                          <a:solidFill>
                            <a:srgbClr val="0070C0"/>
                          </a:solidFill>
                        </a:rPr>
                        <a:t>Structure and Planning</a:t>
                      </a:r>
                      <a:endParaRPr lang="en-IN" b="1" dirty="0">
                        <a:solidFill>
                          <a:srgbClr val="0070C0"/>
                        </a:solidFill>
                      </a:endParaRPr>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r>
              <a:tr h="370840">
                <a:tc>
                  <a:txBody>
                    <a:bodyPr/>
                    <a:lstStyle/>
                    <a:p>
                      <a:r>
                        <a:rPr lang="en-US" b="1" dirty="0" smtClean="0">
                          <a:solidFill>
                            <a:srgbClr val="0070C0"/>
                          </a:solidFill>
                        </a:rPr>
                        <a:t>Code Formation</a:t>
                      </a:r>
                      <a:endParaRPr lang="en-IN" b="1" dirty="0">
                        <a:solidFill>
                          <a:srgbClr val="0070C0"/>
                        </a:solidFill>
                      </a:endParaRPr>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r>
              <a:tr h="370840">
                <a:tc>
                  <a:txBody>
                    <a:bodyPr/>
                    <a:lstStyle/>
                    <a:p>
                      <a:r>
                        <a:rPr lang="en-US" b="1" dirty="0" smtClean="0">
                          <a:solidFill>
                            <a:srgbClr val="0070C0"/>
                          </a:solidFill>
                        </a:rPr>
                        <a:t>Testing</a:t>
                      </a:r>
                      <a:endParaRPr lang="en-IN" b="1" dirty="0">
                        <a:solidFill>
                          <a:srgbClr val="0070C0"/>
                        </a:solidFill>
                      </a:endParaRPr>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r>
              <a:tr h="370840">
                <a:tc>
                  <a:txBody>
                    <a:bodyPr/>
                    <a:lstStyle/>
                    <a:p>
                      <a:r>
                        <a:rPr lang="en-US" b="1" dirty="0" smtClean="0">
                          <a:solidFill>
                            <a:srgbClr val="0070C0"/>
                          </a:solidFill>
                        </a:rPr>
                        <a:t>Documentation</a:t>
                      </a:r>
                      <a:endParaRPr lang="en-IN" b="1" dirty="0">
                        <a:solidFill>
                          <a:srgbClr val="0070C0"/>
                        </a:solidFill>
                      </a:endParaRPr>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r>
            </a:tbl>
          </a:graphicData>
        </a:graphic>
      </p:graphicFrame>
      <p:sp>
        <p:nvSpPr>
          <p:cNvPr id="4" name="Rectangle 3"/>
          <p:cNvSpPr/>
          <p:nvPr/>
        </p:nvSpPr>
        <p:spPr>
          <a:xfrm>
            <a:off x="4006735" y="2626822"/>
            <a:ext cx="324196" cy="66502"/>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4472247" y="3000895"/>
            <a:ext cx="843741" cy="74814"/>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6147261" y="3341716"/>
            <a:ext cx="635924" cy="78971"/>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7003469" y="3757353"/>
            <a:ext cx="428109" cy="45719"/>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7431578" y="4116878"/>
            <a:ext cx="386543"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8237913" y="4098175"/>
            <a:ext cx="457200" cy="8312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flipV="1">
            <a:off x="8237913" y="4502803"/>
            <a:ext cx="457200" cy="4571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5511338" y="3000895"/>
            <a:ext cx="565266" cy="74814"/>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p:cNvSpPr/>
          <p:nvPr/>
        </p:nvSpPr>
        <p:spPr>
          <a:xfrm>
            <a:off x="7431578" y="4479943"/>
            <a:ext cx="465513"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p:cNvSpPr/>
          <p:nvPr/>
        </p:nvSpPr>
        <p:spPr>
          <a:xfrm>
            <a:off x="7988531" y="3757353"/>
            <a:ext cx="249382"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24958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B2EC635B-D8A3-4A72-8304-20FFBA5D21A3}"/>
              </a:ext>
            </a:extLst>
          </p:cNvPr>
          <p:cNvSpPr txBox="1"/>
          <p:nvPr/>
        </p:nvSpPr>
        <p:spPr>
          <a:xfrm>
            <a:off x="334160" y="341195"/>
            <a:ext cx="7530363" cy="2123658"/>
          </a:xfrm>
          <a:prstGeom prst="rect">
            <a:avLst/>
          </a:prstGeom>
          <a:noFill/>
        </p:spPr>
        <p:txBody>
          <a:bodyPr wrap="square" rtlCol="0">
            <a:spAutoFit/>
          </a:bodyPr>
          <a:lstStyle/>
          <a:p>
            <a:r>
              <a:rPr lang="en-US" sz="4800" b="1" dirty="0">
                <a:solidFill>
                  <a:srgbClr val="46B0FA"/>
                </a:solidFill>
                <a:latin typeface="Arial" panose="020B0604020202020204" pitchFamily="34" charset="0"/>
                <a:cs typeface="Arial" panose="020B0604020202020204" pitchFamily="34" charset="0"/>
              </a:rPr>
              <a:t>Objective</a:t>
            </a:r>
          </a:p>
          <a:p>
            <a:endParaRPr lang="en-IN" sz="4800" b="1" dirty="0">
              <a:solidFill>
                <a:srgbClr val="46B0FA"/>
              </a:solidFill>
              <a:latin typeface="Arial" panose="020B0604020202020204" pitchFamily="34" charset="0"/>
              <a:cs typeface="Arial" panose="020B0604020202020204" pitchFamily="34" charset="0"/>
            </a:endParaRPr>
          </a:p>
          <a:p>
            <a:endParaRPr lang="en-IN" sz="3600"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 xmlns:a16="http://schemas.microsoft.com/office/drawing/2014/main" id="{66168532-D141-4AB0-BD29-1663F2877B3E}"/>
              </a:ext>
            </a:extLst>
          </p:cNvPr>
          <p:cNvSpPr txBox="1"/>
          <p:nvPr/>
        </p:nvSpPr>
        <p:spPr>
          <a:xfrm>
            <a:off x="1071154" y="1064470"/>
            <a:ext cx="9901002" cy="677108"/>
          </a:xfrm>
          <a:prstGeom prst="rect">
            <a:avLst/>
          </a:prstGeom>
          <a:noFill/>
        </p:spPr>
        <p:txBody>
          <a:bodyPr wrap="square" rtlCol="0">
            <a:spAutoFit/>
          </a:bodyPr>
          <a:lstStyle/>
          <a:p>
            <a:endParaRPr lang="en-US" sz="20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Rectangle 3"/>
          <p:cNvSpPr/>
          <p:nvPr/>
        </p:nvSpPr>
        <p:spPr>
          <a:xfrm>
            <a:off x="715992" y="1064470"/>
            <a:ext cx="9307901" cy="5016758"/>
          </a:xfrm>
          <a:prstGeom prst="rect">
            <a:avLst/>
          </a:prstGeom>
        </p:spPr>
        <p:txBody>
          <a:bodyPr wrap="square">
            <a:spAutoFit/>
          </a:bodyPr>
          <a:lstStyle/>
          <a:p>
            <a:r>
              <a:rPr lang="en-US" sz="3200" u="sng" dirty="0"/>
              <a:t>Main objective :</a:t>
            </a:r>
          </a:p>
          <a:p>
            <a:pPr>
              <a:buFont typeface="Wingdings" pitchFamily="2" charset="2"/>
              <a:buChar char="Ø"/>
            </a:pPr>
            <a:r>
              <a:rPr lang="en-GB" sz="2000" dirty="0"/>
              <a:t> To increase efficiency and percentage of voting for the common people.</a:t>
            </a:r>
          </a:p>
          <a:p>
            <a:pPr>
              <a:buFont typeface="Wingdings" pitchFamily="2" charset="2"/>
              <a:buChar char="Ø"/>
            </a:pPr>
            <a:r>
              <a:rPr lang="en-GB" sz="2000" dirty="0"/>
              <a:t> It reduces the time spend making long queues at the polling stations during voting. It also enable the voters to vote from any part of the globe </a:t>
            </a:r>
            <a:r>
              <a:rPr lang="en-GB" sz="2000" dirty="0" smtClean="0"/>
              <a:t>.</a:t>
            </a:r>
          </a:p>
          <a:p>
            <a:endParaRPr lang="en-GB" sz="2000" dirty="0"/>
          </a:p>
          <a:p>
            <a:endParaRPr lang="en-GB" sz="2000" dirty="0"/>
          </a:p>
          <a:p>
            <a:r>
              <a:rPr lang="en-GB" sz="3200" u="sng" dirty="0"/>
              <a:t>Sub objective : </a:t>
            </a:r>
          </a:p>
          <a:p>
            <a:pPr>
              <a:buFont typeface="Wingdings" pitchFamily="2" charset="2"/>
              <a:buChar char="Ø"/>
            </a:pPr>
            <a:r>
              <a:rPr lang="en-GB" sz="2000" dirty="0"/>
              <a:t> </a:t>
            </a:r>
            <a:r>
              <a:rPr lang="en-GB" sz="2000" dirty="0" smtClean="0"/>
              <a:t>Choosing online voting system avoid human counting errors.</a:t>
            </a:r>
          </a:p>
          <a:p>
            <a:pPr>
              <a:buFont typeface="Wingdings" pitchFamily="2" charset="2"/>
              <a:buChar char="Ø"/>
            </a:pPr>
            <a:r>
              <a:rPr lang="en-GB" sz="2000" dirty="0"/>
              <a:t> </a:t>
            </a:r>
            <a:r>
              <a:rPr lang="en-GB" sz="2000" dirty="0" smtClean="0"/>
              <a:t>With the power of linking , image rendering , online voting system gives the chance to add additional information to the ballots </a:t>
            </a:r>
            <a:br>
              <a:rPr lang="en-GB" sz="2000" dirty="0" smtClean="0"/>
            </a:br>
            <a:endParaRPr lang="en-GB" sz="2000" dirty="0"/>
          </a:p>
          <a:p>
            <a:endParaRPr lang="en-US" sz="2000" dirty="0"/>
          </a:p>
          <a:p>
            <a:endParaRPr lang="en-US" sz="2800" dirty="0"/>
          </a:p>
          <a:p>
            <a:endParaRPr lang="en-US" sz="2800" dirty="0"/>
          </a:p>
        </p:txBody>
      </p:sp>
    </p:spTree>
    <p:extLst>
      <p:ext uri="{BB962C8B-B14F-4D97-AF65-F5344CB8AC3E}">
        <p14:creationId xmlns:p14="http://schemas.microsoft.com/office/powerpoint/2010/main" val="23140054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13486</TotalTime>
  <Words>1199</Words>
  <Application>Microsoft Office PowerPoint</Application>
  <PresentationFormat>Custom</PresentationFormat>
  <Paragraphs>214</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Stuti Gandhi</dc:creator>
  <cp:lastModifiedBy>asus</cp:lastModifiedBy>
  <cp:revision>602</cp:revision>
  <dcterms:created xsi:type="dcterms:W3CDTF">2021-05-06T09:42:21Z</dcterms:created>
  <dcterms:modified xsi:type="dcterms:W3CDTF">2022-05-13T06:59:17Z</dcterms:modified>
</cp:coreProperties>
</file>