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86" autoAdjust="0"/>
    <p:restoredTop sz="94660"/>
  </p:normalViewPr>
  <p:slideViewPr>
    <p:cSldViewPr>
      <p:cViewPr varScale="1">
        <p:scale>
          <a:sx n="68" d="100"/>
          <a:sy n="68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7457B28-86B9-4F15-91E4-FC2F602F982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21EFB7-1817-4797-8380-5C33FE479B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err="1" smtClean="0"/>
              <a:t>lok</a:t>
            </a:r>
            <a:r>
              <a:rPr lang="en-US" dirty="0" smtClean="0"/>
              <a:t> </a:t>
            </a:r>
            <a:r>
              <a:rPr lang="en-US" dirty="0" err="1" smtClean="0"/>
              <a:t>sabha</a:t>
            </a:r>
            <a:r>
              <a:rPr lang="en-US" dirty="0" smtClean="0"/>
              <a:t> election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Exploratory Data Analysis</a:t>
            </a:r>
            <a:endParaRPr lang="en-US" sz="2800" b="1" dirty="0"/>
          </a:p>
        </p:txBody>
      </p:sp>
      <p:pic>
        <p:nvPicPr>
          <p:cNvPr id="1028" name="Picture 4" descr="D:\INSAID data science\Project\Project\Electi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799" cy="3743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BACKGROUD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elections were conducted in 9 phases </a:t>
            </a:r>
            <a:r>
              <a:rPr lang="en-US" sz="2400" dirty="0" smtClean="0"/>
              <a:t>from </a:t>
            </a:r>
            <a:r>
              <a:rPr lang="en-US" sz="2400" b="1" dirty="0" smtClean="0"/>
              <a:t>7 April </a:t>
            </a:r>
            <a:r>
              <a:rPr lang="en-US" sz="2400" b="1" dirty="0" smtClean="0"/>
              <a:t>2014 to 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12 </a:t>
            </a:r>
            <a:r>
              <a:rPr lang="en-US" sz="2400" b="1" dirty="0" smtClean="0"/>
              <a:t>May 2014</a:t>
            </a:r>
            <a:r>
              <a:rPr lang="en-US" sz="2400" dirty="0" smtClean="0"/>
              <a:t> by the </a:t>
            </a:r>
            <a:r>
              <a:rPr lang="en-US" sz="2400" dirty="0" smtClean="0"/>
              <a:t>Election Commission </a:t>
            </a:r>
            <a:r>
              <a:rPr lang="en-US" sz="2400" dirty="0" smtClean="0"/>
              <a:t>of India. The results of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Election were </a:t>
            </a:r>
            <a:r>
              <a:rPr lang="en-US" sz="2400" dirty="0" smtClean="0"/>
              <a:t>declared on 16 May 2014. </a:t>
            </a:r>
            <a:r>
              <a:rPr lang="en-US" sz="2400" b="1" dirty="0" smtClean="0"/>
              <a:t>The </a:t>
            </a:r>
            <a:r>
              <a:rPr lang="en-US" sz="2400" b="1" dirty="0" err="1" smtClean="0"/>
              <a:t>Bharatiya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Janata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Party </a:t>
            </a:r>
            <a:r>
              <a:rPr lang="en-US" sz="2400" b="1" dirty="0" smtClean="0"/>
              <a:t>(of the NDA)</a:t>
            </a:r>
            <a:r>
              <a:rPr lang="en-US" sz="2400" dirty="0" smtClean="0"/>
              <a:t> achieved an </a:t>
            </a:r>
            <a:r>
              <a:rPr lang="en-US" sz="2400" dirty="0" smtClean="0"/>
              <a:t>absolute majority </a:t>
            </a:r>
            <a:r>
              <a:rPr lang="en-US" sz="2400" dirty="0" smtClean="0"/>
              <a:t>with </a:t>
            </a:r>
            <a:r>
              <a:rPr lang="en-US" sz="2400" b="1" dirty="0" smtClean="0"/>
              <a:t>282</a:t>
            </a:r>
            <a:r>
              <a:rPr lang="en-US" sz="2400" dirty="0" smtClean="0"/>
              <a:t> seats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 </a:t>
            </a:r>
            <a:r>
              <a:rPr lang="en-US" sz="2400" dirty="0" smtClean="0"/>
              <a:t>of </a:t>
            </a:r>
            <a:r>
              <a:rPr lang="en-US" sz="2400" b="1" dirty="0" smtClean="0"/>
              <a:t>543</a:t>
            </a:r>
            <a:r>
              <a:rPr lang="en-US" sz="2400" dirty="0" smtClean="0"/>
              <a:t>, 166 </a:t>
            </a:r>
            <a:r>
              <a:rPr lang="en-US" sz="2400" dirty="0" smtClean="0"/>
              <a:t>more than </a:t>
            </a:r>
            <a:r>
              <a:rPr lang="en-US" sz="2400" dirty="0" smtClean="0"/>
              <a:t>previous 15th </a:t>
            </a:r>
            <a:r>
              <a:rPr lang="en-US" sz="2400" dirty="0" err="1" smtClean="0"/>
              <a:t>Lok</a:t>
            </a:r>
            <a:r>
              <a:rPr lang="en-US" sz="2400" dirty="0" smtClean="0"/>
              <a:t> </a:t>
            </a:r>
            <a:r>
              <a:rPr lang="en-US" sz="2400" dirty="0" err="1" smtClean="0"/>
              <a:t>Sabha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Data Loading and Description</a:t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3712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/>
              <a:t>The </a:t>
            </a:r>
            <a:r>
              <a:rPr lang="en-US" sz="1800" dirty="0" smtClean="0"/>
              <a:t>dataset consists of information about 2014 </a:t>
            </a:r>
            <a:r>
              <a:rPr lang="en-US" sz="1800" dirty="0" err="1" smtClean="0"/>
              <a:t>Lok</a:t>
            </a:r>
            <a:r>
              <a:rPr lang="en-US" sz="1800" dirty="0" smtClean="0"/>
              <a:t> </a:t>
            </a:r>
            <a:r>
              <a:rPr lang="en-US" sz="1800" dirty="0" err="1" smtClean="0"/>
              <a:t>Sabha</a:t>
            </a:r>
            <a:r>
              <a:rPr lang="en-US" sz="1800" dirty="0" smtClean="0"/>
              <a:t> Election result. This contains constituency wise data including state name, Polling center name, Candidates name, Sex of Candidate, Age</a:t>
            </a:r>
            <a:r>
              <a:rPr lang="en-US" sz="1800" dirty="0" smtClean="0"/>
              <a:t>, Category</a:t>
            </a:r>
            <a:r>
              <a:rPr lang="en-US" sz="1800" dirty="0" smtClean="0"/>
              <a:t>, Name of Party, Secured Votes, Total electors.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/>
              <a:t>The </a:t>
            </a:r>
            <a:r>
              <a:rPr lang="en-US" sz="1800" dirty="0" smtClean="0"/>
              <a:t>dataset comprises of 8355 records for all seats with below . Below is a table showing names of all the columns and their description</a:t>
            </a:r>
            <a:r>
              <a:rPr lang="en-US" sz="18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731848"/>
          <a:ext cx="6934200" cy="4093157"/>
        </p:xfrm>
        <a:graphic>
          <a:graphicData uri="http://schemas.openxmlformats.org/drawingml/2006/table">
            <a:tbl>
              <a:tblPr/>
              <a:tblGrid>
                <a:gridCol w="2362200"/>
                <a:gridCol w="4572000"/>
              </a:tblGrid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/>
                        <a:t>Column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/>
                        <a:t>Description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State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Name of State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PC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Polling Center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Candidate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Name of Candidate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Sex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Sex of Candidate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Age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Age of Candidate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Category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Category of Candidate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Party Name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Name of Election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Votes General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Secured Votes of General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Votes Postal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Secured Votes of Postal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Total Electors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Total Electors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Result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Result of Election of Polling Center</a:t>
                      </a:r>
                    </a:p>
                  </a:txBody>
                  <a:tcPr marL="79686" marR="79686" marT="39843" marB="39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Candidate gender wise Graph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371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17411" name="AutoShape 3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AutoShape 5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4" name="Picture 6" descr="D:\INSAID data science\Project\Project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01847"/>
            <a:ext cx="7467599" cy="3698753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5800" y="4953000"/>
            <a:ext cx="2971800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SEX F 630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 7208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 6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Candidate </a:t>
            </a:r>
            <a:r>
              <a:rPr lang="en-US" sz="2400" b="1" dirty="0" err="1" smtClean="0"/>
              <a:t>categorywise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statewise</a:t>
            </a:r>
            <a:r>
              <a:rPr lang="en-US" sz="2400" b="1" dirty="0" smtClean="0"/>
              <a:t> Graph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371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17411" name="AutoShape 3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AutoShape 5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4" name="Picture 2" descr="D:\INSAID data science\Project\Project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07" y="914400"/>
            <a:ext cx="8887986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Candidate ‘s age </a:t>
            </a:r>
            <a:r>
              <a:rPr lang="en-US" sz="2400" b="1" dirty="0" err="1" smtClean="0"/>
              <a:t>dISTRIBUTION</a:t>
            </a:r>
            <a:r>
              <a:rPr lang="en-US" sz="24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371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17411" name="AutoShape 3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AutoShape 5" descr="data:image/png;base64,iVBORw0KGgoAAAANSUhEUgAAAsQAAAH9CAYAAAAdyGp7AAAABHNCSVQICAgIfAhkiAAAAAlwSFlzAAAPYQAAD2EBqD+naQAAADl0RVh0U29mdHdhcmUAbWF0cGxvdGxpYiB2ZXJzaW9uIDIuMi4zLCBodHRwOi8vbWF0cGxvdGxpYi5vcmcvIxREBQAAIABJREFUeJzs3XtUVWXi//EPeTBAVFDAnCbHC2CKN7whZpgUmSWmgFGaXdVSFLWUxrSsvDfYRS0y8zKmNXhjkhkn/VaOOd6w8qfmDAY6TjheOIYaVwXdvz9cntUZrBDRIzzv11qslc+z9z7PJrQ3u4ejm2VZlgAAAABD3eTqBQAAAACuRBADAADAaAQxAAAAjEYQAwAAwGgEMQAAAIxGEAMAAMBoBDEAAACMRhADAADAaAQxAKDG4u+eAlARBDGAGuu7777TuHHjdMcdd6hNmzbq0aOHxo4dq3/+85+uXpqOHDmili1bau3atdfl9S5cuKBVq1Zp8ODBCgsLU8eOHTVgwAAtW7ZM586duy5rkMrf986dO9WyZUvt3LnzF89r2bKl5s2bd0Wv9fnnn+uFF16o9FoBmMPm6gUAwLWQlZWl+Ph4tWvXTpMmTZKfn5+OHz+u5cuXKz4+Xh9++KE6dOjgsvUFBAQoNTVVTZo0ueavVVxcrGeffVZ79uzRI488oqFDh8rd3V07d+5UcnKyNm/erJSUFNWuXfuar+V/hYSEKDU1VYGBgVV+7aVLl1b5NQHUTAQxgBppyZIl8vHx0QcffCB3d3fH+D333KM+ffro3Xff1fvvv++y9dWuXfu6BfnMmTP1zTfflPsmoEePHmrdurXGjh2rFStW6Mknn7wu6/kpb29vl35jAgASWyYA1FAnT56UVH4PqZeXlyZOnKg+ffo4jX/22WeKiYlR27Ztdccdd2jatGkqKiqSJBUUFCgyMlL33XefY3uBZVl66qmnFB4erpMnT6p169ZOTyRzc3PVsmVLPffcc44xy7LUo0cPzZ07t9zWgQsXLujtt99WZGSk2rRpo8jISL3xxhsqLS11nH/27Fm9/vrr6tmzp9q0aaPo6GitX7/+Fz8PeXl5WrNmjWJjYy8bnn369NHTTz+tW265xTF25MgRJSUlqUePHgoJCVF4eLiSkpJ06tQpxzGRkZGaO3euZs+ere7du6tdu3Z6+umn9e9//9vp+hs3blS/fv3Url07DRgwQJmZmU7zl9sykZGRofj4eLVv3169e/fWtm3byq3719Y4ZMgQZWRkKCMjw+n6p0+f1ssvv6zu3burbdu2euihh7R9+3ana2/btk3x8fEKDQ1Vly5dNHLkSB06dOgXP88AqjeCGECNdNddd+no0aN6+OGHtWLFCh08eNARx/fdd58GDBjgODY9PV0JCQlq3ry53nnnHY0aNUrr1q3TyJEjZVmWvL29NX36dB0+fFjvvfeeJOmjjz7S1q1bNX36dPn5+alDhw5O4XYpsjIyMhxj//znP2W329WrV69y6124cKFWrFihhIQELV68WI888og++OADx+tZlqWEhAT96U9/0pNPPqmUlBSFhoZq3Lhx+vOf//yzn4ft27errKzssq95SVJSkuMbhOLiYj322GM6ePCgpkyZokWLFunRRx/VX/7yF73xxhtO5y1btkyHDh3SzJkzNW3aNH377bf6/e9/75j/4osvlJiYqKCgIM2fP199+vTRhAkTfnYdkrR//3499dRT8vb21ttvv63HH3/c6ZuKiq5xypQpat26tVq3bq3U1FSFhITo7Nmzevzxx/X5559r3Lhxmj9/vm655RYNHTrU8e8rJydHI0aMUEhIiFJSUjRt2jQdOnRIw4cP14ULF35x7QCqL7ZMAKiRBg0aJLvdrkWLFum1116TJPn6+qpHjx4aMmSI2rdvL+liaCYnJ+vOO+9UcnKy4/ymTZvqiSee0ObNm3XXXXcpPDxcgwYN0vvvv68OHTooOTlZ8fHxioyMlHQxwFNSUlRaWip3d3ft2LFDISEh2r9/v/7973+rWbNm+vLLL+Xv7682bdrov//9r9N6MzIyFBISotjYWElS165d5enpKW9vb0kXn1pu2bJFb775pu6//35J0p133qni4mIlJyerb9++stnK/5F+/PhxSdJvf/vbCn3eDh8+rFtuuUWzZs1y7G/u1q2b9u3b5xT3klSvXj29++67qlWrliTp+++/17x583Tq1Cn5+vrqnXfeUUhIiObMmSNJioiIkCTHry9nwYIFatCggdOeZh8fH40bN+6K1hgYGOj43F16Mr5y5UplZmZq5cqVjn//ERERGjJkiJKTk7VmzRrt3btXJSUleuaZZ9SoUSNJUuPGjfX555+rqKjIcU0ANQtPiAHUWGPGjNGWLVs0Z84cxcXFydvbW+np6YqPj9cf//hHSdKhQ4d0/PhxRUZGqqyszPHRpUsXeXt7a+vWrY7rjR8/Xo0bN9YzzzyjgIAATZw40THXs2dPFRUVac+ePZKkHTt26LHHHlOdOnW0a9cuSdLmzZvVq1cvubm5lVtrWFiYtm3bpkGDBmnJkiU6ePCgHn30UfXv31/SxSe9bm5u6tmzp9M6IyMjZbfblZWVddnPwU03XfxjvqJPN1u1aqWPPvpIv/3tb5WTk6MtW7Zo8eLFOnTokNP2DUlq27atI4YlObZdFBcXq6SkRPv379fdd9/tdM7/blX5X19//bXuvPNOpx/wu/fee51e50rW+FPbt2+Xv7+/QkJCHJ+/8+fPq1evXvr222915swZtW/fXjfffLPi4uI0c+ZMbdu2TbfffrvGjRtHDAM1GE+IAdRo9evXV9++fdW3b19JF7ctJCUlKTk5Wf369dPp06clSa+++qpeffXVcufn5uY6/tnLy0u9e/fWwoUL1a1bN3l6ejrmWrZsqd/85jfatm2b/Pz8dPToUYWHh6tTp07auXOnevfurb1792r48OGXXefQoUNVp04drVmzRrNnz9asWbMUHBysF198UeHh4Tp9+rQsy1LHjh0ve35ubq5atWpVbvzWW2+VJB09elRBQUGXPddut8vX19fxhHnJkiVasGCBTp06JT8/P4WEhMjT01P5+flO5/30/iXn+D5z5owsy1KDBg2cjgkICLjsGi45c+ZMuXNsNpt8fX2dxiq6xp86ffq07Ha7QkJCLjtvt9sVGBio5cuX6/3339fKlSu1dOlS1atXT4MGDdKYMWMc9wigZiGIAdQ4J06cUGxsrMaMGaOBAwc6zV16V4WEhATl5OSoXr16ki7uo+3atWu5a9WvX9/xz9nZ2frjH/+oVq1aaeXKlYqOjlbnzp0d8xEREdq2bZsCAgLUtGlTNWrUSGFhYVq2bJm2bt0qd3d3hYeHX3bNN910kwYPHqzBgwfrhx9+0ObNm/Xee+9p9OjR2rZtm+rWrSsvLy8tW7bssuf/7ne/u+x4t27d5O7urs2bN6tnz56XPeaZZ55RcXGx/va3vyk9PV2zZs3S888/r7i4OEecjhkzRvv27bvs+Zfj4+Ojm266yfHDjZdc+gbkl87733Msy9KZM2ccv67sGuvWraumTZs6bY35qUvbStq1a6f58+fr3Llz+vrrr5Wamqr33ntPLVu2dGxXAVCz8K0ugBrHz89PNptNH330kc6ePVtu/tChQ7r55pv1u9/9Ts2bN1fDhg115MgRtW3b1vFxyy23aM6cOY6/xKOsrEwvvPCCbr31Vn388cdq06aNJk6c6HgnCuniPuJ9+/bp73//u8LCwiRdDNITJ07oww8/VHh4eLmnqpc8/PDDmjZtmiSpYcOGiomJ0eDBg5Wfn6+CggJ17dpVRUVFsizLaZ1ZWVl65513VFZWdtnr1qtXT3FxcVq5cqX27t1bbv4vf/mL9u/frwcffFDSxS0LdevW1fDhwx2hWVhYqK+//vqKfqjs5ptvVmhoqDZu3Oj0Th9ffPHFL54XHh6uL7/8UsXFxY6xLVu2OG2FqOga//dpbteuXXXs2DE1bNjQ6XO4fft2ffDBB6pVq5aWLl2qyMhInTt3TrVr11Z4eLimTp0qSTp27FiF7x9A9cITYgA1Tq1atfTKK68oISFBsbGxGjx4sFq0aKHi4mJt3bpVK1as0JgxYxxPf8eNG6eXX35ZtWrVUq9evfTjjz/q3Xff1YkTJxz/e33BggXav3+/li9fLk9PT02dOlWxsbFKTk7Wyy+/LOlizNWqVUubNm1yvNtB69atVa9ePX3zzTeOH+67nC5dumjx4sXy8/NTaGioTpw4oSVLlqhr165q0KCBevbs6XgLsJEjR6pFixbau3ev5s2bpx49epTbZvBTzz33nPbt26fHH3/c8TfVlZWVacuWLVq5cqUiIiI0dOhQSRefjn788ceaNWuWevXqpdzcXC1atEgnT550elpeEc8995wef/xxjRo1SvHx8Tp8+LBSUlJ+8ZyEhAR99tlnevrppzV06FCdOnVKb775ptN7SVd0jfXq1dPu3bu1fft2tW7dWjExMVq+fLmefPJJPfvss2rcuLG2bdumhQsX6tFHH5W7u7u6deum5ORkJSQk6NFHH1WtWrX0pz/9SbVr1/7Fd+oAUM1ZAFBDffvtt9a4ceOsiIgIq02bNlbHjh2tRx991NqwYUO5Y//6179aAwYMsNq0aWN17drVevbZZ63MzEzLsizrX//6lxUSEmJNmTLF6ZzXX3/datmypbVt2zbH2NChQ63g4GArNzfXMfbss89awcHB1vHjxx1jOTk5VnBwsLVmzRrLsiyrtLTUmjt3rnXPPfdYbdq0scLDw61JkyZZeXl5jnMKCwutGTNmWBEREVZISIgVGRlpzZkzxyopKfnVz0VhYaG1YMEC68EHH7Q6depkdezY0RowYIC1fPly6+zZs47jLly4YL399ttWRESE1bZtW+uee+6xpk6daqWmplrBwcFWVlaWZVmW1atXL+uFF15weo01a9ZYwcHBVk5OjmNs69atVmxsrNW2bVurT58+1hdffOF03zt27LCCg4OtHTt2OM759ttvrUcffdRq166d1atXL2vdunVW9+7drblz517RGrdv327dddddVkhIiLVu3TrLsizr5MmT1sSJE63w8HCrTZs2Vu/eva2FCxda58+fd7z+li1brIcfftjq2LGj1b59e2vw4MFWRkbGr36OAVRfbpb1P+9aDwAAABiEPcQAAAAwGkEMAAAAoxHEAAAAMBpBDAAAAKMRxAAAADAaQQwAAACj8RdzXAG7Pd/VSwAAAMAv8Peve8Xn8IQYAAAARiOIAQAAYDSCGAAAAEYjiAEAAGA0ghgAAABGI4gBAABgNIIYAAAARiOIAQAAYDSCGAAAAEYjiAEAAGA0ghgAAABGI4gBAABgNIIYAAAARiOIAQAAYDSCGAAAAEYjiAEAAGA0ghgAAABGI4gBAABgNIIYAAAARiOIAQAAYDSbqxdguvteT3P1EgAnnyYNcPUSAAC4rnhCDAAAAKMRxAAAADAaQQwAAACjEcQAAAAwGkEMAAAAoxHEAAAAMBpBDAAAAKO5LIjXrVun0NBQp482bdqoTZs2kqTNmzcrOjpaHTp0UJ8+fbRp0yan8xcuXKiIiAh16NBBQ4YM0aFDhxxzRUVFmjhxosLCwtSpUyclJSWpsLDwut4fAAAAqgeXBXG/fv20e/dux8enn34qHx8fTZ8+XYcPH9bo0aM1ZswYffXVVxo9erTGjh2rEydOSJLS0tL04YcfatGiRdq5c6dCQkKUmJgoy7IkSVOnTtWxY8e0YcMGbdy4UceOHVNycrKrbhUAAAA3MDfrUkW6kGVZevzxx9WkSRNNmzZNb775pvbt26fFixc7jhk6dKjatWunxMREPfLII+rZs6eeffZZSVJpaanCwsL07rvvqn379urSpYuWLVumjh07SpL27Nmjxx57TDt27JCnp2eF1pSbmyu73e40ZrN5KSAgoIru+qJ7Zqyp0usBV+uzF2NdvQQAACrN17fOFZ9zQ/zVzZ988omys7P17rvvSpKys7MVHBzsdExgYKAyMzMd88OGDXPMubu7q2nTpsrMzJSPj49KS0udzm/RooVKSkp0+PBhtWrVqkJrSk1N1fz5853GEhISlJiYWKl7BKqLyvxBAgBAdebyIL5w4YJSUlL07LPPytvbW5JUWFhY7kmuh4eHioqKfnW+oKBAkuTl5eWYu3Tslewjjo+PV2RkpNOYzealU6fYi4yaja9xAEB1Vi2fEO/cuVO5ubmKi4tzjHl6eqqkpMTpuJKSEtWpU+dX5y+FcHFxseP44uJiSXIEd0UEBASU2x5ht+errOxCha8BVEd8jQMATOPyt13bsGGDoqKinJ7oBgcHKysry+m47OxsBQUFSZKCgoKc5ktLS3X48GEFBwerWbNmcnd3V3Z2tmP+4MGDjm0VAAAAwE+5PIi//vprdenSxWmsX79+ysjI0Pr161VWVqb169crIyNDDz74oCQpNjZWy5cvV2Zmps6ePas5c+bIz89PnTt3lqenp/r06aPk5GTl5eUpLy9PycnJ6tu3rzw8PFxxiwAAALiBuXzLxJEjR8ptTWjRooXeeecdJScna9KkSbr11ls1b948NWvWTJIUFxen/Px8JSQkKC8vT23bttWCBQvk7u4uSZoyZYpmz56t6OholZaW6u6779ZLL7103e8NAAAAN74b4m3Xqgu7Pb/Kr3nf62lVfk3ganyaNMDVSwAAoNL8/ete8Tku3zIBAAAAuBJ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uTSIT58+raSkJIWFhalLly4aOXKkcnNzJUl79uzRwIEDFRoaqsjISK1atcrp3LS0NEVFRalDhw6KiYnR7t27HXPnz5/X7Nmz1b17d4WGhmrEiBGO6wIAAAA/5dIgHj16tIqKivR///d/2rRpk2rVqqWXXnpJZ86c0fDhw9W/f3/t2rVL06dP18yZM7V3715J0s6dOzV16lTNmjVLu3btUr9+/TRixAgVFxdLklJSUrR161atWbNGW7ZskYeHhyZPnuzKWwUAAMANyuaqF/7222+1Z88ebdu2Td7e3pKkqVOnym63a+PGjfLx8dHgwYMlSeHh4YqOjtaKFSvUrl07rVq1Sg888IA6deokSXriiSeUmpqq9evXKzY2VqtWrdL48ePVuHFjSdKkSZPUo0cP5eTk6LbbbqvQ+nJzc2W3253GbDYvBQQEVNWnALgh2WzspAIAmMVlQbx3714FBgZq5cqV+vjjj1VcXKw777xTL7zwgrKyshQcHOx0fGBgoFavXi1Jys7OVmxsbLn5zMxM5efn6/jx407n+/n5qX79+jpw4ECFgzg1NVXz5893GktISFBiYmJlbheoNnx967h6CQAAXFcuC+IzZ87owIEDatOmjdLS0lRSUqKkpCS98MIL8vPzk6enp9PxHh4eKioqkiQVFhb+7HxhYaEkycvLq9z8pbmKiI+PV2RkpNOYzealU6cqfg2gOuJrHABQnVXmwY7Lgrh27dqSLm5nuPnmm+Xt7a2xY8fqoYceUkxMjEpKSpyOLykpUZ06F2/Q09PzsvO+vr6OUL60n/hy51dEQEBAue0Rdnu+ysouVPgaQHXE1zgAwDQu2ywYGBioCxcuqLS01DF24cLF/xC3atVKWVlZTsdnZ2crKChIkhQUFPSz8/Xr11ejRo2UnZ3tmLPb7Tp9+nS5bRgAAACAy4K4e/fuuu222/Tiiy+qsLBQeXl5evPNN3XPPfeob9++OnnypJYuXarS0lLt2LFD6enpjn3DcXFxSk9P144dO1RaWqqlS5fqhx9+UFRUlCQpJiZGKSkpysnJUUFBgWbMmKGuXbuqSZMmrrpdAAAA3KDcLMuyXPXiJ06ccLx12tmzZxUZGalJkyapXr162rdvn6ZPn67vvvtODRo00MiRIxUTE+M495NPPlFKSopOnDihwMBATZ48We3bt5cklZaW6u2339a6detUWFiosLAwTZ06VQ0bNryq9drt+Vd1/uXc93palV8TuBqfJg1w9RIAAKg0f/+6V3yOS4O4uiGIYQKCGABQnVUmiHnDUQ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QhiAAAAGI0gBgAAgNEIYgAAABiNIAYAAIDRCGIAAAAYjSAGAACA0VwaxOvXr1fr1q0VGhrq+JgwYYIkafPmzYqOjlaHDh3Up08fbdq0yenchQsXKiIiQh06dNCQIUN06NAhx1xRUZEmTpyosLAwderUSUlJSSosLLyu9wYAAIDqwaVBvG/fPj344IPavXu34+MPf/iDDh8+rNGjR2vMmDH66quvNHr0aI0dO1YnTpyQJKWlpenDDz/UokWLtHPnToWEhCgxMVGWZUmSpk6dqmPHjmnDhg3auHGjjh07puTkZFfeKgAAAG5QNle++L59+9SnT59y42lpaercubPuueceSdL999+vtWvXKjU1VYmJiVq5cqUGDRqkoKAgSdLzzz+vlStXaufOnWrfvr3S09O1bNky+fj4SJLGjx+vxx57TElJSfL09KzQ2nJzc2W3253GbDYvBQQEXM0tAzc8m42dVAAAs7gsiC9cuKD9+/fL09NTH3zwgc6fP6+ePXtq/Pjxys7OVnBwsNPxgYGByszMlCRlZ2dr2LBhjjl3d3c1bdpUmZmZ8vHxUWlpqdP5LVq0UElJiQ4fPqxWrVpVaH2pqamaP3++01hCQoISExMre8tAteDrW8fVSwAA4LpyWRDn5eWpdevW6t27t+bOnatTp07phRde0IQJE3Tu3LlyT3I9PDxUVFQkSSosLPzZ+YKCAkmSl5eXY+7SsVeyjzg+Pl6RkZFOYzabl06dYi8yaja+xgEA1VllHuy4LIj9/Py0YsUKx689PT01YcIEPfTQQwoLC1NJSYnT8SUlJapTp47j2J+bvxTCxcXFjuOLi4slSd7e3hVeX0BAQLntEXZ7vsrKLlT4GkB1xNc4AMA0LtssmJmZqeTkZMcPwknSuXPndNNNN6ldu3bKyspyOj47O9uxZzgoKMhpvrS0VIcPH1ZwcLCaNWsmd3d3ZWdnO+YPHjzo2FYBAAAA/JTLgtjHx0crVqzQBx98oLKyMh09elR/+MMfNGDAAPXv318ZGRlav369ysrKtH79emVkZOjBBx+UJMXGxmr58uXKzMzU2bNnNWfOHPn5+alz587y9PRUnz59lJycrLy8POXl5Sk5OVl9+/aVh4eHq24XAAAANyg366ePaK+zjIwMvfHGG/ruu+90880364EHHtCECRN08803a8uWLUpOTtb333+vW2+9VRMmTFDPnj0lSZZlacmSJVqxYoXy8vLUtm1bvfrqq2rWrJkkqaCgQLNnz9YXX3yh0tJS3X333XrppZec9hVXht2ef9X3/L/uez2tyq8JXI1Pkwa4egkAAFSav3/dKz7HpUFc3RDEMAFBDACozioTxLzhKA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RhADAADAaAQxAAAAjEYQAwAAwGgEMQAAAIxGEAMAAMBoBDEAAACMVqkgPnr0qCzLKjdeVlamvXv3XvWiAAAAgOulUkF8991369SpU+XGjxw5oiFDhlzx9c6fP68hQ4bo97//vWNs8+bNio6OVocOHdSnTx9t2rTJ6ZyFCxcqIiJCHTp00JAhQ3To0CHHXFFRkSZOnKiwsDB16tRJSUlJKiwsvOJ1AQAAoOazVfTAFStWaPHixZIky7IUGxurm25y7ukff/xRv/nNb654EfPnz9dXX32lW2+9VZJ0+PBhjR49Wm+88Ybuuusubdy4UWPHjtXGjRvVqFEjpaWl6cMPP9SiRYvUpEkTvfnmm0pMTFR6errc3Nw0depUHTt2TBs2bND58+c1duxYJScna8qUKVe8NgAAANRsFQ7imJgYnTp1SpZl6Z133tF9992nOnXqOB1Tp04d3XvvvVe0gO3bt2vjxo1O56Wlpalz58665557JEn333+/1q5dq9TUVCUmJmrlypUaNGiQgoKCJEnPP/+8Vq5cqZ07d6p9+/ZKT0/XsmXL5OPjI0kaP368HnvsMSUlJcnT07NC68rNzZXdbncas9m8FBAQcEX3B1Q3Nhs/WgAAMEuFg9jT01OjRo2SJLm5uenpp5+ucFw59wVHAAAdMklEQVT+nB9++EGTJk3Su+++q6VLlzrGs7OzFRwc7HRsYGCgMjMzHfPDhg1zzLm7u6tp06bKzMyUj4+PSktLnc5v0aKFSkpKdPjwYbVq1apCa0tNTdX8+fOdxhISEpSYmHiltwlUK76+dX79IAAAapAKB/FPjRo1SsXFxdqzZ49KS0vL/YBdly5dfvUaFy5c0IQJE/Tkk0/q9ttvd5orLCwsF9seHh4qKir61fmCggJJkpeXl2Pu0rFXso84Pj5ekZGRTmM2m5dOnWIvMmo2vsYBANVZZR7sVCqI//73v2vChAkqKCgoF8Nubm7617/+9avXWLBggWrXrn3ZH8Lz9PRUSUmJ01hJSYlji8YvzV8K4eLiYsfxxcXFkiRvb+8K3qEUEBBQbnuE3Z6vsrILFb4GUB3xNQ4AME2lgjg5OVmdO3fWmDFjVLdu3Uq98CeffKLc3Fx17txZkhyB+9lnn2nw4MHav3+/0/HZ2dlq06aNJCkoKEhZWVnq1auXJKm0tFSHDx9WcHCwmjVrJnd3d2VnZ6t9+/aSpIMHDzq2VQAAAAA/Vakg/s9//qO33npLgYGBlX7hTz/91OnXl95ybdasWTp48KCWLFmi9evX695779XGjRuVkZGhSZMmSZJiY2M1b948RUREqFmzZnrzzTfl5+enzp07y93dXX369FFycrLefvttSRcDvm/fvvLw8Kj0egEAAFAzVSqImzZtqry8vKpei0OLFi30zjvvKDk5WZMmTdKtt96qefPmqVmzZpKkuLg45efnKyEhQXl5eWrbtq0WLFggd3d3SdKUKVM0e/ZsRUdHq7S0VHfffbdeeumla7ZeAAAAVF9u1uX+yrlf8eWXX+oPf/iDxo0bp+bNm6t27dpO85V5L+LqwG7Pr/Jr3vd6WpVfE7ganyYNcPUSAACoNH//K9/OW6knxMOHD5ckjRw5Um5ubo5xy7Iq/EN1AAAAwI2gUkG8bNmyql4HAAAA4BKVCuKuXbtW9ToAAAAAl6hUEE+cOPEX52fOnFmpxQAAAADXW6WC+MiRI06/LisrU05OjgoLC3X//fdXycIAAACA66FSQfzhhx+WG7MsS1OmTJGvr+9VLwoAAAC4Xm6qqgu5ubnpqaee0urVq6vqkgAAAMA1V2VBLEknT55UUVFRVV4SAAAAuKYqtWVi/vz55cby8/P117/+VXfcccdVLwoAAAC4XioVxGvXri035u7urjvvvFPPPffcVS8KAAAAuF4qFcRffPFFVa8DAAAAcIlKBfElW7Zs0YEDB2Sz2RQUFKRu3bqpVq1aVbU2AAAA4JqrVBD/+OOPeuqpp/Ttt9+qXr16unDhggoKChQSEqIlS5aoXr16Vb1OAAAA4Jqo1LtMzJ49W2fPntW6deuUkZGhr776Sn/+85917tw5zZkzp6rXCAAAAFwzlQrizz//XC+//LKCg4MdY7fffrteeuklffbZZ1W2OAAAAOBaq1QQl5WVqUGDBuXGGzZsqIKCgqteFAAAAHC9VCqIQ0JC9PHHH5cb/+ijj9SqVaurXhQAAABwvVTqh+rGjh2rxx57THv27FHHjh3l5uamr776Sv/617/0wQcfVPUaAQAAgGumUk+IQ0NDtWLFCjVq1Ej/+Mc/9OWXX+rAgQNatmyZwsPDq3qNAAAAwDVTqSDeu3evhg0bpttuu01//etftX79ejVs2FBjxoxRVlZWVa8RAAAAuGYqFcSvv/667r33Xqe/pvnzzz9XRESEZs6cWWWLAwAAAK61SgXx/v37NXz4cLm7uzvGatWqpWHDhun//b//V2WLAwAAAK61SgWxt7e3vv/++3LjJ06ckIeHx1UvCgAAALheKhXEvXv31iuvvKJt27apoKBAhYWF2rFjh1577TVFRUVV9RoBAACAa6ZSb7v2/PPPKycnR0899ZTc3Nwc41FRUUpKSqqyxQEAAADXWqWC2NPTUwsWLNDhw4d14MAB2Ww2tWjRQk2bNq3i5QEAAADXVqWC+JKmTZsSwQAAAKjWKrWHGAAAAKgpCGIAAAAYjSAGAACA0QhiAAAAGI0gBgAAgNEIYgAAABiNIAYAAIDRCGIAAAAYjSAGAACA0QhiAAAAGI0gBgAAgNEIYgAAABiNIAYAAIDRCGIAAAAYjSAGAACA0QhiAAAAGI0gBgAAgNEIYgAAABjNpUG8fft2DRw4UB07dtQdd9yhqVOnqqSkRJK0Z88eDRw4UKGhoYqMjNSqVauczk1LS1NUVJQ6dOigmJgY7d692zF3/vx5zZ49W927d1doaKhGjBih3Nzc63pvAAAAqB5cFsR5eXl65pln9Mgjj+irr75SWlqaMjIy9P777+vMmTMaPny4+vfvr127dmn69OmaOXOm9u7dK0nauXOnpk6dqlmzZmnXrl3q16+fRowYoeLiYklSSkqKtm7dqjVr1mjLli3y8PDQ5MmTXXWrAAAAuIG5LIgbNGigbdu2KSYmRm5ubjp9+rTOnj2rBg0aaOPGjfLx8dHgwYNls9kUHh6u6OhorVixQpK0atUqPfDAA+rUqZPc3d31xBNPyNfXV+vXr3fMDxs2TI0bN5a3t7cmTZqkL7/8Ujk5Oa66XQAAANygbK58cW9vb0lSz549deLECXXu3FkxMTF66623FBwc7HRsYGCgVq9eLUnKzs5WbGxsufnMzEzl5+fr+PHjTuf7+fmpfv36OnDggG677bYKrS03N1d2u91pzGbzUkBAwBXfJ1Cd2Gz8aAEAwCwuDeJLNm7cqDNnzmj8+PFKTExUo0aN5Onp6XSMh4eHioqKJEmFhYU/O19YWChJ8vLyKjd/aa4iUlNTNX/+fKexhIQEJSYmVvgaQHXk61vH1UsAAOC6uiGC2MPDQx4eHpowYYIGDhyoIUOGKD8/3+mYkpIS1alz8T/Unp6ejh++++m8r6+vI5Qv7Se+3PkVER8fr8jISKcxm81Lp05VPKqB6oivcQBAdVaZBzsuC+JvvvlGL774otatW6fatWtLks6dOyd3d3cFBgZq69atTsdnZ2crKChIkhQUFKSsrKxy8xEREapfv74aNWqk7Oxsx7YJu92u06dPl9uG8UsCAgLKbY+w2/NVVnbhiu8VqE74GgcAmMZlmwVbtmypkpISzZkzR+fOndN///tfzZ49W3Fxcerdu7dOnjyppUuXqrS0VDt27FB6erpj33BcXJzS09O1Y8cOlZaWaunSpfrhhx8UFRUlSYqJiVFKSopycnJUUFCgGTNmqGvXrmrSpImrbhcAAAA3KDfLsixXvXh2drZmzJihffv2qW7duoqOjlZCQoJq166tffv2afr06fruu+/UoEEDjRw5UjExMY5zP/nkE6WkpOjEiRMKDAzU5MmT1b59e0lSaWmp3n77ba1bt06FhYUKCwvT1KlT1bBhw6tar92e/+sHXaH7Xk+r8msCV+PTpAGuXgIAAJXm71/3is9xaRBXNwQxTEAQAwCqs8oEMe+vB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mkuDODMzU08++aS6du2qO+64Q0lJScrLy5Mk7dmzRwMHDlRoaKgiIyO1atUqp3PT0tIUFRWlDh06KCYmRrt373bMnT9/XrNnz1b37t0VGhqqESNGKDc397reGwAAAKoHlwVxSUmJhg4dqtDQUP3jH//QX/7yF50+fVovvviizpw5o+HDh6t///7atWuXpk+frpkzZ2rv3r2SpJ07d2rq1KmaNWuWdu3apX79+mnEiBEqLi6WJKWkpGjr1q1as2aNtmzZIg8PD02ePNlVtwoAAIAbmMuC+OjRo7r99tuVkJCg2rVry9fXV/Hx8dq1a5c2btwoHx8fDR48WDabTeHh4YqOjtaKFSskSatWrdIDDzygTp06yd3dXU888YR8fX21fv16x/ywYcPUuHFjeXt7a9KkSfryyy+Vk5PjqtsFAADADcrmqhdu3ry5PvjgA6exDRs2KCQkRFlZWQoODnaaCwwM1OrVqyVJ2dnZio2NLTefmZmp/Px8HT9+3Ol8Pz8/1a9fXwcOHNBtt91WofXl5ubKbrc7jdlsXgoICKjwPQLVkc3GjxYAAMzisiD+Kcuy9NZbb2nTpk1avny5li1bJk9PT6djPDw8VFRUJEkqLCz82fnCwkJJkpeXV7n5S3MVkZqaqvnz5zuNJSQkKDExscLXAKojX986rl4CAADXlcuDuKCgQBMnTtT+/fu1fPlytWzZUp6ensrPz3c6rqSkRHXqXPwPtaenp0pKSsrN+/r6OkL50n7iy51fEfHx8YqMjHQas9m8dOpUxaMaqI74GgcAVGeVebDj0iD+/vvvNWzYMP3mN7/R6tWr1aBBA0lScHCwtm7d6nRsdna2goKCJElBQUHKysoqNx8REaH69eurUaNGys7OdmybsNvtOn36dLltGL8kICCg3PYIuz1fZWUXrvg+geqEr3EAgGlctlnwzJkzevzxx9WxY0ctWrTIEcOSFBUVpZMnT2rp0qUqLS3Vjh07lJ6e7tg3HBcXp/T0dO3YsUOlpaVaunSpfvjhB0VFRUmSYmJilJKSopycHBUUFGjGjBnq2rWrmjRp4pJ7BQAAwI3LZU+I165dq6NHj+pvf/ubPv30U6e53bt3a/HixZo+fbrmzp2rBg0aaPLkyerWrZskKTw8XFOmTNErr7yiEydOKDAwUAsXLpSPj4+ki3t9y8rKNHjwYBUWFiosLExvvfXWdb9HAAAA3PjcLMuyXL2I6sJuz//1g67Qfa+nVfk1gavxadIAVy8BAIBK8/eve8Xn8P5K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EcQAAAAwGkEMAAAAoxHEAAAAMBpBDAAAAKMRxAAAADAaQQwAAACj3RBBnJeXp6ioKO3cudMxtmfPHg0cOFChoaGKjIzUqlWrnM5JS0tTVFSUOnTooJiYGO3evdsxd/78ec2ePVvdu3dXaGioRowYodzc3Ot2PwAAAKg+XB7EX3/9teLj4/X99987xs6cOaPhw4erf//+2rVrl6ZPn66ZM2dq7969kqSdO3dq6tSpmjVrlnbt2qV+/fppxIgRKi4uliSlpKRo69atWrNmjbZs2SIPDw9NnjzZJfcHAACAG5tLgzgtLU3jx4/XuHHjnMY3btwoHx8fDR48WDabTeHh4YqOjtaKFSskSatWrdIDDzygTp06yd3dXU888YR8fX21fv16x/ywYcPUuHFjeXt7a9KkSfryyy+Vk5Nz3e8RAAAANzabK1+8R48eio6Ols1mc4rirKwsBQcHOx0bGBio1atXS5Kys7MVGxtbbj4zM1P5+fk6fvy40/l+fn6qX7++Dhw4oNtuu61Ca8vNzZXdbncas9m8FBAQcEX3CFQ3NpvL/8cRAADXlUuD2N/f/7LjhYWF8vT0dBrz8PBQUVHRr84XFhZKkry8vMrNX5qriNTUVM2fP99pLCEhQYmJiRW+BlAd+frWcfUSAAC4rlwaxD/H09NT+fn5TmMlJSWqU6eOY76kpKTcvK+vryOUL+0nvtz5FREfH6/IyEinMZvNS6dOVTyqgeqIr3EAQHVWmQc7N2QQBwcHa+vWrU5j2dnZCgoKkiQFBQUpKyur3HxERITq16+vRo0aKTs727Ftwm636/Tp0+W2YfySgICActsj7PZ8lZVdqMwtAdUGX+MAANPckJsFo6KidPLkSS1dulSlpaXasWOH0tPTHfuG4+LilJ6erh07dqi0tFRLly7VDz/8oKioKElSTEyMUlJSlJOTo4KCAs2YMUNdu3ZVkyZNXHlbAAAAuAHdkE+IfX19tXjxYk2fPl1z585VgwYNNHnyZHXr1k2SFB4erilTpuiVV17RiRMnFBgYqIULF8rHx0fSxb2+ZWVlGjx4sAoLCxUWFqa33nrLlbcEAACAG5SbZVmWqxdRXdjt+b9+0BW67/W0Kr8mcDU+TRrg6iUAAFBp/v51r/icG3LLBAAAAHC9EMQAAAAwGkEMAAAAoxHEAAAAMBpBDAAAAKMRxAAAADAaQQwAAACjEcQAAAAwGkEMAAAAoxHEAAAAMBpBDAAAAKMRxAAAADAaQQwAAACjEcQAAAAwGkEMAAAAo9lcvQAAuFLFKd1dvQSgHM8R21y9BACVxBNiAAAAGI0gBgAAgNEIYgAAABiNIAYAAIDRCGIAAAAYjSAGAACA0QhiAAAAGI0gBgAAgNEIYgAAABiNIAYAAIDRCGIAAAAYjSAGAACA0QhiAAAAGI0gBgAAgNEIYgAAABiNIAYAAIDRCGIAAAAYjSAGAACA0QhiAAAAGI0gBgAAgNEIYgAAABiNIAYAAIDRCGIAAAAYjSAGAACA0QhiAAAAGI0gBgAAgNEIYgAAABiNIAYAAIDRCGIAAAAYjSAGAACA0WpsEP/www8aOXKkOnfurLCwME2fPl1lZWWuXhYAAABuMDU2iMeOHSsvLy9t2bJFq1ev1vbt27V06VJXLwsAAAA3mBoZxP/5z3+UkZGhCRMmyNPTU7fddptGjhypFStWuHppAAAAuMHYXL2AayErK0s+Pj5q1KiRY6xFixY6evSofvzxR9WrV+9Xr5Gbmyu73e40ZrN5KSAgoMrXC9xIbLYa+X0ycM3xeweovmpkEBcWFsrT09Np7NKvi4qKKhTEqampmj9/vtPYqFGjNHr06KpbqKSv//BYlV7PRLm5uUpNTVV8fDzfsBjC9+V9rl5CjcDvHaBy+L1T89TIIPby8lJxcbHT2KVf16lTp0LXiI+PV2RkpNOYv79/1SwQVcput2v+/PmKjIzkDybgCvB7B6gcfu/UPDUyiIOCgnT69GmdPHlSfn5+kqSDBw/qlltuUd26dSt0jYCAAL7IAQAADFAjNzw1bdpUnTp10owZM1RQUKCcnBy9++67iouLc/XSAAAAcIOpkUEsSXPnzlVZWZnuvvtuPfTQQ7rzzjs1cuRIVy8LAAAAN5gauWVCkvz8/DR37lxXLwPXgb+/v0aNGsUeb+AK8XsHqBx+79Q8bpZlWa5eBAAAAOAqNXbLBAAAAFARBDEAAACMRhADAADAaAQxAAAAjEYQAwAAwGgEMQAAAIxGEAMAAMBoBDEAAACMRhCjWmrZsqVatmypQ4cOlZtbsmSJWrZsqXnz5rlgZcCNLzIyUm3btlVoaKjTx1NPPeXqpQE3tP379ysxMVHdunVTaGiooqKiNHv2bJ0+fdrVS8NVIohRbfn6+iotLa3c+Nq1a+Xt7e2CFQHVx6uvvqrdu3c7fSxevNjVywJuWJs2bdKgQYPUrFkzffLJJ/rmm2/03nvvKScnR/3799eJEydcvURcBYIY1VZ0dLQ++eQTXbhwwTG2d+9enTt3Tq1bt3bhygAANcm5c+c0efJkPfPMMxo3bpwaNWokNzc3tWjRQnPnztUtt9yimTNnunqZuAoEMaqtu+66S6Wlpdq2bZtjbPXq1YqLi3PhqgAANc3u3bt18uRJ9e/fv9zcTTfdpLi4OH322WcqKytzwepQFQhiVFs2m03R0dGObRMlJSXasGHDZf/AAuDs1VdfVefOnZ0+ioqKXL0s4IaUm5srSfLz87vsfEBAgEpLS3Xq1KnruSxUIZurFwBcjZiYGMXHx6ugoECfffaZOnbsKH9/f1cvC7jhTZkyRTExMa5eBlAtXPrvytGjR9W0adNy80eOHJG7u7t8fX2v88pQVXhCjGrt9ttvV/PmzfW3v/1Na9euZbsEAKDKderUSf7+/lq9enW5ufPnz2vt2rWKjIyUzcZzxuqKf3Oo9mJiYrR06VL9+OOP6tmzp6uXAwCoYdzd3TVz5kyNHj1atWrV0qBBg+Tv769Dhw5pzpw5On78OG/1Wc3xhBjVXt++ffWf//xH/fr147tzAMA1ceedd+pPf/qTvv/+e8XGxqpjx4569tln1aRJE61bt06NGzd29RJxFdwsy7JcvQgAAADAVXhCDAAAAKMRxAAAADAaQQwAAACjEcQAAAAwGkEMAAAAoxHEAAAAMBpBDAAAAKMRxAAAADAaf60XANQg6enpWr58ub777jtJUvPmzTVw4EA9/PDDkqTf//73SktL+9nzU1NT1bp1az300EMqLi5WWlqavLy8HPMFBQWKjY1Vy5YtNXfu3Gt7MwBwnRDEAFBDrF69WtOmTdOLL76oLl26yLIsbd++XdOnT9fJkyc1atQoSVJoaKjmzZt32Wv4+PjI3d1dc+bMUUxMjGbNmqXXXnvNMf/SSy+ptLRU06ZNuy73BADXA0EMADXERx99pLi4OD300EOOsebNm+v48eNatmyZI4jd3d3l7+//i9dq0aKFkpKS9Nprr+muu+7S/2/v7kFa2aIwDH9aTDGOBqIgKQRTiKVoBKeJhY2SSgIWEhAEMzYi+FPYaBlFLbQR0c4gGkkgpDSNEUtJYSOERCtRsBJERIU53QHxwLn3YiI38z7l3uzFXt3HZg0zNDSko6Mj5fN5HR4eqqWlpaq9AEAtEYgBoE40NjaqWCzq6elJPp/v93o8Hlc0Gv3X9WKxmM7Pz7W8vCyfz6fV1VXNz8+rp6fnO68NAD+Oj+oAoE7E43FdX19rcHBQjuNob29PV1dXam5uVjAY/E81E4mEXNfVxMSEbNvW5OTkN98aAH4eL8QAUCeGh4eVSqWUTCZ1cXGhQqEgSers7FQikVAoFJIkXV5eqre398v57u5uHR8ff1prbW1VKBTS6empbNtWQ0ND9RsBgBprcF3X/elLAAC+l+u6KpVKKhQKOjg40MvLi/L5vDY2NlSpVLS5ufnljGEYCgQCn9ay2ayWlpZk27aKxaIymYy6urpq1QYA1ASBGADqwMPDg/b39+U4jtrb2z/tVSoVRSIRbW9v6+zsTHd3d0omk3+teXt7q2g0qrGxMc3Ozmp0dFSmaSqdTsswjGq1AgA1xwwxANQBwzCUSqWUy+W+7FmWJUlqa2v7x/Xe3t40Nzenjo4OLS4uyrIsra+vq1wu//F1GQD+z5ghBoA64Pf7NTU1pa2tLT0/P2tkZESWZalcLmtnZ0cDAwPq7+9XOp3W+/u7Hh8f/1inqalJpmlqbW1NNzc3ymQyv1+D+/r65DiOdnd3FQ6HFQ6Ha9kiAFQNIxMAUEey2axOTk5UKpX0+vqqQCCgSCSi6elpmab51z/VLSwsKBgMamZmRisrK4rFYp/2Pz4+ND4+rvv7e+VyOfn9/mq3BABVRyAGAACApzFDDAAAAE8jEAMAAMDTCMQAAADwNAIxAAAAPI1ADAAAAE8jEAMAAMDTCMQAAADwNAIxAAAAPI1ADAAAAE8jEAMAAMDTCMQAAADwtF/hqhaoAi3u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 descr="D:\INSAID data science\Project\Project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4191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54774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Majority </a:t>
            </a:r>
            <a:r>
              <a:rPr lang="en-US" dirty="0"/>
              <a:t>of Age of Male candidates were between 25 to 75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Majority </a:t>
            </a:r>
            <a:r>
              <a:rPr lang="en-US" dirty="0"/>
              <a:t>of Age of Female candidates were between 25 to 55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Majority </a:t>
            </a:r>
            <a:r>
              <a:rPr lang="en-US" dirty="0"/>
              <a:t>of </a:t>
            </a:r>
            <a:r>
              <a:rPr lang="en-US" dirty="0" smtClean="0"/>
              <a:t>Age of Other </a:t>
            </a:r>
            <a:r>
              <a:rPr lang="en-US" dirty="0"/>
              <a:t>candidates were between 30 to 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INSAID data science\Project\Project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63000" cy="367694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Candidate ‘s </a:t>
            </a:r>
            <a:r>
              <a:rPr lang="en-US" sz="2400" b="1" dirty="0" err="1" smtClean="0"/>
              <a:t>genderwise</a:t>
            </a:r>
            <a:r>
              <a:rPr lang="en-US" sz="2400" b="1" dirty="0" smtClean="0"/>
              <a:t> valid votes ( </a:t>
            </a:r>
            <a:r>
              <a:rPr lang="en-US" sz="2400" b="1" dirty="0" err="1" smtClean="0"/>
              <a:t>evm</a:t>
            </a:r>
            <a:r>
              <a:rPr lang="en-US" sz="2400" b="1" dirty="0" smtClean="0"/>
              <a:t> &amp; postal 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5103674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  86.7</a:t>
            </a:r>
            <a:r>
              <a:rPr lang="en-US" b="1" dirty="0"/>
              <a:t>%</a:t>
            </a:r>
            <a:r>
              <a:rPr lang="en-US" dirty="0"/>
              <a:t> valid votes are given to </a:t>
            </a:r>
            <a:r>
              <a:rPr lang="en-US" b="1" dirty="0"/>
              <a:t>Male</a:t>
            </a:r>
            <a:r>
              <a:rPr lang="en-US" dirty="0"/>
              <a:t> candidates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 11.3</a:t>
            </a:r>
            <a:r>
              <a:rPr lang="en-US" b="1" dirty="0"/>
              <a:t>%</a:t>
            </a:r>
            <a:r>
              <a:rPr lang="en-US" dirty="0"/>
              <a:t> valid votes are given to </a:t>
            </a:r>
            <a:r>
              <a:rPr lang="en-US" b="1" dirty="0"/>
              <a:t>Female</a:t>
            </a:r>
            <a:r>
              <a:rPr lang="en-US" dirty="0"/>
              <a:t> candidates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Almost</a:t>
            </a:r>
            <a:r>
              <a:rPr lang="en-US" dirty="0"/>
              <a:t> </a:t>
            </a:r>
            <a:r>
              <a:rPr lang="en-US" b="1" dirty="0"/>
              <a:t>0.0%</a:t>
            </a:r>
            <a:r>
              <a:rPr lang="en-US" dirty="0"/>
              <a:t> valid votes are given to </a:t>
            </a:r>
            <a:r>
              <a:rPr lang="en-US" b="1" dirty="0"/>
              <a:t>Others</a:t>
            </a:r>
            <a:r>
              <a:rPr lang="en-US" dirty="0"/>
              <a:t> </a:t>
            </a:r>
            <a:r>
              <a:rPr lang="en-US" dirty="0" smtClean="0"/>
              <a:t>candidates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INSAID data science\Project\Project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66439"/>
            <a:ext cx="8686800" cy="460096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elected &amp; not elected candidates </a:t>
            </a:r>
            <a:r>
              <a:rPr lang="en-US" sz="2400" b="1" dirty="0" err="1" smtClean="0"/>
              <a:t>genderwise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Top 7 parties  elected seats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22531" name="Picture 3" descr="D:\INSAID data science\Project\Project\downloa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7275"/>
            <a:ext cx="8686801" cy="466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246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2014 lok sabha election results</vt:lpstr>
      <vt:lpstr>BACKGROUD </vt:lpstr>
      <vt:lpstr>Data Loading and Description </vt:lpstr>
      <vt:lpstr>Candidate gender wise Graph  </vt:lpstr>
      <vt:lpstr>Candidate categorywise &amp; statewise Graph  </vt:lpstr>
      <vt:lpstr>Candidate ‘s age dISTRIBUTION  </vt:lpstr>
      <vt:lpstr>Candidate ‘s genderwise valid votes ( evm &amp; postal ) </vt:lpstr>
      <vt:lpstr>elected &amp; not elected candidates genderwise </vt:lpstr>
      <vt:lpstr>Top 7 parties  elected seats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lok sabha election results</dc:title>
  <dc:creator>utkarsh</dc:creator>
  <cp:lastModifiedBy>utkarsh</cp:lastModifiedBy>
  <cp:revision>13</cp:revision>
  <dcterms:created xsi:type="dcterms:W3CDTF">2019-02-09T16:35:52Z</dcterms:created>
  <dcterms:modified xsi:type="dcterms:W3CDTF">2019-02-09T17:41:23Z</dcterms:modified>
</cp:coreProperties>
</file>