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6"/>
  </p:notesMasterIdLst>
  <p:sldIdLst>
    <p:sldId id="283" r:id="rId2"/>
    <p:sldId id="317" r:id="rId3"/>
    <p:sldId id="339" r:id="rId4"/>
    <p:sldId id="359" r:id="rId5"/>
    <p:sldId id="319" r:id="rId6"/>
    <p:sldId id="320" r:id="rId7"/>
    <p:sldId id="340" r:id="rId8"/>
    <p:sldId id="322" r:id="rId9"/>
    <p:sldId id="341" r:id="rId10"/>
    <p:sldId id="342" r:id="rId11"/>
    <p:sldId id="343" r:id="rId12"/>
    <p:sldId id="344" r:id="rId13"/>
    <p:sldId id="346" r:id="rId14"/>
    <p:sldId id="347" r:id="rId15"/>
    <p:sldId id="355" r:id="rId16"/>
    <p:sldId id="353" r:id="rId17"/>
    <p:sldId id="354" r:id="rId18"/>
    <p:sldId id="356" r:id="rId19"/>
    <p:sldId id="348" r:id="rId20"/>
    <p:sldId id="349" r:id="rId21"/>
    <p:sldId id="357" r:id="rId22"/>
    <p:sldId id="350" r:id="rId23"/>
    <p:sldId id="351" r:id="rId24"/>
    <p:sldId id="3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1392" userDrawn="1">
          <p15:clr>
            <a:srgbClr val="A4A3A4"/>
          </p15:clr>
        </p15:guide>
        <p15:guide id="3" pos="6408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2664" userDrawn="1">
          <p15:clr>
            <a:srgbClr val="A4A3A4"/>
          </p15:clr>
        </p15:guide>
        <p15:guide id="6" pos="576" userDrawn="1">
          <p15:clr>
            <a:srgbClr val="A4A3A4"/>
          </p15:clr>
        </p15:guide>
        <p15:guide id="7" pos="6888" userDrawn="1">
          <p15:clr>
            <a:srgbClr val="A4A3A4"/>
          </p15:clr>
        </p15:guide>
        <p15:guide id="8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86446"/>
  </p:normalViewPr>
  <p:slideViewPr>
    <p:cSldViewPr snapToGrid="0" snapToObjects="1">
      <p:cViewPr varScale="1">
        <p:scale>
          <a:sx n="72" d="100"/>
          <a:sy n="72" d="100"/>
        </p:scale>
        <p:origin x="354" y="72"/>
      </p:cViewPr>
      <p:guideLst>
        <p:guide orient="horz" pos="2040"/>
        <p:guide pos="1392"/>
        <p:guide pos="6408"/>
        <p:guide orient="horz" pos="528"/>
        <p:guide orient="horz" pos="2664"/>
        <p:guide pos="576"/>
        <p:guide pos="6888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hivery\Desktop\bivari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hivery\Documents\bivari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hivery\Documents\bivari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hivery\Documents\bivari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hivery\Desktop\bivaria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hivery\Documents\bivariat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hivery\Documents\bivaria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cl!$D$1</c:f>
              <c:strCache>
                <c:ptCount val="1"/>
                <c:pt idx="0">
                  <c:v>% of total shipments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cl!$B$2:$B$9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medium</c:v>
                </c:pt>
                <c:pt idx="7">
                  <c:v>Longtailed</c:v>
                </c:pt>
              </c:strCache>
            </c:strRef>
          </c:cat>
          <c:val>
            <c:numRef>
              <c:f>cl!$D$2:$D$9</c:f>
              <c:numCache>
                <c:formatCode>0.00</c:formatCode>
                <c:ptCount val="8"/>
                <c:pt idx="0">
                  <c:v>0.16533300000000001</c:v>
                </c:pt>
                <c:pt idx="1">
                  <c:v>0.121541</c:v>
                </c:pt>
                <c:pt idx="2">
                  <c:v>8.6773000000000003E-2</c:v>
                </c:pt>
                <c:pt idx="3">
                  <c:v>6.0481E-2</c:v>
                </c:pt>
                <c:pt idx="4">
                  <c:v>6.1961000000000002E-2</c:v>
                </c:pt>
                <c:pt idx="5">
                  <c:v>2.6384999999999999E-2</c:v>
                </c:pt>
                <c:pt idx="6">
                  <c:v>0.20463200000000001</c:v>
                </c:pt>
                <c:pt idx="7">
                  <c:v>0.272895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7-4E5A-A446-7ED474FA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9596064"/>
        <c:axId val="1539331712"/>
      </c:barChart>
      <c:lineChart>
        <c:grouping val="standard"/>
        <c:varyColors val="0"/>
        <c:ser>
          <c:idx val="1"/>
          <c:order val="1"/>
          <c:tx>
            <c:strRef>
              <c:f>cl!$F$1</c:f>
              <c:strCache>
                <c:ptCount val="1"/>
                <c:pt idx="0">
                  <c:v>% of Returned Shipments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cl!$B$2:$B$9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medium</c:v>
                </c:pt>
                <c:pt idx="7">
                  <c:v>Longtailed</c:v>
                </c:pt>
              </c:strCache>
            </c:strRef>
          </c:cat>
          <c:val>
            <c:numRef>
              <c:f>cl!$F$2:$F$9</c:f>
              <c:numCache>
                <c:formatCode>0.00</c:formatCode>
                <c:ptCount val="8"/>
                <c:pt idx="0">
                  <c:v>0.12597719976700492</c:v>
                </c:pt>
                <c:pt idx="1">
                  <c:v>0.13975323646285739</c:v>
                </c:pt>
                <c:pt idx="2">
                  <c:v>0.1460072682363053</c:v>
                </c:pt>
                <c:pt idx="3">
                  <c:v>0.10765178611514345</c:v>
                </c:pt>
                <c:pt idx="4">
                  <c:v>0.18860416672753247</c:v>
                </c:pt>
                <c:pt idx="5">
                  <c:v>0.15320229151658604</c:v>
                </c:pt>
                <c:pt idx="6">
                  <c:v>0.237343896930618</c:v>
                </c:pt>
                <c:pt idx="7">
                  <c:v>0.19213287571458706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E7-4E5A-A446-7ED474FA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9596064"/>
        <c:axId val="1539331712"/>
      </c:lineChart>
      <c:catAx>
        <c:axId val="16195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331712"/>
        <c:crosses val="autoZero"/>
        <c:auto val="1"/>
        <c:lblAlgn val="ctr"/>
        <c:lblOffset val="100"/>
        <c:noMultiLvlLbl val="0"/>
      </c:catAx>
      <c:valAx>
        <c:axId val="15393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5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zn!$L$1</c:f>
              <c:strCache>
                <c:ptCount val="1"/>
                <c:pt idx="0">
                  <c:v>%Deliveries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zn!$H$2:$H$13</c:f>
              <c:strCache>
                <c:ptCount val="12"/>
                <c:pt idx="0">
                  <c:v>S1</c:v>
                </c:pt>
                <c:pt idx="1">
                  <c:v>S6</c:v>
                </c:pt>
                <c:pt idx="2">
                  <c:v>S3</c:v>
                </c:pt>
                <c:pt idx="3">
                  <c:v>E</c:v>
                </c:pt>
                <c:pt idx="4">
                  <c:v>Others</c:v>
                </c:pt>
                <c:pt idx="5">
                  <c:v>S2</c:v>
                </c:pt>
                <c:pt idx="6">
                  <c:v>C</c:v>
                </c:pt>
                <c:pt idx="7">
                  <c:v>S5</c:v>
                </c:pt>
                <c:pt idx="8">
                  <c:v>S4</c:v>
                </c:pt>
                <c:pt idx="9">
                  <c:v>A</c:v>
                </c:pt>
                <c:pt idx="10">
                  <c:v>B</c:v>
                </c:pt>
                <c:pt idx="11">
                  <c:v>D</c:v>
                </c:pt>
              </c:strCache>
            </c:strRef>
          </c:cat>
          <c:val>
            <c:numRef>
              <c:f>zn!$L$2:$L$13</c:f>
              <c:numCache>
                <c:formatCode>0.00</c:formatCode>
                <c:ptCount val="12"/>
                <c:pt idx="0">
                  <c:v>2.2068505594151657E-2</c:v>
                </c:pt>
                <c:pt idx="1">
                  <c:v>2.2950630339950203E-2</c:v>
                </c:pt>
                <c:pt idx="2">
                  <c:v>8.9078669307670555E-2</c:v>
                </c:pt>
                <c:pt idx="3">
                  <c:v>4.3847012451843373E-2</c:v>
                </c:pt>
                <c:pt idx="4">
                  <c:v>1.6397057146405193E-3</c:v>
                </c:pt>
                <c:pt idx="5">
                  <c:v>3.6338362271055774E-2</c:v>
                </c:pt>
                <c:pt idx="6">
                  <c:v>6.8210345750178938E-2</c:v>
                </c:pt>
                <c:pt idx="7">
                  <c:v>6.8884475147542742E-2</c:v>
                </c:pt>
                <c:pt idx="8">
                  <c:v>0.25502021845123296</c:v>
                </c:pt>
                <c:pt idx="9">
                  <c:v>3.5922371574186276E-2</c:v>
                </c:pt>
                <c:pt idx="10">
                  <c:v>6.1089808734790904E-2</c:v>
                </c:pt>
                <c:pt idx="11">
                  <c:v>0.29494989466275606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1-4AA7-9101-C263F775A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369152"/>
        <c:axId val="1628926080"/>
      </c:barChart>
      <c:lineChart>
        <c:grouping val="standard"/>
        <c:varyColors val="0"/>
        <c:ser>
          <c:idx val="1"/>
          <c:order val="1"/>
          <c:tx>
            <c:strRef>
              <c:f>zn!$M$1</c:f>
              <c:strCache>
                <c:ptCount val="1"/>
                <c:pt idx="0">
                  <c:v>%Returned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zn!$H$2:$H$13</c:f>
              <c:strCache>
                <c:ptCount val="12"/>
                <c:pt idx="0">
                  <c:v>S1</c:v>
                </c:pt>
                <c:pt idx="1">
                  <c:v>S6</c:v>
                </c:pt>
                <c:pt idx="2">
                  <c:v>S3</c:v>
                </c:pt>
                <c:pt idx="3">
                  <c:v>E</c:v>
                </c:pt>
                <c:pt idx="4">
                  <c:v>Others</c:v>
                </c:pt>
                <c:pt idx="5">
                  <c:v>S2</c:v>
                </c:pt>
                <c:pt idx="6">
                  <c:v>C</c:v>
                </c:pt>
                <c:pt idx="7">
                  <c:v>S5</c:v>
                </c:pt>
                <c:pt idx="8">
                  <c:v>S4</c:v>
                </c:pt>
                <c:pt idx="9">
                  <c:v>A</c:v>
                </c:pt>
                <c:pt idx="10">
                  <c:v>B</c:v>
                </c:pt>
                <c:pt idx="11">
                  <c:v>D</c:v>
                </c:pt>
              </c:strCache>
            </c:strRef>
          </c:cat>
          <c:val>
            <c:numRef>
              <c:f>zn!$M$2:$M$13</c:f>
              <c:numCache>
                <c:formatCode>0.00</c:formatCode>
                <c:ptCount val="12"/>
                <c:pt idx="0">
                  <c:v>0.12213928307768025</c:v>
                </c:pt>
                <c:pt idx="1">
                  <c:v>0.1464549663598432</c:v>
                </c:pt>
                <c:pt idx="2">
                  <c:v>0.14763099870957253</c:v>
                </c:pt>
                <c:pt idx="3">
                  <c:v>0.1480443237083949</c:v>
                </c:pt>
                <c:pt idx="4">
                  <c:v>0.15047471848090085</c:v>
                </c:pt>
                <c:pt idx="5">
                  <c:v>0.15972979839493073</c:v>
                </c:pt>
                <c:pt idx="6">
                  <c:v>0.16241822693435598</c:v>
                </c:pt>
                <c:pt idx="7">
                  <c:v>0.16386924518236454</c:v>
                </c:pt>
                <c:pt idx="8">
                  <c:v>0.16686080724147892</c:v>
                </c:pt>
                <c:pt idx="9">
                  <c:v>0.16985401202372494</c:v>
                </c:pt>
                <c:pt idx="10">
                  <c:v>0.18870714433875604</c:v>
                </c:pt>
                <c:pt idx="11">
                  <c:v>0.20147101514652152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51-4AA7-9101-C263F775A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369152"/>
        <c:axId val="1628926080"/>
      </c:lineChart>
      <c:catAx>
        <c:axId val="162336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926080"/>
        <c:crosses val="autoZero"/>
        <c:auto val="1"/>
        <c:lblAlgn val="ctr"/>
        <c:lblOffset val="100"/>
        <c:noMultiLvlLbl val="0"/>
      </c:catAx>
      <c:valAx>
        <c:axId val="1628926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6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zn!$M$15</c:f>
              <c:strCache>
                <c:ptCount val="1"/>
                <c:pt idx="0">
                  <c:v>%Total Shipments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zn!$I$16:$I$19</c:f>
              <c:strCache>
                <c:ptCount val="4"/>
                <c:pt idx="0">
                  <c:v>D</c:v>
                </c:pt>
                <c:pt idx="1">
                  <c:v>High</c:v>
                </c:pt>
                <c:pt idx="2">
                  <c:v>Low</c:v>
                </c:pt>
                <c:pt idx="3">
                  <c:v>S4</c:v>
                </c:pt>
              </c:strCache>
            </c:strRef>
          </c:cat>
          <c:val>
            <c:numRef>
              <c:f>zn!$M$16:$M$19</c:f>
              <c:numCache>
                <c:formatCode>0.00</c:formatCode>
                <c:ptCount val="4"/>
                <c:pt idx="0">
                  <c:v>0.29494989466275606</c:v>
                </c:pt>
                <c:pt idx="1">
                  <c:v>0.27044536347775461</c:v>
                </c:pt>
                <c:pt idx="2">
                  <c:v>0.17958452340825631</c:v>
                </c:pt>
                <c:pt idx="3">
                  <c:v>0.25502021845123296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7-4A4D-B568-6BF83DCE0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0253360"/>
        <c:axId val="1626755296"/>
      </c:barChart>
      <c:lineChart>
        <c:grouping val="standard"/>
        <c:varyColors val="0"/>
        <c:ser>
          <c:idx val="1"/>
          <c:order val="1"/>
          <c:tx>
            <c:strRef>
              <c:f>zn!$N$15</c:f>
              <c:strCache>
                <c:ptCount val="1"/>
                <c:pt idx="0">
                  <c:v>%RTO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zn!$I$16:$I$19</c:f>
              <c:strCache>
                <c:ptCount val="4"/>
                <c:pt idx="0">
                  <c:v>D</c:v>
                </c:pt>
                <c:pt idx="1">
                  <c:v>High</c:v>
                </c:pt>
                <c:pt idx="2">
                  <c:v>Low</c:v>
                </c:pt>
                <c:pt idx="3">
                  <c:v>S4</c:v>
                </c:pt>
              </c:strCache>
            </c:strRef>
          </c:cat>
          <c:val>
            <c:numRef>
              <c:f>zn!$N$16:$N$19</c:f>
              <c:numCache>
                <c:formatCode>0.00</c:formatCode>
                <c:ptCount val="4"/>
                <c:pt idx="0">
                  <c:v>0.20147101514652152</c:v>
                </c:pt>
                <c:pt idx="1">
                  <c:v>0.16935254996037441</c:v>
                </c:pt>
                <c:pt idx="2">
                  <c:v>0.14447499833678409</c:v>
                </c:pt>
                <c:pt idx="3">
                  <c:v>0.16686080724147892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D7-4A4D-B568-6BF83DCE0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0253360"/>
        <c:axId val="1626755296"/>
      </c:lineChart>
      <c:catAx>
        <c:axId val="162025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755296"/>
        <c:crosses val="autoZero"/>
        <c:auto val="1"/>
        <c:lblAlgn val="ctr"/>
        <c:lblOffset val="100"/>
        <c:noMultiLvlLbl val="0"/>
      </c:catAx>
      <c:valAx>
        <c:axId val="16267552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25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Tier!$F$1</c:f>
              <c:strCache>
                <c:ptCount val="1"/>
                <c:pt idx="0">
                  <c:v>%Total Shipments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Tier!$B$2:$B$7</c:f>
              <c:strCache>
                <c:ptCount val="6"/>
                <c:pt idx="0">
                  <c:v>Metro</c:v>
                </c:pt>
                <c:pt idx="1">
                  <c:v>Tier 1</c:v>
                </c:pt>
                <c:pt idx="2">
                  <c:v>Tier 2</c:v>
                </c:pt>
                <c:pt idx="3">
                  <c:v>Tier 3</c:v>
                </c:pt>
                <c:pt idx="4">
                  <c:v>Tier 4</c:v>
                </c:pt>
                <c:pt idx="5">
                  <c:v>Tier 5</c:v>
                </c:pt>
              </c:strCache>
            </c:strRef>
          </c:cat>
          <c:val>
            <c:numRef>
              <c:f>Tier!$F$2:$F$7</c:f>
              <c:numCache>
                <c:formatCode>0.00</c:formatCode>
                <c:ptCount val="6"/>
                <c:pt idx="0">
                  <c:v>0.18598223585767398</c:v>
                </c:pt>
                <c:pt idx="1">
                  <c:v>0.20792909404177504</c:v>
                </c:pt>
                <c:pt idx="2">
                  <c:v>9.4952320370039839E-2</c:v>
                </c:pt>
                <c:pt idx="3">
                  <c:v>0.29930385821415084</c:v>
                </c:pt>
                <c:pt idx="4">
                  <c:v>0.20138801143051199</c:v>
                </c:pt>
                <c:pt idx="5">
                  <c:v>1.0444480085848315E-2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C-4B72-869F-EC1E855AD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84338480"/>
        <c:axId val="1693077696"/>
      </c:barChart>
      <c:lineChart>
        <c:grouping val="standard"/>
        <c:varyColors val="0"/>
        <c:ser>
          <c:idx val="0"/>
          <c:order val="0"/>
          <c:tx>
            <c:strRef>
              <c:f>Tier!$E$1</c:f>
              <c:strCache>
                <c:ptCount val="1"/>
                <c:pt idx="0">
                  <c:v>%Returned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Tier!$B$2:$B$7</c:f>
              <c:strCache>
                <c:ptCount val="6"/>
                <c:pt idx="0">
                  <c:v>Metro</c:v>
                </c:pt>
                <c:pt idx="1">
                  <c:v>Tier 1</c:v>
                </c:pt>
                <c:pt idx="2">
                  <c:v>Tier 2</c:v>
                </c:pt>
                <c:pt idx="3">
                  <c:v>Tier 3</c:v>
                </c:pt>
                <c:pt idx="4">
                  <c:v>Tier 4</c:v>
                </c:pt>
                <c:pt idx="5">
                  <c:v>Tier 5</c:v>
                </c:pt>
              </c:strCache>
            </c:strRef>
          </c:cat>
          <c:val>
            <c:numRef>
              <c:f>Tier!$E$2:$E$7</c:f>
              <c:numCache>
                <c:formatCode>0.00</c:formatCode>
                <c:ptCount val="6"/>
                <c:pt idx="0">
                  <c:v>0.14576949881058521</c:v>
                </c:pt>
                <c:pt idx="1">
                  <c:v>0.17737416792468272</c:v>
                </c:pt>
                <c:pt idx="2">
                  <c:v>0.18593145890050558</c:v>
                </c:pt>
                <c:pt idx="3">
                  <c:v>0.18596978474092524</c:v>
                </c:pt>
                <c:pt idx="4">
                  <c:v>0.17169797752808988</c:v>
                </c:pt>
                <c:pt idx="5">
                  <c:v>0.17588436140527236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C-4B72-869F-EC1E855AD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4338480"/>
        <c:axId val="1693077696"/>
      </c:lineChart>
      <c:catAx>
        <c:axId val="16843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077696"/>
        <c:crosses val="autoZero"/>
        <c:auto val="1"/>
        <c:lblAlgn val="ctr"/>
        <c:lblOffset val="100"/>
        <c:noMultiLvlLbl val="0"/>
      </c:catAx>
      <c:valAx>
        <c:axId val="16930776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3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pseg.cat!$Q$3</c:f>
              <c:strCache>
                <c:ptCount val="1"/>
                <c:pt idx="0">
                  <c:v>%Total Shipments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pseg.cat!$P$4:$P$17</c:f>
              <c:strCache>
                <c:ptCount val="14"/>
                <c:pt idx="0">
                  <c:v>Beauty Products and Personal Care</c:v>
                </c:pt>
                <c:pt idx="1">
                  <c:v>Handbags, Bags and Luggage</c:v>
                </c:pt>
                <c:pt idx="2">
                  <c:v>Automotive</c:v>
                </c:pt>
                <c:pt idx="3">
                  <c:v>Home and Kitchen</c:v>
                </c:pt>
                <c:pt idx="4">
                  <c:v>Health and Wellness</c:v>
                </c:pt>
                <c:pt idx="5">
                  <c:v>Apparel and Accessories</c:v>
                </c:pt>
                <c:pt idx="6">
                  <c:v>Sports and Outdoors</c:v>
                </c:pt>
                <c:pt idx="7">
                  <c:v>Electronics and Appliances</c:v>
                </c:pt>
                <c:pt idx="8">
                  <c:v>Shoes and Footwear</c:v>
                </c:pt>
                <c:pt idx="9">
                  <c:v>Others</c:v>
                </c:pt>
                <c:pt idx="10">
                  <c:v>Books, Software and E-learning</c:v>
                </c:pt>
                <c:pt idx="11">
                  <c:v>Watches, Eyewear and Jewellery</c:v>
                </c:pt>
                <c:pt idx="12">
                  <c:v>Mobile Phone, Tablets and Accessories</c:v>
                </c:pt>
                <c:pt idx="13">
                  <c:v>Computers, Laptops and Accessories</c:v>
                </c:pt>
              </c:strCache>
            </c:strRef>
          </c:cat>
          <c:val>
            <c:numRef>
              <c:f>pseg.cat!$Q$4:$Q$17</c:f>
              <c:numCache>
                <c:formatCode>General</c:formatCode>
                <c:ptCount val="14"/>
                <c:pt idx="0">
                  <c:v>7.5440401639198851E-2</c:v>
                </c:pt>
                <c:pt idx="1">
                  <c:v>1.7585653715441366E-2</c:v>
                </c:pt>
                <c:pt idx="2">
                  <c:v>1.4533788111210352E-2</c:v>
                </c:pt>
                <c:pt idx="3">
                  <c:v>5.8819781172239335E-2</c:v>
                </c:pt>
                <c:pt idx="4">
                  <c:v>1.3343200289926327E-2</c:v>
                </c:pt>
                <c:pt idx="5">
                  <c:v>0.27242358207453005</c:v>
                </c:pt>
                <c:pt idx="6">
                  <c:v>1.9532917390909246E-2</c:v>
                </c:pt>
                <c:pt idx="7">
                  <c:v>3.0833816966265654E-2</c:v>
                </c:pt>
                <c:pt idx="8">
                  <c:v>6.7728643729130317E-2</c:v>
                </c:pt>
                <c:pt idx="9">
                  <c:v>0.15187914474629818</c:v>
                </c:pt>
                <c:pt idx="10">
                  <c:v>3.2149491633301122E-2</c:v>
                </c:pt>
                <c:pt idx="11">
                  <c:v>7.6927142976617999E-2</c:v>
                </c:pt>
                <c:pt idx="12">
                  <c:v>0.14442063791757012</c:v>
                </c:pt>
                <c:pt idx="13">
                  <c:v>2.4381797637361105E-2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7F-466C-9FFC-EEB90AB31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47686192"/>
        <c:axId val="2054960928"/>
      </c:barChart>
      <c:lineChart>
        <c:grouping val="standard"/>
        <c:varyColors val="0"/>
        <c:ser>
          <c:idx val="1"/>
          <c:order val="1"/>
          <c:tx>
            <c:strRef>
              <c:f>pseg.cat!$R$3</c:f>
              <c:strCache>
                <c:ptCount val="1"/>
                <c:pt idx="0">
                  <c:v>%Returned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pseg.cat!$P$4:$P$17</c:f>
              <c:strCache>
                <c:ptCount val="14"/>
                <c:pt idx="0">
                  <c:v>Beauty Products and Personal Care</c:v>
                </c:pt>
                <c:pt idx="1">
                  <c:v>Handbags, Bags and Luggage</c:v>
                </c:pt>
                <c:pt idx="2">
                  <c:v>Automotive</c:v>
                </c:pt>
                <c:pt idx="3">
                  <c:v>Home and Kitchen</c:v>
                </c:pt>
                <c:pt idx="4">
                  <c:v>Health and Wellness</c:v>
                </c:pt>
                <c:pt idx="5">
                  <c:v>Apparel and Accessories</c:v>
                </c:pt>
                <c:pt idx="6">
                  <c:v>Sports and Outdoors</c:v>
                </c:pt>
                <c:pt idx="7">
                  <c:v>Electronics and Appliances</c:v>
                </c:pt>
                <c:pt idx="8">
                  <c:v>Shoes and Footwear</c:v>
                </c:pt>
                <c:pt idx="9">
                  <c:v>Others</c:v>
                </c:pt>
                <c:pt idx="10">
                  <c:v>Books, Software and E-learning</c:v>
                </c:pt>
                <c:pt idx="11">
                  <c:v>Watches, Eyewear and Jewellery</c:v>
                </c:pt>
                <c:pt idx="12">
                  <c:v>Mobile Phone, Tablets and Accessories</c:v>
                </c:pt>
                <c:pt idx="13">
                  <c:v>Computers, Laptops and Accessories</c:v>
                </c:pt>
              </c:strCache>
            </c:strRef>
          </c:cat>
          <c:val>
            <c:numRef>
              <c:f>pseg.cat!$R$4:$R$17</c:f>
              <c:numCache>
                <c:formatCode>General</c:formatCode>
                <c:ptCount val="14"/>
                <c:pt idx="0">
                  <c:v>0.11196295096521854</c:v>
                </c:pt>
                <c:pt idx="1">
                  <c:v>0.11604183394066662</c:v>
                </c:pt>
                <c:pt idx="2">
                  <c:v>0.12376848057593384</c:v>
                </c:pt>
                <c:pt idx="3">
                  <c:v>0.13290247130151109</c:v>
                </c:pt>
                <c:pt idx="4">
                  <c:v>0.14323700990367658</c:v>
                </c:pt>
                <c:pt idx="5">
                  <c:v>0.14587763271207885</c:v>
                </c:pt>
                <c:pt idx="6">
                  <c:v>0.16174712473239855</c:v>
                </c:pt>
                <c:pt idx="7">
                  <c:v>0.16986925456904498</c:v>
                </c:pt>
                <c:pt idx="8">
                  <c:v>0.17476158912076634</c:v>
                </c:pt>
                <c:pt idx="9">
                  <c:v>0.19565914386684227</c:v>
                </c:pt>
                <c:pt idx="10">
                  <c:v>0.20599778151904008</c:v>
                </c:pt>
                <c:pt idx="11">
                  <c:v>0.21378818612662898</c:v>
                </c:pt>
                <c:pt idx="12">
                  <c:v>0.22820044547338128</c:v>
                </c:pt>
                <c:pt idx="13">
                  <c:v>0.24575874793041749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7F-466C-9FFC-EEB90AB31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7686192"/>
        <c:axId val="2054960928"/>
      </c:lineChart>
      <c:catAx>
        <c:axId val="20476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960928"/>
        <c:crosses val="autoZero"/>
        <c:auto val="1"/>
        <c:lblAlgn val="ctr"/>
        <c:lblOffset val="100"/>
        <c:noMultiLvlLbl val="0"/>
      </c:catAx>
      <c:valAx>
        <c:axId val="2054960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cod!$F$8</c:f>
              <c:strCache>
                <c:ptCount val="1"/>
                <c:pt idx="0">
                  <c:v>%Total shipments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cod!$B$9:$B$13</c:f>
              <c:strCache>
                <c:ptCount val="5"/>
                <c:pt idx="0">
                  <c:v>VeryHigh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  <c:pt idx="4">
                  <c:v>VeryLow</c:v>
                </c:pt>
              </c:strCache>
            </c:strRef>
          </c:cat>
          <c:val>
            <c:numRef>
              <c:f>cod!$F$9:$F$13</c:f>
              <c:numCache>
                <c:formatCode>0.00</c:formatCode>
                <c:ptCount val="5"/>
                <c:pt idx="0">
                  <c:v>4.0434368144887857E-2</c:v>
                </c:pt>
                <c:pt idx="1">
                  <c:v>5.6067146473981033E-2</c:v>
                </c:pt>
                <c:pt idx="2">
                  <c:v>0.23588899094559501</c:v>
                </c:pt>
                <c:pt idx="3">
                  <c:v>0.52070902337766345</c:v>
                </c:pt>
                <c:pt idx="4">
                  <c:v>0.14690047105787266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E-468E-B200-0B8FF9664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0251280"/>
        <c:axId val="1691080208"/>
      </c:barChart>
      <c:lineChart>
        <c:grouping val="standard"/>
        <c:varyColors val="0"/>
        <c:ser>
          <c:idx val="1"/>
          <c:order val="1"/>
          <c:tx>
            <c:strRef>
              <c:f>cod!$G$8</c:f>
              <c:strCache>
                <c:ptCount val="1"/>
                <c:pt idx="0">
                  <c:v>%RTO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cod!$B$9:$B$13</c:f>
              <c:strCache>
                <c:ptCount val="5"/>
                <c:pt idx="0">
                  <c:v>VeryHigh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  <c:pt idx="4">
                  <c:v>VeryLow</c:v>
                </c:pt>
              </c:strCache>
            </c:strRef>
          </c:cat>
          <c:val>
            <c:numRef>
              <c:f>cod!$G$9:$G$13</c:f>
              <c:numCache>
                <c:formatCode>0.00</c:formatCode>
                <c:ptCount val="5"/>
                <c:pt idx="0">
                  <c:v>0.17979012025106775</c:v>
                </c:pt>
                <c:pt idx="1">
                  <c:v>0.17138807454378738</c:v>
                </c:pt>
                <c:pt idx="2">
                  <c:v>0.17242490727801402</c:v>
                </c:pt>
                <c:pt idx="3">
                  <c:v>0.17337573236186854</c:v>
                </c:pt>
                <c:pt idx="4">
                  <c:v>0.17625834563562381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4E-468E-B200-0B8FF9664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0251280"/>
        <c:axId val="1691080208"/>
      </c:lineChart>
      <c:catAx>
        <c:axId val="16202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80208"/>
        <c:crosses val="autoZero"/>
        <c:auto val="1"/>
        <c:lblAlgn val="ctr"/>
        <c:lblOffset val="100"/>
        <c:noMultiLvlLbl val="0"/>
      </c:catAx>
      <c:valAx>
        <c:axId val="16910802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25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Sheet5!$F$11</c:f>
              <c:strCache>
                <c:ptCount val="1"/>
                <c:pt idx="0">
                  <c:v>%Total Shipments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Sheet5!$B$12:$B$16</c:f>
              <c:strCache>
                <c:ptCount val="5"/>
                <c:pt idx="0">
                  <c:v>VeryHigh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  <c:pt idx="4">
                  <c:v>VeryLow</c:v>
                </c:pt>
              </c:strCache>
            </c:strRef>
          </c:cat>
          <c:val>
            <c:numRef>
              <c:f>Sheet5!$F$12:$F$16</c:f>
              <c:numCache>
                <c:formatCode>0.00</c:formatCode>
                <c:ptCount val="5"/>
                <c:pt idx="0">
                  <c:v>4.3697125464459583E-3</c:v>
                </c:pt>
                <c:pt idx="1">
                  <c:v>0.13914273332317192</c:v>
                </c:pt>
                <c:pt idx="2">
                  <c:v>0.62030458194383153</c:v>
                </c:pt>
                <c:pt idx="3">
                  <c:v>0.19841543387033184</c:v>
                </c:pt>
                <c:pt idx="4">
                  <c:v>3.7767538316218825E-2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D-4E42-9944-E9E93A5E7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1158976"/>
        <c:axId val="1032161440"/>
      </c:barChart>
      <c:lineChart>
        <c:grouping val="standard"/>
        <c:varyColors val="0"/>
        <c:ser>
          <c:idx val="1"/>
          <c:order val="1"/>
          <c:tx>
            <c:strRef>
              <c:f>Sheet5!$G$11</c:f>
              <c:strCache>
                <c:ptCount val="1"/>
                <c:pt idx="0">
                  <c:v>%RTO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Sheet5!$B$12:$B$16</c:f>
              <c:strCache>
                <c:ptCount val="5"/>
                <c:pt idx="0">
                  <c:v>VeryHigh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  <c:pt idx="4">
                  <c:v>VeryLow</c:v>
                </c:pt>
              </c:strCache>
            </c:strRef>
          </c:cat>
          <c:val>
            <c:numRef>
              <c:f>Sheet5!$G$12:$G$16</c:f>
              <c:numCache>
                <c:formatCode>0.00</c:formatCode>
                <c:ptCount val="5"/>
                <c:pt idx="0">
                  <c:v>0.16856539210406396</c:v>
                </c:pt>
                <c:pt idx="1">
                  <c:v>0.17185912388911945</c:v>
                </c:pt>
                <c:pt idx="2">
                  <c:v>0.17388170356991628</c:v>
                </c:pt>
                <c:pt idx="3">
                  <c:v>0.17464890760611235</c:v>
                </c:pt>
                <c:pt idx="4">
                  <c:v>0.1737109004285016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AD-4E42-9944-E9E93A5E7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1158976"/>
        <c:axId val="1032161440"/>
      </c:lineChart>
      <c:catAx>
        <c:axId val="103115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161440"/>
        <c:crosses val="autoZero"/>
        <c:auto val="1"/>
        <c:lblAlgn val="ctr"/>
        <c:lblOffset val="100"/>
        <c:noMultiLvlLbl val="0"/>
      </c:catAx>
      <c:valAx>
        <c:axId val="10321614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15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BC9DD-E90F-48F6-9D84-D0BE9EECE1A4}" type="doc">
      <dgm:prSet loTypeId="urn:microsoft.com/office/officeart/2005/8/layout/hierarchy2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BD73055-D2B1-4BAA-84C1-064257E7E586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1800" b="1" dirty="0">
              <a:latin typeface="Moon" panose="02000500000000000000" pitchFamily="2" charset="0"/>
            </a:rPr>
            <a:t>Factors affecting COD Return</a:t>
          </a:r>
        </a:p>
      </dgm:t>
    </dgm:pt>
    <dgm:pt modelId="{6FA3ADE0-15D0-4844-8131-55FCF0D93777}" type="parTrans" cxnId="{880F70C0-1F43-4809-A3A5-64DA6791DBD9}">
      <dgm:prSet/>
      <dgm:spPr/>
      <dgm:t>
        <a:bodyPr/>
        <a:lstStyle/>
        <a:p>
          <a:endParaRPr lang="en-US"/>
        </a:p>
      </dgm:t>
    </dgm:pt>
    <dgm:pt modelId="{6162386F-CB87-44DC-9E0B-EB89C3DB6EBB}" type="sibTrans" cxnId="{880F70C0-1F43-4809-A3A5-64DA6791DBD9}">
      <dgm:prSet/>
      <dgm:spPr/>
      <dgm:t>
        <a:bodyPr/>
        <a:lstStyle/>
        <a:p>
          <a:endParaRPr lang="en-US"/>
        </a:p>
      </dgm:t>
    </dgm:pt>
    <dgm:pt modelId="{97BF10F6-45A2-455E-9556-B3F53D377D4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1800" b="1" dirty="0">
              <a:latin typeface="Moon" panose="02000500000000000000" pitchFamily="2" charset="0"/>
            </a:rPr>
            <a:t>Demographic Data</a:t>
          </a:r>
        </a:p>
      </dgm:t>
    </dgm:pt>
    <dgm:pt modelId="{9DF2D0C6-6D92-4A76-A3AF-ACAC4B76BB0C}" type="parTrans" cxnId="{266159AE-888A-4AAD-B92B-587F80561FAB}">
      <dgm:prSet/>
      <dgm:spPr>
        <a:solidFill>
          <a:srgbClr val="FFC000"/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FD23612F-E9BB-47F4-9351-C38931B632C1}" type="sibTrans" cxnId="{266159AE-888A-4AAD-B92B-587F80561FAB}">
      <dgm:prSet/>
      <dgm:spPr/>
      <dgm:t>
        <a:bodyPr/>
        <a:lstStyle/>
        <a:p>
          <a:endParaRPr lang="en-US"/>
        </a:p>
      </dgm:t>
    </dgm:pt>
    <dgm:pt modelId="{04E5295A-739E-4788-A9D0-77FD58470DE5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1800" b="1">
              <a:latin typeface="Moon" panose="02000500000000000000" pitchFamily="2" charset="0"/>
            </a:rPr>
            <a:t>Client Data</a:t>
          </a:r>
          <a:endParaRPr lang="en-US" sz="1800" b="1" dirty="0">
            <a:latin typeface="Moon" panose="02000500000000000000" pitchFamily="2" charset="0"/>
          </a:endParaRPr>
        </a:p>
      </dgm:t>
    </dgm:pt>
    <dgm:pt modelId="{44FE9974-931A-44F2-9286-5839A20BA4AD}" type="parTrans" cxnId="{9EF66913-5F9E-4AAB-8AFF-BAC415536464}">
      <dgm:prSet/>
      <dgm:spPr>
        <a:solidFill>
          <a:srgbClr val="FFC000"/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3BCC6400-3FF7-40FF-B5B0-E537C7AEAD48}" type="sibTrans" cxnId="{9EF66913-5F9E-4AAB-8AFF-BAC415536464}">
      <dgm:prSet/>
      <dgm:spPr/>
      <dgm:t>
        <a:bodyPr/>
        <a:lstStyle/>
        <a:p>
          <a:endParaRPr lang="en-US"/>
        </a:p>
      </dgm:t>
    </dgm:pt>
    <dgm:pt modelId="{57B261AD-C064-4394-8C89-60F8701C4AAB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1800" b="1" dirty="0">
              <a:latin typeface="Moon" panose="02000500000000000000" pitchFamily="2" charset="0"/>
            </a:rPr>
            <a:t>Shipment Detail</a:t>
          </a:r>
        </a:p>
      </dgm:t>
    </dgm:pt>
    <dgm:pt modelId="{0776CB29-51D7-423F-8810-E06BBEF549A5}" type="parTrans" cxnId="{C3130E11-2C9F-4D29-BDEF-C9ECE7DFC849}">
      <dgm:prSet/>
      <dgm:spPr>
        <a:solidFill>
          <a:srgbClr val="FFC000"/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5EAA979B-5989-40DA-BB99-0AB0853CF3AE}" type="sibTrans" cxnId="{C3130E11-2C9F-4D29-BDEF-C9ECE7DFC849}">
      <dgm:prSet/>
      <dgm:spPr/>
      <dgm:t>
        <a:bodyPr/>
        <a:lstStyle/>
        <a:p>
          <a:endParaRPr lang="en-US"/>
        </a:p>
      </dgm:t>
    </dgm:pt>
    <dgm:pt modelId="{1F4CCBE8-9139-472C-8DBC-179F898F959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1800" b="1" dirty="0">
              <a:latin typeface="Moon" panose="02000500000000000000" pitchFamily="2" charset="0"/>
            </a:rPr>
            <a:t>Customer Data</a:t>
          </a:r>
        </a:p>
      </dgm:t>
    </dgm:pt>
    <dgm:pt modelId="{6F83876A-07BD-40CA-8AE7-CEA37DA261D0}" type="parTrans" cxnId="{38905EC5-864E-4203-8BB7-14728844FEA2}">
      <dgm:prSet/>
      <dgm:spPr>
        <a:solidFill>
          <a:srgbClr val="FFC000"/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AC6FF460-4E4D-45F8-B713-D4755EC212CF}" type="sibTrans" cxnId="{38905EC5-864E-4203-8BB7-14728844FEA2}">
      <dgm:prSet/>
      <dgm:spPr/>
      <dgm:t>
        <a:bodyPr/>
        <a:lstStyle/>
        <a:p>
          <a:endParaRPr lang="en-US"/>
        </a:p>
      </dgm:t>
    </dgm:pt>
    <dgm:pt modelId="{340AB0BA-89BF-41A9-875A-46F788CE8EF2}" type="pres">
      <dgm:prSet presAssocID="{89CBC9DD-E90F-48F6-9D84-D0BE9EECE1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92F1B9-E1D8-4C91-B1B4-91C7108D99F0}" type="pres">
      <dgm:prSet presAssocID="{EBD73055-D2B1-4BAA-84C1-064257E7E586}" presName="root1" presStyleCnt="0"/>
      <dgm:spPr/>
    </dgm:pt>
    <dgm:pt modelId="{29BACE78-32FD-44E2-883C-43CDB38BC9A5}" type="pres">
      <dgm:prSet presAssocID="{EBD73055-D2B1-4BAA-84C1-064257E7E586}" presName="LevelOneTextNode" presStyleLbl="node0" presStyleIdx="0" presStyleCnt="1" custScaleX="22136" custScaleY="17100" custLinFactNeighborX="-4223" custLinFactNeighborY="-3492">
        <dgm:presLayoutVars>
          <dgm:chPref val="3"/>
        </dgm:presLayoutVars>
      </dgm:prSet>
      <dgm:spPr/>
    </dgm:pt>
    <dgm:pt modelId="{87A42536-9E4B-454C-8B7F-2A4C03F47411}" type="pres">
      <dgm:prSet presAssocID="{EBD73055-D2B1-4BAA-84C1-064257E7E586}" presName="level2hierChild" presStyleCnt="0"/>
      <dgm:spPr/>
    </dgm:pt>
    <dgm:pt modelId="{B7A558B9-5B6A-44FF-BB6D-F7BDD1B6B839}" type="pres">
      <dgm:prSet presAssocID="{9DF2D0C6-6D92-4A76-A3AF-ACAC4B76BB0C}" presName="conn2-1" presStyleLbl="parChTrans1D2" presStyleIdx="0" presStyleCnt="4"/>
      <dgm:spPr/>
    </dgm:pt>
    <dgm:pt modelId="{B8192B04-AB3D-47EA-87F4-70AFD6665922}" type="pres">
      <dgm:prSet presAssocID="{9DF2D0C6-6D92-4A76-A3AF-ACAC4B76BB0C}" presName="connTx" presStyleLbl="parChTrans1D2" presStyleIdx="0" presStyleCnt="4"/>
      <dgm:spPr/>
    </dgm:pt>
    <dgm:pt modelId="{917DDBB6-AFE1-4FBA-A5CF-9B0C46B2083A}" type="pres">
      <dgm:prSet presAssocID="{97BF10F6-45A2-455E-9556-B3F53D377D4D}" presName="root2" presStyleCnt="0"/>
      <dgm:spPr/>
    </dgm:pt>
    <dgm:pt modelId="{B0C168AA-3FCA-4D86-955D-C1B7936E61F9}" type="pres">
      <dgm:prSet presAssocID="{97BF10F6-45A2-455E-9556-B3F53D377D4D}" presName="LevelTwoTextNode" presStyleLbl="node2" presStyleIdx="0" presStyleCnt="4" custScaleX="18840" custScaleY="11617" custLinFactNeighborX="-34189" custLinFactNeighborY="5200">
        <dgm:presLayoutVars>
          <dgm:chPref val="3"/>
        </dgm:presLayoutVars>
      </dgm:prSet>
      <dgm:spPr/>
    </dgm:pt>
    <dgm:pt modelId="{45DCFF3C-3507-4B34-A5AF-303EDAB4E8A8}" type="pres">
      <dgm:prSet presAssocID="{97BF10F6-45A2-455E-9556-B3F53D377D4D}" presName="level3hierChild" presStyleCnt="0"/>
      <dgm:spPr/>
    </dgm:pt>
    <dgm:pt modelId="{12E300A8-937F-420C-ADA6-D1065C09F93F}" type="pres">
      <dgm:prSet presAssocID="{44FE9974-931A-44F2-9286-5839A20BA4AD}" presName="conn2-1" presStyleLbl="parChTrans1D2" presStyleIdx="1" presStyleCnt="4"/>
      <dgm:spPr/>
    </dgm:pt>
    <dgm:pt modelId="{9E500A13-78FB-4BC4-9E52-30C9A420AED1}" type="pres">
      <dgm:prSet presAssocID="{44FE9974-931A-44F2-9286-5839A20BA4AD}" presName="connTx" presStyleLbl="parChTrans1D2" presStyleIdx="1" presStyleCnt="4"/>
      <dgm:spPr/>
    </dgm:pt>
    <dgm:pt modelId="{FFB667A6-A8B3-4C0E-8A7F-75035EF02EF9}" type="pres">
      <dgm:prSet presAssocID="{04E5295A-739E-4788-A9D0-77FD58470DE5}" presName="root2" presStyleCnt="0"/>
      <dgm:spPr/>
    </dgm:pt>
    <dgm:pt modelId="{1DFEA694-3A7D-41F5-867E-DF3BFA47D2C6}" type="pres">
      <dgm:prSet presAssocID="{04E5295A-739E-4788-A9D0-77FD58470DE5}" presName="LevelTwoTextNode" presStyleLbl="node2" presStyleIdx="1" presStyleCnt="4" custScaleX="18840" custScaleY="11617" custLinFactNeighborX="-23329" custLinFactNeighborY="-53">
        <dgm:presLayoutVars>
          <dgm:chPref val="3"/>
        </dgm:presLayoutVars>
      </dgm:prSet>
      <dgm:spPr/>
    </dgm:pt>
    <dgm:pt modelId="{41FC12BC-2CDC-47AE-831E-1C06A4899FAA}" type="pres">
      <dgm:prSet presAssocID="{04E5295A-739E-4788-A9D0-77FD58470DE5}" presName="level3hierChild" presStyleCnt="0"/>
      <dgm:spPr/>
    </dgm:pt>
    <dgm:pt modelId="{E88E9F19-7275-4AD9-A183-629D64CB55BD}" type="pres">
      <dgm:prSet presAssocID="{0776CB29-51D7-423F-8810-E06BBEF549A5}" presName="conn2-1" presStyleLbl="parChTrans1D2" presStyleIdx="2" presStyleCnt="4"/>
      <dgm:spPr/>
    </dgm:pt>
    <dgm:pt modelId="{874B3408-BC9A-4EF7-ACCF-481082B22175}" type="pres">
      <dgm:prSet presAssocID="{0776CB29-51D7-423F-8810-E06BBEF549A5}" presName="connTx" presStyleLbl="parChTrans1D2" presStyleIdx="2" presStyleCnt="4"/>
      <dgm:spPr/>
    </dgm:pt>
    <dgm:pt modelId="{177A081E-E85E-487B-B00E-DF84F85A83C5}" type="pres">
      <dgm:prSet presAssocID="{57B261AD-C064-4394-8C89-60F8701C4AAB}" presName="root2" presStyleCnt="0"/>
      <dgm:spPr/>
    </dgm:pt>
    <dgm:pt modelId="{158A6D0A-4BE3-4C7C-8888-18738D9E2A1A}" type="pres">
      <dgm:prSet presAssocID="{57B261AD-C064-4394-8C89-60F8701C4AAB}" presName="LevelTwoTextNode" presStyleLbl="node2" presStyleIdx="2" presStyleCnt="4" custScaleX="18840" custScaleY="11617" custLinFactNeighborX="-22421" custLinFactNeighborY="-240">
        <dgm:presLayoutVars>
          <dgm:chPref val="3"/>
        </dgm:presLayoutVars>
      </dgm:prSet>
      <dgm:spPr/>
    </dgm:pt>
    <dgm:pt modelId="{A7C2FA33-C42C-4192-BE32-BA09E9B49B0B}" type="pres">
      <dgm:prSet presAssocID="{57B261AD-C064-4394-8C89-60F8701C4AAB}" presName="level3hierChild" presStyleCnt="0"/>
      <dgm:spPr/>
    </dgm:pt>
    <dgm:pt modelId="{A824221A-A4DA-481F-83B4-9C8A3C2E9B32}" type="pres">
      <dgm:prSet presAssocID="{6F83876A-07BD-40CA-8AE7-CEA37DA261D0}" presName="conn2-1" presStyleLbl="parChTrans1D2" presStyleIdx="3" presStyleCnt="4"/>
      <dgm:spPr/>
    </dgm:pt>
    <dgm:pt modelId="{2D2293E6-557E-4D3F-8CB0-B113BF39FAB4}" type="pres">
      <dgm:prSet presAssocID="{6F83876A-07BD-40CA-8AE7-CEA37DA261D0}" presName="connTx" presStyleLbl="parChTrans1D2" presStyleIdx="3" presStyleCnt="4"/>
      <dgm:spPr/>
    </dgm:pt>
    <dgm:pt modelId="{7431F3FC-A965-476D-B686-DD2BF0B46F87}" type="pres">
      <dgm:prSet presAssocID="{1F4CCBE8-9139-472C-8DBC-179F898F9593}" presName="root2" presStyleCnt="0"/>
      <dgm:spPr/>
    </dgm:pt>
    <dgm:pt modelId="{3B1F2ABE-987B-485C-BC8A-4B839C8D730C}" type="pres">
      <dgm:prSet presAssocID="{1F4CCBE8-9139-472C-8DBC-179F898F9593}" presName="LevelTwoTextNode" presStyleLbl="node2" presStyleIdx="3" presStyleCnt="4" custScaleX="18840" custScaleY="11617" custLinFactNeighborX="-35016" custLinFactNeighborY="-4918">
        <dgm:presLayoutVars>
          <dgm:chPref val="3"/>
        </dgm:presLayoutVars>
      </dgm:prSet>
      <dgm:spPr/>
    </dgm:pt>
    <dgm:pt modelId="{1D37496A-AA51-4B42-9180-4C15C42C8097}" type="pres">
      <dgm:prSet presAssocID="{1F4CCBE8-9139-472C-8DBC-179F898F9593}" presName="level3hierChild" presStyleCnt="0"/>
      <dgm:spPr/>
    </dgm:pt>
  </dgm:ptLst>
  <dgm:cxnLst>
    <dgm:cxn modelId="{77A8BB06-A3D1-47F1-852C-4A02352929C8}" type="presOf" srcId="{6F83876A-07BD-40CA-8AE7-CEA37DA261D0}" destId="{A824221A-A4DA-481F-83B4-9C8A3C2E9B32}" srcOrd="0" destOrd="0" presId="urn:microsoft.com/office/officeart/2005/8/layout/hierarchy2"/>
    <dgm:cxn modelId="{C3130E11-2C9F-4D29-BDEF-C9ECE7DFC849}" srcId="{EBD73055-D2B1-4BAA-84C1-064257E7E586}" destId="{57B261AD-C064-4394-8C89-60F8701C4AAB}" srcOrd="2" destOrd="0" parTransId="{0776CB29-51D7-423F-8810-E06BBEF549A5}" sibTransId="{5EAA979B-5989-40DA-BB99-0AB0853CF3AE}"/>
    <dgm:cxn modelId="{9EF66913-5F9E-4AAB-8AFF-BAC415536464}" srcId="{EBD73055-D2B1-4BAA-84C1-064257E7E586}" destId="{04E5295A-739E-4788-A9D0-77FD58470DE5}" srcOrd="1" destOrd="0" parTransId="{44FE9974-931A-44F2-9286-5839A20BA4AD}" sibTransId="{3BCC6400-3FF7-40FF-B5B0-E537C7AEAD48}"/>
    <dgm:cxn modelId="{BB977120-4D58-4DC8-A2A5-29156315D548}" type="presOf" srcId="{04E5295A-739E-4788-A9D0-77FD58470DE5}" destId="{1DFEA694-3A7D-41F5-867E-DF3BFA47D2C6}" srcOrd="0" destOrd="0" presId="urn:microsoft.com/office/officeart/2005/8/layout/hierarchy2"/>
    <dgm:cxn modelId="{E61A4129-D12E-45CF-989D-32D25FAECA01}" type="presOf" srcId="{89CBC9DD-E90F-48F6-9D84-D0BE9EECE1A4}" destId="{340AB0BA-89BF-41A9-875A-46F788CE8EF2}" srcOrd="0" destOrd="0" presId="urn:microsoft.com/office/officeart/2005/8/layout/hierarchy2"/>
    <dgm:cxn modelId="{EC81875C-7C0C-4DF0-89D1-9FB03EDAE21E}" type="presOf" srcId="{1F4CCBE8-9139-472C-8DBC-179F898F9593}" destId="{3B1F2ABE-987B-485C-BC8A-4B839C8D730C}" srcOrd="0" destOrd="0" presId="urn:microsoft.com/office/officeart/2005/8/layout/hierarchy2"/>
    <dgm:cxn modelId="{853FA042-999F-41C6-B0FE-55372CF4DE66}" type="presOf" srcId="{57B261AD-C064-4394-8C89-60F8701C4AAB}" destId="{158A6D0A-4BE3-4C7C-8888-18738D9E2A1A}" srcOrd="0" destOrd="0" presId="urn:microsoft.com/office/officeart/2005/8/layout/hierarchy2"/>
    <dgm:cxn modelId="{CBE2F869-939A-44C2-8EC3-294D8F0B2D2F}" type="presOf" srcId="{44FE9974-931A-44F2-9286-5839A20BA4AD}" destId="{12E300A8-937F-420C-ADA6-D1065C09F93F}" srcOrd="0" destOrd="0" presId="urn:microsoft.com/office/officeart/2005/8/layout/hierarchy2"/>
    <dgm:cxn modelId="{53616774-B119-42F9-8D88-A95C5D96942C}" type="presOf" srcId="{97BF10F6-45A2-455E-9556-B3F53D377D4D}" destId="{B0C168AA-3FCA-4D86-955D-C1B7936E61F9}" srcOrd="0" destOrd="0" presId="urn:microsoft.com/office/officeart/2005/8/layout/hierarchy2"/>
    <dgm:cxn modelId="{C8A65780-8D2E-4689-B54A-76109DD73ADB}" type="presOf" srcId="{0776CB29-51D7-423F-8810-E06BBEF549A5}" destId="{874B3408-BC9A-4EF7-ACCF-481082B22175}" srcOrd="1" destOrd="0" presId="urn:microsoft.com/office/officeart/2005/8/layout/hierarchy2"/>
    <dgm:cxn modelId="{E9DA1D92-9F93-4255-B683-446C37C399EF}" type="presOf" srcId="{9DF2D0C6-6D92-4A76-A3AF-ACAC4B76BB0C}" destId="{B7A558B9-5B6A-44FF-BB6D-F7BDD1B6B839}" srcOrd="0" destOrd="0" presId="urn:microsoft.com/office/officeart/2005/8/layout/hierarchy2"/>
    <dgm:cxn modelId="{266159AE-888A-4AAD-B92B-587F80561FAB}" srcId="{EBD73055-D2B1-4BAA-84C1-064257E7E586}" destId="{97BF10F6-45A2-455E-9556-B3F53D377D4D}" srcOrd="0" destOrd="0" parTransId="{9DF2D0C6-6D92-4A76-A3AF-ACAC4B76BB0C}" sibTransId="{FD23612F-E9BB-47F4-9351-C38931B632C1}"/>
    <dgm:cxn modelId="{880F70C0-1F43-4809-A3A5-64DA6791DBD9}" srcId="{89CBC9DD-E90F-48F6-9D84-D0BE9EECE1A4}" destId="{EBD73055-D2B1-4BAA-84C1-064257E7E586}" srcOrd="0" destOrd="0" parTransId="{6FA3ADE0-15D0-4844-8131-55FCF0D93777}" sibTransId="{6162386F-CB87-44DC-9E0B-EB89C3DB6EBB}"/>
    <dgm:cxn modelId="{38905EC5-864E-4203-8BB7-14728844FEA2}" srcId="{EBD73055-D2B1-4BAA-84C1-064257E7E586}" destId="{1F4CCBE8-9139-472C-8DBC-179F898F9593}" srcOrd="3" destOrd="0" parTransId="{6F83876A-07BD-40CA-8AE7-CEA37DA261D0}" sibTransId="{AC6FF460-4E4D-45F8-B713-D4755EC212CF}"/>
    <dgm:cxn modelId="{32A7E2D1-DF92-40DA-9CC5-945E00B2B29D}" type="presOf" srcId="{6F83876A-07BD-40CA-8AE7-CEA37DA261D0}" destId="{2D2293E6-557E-4D3F-8CB0-B113BF39FAB4}" srcOrd="1" destOrd="0" presId="urn:microsoft.com/office/officeart/2005/8/layout/hierarchy2"/>
    <dgm:cxn modelId="{069020D8-A836-4E6D-88C1-D64B15736835}" type="presOf" srcId="{44FE9974-931A-44F2-9286-5839A20BA4AD}" destId="{9E500A13-78FB-4BC4-9E52-30C9A420AED1}" srcOrd="1" destOrd="0" presId="urn:microsoft.com/office/officeart/2005/8/layout/hierarchy2"/>
    <dgm:cxn modelId="{380A23DB-36BD-4129-AC00-145ECF140A8F}" type="presOf" srcId="{9DF2D0C6-6D92-4A76-A3AF-ACAC4B76BB0C}" destId="{B8192B04-AB3D-47EA-87F4-70AFD6665922}" srcOrd="1" destOrd="0" presId="urn:microsoft.com/office/officeart/2005/8/layout/hierarchy2"/>
    <dgm:cxn modelId="{D4265DDC-94D6-481C-B55F-735ECA9D53DD}" type="presOf" srcId="{0776CB29-51D7-423F-8810-E06BBEF549A5}" destId="{E88E9F19-7275-4AD9-A183-629D64CB55BD}" srcOrd="0" destOrd="0" presId="urn:microsoft.com/office/officeart/2005/8/layout/hierarchy2"/>
    <dgm:cxn modelId="{4DC6FFEE-3D65-4545-A1C3-AD2843807E6B}" type="presOf" srcId="{EBD73055-D2B1-4BAA-84C1-064257E7E586}" destId="{29BACE78-32FD-44E2-883C-43CDB38BC9A5}" srcOrd="0" destOrd="0" presId="urn:microsoft.com/office/officeart/2005/8/layout/hierarchy2"/>
    <dgm:cxn modelId="{2F3D862B-71D5-4BA4-B30B-95AB3516FCD4}" type="presParOf" srcId="{340AB0BA-89BF-41A9-875A-46F788CE8EF2}" destId="{C492F1B9-E1D8-4C91-B1B4-91C7108D99F0}" srcOrd="0" destOrd="0" presId="urn:microsoft.com/office/officeart/2005/8/layout/hierarchy2"/>
    <dgm:cxn modelId="{43F04A4A-2780-45B0-A631-0A7D4BBBD238}" type="presParOf" srcId="{C492F1B9-E1D8-4C91-B1B4-91C7108D99F0}" destId="{29BACE78-32FD-44E2-883C-43CDB38BC9A5}" srcOrd="0" destOrd="0" presId="urn:microsoft.com/office/officeart/2005/8/layout/hierarchy2"/>
    <dgm:cxn modelId="{02ED44D0-7FED-47BE-BFE5-AA97DE4B9F4D}" type="presParOf" srcId="{C492F1B9-E1D8-4C91-B1B4-91C7108D99F0}" destId="{87A42536-9E4B-454C-8B7F-2A4C03F47411}" srcOrd="1" destOrd="0" presId="urn:microsoft.com/office/officeart/2005/8/layout/hierarchy2"/>
    <dgm:cxn modelId="{D93ED0E6-16F5-44CE-BE55-081E5D5D4B48}" type="presParOf" srcId="{87A42536-9E4B-454C-8B7F-2A4C03F47411}" destId="{B7A558B9-5B6A-44FF-BB6D-F7BDD1B6B839}" srcOrd="0" destOrd="0" presId="urn:microsoft.com/office/officeart/2005/8/layout/hierarchy2"/>
    <dgm:cxn modelId="{D6192CD6-98AA-41A1-AC04-72AC4D705EDF}" type="presParOf" srcId="{B7A558B9-5B6A-44FF-BB6D-F7BDD1B6B839}" destId="{B8192B04-AB3D-47EA-87F4-70AFD6665922}" srcOrd="0" destOrd="0" presId="urn:microsoft.com/office/officeart/2005/8/layout/hierarchy2"/>
    <dgm:cxn modelId="{5F9A8B1D-8221-4DFB-BD40-3467D74FC0BD}" type="presParOf" srcId="{87A42536-9E4B-454C-8B7F-2A4C03F47411}" destId="{917DDBB6-AFE1-4FBA-A5CF-9B0C46B2083A}" srcOrd="1" destOrd="0" presId="urn:microsoft.com/office/officeart/2005/8/layout/hierarchy2"/>
    <dgm:cxn modelId="{214D1F29-44F4-4D79-ADFB-39FD7EE8ED29}" type="presParOf" srcId="{917DDBB6-AFE1-4FBA-A5CF-9B0C46B2083A}" destId="{B0C168AA-3FCA-4D86-955D-C1B7936E61F9}" srcOrd="0" destOrd="0" presId="urn:microsoft.com/office/officeart/2005/8/layout/hierarchy2"/>
    <dgm:cxn modelId="{CE0B1093-1A80-4AAF-9C1C-D169FB2D098E}" type="presParOf" srcId="{917DDBB6-AFE1-4FBA-A5CF-9B0C46B2083A}" destId="{45DCFF3C-3507-4B34-A5AF-303EDAB4E8A8}" srcOrd="1" destOrd="0" presId="urn:microsoft.com/office/officeart/2005/8/layout/hierarchy2"/>
    <dgm:cxn modelId="{58B19DFE-CEE5-40F6-BA49-924E7631C036}" type="presParOf" srcId="{87A42536-9E4B-454C-8B7F-2A4C03F47411}" destId="{12E300A8-937F-420C-ADA6-D1065C09F93F}" srcOrd="2" destOrd="0" presId="urn:microsoft.com/office/officeart/2005/8/layout/hierarchy2"/>
    <dgm:cxn modelId="{53B053D5-17EB-409E-BA55-41AED39A8446}" type="presParOf" srcId="{12E300A8-937F-420C-ADA6-D1065C09F93F}" destId="{9E500A13-78FB-4BC4-9E52-30C9A420AED1}" srcOrd="0" destOrd="0" presId="urn:microsoft.com/office/officeart/2005/8/layout/hierarchy2"/>
    <dgm:cxn modelId="{13D7D305-1BB2-4318-8A25-98AB05E75A8C}" type="presParOf" srcId="{87A42536-9E4B-454C-8B7F-2A4C03F47411}" destId="{FFB667A6-A8B3-4C0E-8A7F-75035EF02EF9}" srcOrd="3" destOrd="0" presId="urn:microsoft.com/office/officeart/2005/8/layout/hierarchy2"/>
    <dgm:cxn modelId="{09DA62F2-300B-4F41-84C3-C7CB85A79358}" type="presParOf" srcId="{FFB667A6-A8B3-4C0E-8A7F-75035EF02EF9}" destId="{1DFEA694-3A7D-41F5-867E-DF3BFA47D2C6}" srcOrd="0" destOrd="0" presId="urn:microsoft.com/office/officeart/2005/8/layout/hierarchy2"/>
    <dgm:cxn modelId="{C242E7DB-AD67-4E6A-A950-9A9ABF5D166B}" type="presParOf" srcId="{FFB667A6-A8B3-4C0E-8A7F-75035EF02EF9}" destId="{41FC12BC-2CDC-47AE-831E-1C06A4899FAA}" srcOrd="1" destOrd="0" presId="urn:microsoft.com/office/officeart/2005/8/layout/hierarchy2"/>
    <dgm:cxn modelId="{925FCC27-3A6B-4C1C-A6C8-72E72FD4CA2D}" type="presParOf" srcId="{87A42536-9E4B-454C-8B7F-2A4C03F47411}" destId="{E88E9F19-7275-4AD9-A183-629D64CB55BD}" srcOrd="4" destOrd="0" presId="urn:microsoft.com/office/officeart/2005/8/layout/hierarchy2"/>
    <dgm:cxn modelId="{6090984C-1D91-4127-8A59-D0D5649F47BA}" type="presParOf" srcId="{E88E9F19-7275-4AD9-A183-629D64CB55BD}" destId="{874B3408-BC9A-4EF7-ACCF-481082B22175}" srcOrd="0" destOrd="0" presId="urn:microsoft.com/office/officeart/2005/8/layout/hierarchy2"/>
    <dgm:cxn modelId="{DD0499AC-EF4D-4806-B25C-5C0AB11335FC}" type="presParOf" srcId="{87A42536-9E4B-454C-8B7F-2A4C03F47411}" destId="{177A081E-E85E-487B-B00E-DF84F85A83C5}" srcOrd="5" destOrd="0" presId="urn:microsoft.com/office/officeart/2005/8/layout/hierarchy2"/>
    <dgm:cxn modelId="{01860CE9-5CD8-44EB-B732-C0694385BCFA}" type="presParOf" srcId="{177A081E-E85E-487B-B00E-DF84F85A83C5}" destId="{158A6D0A-4BE3-4C7C-8888-18738D9E2A1A}" srcOrd="0" destOrd="0" presId="urn:microsoft.com/office/officeart/2005/8/layout/hierarchy2"/>
    <dgm:cxn modelId="{EFAC8956-7D02-49DF-910B-B31B8F44CBA3}" type="presParOf" srcId="{177A081E-E85E-487B-B00E-DF84F85A83C5}" destId="{A7C2FA33-C42C-4192-BE32-BA09E9B49B0B}" srcOrd="1" destOrd="0" presId="urn:microsoft.com/office/officeart/2005/8/layout/hierarchy2"/>
    <dgm:cxn modelId="{E1B39374-06D6-4439-AF38-229943BC0371}" type="presParOf" srcId="{87A42536-9E4B-454C-8B7F-2A4C03F47411}" destId="{A824221A-A4DA-481F-83B4-9C8A3C2E9B32}" srcOrd="6" destOrd="0" presId="urn:microsoft.com/office/officeart/2005/8/layout/hierarchy2"/>
    <dgm:cxn modelId="{D13B6F94-D802-4B87-8C8E-FEB4B35432E6}" type="presParOf" srcId="{A824221A-A4DA-481F-83B4-9C8A3C2E9B32}" destId="{2D2293E6-557E-4D3F-8CB0-B113BF39FAB4}" srcOrd="0" destOrd="0" presId="urn:microsoft.com/office/officeart/2005/8/layout/hierarchy2"/>
    <dgm:cxn modelId="{FBED8510-E21F-4564-BE75-DDEC26BFB74D}" type="presParOf" srcId="{87A42536-9E4B-454C-8B7F-2A4C03F47411}" destId="{7431F3FC-A965-476D-B686-DD2BF0B46F87}" srcOrd="7" destOrd="0" presId="urn:microsoft.com/office/officeart/2005/8/layout/hierarchy2"/>
    <dgm:cxn modelId="{C82A052F-8316-40BD-84B8-5FF338F2DBCF}" type="presParOf" srcId="{7431F3FC-A965-476D-B686-DD2BF0B46F87}" destId="{3B1F2ABE-987B-485C-BC8A-4B839C8D730C}" srcOrd="0" destOrd="0" presId="urn:microsoft.com/office/officeart/2005/8/layout/hierarchy2"/>
    <dgm:cxn modelId="{BCF7ED7C-B24F-4101-A5DC-A26EF765CC99}" type="presParOf" srcId="{7431F3FC-A965-476D-B686-DD2BF0B46F87}" destId="{1D37496A-AA51-4B42-9180-4C15C42C80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16115-73F7-49DC-AF27-DB80FFD7C541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84355B-6573-44AC-9E44-F8874FE6C960}">
      <dgm:prSet/>
      <dgm:spPr>
        <a:ln>
          <a:noFill/>
        </a:ln>
      </dgm:spPr>
      <dgm:t>
        <a:bodyPr/>
        <a:lstStyle/>
        <a:p>
          <a:r>
            <a:rPr lang="en-US" dirty="0"/>
            <a:t>Very Low &lt; 300</a:t>
          </a:r>
        </a:p>
      </dgm:t>
    </dgm:pt>
    <dgm:pt modelId="{7E97FC9F-E447-4ECF-85A9-C973400A3FDB}" type="parTrans" cxnId="{5A8C1A7A-6085-447F-ADC0-9F49CDDAEC22}">
      <dgm:prSet/>
      <dgm:spPr/>
      <dgm:t>
        <a:bodyPr/>
        <a:lstStyle/>
        <a:p>
          <a:endParaRPr lang="en-US"/>
        </a:p>
      </dgm:t>
    </dgm:pt>
    <dgm:pt modelId="{3B9ED59C-2F33-4558-90F8-4F95DEB645DC}" type="sibTrans" cxnId="{5A8C1A7A-6085-447F-ADC0-9F49CDDAEC22}">
      <dgm:prSet/>
      <dgm:spPr/>
      <dgm:t>
        <a:bodyPr/>
        <a:lstStyle/>
        <a:p>
          <a:endParaRPr lang="en-US"/>
        </a:p>
      </dgm:t>
    </dgm:pt>
    <dgm:pt modelId="{6CD10B75-A256-43EF-B584-0A1EEB2898A1}">
      <dgm:prSet/>
      <dgm:spPr>
        <a:ln>
          <a:noFill/>
        </a:ln>
      </dgm:spPr>
      <dgm:t>
        <a:bodyPr/>
        <a:lstStyle/>
        <a:p>
          <a:r>
            <a:rPr lang="en-US" dirty="0"/>
            <a:t>300&lt; Low &lt; 1000</a:t>
          </a:r>
        </a:p>
      </dgm:t>
    </dgm:pt>
    <dgm:pt modelId="{3E685839-D896-4D86-A558-895C42429672}" type="parTrans" cxnId="{A578BA0F-334E-4F4E-8607-356A433BB368}">
      <dgm:prSet/>
      <dgm:spPr/>
      <dgm:t>
        <a:bodyPr/>
        <a:lstStyle/>
        <a:p>
          <a:endParaRPr lang="en-US"/>
        </a:p>
      </dgm:t>
    </dgm:pt>
    <dgm:pt modelId="{C986A300-46DA-4440-9EF1-FE0B448EEF13}" type="sibTrans" cxnId="{A578BA0F-334E-4F4E-8607-356A433BB368}">
      <dgm:prSet/>
      <dgm:spPr/>
      <dgm:t>
        <a:bodyPr/>
        <a:lstStyle/>
        <a:p>
          <a:endParaRPr lang="en-US"/>
        </a:p>
      </dgm:t>
    </dgm:pt>
    <dgm:pt modelId="{8F193CAA-BE4D-48D3-ACDE-2832AC82E94B}">
      <dgm:prSet/>
      <dgm:spPr>
        <a:ln>
          <a:noFill/>
        </a:ln>
      </dgm:spPr>
      <dgm:t>
        <a:bodyPr/>
        <a:lstStyle/>
        <a:p>
          <a:r>
            <a:rPr lang="en-US"/>
            <a:t>1000&lt; Medium &lt;2500</a:t>
          </a:r>
        </a:p>
      </dgm:t>
    </dgm:pt>
    <dgm:pt modelId="{3979701F-3743-488F-A82D-EE16B3B85792}" type="parTrans" cxnId="{8C0A0DC0-B560-4E28-99CB-1403C6B2F47C}">
      <dgm:prSet/>
      <dgm:spPr/>
      <dgm:t>
        <a:bodyPr/>
        <a:lstStyle/>
        <a:p>
          <a:endParaRPr lang="en-US"/>
        </a:p>
      </dgm:t>
    </dgm:pt>
    <dgm:pt modelId="{71C924F7-96EA-4B60-BD4E-158099D1AC7B}" type="sibTrans" cxnId="{8C0A0DC0-B560-4E28-99CB-1403C6B2F47C}">
      <dgm:prSet/>
      <dgm:spPr/>
      <dgm:t>
        <a:bodyPr/>
        <a:lstStyle/>
        <a:p>
          <a:endParaRPr lang="en-US"/>
        </a:p>
      </dgm:t>
    </dgm:pt>
    <dgm:pt modelId="{2C6C9C55-B4CE-4CA6-9C43-4CB91603D46F}">
      <dgm:prSet/>
      <dgm:spPr>
        <a:ln>
          <a:noFill/>
        </a:ln>
      </dgm:spPr>
      <dgm:t>
        <a:bodyPr/>
        <a:lstStyle/>
        <a:p>
          <a:r>
            <a:rPr lang="en-US"/>
            <a:t>2500&lt; High &lt;6000</a:t>
          </a:r>
        </a:p>
      </dgm:t>
    </dgm:pt>
    <dgm:pt modelId="{77C273C5-679A-4D8A-BF42-8D5982D3118D}" type="parTrans" cxnId="{0B8362A2-82C4-46F0-AC29-1D1F339A80A6}">
      <dgm:prSet/>
      <dgm:spPr/>
      <dgm:t>
        <a:bodyPr/>
        <a:lstStyle/>
        <a:p>
          <a:endParaRPr lang="en-US"/>
        </a:p>
      </dgm:t>
    </dgm:pt>
    <dgm:pt modelId="{0B9EF127-2A70-4551-BC6D-31DEC51D7ECF}" type="sibTrans" cxnId="{0B8362A2-82C4-46F0-AC29-1D1F339A80A6}">
      <dgm:prSet/>
      <dgm:spPr/>
      <dgm:t>
        <a:bodyPr/>
        <a:lstStyle/>
        <a:p>
          <a:endParaRPr lang="en-US"/>
        </a:p>
      </dgm:t>
    </dgm:pt>
    <dgm:pt modelId="{18FE3B44-DCE3-455A-A1D5-DF81998784AF}">
      <dgm:prSet/>
      <dgm:spPr>
        <a:ln>
          <a:noFill/>
        </a:ln>
      </dgm:spPr>
      <dgm:t>
        <a:bodyPr/>
        <a:lstStyle/>
        <a:p>
          <a:r>
            <a:rPr lang="en-US"/>
            <a:t>6000&lt; Very High</a:t>
          </a:r>
        </a:p>
      </dgm:t>
    </dgm:pt>
    <dgm:pt modelId="{383235AE-341B-4FCD-B3A9-90EDDBEF55E2}" type="parTrans" cxnId="{8C636260-A758-4115-9843-04CD4C808A76}">
      <dgm:prSet/>
      <dgm:spPr/>
      <dgm:t>
        <a:bodyPr/>
        <a:lstStyle/>
        <a:p>
          <a:endParaRPr lang="en-US"/>
        </a:p>
      </dgm:t>
    </dgm:pt>
    <dgm:pt modelId="{4D87DD25-388E-4BF7-B162-2E42735FB8D3}" type="sibTrans" cxnId="{8C636260-A758-4115-9843-04CD4C808A76}">
      <dgm:prSet/>
      <dgm:spPr/>
      <dgm:t>
        <a:bodyPr/>
        <a:lstStyle/>
        <a:p>
          <a:endParaRPr lang="en-US"/>
        </a:p>
      </dgm:t>
    </dgm:pt>
    <dgm:pt modelId="{A6D50F8B-E956-47E1-93E6-FD8C79BDC59B}" type="pres">
      <dgm:prSet presAssocID="{95616115-73F7-49DC-AF27-DB80FFD7C541}" presName="linear" presStyleCnt="0">
        <dgm:presLayoutVars>
          <dgm:animLvl val="lvl"/>
          <dgm:resizeHandles val="exact"/>
        </dgm:presLayoutVars>
      </dgm:prSet>
      <dgm:spPr/>
    </dgm:pt>
    <dgm:pt modelId="{4A9C7323-5460-462A-AA64-51DD140E576F}" type="pres">
      <dgm:prSet presAssocID="{E684355B-6573-44AC-9E44-F8874FE6C9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F3A4E9F-C2C1-4FD0-BB22-1047E7D03CEB}" type="pres">
      <dgm:prSet presAssocID="{3B9ED59C-2F33-4558-90F8-4F95DEB645DC}" presName="spacer" presStyleCnt="0"/>
      <dgm:spPr/>
    </dgm:pt>
    <dgm:pt modelId="{B27FB7D7-F13D-4165-AB25-78E24F05F081}" type="pres">
      <dgm:prSet presAssocID="{6CD10B75-A256-43EF-B584-0A1EEB2898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F6746B-8CFA-4853-8693-1D3120EBE3B5}" type="pres">
      <dgm:prSet presAssocID="{C986A300-46DA-4440-9EF1-FE0B448EEF13}" presName="spacer" presStyleCnt="0"/>
      <dgm:spPr/>
    </dgm:pt>
    <dgm:pt modelId="{34FBFB61-8F14-4C56-8AC6-A4E452116448}" type="pres">
      <dgm:prSet presAssocID="{8F193CAA-BE4D-48D3-ACDE-2832AC82E9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8C3EB4-A5EC-4877-97BE-F2DDA4CBD743}" type="pres">
      <dgm:prSet presAssocID="{71C924F7-96EA-4B60-BD4E-158099D1AC7B}" presName="spacer" presStyleCnt="0"/>
      <dgm:spPr/>
    </dgm:pt>
    <dgm:pt modelId="{79A22AB1-D00D-44A4-9ED3-8ADD5D6BB013}" type="pres">
      <dgm:prSet presAssocID="{2C6C9C55-B4CE-4CA6-9C43-4CB91603D4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7629E0-E79C-4B29-BAE2-3A4A14CAF66C}" type="pres">
      <dgm:prSet presAssocID="{0B9EF127-2A70-4551-BC6D-31DEC51D7ECF}" presName="spacer" presStyleCnt="0"/>
      <dgm:spPr/>
    </dgm:pt>
    <dgm:pt modelId="{BCA32C65-6D6D-477D-ADA1-DC6B30B625EA}" type="pres">
      <dgm:prSet presAssocID="{18FE3B44-DCE3-455A-A1D5-DF81998784A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93EB05-328C-4254-AB48-AFDCD123CABC}" type="presOf" srcId="{95616115-73F7-49DC-AF27-DB80FFD7C541}" destId="{A6D50F8B-E956-47E1-93E6-FD8C79BDC59B}" srcOrd="0" destOrd="0" presId="urn:microsoft.com/office/officeart/2005/8/layout/vList2"/>
    <dgm:cxn modelId="{A578BA0F-334E-4F4E-8607-356A433BB368}" srcId="{95616115-73F7-49DC-AF27-DB80FFD7C541}" destId="{6CD10B75-A256-43EF-B584-0A1EEB2898A1}" srcOrd="1" destOrd="0" parTransId="{3E685839-D896-4D86-A558-895C42429672}" sibTransId="{C986A300-46DA-4440-9EF1-FE0B448EEF13}"/>
    <dgm:cxn modelId="{C5B9745C-652E-420F-953D-BAD745653487}" type="presOf" srcId="{6CD10B75-A256-43EF-B584-0A1EEB2898A1}" destId="{B27FB7D7-F13D-4165-AB25-78E24F05F081}" srcOrd="0" destOrd="0" presId="urn:microsoft.com/office/officeart/2005/8/layout/vList2"/>
    <dgm:cxn modelId="{8C636260-A758-4115-9843-04CD4C808A76}" srcId="{95616115-73F7-49DC-AF27-DB80FFD7C541}" destId="{18FE3B44-DCE3-455A-A1D5-DF81998784AF}" srcOrd="4" destOrd="0" parTransId="{383235AE-341B-4FCD-B3A9-90EDDBEF55E2}" sibTransId="{4D87DD25-388E-4BF7-B162-2E42735FB8D3}"/>
    <dgm:cxn modelId="{5A8C1A7A-6085-447F-ADC0-9F49CDDAEC22}" srcId="{95616115-73F7-49DC-AF27-DB80FFD7C541}" destId="{E684355B-6573-44AC-9E44-F8874FE6C960}" srcOrd="0" destOrd="0" parTransId="{7E97FC9F-E447-4ECF-85A9-C973400A3FDB}" sibTransId="{3B9ED59C-2F33-4558-90F8-4F95DEB645DC}"/>
    <dgm:cxn modelId="{A978AD8E-9FF2-4B47-89DD-2FE190C98231}" type="presOf" srcId="{18FE3B44-DCE3-455A-A1D5-DF81998784AF}" destId="{BCA32C65-6D6D-477D-ADA1-DC6B30B625EA}" srcOrd="0" destOrd="0" presId="urn:microsoft.com/office/officeart/2005/8/layout/vList2"/>
    <dgm:cxn modelId="{0B8362A2-82C4-46F0-AC29-1D1F339A80A6}" srcId="{95616115-73F7-49DC-AF27-DB80FFD7C541}" destId="{2C6C9C55-B4CE-4CA6-9C43-4CB91603D46F}" srcOrd="3" destOrd="0" parTransId="{77C273C5-679A-4D8A-BF42-8D5982D3118D}" sibTransId="{0B9EF127-2A70-4551-BC6D-31DEC51D7ECF}"/>
    <dgm:cxn modelId="{0305BFAE-1452-47E3-BA97-E4CE2C419CAC}" type="presOf" srcId="{8F193CAA-BE4D-48D3-ACDE-2832AC82E94B}" destId="{34FBFB61-8F14-4C56-8AC6-A4E452116448}" srcOrd="0" destOrd="0" presId="urn:microsoft.com/office/officeart/2005/8/layout/vList2"/>
    <dgm:cxn modelId="{8C0A0DC0-B560-4E28-99CB-1403C6B2F47C}" srcId="{95616115-73F7-49DC-AF27-DB80FFD7C541}" destId="{8F193CAA-BE4D-48D3-ACDE-2832AC82E94B}" srcOrd="2" destOrd="0" parTransId="{3979701F-3743-488F-A82D-EE16B3B85792}" sibTransId="{71C924F7-96EA-4B60-BD4E-158099D1AC7B}"/>
    <dgm:cxn modelId="{BBAFA6C4-0864-4A8A-A868-2C5D77A65777}" type="presOf" srcId="{2C6C9C55-B4CE-4CA6-9C43-4CB91603D46F}" destId="{79A22AB1-D00D-44A4-9ED3-8ADD5D6BB013}" srcOrd="0" destOrd="0" presId="urn:microsoft.com/office/officeart/2005/8/layout/vList2"/>
    <dgm:cxn modelId="{F771E1F0-72D5-441E-96D2-00D88785E80B}" type="presOf" srcId="{E684355B-6573-44AC-9E44-F8874FE6C960}" destId="{4A9C7323-5460-462A-AA64-51DD140E576F}" srcOrd="0" destOrd="0" presId="urn:microsoft.com/office/officeart/2005/8/layout/vList2"/>
    <dgm:cxn modelId="{E82839DE-31BB-4C55-86EA-E1D6F0416A2B}" type="presParOf" srcId="{A6D50F8B-E956-47E1-93E6-FD8C79BDC59B}" destId="{4A9C7323-5460-462A-AA64-51DD140E576F}" srcOrd="0" destOrd="0" presId="urn:microsoft.com/office/officeart/2005/8/layout/vList2"/>
    <dgm:cxn modelId="{823C31E8-82E9-41BB-9F09-6506711287FA}" type="presParOf" srcId="{A6D50F8B-E956-47E1-93E6-FD8C79BDC59B}" destId="{2F3A4E9F-C2C1-4FD0-BB22-1047E7D03CEB}" srcOrd="1" destOrd="0" presId="urn:microsoft.com/office/officeart/2005/8/layout/vList2"/>
    <dgm:cxn modelId="{D592FBC8-A3B7-4F19-A544-B4F02216F722}" type="presParOf" srcId="{A6D50F8B-E956-47E1-93E6-FD8C79BDC59B}" destId="{B27FB7D7-F13D-4165-AB25-78E24F05F081}" srcOrd="2" destOrd="0" presId="urn:microsoft.com/office/officeart/2005/8/layout/vList2"/>
    <dgm:cxn modelId="{9A647093-EBCB-4398-A390-2439B360802F}" type="presParOf" srcId="{A6D50F8B-E956-47E1-93E6-FD8C79BDC59B}" destId="{78F6746B-8CFA-4853-8693-1D3120EBE3B5}" srcOrd="3" destOrd="0" presId="urn:microsoft.com/office/officeart/2005/8/layout/vList2"/>
    <dgm:cxn modelId="{572492E4-703C-4B22-BC5E-5F50EFFFE79E}" type="presParOf" srcId="{A6D50F8B-E956-47E1-93E6-FD8C79BDC59B}" destId="{34FBFB61-8F14-4C56-8AC6-A4E452116448}" srcOrd="4" destOrd="0" presId="urn:microsoft.com/office/officeart/2005/8/layout/vList2"/>
    <dgm:cxn modelId="{B6ADE2E7-2260-48F2-9F2B-DE7FB96C9C96}" type="presParOf" srcId="{A6D50F8B-E956-47E1-93E6-FD8C79BDC59B}" destId="{7B8C3EB4-A5EC-4877-97BE-F2DDA4CBD743}" srcOrd="5" destOrd="0" presId="urn:microsoft.com/office/officeart/2005/8/layout/vList2"/>
    <dgm:cxn modelId="{CEEE9F13-59A1-4163-99F9-58FFAF08C913}" type="presParOf" srcId="{A6D50F8B-E956-47E1-93E6-FD8C79BDC59B}" destId="{79A22AB1-D00D-44A4-9ED3-8ADD5D6BB013}" srcOrd="6" destOrd="0" presId="urn:microsoft.com/office/officeart/2005/8/layout/vList2"/>
    <dgm:cxn modelId="{180EE191-F960-4C66-9890-FF741AE49D10}" type="presParOf" srcId="{A6D50F8B-E956-47E1-93E6-FD8C79BDC59B}" destId="{7B7629E0-E79C-4B29-BAE2-3A4A14CAF66C}" srcOrd="7" destOrd="0" presId="urn:microsoft.com/office/officeart/2005/8/layout/vList2"/>
    <dgm:cxn modelId="{AAF245CD-9D80-46DF-A72C-16CF382CC625}" type="presParOf" srcId="{A6D50F8B-E956-47E1-93E6-FD8C79BDC59B}" destId="{BCA32C65-6D6D-477D-ADA1-DC6B30B625EA}" srcOrd="8" destOrd="0" presId="urn:microsoft.com/office/officeart/2005/8/layout/vList2"/>
  </dgm:cxnLst>
  <dgm:bg>
    <a:solidFill>
      <a:schemeClr val="bg1"/>
    </a:solidFill>
  </dgm:bg>
  <dgm:whole>
    <a:ln>
      <a:solidFill>
        <a:srgbClr val="00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CB26D1-6F05-4D23-97AB-667F6404B03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76CEF44-D922-4DCB-AD92-E776E31AAE22}" type="pres">
      <dgm:prSet presAssocID="{ADCB26D1-6F05-4D23-97AB-667F6404B03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E9F0AA1-98B4-4CD3-8DFB-5D37049CE687}" type="presOf" srcId="{ADCB26D1-6F05-4D23-97AB-667F6404B03A}" destId="{276CEF44-D922-4DCB-AD92-E776E31AAE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ACE78-32FD-44E2-883C-43CDB38BC9A5}">
      <dsp:nvSpPr>
        <dsp:cNvPr id="0" name=""/>
        <dsp:cNvSpPr/>
      </dsp:nvSpPr>
      <dsp:spPr>
        <a:xfrm>
          <a:off x="0" y="2355139"/>
          <a:ext cx="2746897" cy="1060985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on" panose="02000500000000000000" pitchFamily="2" charset="0"/>
            </a:rPr>
            <a:t>Factors affecting COD Return</a:t>
          </a:r>
        </a:p>
      </dsp:txBody>
      <dsp:txXfrm>
        <a:off x="31075" y="2386214"/>
        <a:ext cx="2684747" cy="998835"/>
      </dsp:txXfrm>
    </dsp:sp>
    <dsp:sp modelId="{B7A558B9-5B6A-44FF-BB6D-F7BDD1B6B839}">
      <dsp:nvSpPr>
        <dsp:cNvPr id="0" name=""/>
        <dsp:cNvSpPr/>
      </dsp:nvSpPr>
      <dsp:spPr>
        <a:xfrm rot="18149589">
          <a:off x="2215234" y="1826676"/>
          <a:ext cx="2297585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297585" y="90000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306587" y="1859236"/>
        <a:ext cx="114879" cy="114879"/>
      </dsp:txXfrm>
    </dsp:sp>
    <dsp:sp modelId="{B0C168AA-3FCA-4D86-955D-C1B7936E61F9}">
      <dsp:nvSpPr>
        <dsp:cNvPr id="0" name=""/>
        <dsp:cNvSpPr/>
      </dsp:nvSpPr>
      <dsp:spPr>
        <a:xfrm>
          <a:off x="3981157" y="587326"/>
          <a:ext cx="2337890" cy="720787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on" panose="02000500000000000000" pitchFamily="2" charset="0"/>
            </a:rPr>
            <a:t>Demographic Data</a:t>
          </a:r>
        </a:p>
      </dsp:txBody>
      <dsp:txXfrm>
        <a:off x="4002268" y="608437"/>
        <a:ext cx="2295668" cy="678565"/>
      </dsp:txXfrm>
    </dsp:sp>
    <dsp:sp modelId="{12E300A8-937F-420C-ADA6-D1065C09F93F}">
      <dsp:nvSpPr>
        <dsp:cNvPr id="0" name=""/>
        <dsp:cNvSpPr/>
      </dsp:nvSpPr>
      <dsp:spPr>
        <a:xfrm rot="20799444">
          <a:off x="2711084" y="2489450"/>
          <a:ext cx="2653522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653522" y="90000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71508" y="2513112"/>
        <a:ext cx="132676" cy="132676"/>
      </dsp:txXfrm>
    </dsp:sp>
    <dsp:sp modelId="{1DFEA694-3A7D-41F5-867E-DF3BFA47D2C6}">
      <dsp:nvSpPr>
        <dsp:cNvPr id="0" name=""/>
        <dsp:cNvSpPr/>
      </dsp:nvSpPr>
      <dsp:spPr>
        <a:xfrm>
          <a:off x="5328795" y="1912876"/>
          <a:ext cx="2337890" cy="720787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Moon" panose="02000500000000000000" pitchFamily="2" charset="0"/>
            </a:rPr>
            <a:t>Client Data</a:t>
          </a:r>
          <a:endParaRPr lang="en-US" sz="1800" b="1" kern="1200" dirty="0">
            <a:latin typeface="Moon" panose="02000500000000000000" pitchFamily="2" charset="0"/>
          </a:endParaRPr>
        </a:p>
      </dsp:txBody>
      <dsp:txXfrm>
        <a:off x="5349906" y="1933987"/>
        <a:ext cx="2295668" cy="678565"/>
      </dsp:txXfrm>
    </dsp:sp>
    <dsp:sp modelId="{E88E9F19-7275-4AD9-A183-629D64CB55BD}">
      <dsp:nvSpPr>
        <dsp:cNvPr id="0" name=""/>
        <dsp:cNvSpPr/>
      </dsp:nvSpPr>
      <dsp:spPr>
        <a:xfrm rot="1252390">
          <a:off x="2652266" y="3309387"/>
          <a:ext cx="2883834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883834" y="90000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22088" y="3327292"/>
        <a:ext cx="144191" cy="144191"/>
      </dsp:txXfrm>
    </dsp:sp>
    <dsp:sp modelId="{158A6D0A-4BE3-4C7C-8888-18738D9E2A1A}">
      <dsp:nvSpPr>
        <dsp:cNvPr id="0" name=""/>
        <dsp:cNvSpPr/>
      </dsp:nvSpPr>
      <dsp:spPr>
        <a:xfrm>
          <a:off x="5441470" y="3552749"/>
          <a:ext cx="2337890" cy="720787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on" panose="02000500000000000000" pitchFamily="2" charset="0"/>
            </a:rPr>
            <a:t>Shipment Detail</a:t>
          </a:r>
        </a:p>
      </dsp:txBody>
      <dsp:txXfrm>
        <a:off x="5462581" y="3573860"/>
        <a:ext cx="2295668" cy="678565"/>
      </dsp:txXfrm>
    </dsp:sp>
    <dsp:sp modelId="{A824221A-A4DA-481F-83B4-9C8A3C2E9B32}">
      <dsp:nvSpPr>
        <dsp:cNvPr id="0" name=""/>
        <dsp:cNvSpPr/>
      </dsp:nvSpPr>
      <dsp:spPr>
        <a:xfrm rot="3879078">
          <a:off x="1991100" y="3990000"/>
          <a:ext cx="2643230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643230" y="90000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46634" y="4013919"/>
        <a:ext cx="132161" cy="132161"/>
      </dsp:txXfrm>
    </dsp:sp>
    <dsp:sp modelId="{3B1F2ABE-987B-485C-BC8A-4B839C8D730C}">
      <dsp:nvSpPr>
        <dsp:cNvPr id="0" name=""/>
        <dsp:cNvSpPr/>
      </dsp:nvSpPr>
      <dsp:spPr>
        <a:xfrm>
          <a:off x="3878533" y="4913975"/>
          <a:ext cx="2337890" cy="720787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on" panose="02000500000000000000" pitchFamily="2" charset="0"/>
            </a:rPr>
            <a:t>Customer Data</a:t>
          </a:r>
        </a:p>
      </dsp:txBody>
      <dsp:txXfrm>
        <a:off x="3899644" y="4935086"/>
        <a:ext cx="2295668" cy="678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C7323-5460-462A-AA64-51DD140E576F}">
      <dsp:nvSpPr>
        <dsp:cNvPr id="0" name=""/>
        <dsp:cNvSpPr/>
      </dsp:nvSpPr>
      <dsp:spPr>
        <a:xfrm>
          <a:off x="0" y="22770"/>
          <a:ext cx="1993900" cy="3118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Very Low &lt; 300</a:t>
          </a:r>
        </a:p>
      </dsp:txBody>
      <dsp:txXfrm>
        <a:off x="15221" y="37991"/>
        <a:ext cx="1963458" cy="281363"/>
      </dsp:txXfrm>
    </dsp:sp>
    <dsp:sp modelId="{B27FB7D7-F13D-4165-AB25-78E24F05F081}">
      <dsp:nvSpPr>
        <dsp:cNvPr id="0" name=""/>
        <dsp:cNvSpPr/>
      </dsp:nvSpPr>
      <dsp:spPr>
        <a:xfrm>
          <a:off x="0" y="372015"/>
          <a:ext cx="1993900" cy="3118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300&lt; Low &lt; 1000</a:t>
          </a:r>
        </a:p>
      </dsp:txBody>
      <dsp:txXfrm>
        <a:off x="15221" y="387236"/>
        <a:ext cx="1963458" cy="281363"/>
      </dsp:txXfrm>
    </dsp:sp>
    <dsp:sp modelId="{34FBFB61-8F14-4C56-8AC6-A4E452116448}">
      <dsp:nvSpPr>
        <dsp:cNvPr id="0" name=""/>
        <dsp:cNvSpPr/>
      </dsp:nvSpPr>
      <dsp:spPr>
        <a:xfrm>
          <a:off x="0" y="721260"/>
          <a:ext cx="1993900" cy="3118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1000&lt; Medium &lt;2500</a:t>
          </a:r>
        </a:p>
      </dsp:txBody>
      <dsp:txXfrm>
        <a:off x="15221" y="736481"/>
        <a:ext cx="1963458" cy="281363"/>
      </dsp:txXfrm>
    </dsp:sp>
    <dsp:sp modelId="{79A22AB1-D00D-44A4-9ED3-8ADD5D6BB013}">
      <dsp:nvSpPr>
        <dsp:cNvPr id="0" name=""/>
        <dsp:cNvSpPr/>
      </dsp:nvSpPr>
      <dsp:spPr>
        <a:xfrm>
          <a:off x="0" y="1070505"/>
          <a:ext cx="1993900" cy="3118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2500&lt; High &lt;6000</a:t>
          </a:r>
        </a:p>
      </dsp:txBody>
      <dsp:txXfrm>
        <a:off x="15221" y="1085726"/>
        <a:ext cx="1963458" cy="281363"/>
      </dsp:txXfrm>
    </dsp:sp>
    <dsp:sp modelId="{BCA32C65-6D6D-477D-ADA1-DC6B30B625EA}">
      <dsp:nvSpPr>
        <dsp:cNvPr id="0" name=""/>
        <dsp:cNvSpPr/>
      </dsp:nvSpPr>
      <dsp:spPr>
        <a:xfrm>
          <a:off x="0" y="1419750"/>
          <a:ext cx="1993900" cy="3118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6000&lt; Very High</a:t>
          </a:r>
        </a:p>
      </dsp:txBody>
      <dsp:txXfrm>
        <a:off x="15221" y="1434971"/>
        <a:ext cx="1963458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F6D4-A17C-154F-B643-627B9096290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48565-8FF6-8148-BE16-BE4F0F26C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CD53-A733-1449-A252-54EB6BA0CE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8EA1-BC87-3143-AF3A-DC64BC26AD79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F8AB-24B0-9244-9B3D-C2747F012681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2F62-5E52-CA46-9B00-75D53531F348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C45-34CD-8943-B2E2-8D7C1B9B1606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00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156"/>
            <a:ext cx="10515600" cy="8411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8CC7-A907-154D-98C5-D8496A598D71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B60-4EA1-1046-B2C5-E33F202FEE20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8B9-9AD7-1B4E-807F-C28FDB0647B4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444-EA2C-CF49-AB15-D7F186BFA733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9621-2B91-9E4B-9919-D8B627490CC0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A26C-0344-864E-A36C-596B925C8989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B0B-C940-754F-B792-B5BE28FDEFE8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03B-BEC9-4E41-BF3F-A10678E5681E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6985"/>
            <a:ext cx="10515599" cy="698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43F6-5DED-2540-A686-81921168CDEA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F0AA-2519-094E-BF25-7003E1AE88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982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2" y="142275"/>
            <a:ext cx="11547564" cy="6590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9217" y="2714423"/>
            <a:ext cx="5874863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dirty="0">
                <a:solidFill>
                  <a:schemeClr val="bg1"/>
                </a:solidFill>
                <a:latin typeface="Aileron SemiBold" panose="00000700000000000000" pitchFamily="50" charset="0"/>
              </a:rPr>
              <a:t>Cash on Delivery Return Prediction</a:t>
            </a:r>
            <a:endParaRPr lang="en-IN" sz="3600" b="1" i="1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10600" y="5987018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Aileron SemiBold" panose="00000700000000000000" pitchFamily="50" charset="0"/>
              </a:rPr>
              <a:t>11</a:t>
            </a:r>
            <a:r>
              <a:rPr lang="en-US" b="1" i="1" baseline="30000" dirty="0">
                <a:solidFill>
                  <a:schemeClr val="bg1"/>
                </a:solidFill>
                <a:latin typeface="Aileron SemiBold" panose="00000700000000000000" pitchFamily="50" charset="0"/>
              </a:rPr>
              <a:t>th</a:t>
            </a:r>
            <a:r>
              <a:rPr lang="en-US" b="1" i="1" dirty="0">
                <a:solidFill>
                  <a:schemeClr val="bg1"/>
                </a:solidFill>
                <a:latin typeface="Aileron SemiBold" panose="00000700000000000000" pitchFamily="50" charset="0"/>
              </a:rPr>
              <a:t> July 2017</a:t>
            </a:r>
          </a:p>
        </p:txBody>
      </p:sp>
    </p:spTree>
    <p:extLst>
      <p:ext uri="{BB962C8B-B14F-4D97-AF65-F5344CB8AC3E}">
        <p14:creationId xmlns:p14="http://schemas.microsoft.com/office/powerpoint/2010/main" val="198863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2F49A3C-D1A3-4EAB-8115-18E7246DB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613850"/>
              </p:ext>
            </p:extLst>
          </p:nvPr>
        </p:nvGraphicFramePr>
        <p:xfrm>
          <a:off x="2232430" y="1501739"/>
          <a:ext cx="7772288" cy="3431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104" y="445858"/>
            <a:ext cx="9157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ileron Light" panose="00000400000000000000" pitchFamily="50" charset="0"/>
              </a:rPr>
              <a:t>Tier - Volume Distribution and Return Rates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104" y="5081331"/>
            <a:ext cx="84923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Findings: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Metros have less return rate than all other tiers.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Tier 3 has the highest contribution to the total shipments.</a:t>
            </a:r>
          </a:p>
        </p:txBody>
      </p:sp>
    </p:spTree>
    <p:extLst>
      <p:ext uri="{BB962C8B-B14F-4D97-AF65-F5344CB8AC3E}">
        <p14:creationId xmlns:p14="http://schemas.microsoft.com/office/powerpoint/2010/main" val="177028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993914" y="522333"/>
            <a:ext cx="934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Categories - </a:t>
            </a:r>
            <a:r>
              <a:rPr lang="en-US" sz="2800" dirty="0">
                <a:latin typeface="Aileron Light" panose="00000400000000000000" pitchFamily="50" charset="0"/>
              </a:rPr>
              <a:t>Volume Distribution and Return Rates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3914" y="4958899"/>
            <a:ext cx="8491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Findings: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Categories like Computers, Mobile phones, Watches and books have high return rates.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Apparel and accessories have the highest contribution to the total shipments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AC15F21-4360-4062-B073-FDF59A92D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95249"/>
              </p:ext>
            </p:extLst>
          </p:nvPr>
        </p:nvGraphicFramePr>
        <p:xfrm>
          <a:off x="418453" y="1173705"/>
          <a:ext cx="10921139" cy="365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6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7A073B-A5EE-4667-9ADE-E7479EEE6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08113"/>
              </p:ext>
            </p:extLst>
          </p:nvPr>
        </p:nvGraphicFramePr>
        <p:xfrm>
          <a:off x="1441343" y="1711111"/>
          <a:ext cx="7656163" cy="33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6392" y="680283"/>
            <a:ext cx="899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ileron Light" panose="00000400000000000000" pitchFamily="50" charset="0"/>
              </a:rPr>
              <a:t>COD Amount - Volume Distribution and Return Rates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4350731"/>
              </p:ext>
            </p:extLst>
          </p:nvPr>
        </p:nvGraphicFramePr>
        <p:xfrm>
          <a:off x="9249044" y="2498887"/>
          <a:ext cx="19939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6393" y="5040988"/>
            <a:ext cx="9755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/>
              <a:t>Findings:</a:t>
            </a:r>
          </a:p>
          <a:p>
            <a:pPr lvl="0"/>
            <a:r>
              <a:rPr lang="en-US" dirty="0"/>
              <a:t>COD amount has no effect on the return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B9164-5FB1-4F9F-B70C-0D4165554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430632"/>
              </p:ext>
            </p:extLst>
          </p:nvPr>
        </p:nvGraphicFramePr>
        <p:xfrm>
          <a:off x="1118704" y="1336898"/>
          <a:ext cx="6264009" cy="294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01331"/>
              </p:ext>
            </p:extLst>
          </p:nvPr>
        </p:nvGraphicFramePr>
        <p:xfrm>
          <a:off x="1118704" y="4342987"/>
          <a:ext cx="6156740" cy="590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3452">
                  <a:extLst>
                    <a:ext uri="{9D8B030D-6E8A-4147-A177-3AD203B41FA5}">
                      <a16:colId xmlns:a16="http://schemas.microsoft.com/office/drawing/2014/main" val="1070702492"/>
                    </a:ext>
                  </a:extLst>
                </a:gridCol>
                <a:gridCol w="1524721">
                  <a:extLst>
                    <a:ext uri="{9D8B030D-6E8A-4147-A177-3AD203B41FA5}">
                      <a16:colId xmlns:a16="http://schemas.microsoft.com/office/drawing/2014/main" val="2378768814"/>
                    </a:ext>
                  </a:extLst>
                </a:gridCol>
                <a:gridCol w="847445">
                  <a:extLst>
                    <a:ext uri="{9D8B030D-6E8A-4147-A177-3AD203B41FA5}">
                      <a16:colId xmlns:a16="http://schemas.microsoft.com/office/drawing/2014/main" val="2933399796"/>
                    </a:ext>
                  </a:extLst>
                </a:gridCol>
                <a:gridCol w="830428">
                  <a:extLst>
                    <a:ext uri="{9D8B030D-6E8A-4147-A177-3AD203B41FA5}">
                      <a16:colId xmlns:a16="http://schemas.microsoft.com/office/drawing/2014/main" val="3568877231"/>
                    </a:ext>
                  </a:extLst>
                </a:gridCol>
                <a:gridCol w="939337">
                  <a:extLst>
                    <a:ext uri="{9D8B030D-6E8A-4147-A177-3AD203B41FA5}">
                      <a16:colId xmlns:a16="http://schemas.microsoft.com/office/drawing/2014/main" val="3599951434"/>
                    </a:ext>
                  </a:extLst>
                </a:gridCol>
                <a:gridCol w="1361357">
                  <a:extLst>
                    <a:ext uri="{9D8B030D-6E8A-4147-A177-3AD203B41FA5}">
                      <a16:colId xmlns:a16="http://schemas.microsoft.com/office/drawing/2014/main" val="1716961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S.No.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Delay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Returned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%Returned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%</a:t>
                      </a:r>
                      <a:r>
                        <a:rPr lang="en-US" sz="1100" u="none" strike="noStrike" baseline="0" dirty="0">
                          <a:effectLst/>
                        </a:rPr>
                        <a:t> Total Shipments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814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4824272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830052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949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699890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129621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7251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8704" y="636104"/>
            <a:ext cx="546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8704" y="451438"/>
            <a:ext cx="843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ileron Light" panose="00000400000000000000" pitchFamily="50" charset="0"/>
              </a:rPr>
              <a:t>Time Taken / Delay - Volume Distribution and Return Rates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670" y="4075399"/>
            <a:ext cx="375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Affect of delay on return 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0113" y="1088126"/>
            <a:ext cx="514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Taken for shipment to reach the customer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34737" y="1494396"/>
            <a:ext cx="2722185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400" dirty="0"/>
              <a:t>Very Low &lt; 1 day</a:t>
            </a:r>
          </a:p>
          <a:p>
            <a:pPr lvl="0"/>
            <a:r>
              <a:rPr lang="en-US" sz="1400" dirty="0"/>
              <a:t>1 day&lt; Low &lt; 2 days</a:t>
            </a:r>
          </a:p>
          <a:p>
            <a:pPr lvl="0"/>
            <a:r>
              <a:rPr lang="en-US" sz="1400" dirty="0"/>
              <a:t>2 days &lt; Medium &lt; 5 days</a:t>
            </a:r>
          </a:p>
          <a:p>
            <a:pPr lvl="0"/>
            <a:r>
              <a:rPr lang="en-US" sz="1400" dirty="0"/>
              <a:t>5 days &lt; High &lt; 10 days</a:t>
            </a:r>
          </a:p>
          <a:p>
            <a:pPr lvl="0"/>
            <a:r>
              <a:rPr lang="en-US" sz="1400" dirty="0"/>
              <a:t>10 days &lt; Very High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8704" y="4997643"/>
            <a:ext cx="6156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Findings: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Time taken has no effect on the return rate.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Delay has small a impact on the return rate.</a:t>
            </a:r>
          </a:p>
        </p:txBody>
      </p:sp>
    </p:spTree>
    <p:extLst>
      <p:ext uri="{BB962C8B-B14F-4D97-AF65-F5344CB8AC3E}">
        <p14:creationId xmlns:p14="http://schemas.microsoft.com/office/powerpoint/2010/main" val="127952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4366" y="3037668"/>
            <a:ext cx="9190495" cy="65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800"/>
              <a:t>Model Building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434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66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data set given is an unbalanced data set.</a:t>
            </a:r>
          </a:p>
          <a:p>
            <a:r>
              <a:rPr lang="en-US" sz="2000" dirty="0"/>
              <a:t>25% of the Delivered data was combined with the RTO data in order to have balanced data set (</a:t>
            </a:r>
            <a:r>
              <a:rPr lang="en-US" sz="2000" dirty="0" err="1"/>
              <a:t>Undersampling</a:t>
            </a:r>
            <a:r>
              <a:rPr lang="en-US" sz="2000" dirty="0"/>
              <a:t>).</a:t>
            </a:r>
          </a:p>
          <a:p>
            <a:r>
              <a:rPr lang="en-US" sz="2000" dirty="0"/>
              <a:t>Next a random sample of half the data entries was taken from the combined balanced dataset</a:t>
            </a:r>
          </a:p>
          <a:p>
            <a:r>
              <a:rPr lang="en-US" sz="2000" dirty="0"/>
              <a:t>It was divided in the ratio 70:30 into training and testing dataset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831"/>
            <a:ext cx="10515600" cy="841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ileron Light" panose="00000400000000000000" pitchFamily="50" charset="0"/>
              </a:rPr>
              <a:t>Variables considered for First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COD amount </a:t>
            </a:r>
          </a:p>
          <a:p>
            <a:r>
              <a:rPr lang="en-US" sz="2000" dirty="0"/>
              <a:t>Tier</a:t>
            </a:r>
          </a:p>
          <a:p>
            <a:r>
              <a:rPr lang="en-US" sz="2000" dirty="0"/>
              <a:t>Delay</a:t>
            </a:r>
          </a:p>
          <a:p>
            <a:r>
              <a:rPr lang="en-US" sz="2000" dirty="0"/>
              <a:t>Time taken</a:t>
            </a:r>
          </a:p>
          <a:p>
            <a:r>
              <a:rPr lang="en-US" sz="2000" dirty="0"/>
              <a:t>Client buckets based on COD return %age (High, Medium, Low)</a:t>
            </a:r>
          </a:p>
          <a:p>
            <a:r>
              <a:rPr lang="en-US" sz="2000" dirty="0"/>
              <a:t>Client buckets based on volume distribution </a:t>
            </a:r>
          </a:p>
          <a:p>
            <a:r>
              <a:rPr lang="en-US" sz="2000" dirty="0"/>
              <a:t>Category buckets based on COD return %age (High, Medium, Low)</a:t>
            </a:r>
          </a:p>
          <a:p>
            <a:r>
              <a:rPr lang="en-US" sz="2000" dirty="0"/>
              <a:t>Zone buckets based on COD return %age (D,High,S4, Low)</a:t>
            </a:r>
          </a:p>
          <a:p>
            <a:r>
              <a:rPr lang="en-US" sz="2000" dirty="0"/>
              <a:t>Fraud Phone Numbers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ileron Light" panose="00000400000000000000" pitchFamily="50" charset="0"/>
              </a:rPr>
              <a:t>Model (First Iteration) –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63178"/>
            <a:ext cx="1001501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RTO.Log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glm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cs.ss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~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time_taken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cod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cod.rt_each.cl.bins.MEDIUM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 +</a:t>
            </a:r>
            <a:r>
              <a:rPr lang="en-US" altLang="en-US" sz="1800" dirty="0">
                <a:latin typeface="Aileron Light" panose="00000400000000000000" pitchFamily="50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category.buckets.new.High_Return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effectLst/>
                <a:latin typeface="Aileron Light" panose="00000400000000000000" pitchFamily="50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effectLst/>
                <a:latin typeface="Aileron Light" panose="00000400000000000000" pitchFamily="50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cl.bucket.Flipkart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</a:t>
            </a:r>
            <a:r>
              <a:rPr lang="en-US" altLang="en-US" sz="1800" dirty="0">
                <a:latin typeface="Aileron Light" panose="00000400000000000000" pitchFamily="50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cl.bucket.AMAZON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cl.bucket.Longtailed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effectLst/>
                <a:latin typeface="Aileron Light" panose="00000400000000000000" pitchFamily="50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cl.bucket.medium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cl.bucket.Myntra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cl.bucket.Shopclues.Surface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 + </a:t>
            </a:r>
            <a:r>
              <a:rPr lang="en-US" altLang="en-US" sz="1800" dirty="0">
                <a:latin typeface="Aileron Light" panose="00000400000000000000" pitchFamily="50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Fraud.ph + delay,  data  =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df_sample.train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, family  =  binomial)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228"/>
            <a:ext cx="6460203" cy="31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3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Model(First Iteration) – 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381950"/>
            <a:ext cx="863600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RTO.rf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randomForest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cs.ss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~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time_taken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cod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cod.rt_each.cl.bins.MEDIUM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category.buckets.new.High_Return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cl.bucket.Flipkart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cl.bucket.AMAZON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effectLst/>
                <a:latin typeface="Aileron Light" panose="00000400000000000000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cl.bucket.Myntra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cl.bucket.Longtailed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cl.bucket.medium+cl.bucket.Shopclues.Surface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delay + Fraud.ph, data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df_sample.train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nodesize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20,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ntree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200,trControl = control)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ileron Light" panose="000004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66" y="2638456"/>
            <a:ext cx="7893434" cy="33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Variables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65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Time taken </a:t>
            </a:r>
          </a:p>
          <a:p>
            <a:r>
              <a:rPr lang="en-US" sz="2000" dirty="0"/>
              <a:t>COD amount</a:t>
            </a:r>
          </a:p>
          <a:p>
            <a:r>
              <a:rPr lang="en-US" sz="2000" dirty="0"/>
              <a:t>Client bucket (having low return rate)</a:t>
            </a:r>
          </a:p>
          <a:p>
            <a:r>
              <a:rPr lang="en-US" sz="2000" dirty="0"/>
              <a:t>Client bucket (having medium return rate) </a:t>
            </a:r>
          </a:p>
          <a:p>
            <a:r>
              <a:rPr lang="en-US" sz="2000" dirty="0"/>
              <a:t>High return categories </a:t>
            </a:r>
          </a:p>
          <a:p>
            <a:r>
              <a:rPr lang="en-US" sz="2000" dirty="0"/>
              <a:t>Zn(D)</a:t>
            </a:r>
          </a:p>
          <a:p>
            <a:r>
              <a:rPr lang="en-US" sz="2000" dirty="0"/>
              <a:t>Zn(Low )</a:t>
            </a:r>
          </a:p>
          <a:p>
            <a:r>
              <a:rPr lang="en-US" sz="2000" dirty="0"/>
              <a:t>Client (Flipkart, Amazon, </a:t>
            </a:r>
            <a:r>
              <a:rPr lang="en-US" sz="2000" dirty="0" err="1"/>
              <a:t>Myntra</a:t>
            </a:r>
            <a:r>
              <a:rPr lang="en-US" sz="2000" dirty="0"/>
              <a:t>, </a:t>
            </a:r>
            <a:r>
              <a:rPr lang="en-US" sz="2000" dirty="0" err="1"/>
              <a:t>Shopclues</a:t>
            </a:r>
            <a:r>
              <a:rPr lang="en-US" sz="2000" dirty="0"/>
              <a:t>, </a:t>
            </a:r>
            <a:r>
              <a:rPr lang="en-US" sz="2000" dirty="0" err="1"/>
              <a:t>Longtailed</a:t>
            </a:r>
            <a:r>
              <a:rPr lang="en-US" sz="2000" dirty="0"/>
              <a:t>) </a:t>
            </a:r>
          </a:p>
          <a:p>
            <a:r>
              <a:rPr lang="en-US" sz="2000" dirty="0"/>
              <a:t>Delay</a:t>
            </a:r>
          </a:p>
          <a:p>
            <a:r>
              <a:rPr lang="en-US" sz="2000" dirty="0"/>
              <a:t>Fraud phone 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76" y="183210"/>
            <a:ext cx="10515600" cy="841180"/>
          </a:xfrm>
        </p:spPr>
        <p:txBody>
          <a:bodyPr/>
          <a:lstStyle/>
          <a:p>
            <a:r>
              <a:rPr lang="en-US" dirty="0">
                <a:latin typeface="Aileron Light" panose="00000400000000000000" pitchFamily="50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76" y="1325338"/>
            <a:ext cx="9833870" cy="44905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Business Problem :</a:t>
            </a:r>
          </a:p>
          <a:p>
            <a:r>
              <a:rPr lang="en-US" sz="2000" dirty="0"/>
              <a:t>On an average 17 % of the total COD shipments are returned.</a:t>
            </a:r>
          </a:p>
          <a:p>
            <a:r>
              <a:rPr lang="en-US" sz="2000" dirty="0"/>
              <a:t>Returned shipments have higher probability of getting lost. </a:t>
            </a:r>
          </a:p>
          <a:p>
            <a:r>
              <a:rPr lang="en-US" sz="2000" dirty="0"/>
              <a:t>This leads to additional cost and wastage of time for both the clients and the business.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Objective : </a:t>
            </a:r>
          </a:p>
          <a:p>
            <a:r>
              <a:rPr lang="en-US" sz="2000" dirty="0"/>
              <a:t>To reduce the percentage of returned shipments and to avoid unwanted wastage of resources the probability of a COD shipment being returned needs to be predicted.</a:t>
            </a:r>
          </a:p>
          <a:p>
            <a:r>
              <a:rPr lang="en-US" sz="2000" b="1" i="1" dirty="0"/>
              <a:t>So the objective here is to predict the probability of each shipment of being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ileron Light" panose="00000400000000000000" pitchFamily="50" charset="0"/>
              </a:rPr>
              <a:t>Model (Final Iteration) –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315613"/>
            <a:ext cx="9352722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RTO.Log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glm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cs.ss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~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time_taken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cod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cod.rt_each.cl.bins.MEDIUM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category.buckets.new.High_Return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cl.bucket.Flipkart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cl.bucket.AMAZON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cl.bucket.Myntra+cl.bucket.Longtailed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cl.bucket.Shopclues.Surface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delay + Fraud.ph , data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df_sample.train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, family = binomial)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6775"/>
            <a:ext cx="7364896" cy="3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8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Model(Final Iteration) – 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838200" y="1231142"/>
            <a:ext cx="920750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RTO.rf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randomForest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cs.ss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~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time_taken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cod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cod.rt_each.cl.bins.MEDIUM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 +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category.buckets.new.High_Return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zn.buckets.new.Low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 +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cl.bucket.Flipkart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cl.bucket.AMAZON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 +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cl.bucket.Longtailed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cl.bucket.medium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cl.bucket.Myntra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cl.bucket.Shopclues.Surface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 +  Fraud.ph  +  delay, data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df_sample.train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nodesize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20,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ileron Light" panose="00000400000000000000" pitchFamily="50" charset="0"/>
              </a:rPr>
              <a:t>ntree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ileron Light" panose="00000400000000000000" pitchFamily="50" charset="0"/>
              </a:rPr>
              <a:t> = 200,trControl = control)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2248"/>
            <a:ext cx="6908800" cy="33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7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672"/>
            <a:ext cx="9375183" cy="561114"/>
          </a:xfrm>
        </p:spPr>
        <p:txBody>
          <a:bodyPr/>
          <a:lstStyle/>
          <a:p>
            <a:r>
              <a:rPr lang="en-US" dirty="0"/>
              <a:t>Test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0399"/>
              </p:ext>
            </p:extLst>
          </p:nvPr>
        </p:nvGraphicFramePr>
        <p:xfrm>
          <a:off x="1917576" y="2329304"/>
          <a:ext cx="3480045" cy="19636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60015">
                  <a:extLst>
                    <a:ext uri="{9D8B030D-6E8A-4147-A177-3AD203B41FA5}">
                      <a16:colId xmlns:a16="http://schemas.microsoft.com/office/drawing/2014/main" val="452303999"/>
                    </a:ext>
                  </a:extLst>
                </a:gridCol>
                <a:gridCol w="1160015">
                  <a:extLst>
                    <a:ext uri="{9D8B030D-6E8A-4147-A177-3AD203B41FA5}">
                      <a16:colId xmlns:a16="http://schemas.microsoft.com/office/drawing/2014/main" val="2971131122"/>
                    </a:ext>
                  </a:extLst>
                </a:gridCol>
                <a:gridCol w="1160015">
                  <a:extLst>
                    <a:ext uri="{9D8B030D-6E8A-4147-A177-3AD203B41FA5}">
                      <a16:colId xmlns:a16="http://schemas.microsoft.com/office/drawing/2014/main" val="716451147"/>
                    </a:ext>
                  </a:extLst>
                </a:gridCol>
              </a:tblGrid>
              <a:tr h="490907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36604"/>
                  </a:ext>
                </a:extLst>
              </a:tr>
              <a:tr h="49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Actual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264176"/>
                  </a:ext>
                </a:extLst>
              </a:tr>
              <a:tr h="49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139345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179786"/>
                  </a:ext>
                </a:extLst>
              </a:tr>
              <a:tr h="49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83342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60609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89923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5417" y="1267587"/>
            <a:ext cx="190629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TRUE - RTO</a:t>
            </a:r>
          </a:p>
          <a:p>
            <a:r>
              <a:rPr lang="en-US" dirty="0"/>
              <a:t>FALSE - Delivered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38205"/>
              </p:ext>
            </p:extLst>
          </p:nvPr>
        </p:nvGraphicFramePr>
        <p:xfrm>
          <a:off x="7041933" y="2329302"/>
          <a:ext cx="3263256" cy="196363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7752">
                  <a:extLst>
                    <a:ext uri="{9D8B030D-6E8A-4147-A177-3AD203B41FA5}">
                      <a16:colId xmlns:a16="http://schemas.microsoft.com/office/drawing/2014/main" val="1898566694"/>
                    </a:ext>
                  </a:extLst>
                </a:gridCol>
                <a:gridCol w="1087752">
                  <a:extLst>
                    <a:ext uri="{9D8B030D-6E8A-4147-A177-3AD203B41FA5}">
                      <a16:colId xmlns:a16="http://schemas.microsoft.com/office/drawing/2014/main" val="161566488"/>
                    </a:ext>
                  </a:extLst>
                </a:gridCol>
                <a:gridCol w="1087752">
                  <a:extLst>
                    <a:ext uri="{9D8B030D-6E8A-4147-A177-3AD203B41FA5}">
                      <a16:colId xmlns:a16="http://schemas.microsoft.com/office/drawing/2014/main" val="1437537097"/>
                    </a:ext>
                  </a:extLst>
                </a:gridCol>
              </a:tblGrid>
              <a:tr h="490908">
                <a:tc>
                  <a:txBody>
                    <a:bodyPr/>
                    <a:lstStyle/>
                    <a:p>
                      <a:pPr algn="ctr" fontAlgn="b"/>
                      <a:endParaRPr lang="en-US" sz="1600" dirty="0"/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Predicted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7583"/>
                  </a:ext>
                </a:extLst>
              </a:tr>
              <a:tr h="490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Actual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TRUE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3553959"/>
                  </a:ext>
                </a:extLst>
              </a:tr>
              <a:tr h="490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142163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29006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283625"/>
                  </a:ext>
                </a:extLst>
              </a:tr>
              <a:tr h="490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84637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59314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06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9873" y="1945013"/>
            <a:ext cx="273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7504" y="1915279"/>
            <a:ext cx="2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877544602"/>
              </p:ext>
            </p:extLst>
          </p:nvPr>
        </p:nvGraphicFramePr>
        <p:xfrm>
          <a:off x="5052443" y="5512900"/>
          <a:ext cx="2316996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95964" y="4622956"/>
            <a:ext cx="2123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Accuracy = 64%</a:t>
            </a:r>
          </a:p>
          <a:p>
            <a:pPr lvl="0"/>
            <a:r>
              <a:rPr lang="en-US" dirty="0"/>
              <a:t>Precision  = 67%</a:t>
            </a:r>
          </a:p>
          <a:p>
            <a:pPr lvl="0"/>
            <a:r>
              <a:rPr lang="en-US" dirty="0"/>
              <a:t>Sensitivity = 42%</a:t>
            </a:r>
          </a:p>
          <a:p>
            <a:pPr lvl="0"/>
            <a:r>
              <a:rPr lang="en-US" dirty="0"/>
              <a:t>Specificity = 18%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49195" y="4574940"/>
            <a:ext cx="244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Accuracy - 64% </a:t>
            </a:r>
          </a:p>
          <a:p>
            <a:pPr lvl="0" algn="ctr"/>
            <a:r>
              <a:rPr lang="en-US" dirty="0"/>
              <a:t>Precision - 67%</a:t>
            </a:r>
          </a:p>
          <a:p>
            <a:pPr lvl="0" algn="ctr"/>
            <a:r>
              <a:rPr lang="en-US" dirty="0"/>
              <a:t>Sensitivity - 41%</a:t>
            </a:r>
          </a:p>
          <a:p>
            <a:pPr lvl="0" algn="ctr"/>
            <a:r>
              <a:rPr lang="en-US" dirty="0"/>
              <a:t>Specificity -  16%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4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225"/>
            <a:ext cx="7251700" cy="727075"/>
          </a:xfrm>
        </p:spPr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60589"/>
              </p:ext>
            </p:extLst>
          </p:nvPr>
        </p:nvGraphicFramePr>
        <p:xfrm>
          <a:off x="2215826" y="2320232"/>
          <a:ext cx="3023031" cy="1437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7677">
                  <a:extLst>
                    <a:ext uri="{9D8B030D-6E8A-4147-A177-3AD203B41FA5}">
                      <a16:colId xmlns:a16="http://schemas.microsoft.com/office/drawing/2014/main" val="1282285207"/>
                    </a:ext>
                  </a:extLst>
                </a:gridCol>
                <a:gridCol w="1007677">
                  <a:extLst>
                    <a:ext uri="{9D8B030D-6E8A-4147-A177-3AD203B41FA5}">
                      <a16:colId xmlns:a16="http://schemas.microsoft.com/office/drawing/2014/main" val="4291942533"/>
                    </a:ext>
                  </a:extLst>
                </a:gridCol>
                <a:gridCol w="1007677">
                  <a:extLst>
                    <a:ext uri="{9D8B030D-6E8A-4147-A177-3AD203B41FA5}">
                      <a16:colId xmlns:a16="http://schemas.microsoft.com/office/drawing/2014/main" val="1104027063"/>
                    </a:ext>
                  </a:extLst>
                </a:gridCol>
              </a:tblGrid>
              <a:tr h="3593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69306"/>
                  </a:ext>
                </a:extLst>
              </a:tr>
              <a:tr h="359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536500"/>
                  </a:ext>
                </a:extLst>
              </a:tr>
              <a:tr h="359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93811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77358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988715"/>
                  </a:ext>
                </a:extLst>
              </a:tr>
              <a:tr h="359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49069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94882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1285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2566" y="1248890"/>
            <a:ext cx="190629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TRUE - RTO</a:t>
            </a:r>
          </a:p>
          <a:p>
            <a:r>
              <a:rPr lang="en-US" dirty="0"/>
              <a:t>FALSE - Delivered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4028"/>
              </p:ext>
            </p:extLst>
          </p:nvPr>
        </p:nvGraphicFramePr>
        <p:xfrm>
          <a:off x="6927689" y="2309254"/>
          <a:ext cx="2929233" cy="14482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76411">
                  <a:extLst>
                    <a:ext uri="{9D8B030D-6E8A-4147-A177-3AD203B41FA5}">
                      <a16:colId xmlns:a16="http://schemas.microsoft.com/office/drawing/2014/main" val="462925946"/>
                    </a:ext>
                  </a:extLst>
                </a:gridCol>
                <a:gridCol w="976411">
                  <a:extLst>
                    <a:ext uri="{9D8B030D-6E8A-4147-A177-3AD203B41FA5}">
                      <a16:colId xmlns:a16="http://schemas.microsoft.com/office/drawing/2014/main" val="2036914114"/>
                    </a:ext>
                  </a:extLst>
                </a:gridCol>
                <a:gridCol w="976411">
                  <a:extLst>
                    <a:ext uri="{9D8B030D-6E8A-4147-A177-3AD203B41FA5}">
                      <a16:colId xmlns:a16="http://schemas.microsoft.com/office/drawing/2014/main" val="4079475457"/>
                    </a:ext>
                  </a:extLst>
                </a:gridCol>
              </a:tblGrid>
              <a:tr h="36206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73904"/>
                  </a:ext>
                </a:extLst>
              </a:tr>
              <a:tr h="362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587035"/>
                  </a:ext>
                </a:extLst>
              </a:tr>
              <a:tr h="362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331227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68166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4485"/>
                  </a:ext>
                </a:extLst>
              </a:tr>
              <a:tr h="362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197900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137985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0278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59451" y="4189063"/>
            <a:ext cx="266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Accuracy – 64%</a:t>
            </a:r>
          </a:p>
          <a:p>
            <a:pPr lvl="0" algn="ctr"/>
            <a:r>
              <a:rPr lang="en-US" dirty="0"/>
              <a:t>Precision – 67%</a:t>
            </a:r>
          </a:p>
          <a:p>
            <a:pPr lvl="0" algn="ctr"/>
            <a:r>
              <a:rPr lang="en-US" dirty="0"/>
              <a:t>Sensitivity – 41%</a:t>
            </a:r>
          </a:p>
          <a:p>
            <a:pPr lvl="0" algn="ctr"/>
            <a:r>
              <a:rPr lang="en-US" dirty="0"/>
              <a:t>Specificity – 17%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5741" y="418906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Accuracy = 60%</a:t>
            </a:r>
          </a:p>
          <a:p>
            <a:pPr lvl="0" algn="ctr"/>
            <a:r>
              <a:rPr lang="en-US" dirty="0"/>
              <a:t>Precision = 55%</a:t>
            </a:r>
          </a:p>
          <a:p>
            <a:pPr lvl="0" algn="ctr"/>
            <a:r>
              <a:rPr lang="en-US" dirty="0"/>
              <a:t>Sensitivity = 66%</a:t>
            </a:r>
          </a:p>
          <a:p>
            <a:pPr lvl="0" algn="ctr"/>
            <a:r>
              <a:rPr lang="en-US" dirty="0"/>
              <a:t>Specificity = 45%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9873" y="1945013"/>
            <a:ext cx="273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7689" y="1937890"/>
            <a:ext cx="2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21343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007" y="1689315"/>
            <a:ext cx="7577380" cy="24573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3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Diagram 76"/>
          <p:cNvGraphicFramePr/>
          <p:nvPr>
            <p:extLst>
              <p:ext uri="{D42A27DB-BD31-4B8C-83A1-F6EECF244321}">
                <p14:modId xmlns:p14="http://schemas.microsoft.com/office/powerpoint/2010/main" val="712977284"/>
              </p:ext>
            </p:extLst>
          </p:nvPr>
        </p:nvGraphicFramePr>
        <p:xfrm>
          <a:off x="322083" y="281619"/>
          <a:ext cx="11074787" cy="620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6864626" y="734203"/>
            <a:ext cx="2517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 Location </a:t>
            </a:r>
          </a:p>
          <a:p>
            <a:pPr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 Population </a:t>
            </a:r>
          </a:p>
          <a:p>
            <a:pPr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 Literacy Rate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04088" y="2110117"/>
            <a:ext cx="435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Percentage of COD Returns for each client</a:t>
            </a:r>
          </a:p>
          <a:p>
            <a:pPr marL="285750" indent="-28575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Percentage of Shipments of each client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56100" y="3508433"/>
            <a:ext cx="377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Quantity</a:t>
            </a:r>
          </a:p>
          <a:p>
            <a:pPr marL="285750" indent="-28575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Delay</a:t>
            </a:r>
          </a:p>
          <a:p>
            <a:pPr marL="285750" indent="-28575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dirty="0"/>
              <a:t>Time Taken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85108" y="5186768"/>
            <a:ext cx="2385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Fraud Phone Number</a:t>
            </a:r>
          </a:p>
        </p:txBody>
      </p:sp>
    </p:spTree>
    <p:extLst>
      <p:ext uri="{BB962C8B-B14F-4D97-AF65-F5344CB8AC3E}">
        <p14:creationId xmlns:p14="http://schemas.microsoft.com/office/powerpoint/2010/main" val="41355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365" y="3230356"/>
            <a:ext cx="8517835" cy="5067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latin typeface="Aileron Light" panose="00000400000000000000" pitchFamily="50" charset="0"/>
              </a:rPr>
              <a:t>Hypothesis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6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ileron Light" panose="00000400000000000000" pitchFamily="50" charset="0"/>
              </a:rPr>
              <a:t>Hypothesis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440218"/>
            <a:ext cx="10134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Demographic Data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Location </a:t>
            </a:r>
            <a:r>
              <a:rPr lang="en-US" sz="2000" dirty="0"/>
              <a:t>-  Higher return probability of shipments in Metros followed by Tier-I, II , III, 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Population </a:t>
            </a:r>
            <a:r>
              <a:rPr lang="en-US" sz="2000" dirty="0"/>
              <a:t>- Higher the population of the city, more the number of returns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Literacy Rate </a:t>
            </a:r>
            <a:r>
              <a:rPr lang="en-US" sz="2000" dirty="0"/>
              <a:t>- More COD return rate expected with area having higher literacy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Shipment Details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Category of the Shipment </a:t>
            </a:r>
            <a:r>
              <a:rPr lang="en-US" sz="2000" dirty="0"/>
              <a:t>– Certain categories will have higher return rates compared to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Quantity of the Shipment in each delivery</a:t>
            </a:r>
            <a:r>
              <a:rPr lang="en-US" sz="2000" dirty="0"/>
              <a:t> – Cod return will be higher on the days when the number of shipments is more compared to the average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Price of the Shipment</a:t>
            </a:r>
            <a:r>
              <a:rPr lang="en-US" sz="2000" dirty="0"/>
              <a:t> – More is the price of the shipment, higher will be probability of its 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Time taken </a:t>
            </a:r>
            <a:r>
              <a:rPr lang="en-US" sz="2000" dirty="0"/>
              <a:t>– If the Time taken is higher then the shipment is likely to be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Delay </a:t>
            </a:r>
            <a:r>
              <a:rPr lang="en-US" sz="2000" dirty="0"/>
              <a:t>– If there is delay, then shipment is likely to be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8399"/>
            <a:ext cx="11035937" cy="841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ileron Light" panose="00000400000000000000" pitchFamily="50" charset="0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Client Data :</a:t>
            </a:r>
            <a:endParaRPr lang="en-US" sz="2200" b="1" dirty="0"/>
          </a:p>
          <a:p>
            <a:r>
              <a:rPr lang="en-US" sz="2000" b="1" dirty="0"/>
              <a:t>Percentage of COD Returns for each client </a:t>
            </a:r>
            <a:r>
              <a:rPr lang="en-US" sz="2000" dirty="0"/>
              <a:t>-  Higher the COD return percentage, higher the return probability of its shipment.</a:t>
            </a:r>
          </a:p>
          <a:p>
            <a:r>
              <a:rPr lang="en-US" sz="2000" b="1" dirty="0"/>
              <a:t>Percentage of Shipments of each client </a:t>
            </a:r>
            <a:r>
              <a:rPr lang="en-US" sz="2000" dirty="0"/>
              <a:t>– Higher is the Percentage, higher the return probability of its shipment.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Customer Data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History of the Customer </a:t>
            </a:r>
            <a:r>
              <a:rPr lang="en-US" sz="2000" dirty="0"/>
              <a:t>– If the customer has had high returns then return probability of its shipment will be higher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Fraud Phone Number</a:t>
            </a:r>
            <a:r>
              <a:rPr lang="en-US" sz="2000" dirty="0"/>
              <a:t> – If a fraud number is given by a customer  then return probability of its shipment will be higher.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0382"/>
            <a:ext cx="10515600" cy="841180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F0AA-2519-094E-BF25-7003E1AE88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661" y="374494"/>
            <a:ext cx="971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ileron Light" panose="00000400000000000000" pitchFamily="50" charset="0"/>
              </a:rPr>
              <a:t>Clients – Volume Distribution and Return Rates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80156"/>
              </p:ext>
            </p:extLst>
          </p:nvPr>
        </p:nvGraphicFramePr>
        <p:xfrm>
          <a:off x="7781619" y="1457729"/>
          <a:ext cx="3944511" cy="19461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8625">
                  <a:extLst>
                    <a:ext uri="{9D8B030D-6E8A-4147-A177-3AD203B41FA5}">
                      <a16:colId xmlns:a16="http://schemas.microsoft.com/office/drawing/2014/main" val="3758386232"/>
                    </a:ext>
                  </a:extLst>
                </a:gridCol>
                <a:gridCol w="1634354">
                  <a:extLst>
                    <a:ext uri="{9D8B030D-6E8A-4147-A177-3AD203B41FA5}">
                      <a16:colId xmlns:a16="http://schemas.microsoft.com/office/drawing/2014/main" val="2255083962"/>
                    </a:ext>
                  </a:extLst>
                </a:gridCol>
                <a:gridCol w="1251532">
                  <a:extLst>
                    <a:ext uri="{9D8B030D-6E8A-4147-A177-3AD203B41FA5}">
                      <a16:colId xmlns:a16="http://schemas.microsoft.com/office/drawing/2014/main" val="4008244690"/>
                    </a:ext>
                  </a:extLst>
                </a:gridCol>
              </a:tblGrid>
              <a:tr h="691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Buckets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%Returned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No.of</a:t>
                      </a:r>
                      <a:r>
                        <a:rPr lang="en-US" sz="1800" u="none" strike="noStrike" dirty="0">
                          <a:effectLst/>
                        </a:rPr>
                        <a:t> clients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040362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346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589231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369069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1219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19924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07300" y="3484934"/>
            <a:ext cx="4293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Findings: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Buckets are divided on the basis of return rates of each client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Low contains clients with return rate less than 13%, Medium between 13% to 19% and High more than 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19020" y="4302231"/>
            <a:ext cx="6682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Findings 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C, E, F, Medium and </a:t>
            </a:r>
            <a:r>
              <a:rPr lang="en-US" sz="1600" dirty="0" err="1"/>
              <a:t>Lontailed</a:t>
            </a:r>
            <a:r>
              <a:rPr lang="en-US" sz="1600" dirty="0"/>
              <a:t> clients have high return rates even though their contribution to the total COD shipments are less.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Medium contains 15 Clients with contribution between 0.75% to 2.5% and </a:t>
            </a:r>
            <a:r>
              <a:rPr lang="en-US" sz="1600" dirty="0" err="1"/>
              <a:t>Longtailed</a:t>
            </a:r>
            <a:r>
              <a:rPr lang="en-US" sz="1600" dirty="0"/>
              <a:t> contains 1800 Clients  with contribution less than 075%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9E72429-D2D0-459A-B934-FBA0675BC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13114"/>
              </p:ext>
            </p:extLst>
          </p:nvPr>
        </p:nvGraphicFramePr>
        <p:xfrm>
          <a:off x="795579" y="1115069"/>
          <a:ext cx="670560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D121C3-314F-408C-8255-821B06B87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821672"/>
              </p:ext>
            </p:extLst>
          </p:nvPr>
        </p:nvGraphicFramePr>
        <p:xfrm>
          <a:off x="986623" y="1519626"/>
          <a:ext cx="5256396" cy="317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A488BE-6A51-44A3-9DED-03292A6BC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623048"/>
              </p:ext>
            </p:extLst>
          </p:nvPr>
        </p:nvGraphicFramePr>
        <p:xfrm>
          <a:off x="6243019" y="1519626"/>
          <a:ext cx="5696189" cy="317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904" y="7288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0904" y="498037"/>
            <a:ext cx="875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ileron Light" panose="00000400000000000000" pitchFamily="50" charset="0"/>
              </a:rPr>
              <a:t> Zones- Volume Distribution and Return Rates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904" y="4863189"/>
            <a:ext cx="5114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Findings: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 contribution to the total shipments - D, S4, at the same time they even have high return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695268" y="4863189"/>
            <a:ext cx="4835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Findings: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Buckets are formed on the basis of their return rate and volume distribution.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695268" y="1196460"/>
            <a:ext cx="263471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400" dirty="0"/>
              <a:t>High – A, B, C, S2, S4, S5</a:t>
            </a:r>
          </a:p>
          <a:p>
            <a:pPr lvl="0"/>
            <a:r>
              <a:rPr lang="en-US" sz="1400" dirty="0"/>
              <a:t>Low – E, S1, S3, S6, Others </a:t>
            </a:r>
          </a:p>
        </p:txBody>
      </p:sp>
    </p:spTree>
    <p:extLst>
      <p:ext uri="{BB962C8B-B14F-4D97-AF65-F5344CB8AC3E}">
        <p14:creationId xmlns:p14="http://schemas.microsoft.com/office/powerpoint/2010/main" val="1015283937"/>
      </p:ext>
    </p:extLst>
  </p:cSld>
  <p:clrMapOvr>
    <a:masterClrMapping/>
  </p:clrMapOvr>
</p:sld>
</file>

<file path=ppt/theme/theme1.xml><?xml version="1.0" encoding="utf-8"?>
<a:theme xmlns:a="http://schemas.openxmlformats.org/drawingml/2006/main" name="Delhivery Predictions_new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Delhivery Predictions_new</Template>
  <TotalTime>6164</TotalTime>
  <Words>1642</Words>
  <Application>Microsoft Office PowerPoint</Application>
  <PresentationFormat>Widescreen</PresentationFormat>
  <Paragraphs>244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Aileron Light</vt:lpstr>
      <vt:lpstr>Aileron SemiBold</vt:lpstr>
      <vt:lpstr>Arial</vt:lpstr>
      <vt:lpstr>Calibri</vt:lpstr>
      <vt:lpstr>Calibri Light</vt:lpstr>
      <vt:lpstr>Consolas</vt:lpstr>
      <vt:lpstr>Lucida Sans</vt:lpstr>
      <vt:lpstr>Moon</vt:lpstr>
      <vt:lpstr>Delhivery Predictions_new</vt:lpstr>
      <vt:lpstr>PowerPoint Presentation</vt:lpstr>
      <vt:lpstr>Problem Statement</vt:lpstr>
      <vt:lpstr>PowerPoint Presentation</vt:lpstr>
      <vt:lpstr>PowerPoint Presentation</vt:lpstr>
      <vt:lpstr>Hypothesis Generation</vt:lpstr>
      <vt:lpstr>Contd.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 to model building</vt:lpstr>
      <vt:lpstr>Variables considered for First iteration</vt:lpstr>
      <vt:lpstr>Model (First Iteration) – Logistic Regression</vt:lpstr>
      <vt:lpstr>Model(First Iteration) – Random Forest</vt:lpstr>
      <vt:lpstr>Final Variables Considered</vt:lpstr>
      <vt:lpstr>Model (Final Iteration) – Logistic Regression</vt:lpstr>
      <vt:lpstr>Model(Final Iteration) – Random Forest</vt:lpstr>
      <vt:lpstr>Confusion matrix –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delhivery</dc:creator>
  <cp:lastModifiedBy>Utkarsh Gupta</cp:lastModifiedBy>
  <cp:revision>213</cp:revision>
  <cp:lastPrinted>2016-02-16T08:38:56Z</cp:lastPrinted>
  <dcterms:created xsi:type="dcterms:W3CDTF">2016-07-06T09:11:33Z</dcterms:created>
  <dcterms:modified xsi:type="dcterms:W3CDTF">2017-07-11T10:07:55Z</dcterms:modified>
</cp:coreProperties>
</file>