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FFE9"/>
    <a:srgbClr val="3A506B"/>
    <a:srgbClr val="1C2541"/>
    <a:srgbClr val="0B1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9922-1373-4F83-AA47-CB823F3E0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0C60A-2A50-43B7-A708-C1F8F242D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6C65-EC39-452C-B2F9-D6041B85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3C90-C737-4B89-A181-DBCD45FF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148D-FA80-4036-B799-6BCDF19D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92C5-9FAE-411F-A7EE-9B6E093F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3C3D9-C399-4332-8B18-D17B76B6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CB89-221E-480E-B58B-1128E343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1C8AD-1B75-4285-914E-1385361B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6DD9-34D4-449B-A677-B932DC80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2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760D4-53DD-4782-9F0E-15C0E6139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01A8D-7628-46E5-99A9-AC506E8C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04DC-0A04-4E35-BA45-4F3A006D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4422-F7CF-42D7-B836-07A2A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F06F-BE10-4818-A802-018C3AFC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CD86-3B70-4800-87D1-18053582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08E0-EDA4-43C6-8F03-32ACE24A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F400-097E-4937-A1CC-D750255E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A450-B431-4B91-9924-108D217B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4530-7AED-4689-859D-7C0D1A69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1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F100-C837-4282-B8D1-0027BE90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9737-3390-49B4-8A84-A1D228E5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D35F-88BB-4B5B-92A6-E1ACB13E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7699-15EF-4454-B291-8242E830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D676-AE0C-4958-AA54-957F70D4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EF30-977D-4AFA-A92D-93CACD7B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8A9-1C07-4315-8A48-0ECEB553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F25A-5FA3-4C34-A71F-71BAD30FE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FD559-4EC9-46CF-B729-1375831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8BFE-DBCB-430B-9A72-AA0E3B0D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865A-BB53-44D3-9A83-1A87C43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7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8FAC-86E7-413D-9EA6-42684194C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32CD-8A1A-46F9-9A02-9F8C65B4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FCE2B-41C2-44E9-B0A5-77EE8D0C9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93C0B-2E6E-40B4-AD64-73AC5C06D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A57E7-4E80-4E6A-9BFB-89636F605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EAF15-12E4-4FAD-857C-A4A0690C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498C1-D331-48E1-95B4-D75ECDC7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BBD83-FAF5-4DD6-858C-D42863DA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5722-B765-4388-A077-022F714C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DDA6E-F932-4CA5-A7DA-20DCBE6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ADE08-DC58-4C77-B2C6-DDF1EC02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CB5E-7308-4431-A97E-320A0AB2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1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2B76D-F73D-4C18-A4F7-BE25C62C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47C7D-D8F8-4D3D-9162-40AF0A4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8AAB7-572B-4FC3-83BB-2EC84C23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EA48-C8F4-4B6E-B84F-551E9CA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90B0-430E-40E3-B7FD-79909F11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346B-A235-4956-BD43-83ECF73AD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4930-BE9C-41C2-972A-C2BC945B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F7D98-FF80-4E7A-9328-DE48D6D7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850AC-2EAE-4AC3-8191-16B0A264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FEAA-E3C4-4B32-99FF-9DA4435F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A7774-88B5-469A-B990-8212FCEC4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31C2-8E5F-4138-9DD2-07DCB927C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9F8C3-0883-495F-B9C8-36160CC7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8F3B-ED15-4FC7-98E9-30A6531F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9F45-EC65-4390-BBA5-38B63F0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rgbClr val="0B132B"/>
            </a:gs>
            <a:gs pos="48000">
              <a:srgbClr val="1C2541"/>
            </a:gs>
            <a:gs pos="100000">
              <a:srgbClr val="3A506B"/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94FFA-20DF-4EC8-9EF2-6FC010B5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C515-0F9D-405D-B935-460F078D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D42F-6AF5-49E4-9301-007E9FD5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2C6D-A9C5-48B8-A6EF-348E016F6BAD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AAD2-2409-48CF-A951-392A3EFD2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BCC8-415F-4EB2-A4AE-1D9D37B05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58F98-445F-4839-96FB-0514125D0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4FFD-FBEC-44D3-AA0B-84C305214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FFFE9"/>
                </a:solidFill>
              </a:rPr>
              <a:t>Analysis of Banking Operations</a:t>
            </a:r>
            <a:endParaRPr lang="en-IN" b="1" i="1" dirty="0">
              <a:solidFill>
                <a:srgbClr val="6FFFE9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76564-8F30-426C-8C44-0C654D46E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FFFE9"/>
                </a:solidFill>
              </a:rPr>
              <a:t>By </a:t>
            </a:r>
          </a:p>
          <a:p>
            <a:r>
              <a:rPr lang="en-US" sz="3200" dirty="0">
                <a:solidFill>
                  <a:srgbClr val="6FFFE9"/>
                </a:solidFill>
              </a:rPr>
              <a:t>Utkarsh Sharma</a:t>
            </a:r>
            <a:endParaRPr lang="en-IN" sz="3200" dirty="0">
              <a:solidFill>
                <a:srgbClr val="6FFFE9"/>
              </a:solidFill>
            </a:endParaRPr>
          </a:p>
          <a:p>
            <a:endParaRPr lang="en-US" dirty="0">
              <a:solidFill>
                <a:srgbClr val="6FFF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2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AE2B26-B560-4AB3-8025-4D5FBF7EA9ED}"/>
              </a:ext>
            </a:extLst>
          </p:cNvPr>
          <p:cNvSpPr txBox="1"/>
          <p:nvPr/>
        </p:nvSpPr>
        <p:spPr>
          <a:xfrm>
            <a:off x="1696382" y="2497976"/>
            <a:ext cx="87992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6FFFE9"/>
                </a:solidFill>
                <a:latin typeface="Algerian" panose="04020705040A02060702" pitchFamily="82" charset="0"/>
              </a:rPr>
              <a:t>Dashboard</a:t>
            </a:r>
            <a:endParaRPr lang="en-IN" sz="11500" dirty="0">
              <a:solidFill>
                <a:srgbClr val="6FFFE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4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642664-F8E2-4179-978E-260AE308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1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Q1.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Customers of different age groups prefer different types of accounts (e.g., Savings, Current, Salary, Over Draft).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is the distribution of account types across different age groups?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29A7F-E875-48F9-9D3A-515447740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01" b="60147"/>
          <a:stretch/>
        </p:blipFill>
        <p:spPr>
          <a:xfrm>
            <a:off x="3064689" y="4164727"/>
            <a:ext cx="3933588" cy="1135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B110D-C579-4286-BB55-65D2C0C2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859" y="1979187"/>
            <a:ext cx="4564064" cy="3219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100A8-6376-4995-86E2-EB295E251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323" y="4164727"/>
            <a:ext cx="1423825" cy="163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8E4E1A-AC85-4366-83EE-2D89702EB9C5}"/>
              </a:ext>
            </a:extLst>
          </p:cNvPr>
          <p:cNvSpPr txBox="1"/>
          <p:nvPr/>
        </p:nvSpPr>
        <p:spPr>
          <a:xfrm>
            <a:off x="1568741" y="1825625"/>
            <a:ext cx="58151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6FFFE9"/>
                </a:solidFill>
              </a:rPr>
              <a:t>Here I have divided age into different age groups,</a:t>
            </a:r>
            <a:br>
              <a:rPr lang="en-IN" sz="1600" dirty="0">
                <a:solidFill>
                  <a:srgbClr val="6FFFE9"/>
                </a:solidFill>
              </a:rPr>
            </a:br>
            <a:r>
              <a:rPr lang="en-IN" sz="1600" dirty="0">
                <a:solidFill>
                  <a:srgbClr val="6FFFE9"/>
                </a:solidFill>
              </a:rPr>
              <a:t>as you can see in chart : </a:t>
            </a:r>
          </a:p>
          <a:p>
            <a:endParaRPr lang="en-US" sz="1600" dirty="0">
              <a:solidFill>
                <a:srgbClr val="6FFFE9"/>
              </a:solidFill>
            </a:endParaRPr>
          </a:p>
          <a:p>
            <a:r>
              <a:rPr lang="en-US" sz="1600" dirty="0">
                <a:solidFill>
                  <a:srgbClr val="6FFFE9"/>
                </a:solidFill>
              </a:rPr>
              <a:t>18-25 : Prefer Salary and Current Account</a:t>
            </a:r>
          </a:p>
          <a:p>
            <a:r>
              <a:rPr lang="en-US" sz="1600" dirty="0">
                <a:solidFill>
                  <a:srgbClr val="6FFFE9"/>
                </a:solidFill>
              </a:rPr>
              <a:t>25-35 : This have a uniform preference in all account type.</a:t>
            </a:r>
          </a:p>
          <a:p>
            <a:r>
              <a:rPr lang="en-US" sz="1600" dirty="0">
                <a:solidFill>
                  <a:srgbClr val="6FFFE9"/>
                </a:solidFill>
              </a:rPr>
              <a:t>36-45 : This age group have less preference towards saving account.</a:t>
            </a:r>
          </a:p>
          <a:p>
            <a:r>
              <a:rPr lang="en-US" sz="1600" dirty="0">
                <a:solidFill>
                  <a:srgbClr val="6FFFE9"/>
                </a:solidFill>
              </a:rPr>
              <a:t>46-60 : Preference of this group is more towards Over Draft</a:t>
            </a:r>
          </a:p>
          <a:p>
            <a:r>
              <a:rPr lang="en-US" sz="1600" dirty="0">
                <a:solidFill>
                  <a:srgbClr val="6FFFE9"/>
                </a:solidFill>
              </a:rPr>
              <a:t>60+ : Prefer salary and saving accounts</a:t>
            </a:r>
          </a:p>
        </p:txBody>
      </p:sp>
    </p:spTree>
    <p:extLst>
      <p:ext uri="{BB962C8B-B14F-4D97-AF65-F5344CB8AC3E}">
        <p14:creationId xmlns:p14="http://schemas.microsoft.com/office/powerpoint/2010/main" val="261622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Q2.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Branches located in urban areas have higher total transaction amounts compared to branches in rural areas.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are the total transaction amounts for branches in urban vs. rural areas?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B42F3-8777-4015-B5E4-90F0F2855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25" y="1741839"/>
            <a:ext cx="5504591" cy="312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2BE6F-4D86-4A3C-B6D2-EE75FFA2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17" y="3113906"/>
            <a:ext cx="1834392" cy="1750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B1B77-A712-4C21-AB6E-81A09C972515}"/>
              </a:ext>
            </a:extLst>
          </p:cNvPr>
          <p:cNvSpPr/>
          <p:nvPr/>
        </p:nvSpPr>
        <p:spPr>
          <a:xfrm>
            <a:off x="1479259" y="1825625"/>
            <a:ext cx="50389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This representation clearly shows that the total </a:t>
            </a:r>
            <a:br>
              <a:rPr lang="en-IN" dirty="0">
                <a:solidFill>
                  <a:srgbClr val="6FFFE9"/>
                </a:solidFill>
              </a:rPr>
            </a:br>
            <a:r>
              <a:rPr lang="en-IN" dirty="0">
                <a:solidFill>
                  <a:srgbClr val="6FFFE9"/>
                </a:solidFill>
              </a:rPr>
              <a:t>transaction taken place at Urban branches </a:t>
            </a:r>
            <a:br>
              <a:rPr lang="en-IN" dirty="0">
                <a:solidFill>
                  <a:srgbClr val="6FFFE9"/>
                </a:solidFill>
              </a:rPr>
            </a:br>
            <a:r>
              <a:rPr lang="en-IN" dirty="0">
                <a:solidFill>
                  <a:srgbClr val="6FFFE9"/>
                </a:solidFill>
              </a:rPr>
              <a:t>are more as compared to rural, which means this hypothesis </a:t>
            </a:r>
            <a:br>
              <a:rPr lang="en-IN" dirty="0">
                <a:solidFill>
                  <a:srgbClr val="6FFFE9"/>
                </a:solidFill>
              </a:rPr>
            </a:br>
            <a:r>
              <a:rPr lang="en-IN" dirty="0">
                <a:solidFill>
                  <a:srgbClr val="6FFFE9"/>
                </a:solidFill>
              </a:rPr>
              <a:t>is supported.</a:t>
            </a:r>
            <a:endParaRPr lang="en-US" dirty="0">
              <a:solidFill>
                <a:srgbClr val="6FFF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4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Q3.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There is a significant increase in the number of transactions at the beginning and end of the month.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How does the number of transactions vary over a month?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79150-D072-45B4-8186-918C362F5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86" t="11067" r="6818" b="56238"/>
          <a:stretch/>
        </p:blipFill>
        <p:spPr>
          <a:xfrm>
            <a:off x="5670064" y="5547007"/>
            <a:ext cx="3773031" cy="617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3C57A-18F8-42B7-9153-8D2A2FE2C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474" b="45576"/>
          <a:stretch/>
        </p:blipFill>
        <p:spPr>
          <a:xfrm>
            <a:off x="1479258" y="4865554"/>
            <a:ext cx="4113846" cy="1311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33FB3-A305-432B-AD84-D67376A1C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168" y="4629697"/>
            <a:ext cx="1971412" cy="153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52A2C7-7520-4CA9-AF7C-9CDD1ED1D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866" y="1805420"/>
            <a:ext cx="4748168" cy="24208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65085E-27EF-4D63-8706-E549033B1258}"/>
              </a:ext>
            </a:extLst>
          </p:cNvPr>
          <p:cNvSpPr/>
          <p:nvPr/>
        </p:nvSpPr>
        <p:spPr>
          <a:xfrm>
            <a:off x="1479258" y="1825625"/>
            <a:ext cx="5265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6FFFE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DB441-E328-4FC0-9223-E065D9EE4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328" y="3480304"/>
            <a:ext cx="1859611" cy="878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9B911-026A-4127-9792-E26F392C1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46" y="3492070"/>
            <a:ext cx="1810865" cy="869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840FD-5708-469F-B4CD-EA202EBBB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11" y="3501376"/>
            <a:ext cx="1780218" cy="8692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35C835-57C6-4AEC-80E4-BE43D3FDFEE4}"/>
              </a:ext>
            </a:extLst>
          </p:cNvPr>
          <p:cNvSpPr/>
          <p:nvPr/>
        </p:nvSpPr>
        <p:spPr>
          <a:xfrm>
            <a:off x="1479258" y="18090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This representation clearly shows number of 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transaction is more at the ending and middle of month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but no. of transaction at beginning is comparatively less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so this hypothesis is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3477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Q4.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High-value transactions (amounts above a certain threshold) are more frequent in certain branches.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Which branches have the highest frequency of high-value transactions?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3041F-267B-4A26-B391-60F1A912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826" y="1839227"/>
            <a:ext cx="4600084" cy="2478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E7D7F-470D-4150-BFFF-DE855731D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331"/>
          <a:stretch/>
        </p:blipFill>
        <p:spPr>
          <a:xfrm>
            <a:off x="1224294" y="5028756"/>
            <a:ext cx="3559315" cy="120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F03A6-8BD7-4E4A-A773-52181B9F5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159"/>
          <a:stretch/>
        </p:blipFill>
        <p:spPr>
          <a:xfrm>
            <a:off x="5048719" y="4912611"/>
            <a:ext cx="4005039" cy="1334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77EDB-14EB-448E-A714-94AFFD1A55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1061" b="23440"/>
          <a:stretch/>
        </p:blipFill>
        <p:spPr>
          <a:xfrm>
            <a:off x="9318868" y="4852861"/>
            <a:ext cx="2299094" cy="14438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8FB4CB-1836-4061-951A-22DB4CC5EAA4}"/>
              </a:ext>
            </a:extLst>
          </p:cNvPr>
          <p:cNvSpPr/>
          <p:nvPr/>
        </p:nvSpPr>
        <p:spPr>
          <a:xfrm>
            <a:off x="1470869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In this visualization there are top 5 branches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that have highest frequency of high-value transactions</a:t>
            </a:r>
          </a:p>
          <a:p>
            <a:endParaRPr lang="en-US" dirty="0">
              <a:solidFill>
                <a:srgbClr val="6FFFE9"/>
              </a:solidFill>
            </a:endParaRPr>
          </a:p>
          <a:p>
            <a:r>
              <a:rPr lang="en-US" dirty="0">
                <a:solidFill>
                  <a:srgbClr val="6FFFE9"/>
                </a:solidFill>
              </a:rPr>
              <a:t>High-value transaction: This KPI is 2580 for our data,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i.e. the average transaction amount.</a:t>
            </a:r>
          </a:p>
        </p:txBody>
      </p:sp>
    </p:spTree>
    <p:extLst>
      <p:ext uri="{BB962C8B-B14F-4D97-AF65-F5344CB8AC3E}">
        <p14:creationId xmlns:p14="http://schemas.microsoft.com/office/powerpoint/2010/main" val="31222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Q5.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Customers with multiple account types have higher overall balances.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is the average balance of customers with multiple account types compared to those with a single account type?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CA2B5-A09B-4E88-A526-13EDFE102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70" y="1647990"/>
            <a:ext cx="4558730" cy="2339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67FBC-4EE5-4924-9713-D33031F5F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6" r="29030" b="34621"/>
          <a:stretch/>
        </p:blipFill>
        <p:spPr>
          <a:xfrm>
            <a:off x="3944910" y="4409296"/>
            <a:ext cx="3869063" cy="126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CD79D-CD8C-4200-A0A3-B63530E41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929" b="15764"/>
          <a:stretch/>
        </p:blipFill>
        <p:spPr>
          <a:xfrm>
            <a:off x="611563" y="4397244"/>
            <a:ext cx="3135507" cy="1265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C599A-76CF-451C-8778-D960D862C2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760" b="50374"/>
          <a:stretch/>
        </p:blipFill>
        <p:spPr>
          <a:xfrm>
            <a:off x="3612859" y="3060318"/>
            <a:ext cx="3869063" cy="1016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F46BA-FC46-4E2F-A857-6B899F408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360" y="3093032"/>
            <a:ext cx="2811859" cy="9924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DCB3D-7CA2-4A30-B183-F8E83563A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6953" y="4140620"/>
            <a:ext cx="2053866" cy="1533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CE7D20-750A-4644-82DB-D934056099A3}"/>
              </a:ext>
            </a:extLst>
          </p:cNvPr>
          <p:cNvSpPr/>
          <p:nvPr/>
        </p:nvSpPr>
        <p:spPr>
          <a:xfrm>
            <a:off x="1470870" y="17463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As this visualization clearly giving us an idea that the 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customers having multiple accounts have higher bank balance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as compared to customers having single account, so the 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given hypothesis is supported.</a:t>
            </a:r>
          </a:p>
        </p:txBody>
      </p:sp>
    </p:spTree>
    <p:extLst>
      <p:ext uri="{BB962C8B-B14F-4D97-AF65-F5344CB8AC3E}">
        <p14:creationId xmlns:p14="http://schemas.microsoft.com/office/powerpoint/2010/main" val="6317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Q6.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Branches with a higher number of employees handle a larger volume of transactions.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is the relationship between the number of employees at a branch and the total transaction volume?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2D41F-F0DC-44EC-8651-464A463F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32" y="1637171"/>
            <a:ext cx="4785762" cy="2840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50EAC-6D31-4456-B865-D89584DBC8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494"/>
          <a:stretch/>
        </p:blipFill>
        <p:spPr>
          <a:xfrm>
            <a:off x="2091287" y="4001294"/>
            <a:ext cx="4429601" cy="1903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D18248-FD48-46EF-9D58-59AD056C6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603"/>
          <a:stretch/>
        </p:blipFill>
        <p:spPr>
          <a:xfrm>
            <a:off x="2091288" y="3285165"/>
            <a:ext cx="4476750" cy="559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A53B0-5B57-4902-8776-B6E61A9F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032" y="4749835"/>
            <a:ext cx="2328294" cy="11553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9323A6-E5BA-4E78-A17C-0BFB6FABAE73}"/>
              </a:ext>
            </a:extLst>
          </p:cNvPr>
          <p:cNvSpPr/>
          <p:nvPr/>
        </p:nvSpPr>
        <p:spPr>
          <a:xfrm>
            <a:off x="1466068" y="1825625"/>
            <a:ext cx="5345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This table represents the name of all employee handling the amount of transactions. 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And when I shortlist the employee with respect to their branches, I observed this hypothesis is true.</a:t>
            </a:r>
          </a:p>
        </p:txBody>
      </p:sp>
    </p:spTree>
    <p:extLst>
      <p:ext uri="{BB962C8B-B14F-4D97-AF65-F5344CB8AC3E}">
        <p14:creationId xmlns:p14="http://schemas.microsoft.com/office/powerpoint/2010/main" val="222052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Q7.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Certain types of transactions (e.g., deposits, withdrawals, transfers) are more common at specific times of the day.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are the most common types of transactions, and how do their frequencies vary throughout the day?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96C38-884C-41C7-BE3E-EC8F820D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1689194"/>
            <a:ext cx="4219575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1A059-D689-4672-A099-38CD802F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61" y="3711634"/>
            <a:ext cx="4240943" cy="802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24262-53E1-44F1-A1C4-015E3C743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629" y="4654550"/>
            <a:ext cx="4219575" cy="1838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378E6F-0327-4070-86D0-02EB20580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225" y="4359741"/>
            <a:ext cx="2543175" cy="2152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E9945F-80DF-4C8D-98C1-A372B7329536}"/>
              </a:ext>
            </a:extLst>
          </p:cNvPr>
          <p:cNvSpPr/>
          <p:nvPr/>
        </p:nvSpPr>
        <p:spPr>
          <a:xfrm>
            <a:off x="1510732" y="1825625"/>
            <a:ext cx="5259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This representation clearly shows that “Transfers”</a:t>
            </a:r>
            <a:br>
              <a:rPr lang="en-US" dirty="0">
                <a:solidFill>
                  <a:srgbClr val="6FFFE9"/>
                </a:solidFill>
              </a:rPr>
            </a:br>
            <a:r>
              <a:rPr lang="en-US" dirty="0">
                <a:solidFill>
                  <a:srgbClr val="6FFFE9"/>
                </a:solidFill>
              </a:rPr>
              <a:t>is most common type of transaction.</a:t>
            </a:r>
          </a:p>
        </p:txBody>
      </p:sp>
    </p:spTree>
    <p:extLst>
      <p:ext uri="{BB962C8B-B14F-4D97-AF65-F5344CB8AC3E}">
        <p14:creationId xmlns:p14="http://schemas.microsoft.com/office/powerpoint/2010/main" val="119176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31-FB22-4D41-A1A9-346A0164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6FFFE9"/>
                </a:solidFill>
              </a:rPr>
              <a:t>Q8.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Hypothesis: Younger customers (age 18-35) perform more transactions compared to older customers.</a:t>
            </a:r>
            <a:br>
              <a:rPr lang="en-US" sz="2000" b="1" dirty="0">
                <a:solidFill>
                  <a:srgbClr val="6FFFE9"/>
                </a:solidFill>
              </a:rPr>
            </a:br>
            <a:r>
              <a:rPr lang="en-US" sz="2000" b="1" dirty="0">
                <a:solidFill>
                  <a:srgbClr val="6FFFE9"/>
                </a:solidFill>
              </a:rPr>
              <a:t>Question: What is the transaction frequency across different age groups?</a:t>
            </a:r>
            <a:endParaRPr lang="en-IN" sz="2000" b="1" dirty="0">
              <a:solidFill>
                <a:srgbClr val="6FFFE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EAF4-E6FB-489F-A174-0D0CE545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6FFFE9"/>
                </a:solidFill>
              </a:rPr>
              <a:t>Ans :</a:t>
            </a:r>
            <a:endParaRPr lang="en-IN" sz="2000" dirty="0">
              <a:solidFill>
                <a:srgbClr val="6FFFE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4FC59-A3FE-47BB-8BEE-5947E96AE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95" y="2400136"/>
            <a:ext cx="5008358" cy="2863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E7688-4D1E-49CA-B7CF-4D84DD41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41" y="4150829"/>
            <a:ext cx="3231388" cy="1030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D56AD-5DB4-4CCA-AAA6-9C8744A61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52" y="3832047"/>
            <a:ext cx="1896720" cy="13492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227B5C-4BAC-4C27-A998-BE4426F5024C}"/>
              </a:ext>
            </a:extLst>
          </p:cNvPr>
          <p:cNvSpPr/>
          <p:nvPr/>
        </p:nvSpPr>
        <p:spPr>
          <a:xfrm>
            <a:off x="1521204" y="1825625"/>
            <a:ext cx="5416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FFFE9"/>
                </a:solidFill>
              </a:rPr>
              <a:t>This representation tells us that age group “50+” have higher number of transaction the compared to “18-35” and “36-50”, so this hypothesis is false or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3435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633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Analysis of Banking Operations</vt:lpstr>
      <vt:lpstr>Q1. Hypothesis: Customers of different age groups prefer different types of accounts (e.g., Savings, Current, Salary, Over Draft). Question: What is the distribution of account types across different age groups?</vt:lpstr>
      <vt:lpstr>Q2. Hypothesis: Branches located in urban areas have higher total transaction amounts compared to branches in rural areas. Question: What are the total transaction amounts for branches in urban vs. rural areas?</vt:lpstr>
      <vt:lpstr>Q3. Hypothesis: There is a significant increase in the number of transactions at the beginning and end of the month. Question: How does the number of transactions vary over a month?</vt:lpstr>
      <vt:lpstr>Q4. Hypothesis: High-value transactions (amounts above a certain threshold) are more frequent in certain branches. Question: Which branches have the highest frequency of high-value transactions?</vt:lpstr>
      <vt:lpstr>Q5. Hypothesis: Customers with multiple account types have higher overall balances. Question: What is the average balance of customers with multiple account types compared to those with a single account type?</vt:lpstr>
      <vt:lpstr>Q6. Hypothesis: Branches with a higher number of employees handle a larger volume of transactions. Question: What is the relationship between the number of employees at a branch and the total transaction volume?</vt:lpstr>
      <vt:lpstr>Q7. Hypothesis: Certain types of transactions (e.g., deposits, withdrawals, transfers) are more common at specific times of the day. Question: What are the most common types of transactions, and how do their frequencies vary throughout the day?</vt:lpstr>
      <vt:lpstr>Q8. Hypothesis: Younger customers (age 18-35) perform more transactions compared to older customers. Question: What is the transaction frequency across different age groups?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Banking Operations</dc:title>
  <dc:creator>GarryRoach</dc:creator>
  <cp:lastModifiedBy>Utkarsh Sharma</cp:lastModifiedBy>
  <cp:revision>22</cp:revision>
  <dcterms:created xsi:type="dcterms:W3CDTF">2024-09-21T10:19:30Z</dcterms:created>
  <dcterms:modified xsi:type="dcterms:W3CDTF">2024-09-21T14:11:32Z</dcterms:modified>
</cp:coreProperties>
</file>