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3C4"/>
    <a:srgbClr val="6699FF"/>
    <a:srgbClr val="3399FF"/>
    <a:srgbClr val="00CCFF"/>
    <a:srgbClr val="66FFFF"/>
    <a:srgbClr val="CCE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95" autoAdjust="0"/>
    <p:restoredTop sz="94728" autoAdjust="0"/>
  </p:normalViewPr>
  <p:slideViewPr>
    <p:cSldViewPr>
      <p:cViewPr varScale="1">
        <p:scale>
          <a:sx n="21" d="100"/>
          <a:sy n="21" d="100"/>
        </p:scale>
        <p:origin x="556" y="48"/>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6816725"/>
            <a:ext cx="37306250" cy="4705350"/>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6583363" y="12436475"/>
            <a:ext cx="30724475"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Tree>
    <p:extLst>
      <p:ext uri="{BB962C8B-B14F-4D97-AF65-F5344CB8AC3E}">
        <p14:creationId xmlns:p14="http://schemas.microsoft.com/office/powerpoint/2010/main" val="200711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2193925" y="5121275"/>
            <a:ext cx="39503350" cy="14482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0584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879475"/>
            <a:ext cx="9875837" cy="18724563"/>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193925" y="879475"/>
            <a:ext cx="29475113" cy="18724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5541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2193925" y="5121275"/>
            <a:ext cx="39503350" cy="144827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51840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4101763"/>
            <a:ext cx="37307838" cy="43592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3467100" y="9301163"/>
            <a:ext cx="37307838"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9269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2193925" y="5121275"/>
            <a:ext cx="19675475"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22021800" y="5121275"/>
            <a:ext cx="19675475"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7025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2193925" y="4911725"/>
            <a:ext cx="19392900"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6959600"/>
            <a:ext cx="19392900"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2296438" y="4911725"/>
            <a:ext cx="19400837"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6959600"/>
            <a:ext cx="19400837"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23440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128378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28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3125"/>
            <a:ext cx="14439900" cy="3719513"/>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17160875" y="873125"/>
            <a:ext cx="245364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193925" y="4592638"/>
            <a:ext cx="14439900"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453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15362238"/>
            <a:ext cx="26335037" cy="1812925"/>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8602663" y="1960563"/>
            <a:ext cx="26335037"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602663" y="17175163"/>
            <a:ext cx="26335037"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5206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C4"/>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D1402A56-EF81-E1B7-3142-88EB034CE391}"/>
              </a:ext>
            </a:extLst>
          </p:cNvPr>
          <p:cNvSpPr>
            <a:spLocks noChangeArrowheads="1"/>
          </p:cNvSpPr>
          <p:nvPr userDrawn="1"/>
        </p:nvSpPr>
        <p:spPr bwMode="auto">
          <a:xfrm>
            <a:off x="0" y="3656013"/>
            <a:ext cx="7313613" cy="18281650"/>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228600" rIns="457200" bIns="457200"/>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lang="en-US" altLang="en-US" sz="4800">
              <a:latin typeface="Impact" panose="020B0806030902050204" pitchFamily="34" charset="0"/>
            </a:endParaRPr>
          </a:p>
        </p:txBody>
      </p:sp>
      <p:sp>
        <p:nvSpPr>
          <p:cNvPr id="1027" name="Rectangle 8">
            <a:extLst>
              <a:ext uri="{FF2B5EF4-FFF2-40B4-BE49-F238E27FC236}">
                <a16:creationId xmlns:a16="http://schemas.microsoft.com/office/drawing/2014/main" id="{C6C9A2F8-6AB7-62A8-A495-4A7315DF9185}"/>
              </a:ext>
            </a:extLst>
          </p:cNvPr>
          <p:cNvSpPr>
            <a:spLocks noChangeArrowheads="1"/>
          </p:cNvSpPr>
          <p:nvPr userDrawn="1"/>
        </p:nvSpPr>
        <p:spPr bwMode="auto">
          <a:xfrm>
            <a:off x="7312025" y="0"/>
            <a:ext cx="36564888" cy="3656013"/>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IN" altLang="en-US"/>
          </a:p>
        </p:txBody>
      </p:sp>
      <p:sp>
        <p:nvSpPr>
          <p:cNvPr id="1028" name="Rectangle 9">
            <a:extLst>
              <a:ext uri="{FF2B5EF4-FFF2-40B4-BE49-F238E27FC236}">
                <a16:creationId xmlns:a16="http://schemas.microsoft.com/office/drawing/2014/main" id="{62CEB9CF-3831-FF73-D88B-777C065A3162}"/>
              </a:ext>
            </a:extLst>
          </p:cNvPr>
          <p:cNvSpPr>
            <a:spLocks noChangeArrowheads="1"/>
          </p:cNvSpPr>
          <p:nvPr userDrawn="1"/>
        </p:nvSpPr>
        <p:spPr bwMode="auto">
          <a:xfrm>
            <a:off x="7312025" y="3656013"/>
            <a:ext cx="36564888" cy="182816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IN" altLang="en-US"/>
          </a:p>
        </p:txBody>
      </p:sp>
      <p:sp>
        <p:nvSpPr>
          <p:cNvPr id="1029" name="Line 11">
            <a:extLst>
              <a:ext uri="{FF2B5EF4-FFF2-40B4-BE49-F238E27FC236}">
                <a16:creationId xmlns:a16="http://schemas.microsoft.com/office/drawing/2014/main" id="{8AA6C388-ED4C-85E1-1399-E7417B41B3EB}"/>
              </a:ext>
            </a:extLst>
          </p:cNvPr>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Line 12">
            <a:extLst>
              <a:ext uri="{FF2B5EF4-FFF2-40B4-BE49-F238E27FC236}">
                <a16:creationId xmlns:a16="http://schemas.microsoft.com/office/drawing/2014/main" id="{3D6FDF9E-F93D-B03C-21C0-CCFA747D6514}"/>
              </a:ext>
            </a:extLst>
          </p:cNvPr>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1" name="Picture 15" descr="PosterTemplateCopyright">
            <a:extLst>
              <a:ext uri="{FF2B5EF4-FFF2-40B4-BE49-F238E27FC236}">
                <a16:creationId xmlns:a16="http://schemas.microsoft.com/office/drawing/2014/main" id="{D23A4344-0033-3B8B-6A2C-7C826A2E826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905000" y="214884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etbootstrap.com/docs/5.1/getting-" TargetMode="External"/><Relationship Id="rId7" Type="http://schemas.openxmlformats.org/officeDocument/2006/relationships/image" Target="../media/image4.png"/><Relationship Id="rId2" Type="http://schemas.openxmlformats.org/officeDocument/2006/relationships/hyperlink" Target="https://www.udemy.com/course/the-complete-guide-to-angular-2/"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rapidapi.com/hub"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21">
            <a:extLst>
              <a:ext uri="{FF2B5EF4-FFF2-40B4-BE49-F238E27FC236}">
                <a16:creationId xmlns:a16="http://schemas.microsoft.com/office/drawing/2014/main" id="{AC7D7A54-1750-9EA0-6DE8-F9E56781482F}"/>
              </a:ext>
            </a:extLst>
          </p:cNvPr>
          <p:cNvSpPr txBox="1">
            <a:spLocks noChangeArrowheads="1"/>
          </p:cNvSpPr>
          <p:nvPr/>
        </p:nvSpPr>
        <p:spPr bwMode="auto">
          <a:xfrm>
            <a:off x="684213" y="4570413"/>
            <a:ext cx="5942012" cy="9602629"/>
          </a:xfrm>
          <a:prstGeom prst="rect">
            <a:avLst/>
          </a:prstGeom>
          <a:solidFill>
            <a:srgbClr val="CCECFF"/>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3300" dirty="0">
                <a:solidFill>
                  <a:srgbClr val="FF0000"/>
                </a:solidFill>
              </a:rPr>
              <a:t>As we know that </a:t>
            </a:r>
            <a:r>
              <a:rPr lang="en-US" altLang="en-US" sz="3300" dirty="0" err="1">
                <a:solidFill>
                  <a:srgbClr val="FF0000"/>
                </a:solidFill>
              </a:rPr>
              <a:t>heatlh</a:t>
            </a:r>
            <a:r>
              <a:rPr lang="en-US" altLang="en-US" sz="3300" dirty="0">
                <a:solidFill>
                  <a:srgbClr val="FF0000"/>
                </a:solidFill>
              </a:rPr>
              <a:t> is one of the most important and largest sector in todays world. As the world is facing a pandemic the need of advancement in health sector is a much needed development. Now the world is shifting to a digital world and so is the health and medical sector. In digitalizing the health and medical sector web development is playing an important role.  With the help of internet the health and medical field is becoming more and more accessible to the world.</a:t>
            </a:r>
          </a:p>
        </p:txBody>
      </p:sp>
      <p:sp>
        <p:nvSpPr>
          <p:cNvPr id="2051" name="Text Box 122">
            <a:extLst>
              <a:ext uri="{FF2B5EF4-FFF2-40B4-BE49-F238E27FC236}">
                <a16:creationId xmlns:a16="http://schemas.microsoft.com/office/drawing/2014/main" id="{14B9694F-3D15-47A2-7A0D-4C18FEA2F36B}"/>
              </a:ext>
            </a:extLst>
          </p:cNvPr>
          <p:cNvSpPr txBox="1">
            <a:spLocks noChangeArrowheads="1"/>
          </p:cNvSpPr>
          <p:nvPr/>
        </p:nvSpPr>
        <p:spPr bwMode="auto">
          <a:xfrm>
            <a:off x="6856410" y="129541"/>
            <a:ext cx="36579175"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rtl="0">
              <a:lnSpc>
                <a:spcPct val="115000"/>
              </a:lnSpc>
              <a:spcBef>
                <a:spcPts val="0"/>
              </a:spcBef>
              <a:spcAft>
                <a:spcPts val="0"/>
              </a:spcAft>
              <a:buClr>
                <a:srgbClr val="000000"/>
              </a:buClr>
              <a:buSzPts val="2700"/>
              <a:buFont typeface="Arial"/>
              <a:buNone/>
            </a:pPr>
            <a:r>
              <a:rPr lang="en-US" sz="7200" b="1" u="sng" dirty="0">
                <a:solidFill>
                  <a:srgbClr val="1C4587"/>
                </a:solidFill>
                <a:latin typeface="Caveat"/>
                <a:ea typeface="Caveat"/>
                <a:cs typeface="Caveat"/>
                <a:sym typeface="Caveat"/>
              </a:rPr>
              <a:t>PATIENT DASHBORAD</a:t>
            </a:r>
            <a:endParaRPr lang="en-US" altLang="en-US" sz="7200" u="sng" dirty="0">
              <a:latin typeface="Impact" panose="020B0806030902050204" pitchFamily="34" charset="0"/>
            </a:endParaRPr>
          </a:p>
        </p:txBody>
      </p:sp>
      <p:sp>
        <p:nvSpPr>
          <p:cNvPr id="2052" name="Text Box 123">
            <a:extLst>
              <a:ext uri="{FF2B5EF4-FFF2-40B4-BE49-F238E27FC236}">
                <a16:creationId xmlns:a16="http://schemas.microsoft.com/office/drawing/2014/main" id="{995BE584-CD4A-A1EC-A2A8-D158DE54F44A}"/>
              </a:ext>
            </a:extLst>
          </p:cNvPr>
          <p:cNvSpPr txBox="1">
            <a:spLocks noChangeArrowheads="1"/>
          </p:cNvSpPr>
          <p:nvPr/>
        </p:nvSpPr>
        <p:spPr bwMode="auto">
          <a:xfrm>
            <a:off x="5187946" y="1709958"/>
            <a:ext cx="39916101"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4200" b="1" dirty="0">
                <a:solidFill>
                  <a:srgbClr val="0070C0"/>
                </a:solidFill>
              </a:rPr>
              <a:t>BHARTI GATTANI, NIMISH SARATHE, ABHISHEK THAPLIYAL, </a:t>
            </a:r>
          </a:p>
          <a:p>
            <a:pPr algn="ctr" eaLnBrk="1" hangingPunct="1"/>
            <a:r>
              <a:rPr lang="en-US" altLang="en-US" sz="4200" b="1" dirty="0">
                <a:solidFill>
                  <a:srgbClr val="0070C0"/>
                </a:solidFill>
              </a:rPr>
              <a:t>UTKARSH KUMAR, NIKHIL KUMAR DAS</a:t>
            </a:r>
          </a:p>
          <a:p>
            <a:pPr algn="ctr" eaLnBrk="1" hangingPunct="1"/>
            <a:r>
              <a:rPr lang="en-US" altLang="en-US" sz="4200" b="1" u="sng" dirty="0">
                <a:solidFill>
                  <a:srgbClr val="0066FF"/>
                </a:solidFill>
              </a:rPr>
              <a:t>GUIDE:- </a:t>
            </a:r>
            <a:r>
              <a:rPr lang="en-US" altLang="en-US" sz="4200" b="1" u="sng" dirty="0">
                <a:solidFill>
                  <a:srgbClr val="0070C0"/>
                </a:solidFill>
              </a:rPr>
              <a:t>Dr. VIKAS PANTHI</a:t>
            </a:r>
            <a:br>
              <a:rPr lang="en-US" altLang="en-US" sz="4800" dirty="0">
                <a:solidFill>
                  <a:srgbClr val="0070C0"/>
                </a:solidFill>
              </a:rPr>
            </a:br>
            <a:endParaRPr lang="en-US" altLang="en-US" sz="4800" dirty="0"/>
          </a:p>
        </p:txBody>
      </p:sp>
      <p:sp>
        <p:nvSpPr>
          <p:cNvPr id="2053" name="Text Box 125">
            <a:extLst>
              <a:ext uri="{FF2B5EF4-FFF2-40B4-BE49-F238E27FC236}">
                <a16:creationId xmlns:a16="http://schemas.microsoft.com/office/drawing/2014/main" id="{0F237612-87FA-EF8D-4099-CCEA7085BA19}"/>
              </a:ext>
            </a:extLst>
          </p:cNvPr>
          <p:cNvSpPr txBox="1">
            <a:spLocks noChangeArrowheads="1"/>
          </p:cNvSpPr>
          <p:nvPr/>
        </p:nvSpPr>
        <p:spPr bwMode="auto">
          <a:xfrm>
            <a:off x="20110450" y="4609720"/>
            <a:ext cx="10969625" cy="8226425"/>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lvl="0" indent="0" algn="l" rtl="0">
              <a:lnSpc>
                <a:spcPct val="100000"/>
              </a:lnSpc>
              <a:spcBef>
                <a:spcPts val="0"/>
              </a:spcBef>
              <a:spcAft>
                <a:spcPts val="0"/>
              </a:spcAft>
              <a:buNone/>
            </a:pPr>
            <a:r>
              <a:rPr lang="en-US" sz="3500" dirty="0">
                <a:solidFill>
                  <a:schemeClr val="dk2"/>
                </a:solidFill>
                <a:latin typeface="Didact Gothic"/>
                <a:ea typeface="Didact Gothic"/>
                <a:cs typeface="Didact Gothic"/>
                <a:sym typeface="Didact Gothic"/>
              </a:rPr>
              <a:t>The objective for the project is that many people in the world cannot easily access medical facilities majorly due to large distance from the hospitals.</a:t>
            </a:r>
          </a:p>
          <a:p>
            <a:pPr marL="0" lvl="0" indent="0" algn="l" rtl="0">
              <a:lnSpc>
                <a:spcPct val="100000"/>
              </a:lnSpc>
              <a:spcBef>
                <a:spcPts val="0"/>
              </a:spcBef>
              <a:spcAft>
                <a:spcPts val="0"/>
              </a:spcAft>
              <a:buNone/>
            </a:pPr>
            <a:r>
              <a:rPr lang="en-US" sz="3500" dirty="0">
                <a:solidFill>
                  <a:schemeClr val="dk2"/>
                </a:solidFill>
                <a:latin typeface="Didact Gothic"/>
                <a:ea typeface="Didact Gothic"/>
                <a:cs typeface="Didact Gothic"/>
                <a:sym typeface="Didact Gothic"/>
              </a:rPr>
              <a:t>This acts as a hinderance in their improvement and regular visiting of nurse is not a feasible solution. To resolve this issue we can use IoT enabled monitoring implants which can log the patient vital changes in the remote database server of the hospital.</a:t>
            </a:r>
          </a:p>
          <a:p>
            <a:pPr marL="0" lvl="0" indent="0" algn="l" rtl="0">
              <a:lnSpc>
                <a:spcPct val="100000"/>
              </a:lnSpc>
              <a:spcBef>
                <a:spcPts val="0"/>
              </a:spcBef>
              <a:spcAft>
                <a:spcPts val="0"/>
              </a:spcAft>
              <a:buNone/>
            </a:pPr>
            <a:endParaRPr lang="en-US" sz="3500" dirty="0">
              <a:solidFill>
                <a:schemeClr val="dk2"/>
              </a:solidFill>
              <a:latin typeface="Didact Gothic"/>
              <a:ea typeface="Didact Gothic"/>
              <a:cs typeface="Didact Gothic"/>
              <a:sym typeface="Didact Gothic"/>
            </a:endParaRPr>
          </a:p>
        </p:txBody>
      </p:sp>
      <p:sp>
        <p:nvSpPr>
          <p:cNvPr id="2054" name="Text Box 126">
            <a:extLst>
              <a:ext uri="{FF2B5EF4-FFF2-40B4-BE49-F238E27FC236}">
                <a16:creationId xmlns:a16="http://schemas.microsoft.com/office/drawing/2014/main" id="{FF96AF49-7DD6-EB62-0656-F441FC76B065}"/>
              </a:ext>
            </a:extLst>
          </p:cNvPr>
          <p:cNvSpPr txBox="1">
            <a:spLocks noChangeArrowheads="1"/>
          </p:cNvSpPr>
          <p:nvPr/>
        </p:nvSpPr>
        <p:spPr bwMode="auto">
          <a:xfrm>
            <a:off x="31989713" y="4570413"/>
            <a:ext cx="10969625" cy="8226425"/>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3500" dirty="0"/>
              <a:t>First we open this patient dashboard. We enter the patient id (For example, </a:t>
            </a:r>
            <a:r>
              <a:rPr lang="en-US" sz="3500" b="0" i="0" dirty="0">
                <a:solidFill>
                  <a:srgbClr val="00B0F0"/>
                </a:solidFill>
                <a:effectLst/>
                <a:latin typeface="-apple-system"/>
              </a:rPr>
              <a:t>76982e06-f8b8-4509-9ca3-65a99c8650fe</a:t>
            </a:r>
            <a:r>
              <a:rPr lang="en-US" sz="3500" b="0" i="0" dirty="0">
                <a:solidFill>
                  <a:schemeClr val="accent4"/>
                </a:solidFill>
                <a:effectLst/>
                <a:latin typeface="-apple-system"/>
              </a:rPr>
              <a:t>)</a:t>
            </a:r>
            <a:r>
              <a:rPr lang="en-US" altLang="en-US" sz="3500" dirty="0"/>
              <a:t>  , then a patient details will be displayed .</a:t>
            </a:r>
          </a:p>
          <a:p>
            <a:pPr eaLnBrk="1" hangingPunct="1"/>
            <a:r>
              <a:rPr lang="en-US" sz="3500" b="0" i="0" dirty="0">
                <a:solidFill>
                  <a:schemeClr val="accent4"/>
                </a:solidFill>
                <a:effectLst/>
                <a:latin typeface="-apple-system"/>
              </a:rPr>
              <a:t>1- The dashboard successfully displays the details of the patient</a:t>
            </a:r>
            <a:br>
              <a:rPr lang="en-US" sz="3500" dirty="0">
                <a:solidFill>
                  <a:schemeClr val="accent4"/>
                </a:solidFill>
              </a:rPr>
            </a:br>
            <a:r>
              <a:rPr lang="en-US" sz="3500" b="0" i="0" dirty="0">
                <a:solidFill>
                  <a:schemeClr val="accent4"/>
                </a:solidFill>
                <a:effectLst/>
                <a:latin typeface="-apple-system"/>
              </a:rPr>
              <a:t>(Patient details like name, address etc.)</a:t>
            </a:r>
            <a:br>
              <a:rPr lang="en-US" sz="3500" dirty="0">
                <a:solidFill>
                  <a:schemeClr val="accent4"/>
                </a:solidFill>
              </a:rPr>
            </a:br>
            <a:r>
              <a:rPr lang="en-US" sz="3500" b="0" i="0" dirty="0">
                <a:solidFill>
                  <a:schemeClr val="accent4"/>
                </a:solidFill>
                <a:effectLst/>
                <a:latin typeface="-apple-system"/>
              </a:rPr>
              <a:t>(Patient Vital Observations)</a:t>
            </a:r>
            <a:br>
              <a:rPr lang="en-US" sz="3500" dirty="0">
                <a:solidFill>
                  <a:schemeClr val="accent4"/>
                </a:solidFill>
              </a:rPr>
            </a:br>
            <a:r>
              <a:rPr lang="en-US" sz="3500" b="0" i="0" dirty="0">
                <a:solidFill>
                  <a:schemeClr val="accent4"/>
                </a:solidFill>
                <a:effectLst/>
                <a:latin typeface="-apple-system"/>
              </a:rPr>
              <a:t>(Patient allergies)</a:t>
            </a:r>
            <a:br>
              <a:rPr lang="en-US" sz="3500" dirty="0">
                <a:solidFill>
                  <a:schemeClr val="accent4"/>
                </a:solidFill>
              </a:rPr>
            </a:br>
            <a:r>
              <a:rPr lang="en-US" sz="3500" b="0" i="0" dirty="0">
                <a:solidFill>
                  <a:schemeClr val="accent4"/>
                </a:solidFill>
                <a:effectLst/>
                <a:latin typeface="-apple-system"/>
              </a:rPr>
              <a:t>(Patient Conditions &amp; Careplan)</a:t>
            </a:r>
            <a:br>
              <a:rPr lang="en-US" sz="3500" dirty="0">
                <a:solidFill>
                  <a:schemeClr val="accent4"/>
                </a:solidFill>
              </a:rPr>
            </a:br>
            <a:r>
              <a:rPr lang="en-US" sz="3500" b="0" i="0" dirty="0">
                <a:solidFill>
                  <a:schemeClr val="accent4"/>
                </a:solidFill>
                <a:effectLst/>
                <a:latin typeface="-apple-system"/>
              </a:rPr>
              <a:t>(Patient implants(if any))</a:t>
            </a:r>
            <a:br>
              <a:rPr lang="en-US" sz="3500" dirty="0">
                <a:solidFill>
                  <a:schemeClr val="accent4"/>
                </a:solidFill>
              </a:rPr>
            </a:br>
            <a:r>
              <a:rPr lang="en-US" sz="3500" b="0" i="0" dirty="0">
                <a:solidFill>
                  <a:schemeClr val="accent4"/>
                </a:solidFill>
                <a:effectLst/>
                <a:latin typeface="-apple-system"/>
              </a:rPr>
              <a:t>(Medical Records(if any))</a:t>
            </a:r>
            <a:br>
              <a:rPr lang="en-US" sz="3500" dirty="0">
                <a:solidFill>
                  <a:schemeClr val="accent4"/>
                </a:solidFill>
              </a:rPr>
            </a:br>
            <a:r>
              <a:rPr lang="en-US" sz="3500" b="0" i="0" dirty="0">
                <a:solidFill>
                  <a:schemeClr val="accent4"/>
                </a:solidFill>
                <a:effectLst/>
                <a:latin typeface="-apple-system"/>
              </a:rPr>
              <a:t>2-The Dashboard also shows locations of various medical stores in the area on a map.</a:t>
            </a:r>
            <a:endParaRPr lang="en-US" altLang="en-US" sz="3500" dirty="0">
              <a:solidFill>
                <a:schemeClr val="accent4"/>
              </a:solidFill>
            </a:endParaRPr>
          </a:p>
        </p:txBody>
      </p:sp>
      <p:sp>
        <p:nvSpPr>
          <p:cNvPr id="2055" name="Text Box 127">
            <a:extLst>
              <a:ext uri="{FF2B5EF4-FFF2-40B4-BE49-F238E27FC236}">
                <a16:creationId xmlns:a16="http://schemas.microsoft.com/office/drawing/2014/main" id="{80954682-60D7-BBEB-DF08-68304EE50A2D}"/>
              </a:ext>
            </a:extLst>
          </p:cNvPr>
          <p:cNvSpPr txBox="1">
            <a:spLocks noChangeArrowheads="1"/>
          </p:cNvSpPr>
          <p:nvPr/>
        </p:nvSpPr>
        <p:spPr bwMode="auto">
          <a:xfrm>
            <a:off x="8229600" y="13711238"/>
            <a:ext cx="10969625" cy="7853362"/>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sz="3000" b="0" i="0" dirty="0">
                <a:solidFill>
                  <a:schemeClr val="accent4"/>
                </a:solidFill>
                <a:effectLst/>
                <a:latin typeface="-apple-system"/>
              </a:rPr>
              <a:t>This project is completely built on Python programming language and some of its libraries like </a:t>
            </a:r>
            <a:r>
              <a:rPr lang="en-US" sz="3000" b="0" i="0" dirty="0" err="1">
                <a:solidFill>
                  <a:schemeClr val="accent4"/>
                </a:solidFill>
                <a:effectLst/>
                <a:latin typeface="-apple-system"/>
              </a:rPr>
              <a:t>numpy</a:t>
            </a:r>
            <a:r>
              <a:rPr lang="en-US" sz="3000" b="0" i="0" dirty="0">
                <a:solidFill>
                  <a:schemeClr val="accent4"/>
                </a:solidFill>
                <a:effectLst/>
                <a:latin typeface="-apple-system"/>
              </a:rPr>
              <a:t>, panda and </a:t>
            </a:r>
            <a:r>
              <a:rPr lang="en-US" sz="3000" b="0" i="0" dirty="0" err="1">
                <a:solidFill>
                  <a:schemeClr val="accent4"/>
                </a:solidFill>
                <a:effectLst/>
                <a:latin typeface="-apple-system"/>
              </a:rPr>
              <a:t>streamlit</a:t>
            </a:r>
            <a:r>
              <a:rPr lang="en-US" sz="3000" b="0" i="0" dirty="0">
                <a:solidFill>
                  <a:schemeClr val="accent4"/>
                </a:solidFill>
                <a:effectLst/>
                <a:latin typeface="-apple-system"/>
              </a:rPr>
              <a:t>.</a:t>
            </a:r>
            <a:br>
              <a:rPr lang="en-US" sz="3000" dirty="0">
                <a:solidFill>
                  <a:schemeClr val="accent4"/>
                </a:solidFill>
              </a:rPr>
            </a:br>
            <a:r>
              <a:rPr lang="en-US" sz="3000" b="0" i="0" dirty="0">
                <a:solidFill>
                  <a:schemeClr val="accent4"/>
                </a:solidFill>
                <a:effectLst/>
                <a:latin typeface="-apple-system"/>
              </a:rPr>
              <a:t>The project takes a patient id as references and tallies it across all the datasets and gets the data matching to particular id and then organize the data across various categories and make it available on the finger tips of caretaker.</a:t>
            </a:r>
          </a:p>
          <a:p>
            <a:r>
              <a:rPr lang="en-US" sz="3000" i="0" dirty="0">
                <a:solidFill>
                  <a:schemeClr val="accent4"/>
                </a:solidFill>
                <a:effectLst/>
                <a:latin typeface="arial" panose="020B0604020202020204" pitchFamily="34" charset="0"/>
              </a:rPr>
              <a:t>MySQL is an open source relational database management system. </a:t>
            </a:r>
          </a:p>
          <a:p>
            <a:r>
              <a:rPr lang="en-US" sz="3000" i="0" dirty="0">
                <a:solidFill>
                  <a:schemeClr val="accent4"/>
                </a:solidFill>
                <a:effectLst/>
                <a:latin typeface="arial" panose="020B0604020202020204" pitchFamily="34" charset="0"/>
              </a:rPr>
              <a:t>Stream lit is an open-source python library for creating and sharing web apps for data science and machine learning projects. </a:t>
            </a:r>
          </a:p>
          <a:p>
            <a:r>
              <a:rPr lang="en-US" sz="3000" dirty="0">
                <a:solidFill>
                  <a:schemeClr val="accent4"/>
                </a:solidFill>
                <a:latin typeface="arial" panose="020B0604020202020204" pitchFamily="34" charset="0"/>
              </a:rPr>
              <a:t>P</a:t>
            </a:r>
            <a:r>
              <a:rPr lang="en-US" sz="3000" i="0" dirty="0">
                <a:solidFill>
                  <a:schemeClr val="accent4"/>
                </a:solidFill>
                <a:effectLst/>
                <a:latin typeface="arial" panose="020B0604020202020204" pitchFamily="34" charset="0"/>
              </a:rPr>
              <a:t>andas is a Python package providing fast, flexible, and expressive data structures designed to make working with “relational” or “labeled” data both easy and intuitive. </a:t>
            </a:r>
          </a:p>
          <a:p>
            <a:r>
              <a:rPr lang="en-US" sz="3000" i="0" dirty="0">
                <a:solidFill>
                  <a:schemeClr val="accent4"/>
                </a:solidFill>
                <a:effectLst/>
                <a:latin typeface="arial" panose="020B0604020202020204" pitchFamily="34" charset="0"/>
              </a:rPr>
              <a:t>NumPy can be used to perform a wide variety of mathematical operations on arrays</a:t>
            </a:r>
            <a:r>
              <a:rPr lang="en-US" sz="3000" b="0" i="0" dirty="0">
                <a:solidFill>
                  <a:schemeClr val="accent4"/>
                </a:solidFill>
                <a:effectLst/>
                <a:latin typeface="arial" panose="020B0604020202020204" pitchFamily="34" charset="0"/>
              </a:rPr>
              <a:t>.</a:t>
            </a:r>
            <a:endParaRPr lang="en-US" altLang="en-US" sz="3000" dirty="0">
              <a:solidFill>
                <a:schemeClr val="accent4"/>
              </a:solidFill>
            </a:endParaRPr>
          </a:p>
        </p:txBody>
      </p:sp>
      <p:sp>
        <p:nvSpPr>
          <p:cNvPr id="2056" name="Text Box 128">
            <a:extLst>
              <a:ext uri="{FF2B5EF4-FFF2-40B4-BE49-F238E27FC236}">
                <a16:creationId xmlns:a16="http://schemas.microsoft.com/office/drawing/2014/main" id="{4283A7EA-764F-4CE3-78B4-86A7EDACBE8B}"/>
              </a:ext>
            </a:extLst>
          </p:cNvPr>
          <p:cNvSpPr txBox="1">
            <a:spLocks noChangeArrowheads="1"/>
          </p:cNvSpPr>
          <p:nvPr/>
        </p:nvSpPr>
        <p:spPr bwMode="auto">
          <a:xfrm>
            <a:off x="31989713" y="13642341"/>
            <a:ext cx="10969625" cy="3198812"/>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lvl="0" indent="0" algn="l" rtl="0">
              <a:spcBef>
                <a:spcPts val="0"/>
              </a:spcBef>
              <a:spcAft>
                <a:spcPts val="0"/>
              </a:spcAft>
              <a:buNone/>
            </a:pPr>
            <a:r>
              <a:rPr lang="en-US" sz="3400" dirty="0"/>
              <a:t>This patient dashboard can be a very useful tool for patients . It will save a lot of time and space of patients as it can be accessed anytime from anywhere in the world. We are still working on this project and trying to add more and more features to this dashboard.</a:t>
            </a:r>
          </a:p>
        </p:txBody>
      </p:sp>
      <p:sp>
        <p:nvSpPr>
          <p:cNvPr id="2057" name="Text Box 129">
            <a:extLst>
              <a:ext uri="{FF2B5EF4-FFF2-40B4-BE49-F238E27FC236}">
                <a16:creationId xmlns:a16="http://schemas.microsoft.com/office/drawing/2014/main" id="{CB99BA9A-B48A-36E8-5CE8-1C417F338AD2}"/>
              </a:ext>
            </a:extLst>
          </p:cNvPr>
          <p:cNvSpPr txBox="1">
            <a:spLocks noChangeArrowheads="1"/>
          </p:cNvSpPr>
          <p:nvPr/>
        </p:nvSpPr>
        <p:spPr bwMode="auto">
          <a:xfrm>
            <a:off x="8226425" y="4570413"/>
            <a:ext cx="10969625" cy="8226425"/>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lvl="0" indent="0" algn="l" rtl="0">
              <a:spcBef>
                <a:spcPts val="0"/>
              </a:spcBef>
              <a:spcAft>
                <a:spcPts val="0"/>
              </a:spcAft>
              <a:buNone/>
            </a:pPr>
            <a:r>
              <a:rPr lang="en-US" sz="3500" b="0" dirty="0">
                <a:latin typeface="Arial"/>
                <a:ea typeface="Arial"/>
                <a:cs typeface="Arial"/>
                <a:sym typeface="Arial"/>
              </a:rPr>
              <a:t>The Patient Dashboard is the first screen that displays when you access a patient’s record and is a great tool for creating a single location for displaying data you view on a regular basis.</a:t>
            </a:r>
          </a:p>
          <a:p>
            <a:pPr marL="0" lvl="0" indent="0" algn="l" rtl="0">
              <a:spcBef>
                <a:spcPts val="800"/>
              </a:spcBef>
              <a:spcAft>
                <a:spcPts val="0"/>
              </a:spcAft>
              <a:buNone/>
            </a:pPr>
            <a:r>
              <a:rPr lang="en-US" sz="3500" b="0" dirty="0">
                <a:latin typeface="Arial"/>
                <a:ea typeface="Arial"/>
                <a:cs typeface="Arial"/>
                <a:sym typeface="Arial"/>
              </a:rPr>
              <a:t>If you are a first-time Clinical Connect user, the Dashboard will be empty. You will need to populate the dashboard with clinical modules according to your clinical needs. Drag and drop the module icons found in the Patient Dashboard Header to add modules to your dashboard. The Patient Dashboard can also be accessed at any time by clicking the Dashboard: Patient option from the Clinical Modules menu.</a:t>
            </a:r>
            <a:endParaRPr lang="en-US" altLang="en-US" sz="3500" b="1" dirty="0"/>
          </a:p>
        </p:txBody>
      </p:sp>
      <p:sp>
        <p:nvSpPr>
          <p:cNvPr id="2058" name="Text Box 130">
            <a:extLst>
              <a:ext uri="{FF2B5EF4-FFF2-40B4-BE49-F238E27FC236}">
                <a16:creationId xmlns:a16="http://schemas.microsoft.com/office/drawing/2014/main" id="{578B8C71-3755-E845-DC16-90F9084B0D06}"/>
              </a:ext>
            </a:extLst>
          </p:cNvPr>
          <p:cNvSpPr txBox="1">
            <a:spLocks noChangeArrowheads="1"/>
          </p:cNvSpPr>
          <p:nvPr/>
        </p:nvSpPr>
        <p:spPr bwMode="auto">
          <a:xfrm>
            <a:off x="8226425"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latin typeface="Impact" panose="020B0806030902050204" pitchFamily="34" charset="0"/>
              </a:rPr>
              <a:t>INTRODUCTION</a:t>
            </a:r>
          </a:p>
        </p:txBody>
      </p:sp>
      <p:sp>
        <p:nvSpPr>
          <p:cNvPr id="2059" name="Text Box 131">
            <a:extLst>
              <a:ext uri="{FF2B5EF4-FFF2-40B4-BE49-F238E27FC236}">
                <a16:creationId xmlns:a16="http://schemas.microsoft.com/office/drawing/2014/main" id="{4E42B3C0-9E88-1292-C6B5-8DA6C2DC6AD7}"/>
              </a:ext>
            </a:extLst>
          </p:cNvPr>
          <p:cNvSpPr txBox="1">
            <a:spLocks noChangeArrowheads="1"/>
          </p:cNvSpPr>
          <p:nvPr/>
        </p:nvSpPr>
        <p:spPr bwMode="auto">
          <a:xfrm>
            <a:off x="8226425" y="12796838"/>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MODULES AND METHODS</a:t>
            </a:r>
          </a:p>
        </p:txBody>
      </p:sp>
      <p:sp>
        <p:nvSpPr>
          <p:cNvPr id="2060" name="Text Box 132">
            <a:extLst>
              <a:ext uri="{FF2B5EF4-FFF2-40B4-BE49-F238E27FC236}">
                <a16:creationId xmlns:a16="http://schemas.microsoft.com/office/drawing/2014/main" id="{A1272C7B-50A8-F0A3-A259-05E8A0A9059F}"/>
              </a:ext>
            </a:extLst>
          </p:cNvPr>
          <p:cNvSpPr txBox="1">
            <a:spLocks noChangeArrowheads="1"/>
          </p:cNvSpPr>
          <p:nvPr/>
        </p:nvSpPr>
        <p:spPr bwMode="auto">
          <a:xfrm>
            <a:off x="31992888" y="17824450"/>
            <a:ext cx="10969625" cy="3740150"/>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457200" indent="-4572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lvl="0" indent="0" algn="l" rtl="0">
              <a:lnSpc>
                <a:spcPct val="105000"/>
              </a:lnSpc>
              <a:spcBef>
                <a:spcPts val="1200"/>
              </a:spcBef>
              <a:spcAft>
                <a:spcPts val="0"/>
              </a:spcAft>
              <a:buClr>
                <a:srgbClr val="000000"/>
              </a:buClr>
              <a:buSzPts val="358"/>
              <a:buFont typeface="Arial"/>
              <a:buNone/>
            </a:pPr>
            <a:r>
              <a:rPr lang="en-US" sz="2800" dirty="0">
                <a:solidFill>
                  <a:schemeClr val="accent4"/>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https://www.udemy.com/course/the-complete-guide-to-angular-2/</a:t>
            </a:r>
            <a:endParaRPr lang="en-US" sz="2800" dirty="0">
              <a:solidFill>
                <a:schemeClr val="accent4"/>
              </a:solidFill>
              <a:latin typeface="Arial"/>
              <a:ea typeface="Arial"/>
              <a:cs typeface="Arial"/>
              <a:sym typeface="Arial"/>
            </a:endParaRPr>
          </a:p>
          <a:p>
            <a:pPr marL="0" lvl="0" indent="0" algn="l" rtl="0">
              <a:lnSpc>
                <a:spcPct val="105000"/>
              </a:lnSpc>
              <a:spcBef>
                <a:spcPts val="1200"/>
              </a:spcBef>
              <a:spcAft>
                <a:spcPts val="0"/>
              </a:spcAft>
              <a:buClr>
                <a:srgbClr val="000000"/>
              </a:buClr>
              <a:buSzPts val="358"/>
              <a:buFont typeface="Arial"/>
              <a:buNone/>
            </a:pPr>
            <a:r>
              <a:rPr lang="en-US" sz="2800" dirty="0">
                <a:solidFill>
                  <a:schemeClr val="accent4"/>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https://getbootstrap.com/docs/5.1/getting-</a:t>
            </a:r>
            <a:endParaRPr lang="en-US" sz="2800" dirty="0">
              <a:solidFill>
                <a:schemeClr val="accent4"/>
              </a:solidFill>
              <a:latin typeface="Arial"/>
              <a:ea typeface="Arial"/>
              <a:cs typeface="Arial"/>
              <a:sym typeface="Arial"/>
            </a:endParaRPr>
          </a:p>
          <a:p>
            <a:pPr marL="0" lvl="0" indent="0" algn="l" rtl="0">
              <a:lnSpc>
                <a:spcPct val="105000"/>
              </a:lnSpc>
              <a:spcBef>
                <a:spcPts val="1200"/>
              </a:spcBef>
              <a:spcAft>
                <a:spcPts val="0"/>
              </a:spcAft>
              <a:buClr>
                <a:srgbClr val="000000"/>
              </a:buClr>
              <a:buSzPts val="358"/>
              <a:buFont typeface="Arial"/>
              <a:buNone/>
            </a:pPr>
            <a:r>
              <a:rPr lang="en-US" sz="2800" dirty="0">
                <a:solidFill>
                  <a:schemeClr val="accent4"/>
                </a:solidFill>
                <a:latin typeface="Arial"/>
                <a:ea typeface="Arial"/>
                <a:cs typeface="Arial"/>
                <a:sym typeface="Arial"/>
              </a:rPr>
              <a:t>https://www.geeksforgeeks.org/web-development</a:t>
            </a:r>
          </a:p>
          <a:p>
            <a:pPr marL="0" lvl="0" indent="0" algn="l" rtl="0">
              <a:lnSpc>
                <a:spcPct val="105000"/>
              </a:lnSpc>
              <a:spcBef>
                <a:spcPts val="1200"/>
              </a:spcBef>
              <a:spcAft>
                <a:spcPts val="0"/>
              </a:spcAft>
              <a:buClr>
                <a:srgbClr val="000000"/>
              </a:buClr>
              <a:buSzPts val="358"/>
              <a:buFont typeface="Arial"/>
              <a:buNone/>
            </a:pPr>
            <a:r>
              <a:rPr lang="en-US" sz="2800" dirty="0">
                <a:solidFill>
                  <a:schemeClr val="accent4"/>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https://rapidapi.com/hub</a:t>
            </a:r>
            <a:endParaRPr lang="en-US" sz="2800" dirty="0">
              <a:solidFill>
                <a:schemeClr val="accent4"/>
              </a:solidFill>
              <a:latin typeface="Arial"/>
              <a:ea typeface="Arial"/>
              <a:cs typeface="Arial"/>
              <a:sym typeface="Arial"/>
            </a:endParaRPr>
          </a:p>
          <a:p>
            <a:pPr marL="0" lvl="0" indent="0" algn="l" rtl="0">
              <a:lnSpc>
                <a:spcPct val="105000"/>
              </a:lnSpc>
              <a:spcBef>
                <a:spcPts val="1200"/>
              </a:spcBef>
              <a:spcAft>
                <a:spcPts val="0"/>
              </a:spcAft>
              <a:buClr>
                <a:srgbClr val="000000"/>
              </a:buClr>
              <a:buSzPts val="358"/>
              <a:buFont typeface="Arial"/>
              <a:buNone/>
            </a:pPr>
            <a:r>
              <a:rPr lang="en-US" sz="2800" dirty="0">
                <a:solidFill>
                  <a:schemeClr val="accent4"/>
                </a:solidFill>
                <a:latin typeface="Arial"/>
                <a:ea typeface="Arial"/>
                <a:cs typeface="Arial"/>
                <a:sym typeface="Arial"/>
              </a:rPr>
              <a:t>https://www.boldbi.com/dashboard-examples/healthcare/patient-monitoring-dashboard</a:t>
            </a:r>
            <a:endParaRPr lang="en-US" sz="2800" dirty="0">
              <a:solidFill>
                <a:schemeClr val="accent4"/>
              </a:solidFill>
            </a:endParaRPr>
          </a:p>
        </p:txBody>
      </p:sp>
      <p:sp>
        <p:nvSpPr>
          <p:cNvPr id="2061" name="Text Box 133">
            <a:extLst>
              <a:ext uri="{FF2B5EF4-FFF2-40B4-BE49-F238E27FC236}">
                <a16:creationId xmlns:a16="http://schemas.microsoft.com/office/drawing/2014/main" id="{DA970C1A-4B5A-1F8E-722E-722D295C1A36}"/>
              </a:ext>
            </a:extLst>
          </p:cNvPr>
          <p:cNvSpPr txBox="1">
            <a:spLocks noChangeArrowheads="1"/>
          </p:cNvSpPr>
          <p:nvPr/>
        </p:nvSpPr>
        <p:spPr bwMode="auto">
          <a:xfrm>
            <a:off x="31992888" y="12796838"/>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CONCLUSIONS</a:t>
            </a:r>
          </a:p>
        </p:txBody>
      </p:sp>
      <p:sp>
        <p:nvSpPr>
          <p:cNvPr id="2064" name="Text Box 136">
            <a:extLst>
              <a:ext uri="{FF2B5EF4-FFF2-40B4-BE49-F238E27FC236}">
                <a16:creationId xmlns:a16="http://schemas.microsoft.com/office/drawing/2014/main" id="{2E2023C6-C502-41FA-AE53-5CFAB30E7943}"/>
              </a:ext>
            </a:extLst>
          </p:cNvPr>
          <p:cNvSpPr txBox="1">
            <a:spLocks noChangeArrowheads="1"/>
          </p:cNvSpPr>
          <p:nvPr/>
        </p:nvSpPr>
        <p:spPr bwMode="auto">
          <a:xfrm>
            <a:off x="31992888" y="1691005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REFERENCES</a:t>
            </a:r>
          </a:p>
        </p:txBody>
      </p:sp>
      <p:sp>
        <p:nvSpPr>
          <p:cNvPr id="2110" name="Text Box 182">
            <a:extLst>
              <a:ext uri="{FF2B5EF4-FFF2-40B4-BE49-F238E27FC236}">
                <a16:creationId xmlns:a16="http://schemas.microsoft.com/office/drawing/2014/main" id="{4811C779-4A0C-DA38-DC92-C2A70205B568}"/>
              </a:ext>
            </a:extLst>
          </p:cNvPr>
          <p:cNvSpPr txBox="1">
            <a:spLocks noChangeArrowheads="1"/>
          </p:cNvSpPr>
          <p:nvPr/>
        </p:nvSpPr>
        <p:spPr bwMode="auto">
          <a:xfrm>
            <a:off x="0" y="3656013"/>
            <a:ext cx="73136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ABSTRACT</a:t>
            </a:r>
          </a:p>
        </p:txBody>
      </p:sp>
      <p:pic>
        <p:nvPicPr>
          <p:cNvPr id="2111" name="Picture 30">
            <a:extLst>
              <a:ext uri="{FF2B5EF4-FFF2-40B4-BE49-F238E27FC236}">
                <a16:creationId xmlns:a16="http://schemas.microsoft.com/office/drawing/2014/main" id="{AC75B602-941D-CF61-D600-E9DA03E1D4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7313613" cy="36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12" name="TextBox 1">
            <a:extLst>
              <a:ext uri="{FF2B5EF4-FFF2-40B4-BE49-F238E27FC236}">
                <a16:creationId xmlns:a16="http://schemas.microsoft.com/office/drawing/2014/main" id="{46FF973D-24B2-F532-918D-E81BA938978F}"/>
              </a:ext>
            </a:extLst>
          </p:cNvPr>
          <p:cNvSpPr txBox="1">
            <a:spLocks noChangeArrowheads="1"/>
          </p:cNvSpPr>
          <p:nvPr/>
        </p:nvSpPr>
        <p:spPr bwMode="auto">
          <a:xfrm>
            <a:off x="35594921" y="1301879"/>
            <a:ext cx="950912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5400" b="1" dirty="0">
                <a:solidFill>
                  <a:srgbClr val="FF0000"/>
                </a:solidFill>
              </a:rPr>
              <a:t>Project Group ID:- 100</a:t>
            </a:r>
          </a:p>
        </p:txBody>
      </p:sp>
      <p:pic>
        <p:nvPicPr>
          <p:cNvPr id="3" name="Picture 2">
            <a:extLst>
              <a:ext uri="{FF2B5EF4-FFF2-40B4-BE49-F238E27FC236}">
                <a16:creationId xmlns:a16="http://schemas.microsoft.com/office/drawing/2014/main" id="{FC010271-F86D-4B1A-858D-C04292183E7C}"/>
              </a:ext>
            </a:extLst>
          </p:cNvPr>
          <p:cNvPicPr>
            <a:picLocks noChangeAspect="1"/>
          </p:cNvPicPr>
          <p:nvPr/>
        </p:nvPicPr>
        <p:blipFill>
          <a:blip r:embed="rId6"/>
          <a:stretch>
            <a:fillRect/>
          </a:stretch>
        </p:blipFill>
        <p:spPr>
          <a:xfrm>
            <a:off x="19677058" y="18401859"/>
            <a:ext cx="11585575" cy="3162741"/>
          </a:xfrm>
          <a:prstGeom prst="rect">
            <a:avLst/>
          </a:prstGeom>
        </p:spPr>
      </p:pic>
      <p:pic>
        <p:nvPicPr>
          <p:cNvPr id="30" name="Google Shape;135;p3">
            <a:extLst>
              <a:ext uri="{FF2B5EF4-FFF2-40B4-BE49-F238E27FC236}">
                <a16:creationId xmlns:a16="http://schemas.microsoft.com/office/drawing/2014/main" id="{F756EAFC-31C4-40C6-9C9A-4381CF8B0710}"/>
              </a:ext>
            </a:extLst>
          </p:cNvPr>
          <p:cNvPicPr preferRelativeResize="0"/>
          <p:nvPr/>
        </p:nvPicPr>
        <p:blipFill>
          <a:blip r:embed="rId7">
            <a:alphaModFix/>
          </a:blip>
          <a:stretch>
            <a:fillRect/>
          </a:stretch>
        </p:blipFill>
        <p:spPr>
          <a:xfrm>
            <a:off x="268697" y="14503202"/>
            <a:ext cx="6357528" cy="7572769"/>
          </a:xfrm>
          <a:prstGeom prst="rect">
            <a:avLst/>
          </a:prstGeom>
          <a:noFill/>
          <a:ln>
            <a:noFill/>
          </a:ln>
          <a:effectLst>
            <a:glow rad="228600">
              <a:schemeClr val="accent2">
                <a:satMod val="175000"/>
                <a:alpha val="40000"/>
              </a:schemeClr>
            </a:glow>
          </a:effectLst>
        </p:spPr>
      </p:pic>
      <p:pic>
        <p:nvPicPr>
          <p:cNvPr id="31" name="Google Shape;142;g112b1badd35_1_192">
            <a:extLst>
              <a:ext uri="{FF2B5EF4-FFF2-40B4-BE49-F238E27FC236}">
                <a16:creationId xmlns:a16="http://schemas.microsoft.com/office/drawing/2014/main" id="{01D50581-D891-4A9F-ACC6-9A0D9A79F80E}"/>
              </a:ext>
            </a:extLst>
          </p:cNvPr>
          <p:cNvPicPr preferRelativeResize="0"/>
          <p:nvPr/>
        </p:nvPicPr>
        <p:blipFill rotWithShape="1">
          <a:blip r:embed="rId8">
            <a:alphaModFix/>
          </a:blip>
          <a:srcRect l="12111"/>
          <a:stretch/>
        </p:blipFill>
        <p:spPr>
          <a:xfrm>
            <a:off x="19738973" y="13830687"/>
            <a:ext cx="5316541" cy="3302195"/>
          </a:xfrm>
          <a:prstGeom prst="rect">
            <a:avLst/>
          </a:prstGeom>
          <a:ln>
            <a:noFill/>
          </a:ln>
          <a:effectLst>
            <a:glow rad="228600">
              <a:schemeClr val="accent2">
                <a:satMod val="175000"/>
                <a:alpha val="40000"/>
              </a:schemeClr>
            </a:glow>
            <a:softEdge rad="112500"/>
          </a:effectLst>
        </p:spPr>
      </p:pic>
      <p:pic>
        <p:nvPicPr>
          <p:cNvPr id="7" name="Picture 6">
            <a:extLst>
              <a:ext uri="{FF2B5EF4-FFF2-40B4-BE49-F238E27FC236}">
                <a16:creationId xmlns:a16="http://schemas.microsoft.com/office/drawing/2014/main" id="{50CF4481-DDA9-4FCA-A057-AF48E858223B}"/>
              </a:ext>
            </a:extLst>
          </p:cNvPr>
          <p:cNvPicPr>
            <a:picLocks noChangeAspect="1"/>
          </p:cNvPicPr>
          <p:nvPr/>
        </p:nvPicPr>
        <p:blipFill>
          <a:blip r:embed="rId9"/>
          <a:stretch>
            <a:fillRect/>
          </a:stretch>
        </p:blipFill>
        <p:spPr>
          <a:xfrm>
            <a:off x="25595262" y="13641270"/>
            <a:ext cx="5484813" cy="3644089"/>
          </a:xfrm>
          <a:prstGeom prst="rect">
            <a:avLst/>
          </a:prstGeom>
        </p:spPr>
      </p:pic>
      <p:sp>
        <p:nvSpPr>
          <p:cNvPr id="42" name="Text Box 130">
            <a:extLst>
              <a:ext uri="{FF2B5EF4-FFF2-40B4-BE49-F238E27FC236}">
                <a16:creationId xmlns:a16="http://schemas.microsoft.com/office/drawing/2014/main" id="{81FBE3B9-E3C5-4944-8D98-7143DD0F60EA}"/>
              </a:ext>
            </a:extLst>
          </p:cNvPr>
          <p:cNvSpPr txBox="1">
            <a:spLocks noChangeArrowheads="1"/>
          </p:cNvSpPr>
          <p:nvPr/>
        </p:nvSpPr>
        <p:spPr bwMode="auto">
          <a:xfrm>
            <a:off x="19893754" y="3617039"/>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latin typeface="Impact" panose="020B0806030902050204" pitchFamily="34" charset="0"/>
              </a:rPr>
              <a:t>OBJECTIVE</a:t>
            </a:r>
          </a:p>
        </p:txBody>
      </p:sp>
      <p:sp>
        <p:nvSpPr>
          <p:cNvPr id="43" name="Text Box 130">
            <a:extLst>
              <a:ext uri="{FF2B5EF4-FFF2-40B4-BE49-F238E27FC236}">
                <a16:creationId xmlns:a16="http://schemas.microsoft.com/office/drawing/2014/main" id="{C87CFA65-4906-49A4-B878-690407BB0F81}"/>
              </a:ext>
            </a:extLst>
          </p:cNvPr>
          <p:cNvSpPr txBox="1">
            <a:spLocks noChangeArrowheads="1"/>
          </p:cNvSpPr>
          <p:nvPr/>
        </p:nvSpPr>
        <p:spPr bwMode="auto">
          <a:xfrm>
            <a:off x="31989713" y="3598386"/>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latin typeface="Impact" panose="020B0806030902050204" pitchFamily="34" charset="0"/>
              </a:rPr>
              <a:t>RESULLT</a:t>
            </a:r>
          </a:p>
        </p:txBody>
      </p:sp>
      <p:sp>
        <p:nvSpPr>
          <p:cNvPr id="45" name="TextBox 44">
            <a:extLst>
              <a:ext uri="{FF2B5EF4-FFF2-40B4-BE49-F238E27FC236}">
                <a16:creationId xmlns:a16="http://schemas.microsoft.com/office/drawing/2014/main" id="{3BE924C9-3656-49BF-BC81-DE3422BCD3F1}"/>
              </a:ext>
            </a:extLst>
          </p:cNvPr>
          <p:cNvSpPr txBox="1"/>
          <p:nvPr/>
        </p:nvSpPr>
        <p:spPr>
          <a:xfrm>
            <a:off x="19472910" y="17487246"/>
            <a:ext cx="22555200" cy="707886"/>
          </a:xfrm>
          <a:prstGeom prst="rect">
            <a:avLst/>
          </a:prstGeom>
          <a:noFill/>
        </p:spPr>
        <p:txBody>
          <a:bodyPr wrap="square">
            <a:spAutoFit/>
          </a:bodyPr>
          <a:lstStyle/>
          <a:p>
            <a:pPr marL="0" lvl="0" indent="0" algn="l" rtl="0">
              <a:lnSpc>
                <a:spcPct val="100000"/>
              </a:lnSpc>
              <a:spcBef>
                <a:spcPts val="0"/>
              </a:spcBef>
              <a:spcAft>
                <a:spcPts val="0"/>
              </a:spcAft>
              <a:buNone/>
            </a:pPr>
            <a:r>
              <a:rPr lang="en-US" sz="4000" i="1" dirty="0">
                <a:solidFill>
                  <a:srgbClr val="00B0F0"/>
                </a:solidFill>
                <a:latin typeface="Didact Gothic"/>
                <a:ea typeface="Didact Gothic"/>
                <a:cs typeface="Didact Gothic"/>
                <a:sym typeface="Didact Gothic"/>
              </a:rPr>
              <a:t>https://patient-dashboard-streamlit.herokuapp.com/</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1385</TotalTime>
  <Words>663</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-apple-system</vt:lpstr>
      <vt:lpstr>Arial</vt:lpstr>
      <vt:lpstr>Arial</vt:lpstr>
      <vt:lpstr>Caveat</vt:lpstr>
      <vt:lpstr>Didact Gothic</vt:lpstr>
      <vt:lpstr>Impact</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24 x 48 - A</dc:title>
  <dc:creator>Genigraphics 800.790.4001</dc:creator>
  <dc:description>To order poster prints visit us at www.genigraphics.com</dc:description>
  <cp:lastModifiedBy>UTKARSH KUMAR</cp:lastModifiedBy>
  <cp:revision>45</cp:revision>
  <dcterms:created xsi:type="dcterms:W3CDTF">2008-05-03T03:01:56Z</dcterms:created>
  <dcterms:modified xsi:type="dcterms:W3CDTF">2022-04-20T16:58:50Z</dcterms:modified>
</cp:coreProperties>
</file>