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301" r:id="rId2"/>
    <p:sldId id="256" r:id="rId3"/>
    <p:sldId id="265" r:id="rId4"/>
    <p:sldId id="258" r:id="rId5"/>
    <p:sldId id="259" r:id="rId6"/>
    <p:sldId id="263" r:id="rId7"/>
    <p:sldId id="264" r:id="rId8"/>
    <p:sldId id="276" r:id="rId9"/>
    <p:sldId id="270" r:id="rId10"/>
    <p:sldId id="273" r:id="rId11"/>
    <p:sldId id="261" r:id="rId12"/>
    <p:sldId id="262" r:id="rId13"/>
    <p:sldId id="302" r:id="rId14"/>
    <p:sldId id="260" r:id="rId15"/>
  </p:sldIdLst>
  <p:sldSz cx="9144000" cy="5143500" type="screen16x9"/>
  <p:notesSz cx="6858000" cy="9144000"/>
  <p:embeddedFontLst>
    <p:embeddedFont>
      <p:font typeface="Algerian" panose="04020705040A02060702" pitchFamily="82" charset="0"/>
      <p:regular r:id="rId17"/>
    </p:embeddedFont>
    <p:embeddedFont>
      <p:font typeface="Anaheim" panose="020B0604020202020204" charset="0"/>
      <p:regular r:id="rId18"/>
    </p:embeddedFont>
    <p:embeddedFont>
      <p:font typeface="Barlow" panose="00000500000000000000" pitchFamily="2" charset="0"/>
      <p:regular r:id="rId19"/>
      <p:bold r:id="rId20"/>
      <p:italic r:id="rId21"/>
      <p:boldItalic r:id="rId22"/>
    </p:embeddedFont>
    <p:embeddedFont>
      <p:font typeface="Barlow Condensed ExtraBold" panose="00000906000000000000" pitchFamily="2" charset="0"/>
      <p:bold r:id="rId23"/>
      <p:boldItalic r:id="rId24"/>
    </p:embeddedFont>
    <p:embeddedFont>
      <p:font typeface="Nunito Light" pitchFamily="2" charset="0"/>
      <p:regular r:id="rId25"/>
      <p:italic r:id="rId26"/>
    </p:embeddedFont>
    <p:embeddedFont>
      <p:font typeface="Overpass Mono" panose="020B0604020202020204" charset="0"/>
      <p:regular r:id="rId27"/>
      <p:bold r:id="rId28"/>
    </p:embeddedFont>
    <p:embeddedFont>
      <p:font typeface="Raleway SemiBold" pitchFamily="2"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A050D-08E3-4C78-998A-15E2416B01DE}">
  <a:tblStyle styleId="{C4FA050D-08E3-4C78-998A-15E2416B01D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E79E69C-2415-4E52-BA60-6A0543B2126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9" r:id="rId9"/>
    <p:sldLayoutId id="2147483661" r:id="rId10"/>
    <p:sldLayoutId id="2147483662" r:id="rId11"/>
    <p:sldLayoutId id="2147483665" r:id="rId12"/>
    <p:sldLayoutId id="2147483669" r:id="rId13"/>
    <p:sldLayoutId id="214748367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7.jp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3.png"/><Relationship Id="rId4" Type="http://schemas.openxmlformats.org/officeDocument/2006/relationships/image" Target="../media/image22.png"/><Relationship Id="rId9" Type="http://schemas.microsoft.com/office/2007/relationships/hdphoto" Target="../media/hdphoto5.wdp"/></Relationships>
</file>

<file path=ppt/slides/_rels/slide12.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11.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microsoft.com/office/2007/relationships/hdphoto" Target="../media/hdphoto6.wdp"/><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F275-F1D8-4496-B2F0-10E590E2DED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A6D4781-659D-40FE-AD3A-D7D83CF82FCE}"/>
              </a:ext>
            </a:extLst>
          </p:cNvPr>
          <p:cNvSpPr>
            <a:spLocks noGrp="1"/>
          </p:cNvSpPr>
          <p:nvPr>
            <p:ph type="subTitle" idx="1"/>
          </p:nvPr>
        </p:nvSpPr>
        <p:spPr/>
        <p:txBody>
          <a:bodyPr/>
          <a:lstStyle/>
          <a:p>
            <a:endParaRPr lang="en-IN"/>
          </a:p>
        </p:txBody>
      </p:sp>
      <p:pic>
        <p:nvPicPr>
          <p:cNvPr id="2050" name="Picture 2" descr="Petrol Pump Management System, Petrol Pump Solution Tools, Petrol Pump  Management System, Petrol Pump Software, पेट्रोल पंप मैनेजमेंट सॉफ्टवेयर,  पेट्रोल पंप प्रबंधन सॉफ्टवेयर in Bulandshahr Road ...">
            <a:extLst>
              <a:ext uri="{FF2B5EF4-FFF2-40B4-BE49-F238E27FC236}">
                <a16:creationId xmlns:a16="http://schemas.microsoft.com/office/drawing/2014/main" id="{8A54506D-793D-4C75-B239-C72FF7992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67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pic>
        <p:nvPicPr>
          <p:cNvPr id="3" name="Picture 2">
            <a:extLst>
              <a:ext uri="{FF2B5EF4-FFF2-40B4-BE49-F238E27FC236}">
                <a16:creationId xmlns:a16="http://schemas.microsoft.com/office/drawing/2014/main" id="{DB96A4CC-0B0D-4089-9D42-8B1966831A41}"/>
              </a:ext>
            </a:extLst>
          </p:cNvPr>
          <p:cNvPicPr>
            <a:picLocks noChangeAspect="1"/>
          </p:cNvPicPr>
          <p:nvPr/>
        </p:nvPicPr>
        <p:blipFill>
          <a:blip r:embed="rId4"/>
          <a:stretch>
            <a:fillRect/>
          </a:stretch>
        </p:blipFill>
        <p:spPr>
          <a:xfrm>
            <a:off x="189230" y="451462"/>
            <a:ext cx="4544059" cy="323895"/>
          </a:xfrm>
          <a:prstGeom prst="rect">
            <a:avLst/>
          </a:prstGeom>
        </p:spPr>
      </p:pic>
      <p:sp>
        <p:nvSpPr>
          <p:cNvPr id="6" name="TextBox 5">
            <a:extLst>
              <a:ext uri="{FF2B5EF4-FFF2-40B4-BE49-F238E27FC236}">
                <a16:creationId xmlns:a16="http://schemas.microsoft.com/office/drawing/2014/main" id="{FA76141F-EDBC-4B64-84CF-A0450BF5C630}"/>
              </a:ext>
            </a:extLst>
          </p:cNvPr>
          <p:cNvSpPr txBox="1"/>
          <p:nvPr/>
        </p:nvSpPr>
        <p:spPr>
          <a:xfrm>
            <a:off x="367364" y="197546"/>
            <a:ext cx="5400975" cy="507831"/>
          </a:xfrm>
          <a:prstGeom prst="rect">
            <a:avLst/>
          </a:prstGeom>
          <a:noFill/>
        </p:spPr>
        <p:txBody>
          <a:bodyPr wrap="square">
            <a:spAutoFit/>
          </a:bodyPr>
          <a:lstStyle/>
          <a:p>
            <a:r>
              <a:rPr lang="en" sz="2700" b="1" dirty="0">
                <a:solidFill>
                  <a:schemeClr val="bg2"/>
                </a:solidFill>
                <a:latin typeface="Overpass Mono" panose="020B0604020202020204" charset="0"/>
              </a:rPr>
              <a:t>NOVELTY OF THE PROJECT</a:t>
            </a:r>
            <a:endParaRPr lang="en-IN" sz="2700" b="1" dirty="0">
              <a:solidFill>
                <a:schemeClr val="bg2"/>
              </a:solidFill>
              <a:latin typeface="Overpass Mono" panose="020B0604020202020204" charset="0"/>
            </a:endParaRPr>
          </a:p>
        </p:txBody>
      </p:sp>
      <p:pic>
        <p:nvPicPr>
          <p:cNvPr id="7" name="Picture 6">
            <a:extLst>
              <a:ext uri="{FF2B5EF4-FFF2-40B4-BE49-F238E27FC236}">
                <a16:creationId xmlns:a16="http://schemas.microsoft.com/office/drawing/2014/main" id="{BE5B1DE5-0F18-4BC3-B8BE-0E8B37AD9270}"/>
              </a:ext>
            </a:extLst>
          </p:cNvPr>
          <p:cNvPicPr>
            <a:picLocks noChangeAspect="1"/>
          </p:cNvPicPr>
          <p:nvPr/>
        </p:nvPicPr>
        <p:blipFill>
          <a:blip r:embed="rId5"/>
          <a:stretch>
            <a:fillRect/>
          </a:stretch>
        </p:blipFill>
        <p:spPr>
          <a:xfrm>
            <a:off x="3139440" y="1785176"/>
            <a:ext cx="6004560" cy="2572109"/>
          </a:xfrm>
          <a:prstGeom prst="rect">
            <a:avLst/>
          </a:prstGeom>
        </p:spPr>
      </p:pic>
      <p:pic>
        <p:nvPicPr>
          <p:cNvPr id="9" name="Picture 8">
            <a:extLst>
              <a:ext uri="{FF2B5EF4-FFF2-40B4-BE49-F238E27FC236}">
                <a16:creationId xmlns:a16="http://schemas.microsoft.com/office/drawing/2014/main" id="{3DBD29A7-3323-407C-A973-88B139AE731E}"/>
              </a:ext>
            </a:extLst>
          </p:cNvPr>
          <p:cNvPicPr>
            <a:picLocks noChangeAspect="1"/>
          </p:cNvPicPr>
          <p:nvPr/>
        </p:nvPicPr>
        <p:blipFill>
          <a:blip r:embed="rId6"/>
          <a:stretch>
            <a:fillRect/>
          </a:stretch>
        </p:blipFill>
        <p:spPr>
          <a:xfrm>
            <a:off x="3139440" y="775357"/>
            <a:ext cx="695422" cy="2162477"/>
          </a:xfrm>
          <a:prstGeom prst="rect">
            <a:avLst/>
          </a:prstGeom>
        </p:spPr>
      </p:pic>
      <p:sp>
        <p:nvSpPr>
          <p:cNvPr id="12" name="TextBox 11">
            <a:extLst>
              <a:ext uri="{FF2B5EF4-FFF2-40B4-BE49-F238E27FC236}">
                <a16:creationId xmlns:a16="http://schemas.microsoft.com/office/drawing/2014/main" id="{FA4932EB-E9CC-4CEC-BAA0-2DC763EAD806}"/>
              </a:ext>
            </a:extLst>
          </p:cNvPr>
          <p:cNvSpPr txBox="1"/>
          <p:nvPr/>
        </p:nvSpPr>
        <p:spPr>
          <a:xfrm>
            <a:off x="3487151" y="1185346"/>
            <a:ext cx="5516881" cy="2462213"/>
          </a:xfrm>
          <a:prstGeom prst="rect">
            <a:avLst/>
          </a:prstGeom>
          <a:noFill/>
        </p:spPr>
        <p:txBody>
          <a:bodyPr wrap="square">
            <a:spAutoFit/>
          </a:bodyPr>
          <a:lstStyle/>
          <a:p>
            <a:r>
              <a:rPr lang="en-US" dirty="0"/>
              <a:t>All the information about sale, purchase, stock will be maintain properly in this system.</a:t>
            </a:r>
          </a:p>
          <a:p>
            <a:endParaRPr lang="en-US" dirty="0"/>
          </a:p>
          <a:p>
            <a:r>
              <a:rPr lang="en-US" dirty="0"/>
              <a:t> All manual calculation of sale or all the money management will be performed by the computer automatically.</a:t>
            </a:r>
            <a:br>
              <a:rPr lang="en-US" dirty="0"/>
            </a:br>
            <a:r>
              <a:rPr lang="en-US" dirty="0"/>
              <a:t> </a:t>
            </a:r>
          </a:p>
          <a:p>
            <a:r>
              <a:rPr lang="en-US" dirty="0"/>
              <a:t>This system will provide timely report information.</a:t>
            </a:r>
          </a:p>
          <a:p>
            <a:endParaRPr lang="en-US" dirty="0"/>
          </a:p>
          <a:p>
            <a:r>
              <a:rPr lang="en-US" dirty="0"/>
              <a:t> It will produce report for sale, bill and stock information.</a:t>
            </a:r>
          </a:p>
          <a:p>
            <a:endParaRPr lang="en-US" dirty="0"/>
          </a:p>
          <a:p>
            <a:r>
              <a:rPr lang="en-US" dirty="0"/>
              <a:t>The computer can hold amount of data in its storage device</a:t>
            </a:r>
          </a:p>
        </p:txBody>
      </p:sp>
      <p:pic>
        <p:nvPicPr>
          <p:cNvPr id="13" name="Picture 12">
            <a:extLst>
              <a:ext uri="{FF2B5EF4-FFF2-40B4-BE49-F238E27FC236}">
                <a16:creationId xmlns:a16="http://schemas.microsoft.com/office/drawing/2014/main" id="{D4F5AA62-3F46-4003-A7F2-1863928476CC}"/>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556" b="95370" l="9091" r="90341">
                        <a14:foregroundMark x1="53977" y1="97222" x2="53977" y2="97222"/>
                        <a14:foregroundMark x1="13068" y1="38889" x2="13068" y2="38889"/>
                        <a14:foregroundMark x1="53409" y1="6481" x2="53409" y2="6481"/>
                        <a14:foregroundMark x1="52841" y1="5556" x2="52841" y2="5556"/>
                        <a14:foregroundMark x1="90341" y1="50926" x2="90341" y2="50926"/>
                      </a14:backgroundRemoval>
                    </a14:imgEffect>
                  </a14:imgLayer>
                </a14:imgProps>
              </a:ext>
            </a:extLst>
          </a:blip>
          <a:stretch>
            <a:fillRect/>
          </a:stretch>
        </p:blipFill>
        <p:spPr>
          <a:xfrm>
            <a:off x="3054157" y="1185346"/>
            <a:ext cx="518277" cy="318034"/>
          </a:xfrm>
          <a:prstGeom prst="rect">
            <a:avLst/>
          </a:prstGeom>
        </p:spPr>
      </p:pic>
      <p:pic>
        <p:nvPicPr>
          <p:cNvPr id="15" name="Picture 14">
            <a:extLst>
              <a:ext uri="{FF2B5EF4-FFF2-40B4-BE49-F238E27FC236}">
                <a16:creationId xmlns:a16="http://schemas.microsoft.com/office/drawing/2014/main" id="{F4D49A20-5761-4CEB-8096-A9EC1348D96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556" b="95370" l="9091" r="90341">
                        <a14:foregroundMark x1="53977" y1="97222" x2="53977" y2="97222"/>
                        <a14:foregroundMark x1="13068" y1="38889" x2="13068" y2="38889"/>
                        <a14:foregroundMark x1="53409" y1="6481" x2="53409" y2="6481"/>
                        <a14:foregroundMark x1="52841" y1="5556" x2="52841" y2="5556"/>
                        <a14:foregroundMark x1="90341" y1="50926" x2="90341" y2="50926"/>
                      </a14:backgroundRemoval>
                    </a14:imgEffect>
                  </a14:imgLayer>
                </a14:imgProps>
              </a:ext>
            </a:extLst>
          </a:blip>
          <a:stretch>
            <a:fillRect/>
          </a:stretch>
        </p:blipFill>
        <p:spPr>
          <a:xfrm>
            <a:off x="3054156" y="1846146"/>
            <a:ext cx="518277" cy="318034"/>
          </a:xfrm>
          <a:prstGeom prst="rect">
            <a:avLst/>
          </a:prstGeom>
        </p:spPr>
      </p:pic>
      <p:pic>
        <p:nvPicPr>
          <p:cNvPr id="16" name="Picture 15">
            <a:extLst>
              <a:ext uri="{FF2B5EF4-FFF2-40B4-BE49-F238E27FC236}">
                <a16:creationId xmlns:a16="http://schemas.microsoft.com/office/drawing/2014/main" id="{6B66D443-D272-4B8F-B827-484314E6BBA0}"/>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556" b="95370" l="9091" r="90341">
                        <a14:foregroundMark x1="53977" y1="97222" x2="53977" y2="97222"/>
                        <a14:foregroundMark x1="13068" y1="38889" x2="13068" y2="38889"/>
                        <a14:foregroundMark x1="53409" y1="6481" x2="53409" y2="6481"/>
                        <a14:foregroundMark x1="52841" y1="5556" x2="52841" y2="5556"/>
                        <a14:foregroundMark x1="90341" y1="50926" x2="90341" y2="50926"/>
                      </a14:backgroundRemoval>
                    </a14:imgEffect>
                  </a14:imgLayer>
                </a14:imgProps>
              </a:ext>
            </a:extLst>
          </a:blip>
          <a:stretch>
            <a:fillRect/>
          </a:stretch>
        </p:blipFill>
        <p:spPr>
          <a:xfrm>
            <a:off x="3054156" y="2900498"/>
            <a:ext cx="518277" cy="318034"/>
          </a:xfrm>
          <a:prstGeom prst="rect">
            <a:avLst/>
          </a:prstGeom>
        </p:spPr>
      </p:pic>
      <p:pic>
        <p:nvPicPr>
          <p:cNvPr id="17" name="Picture 16">
            <a:extLst>
              <a:ext uri="{FF2B5EF4-FFF2-40B4-BE49-F238E27FC236}">
                <a16:creationId xmlns:a16="http://schemas.microsoft.com/office/drawing/2014/main" id="{B452009E-DF98-4D57-B238-3F9D926CDD1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556" b="95370" l="9091" r="90341">
                        <a14:foregroundMark x1="53977" y1="97222" x2="53977" y2="97222"/>
                        <a14:foregroundMark x1="13068" y1="38889" x2="13068" y2="38889"/>
                        <a14:foregroundMark x1="53409" y1="6481" x2="53409" y2="6481"/>
                        <a14:foregroundMark x1="52841" y1="5556" x2="52841" y2="5556"/>
                        <a14:foregroundMark x1="90341" y1="50926" x2="90341" y2="50926"/>
                      </a14:backgroundRemoval>
                    </a14:imgEffect>
                  </a14:imgLayer>
                </a14:imgProps>
              </a:ext>
            </a:extLst>
          </a:blip>
          <a:stretch>
            <a:fillRect/>
          </a:stretch>
        </p:blipFill>
        <p:spPr>
          <a:xfrm>
            <a:off x="3054156" y="3311406"/>
            <a:ext cx="518277" cy="318034"/>
          </a:xfrm>
          <a:prstGeom prst="rect">
            <a:avLst/>
          </a:prstGeom>
        </p:spPr>
      </p:pic>
      <p:pic>
        <p:nvPicPr>
          <p:cNvPr id="18" name="Picture 17">
            <a:extLst>
              <a:ext uri="{FF2B5EF4-FFF2-40B4-BE49-F238E27FC236}">
                <a16:creationId xmlns:a16="http://schemas.microsoft.com/office/drawing/2014/main" id="{73BF2F28-9130-48EA-9C66-125978F6ECEC}"/>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556" b="95370" l="9091" r="90341">
                        <a14:foregroundMark x1="53977" y1="97222" x2="53977" y2="97222"/>
                        <a14:foregroundMark x1="13068" y1="38889" x2="13068" y2="38889"/>
                        <a14:foregroundMark x1="53409" y1="6481" x2="53409" y2="6481"/>
                        <a14:foregroundMark x1="52841" y1="5556" x2="52841" y2="5556"/>
                        <a14:foregroundMark x1="90341" y1="50926" x2="90341" y2="50926"/>
                      </a14:backgroundRemoval>
                    </a14:imgEffect>
                  </a14:imgLayer>
                </a14:imgProps>
              </a:ext>
            </a:extLst>
          </a:blip>
          <a:stretch>
            <a:fillRect/>
          </a:stretch>
        </p:blipFill>
        <p:spPr>
          <a:xfrm>
            <a:off x="3054156" y="2433788"/>
            <a:ext cx="518277" cy="3180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8" name="Picture 7">
            <a:extLst>
              <a:ext uri="{FF2B5EF4-FFF2-40B4-BE49-F238E27FC236}">
                <a16:creationId xmlns:a16="http://schemas.microsoft.com/office/drawing/2014/main" id="{539F28F3-9800-412F-8C97-18BA40A73455}"/>
              </a:ext>
            </a:extLst>
          </p:cNvPr>
          <p:cNvPicPr>
            <a:picLocks noChangeAspect="1"/>
          </p:cNvPicPr>
          <p:nvPr/>
        </p:nvPicPr>
        <p:blipFill>
          <a:blip r:embed="rId3"/>
          <a:stretch>
            <a:fillRect/>
          </a:stretch>
        </p:blipFill>
        <p:spPr>
          <a:xfrm>
            <a:off x="0" y="2396314"/>
            <a:ext cx="5906324" cy="2514951"/>
          </a:xfrm>
          <a:prstGeom prst="rect">
            <a:avLst/>
          </a:prstGeom>
        </p:spPr>
      </p:pic>
      <p:pic>
        <p:nvPicPr>
          <p:cNvPr id="10" name="Picture 9">
            <a:extLst>
              <a:ext uri="{FF2B5EF4-FFF2-40B4-BE49-F238E27FC236}">
                <a16:creationId xmlns:a16="http://schemas.microsoft.com/office/drawing/2014/main" id="{E0AA3CD5-E88F-49B0-95A2-2D459A9AF99E}"/>
              </a:ext>
            </a:extLst>
          </p:cNvPr>
          <p:cNvPicPr>
            <a:picLocks noChangeAspect="1"/>
          </p:cNvPicPr>
          <p:nvPr/>
        </p:nvPicPr>
        <p:blipFill>
          <a:blip r:embed="rId3"/>
          <a:stretch>
            <a:fillRect/>
          </a:stretch>
        </p:blipFill>
        <p:spPr>
          <a:xfrm>
            <a:off x="3237676" y="1264920"/>
            <a:ext cx="5906324" cy="3314700"/>
          </a:xfrm>
          <a:prstGeom prst="rect">
            <a:avLst/>
          </a:prstGeom>
        </p:spPr>
      </p:pic>
      <p:pic>
        <p:nvPicPr>
          <p:cNvPr id="12" name="Picture 11">
            <a:extLst>
              <a:ext uri="{FF2B5EF4-FFF2-40B4-BE49-F238E27FC236}">
                <a16:creationId xmlns:a16="http://schemas.microsoft.com/office/drawing/2014/main" id="{71621120-378D-4E0C-B3B9-B0486BFB9877}"/>
              </a:ext>
            </a:extLst>
          </p:cNvPr>
          <p:cNvPicPr>
            <a:picLocks noChangeAspect="1"/>
          </p:cNvPicPr>
          <p:nvPr/>
        </p:nvPicPr>
        <p:blipFill>
          <a:blip r:embed="rId4"/>
          <a:stretch>
            <a:fillRect/>
          </a:stretch>
        </p:blipFill>
        <p:spPr>
          <a:xfrm>
            <a:off x="0" y="4556760"/>
            <a:ext cx="2572109" cy="342948"/>
          </a:xfrm>
          <a:prstGeom prst="rect">
            <a:avLst/>
          </a:prstGeom>
        </p:spPr>
      </p:pic>
      <p:pic>
        <p:nvPicPr>
          <p:cNvPr id="14" name="Picture 13">
            <a:extLst>
              <a:ext uri="{FF2B5EF4-FFF2-40B4-BE49-F238E27FC236}">
                <a16:creationId xmlns:a16="http://schemas.microsoft.com/office/drawing/2014/main" id="{85BCD63B-8DC5-4DBF-92CB-4C413B7A54CE}"/>
              </a:ext>
            </a:extLst>
          </p:cNvPr>
          <p:cNvPicPr>
            <a:picLocks noChangeAspect="1"/>
          </p:cNvPicPr>
          <p:nvPr/>
        </p:nvPicPr>
        <p:blipFill>
          <a:blip r:embed="rId5"/>
          <a:stretch>
            <a:fillRect/>
          </a:stretch>
        </p:blipFill>
        <p:spPr>
          <a:xfrm>
            <a:off x="0" y="816192"/>
            <a:ext cx="3067478" cy="1438476"/>
          </a:xfrm>
          <a:prstGeom prst="rect">
            <a:avLst/>
          </a:prstGeom>
        </p:spPr>
      </p:pic>
      <p:pic>
        <p:nvPicPr>
          <p:cNvPr id="17" name="Picture 16">
            <a:extLst>
              <a:ext uri="{FF2B5EF4-FFF2-40B4-BE49-F238E27FC236}">
                <a16:creationId xmlns:a16="http://schemas.microsoft.com/office/drawing/2014/main" id="{5450AA86-E1C2-4F6D-8B9C-35BD89969C8B}"/>
              </a:ext>
            </a:extLst>
          </p:cNvPr>
          <p:cNvPicPr>
            <a:picLocks noChangeAspect="1"/>
          </p:cNvPicPr>
          <p:nvPr/>
        </p:nvPicPr>
        <p:blipFill>
          <a:blip r:embed="rId6"/>
          <a:stretch>
            <a:fillRect/>
          </a:stretch>
        </p:blipFill>
        <p:spPr>
          <a:xfrm>
            <a:off x="514308" y="697124"/>
            <a:ext cx="4544059" cy="403290"/>
          </a:xfrm>
          <a:prstGeom prst="rect">
            <a:avLst/>
          </a:prstGeom>
        </p:spPr>
      </p:pic>
      <p:pic>
        <p:nvPicPr>
          <p:cNvPr id="16" name="Picture 15">
            <a:extLst>
              <a:ext uri="{FF2B5EF4-FFF2-40B4-BE49-F238E27FC236}">
                <a16:creationId xmlns:a16="http://schemas.microsoft.com/office/drawing/2014/main" id="{52EA0DD5-995F-4747-BA2E-6B94F652C402}"/>
              </a:ext>
            </a:extLst>
          </p:cNvPr>
          <p:cNvPicPr>
            <a:picLocks noChangeAspect="1"/>
          </p:cNvPicPr>
          <p:nvPr/>
        </p:nvPicPr>
        <p:blipFill>
          <a:blip r:embed="rId7"/>
          <a:stretch>
            <a:fillRect/>
          </a:stretch>
        </p:blipFill>
        <p:spPr>
          <a:xfrm>
            <a:off x="5314302" y="190969"/>
            <a:ext cx="2981741" cy="1324160"/>
          </a:xfrm>
          <a:prstGeom prst="rect">
            <a:avLst/>
          </a:prstGeom>
        </p:spPr>
      </p:pic>
      <p:pic>
        <p:nvPicPr>
          <p:cNvPr id="20" name="Picture 19">
            <a:extLst>
              <a:ext uri="{FF2B5EF4-FFF2-40B4-BE49-F238E27FC236}">
                <a16:creationId xmlns:a16="http://schemas.microsoft.com/office/drawing/2014/main" id="{1961CA4D-0B58-4085-A7D1-14C85327F4FA}"/>
              </a:ext>
            </a:extLst>
          </p:cNvPr>
          <p:cNvPicPr>
            <a:picLocks noChangeAspect="1"/>
          </p:cNvPicPr>
          <p:nvPr/>
        </p:nvPicPr>
        <p:blipFill>
          <a:blip r:embed="rId4"/>
          <a:stretch>
            <a:fillRect/>
          </a:stretch>
        </p:blipFill>
        <p:spPr>
          <a:xfrm>
            <a:off x="6957060" y="1100414"/>
            <a:ext cx="2186940" cy="269015"/>
          </a:xfrm>
          <a:prstGeom prst="rect">
            <a:avLst/>
          </a:prstGeom>
        </p:spPr>
      </p:pic>
      <p:sp>
        <p:nvSpPr>
          <p:cNvPr id="22" name="TextBox 21">
            <a:extLst>
              <a:ext uri="{FF2B5EF4-FFF2-40B4-BE49-F238E27FC236}">
                <a16:creationId xmlns:a16="http://schemas.microsoft.com/office/drawing/2014/main" id="{C7DFA41F-762F-42D9-B45B-94B665BBE392}"/>
              </a:ext>
            </a:extLst>
          </p:cNvPr>
          <p:cNvSpPr txBox="1"/>
          <p:nvPr/>
        </p:nvSpPr>
        <p:spPr>
          <a:xfrm>
            <a:off x="541406" y="480395"/>
            <a:ext cx="6080760" cy="492443"/>
          </a:xfrm>
          <a:prstGeom prst="rect">
            <a:avLst/>
          </a:prstGeom>
          <a:noFill/>
        </p:spPr>
        <p:txBody>
          <a:bodyPr wrap="square">
            <a:spAutoFit/>
          </a:bodyPr>
          <a:lstStyle/>
          <a:p>
            <a:r>
              <a:rPr lang="en" sz="2600" b="1" dirty="0">
                <a:solidFill>
                  <a:schemeClr val="bg2"/>
                </a:solidFill>
                <a:latin typeface="Overpass Mono" panose="020B0604020202020204" charset="0"/>
              </a:rPr>
              <a:t>ADVANTAGE OF PROPOSED SYSTEM</a:t>
            </a:r>
            <a:endParaRPr lang="en-IN" sz="2600" b="1" dirty="0">
              <a:solidFill>
                <a:schemeClr val="bg2"/>
              </a:solidFill>
              <a:latin typeface="Overpass Mono" panose="020B0604020202020204" charset="0"/>
            </a:endParaRPr>
          </a:p>
        </p:txBody>
      </p:sp>
      <p:sp>
        <p:nvSpPr>
          <p:cNvPr id="24" name="TextBox 23">
            <a:extLst>
              <a:ext uri="{FF2B5EF4-FFF2-40B4-BE49-F238E27FC236}">
                <a16:creationId xmlns:a16="http://schemas.microsoft.com/office/drawing/2014/main" id="{D136522B-5253-4F7A-B412-6FF4DB1DF3A5}"/>
              </a:ext>
            </a:extLst>
          </p:cNvPr>
          <p:cNvSpPr txBox="1"/>
          <p:nvPr/>
        </p:nvSpPr>
        <p:spPr>
          <a:xfrm>
            <a:off x="884600" y="1560849"/>
            <a:ext cx="6145136" cy="2462213"/>
          </a:xfrm>
          <a:prstGeom prst="rect">
            <a:avLst/>
          </a:prstGeom>
          <a:noFill/>
        </p:spPr>
        <p:txBody>
          <a:bodyPr wrap="square">
            <a:spAutoFit/>
          </a:bodyPr>
          <a:lstStyle/>
          <a:p>
            <a:r>
              <a:rPr lang="en-US" dirty="0">
                <a:solidFill>
                  <a:schemeClr val="bg1"/>
                </a:solidFill>
              </a:rPr>
              <a:t>A database application can be stored in computer effectively.</a:t>
            </a:r>
          </a:p>
          <a:p>
            <a:endParaRPr lang="en-US" dirty="0">
              <a:solidFill>
                <a:schemeClr val="bg1"/>
              </a:solidFill>
            </a:endParaRPr>
          </a:p>
          <a:p>
            <a:r>
              <a:rPr lang="en-US" dirty="0">
                <a:solidFill>
                  <a:schemeClr val="bg1"/>
                </a:solidFill>
              </a:rPr>
              <a:t>No cheating in the numbers can be done.</a:t>
            </a:r>
          </a:p>
          <a:p>
            <a:endParaRPr lang="en-US" dirty="0">
              <a:solidFill>
                <a:schemeClr val="bg1"/>
              </a:solidFill>
            </a:endParaRPr>
          </a:p>
          <a:p>
            <a:r>
              <a:rPr lang="en-US" dirty="0">
                <a:solidFill>
                  <a:schemeClr val="bg1"/>
                </a:solidFill>
              </a:rPr>
              <a:t>Whenever rates will fluctuate on time changes would be made.</a:t>
            </a:r>
          </a:p>
          <a:p>
            <a:endParaRPr lang="en-US" dirty="0">
              <a:solidFill>
                <a:schemeClr val="bg1"/>
              </a:solidFill>
            </a:endParaRPr>
          </a:p>
          <a:p>
            <a:r>
              <a:rPr lang="en-US" dirty="0">
                <a:solidFill>
                  <a:schemeClr val="bg1"/>
                </a:solidFill>
              </a:rPr>
              <a:t>Time management.</a:t>
            </a:r>
          </a:p>
          <a:p>
            <a:endParaRPr lang="en-US" dirty="0">
              <a:solidFill>
                <a:schemeClr val="bg1"/>
              </a:solidFill>
            </a:endParaRPr>
          </a:p>
          <a:p>
            <a:r>
              <a:rPr lang="en-US" dirty="0">
                <a:solidFill>
                  <a:schemeClr val="bg1"/>
                </a:solidFill>
              </a:rPr>
              <a:t>No need to check manually the quantity left</a:t>
            </a:r>
          </a:p>
          <a:p>
            <a:endParaRPr lang="en-US" dirty="0">
              <a:solidFill>
                <a:schemeClr val="bg1"/>
              </a:solidFill>
            </a:endParaRPr>
          </a:p>
          <a:p>
            <a:r>
              <a:rPr lang="en-US" dirty="0">
                <a:solidFill>
                  <a:schemeClr val="bg1"/>
                </a:solidFill>
              </a:rPr>
              <a:t>Cheating can be minimized</a:t>
            </a:r>
          </a:p>
        </p:txBody>
      </p:sp>
      <p:pic>
        <p:nvPicPr>
          <p:cNvPr id="23" name="Picture 22">
            <a:extLst>
              <a:ext uri="{FF2B5EF4-FFF2-40B4-BE49-F238E27FC236}">
                <a16:creationId xmlns:a16="http://schemas.microsoft.com/office/drawing/2014/main" id="{F9803E40-9B97-4520-9399-9FFF2349210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091" b="89773" l="7092" r="89362">
                        <a14:foregroundMark x1="7092" y1="42045" x2="7092" y2="42045"/>
                      </a14:backgroundRemoval>
                    </a14:imgEffect>
                  </a14:imgLayer>
                </a14:imgProps>
              </a:ext>
            </a:extLst>
          </a:blip>
          <a:stretch>
            <a:fillRect/>
          </a:stretch>
        </p:blipFill>
        <p:spPr>
          <a:xfrm>
            <a:off x="123186" y="1482206"/>
            <a:ext cx="836433" cy="522029"/>
          </a:xfrm>
          <a:prstGeom prst="rect">
            <a:avLst/>
          </a:prstGeom>
        </p:spPr>
      </p:pic>
      <p:pic>
        <p:nvPicPr>
          <p:cNvPr id="28" name="Picture 27">
            <a:extLst>
              <a:ext uri="{FF2B5EF4-FFF2-40B4-BE49-F238E27FC236}">
                <a16:creationId xmlns:a16="http://schemas.microsoft.com/office/drawing/2014/main" id="{A20100E6-4426-469B-83E2-B1E2009E9D8F}"/>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091" b="89773" l="7092" r="89362">
                        <a14:foregroundMark x1="7092" y1="42045" x2="7092" y2="42045"/>
                      </a14:backgroundRemoval>
                    </a14:imgEffect>
                  </a14:imgLayer>
                </a14:imgProps>
              </a:ext>
            </a:extLst>
          </a:blip>
          <a:stretch>
            <a:fillRect/>
          </a:stretch>
        </p:blipFill>
        <p:spPr>
          <a:xfrm>
            <a:off x="123186" y="1891576"/>
            <a:ext cx="836433" cy="522029"/>
          </a:xfrm>
          <a:prstGeom prst="rect">
            <a:avLst/>
          </a:prstGeom>
        </p:spPr>
      </p:pic>
      <p:pic>
        <p:nvPicPr>
          <p:cNvPr id="29" name="Picture 28">
            <a:extLst>
              <a:ext uri="{FF2B5EF4-FFF2-40B4-BE49-F238E27FC236}">
                <a16:creationId xmlns:a16="http://schemas.microsoft.com/office/drawing/2014/main" id="{82BEF758-6C97-4FD0-975B-877D84D678EC}"/>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091" b="89773" l="7092" r="89362">
                        <a14:foregroundMark x1="7092" y1="42045" x2="7092" y2="42045"/>
                      </a14:backgroundRemoval>
                    </a14:imgEffect>
                  </a14:imgLayer>
                </a14:imgProps>
              </a:ext>
            </a:extLst>
          </a:blip>
          <a:stretch>
            <a:fillRect/>
          </a:stretch>
        </p:blipFill>
        <p:spPr>
          <a:xfrm>
            <a:off x="123187" y="2339505"/>
            <a:ext cx="836433" cy="522029"/>
          </a:xfrm>
          <a:prstGeom prst="rect">
            <a:avLst/>
          </a:prstGeom>
        </p:spPr>
      </p:pic>
      <p:pic>
        <p:nvPicPr>
          <p:cNvPr id="30" name="Picture 29">
            <a:extLst>
              <a:ext uri="{FF2B5EF4-FFF2-40B4-BE49-F238E27FC236}">
                <a16:creationId xmlns:a16="http://schemas.microsoft.com/office/drawing/2014/main" id="{63BA9542-83B2-4C0A-AC19-7681C0EC8347}"/>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091" b="89773" l="7092" r="89362">
                        <a14:foregroundMark x1="7092" y1="42045" x2="7092" y2="42045"/>
                      </a14:backgroundRemoval>
                    </a14:imgEffect>
                  </a14:imgLayer>
                </a14:imgProps>
              </a:ext>
            </a:extLst>
          </a:blip>
          <a:stretch>
            <a:fillRect/>
          </a:stretch>
        </p:blipFill>
        <p:spPr>
          <a:xfrm>
            <a:off x="123185" y="2751336"/>
            <a:ext cx="836433" cy="522029"/>
          </a:xfrm>
          <a:prstGeom prst="rect">
            <a:avLst/>
          </a:prstGeom>
        </p:spPr>
      </p:pic>
      <p:pic>
        <p:nvPicPr>
          <p:cNvPr id="31" name="Picture 30">
            <a:extLst>
              <a:ext uri="{FF2B5EF4-FFF2-40B4-BE49-F238E27FC236}">
                <a16:creationId xmlns:a16="http://schemas.microsoft.com/office/drawing/2014/main" id="{81DF92C3-C178-4583-907C-76FD654CCD91}"/>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091" b="89773" l="7092" r="89362">
                        <a14:foregroundMark x1="7092" y1="42045" x2="7092" y2="42045"/>
                      </a14:backgroundRemoval>
                    </a14:imgEffect>
                  </a14:imgLayer>
                </a14:imgProps>
              </a:ext>
            </a:extLst>
          </a:blip>
          <a:stretch>
            <a:fillRect/>
          </a:stretch>
        </p:blipFill>
        <p:spPr>
          <a:xfrm>
            <a:off x="123189" y="3199265"/>
            <a:ext cx="836433" cy="522029"/>
          </a:xfrm>
          <a:prstGeom prst="rect">
            <a:avLst/>
          </a:prstGeom>
        </p:spPr>
      </p:pic>
      <p:pic>
        <p:nvPicPr>
          <p:cNvPr id="32" name="Picture 31">
            <a:extLst>
              <a:ext uri="{FF2B5EF4-FFF2-40B4-BE49-F238E27FC236}">
                <a16:creationId xmlns:a16="http://schemas.microsoft.com/office/drawing/2014/main" id="{8DBC6FE8-E228-41F3-9A03-D2075967D8C2}"/>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091" b="89773" l="7092" r="89362">
                        <a14:foregroundMark x1="7092" y1="42045" x2="7092" y2="42045"/>
                      </a14:backgroundRemoval>
                    </a14:imgEffect>
                  </a14:imgLayer>
                </a14:imgProps>
              </a:ext>
            </a:extLst>
          </a:blip>
          <a:stretch>
            <a:fillRect/>
          </a:stretch>
        </p:blipFill>
        <p:spPr>
          <a:xfrm>
            <a:off x="123189" y="3616998"/>
            <a:ext cx="836433" cy="5220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2000" y="1805940"/>
            <a:ext cx="3932700" cy="2987480"/>
          </a:xfrm>
          <a:prstGeom prst="rect">
            <a:avLst/>
          </a:prstGeom>
        </p:spPr>
        <p:txBody>
          <a:bodyPr spcFirstLastPara="1" wrap="square" lIns="91425" tIns="91425" rIns="91425" bIns="91425" anchor="t" anchorCtr="0">
            <a:noAutofit/>
          </a:bodyPr>
          <a:lstStyle/>
          <a:p>
            <a:pPr algn="l">
              <a:buNone/>
            </a:pPr>
            <a:r>
              <a:rPr lang="en-US" sz="1800" b="1" u="sng" dirty="0">
                <a:solidFill>
                  <a:schemeClr val="bg2">
                    <a:lumMod val="20000"/>
                    <a:lumOff val="80000"/>
                  </a:schemeClr>
                </a:solidFill>
              </a:rPr>
              <a:t>Software Specification:-</a:t>
            </a:r>
          </a:p>
          <a:p>
            <a:pPr algn="l">
              <a:buNone/>
            </a:pPr>
            <a:endParaRPr lang="en-US" u="sng" dirty="0"/>
          </a:p>
          <a:p>
            <a:pPr algn="l">
              <a:buNone/>
            </a:pPr>
            <a:r>
              <a:rPr lang="en-US" b="1" dirty="0"/>
              <a:t>    Software requirements for this system</a:t>
            </a:r>
          </a:p>
          <a:p>
            <a:pPr algn="l">
              <a:buNone/>
            </a:pPr>
            <a:r>
              <a:rPr lang="en-US" b="1" dirty="0"/>
              <a:t>    are as listed follows:--</a:t>
            </a:r>
          </a:p>
          <a:p>
            <a:pPr algn="l">
              <a:buNone/>
            </a:pPr>
            <a:r>
              <a:rPr lang="en-US" b="1" dirty="0"/>
              <a:t>          basically we will be using </a:t>
            </a:r>
            <a:r>
              <a:rPr lang="en-US" b="1" dirty="0" err="1"/>
              <a:t>cpp</a:t>
            </a:r>
            <a:r>
              <a:rPr lang="en-US" b="1" dirty="0"/>
              <a:t>    </a:t>
            </a:r>
          </a:p>
          <a:p>
            <a:pPr algn="l">
              <a:buNone/>
            </a:pPr>
            <a:r>
              <a:rPr lang="en-US" b="1" dirty="0"/>
              <a:t>          language to develop this code as    </a:t>
            </a:r>
          </a:p>
          <a:p>
            <a:pPr algn="l">
              <a:buNone/>
            </a:pPr>
            <a:r>
              <a:rPr lang="en-US" b="1" dirty="0"/>
              <a:t>          it will be user friendly and </a:t>
            </a:r>
          </a:p>
          <a:p>
            <a:pPr algn="l">
              <a:buNone/>
            </a:pPr>
            <a:r>
              <a:rPr lang="en-US" b="1" dirty="0"/>
              <a:t>          technically it will easier to excess </a:t>
            </a:r>
          </a:p>
          <a:p>
            <a:pPr algn="l">
              <a:buNone/>
            </a:pPr>
            <a:r>
              <a:rPr lang="en-US" b="1" dirty="0"/>
              <a:t>          and operate.</a:t>
            </a:r>
            <a:br>
              <a:rPr lang="en-US" b="1" dirty="0"/>
            </a:br>
            <a:r>
              <a:rPr lang="en-US" b="1" dirty="0"/>
              <a:t>              And the platform used   </a:t>
            </a:r>
          </a:p>
          <a:p>
            <a:pPr algn="l">
              <a:buNone/>
            </a:pPr>
            <a:r>
              <a:rPr lang="en-US" b="1" dirty="0"/>
              <a:t>          is Turbo C++.</a:t>
            </a:r>
            <a:br>
              <a:rPr lang="en-US" dirty="0"/>
            </a:br>
            <a:endParaRPr lang="en-US" dirty="0"/>
          </a:p>
        </p:txBody>
      </p:sp>
      <p:pic>
        <p:nvPicPr>
          <p:cNvPr id="3" name="Picture 2">
            <a:extLst>
              <a:ext uri="{FF2B5EF4-FFF2-40B4-BE49-F238E27FC236}">
                <a16:creationId xmlns:a16="http://schemas.microsoft.com/office/drawing/2014/main" id="{5DAB251E-153F-4294-8FBD-046292D67915}"/>
              </a:ext>
            </a:extLst>
          </p:cNvPr>
          <p:cNvPicPr>
            <a:picLocks noChangeAspect="1"/>
          </p:cNvPicPr>
          <p:nvPr/>
        </p:nvPicPr>
        <p:blipFill>
          <a:blip r:embed="rId3"/>
          <a:stretch>
            <a:fillRect/>
          </a:stretch>
        </p:blipFill>
        <p:spPr>
          <a:xfrm>
            <a:off x="402591" y="761560"/>
            <a:ext cx="3186430" cy="389060"/>
          </a:xfrm>
          <a:prstGeom prst="rect">
            <a:avLst/>
          </a:prstGeom>
        </p:spPr>
      </p:pic>
      <p:sp>
        <p:nvSpPr>
          <p:cNvPr id="381" name="Google Shape;381;p33"/>
          <p:cNvSpPr txBox="1">
            <a:spLocks noGrp="1"/>
          </p:cNvSpPr>
          <p:nvPr>
            <p:ph type="title"/>
          </p:nvPr>
        </p:nvSpPr>
        <p:spPr>
          <a:xfrm>
            <a:off x="556171" y="481620"/>
            <a:ext cx="442731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SYSTEM REQUIREMENT</a:t>
            </a:r>
            <a:endParaRPr sz="2700" dirty="0"/>
          </a:p>
        </p:txBody>
      </p:sp>
      <p:pic>
        <p:nvPicPr>
          <p:cNvPr id="7" name="Picture 6">
            <a:extLst>
              <a:ext uri="{FF2B5EF4-FFF2-40B4-BE49-F238E27FC236}">
                <a16:creationId xmlns:a16="http://schemas.microsoft.com/office/drawing/2014/main" id="{C1F02AC0-B604-406D-B0CA-FD223A5BE97E}"/>
              </a:ext>
            </a:extLst>
          </p:cNvPr>
          <p:cNvPicPr>
            <a:picLocks noChangeAspect="1"/>
          </p:cNvPicPr>
          <p:nvPr/>
        </p:nvPicPr>
        <p:blipFill>
          <a:blip r:embed="rId4"/>
          <a:stretch>
            <a:fillRect/>
          </a:stretch>
        </p:blipFill>
        <p:spPr>
          <a:xfrm>
            <a:off x="0" y="2095433"/>
            <a:ext cx="3600953" cy="1546927"/>
          </a:xfrm>
          <a:prstGeom prst="rect">
            <a:avLst/>
          </a:prstGeom>
        </p:spPr>
      </p:pic>
      <p:pic>
        <p:nvPicPr>
          <p:cNvPr id="5" name="Picture 4">
            <a:extLst>
              <a:ext uri="{FF2B5EF4-FFF2-40B4-BE49-F238E27FC236}">
                <a16:creationId xmlns:a16="http://schemas.microsoft.com/office/drawing/2014/main" id="{08024219-A56A-4A49-8EF7-09B1A3488BB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449" b="93701" l="10000" r="90000">
                        <a14:foregroundMark x1="52632" y1="93701" x2="52632" y2="93701"/>
                      </a14:backgroundRemoval>
                    </a14:imgEffect>
                  </a14:imgLayer>
                </a14:imgProps>
              </a:ext>
            </a:extLst>
          </a:blip>
          <a:stretch>
            <a:fillRect/>
          </a:stretch>
        </p:blipFill>
        <p:spPr>
          <a:xfrm>
            <a:off x="-243560" y="2081128"/>
            <a:ext cx="2027902" cy="1355492"/>
          </a:xfrm>
          <a:prstGeom prst="rect">
            <a:avLst/>
          </a:prstGeom>
        </p:spPr>
      </p:pic>
      <p:pic>
        <p:nvPicPr>
          <p:cNvPr id="4098" name="Picture 2" descr="C++ - Wikipedia">
            <a:extLst>
              <a:ext uri="{FF2B5EF4-FFF2-40B4-BE49-F238E27FC236}">
                <a16:creationId xmlns:a16="http://schemas.microsoft.com/office/drawing/2014/main" id="{0E786CC3-1865-4E9E-8701-B27BD1EC2AC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4202" b="97059" l="3774" r="96698">
                        <a14:foregroundMark x1="18868" y1="8403" x2="18868" y2="8403"/>
                        <a14:foregroundMark x1="28774" y1="18067" x2="28774" y2="18067"/>
                        <a14:foregroundMark x1="28774" y1="18067" x2="28774" y2="18067"/>
                        <a14:foregroundMark x1="28774" y1="18067" x2="28774" y2="18067"/>
                        <a14:foregroundMark x1="28774" y1="18067" x2="28774" y2="18067"/>
                        <a14:foregroundMark x1="28774" y1="18067" x2="28774" y2="18067"/>
                        <a14:foregroundMark x1="28774" y1="18067" x2="16038" y2="25210"/>
                        <a14:foregroundMark x1="16038" y1="25210" x2="16038" y2="25210"/>
                        <a14:foregroundMark x1="48113" y1="4202" x2="48113" y2="4202"/>
                        <a14:foregroundMark x1="3774" y1="39916" x2="3774" y2="39916"/>
                        <a14:foregroundMark x1="26415" y1="77311" x2="26415" y2="77311"/>
                        <a14:foregroundMark x1="57547" y1="85294" x2="57547" y2="85294"/>
                        <a14:foregroundMark x1="35849" y1="83613" x2="35849" y2="83613"/>
                        <a14:foregroundMark x1="18868" y1="76471" x2="42925" y2="85294"/>
                        <a14:foregroundMark x1="44811" y1="89076" x2="84434" y2="83193"/>
                        <a14:foregroundMark x1="84434" y1="83193" x2="81604" y2="73529"/>
                        <a14:foregroundMark x1="50000" y1="97059" x2="50000" y2="97059"/>
                        <a14:foregroundMark x1="50000" y1="97059" x2="50000" y2="97059"/>
                        <a14:foregroundMark x1="54245" y1="51681" x2="54245" y2="51681"/>
                        <a14:foregroundMark x1="54245" y1="51681" x2="54245" y2="51681"/>
                        <a14:foregroundMark x1="26415" y1="51261" x2="26415" y2="51261"/>
                        <a14:foregroundMark x1="26415" y1="51261" x2="26415" y2="51261"/>
                        <a14:foregroundMark x1="26415" y1="51261" x2="26415" y2="51261"/>
                        <a14:foregroundMark x1="26415" y1="51261" x2="26415" y2="51261"/>
                        <a14:foregroundMark x1="41038" y1="32353" x2="41038" y2="32353"/>
                        <a14:foregroundMark x1="20283" y1="25210" x2="13679" y2="57143"/>
                        <a14:foregroundMark x1="13679" y1="57143" x2="35377" y2="78571"/>
                        <a14:foregroundMark x1="35377" y1="78571" x2="71226" y2="76050"/>
                        <a14:foregroundMark x1="71226" y1="76050" x2="86321" y2="47479"/>
                        <a14:foregroundMark x1="86321" y1="47479" x2="68868" y2="23529"/>
                        <a14:foregroundMark x1="68868" y1="23529" x2="20283" y2="23950"/>
                        <a14:foregroundMark x1="45283" y1="36975" x2="45283" y2="36975"/>
                        <a14:foregroundMark x1="34906" y1="28992" x2="33019" y2="29832"/>
                        <a14:foregroundMark x1="44811" y1="18908" x2="31132" y2="61765"/>
                        <a14:foregroundMark x1="31132" y1="61765" x2="70755" y2="50420"/>
                        <a14:foregroundMark x1="70755" y1="50420" x2="55660" y2="24370"/>
                        <a14:foregroundMark x1="55660" y1="24370" x2="48113" y2="19328"/>
                        <a14:foregroundMark x1="13208" y1="36975" x2="38679" y2="73109"/>
                        <a14:foregroundMark x1="38679" y1="73109" x2="31604" y2="34034"/>
                        <a14:foregroundMark x1="31604" y1="34034" x2="13208" y2="35714"/>
                        <a14:foregroundMark x1="27830" y1="70588" x2="61792" y2="74790"/>
                        <a14:foregroundMark x1="61792" y1="74790" x2="33962" y2="64706"/>
                        <a14:foregroundMark x1="54245" y1="60084" x2="79245" y2="79832"/>
                        <a14:foregroundMark x1="79245" y1="79832" x2="55189" y2="60504"/>
                        <a14:foregroundMark x1="55189" y1="60504" x2="54717" y2="59244"/>
                        <a14:foregroundMark x1="73113" y1="43697" x2="75943" y2="44538"/>
                        <a14:foregroundMark x1="75943" y1="44538" x2="75943" y2="44538"/>
                        <a14:foregroundMark x1="75943" y1="44538" x2="82075" y2="45798"/>
                        <a14:foregroundMark x1="78302" y1="47899" x2="78302" y2="47899"/>
                        <a14:foregroundMark x1="78302" y1="47899" x2="78302" y2="47899"/>
                        <a14:foregroundMark x1="76415" y1="52101" x2="76415" y2="52101"/>
                        <a14:foregroundMark x1="76415" y1="52101" x2="76415" y2="52101"/>
                        <a14:foregroundMark x1="90566" y1="50000" x2="90566" y2="50000"/>
                        <a14:foregroundMark x1="90566" y1="50000" x2="90566" y2="50000"/>
                        <a14:foregroundMark x1="96226" y1="53782" x2="96226" y2="53782"/>
                        <a14:foregroundMark x1="96226" y1="53782" x2="96226" y2="53782"/>
                        <a14:foregroundMark x1="96698" y1="45378" x2="96698" y2="45378"/>
                        <a14:foregroundMark x1="96698" y1="45378" x2="96698" y2="45378"/>
                        <a14:foregroundMark x1="90566" y1="51681" x2="90566" y2="51681"/>
                        <a14:foregroundMark x1="90566" y1="51681" x2="90566" y2="51681"/>
                        <a14:foregroundMark x1="92925" y1="51681" x2="92925" y2="51681"/>
                      </a14:backgroundRemoval>
                    </a14:imgEffect>
                  </a14:imgLayer>
                </a14:imgProps>
              </a:ext>
              <a:ext uri="{28A0092B-C50C-407E-A947-70E740481C1C}">
                <a14:useLocalDpi xmlns:a14="http://schemas.microsoft.com/office/drawing/2010/main" val="0"/>
              </a:ext>
            </a:extLst>
          </a:blip>
          <a:srcRect/>
          <a:stretch>
            <a:fillRect/>
          </a:stretch>
        </p:blipFill>
        <p:spPr bwMode="auto">
          <a:xfrm>
            <a:off x="1784342" y="1971675"/>
            <a:ext cx="1542474" cy="1731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9C3116-9A42-4402-9BE2-5B3B2F9738E0}"/>
              </a:ext>
            </a:extLst>
          </p:cNvPr>
          <p:cNvPicPr>
            <a:picLocks noChangeAspect="1"/>
          </p:cNvPicPr>
          <p:nvPr/>
        </p:nvPicPr>
        <p:blipFill>
          <a:blip r:embed="rId2"/>
          <a:stretch>
            <a:fillRect/>
          </a:stretch>
        </p:blipFill>
        <p:spPr>
          <a:xfrm>
            <a:off x="819109" y="712364"/>
            <a:ext cx="2617511" cy="323895"/>
          </a:xfrm>
          <a:prstGeom prst="rect">
            <a:avLst/>
          </a:prstGeom>
        </p:spPr>
      </p:pic>
      <p:sp>
        <p:nvSpPr>
          <p:cNvPr id="6" name="Google Shape;381;p33">
            <a:extLst>
              <a:ext uri="{FF2B5EF4-FFF2-40B4-BE49-F238E27FC236}">
                <a16:creationId xmlns:a16="http://schemas.microsoft.com/office/drawing/2014/main" id="{F92414A8-DD84-4CA1-9A11-997B30C772DE}"/>
              </a:ext>
            </a:extLst>
          </p:cNvPr>
          <p:cNvSpPr txBox="1">
            <a:spLocks noGrp="1"/>
          </p:cNvSpPr>
          <p:nvPr>
            <p:ph type="title"/>
          </p:nvPr>
        </p:nvSpPr>
        <p:spPr>
          <a:xfrm>
            <a:off x="1036231" y="446444"/>
            <a:ext cx="442731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FLOW DIAGRAM</a:t>
            </a:r>
            <a:endParaRPr sz="2700" dirty="0"/>
          </a:p>
        </p:txBody>
      </p:sp>
      <p:pic>
        <p:nvPicPr>
          <p:cNvPr id="3" name="Picture 2">
            <a:extLst>
              <a:ext uri="{FF2B5EF4-FFF2-40B4-BE49-F238E27FC236}">
                <a16:creationId xmlns:a16="http://schemas.microsoft.com/office/drawing/2014/main" id="{076CACF3-8AD0-42E6-AE98-79ED7C1539FB}"/>
              </a:ext>
            </a:extLst>
          </p:cNvPr>
          <p:cNvPicPr>
            <a:picLocks noChangeAspect="1"/>
          </p:cNvPicPr>
          <p:nvPr/>
        </p:nvPicPr>
        <p:blipFill>
          <a:blip r:embed="rId3"/>
          <a:stretch>
            <a:fillRect/>
          </a:stretch>
        </p:blipFill>
        <p:spPr>
          <a:xfrm>
            <a:off x="518160" y="1381364"/>
            <a:ext cx="7642859" cy="3259216"/>
          </a:xfrm>
          <a:prstGeom prst="rect">
            <a:avLst/>
          </a:prstGeom>
          <a:ln>
            <a:noFill/>
          </a:ln>
          <a:effectLst>
            <a:glow rad="101600">
              <a:schemeClr val="accent2">
                <a:alpha val="60000"/>
              </a:schemeClr>
            </a:glow>
            <a:softEdge rad="112500"/>
          </a:effectLst>
        </p:spPr>
      </p:pic>
    </p:spTree>
    <p:extLst>
      <p:ext uri="{BB962C8B-B14F-4D97-AF65-F5344CB8AC3E}">
        <p14:creationId xmlns:p14="http://schemas.microsoft.com/office/powerpoint/2010/main" val="395334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7" name="Picture 6">
            <a:extLst>
              <a:ext uri="{FF2B5EF4-FFF2-40B4-BE49-F238E27FC236}">
                <a16:creationId xmlns:a16="http://schemas.microsoft.com/office/drawing/2014/main" id="{A3CDB479-94DB-4E20-9D6F-909A39E36267}"/>
              </a:ext>
            </a:extLst>
          </p:cNvPr>
          <p:cNvPicPr>
            <a:picLocks noChangeAspect="1"/>
          </p:cNvPicPr>
          <p:nvPr/>
        </p:nvPicPr>
        <p:blipFill>
          <a:blip r:embed="rId3"/>
          <a:stretch>
            <a:fillRect/>
          </a:stretch>
        </p:blipFill>
        <p:spPr>
          <a:xfrm>
            <a:off x="3352630" y="1405815"/>
            <a:ext cx="2438740" cy="1066949"/>
          </a:xfrm>
          <a:prstGeom prst="rect">
            <a:avLst/>
          </a:prstGeom>
        </p:spPr>
      </p:pic>
      <p:sp>
        <p:nvSpPr>
          <p:cNvPr id="2" name="Rectangle 1">
            <a:extLst>
              <a:ext uri="{FF2B5EF4-FFF2-40B4-BE49-F238E27FC236}">
                <a16:creationId xmlns:a16="http://schemas.microsoft.com/office/drawing/2014/main" id="{E0E21717-2EC8-4E0A-A325-34B9DB8084EE}"/>
              </a:ext>
            </a:extLst>
          </p:cNvPr>
          <p:cNvSpPr/>
          <p:nvPr/>
        </p:nvSpPr>
        <p:spPr>
          <a:xfrm>
            <a:off x="2421411" y="2011099"/>
            <a:ext cx="4301177"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5" name="Picture 4">
            <a:extLst>
              <a:ext uri="{FF2B5EF4-FFF2-40B4-BE49-F238E27FC236}">
                <a16:creationId xmlns:a16="http://schemas.microsoft.com/office/drawing/2014/main" id="{28769B8A-C77E-4A45-B392-24FE4F456049}"/>
              </a:ext>
            </a:extLst>
          </p:cNvPr>
          <p:cNvPicPr>
            <a:picLocks noChangeAspect="1"/>
          </p:cNvPicPr>
          <p:nvPr/>
        </p:nvPicPr>
        <p:blipFill>
          <a:blip r:embed="rId3"/>
          <a:stretch>
            <a:fillRect/>
          </a:stretch>
        </p:blipFill>
        <p:spPr>
          <a:xfrm>
            <a:off x="1095163" y="1803273"/>
            <a:ext cx="4551258" cy="1582674"/>
          </a:xfrm>
          <a:prstGeom prst="rect">
            <a:avLst/>
          </a:prstGeom>
          <a:effectLst>
            <a:glow rad="101600">
              <a:schemeClr val="accent2">
                <a:alpha val="60000"/>
              </a:schemeClr>
            </a:glow>
          </a:effectLst>
        </p:spPr>
      </p:pic>
      <p:pic>
        <p:nvPicPr>
          <p:cNvPr id="7" name="Picture 6">
            <a:extLst>
              <a:ext uri="{FF2B5EF4-FFF2-40B4-BE49-F238E27FC236}">
                <a16:creationId xmlns:a16="http://schemas.microsoft.com/office/drawing/2014/main" id="{02C3D1A5-D978-4F16-AD43-BC7E9BCECEDE}"/>
              </a:ext>
            </a:extLst>
          </p:cNvPr>
          <p:cNvPicPr>
            <a:picLocks noChangeAspect="1"/>
          </p:cNvPicPr>
          <p:nvPr/>
        </p:nvPicPr>
        <p:blipFill>
          <a:blip r:embed="rId4"/>
          <a:stretch>
            <a:fillRect/>
          </a:stretch>
        </p:blipFill>
        <p:spPr>
          <a:xfrm>
            <a:off x="4836678" y="0"/>
            <a:ext cx="4139682" cy="952381"/>
          </a:xfrm>
          <a:prstGeom prst="rect">
            <a:avLst/>
          </a:prstGeom>
          <a:effectLst>
            <a:glow rad="63500">
              <a:schemeClr val="accent2">
                <a:satMod val="175000"/>
                <a:alpha val="40000"/>
              </a:schemeClr>
            </a:glow>
          </a:effectLst>
        </p:spPr>
      </p:pic>
      <p:pic>
        <p:nvPicPr>
          <p:cNvPr id="1026" name="Picture 2" descr="animated-petrol-pump-image-0005">
            <a:extLst>
              <a:ext uri="{FF2B5EF4-FFF2-40B4-BE49-F238E27FC236}">
                <a16:creationId xmlns:a16="http://schemas.microsoft.com/office/drawing/2014/main" id="{8CE85565-B8A3-48E5-B13E-138D50BF1386}"/>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812280" y="3689984"/>
            <a:ext cx="2057400" cy="13446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BB77ED4E-ADB1-4EF9-A066-F96FB01B7C3A}"/>
              </a:ext>
            </a:extLst>
          </p:cNvPr>
          <p:cNvSpPr/>
          <p:nvPr/>
        </p:nvSpPr>
        <p:spPr>
          <a:xfrm>
            <a:off x="2460930" y="-84475"/>
            <a:ext cx="1677062" cy="477054"/>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500" b="1" u="sng" dirty="0">
                <a:ln/>
                <a:solidFill>
                  <a:schemeClr val="accent3"/>
                </a:solidFill>
                <a:latin typeface="Algerian" panose="04020705040A02060702" pitchFamily="82" charset="0"/>
              </a:rPr>
              <a:t>Group-83</a:t>
            </a:r>
            <a:endParaRPr lang="en-US" sz="2500" b="1" u="sng" cap="none" spc="0" dirty="0">
              <a:ln/>
              <a:solidFill>
                <a:schemeClr val="accent3"/>
              </a:solidFill>
              <a:effectLst/>
              <a:latin typeface="Algerian" panose="04020705040A02060702" pitchFamily="8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title"/>
          </p:nvPr>
        </p:nvSpPr>
        <p:spPr>
          <a:xfrm>
            <a:off x="5477630" y="3965250"/>
            <a:ext cx="3665220" cy="5331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ABHISHEK THAPLIYAL-20BCE10231</a:t>
            </a:r>
            <a:endParaRPr sz="1800" dirty="0"/>
          </a:p>
        </p:txBody>
      </p:sp>
      <p:pic>
        <p:nvPicPr>
          <p:cNvPr id="8" name="Picture 7">
            <a:extLst>
              <a:ext uri="{FF2B5EF4-FFF2-40B4-BE49-F238E27FC236}">
                <a16:creationId xmlns:a16="http://schemas.microsoft.com/office/drawing/2014/main" id="{8CBC19ED-604F-4CA1-9E96-A8A43080739C}"/>
              </a:ext>
            </a:extLst>
          </p:cNvPr>
          <p:cNvPicPr>
            <a:picLocks noChangeAspect="1"/>
          </p:cNvPicPr>
          <p:nvPr/>
        </p:nvPicPr>
        <p:blipFill>
          <a:blip r:embed="rId3"/>
          <a:stretch>
            <a:fillRect/>
          </a:stretch>
        </p:blipFill>
        <p:spPr>
          <a:xfrm>
            <a:off x="5632400" y="1178210"/>
            <a:ext cx="3511600" cy="457240"/>
          </a:xfrm>
          <a:prstGeom prst="rect">
            <a:avLst/>
          </a:prstGeom>
        </p:spPr>
      </p:pic>
      <p:pic>
        <p:nvPicPr>
          <p:cNvPr id="9" name="Picture 8">
            <a:extLst>
              <a:ext uri="{FF2B5EF4-FFF2-40B4-BE49-F238E27FC236}">
                <a16:creationId xmlns:a16="http://schemas.microsoft.com/office/drawing/2014/main" id="{0AA5960B-844C-4B8E-A755-35553A50B67E}"/>
              </a:ext>
            </a:extLst>
          </p:cNvPr>
          <p:cNvPicPr>
            <a:picLocks noChangeAspect="1"/>
          </p:cNvPicPr>
          <p:nvPr/>
        </p:nvPicPr>
        <p:blipFill>
          <a:blip r:embed="rId4"/>
          <a:stretch>
            <a:fillRect/>
          </a:stretch>
        </p:blipFill>
        <p:spPr>
          <a:xfrm>
            <a:off x="5336370" y="3287710"/>
            <a:ext cx="3511600" cy="457240"/>
          </a:xfrm>
          <a:prstGeom prst="rect">
            <a:avLst/>
          </a:prstGeom>
        </p:spPr>
      </p:pic>
      <p:sp>
        <p:nvSpPr>
          <p:cNvPr id="18" name="Rectangle 17">
            <a:extLst>
              <a:ext uri="{FF2B5EF4-FFF2-40B4-BE49-F238E27FC236}">
                <a16:creationId xmlns:a16="http://schemas.microsoft.com/office/drawing/2014/main" id="{9D799766-B092-4B99-9558-DCAA2EFE5B3F}"/>
              </a:ext>
            </a:extLst>
          </p:cNvPr>
          <p:cNvSpPr/>
          <p:nvPr/>
        </p:nvSpPr>
        <p:spPr>
          <a:xfrm>
            <a:off x="6079414" y="382663"/>
            <a:ext cx="2616422" cy="52322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u="sng" dirty="0">
                <a:ln w="12700">
                  <a:solidFill>
                    <a:schemeClr val="accent1"/>
                  </a:solidFill>
                  <a:prstDash val="solid"/>
                </a:ln>
                <a:pattFill prst="pct50">
                  <a:fgClr>
                    <a:schemeClr val="accent1"/>
                  </a:fgClr>
                  <a:bgClr>
                    <a:schemeClr val="accent1">
                      <a:lumMod val="20000"/>
                      <a:lumOff val="80000"/>
                    </a:schemeClr>
                  </a:bgClr>
                </a:pattFill>
                <a:effectLst>
                  <a:glow rad="139700">
                    <a:schemeClr val="accent2">
                      <a:satMod val="175000"/>
                      <a:alpha val="40000"/>
                    </a:schemeClr>
                  </a:glow>
                  <a:outerShdw dist="38100" dir="2640000" algn="bl" rotWithShape="0">
                    <a:schemeClr val="accent1"/>
                  </a:outerShdw>
                </a:effectLst>
              </a:rPr>
              <a:t>PRESENTERS</a:t>
            </a:r>
          </a:p>
        </p:txBody>
      </p:sp>
      <p:sp>
        <p:nvSpPr>
          <p:cNvPr id="17" name="TextBox 16">
            <a:extLst>
              <a:ext uri="{FF2B5EF4-FFF2-40B4-BE49-F238E27FC236}">
                <a16:creationId xmlns:a16="http://schemas.microsoft.com/office/drawing/2014/main" id="{EAED317C-5A5F-4F58-B3B1-1277CE978925}"/>
              </a:ext>
            </a:extLst>
          </p:cNvPr>
          <p:cNvSpPr txBox="1"/>
          <p:nvPr/>
        </p:nvSpPr>
        <p:spPr>
          <a:xfrm>
            <a:off x="5293850" y="3313592"/>
            <a:ext cx="3595490" cy="369332"/>
          </a:xfrm>
          <a:prstGeom prst="rect">
            <a:avLst/>
          </a:prstGeom>
          <a:noFill/>
        </p:spPr>
        <p:txBody>
          <a:bodyPr wrap="square" rtlCol="0">
            <a:spAutoFit/>
          </a:bodyPr>
          <a:lstStyle/>
          <a:p>
            <a:r>
              <a:rPr lang="en-US" sz="1800" b="1" dirty="0">
                <a:solidFill>
                  <a:schemeClr val="bg1"/>
                </a:solidFill>
                <a:latin typeface="Overpass Mono" panose="020B0604020202020204" charset="0"/>
              </a:rPr>
              <a:t>UTKARSH KUMAR-20BCE10622</a:t>
            </a:r>
            <a:endParaRPr lang="en-IN" sz="1800" b="1" dirty="0">
              <a:solidFill>
                <a:schemeClr val="bg1"/>
              </a:solidFill>
              <a:latin typeface="Overpass Mono" panose="020B0604020202020204" charset="0"/>
            </a:endParaRPr>
          </a:p>
        </p:txBody>
      </p:sp>
      <p:sp>
        <p:nvSpPr>
          <p:cNvPr id="19" name="TextBox 18">
            <a:extLst>
              <a:ext uri="{FF2B5EF4-FFF2-40B4-BE49-F238E27FC236}">
                <a16:creationId xmlns:a16="http://schemas.microsoft.com/office/drawing/2014/main" id="{F7AAD883-5388-401D-8048-18FF432C8ED4}"/>
              </a:ext>
            </a:extLst>
          </p:cNvPr>
          <p:cNvSpPr txBox="1"/>
          <p:nvPr/>
        </p:nvSpPr>
        <p:spPr>
          <a:xfrm>
            <a:off x="5702130" y="1232640"/>
            <a:ext cx="3510450" cy="369332"/>
          </a:xfrm>
          <a:prstGeom prst="rect">
            <a:avLst/>
          </a:prstGeom>
          <a:noFill/>
        </p:spPr>
        <p:txBody>
          <a:bodyPr wrap="square" rtlCol="0">
            <a:spAutoFit/>
          </a:bodyPr>
          <a:lstStyle/>
          <a:p>
            <a:r>
              <a:rPr lang="en-US" sz="1800" b="1" dirty="0">
                <a:latin typeface="Overpass Mono" panose="020B0604020202020204" charset="0"/>
              </a:rPr>
              <a:t>GAURAV SAHU-20BCE11043</a:t>
            </a:r>
            <a:endParaRPr lang="en-IN" sz="1800" b="1" dirty="0">
              <a:latin typeface="Overpass Mono" panose="020B0604020202020204" charset="0"/>
            </a:endParaRPr>
          </a:p>
        </p:txBody>
      </p:sp>
      <p:pic>
        <p:nvPicPr>
          <p:cNvPr id="21" name="Picture 20">
            <a:extLst>
              <a:ext uri="{FF2B5EF4-FFF2-40B4-BE49-F238E27FC236}">
                <a16:creationId xmlns:a16="http://schemas.microsoft.com/office/drawing/2014/main" id="{6A8B905D-205D-473D-B1EB-66FD77FA426F}"/>
              </a:ext>
            </a:extLst>
          </p:cNvPr>
          <p:cNvPicPr>
            <a:picLocks noChangeAspect="1"/>
          </p:cNvPicPr>
          <p:nvPr/>
        </p:nvPicPr>
        <p:blipFill>
          <a:blip r:embed="rId4"/>
          <a:stretch>
            <a:fillRect/>
          </a:stretch>
        </p:blipFill>
        <p:spPr>
          <a:xfrm>
            <a:off x="5336370" y="1886910"/>
            <a:ext cx="3511600" cy="457240"/>
          </a:xfrm>
          <a:prstGeom prst="rect">
            <a:avLst/>
          </a:prstGeom>
        </p:spPr>
      </p:pic>
      <p:sp>
        <p:nvSpPr>
          <p:cNvPr id="29" name="Google Shape;452;p36">
            <a:extLst>
              <a:ext uri="{FF2B5EF4-FFF2-40B4-BE49-F238E27FC236}">
                <a16:creationId xmlns:a16="http://schemas.microsoft.com/office/drawing/2014/main" id="{186261FC-7B44-4C92-A580-4E4FAF6EC538}"/>
              </a:ext>
            </a:extLst>
          </p:cNvPr>
          <p:cNvSpPr txBox="1">
            <a:spLocks/>
          </p:cNvSpPr>
          <p:nvPr/>
        </p:nvSpPr>
        <p:spPr>
          <a:xfrm>
            <a:off x="5547360" y="2571750"/>
            <a:ext cx="3595490" cy="4572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pPr algn="l"/>
            <a:r>
              <a:rPr lang="en-US" sz="1800" dirty="0"/>
              <a:t>SNEHA AGARWAL-20BCE10635</a:t>
            </a:r>
          </a:p>
        </p:txBody>
      </p:sp>
      <p:sp>
        <p:nvSpPr>
          <p:cNvPr id="24" name="TextBox 23">
            <a:extLst>
              <a:ext uri="{FF2B5EF4-FFF2-40B4-BE49-F238E27FC236}">
                <a16:creationId xmlns:a16="http://schemas.microsoft.com/office/drawing/2014/main" id="{F5ED613A-0815-4226-A6DE-60378724C191}"/>
              </a:ext>
            </a:extLst>
          </p:cNvPr>
          <p:cNvSpPr txBox="1"/>
          <p:nvPr/>
        </p:nvSpPr>
        <p:spPr>
          <a:xfrm>
            <a:off x="5336370" y="1937826"/>
            <a:ext cx="3595490" cy="369332"/>
          </a:xfrm>
          <a:prstGeom prst="rect">
            <a:avLst/>
          </a:prstGeom>
          <a:noFill/>
        </p:spPr>
        <p:txBody>
          <a:bodyPr wrap="square" rtlCol="0">
            <a:spAutoFit/>
          </a:bodyPr>
          <a:lstStyle/>
          <a:p>
            <a:r>
              <a:rPr lang="en-US" sz="1800" b="1" dirty="0">
                <a:solidFill>
                  <a:schemeClr val="bg1"/>
                </a:solidFill>
                <a:latin typeface="Overpass Mono" panose="020B0604020202020204" charset="0"/>
              </a:rPr>
              <a:t>ANIKET KHARE-20BCE10363</a:t>
            </a:r>
            <a:endParaRPr lang="en-IN" sz="1800" b="1" dirty="0">
              <a:solidFill>
                <a:schemeClr val="bg1"/>
              </a:solidFill>
              <a:latin typeface="Overpass Mono" panose="020B0604020202020204" charset="0"/>
            </a:endParaRPr>
          </a:p>
        </p:txBody>
      </p:sp>
      <p:pic>
        <p:nvPicPr>
          <p:cNvPr id="6146" name="Picture 2" descr="animated-petrol-pump-image-0020">
            <a:extLst>
              <a:ext uri="{FF2B5EF4-FFF2-40B4-BE49-F238E27FC236}">
                <a16:creationId xmlns:a16="http://schemas.microsoft.com/office/drawing/2014/main" id="{6440264C-BAD6-4A7B-ACE2-9A73D17EC84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5068" b="95270" l="9412" r="90588">
                        <a14:foregroundMark x1="27059" y1="7095" x2="27059" y2="7095"/>
                        <a14:foregroundMark x1="53529" y1="5405" x2="53529" y2="5405"/>
                        <a14:foregroundMark x1="91176" y1="16216" x2="91176" y2="16216"/>
                        <a14:foregroundMark x1="78235" y1="30068" x2="78235" y2="30068"/>
                        <a14:foregroundMark x1="79412" y1="27365" x2="79412" y2="27365"/>
                        <a14:foregroundMark x1="41765" y1="93243" x2="41765" y2="93243"/>
                        <a14:foregroundMark x1="64706" y1="55405" x2="64706" y2="55405"/>
                        <a14:foregroundMark x1="90000" y1="74324" x2="90000" y2="74324"/>
                        <a14:foregroundMark x1="20588" y1="91892" x2="20588" y2="91892"/>
                        <a14:foregroundMark x1="13529" y1="91892" x2="13529" y2="91892"/>
                        <a14:foregroundMark x1="10588" y1="91216" x2="10588" y2="91216"/>
                        <a14:foregroundMark x1="13529" y1="91216" x2="13529" y2="91216"/>
                        <a14:foregroundMark x1="9412" y1="91216" x2="9412" y2="91216"/>
                        <a14:foregroundMark x1="25294" y1="95608" x2="25294" y2="95608"/>
                        <a14:foregroundMark x1="90588" y1="83784" x2="90588" y2="83784"/>
                        <a14:foregroundMark x1="84118" y1="34459" x2="84118" y2="34459"/>
                        <a14:foregroundMark x1="35882" y1="31757" x2="35882" y2="31757"/>
                        <a14:foregroundMark x1="37647" y1="29054" x2="37647" y2="29054"/>
                        <a14:foregroundMark x1="37647" y1="25676" x2="37647" y2="25676"/>
                        <a14:foregroundMark x1="37647" y1="23986" x2="37647" y2="23986"/>
                        <a14:foregroundMark x1="39412" y1="35135" x2="39412" y2="35135"/>
                        <a14:foregroundMark x1="38824" y1="33108" x2="38824" y2="33108"/>
                        <a14:foregroundMark x1="37647" y1="40541" x2="37647" y2="40541"/>
                        <a14:foregroundMark x1="40588" y1="39527" x2="40588" y2="39527"/>
                      </a14:backgroundRemoval>
                    </a14:imgEffect>
                  </a14:imgLayer>
                </a14:imgProps>
              </a:ext>
              <a:ext uri="{28A0092B-C50C-407E-A947-70E740481C1C}">
                <a14:useLocalDpi xmlns:a14="http://schemas.microsoft.com/office/drawing/2010/main" val="0"/>
              </a:ext>
            </a:extLst>
          </a:blip>
          <a:srcRect/>
          <a:stretch>
            <a:fillRect/>
          </a:stretch>
        </p:blipFill>
        <p:spPr bwMode="auto">
          <a:xfrm>
            <a:off x="-93345" y="0"/>
            <a:ext cx="2178688" cy="37934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9D4D1C5-21BD-4F6E-9EBF-713CCE4E4598}"/>
              </a:ext>
            </a:extLst>
          </p:cNvPr>
          <p:cNvPicPr>
            <a:picLocks noChangeAspect="1"/>
          </p:cNvPicPr>
          <p:nvPr/>
        </p:nvPicPr>
        <p:blipFill>
          <a:blip r:embed="rId7"/>
          <a:stretch>
            <a:fillRect/>
          </a:stretch>
        </p:blipFill>
        <p:spPr>
          <a:xfrm>
            <a:off x="114628" y="4394269"/>
            <a:ext cx="5221742" cy="640246"/>
          </a:xfrm>
          <a:prstGeom prst="rect">
            <a:avLst/>
          </a:prstGeom>
          <a:effectLst>
            <a:glow rad="101600">
              <a:schemeClr val="bg2">
                <a:lumMod val="60000"/>
                <a:lumOff val="40000"/>
                <a:alpha val="60000"/>
              </a:schemeClr>
            </a:glow>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circle(in)">
                                      <p:cBhvr>
                                        <p:cTn id="7" dur="20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29"/>
          <p:cNvSpPr txBox="1">
            <a:spLocks noGrp="1"/>
          </p:cNvSpPr>
          <p:nvPr>
            <p:ph type="ctrTitle"/>
          </p:nvPr>
        </p:nvSpPr>
        <p:spPr>
          <a:xfrm flipH="1">
            <a:off x="210598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1742901" y="2151211"/>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Overview</a:t>
            </a:r>
            <a:endParaRPr sz="20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5192675" y="1848349"/>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dirty="0"/>
              <a:t>03</a:t>
            </a:r>
            <a:endParaRPr sz="3500" b="1" dirty="0"/>
          </a:p>
        </p:txBody>
      </p:sp>
      <p:sp>
        <p:nvSpPr>
          <p:cNvPr id="351" name="Google Shape;351;p29"/>
          <p:cNvSpPr txBox="1">
            <a:spLocks noGrp="1"/>
          </p:cNvSpPr>
          <p:nvPr>
            <p:ph type="subTitle" idx="3"/>
          </p:nvPr>
        </p:nvSpPr>
        <p:spPr>
          <a:xfrm flipH="1">
            <a:off x="5956070" y="2116143"/>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Advantages &amp; Requirements</a:t>
            </a:r>
            <a:endParaRPr sz="20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05980" y="3258338"/>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02</a:t>
            </a:r>
            <a:endParaRPr dirty="0"/>
          </a:p>
        </p:txBody>
      </p:sp>
      <p:sp>
        <p:nvSpPr>
          <p:cNvPr id="353" name="Google Shape;353;p29"/>
          <p:cNvSpPr txBox="1">
            <a:spLocks noGrp="1"/>
          </p:cNvSpPr>
          <p:nvPr>
            <p:ph type="subTitle" idx="7"/>
          </p:nvPr>
        </p:nvSpPr>
        <p:spPr>
          <a:xfrm flipH="1">
            <a:off x="1742901" y="3533600"/>
            <a:ext cx="2526979"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Limitations &amp;</a:t>
            </a:r>
          </a:p>
          <a:p>
            <a:pPr marL="0" lvl="0" indent="0" algn="l" rtl="0">
              <a:spcBef>
                <a:spcPts val="0"/>
              </a:spcBef>
              <a:spcAft>
                <a:spcPts val="0"/>
              </a:spcAft>
              <a:buNone/>
            </a:pPr>
            <a:r>
              <a:rPr lang="en" sz="2000" dirty="0"/>
              <a:t>Novelty</a:t>
            </a:r>
          </a:p>
        </p:txBody>
      </p:sp>
      <p:sp>
        <p:nvSpPr>
          <p:cNvPr id="354" name="Google Shape;354;p29"/>
          <p:cNvSpPr txBox="1">
            <a:spLocks noGrp="1"/>
          </p:cNvSpPr>
          <p:nvPr>
            <p:ph type="ctrTitle" idx="8"/>
          </p:nvPr>
        </p:nvSpPr>
        <p:spPr>
          <a:xfrm flipH="1">
            <a:off x="5192675" y="3237136"/>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04</a:t>
            </a:r>
            <a:endParaRPr dirty="0"/>
          </a:p>
        </p:txBody>
      </p:sp>
      <p:sp>
        <p:nvSpPr>
          <p:cNvPr id="355" name="Google Shape;355;p29"/>
          <p:cNvSpPr txBox="1">
            <a:spLocks noGrp="1"/>
          </p:cNvSpPr>
          <p:nvPr>
            <p:ph type="subTitle" idx="9"/>
          </p:nvPr>
        </p:nvSpPr>
        <p:spPr>
          <a:xfrm flipH="1">
            <a:off x="5956070" y="3533600"/>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000" dirty="0"/>
              <a:t>Real Time Usage</a:t>
            </a:r>
            <a:endParaRPr sz="2000" dirty="0"/>
          </a:p>
          <a:p>
            <a:pPr marL="0" lvl="0" indent="0" algn="r" rtl="0">
              <a:spcBef>
                <a:spcPts val="0"/>
              </a:spcBef>
              <a:spcAft>
                <a:spcPts val="0"/>
              </a:spcAft>
              <a:buNone/>
            </a:pPr>
            <a:endParaRPr dirty="0"/>
          </a:p>
        </p:txBody>
      </p:sp>
      <p:pic>
        <p:nvPicPr>
          <p:cNvPr id="3" name="Picture 2">
            <a:extLst>
              <a:ext uri="{FF2B5EF4-FFF2-40B4-BE49-F238E27FC236}">
                <a16:creationId xmlns:a16="http://schemas.microsoft.com/office/drawing/2014/main" id="{37203CB9-FEC7-4FE6-B508-76BDFECFED7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74" b="89764" l="3358" r="93657">
                        <a14:foregroundMark x1="5473" y1="35958" x2="5473" y2="35958"/>
                        <a14:foregroundMark x1="91667" y1="49344" x2="91667" y2="49344"/>
                        <a14:foregroundMark x1="84701" y1="76903" x2="84701" y2="76903"/>
                        <a14:foregroundMark x1="85697" y1="76903" x2="85697" y2="76903"/>
                        <a14:foregroundMark x1="83085" y1="76640" x2="83085" y2="76640"/>
                        <a14:foregroundMark x1="86567" y1="76640" x2="86567" y2="76640"/>
                        <a14:foregroundMark x1="86816" y1="73491" x2="86816" y2="73491"/>
                        <a14:foregroundMark x1="87687" y1="69816" x2="87687" y2="69816"/>
                        <a14:foregroundMark x1="88060" y1="66404" x2="88060" y2="66404"/>
                        <a14:foregroundMark x1="92910" y1="56693" x2="92910" y2="56693"/>
                        <a14:foregroundMark x1="93159" y1="54068" x2="93159" y2="54068"/>
                        <a14:foregroundMark x1="93905" y1="50919" x2="93905" y2="50919"/>
                        <a14:foregroundMark x1="7711" y1="53281" x2="7711" y2="53281"/>
                        <a14:foregroundMark x1="6841" y1="51969" x2="6841" y2="51969"/>
                        <a14:foregroundMark x1="5846" y1="50394" x2="5846" y2="50394"/>
                        <a14:foregroundMark x1="4975" y1="48819" x2="4975" y2="48819"/>
                        <a14:foregroundMark x1="3856" y1="36745" x2="3856" y2="36745"/>
                        <a14:foregroundMark x1="3483" y1="44357" x2="3483" y2="44357"/>
                        <a14:foregroundMark x1="3483" y1="37270" x2="3483" y2="37270"/>
                        <a14:foregroundMark x1="3483" y1="44357" x2="3483" y2="44357"/>
                        <a14:foregroundMark x1="3980" y1="45932" x2="3980" y2="45932"/>
                        <a14:foregroundMark x1="3358" y1="42520" x2="3358" y2="42520"/>
                        <a14:foregroundMark x1="3234" y1="40157" x2="3234" y2="40157"/>
                        <a14:foregroundMark x1="3234" y1="37533" x2="3234" y2="37533"/>
                        <a14:foregroundMark x1="9950" y1="54593" x2="9950" y2="54593"/>
                        <a14:foregroundMark x1="19900" y1="53543" x2="19900" y2="53543"/>
                        <a14:foregroundMark x1="20522" y1="55643" x2="20522" y2="55643"/>
                        <a14:foregroundMark x1="21020" y1="56168" x2="21020" y2="56168"/>
                        <a14:foregroundMark x1="21642" y1="56955" x2="21642" y2="56955"/>
                        <a14:foregroundMark x1="19030" y1="53543" x2="19030" y2="53543"/>
                        <a14:foregroundMark x1="23134" y1="58005" x2="23134" y2="58005"/>
                        <a14:foregroundMark x1="34328" y1="60892" x2="34328" y2="60892"/>
                        <a14:foregroundMark x1="32836" y1="60630" x2="32836" y2="60630"/>
                        <a14:foregroundMark x1="31343" y1="61155" x2="31343" y2="61155"/>
                        <a14:foregroundMark x1="42040" y1="61942" x2="42040" y2="61942"/>
                        <a14:foregroundMark x1="41169" y1="59843" x2="41169" y2="59843"/>
                        <a14:foregroundMark x1="43284" y1="65092" x2="43284" y2="65092"/>
                        <a14:foregroundMark x1="49005" y1="66142" x2="49005" y2="66142"/>
                        <a14:foregroundMark x1="47886" y1="65617" x2="47886" y2="65617"/>
                        <a14:foregroundMark x1="56219" y1="68241" x2="56219" y2="68241"/>
                        <a14:foregroundMark x1="58706" y1="69029" x2="58706" y2="69029"/>
                        <a14:foregroundMark x1="61318" y1="70341" x2="61318" y2="70341"/>
                        <a14:foregroundMark x1="67786" y1="71391" x2="67786" y2="71391"/>
                        <a14:foregroundMark x1="69030" y1="71391" x2="69030" y2="71391"/>
                        <a14:foregroundMark x1="69652" y1="73753" x2="69652" y2="73753"/>
                        <a14:foregroundMark x1="77114" y1="72703" x2="77114" y2="72703"/>
                        <a14:foregroundMark x1="31965" y1="35958" x2="31965" y2="35958"/>
                        <a14:foregroundMark x1="31965" y1="33858" x2="31965" y2="33858"/>
                        <a14:foregroundMark x1="31343" y1="30971" x2="31343" y2="30971"/>
                        <a14:foregroundMark x1="30721" y1="28871" x2="30721" y2="28871"/>
                        <a14:foregroundMark x1="29353" y1="25984" x2="29353" y2="25984"/>
                        <a14:foregroundMark x1="29353" y1="26509" x2="29353" y2="26509"/>
                        <a14:foregroundMark x1="17910" y1="27559" x2="17910" y2="27559"/>
                        <a14:foregroundMark x1="16667" y1="23885" x2="16667" y2="23885"/>
                        <a14:foregroundMark x1="15920" y1="22310" x2="15920" y2="22310"/>
                        <a14:foregroundMark x1="14801" y1="21260" x2="14801" y2="21260"/>
                        <a14:foregroundMark x1="37687" y1="32021" x2="37687" y2="32021"/>
                        <a14:foregroundMark x1="38930" y1="34646" x2="38930" y2="34646"/>
                        <a14:foregroundMark x1="36692" y1="30184" x2="36692" y2="30184"/>
                        <a14:foregroundMark x1="36318" y1="28609" x2="36318" y2="28609"/>
                        <a14:foregroundMark x1="35448" y1="28084" x2="35448" y2="28084"/>
                        <a14:foregroundMark x1="34577" y1="28346" x2="34577" y2="28346"/>
                        <a14:foregroundMark x1="33209" y1="28609" x2="33209" y2="28609"/>
                        <a14:foregroundMark x1="30597" y1="27559" x2="30597" y2="27559"/>
                        <a14:foregroundMark x1="39801" y1="38845" x2="39801" y2="38845"/>
                        <a14:foregroundMark x1="39179" y1="37270" x2="39179" y2="37270"/>
                        <a14:foregroundMark x1="41418" y1="40157" x2="41418" y2="40157"/>
                        <a14:foregroundMark x1="41791" y1="36745" x2="41791" y2="36745"/>
                        <a14:foregroundMark x1="42413" y1="32808" x2="42413" y2="32808"/>
                        <a14:foregroundMark x1="43905" y1="29659" x2="43905" y2="29659"/>
                        <a14:foregroundMark x1="45149" y1="29659" x2="45149" y2="29659"/>
                        <a14:foregroundMark x1="44154" y1="28871" x2="44154" y2="28871"/>
                        <a14:foregroundMark x1="46144" y1="28871" x2="46144" y2="28871"/>
                        <a14:foregroundMark x1="47637" y1="30184" x2="47637" y2="30184"/>
                        <a14:foregroundMark x1="49254" y1="29659" x2="49254" y2="29659"/>
                        <a14:foregroundMark x1="50746" y1="30709" x2="50746" y2="30709"/>
                        <a14:foregroundMark x1="52612" y1="31496" x2="52612" y2="31496"/>
                        <a14:foregroundMark x1="55100" y1="31759" x2="55100" y2="31759"/>
                        <a14:foregroundMark x1="53234" y1="32546" x2="53234" y2="32546"/>
                        <a14:foregroundMark x1="55224" y1="32546" x2="55224" y2="32546"/>
                        <a14:foregroundMark x1="56343" y1="33596" x2="56343" y2="33596"/>
                        <a14:foregroundMark x1="57836" y1="33858" x2="57836" y2="33858"/>
                        <a14:foregroundMark x1="58209" y1="36745" x2="58209" y2="36745"/>
                        <a14:foregroundMark x1="60697" y1="33858" x2="60697" y2="33858"/>
                        <a14:foregroundMark x1="61318" y1="34121" x2="61318" y2="34121"/>
                        <a14:foregroundMark x1="58458" y1="32808" x2="58458" y2="32808"/>
                        <a14:foregroundMark x1="55473" y1="32021" x2="55473" y2="32021"/>
                        <a14:foregroundMark x1="53483" y1="31496" x2="53483" y2="31496"/>
                        <a14:foregroundMark x1="51244" y1="29659" x2="51244" y2="29659"/>
                        <a14:foregroundMark x1="48259" y1="28609" x2="48259" y2="28609"/>
                        <a14:foregroundMark x1="63557" y1="34383" x2="63557" y2="34383"/>
                        <a14:foregroundMark x1="62687" y1="34383" x2="62687" y2="34383"/>
                        <a14:foregroundMark x1="67289" y1="35958" x2="67289" y2="35958"/>
                        <a14:foregroundMark x1="68781" y1="39633" x2="68781" y2="39633"/>
                        <a14:foregroundMark x1="64179" y1="35958" x2="64179" y2="35958"/>
                        <a14:foregroundMark x1="66667" y1="35958" x2="66667" y2="35958"/>
                        <a14:foregroundMark x1="65547" y1="35696" x2="65547" y2="35696"/>
                        <a14:foregroundMark x1="69403" y1="36745" x2="69403" y2="36745"/>
                        <a14:foregroundMark x1="72761" y1="41470" x2="72761" y2="41470"/>
                        <a14:foregroundMark x1="71517" y1="39108" x2="71517" y2="39108"/>
                        <a14:foregroundMark x1="71144" y1="37008" x2="71144" y2="37008"/>
                        <a14:foregroundMark x1="73134" y1="43832" x2="73134" y2="43832"/>
                        <a14:foregroundMark x1="75124" y1="44619" x2="75124" y2="44619"/>
                        <a14:foregroundMark x1="75124" y1="44619" x2="75124" y2="44619"/>
                        <a14:foregroundMark x1="74627" y1="45932" x2="74627" y2="45932"/>
                        <a14:foregroundMark x1="74627" y1="45932" x2="74627" y2="45932"/>
                        <a14:foregroundMark x1="81965" y1="40157" x2="81965" y2="40157"/>
                        <a14:foregroundMark x1="81965" y1="40157" x2="81965" y2="40157"/>
                        <a14:foregroundMark x1="80721" y1="40157" x2="80721" y2="40157"/>
                        <a14:foregroundMark x1="79602" y1="40157" x2="79602" y2="40157"/>
                        <a14:foregroundMark x1="77736" y1="40157" x2="77736" y2="40157"/>
                        <a14:foregroundMark x1="83706" y1="42520" x2="83706" y2="42520"/>
                        <a14:foregroundMark x1="87189" y1="41207" x2="87189" y2="41207"/>
                        <a14:foregroundMark x1="85572" y1="41207" x2="85572" y2="41207"/>
                        <a14:foregroundMark x1="89055" y1="40945" x2="89055" y2="40945"/>
                        <a14:foregroundMark x1="91667" y1="41470" x2="91667" y2="41470"/>
                        <a14:foregroundMark x1="92289" y1="44357" x2="92289" y2="44357"/>
                        <a14:foregroundMark x1="93408" y1="46194" x2="93408" y2="46194"/>
                        <a14:foregroundMark x1="93657" y1="44619" x2="93657" y2="44619"/>
                        <a14:foregroundMark x1="25000" y1="56693" x2="25000" y2="56693"/>
                      </a14:backgroundRemoval>
                    </a14:imgEffect>
                  </a14:imgLayer>
                </a14:imgProps>
              </a:ext>
            </a:extLst>
          </a:blip>
          <a:stretch>
            <a:fillRect/>
          </a:stretch>
        </p:blipFill>
        <p:spPr>
          <a:xfrm rot="21170826">
            <a:off x="2966991" y="-207014"/>
            <a:ext cx="3210019" cy="15211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1000"/>
                                        <p:tgtEl>
                                          <p:spTgt spid="348"/>
                                        </p:tgtEl>
                                      </p:cBhvr>
                                    </p:animEffect>
                                    <p:anim calcmode="lin" valueType="num">
                                      <p:cBhvr>
                                        <p:cTn id="8" dur="1000" fill="hold"/>
                                        <p:tgtEl>
                                          <p:spTgt spid="348"/>
                                        </p:tgtEl>
                                        <p:attrNameLst>
                                          <p:attrName>ppt_x</p:attrName>
                                        </p:attrNameLst>
                                      </p:cBhvr>
                                      <p:tavLst>
                                        <p:tav tm="0">
                                          <p:val>
                                            <p:strVal val="#ppt_x"/>
                                          </p:val>
                                        </p:tav>
                                        <p:tav tm="100000">
                                          <p:val>
                                            <p:strVal val="#ppt_x"/>
                                          </p:val>
                                        </p:tav>
                                      </p:tavLst>
                                    </p:anim>
                                    <p:anim calcmode="lin" valueType="num">
                                      <p:cBhvr>
                                        <p:cTn id="9" dur="1000" fill="hold"/>
                                        <p:tgtEl>
                                          <p:spTgt spid="34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49">
                                            <p:txEl>
                                              <p:pRg st="0" end="0"/>
                                            </p:txEl>
                                          </p:spTgt>
                                        </p:tgtEl>
                                        <p:attrNameLst>
                                          <p:attrName>style.visibility</p:attrName>
                                        </p:attrNameLst>
                                      </p:cBhvr>
                                      <p:to>
                                        <p:strVal val="visible"/>
                                      </p:to>
                                    </p:set>
                                    <p:animEffect transition="in" filter="fade">
                                      <p:cBhvr>
                                        <p:cTn id="12" dur="1000"/>
                                        <p:tgtEl>
                                          <p:spTgt spid="349">
                                            <p:txEl>
                                              <p:pRg st="0" end="0"/>
                                            </p:txEl>
                                          </p:spTgt>
                                        </p:tgtEl>
                                      </p:cBhvr>
                                    </p:animEffect>
                                    <p:anim calcmode="lin" valueType="num">
                                      <p:cBhvr>
                                        <p:cTn id="13" dur="1000" fill="hold"/>
                                        <p:tgtEl>
                                          <p:spTgt spid="34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49">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2"/>
                                        </p:tgtEl>
                                        <p:attrNameLst>
                                          <p:attrName>style.visibility</p:attrName>
                                        </p:attrNameLst>
                                      </p:cBhvr>
                                      <p:to>
                                        <p:strVal val="visible"/>
                                      </p:to>
                                    </p:set>
                                    <p:animEffect transition="in" filter="fade">
                                      <p:cBhvr>
                                        <p:cTn id="18" dur="1000"/>
                                        <p:tgtEl>
                                          <p:spTgt spid="352"/>
                                        </p:tgtEl>
                                      </p:cBhvr>
                                    </p:animEffect>
                                    <p:anim calcmode="lin" valueType="num">
                                      <p:cBhvr>
                                        <p:cTn id="19" dur="1000" fill="hold"/>
                                        <p:tgtEl>
                                          <p:spTgt spid="352"/>
                                        </p:tgtEl>
                                        <p:attrNameLst>
                                          <p:attrName>ppt_x</p:attrName>
                                        </p:attrNameLst>
                                      </p:cBhvr>
                                      <p:tavLst>
                                        <p:tav tm="0">
                                          <p:val>
                                            <p:strVal val="#ppt_x"/>
                                          </p:val>
                                        </p:tav>
                                        <p:tav tm="100000">
                                          <p:val>
                                            <p:strVal val="#ppt_x"/>
                                          </p:val>
                                        </p:tav>
                                      </p:tavLst>
                                    </p:anim>
                                    <p:anim calcmode="lin" valueType="num">
                                      <p:cBhvr>
                                        <p:cTn id="20" dur="1000" fill="hold"/>
                                        <p:tgtEl>
                                          <p:spTgt spid="35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53">
                                            <p:txEl>
                                              <p:pRg st="0" end="0"/>
                                            </p:txEl>
                                          </p:spTgt>
                                        </p:tgtEl>
                                        <p:attrNameLst>
                                          <p:attrName>style.visibility</p:attrName>
                                        </p:attrNameLst>
                                      </p:cBhvr>
                                      <p:to>
                                        <p:strVal val="visible"/>
                                      </p:to>
                                    </p:set>
                                    <p:animEffect transition="in" filter="fade">
                                      <p:cBhvr>
                                        <p:cTn id="23" dur="1000"/>
                                        <p:tgtEl>
                                          <p:spTgt spid="353">
                                            <p:txEl>
                                              <p:pRg st="0" end="0"/>
                                            </p:txEl>
                                          </p:spTgt>
                                        </p:tgtEl>
                                      </p:cBhvr>
                                    </p:animEffect>
                                    <p:anim calcmode="lin" valueType="num">
                                      <p:cBhvr>
                                        <p:cTn id="24" dur="1000" fill="hold"/>
                                        <p:tgtEl>
                                          <p:spTgt spid="353">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353">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53">
                                            <p:txEl>
                                              <p:pRg st="1" end="1"/>
                                            </p:txEl>
                                          </p:spTgt>
                                        </p:tgtEl>
                                        <p:attrNameLst>
                                          <p:attrName>style.visibility</p:attrName>
                                        </p:attrNameLst>
                                      </p:cBhvr>
                                      <p:to>
                                        <p:strVal val="visible"/>
                                      </p:to>
                                    </p:set>
                                    <p:animEffect transition="in" filter="fade">
                                      <p:cBhvr>
                                        <p:cTn id="28" dur="1000"/>
                                        <p:tgtEl>
                                          <p:spTgt spid="353">
                                            <p:txEl>
                                              <p:pRg st="1" end="1"/>
                                            </p:txEl>
                                          </p:spTgt>
                                        </p:tgtEl>
                                      </p:cBhvr>
                                    </p:animEffect>
                                    <p:anim calcmode="lin" valueType="num">
                                      <p:cBhvr>
                                        <p:cTn id="29" dur="1000" fill="hold"/>
                                        <p:tgtEl>
                                          <p:spTgt spid="35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53">
                                            <p:txEl>
                                              <p:pRg st="1" end="1"/>
                                            </p:txEl>
                                          </p:spTgt>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42" presetClass="entr" presetSubtype="0" fill="hold" grpId="0" nodeType="afterEffect">
                                  <p:stCondLst>
                                    <p:cond delay="0"/>
                                  </p:stCondLst>
                                  <p:childTnLst>
                                    <p:set>
                                      <p:cBhvr>
                                        <p:cTn id="33" dur="1" fill="hold">
                                          <p:stCondLst>
                                            <p:cond delay="0"/>
                                          </p:stCondLst>
                                        </p:cTn>
                                        <p:tgtEl>
                                          <p:spTgt spid="350"/>
                                        </p:tgtEl>
                                        <p:attrNameLst>
                                          <p:attrName>style.visibility</p:attrName>
                                        </p:attrNameLst>
                                      </p:cBhvr>
                                      <p:to>
                                        <p:strVal val="visible"/>
                                      </p:to>
                                    </p:set>
                                    <p:animEffect transition="in" filter="fade">
                                      <p:cBhvr>
                                        <p:cTn id="34" dur="1000"/>
                                        <p:tgtEl>
                                          <p:spTgt spid="350"/>
                                        </p:tgtEl>
                                      </p:cBhvr>
                                    </p:animEffect>
                                    <p:anim calcmode="lin" valueType="num">
                                      <p:cBhvr>
                                        <p:cTn id="35" dur="1000" fill="hold"/>
                                        <p:tgtEl>
                                          <p:spTgt spid="350"/>
                                        </p:tgtEl>
                                        <p:attrNameLst>
                                          <p:attrName>ppt_x</p:attrName>
                                        </p:attrNameLst>
                                      </p:cBhvr>
                                      <p:tavLst>
                                        <p:tav tm="0">
                                          <p:val>
                                            <p:strVal val="#ppt_x"/>
                                          </p:val>
                                        </p:tav>
                                        <p:tav tm="100000">
                                          <p:val>
                                            <p:strVal val="#ppt_x"/>
                                          </p:val>
                                        </p:tav>
                                      </p:tavLst>
                                    </p:anim>
                                    <p:anim calcmode="lin" valueType="num">
                                      <p:cBhvr>
                                        <p:cTn id="36" dur="1000" fill="hold"/>
                                        <p:tgtEl>
                                          <p:spTgt spid="35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51">
                                            <p:txEl>
                                              <p:pRg st="0" end="0"/>
                                            </p:txEl>
                                          </p:spTgt>
                                        </p:tgtEl>
                                        <p:attrNameLst>
                                          <p:attrName>style.visibility</p:attrName>
                                        </p:attrNameLst>
                                      </p:cBhvr>
                                      <p:to>
                                        <p:strVal val="visible"/>
                                      </p:to>
                                    </p:set>
                                    <p:animEffect transition="in" filter="fade">
                                      <p:cBhvr>
                                        <p:cTn id="39" dur="1000"/>
                                        <p:tgtEl>
                                          <p:spTgt spid="351">
                                            <p:txEl>
                                              <p:pRg st="0" end="0"/>
                                            </p:txEl>
                                          </p:spTgt>
                                        </p:tgtEl>
                                      </p:cBhvr>
                                    </p:animEffect>
                                    <p:anim calcmode="lin" valueType="num">
                                      <p:cBhvr>
                                        <p:cTn id="40" dur="1000" fill="hold"/>
                                        <p:tgtEl>
                                          <p:spTgt spid="351">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351">
                                            <p:txEl>
                                              <p:pRg st="0" end="0"/>
                                            </p:txEl>
                                          </p:spTgt>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42" presetClass="entr" presetSubtype="0" fill="hold" grpId="0" nodeType="afterEffect">
                                  <p:stCondLst>
                                    <p:cond delay="0"/>
                                  </p:stCondLst>
                                  <p:childTnLst>
                                    <p:set>
                                      <p:cBhvr>
                                        <p:cTn id="44" dur="1" fill="hold">
                                          <p:stCondLst>
                                            <p:cond delay="0"/>
                                          </p:stCondLst>
                                        </p:cTn>
                                        <p:tgtEl>
                                          <p:spTgt spid="354"/>
                                        </p:tgtEl>
                                        <p:attrNameLst>
                                          <p:attrName>style.visibility</p:attrName>
                                        </p:attrNameLst>
                                      </p:cBhvr>
                                      <p:to>
                                        <p:strVal val="visible"/>
                                      </p:to>
                                    </p:set>
                                    <p:animEffect transition="in" filter="fade">
                                      <p:cBhvr>
                                        <p:cTn id="45" dur="1000"/>
                                        <p:tgtEl>
                                          <p:spTgt spid="354"/>
                                        </p:tgtEl>
                                      </p:cBhvr>
                                    </p:animEffect>
                                    <p:anim calcmode="lin" valueType="num">
                                      <p:cBhvr>
                                        <p:cTn id="46" dur="1000" fill="hold"/>
                                        <p:tgtEl>
                                          <p:spTgt spid="354"/>
                                        </p:tgtEl>
                                        <p:attrNameLst>
                                          <p:attrName>ppt_x</p:attrName>
                                        </p:attrNameLst>
                                      </p:cBhvr>
                                      <p:tavLst>
                                        <p:tav tm="0">
                                          <p:val>
                                            <p:strVal val="#ppt_x"/>
                                          </p:val>
                                        </p:tav>
                                        <p:tav tm="100000">
                                          <p:val>
                                            <p:strVal val="#ppt_x"/>
                                          </p:val>
                                        </p:tav>
                                      </p:tavLst>
                                    </p:anim>
                                    <p:anim calcmode="lin" valueType="num">
                                      <p:cBhvr>
                                        <p:cTn id="47" dur="1000" fill="hold"/>
                                        <p:tgtEl>
                                          <p:spTgt spid="35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55">
                                            <p:txEl>
                                              <p:pRg st="0" end="0"/>
                                            </p:txEl>
                                          </p:spTgt>
                                        </p:tgtEl>
                                        <p:attrNameLst>
                                          <p:attrName>style.visibility</p:attrName>
                                        </p:attrNameLst>
                                      </p:cBhvr>
                                      <p:to>
                                        <p:strVal val="visible"/>
                                      </p:to>
                                    </p:set>
                                    <p:animEffect transition="in" filter="fade">
                                      <p:cBhvr>
                                        <p:cTn id="50" dur="1000"/>
                                        <p:tgtEl>
                                          <p:spTgt spid="355">
                                            <p:txEl>
                                              <p:pRg st="0" end="0"/>
                                            </p:txEl>
                                          </p:spTgt>
                                        </p:tgtEl>
                                      </p:cBhvr>
                                    </p:animEffect>
                                    <p:anim calcmode="lin" valueType="num">
                                      <p:cBhvr>
                                        <p:cTn id="51" dur="1000" fill="hold"/>
                                        <p:tgtEl>
                                          <p:spTgt spid="355">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35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0"/>
      <p:bldP spid="350" grpId="0"/>
      <p:bldP spid="351" grpId="0" build="p"/>
      <p:bldP spid="352" grpId="0"/>
      <p:bldP spid="354" grpId="0"/>
      <p:bldP spid="35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53343" y="2066634"/>
            <a:ext cx="5059677" cy="2970185"/>
          </a:xfrm>
          <a:prstGeom prst="rect">
            <a:avLst/>
          </a:prstGeom>
        </p:spPr>
        <p:txBody>
          <a:bodyPr spcFirstLastPara="1" wrap="square" lIns="91425" tIns="91425" rIns="91425" bIns="91425" anchor="t" anchorCtr="0">
            <a:noAutofit/>
          </a:bodyPr>
          <a:lstStyle/>
          <a:p>
            <a:pPr>
              <a:buNone/>
            </a:pPr>
            <a:r>
              <a:rPr lang="en-US" dirty="0"/>
              <a:t>     The idea of our Petrol pump management system is mainly to manage daily records of petrol pump. Using this system the admin will be able to  check the employee attendance, quantity of petrol and diesel sold in any day, week or month.</a:t>
            </a:r>
          </a:p>
          <a:p>
            <a:pPr>
              <a:buNone/>
            </a:pPr>
            <a:r>
              <a:rPr lang="en-US" dirty="0"/>
              <a:t>     We can also set the rating for petrol and diesel for that day as we know that it varies from day to day. </a:t>
            </a:r>
          </a:p>
          <a:p>
            <a:pPr>
              <a:buNone/>
            </a:pPr>
            <a:r>
              <a:rPr lang="en-US" dirty="0"/>
              <a:t>     User can generate reports easily form this petrol pump management system.</a:t>
            </a:r>
          </a:p>
          <a:p>
            <a:pPr marL="0" lvl="0" indent="0" algn="l" rtl="0">
              <a:spcBef>
                <a:spcPts val="0"/>
              </a:spcBef>
              <a:spcAft>
                <a:spcPts val="0"/>
              </a:spcAft>
              <a:buNone/>
            </a:pP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INTRODUCTION</a:t>
            </a:r>
            <a:endParaRPr dirty="0">
              <a:solidFill>
                <a:schemeClr val="dk2"/>
              </a:solidFill>
            </a:endParaRPr>
          </a:p>
        </p:txBody>
      </p:sp>
      <p:sp>
        <p:nvSpPr>
          <p:cNvPr id="363" name="Google Shape;363;p30"/>
          <p:cNvSpPr/>
          <p:nvPr/>
        </p:nvSpPr>
        <p:spPr>
          <a:xfrm>
            <a:off x="7524714" y="4391024"/>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 name="Picture 2">
            <a:extLst>
              <a:ext uri="{FF2B5EF4-FFF2-40B4-BE49-F238E27FC236}">
                <a16:creationId xmlns:a16="http://schemas.microsoft.com/office/drawing/2014/main" id="{317277C3-5B7F-4A53-9F7C-8BB351D69E29}"/>
              </a:ext>
            </a:extLst>
          </p:cNvPr>
          <p:cNvPicPr>
            <a:picLocks noChangeAspect="1"/>
          </p:cNvPicPr>
          <p:nvPr/>
        </p:nvPicPr>
        <p:blipFill>
          <a:blip r:embed="rId3"/>
          <a:stretch>
            <a:fillRect/>
          </a:stretch>
        </p:blipFill>
        <p:spPr>
          <a:xfrm>
            <a:off x="819109" y="712364"/>
            <a:ext cx="3219492" cy="323895"/>
          </a:xfrm>
          <a:prstGeom prst="rect">
            <a:avLst/>
          </a:prstGeom>
        </p:spPr>
      </p:pic>
      <p:sp>
        <p:nvSpPr>
          <p:cNvPr id="386" name="Google Shape;386;p34"/>
          <p:cNvSpPr txBox="1">
            <a:spLocks noGrp="1"/>
          </p:cNvSpPr>
          <p:nvPr>
            <p:ph type="title"/>
          </p:nvPr>
        </p:nvSpPr>
        <p:spPr>
          <a:xfrm>
            <a:off x="-360250" y="377864"/>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REAL TIME USAGE</a:t>
            </a:r>
            <a:endParaRPr dirty="0"/>
          </a:p>
        </p:txBody>
      </p:sp>
      <p:sp>
        <p:nvSpPr>
          <p:cNvPr id="51" name="TextBox 50">
            <a:extLst>
              <a:ext uri="{FF2B5EF4-FFF2-40B4-BE49-F238E27FC236}">
                <a16:creationId xmlns:a16="http://schemas.microsoft.com/office/drawing/2014/main" id="{E427AA37-6264-40EC-9485-D0BFE9E9D7DE}"/>
              </a:ext>
            </a:extLst>
          </p:cNvPr>
          <p:cNvSpPr txBox="1"/>
          <p:nvPr/>
        </p:nvSpPr>
        <p:spPr>
          <a:xfrm>
            <a:off x="487680" y="1663809"/>
            <a:ext cx="7879079" cy="2554545"/>
          </a:xfrm>
          <a:prstGeom prst="rect">
            <a:avLst/>
          </a:prstGeom>
          <a:noFill/>
        </p:spPr>
        <p:txBody>
          <a:bodyPr wrap="square">
            <a:spAutoFit/>
          </a:bodyPr>
          <a:lstStyle/>
          <a:p>
            <a:pPr>
              <a:buNone/>
            </a:pPr>
            <a:r>
              <a:rPr lang="en-US" sz="1600" dirty="0">
                <a:solidFill>
                  <a:schemeClr val="bg1"/>
                </a:solidFill>
              </a:rPr>
              <a:t>As we know usually The management of the petrol pump is done by the manager manually, so here we are developing a software  that is a Petrol pump management system .</a:t>
            </a:r>
          </a:p>
          <a:p>
            <a:pPr>
              <a:buNone/>
            </a:pPr>
            <a:endParaRPr lang="en-US" sz="1600" dirty="0">
              <a:solidFill>
                <a:schemeClr val="bg1"/>
              </a:solidFill>
            </a:endParaRPr>
          </a:p>
          <a:p>
            <a:pPr>
              <a:buNone/>
            </a:pPr>
            <a:r>
              <a:rPr lang="en-US" sz="1600" dirty="0">
                <a:solidFill>
                  <a:schemeClr val="bg1"/>
                </a:solidFill>
              </a:rPr>
              <a:t>This software is stand alone application useful for petrol pumps to this petrol pump management system will be .This will be useful for viewing the information of all the pump available in the petrol pump .</a:t>
            </a:r>
          </a:p>
          <a:p>
            <a:pPr>
              <a:buNone/>
            </a:pPr>
            <a:endParaRPr lang="en-US" sz="1600" dirty="0">
              <a:solidFill>
                <a:schemeClr val="bg1"/>
              </a:solidFill>
            </a:endParaRPr>
          </a:p>
          <a:p>
            <a:pPr>
              <a:buNone/>
            </a:pPr>
            <a:r>
              <a:rPr lang="en-US" sz="1600" dirty="0">
                <a:solidFill>
                  <a:schemeClr val="bg1"/>
                </a:solidFill>
              </a:rPr>
              <a:t>So overall our idea is to develop a software that help us from switching from manual work to database .So that less man force is required and glitches can be minimized.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4" name="Picture 3">
            <a:extLst>
              <a:ext uri="{FF2B5EF4-FFF2-40B4-BE49-F238E27FC236}">
                <a16:creationId xmlns:a16="http://schemas.microsoft.com/office/drawing/2014/main" id="{B38C6116-2474-4367-B298-826E8D638722}"/>
              </a:ext>
            </a:extLst>
          </p:cNvPr>
          <p:cNvPicPr>
            <a:picLocks noChangeAspect="1"/>
          </p:cNvPicPr>
          <p:nvPr/>
        </p:nvPicPr>
        <p:blipFill>
          <a:blip r:embed="rId3"/>
          <a:stretch>
            <a:fillRect/>
          </a:stretch>
        </p:blipFill>
        <p:spPr>
          <a:xfrm>
            <a:off x="186309" y="518465"/>
            <a:ext cx="5269611" cy="355450"/>
          </a:xfrm>
          <a:prstGeom prst="rect">
            <a:avLst/>
          </a:prstGeom>
        </p:spPr>
      </p:pic>
      <p:sp>
        <p:nvSpPr>
          <p:cNvPr id="434" name="Google Shape;434;p35"/>
          <p:cNvSpPr txBox="1">
            <a:spLocks noGrp="1"/>
          </p:cNvSpPr>
          <p:nvPr>
            <p:ph type="title"/>
          </p:nvPr>
        </p:nvSpPr>
        <p:spPr>
          <a:xfrm>
            <a:off x="357015" y="264050"/>
            <a:ext cx="7346833"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PROPOSED PETROL PUMP MANAGEMENT SYSTEM</a:t>
            </a:r>
            <a:endParaRPr sz="2400"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0" y="10599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TextBox 22">
            <a:extLst>
              <a:ext uri="{FF2B5EF4-FFF2-40B4-BE49-F238E27FC236}">
                <a16:creationId xmlns:a16="http://schemas.microsoft.com/office/drawing/2014/main" id="{E7238006-DA3A-409E-A9D6-F6676187BD03}"/>
              </a:ext>
            </a:extLst>
          </p:cNvPr>
          <p:cNvSpPr txBox="1"/>
          <p:nvPr/>
        </p:nvSpPr>
        <p:spPr>
          <a:xfrm>
            <a:off x="1196732" y="1556087"/>
            <a:ext cx="6180468" cy="2554545"/>
          </a:xfrm>
          <a:prstGeom prst="rect">
            <a:avLst/>
          </a:prstGeom>
          <a:noFill/>
        </p:spPr>
        <p:txBody>
          <a:bodyPr wrap="square">
            <a:spAutoFit/>
          </a:bodyPr>
          <a:lstStyle/>
          <a:p>
            <a:pPr>
              <a:buNone/>
            </a:pPr>
            <a:r>
              <a:rPr lang="en-US" sz="1600" dirty="0">
                <a:solidFill>
                  <a:schemeClr val="bg1"/>
                </a:solidFill>
              </a:rPr>
              <a:t>As the work at petrol pump is done manually so it becomes hard for the supervisor to maintain a daily record. So we have developed this system to computerize all the reporting work of petrol pump. </a:t>
            </a:r>
          </a:p>
          <a:p>
            <a:pPr>
              <a:buNone/>
            </a:pPr>
            <a:r>
              <a:rPr lang="en-US" sz="1600" dirty="0">
                <a:solidFill>
                  <a:schemeClr val="bg1"/>
                </a:solidFill>
              </a:rPr>
              <a:t>         From report module admin can also generate several reports like pumps daily earning report , employee shift delivery report , pumps report , cumulative daily report , salary report, amount of fuel sold . Admin can update many information in the system that’s why his account is protected with user name and password. Only authentic user can login to admin account.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pic>
        <p:nvPicPr>
          <p:cNvPr id="3" name="Picture 2">
            <a:extLst>
              <a:ext uri="{FF2B5EF4-FFF2-40B4-BE49-F238E27FC236}">
                <a16:creationId xmlns:a16="http://schemas.microsoft.com/office/drawing/2014/main" id="{2A891A53-EF5A-4DC7-9E12-FE366443578E}"/>
              </a:ext>
            </a:extLst>
          </p:cNvPr>
          <p:cNvPicPr>
            <a:picLocks noChangeAspect="1"/>
          </p:cNvPicPr>
          <p:nvPr/>
        </p:nvPicPr>
        <p:blipFill>
          <a:blip r:embed="rId3"/>
          <a:stretch>
            <a:fillRect/>
          </a:stretch>
        </p:blipFill>
        <p:spPr>
          <a:xfrm>
            <a:off x="2004251" y="579223"/>
            <a:ext cx="3725989" cy="354898"/>
          </a:xfrm>
          <a:prstGeom prst="rect">
            <a:avLst/>
          </a:prstGeom>
        </p:spPr>
      </p:pic>
      <p:pic>
        <p:nvPicPr>
          <p:cNvPr id="727" name="Google Shape;727;p47"/>
          <p:cNvPicPr preferRelativeResize="0"/>
          <p:nvPr/>
        </p:nvPicPr>
        <p:blipFill rotWithShape="1">
          <a:blip r:embed="rId4">
            <a:alphaModFix/>
          </a:blip>
          <a:srcRect l="61241" r="15108"/>
          <a:stretch/>
        </p:blipFill>
        <p:spPr>
          <a:xfrm>
            <a:off x="0" y="0"/>
            <a:ext cx="1823175" cy="5143500"/>
          </a:xfrm>
          <a:prstGeom prst="rect">
            <a:avLst/>
          </a:prstGeom>
          <a:noFill/>
          <a:ln>
            <a:noFill/>
          </a:ln>
        </p:spPr>
      </p:pic>
      <p:sp>
        <p:nvSpPr>
          <p:cNvPr id="722" name="Google Shape;722;p47"/>
          <p:cNvSpPr txBox="1">
            <a:spLocks noGrp="1"/>
          </p:cNvSpPr>
          <p:nvPr>
            <p:ph type="title"/>
          </p:nvPr>
        </p:nvSpPr>
        <p:spPr>
          <a:xfrm>
            <a:off x="911587" y="265121"/>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EXISTING SYSTEM</a:t>
            </a:r>
            <a:endParaRPr dirty="0"/>
          </a:p>
        </p:txBody>
      </p:sp>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TextBox 28">
            <a:extLst>
              <a:ext uri="{FF2B5EF4-FFF2-40B4-BE49-F238E27FC236}">
                <a16:creationId xmlns:a16="http://schemas.microsoft.com/office/drawing/2014/main" id="{03D788DA-9B5D-45A9-9EE6-5D4F4D9004BA}"/>
              </a:ext>
            </a:extLst>
          </p:cNvPr>
          <p:cNvSpPr txBox="1"/>
          <p:nvPr/>
        </p:nvSpPr>
        <p:spPr>
          <a:xfrm>
            <a:off x="2238371" y="1789182"/>
            <a:ext cx="6433189" cy="2554545"/>
          </a:xfrm>
          <a:prstGeom prst="rect">
            <a:avLst/>
          </a:prstGeom>
          <a:noFill/>
        </p:spPr>
        <p:txBody>
          <a:bodyPr wrap="square">
            <a:spAutoFit/>
          </a:bodyPr>
          <a:lstStyle/>
          <a:p>
            <a:r>
              <a:rPr lang="en-US" sz="1600" dirty="0">
                <a:solidFill>
                  <a:schemeClr val="bg1"/>
                </a:solidFill>
              </a:rPr>
              <a:t>In present system all report work is done manually at the petrol pump. Admin user have to check each petrol pump machine the calculate the sold petrol, but in our proposed system user can check sold petrol from his monitor by clicking on some report button. Admin can also check which employee sold how much petrol and what amount he submitted to accountant at the end of the day. Admin can also check how much oil they sold in one day or one month. Admin can generate monthly sale report or annually sale report when they want. This system also help admin to generate the salary of each employee on the basis of his position and working hour.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5" name="Picture 4">
            <a:extLst>
              <a:ext uri="{FF2B5EF4-FFF2-40B4-BE49-F238E27FC236}">
                <a16:creationId xmlns:a16="http://schemas.microsoft.com/office/drawing/2014/main" id="{DE5AE51B-65C3-4976-9901-8B1361784952}"/>
              </a:ext>
            </a:extLst>
          </p:cNvPr>
          <p:cNvPicPr>
            <a:picLocks noChangeAspect="1"/>
          </p:cNvPicPr>
          <p:nvPr/>
        </p:nvPicPr>
        <p:blipFill>
          <a:blip r:embed="rId3"/>
          <a:stretch>
            <a:fillRect/>
          </a:stretch>
        </p:blipFill>
        <p:spPr>
          <a:xfrm>
            <a:off x="165499" y="491000"/>
            <a:ext cx="5694281" cy="373399"/>
          </a:xfrm>
          <a:prstGeom prst="rect">
            <a:avLst/>
          </a:prstGeom>
        </p:spPr>
      </p:pic>
      <p:sp>
        <p:nvSpPr>
          <p:cNvPr id="69" name="TextBox 68">
            <a:extLst>
              <a:ext uri="{FF2B5EF4-FFF2-40B4-BE49-F238E27FC236}">
                <a16:creationId xmlns:a16="http://schemas.microsoft.com/office/drawing/2014/main" id="{3A58D434-EE49-4EAA-AD1E-3928AC491C3D}"/>
              </a:ext>
            </a:extLst>
          </p:cNvPr>
          <p:cNvSpPr txBox="1"/>
          <p:nvPr/>
        </p:nvSpPr>
        <p:spPr>
          <a:xfrm>
            <a:off x="457200" y="236298"/>
            <a:ext cx="6316980" cy="477054"/>
          </a:xfrm>
          <a:prstGeom prst="rect">
            <a:avLst/>
          </a:prstGeom>
          <a:noFill/>
        </p:spPr>
        <p:txBody>
          <a:bodyPr wrap="square">
            <a:spAutoFit/>
          </a:bodyPr>
          <a:lstStyle/>
          <a:p>
            <a:r>
              <a:rPr lang="en" sz="2500" b="1" dirty="0">
                <a:solidFill>
                  <a:schemeClr val="dk2"/>
                </a:solidFill>
                <a:latin typeface="Overpass Mono" panose="020B0604020202020204" charset="0"/>
              </a:rPr>
              <a:t>LIMITATIONS OF EXISTING SYSTEM</a:t>
            </a:r>
            <a:endParaRPr lang="en-IN" sz="2500" b="1" dirty="0">
              <a:latin typeface="Overpass Mono" panose="020B0604020202020204" charset="0"/>
            </a:endParaRPr>
          </a:p>
        </p:txBody>
      </p:sp>
      <p:pic>
        <p:nvPicPr>
          <p:cNvPr id="10" name="Picture 9">
            <a:extLst>
              <a:ext uri="{FF2B5EF4-FFF2-40B4-BE49-F238E27FC236}">
                <a16:creationId xmlns:a16="http://schemas.microsoft.com/office/drawing/2014/main" id="{987D8768-3D6F-4401-A001-D21A6388F7DA}"/>
              </a:ext>
            </a:extLst>
          </p:cNvPr>
          <p:cNvPicPr>
            <a:picLocks noChangeAspect="1"/>
          </p:cNvPicPr>
          <p:nvPr/>
        </p:nvPicPr>
        <p:blipFill>
          <a:blip r:embed="rId4"/>
          <a:stretch>
            <a:fillRect/>
          </a:stretch>
        </p:blipFill>
        <p:spPr>
          <a:xfrm>
            <a:off x="3537820" y="1104695"/>
            <a:ext cx="5601482" cy="2934109"/>
          </a:xfrm>
          <a:prstGeom prst="rect">
            <a:avLst/>
          </a:prstGeom>
        </p:spPr>
      </p:pic>
      <p:sp>
        <p:nvSpPr>
          <p:cNvPr id="73" name="TextBox 72">
            <a:extLst>
              <a:ext uri="{FF2B5EF4-FFF2-40B4-BE49-F238E27FC236}">
                <a16:creationId xmlns:a16="http://schemas.microsoft.com/office/drawing/2014/main" id="{EB0277AF-315E-4BB7-9D13-42DA7317899D}"/>
              </a:ext>
            </a:extLst>
          </p:cNvPr>
          <p:cNvSpPr txBox="1"/>
          <p:nvPr/>
        </p:nvSpPr>
        <p:spPr>
          <a:xfrm>
            <a:off x="702964" y="1255742"/>
            <a:ext cx="8296255" cy="3323987"/>
          </a:xfrm>
          <a:prstGeom prst="rect">
            <a:avLst/>
          </a:prstGeom>
          <a:noFill/>
        </p:spPr>
        <p:txBody>
          <a:bodyPr wrap="square">
            <a:spAutoFit/>
          </a:bodyPr>
          <a:lstStyle/>
          <a:p>
            <a:r>
              <a:rPr lang="en-US" sz="1500" dirty="0">
                <a:solidFill>
                  <a:schemeClr val="bg1"/>
                </a:solidFill>
              </a:rPr>
              <a:t>Most of details are maintained manually. Due to this the data retrieved is time consuming. Due to human calculation errors occur.</a:t>
            </a:r>
          </a:p>
          <a:p>
            <a:endParaRPr lang="en-US" sz="1500" dirty="0">
              <a:solidFill>
                <a:schemeClr val="bg1"/>
              </a:solidFill>
            </a:endParaRPr>
          </a:p>
          <a:p>
            <a:r>
              <a:rPr lang="en-US" sz="1500" dirty="0">
                <a:solidFill>
                  <a:schemeClr val="bg1"/>
                </a:solidFill>
              </a:rPr>
              <a:t> Even when the data is maintained on spreadsheet inconsistency occurs as an order might be missed or wrongly entered or twice.</a:t>
            </a:r>
          </a:p>
          <a:p>
            <a:endParaRPr lang="en-US" sz="1500" dirty="0">
              <a:solidFill>
                <a:schemeClr val="bg1"/>
              </a:solidFill>
            </a:endParaRPr>
          </a:p>
          <a:p>
            <a:r>
              <a:rPr lang="en-US" sz="1500" dirty="0">
                <a:solidFill>
                  <a:schemeClr val="bg1"/>
                </a:solidFill>
              </a:rPr>
              <a:t> Data are stride an excel sheet which takes lot of time and data may be corrupted.</a:t>
            </a:r>
          </a:p>
          <a:p>
            <a:endParaRPr lang="en-US" sz="1500" dirty="0">
              <a:solidFill>
                <a:schemeClr val="bg1"/>
              </a:solidFill>
            </a:endParaRPr>
          </a:p>
          <a:p>
            <a:r>
              <a:rPr lang="en-US" sz="1500" dirty="0">
                <a:solidFill>
                  <a:schemeClr val="bg1"/>
                </a:solidFill>
              </a:rPr>
              <a:t> As storage and exchange of data is achieved only by use of excel sheets which lack validation   </a:t>
            </a:r>
          </a:p>
          <a:p>
            <a:r>
              <a:rPr lang="en-US" sz="1500" dirty="0">
                <a:solidFill>
                  <a:schemeClr val="bg1"/>
                </a:solidFill>
              </a:rPr>
              <a:t> capabilities, there is always risk of invalid, inaccurate or incomplete data being fed in computer.</a:t>
            </a:r>
          </a:p>
          <a:p>
            <a:endParaRPr lang="en-US" sz="1500" dirty="0">
              <a:solidFill>
                <a:schemeClr val="bg1"/>
              </a:solidFill>
            </a:endParaRPr>
          </a:p>
          <a:p>
            <a:r>
              <a:rPr lang="en-US" sz="1500" dirty="0">
                <a:solidFill>
                  <a:schemeClr val="bg1"/>
                </a:solidFill>
              </a:rPr>
              <a:t> Difficulty in managing multiple forms.</a:t>
            </a:r>
          </a:p>
          <a:p>
            <a:endParaRPr lang="en-US" sz="1500" dirty="0">
              <a:solidFill>
                <a:schemeClr val="bg1"/>
              </a:solidFill>
            </a:endParaRPr>
          </a:p>
          <a:p>
            <a:r>
              <a:rPr lang="en-US" sz="1500" dirty="0">
                <a:solidFill>
                  <a:schemeClr val="bg1"/>
                </a:solidFill>
              </a:rPr>
              <a:t> Lack of security.</a:t>
            </a:r>
          </a:p>
        </p:txBody>
      </p:sp>
      <p:pic>
        <p:nvPicPr>
          <p:cNvPr id="7172" name="Picture 4" descr="Premium Vector | Fast arrow logo vector">
            <a:extLst>
              <a:ext uri="{FF2B5EF4-FFF2-40B4-BE49-F238E27FC236}">
                <a16:creationId xmlns:a16="http://schemas.microsoft.com/office/drawing/2014/main" id="{0B5B8C60-AA26-4B9A-8147-4B7ACA47D625}"/>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26358" y1="58147" x2="26358" y2="58147"/>
                        <a14:foregroundMark x1="25559" y1="58147" x2="25559" y2="58147"/>
                        <a14:foregroundMark x1="25559" y1="58147" x2="25559" y2="58147"/>
                        <a14:foregroundMark x1="25559" y1="58147" x2="25559" y2="58147"/>
                        <a14:foregroundMark x1="18371" y1="67732" x2="18371" y2="67732"/>
                        <a14:foregroundMark x1="18371" y1="67732" x2="18371" y2="67732"/>
                        <a14:foregroundMark x1="27955" y1="69808" x2="27955" y2="69808"/>
                        <a14:foregroundMark x1="27955" y1="69808" x2="27955" y2="69808"/>
                        <a14:foregroundMark x1="44409" y1="52875" x2="44409" y2="52875"/>
                        <a14:foregroundMark x1="44409" y1="52875" x2="44409" y2="52875"/>
                        <a14:foregroundMark x1="36422" y1="44249" x2="36422" y2="44249"/>
                        <a14:foregroundMark x1="48403" y1="28115" x2="48403" y2="28115"/>
                        <a14:foregroundMark x1="48403" y1="28115" x2="48403" y2="28115"/>
                      </a14:backgroundRemoval>
                    </a14:imgEffect>
                  </a14:imgLayer>
                </a14:imgProps>
              </a:ext>
              <a:ext uri="{28A0092B-C50C-407E-A947-70E740481C1C}">
                <a14:useLocalDpi xmlns:a14="http://schemas.microsoft.com/office/drawing/2010/main" val="0"/>
              </a:ext>
            </a:extLst>
          </a:blip>
          <a:srcRect/>
          <a:stretch>
            <a:fillRect/>
          </a:stretch>
        </p:blipFill>
        <p:spPr bwMode="auto">
          <a:xfrm rot="1805973">
            <a:off x="-52776" y="1736952"/>
            <a:ext cx="774532" cy="739928"/>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Premium Vector | Fast arrow logo vector">
            <a:extLst>
              <a:ext uri="{FF2B5EF4-FFF2-40B4-BE49-F238E27FC236}">
                <a16:creationId xmlns:a16="http://schemas.microsoft.com/office/drawing/2014/main" id="{12CD28F5-95DC-45B6-8519-0AE1B20FA0C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26358" y1="58147" x2="26358" y2="58147"/>
                        <a14:foregroundMark x1="25559" y1="58147" x2="25559" y2="58147"/>
                        <a14:foregroundMark x1="25559" y1="58147" x2="25559" y2="58147"/>
                        <a14:foregroundMark x1="25559" y1="58147" x2="25559" y2="58147"/>
                        <a14:foregroundMark x1="18371" y1="67732" x2="18371" y2="67732"/>
                        <a14:foregroundMark x1="18371" y1="67732" x2="18371" y2="67732"/>
                        <a14:foregroundMark x1="27955" y1="69808" x2="27955" y2="69808"/>
                        <a14:foregroundMark x1="27955" y1="69808" x2="27955" y2="69808"/>
                        <a14:foregroundMark x1="44409" y1="52875" x2="44409" y2="52875"/>
                        <a14:foregroundMark x1="44409" y1="52875" x2="44409" y2="52875"/>
                        <a14:foregroundMark x1="36422" y1="44249" x2="36422" y2="44249"/>
                        <a14:foregroundMark x1="48403" y1="28115" x2="48403" y2="28115"/>
                        <a14:foregroundMark x1="48403" y1="28115" x2="48403" y2="28115"/>
                      </a14:backgroundRemoval>
                    </a14:imgEffect>
                  </a14:imgLayer>
                </a14:imgProps>
              </a:ext>
              <a:ext uri="{28A0092B-C50C-407E-A947-70E740481C1C}">
                <a14:useLocalDpi xmlns:a14="http://schemas.microsoft.com/office/drawing/2010/main" val="0"/>
              </a:ext>
            </a:extLst>
          </a:blip>
          <a:srcRect/>
          <a:stretch>
            <a:fillRect/>
          </a:stretch>
        </p:blipFill>
        <p:spPr bwMode="auto">
          <a:xfrm rot="1805973">
            <a:off x="-52776" y="2426650"/>
            <a:ext cx="774532" cy="739928"/>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Premium Vector | Fast arrow logo vector">
            <a:extLst>
              <a:ext uri="{FF2B5EF4-FFF2-40B4-BE49-F238E27FC236}">
                <a16:creationId xmlns:a16="http://schemas.microsoft.com/office/drawing/2014/main" id="{E0E1E32A-329C-4A12-927F-BE65CA7A3D2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26358" y1="58147" x2="26358" y2="58147"/>
                        <a14:foregroundMark x1="25559" y1="58147" x2="25559" y2="58147"/>
                        <a14:foregroundMark x1="25559" y1="58147" x2="25559" y2="58147"/>
                        <a14:foregroundMark x1="25559" y1="58147" x2="25559" y2="58147"/>
                        <a14:foregroundMark x1="18371" y1="67732" x2="18371" y2="67732"/>
                        <a14:foregroundMark x1="18371" y1="67732" x2="18371" y2="67732"/>
                        <a14:foregroundMark x1="27955" y1="69808" x2="27955" y2="69808"/>
                        <a14:foregroundMark x1="27955" y1="69808" x2="27955" y2="69808"/>
                        <a14:foregroundMark x1="44409" y1="52875" x2="44409" y2="52875"/>
                        <a14:foregroundMark x1="44409" y1="52875" x2="44409" y2="52875"/>
                        <a14:foregroundMark x1="36422" y1="44249" x2="36422" y2="44249"/>
                        <a14:foregroundMark x1="48403" y1="28115" x2="48403" y2="28115"/>
                        <a14:foregroundMark x1="48403" y1="28115" x2="48403" y2="28115"/>
                      </a14:backgroundRemoval>
                    </a14:imgEffect>
                  </a14:imgLayer>
                </a14:imgProps>
              </a:ext>
              <a:ext uri="{28A0092B-C50C-407E-A947-70E740481C1C}">
                <a14:useLocalDpi xmlns:a14="http://schemas.microsoft.com/office/drawing/2010/main" val="0"/>
              </a:ext>
            </a:extLst>
          </a:blip>
          <a:srcRect/>
          <a:stretch>
            <a:fillRect/>
          </a:stretch>
        </p:blipFill>
        <p:spPr bwMode="auto">
          <a:xfrm rot="1805973">
            <a:off x="-52776" y="2920815"/>
            <a:ext cx="774532" cy="73992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Premium Vector | Fast arrow logo vector">
            <a:extLst>
              <a:ext uri="{FF2B5EF4-FFF2-40B4-BE49-F238E27FC236}">
                <a16:creationId xmlns:a16="http://schemas.microsoft.com/office/drawing/2014/main" id="{C89ED808-162E-41BE-BD6E-0872641C4A1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26358" y1="58147" x2="26358" y2="58147"/>
                        <a14:foregroundMark x1="25559" y1="58147" x2="25559" y2="58147"/>
                        <a14:foregroundMark x1="25559" y1="58147" x2="25559" y2="58147"/>
                        <a14:foregroundMark x1="25559" y1="58147" x2="25559" y2="58147"/>
                        <a14:foregroundMark x1="18371" y1="67732" x2="18371" y2="67732"/>
                        <a14:foregroundMark x1="18371" y1="67732" x2="18371" y2="67732"/>
                        <a14:foregroundMark x1="27955" y1="69808" x2="27955" y2="69808"/>
                        <a14:foregroundMark x1="27955" y1="69808" x2="27955" y2="69808"/>
                        <a14:foregroundMark x1="44409" y1="52875" x2="44409" y2="52875"/>
                        <a14:foregroundMark x1="44409" y1="52875" x2="44409" y2="52875"/>
                        <a14:foregroundMark x1="36422" y1="44249" x2="36422" y2="44249"/>
                        <a14:foregroundMark x1="48403" y1="28115" x2="48403" y2="28115"/>
                        <a14:foregroundMark x1="48403" y1="28115" x2="48403" y2="28115"/>
                      </a14:backgroundRemoval>
                    </a14:imgEffect>
                  </a14:imgLayer>
                </a14:imgProps>
              </a:ext>
              <a:ext uri="{28A0092B-C50C-407E-A947-70E740481C1C}">
                <a14:useLocalDpi xmlns:a14="http://schemas.microsoft.com/office/drawing/2010/main" val="0"/>
              </a:ext>
            </a:extLst>
          </a:blip>
          <a:srcRect/>
          <a:stretch>
            <a:fillRect/>
          </a:stretch>
        </p:blipFill>
        <p:spPr bwMode="auto">
          <a:xfrm rot="1805973">
            <a:off x="-52776" y="3540194"/>
            <a:ext cx="774532" cy="739928"/>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Premium Vector | Fast arrow logo vector">
            <a:extLst>
              <a:ext uri="{FF2B5EF4-FFF2-40B4-BE49-F238E27FC236}">
                <a16:creationId xmlns:a16="http://schemas.microsoft.com/office/drawing/2014/main" id="{82F4C59C-ECC9-4E89-984D-DBEE8E72B50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26358" y1="58147" x2="26358" y2="58147"/>
                        <a14:foregroundMark x1="25559" y1="58147" x2="25559" y2="58147"/>
                        <a14:foregroundMark x1="25559" y1="58147" x2="25559" y2="58147"/>
                        <a14:foregroundMark x1="25559" y1="58147" x2="25559" y2="58147"/>
                        <a14:foregroundMark x1="18371" y1="67732" x2="18371" y2="67732"/>
                        <a14:foregroundMark x1="18371" y1="67732" x2="18371" y2="67732"/>
                        <a14:foregroundMark x1="27955" y1="69808" x2="27955" y2="69808"/>
                        <a14:foregroundMark x1="27955" y1="69808" x2="27955" y2="69808"/>
                        <a14:foregroundMark x1="44409" y1="52875" x2="44409" y2="52875"/>
                        <a14:foregroundMark x1="44409" y1="52875" x2="44409" y2="52875"/>
                        <a14:foregroundMark x1="36422" y1="44249" x2="36422" y2="44249"/>
                        <a14:foregroundMark x1="48403" y1="28115" x2="48403" y2="28115"/>
                        <a14:foregroundMark x1="48403" y1="28115" x2="48403" y2="28115"/>
                      </a14:backgroundRemoval>
                    </a14:imgEffect>
                  </a14:imgLayer>
                </a14:imgProps>
              </a:ext>
              <a:ext uri="{28A0092B-C50C-407E-A947-70E740481C1C}">
                <a14:useLocalDpi xmlns:a14="http://schemas.microsoft.com/office/drawing/2010/main" val="0"/>
              </a:ext>
            </a:extLst>
          </a:blip>
          <a:srcRect/>
          <a:stretch>
            <a:fillRect/>
          </a:stretch>
        </p:blipFill>
        <p:spPr bwMode="auto">
          <a:xfrm rot="1805973">
            <a:off x="-52776" y="4045049"/>
            <a:ext cx="774532" cy="739928"/>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Premium Vector | Fast arrow logo vector">
            <a:extLst>
              <a:ext uri="{FF2B5EF4-FFF2-40B4-BE49-F238E27FC236}">
                <a16:creationId xmlns:a16="http://schemas.microsoft.com/office/drawing/2014/main" id="{18C282A3-A6BC-4D08-99B4-B78142D9717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26358" y1="58147" x2="26358" y2="58147"/>
                        <a14:foregroundMark x1="25559" y1="58147" x2="25559" y2="58147"/>
                        <a14:foregroundMark x1="25559" y1="58147" x2="25559" y2="58147"/>
                        <a14:foregroundMark x1="25559" y1="58147" x2="25559" y2="58147"/>
                        <a14:foregroundMark x1="18371" y1="67732" x2="18371" y2="67732"/>
                        <a14:foregroundMark x1="18371" y1="67732" x2="18371" y2="67732"/>
                        <a14:foregroundMark x1="27955" y1="69808" x2="27955" y2="69808"/>
                        <a14:foregroundMark x1="27955" y1="69808" x2="27955" y2="69808"/>
                        <a14:foregroundMark x1="44409" y1="52875" x2="44409" y2="52875"/>
                        <a14:foregroundMark x1="44409" y1="52875" x2="44409" y2="52875"/>
                        <a14:foregroundMark x1="36422" y1="44249" x2="36422" y2="44249"/>
                        <a14:foregroundMark x1="48403" y1="28115" x2="48403" y2="28115"/>
                        <a14:foregroundMark x1="48403" y1="28115" x2="48403" y2="28115"/>
                      </a14:backgroundRemoval>
                    </a14:imgEffect>
                  </a14:imgLayer>
                </a14:imgProps>
              </a:ext>
              <a:ext uri="{28A0092B-C50C-407E-A947-70E740481C1C}">
                <a14:useLocalDpi xmlns:a14="http://schemas.microsoft.com/office/drawing/2010/main" val="0"/>
              </a:ext>
            </a:extLst>
          </a:blip>
          <a:srcRect/>
          <a:stretch>
            <a:fillRect/>
          </a:stretch>
        </p:blipFill>
        <p:spPr bwMode="auto">
          <a:xfrm rot="1805973">
            <a:off x="-52776" y="1072834"/>
            <a:ext cx="774532" cy="73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758</Words>
  <Application>Microsoft Office PowerPoint</Application>
  <PresentationFormat>On-screen Show (16:9)</PresentationFormat>
  <Paragraphs>78</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Overpass Mono</vt:lpstr>
      <vt:lpstr>Anaheim</vt:lpstr>
      <vt:lpstr>Algerian</vt:lpstr>
      <vt:lpstr>Barlow Condensed ExtraBold</vt:lpstr>
      <vt:lpstr>Raleway SemiBold</vt:lpstr>
      <vt:lpstr>Barlow</vt:lpstr>
      <vt:lpstr>Nunito Light</vt:lpstr>
      <vt:lpstr>Arial</vt:lpstr>
      <vt:lpstr>Programming Lesson by Slidesgo</vt:lpstr>
      <vt:lpstr>PowerPoint Presentation</vt:lpstr>
      <vt:lpstr>PowerPoint Presentation</vt:lpstr>
      <vt:lpstr>ABHISHEK THAPLIYAL-20BCE10231</vt:lpstr>
      <vt:lpstr>01</vt:lpstr>
      <vt:lpstr>INTRODUCTION</vt:lpstr>
      <vt:lpstr>REAL TIME USAGE</vt:lpstr>
      <vt:lpstr>PROPOSED PETROL PUMP MANAGEMENT SYSTEM</vt:lpstr>
      <vt:lpstr>EXISTING SYSTEM</vt:lpstr>
      <vt:lpstr>PowerPoint Presentation</vt:lpstr>
      <vt:lpstr>PowerPoint Presentation</vt:lpstr>
      <vt:lpstr>PowerPoint Presentation</vt:lpstr>
      <vt:lpstr>SYSTEM REQUIREMENT</vt:lpstr>
      <vt:lpstr>FLOW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 KUMAR</dc:creator>
  <cp:lastModifiedBy>UTKARSH KUMAR</cp:lastModifiedBy>
  <cp:revision>6</cp:revision>
  <dcterms:modified xsi:type="dcterms:W3CDTF">2021-12-14T16:58:49Z</dcterms:modified>
</cp:coreProperties>
</file>