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275" r:id="rId51"/>
  </p:sldIdLst>
  <p:sldSz cx="12192000" cy="6858000"/>
  <p:notesSz cx="6858000" cy="9144000"/>
  <p:custShowLst>
    <p:custShow name="Custom Show 1" id="0">
      <p:sldLst>
        <p:sld r:id="rId2"/>
        <p:sld r:id="rId3"/>
        <p:sld r:id="rId5"/>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F5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0401-B5C3-43D8-9490-82635513A7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C741C3-F32F-48C6-B436-B632D739D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A5BFD3-4505-4ABC-B528-BB7CB12CE0F4}"/>
              </a:ext>
            </a:extLst>
          </p:cNvPr>
          <p:cNvSpPr>
            <a:spLocks noGrp="1"/>
          </p:cNvSpPr>
          <p:nvPr>
            <p:ph type="dt" sz="half" idx="10"/>
          </p:nvPr>
        </p:nvSpPr>
        <p:spPr/>
        <p:txBody>
          <a:bodyPr/>
          <a:lstStyle/>
          <a:p>
            <a:fld id="{EB59A39C-7596-437D-BC41-5B4835C358FE}" type="datetimeFigureOut">
              <a:rPr lang="en-IN" smtClean="0"/>
              <a:t>06-04-2020</a:t>
            </a:fld>
            <a:endParaRPr lang="en-IN"/>
          </a:p>
        </p:txBody>
      </p:sp>
      <p:sp>
        <p:nvSpPr>
          <p:cNvPr id="5" name="Footer Placeholder 4">
            <a:extLst>
              <a:ext uri="{FF2B5EF4-FFF2-40B4-BE49-F238E27FC236}">
                <a16:creationId xmlns:a16="http://schemas.microsoft.com/office/drawing/2014/main" id="{C3B8C6B8-6079-47C2-A322-B83ECAD55F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393756-51D6-425A-A02E-4E6EFD6B2F93}"/>
              </a:ext>
            </a:extLst>
          </p:cNvPr>
          <p:cNvSpPr>
            <a:spLocks noGrp="1"/>
          </p:cNvSpPr>
          <p:nvPr>
            <p:ph type="sldNum" sz="quarter" idx="12"/>
          </p:nvPr>
        </p:nvSpPr>
        <p:spPr/>
        <p:txBody>
          <a:bodyPr/>
          <a:lstStyle/>
          <a:p>
            <a:fld id="{C0C07F75-1079-4B83-A407-0B4D34EAADCF}" type="slidenum">
              <a:rPr lang="en-IN" smtClean="0"/>
              <a:t>‹#›</a:t>
            </a:fld>
            <a:endParaRPr lang="en-IN"/>
          </a:p>
        </p:txBody>
      </p:sp>
    </p:spTree>
    <p:extLst>
      <p:ext uri="{BB962C8B-B14F-4D97-AF65-F5344CB8AC3E}">
        <p14:creationId xmlns:p14="http://schemas.microsoft.com/office/powerpoint/2010/main" val="368621175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FCE9-0991-4EC4-A6A3-05ACD3D0D2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66C35C-F7EC-4724-9E30-B739EEED0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6B48B-DF9F-4511-B979-AD028C5EBC3E}"/>
              </a:ext>
            </a:extLst>
          </p:cNvPr>
          <p:cNvSpPr>
            <a:spLocks noGrp="1"/>
          </p:cNvSpPr>
          <p:nvPr>
            <p:ph type="dt" sz="half" idx="10"/>
          </p:nvPr>
        </p:nvSpPr>
        <p:spPr/>
        <p:txBody>
          <a:bodyPr/>
          <a:lstStyle/>
          <a:p>
            <a:fld id="{EB59A39C-7596-437D-BC41-5B4835C358FE}" type="datetimeFigureOut">
              <a:rPr lang="en-IN" smtClean="0"/>
              <a:t>06-04-2020</a:t>
            </a:fld>
            <a:endParaRPr lang="en-IN"/>
          </a:p>
        </p:txBody>
      </p:sp>
      <p:sp>
        <p:nvSpPr>
          <p:cNvPr id="5" name="Footer Placeholder 4">
            <a:extLst>
              <a:ext uri="{FF2B5EF4-FFF2-40B4-BE49-F238E27FC236}">
                <a16:creationId xmlns:a16="http://schemas.microsoft.com/office/drawing/2014/main" id="{8EB3D2B7-49C7-4EC5-AF14-84784D9E5F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12ABB-6800-4D24-A2D5-D55BD3224114}"/>
              </a:ext>
            </a:extLst>
          </p:cNvPr>
          <p:cNvSpPr>
            <a:spLocks noGrp="1"/>
          </p:cNvSpPr>
          <p:nvPr>
            <p:ph type="sldNum" sz="quarter" idx="12"/>
          </p:nvPr>
        </p:nvSpPr>
        <p:spPr/>
        <p:txBody>
          <a:bodyPr/>
          <a:lstStyle/>
          <a:p>
            <a:fld id="{C0C07F75-1079-4B83-A407-0B4D34EAADCF}" type="slidenum">
              <a:rPr lang="en-IN" smtClean="0"/>
              <a:t>‹#›</a:t>
            </a:fld>
            <a:endParaRPr lang="en-IN"/>
          </a:p>
        </p:txBody>
      </p:sp>
    </p:spTree>
    <p:extLst>
      <p:ext uri="{BB962C8B-B14F-4D97-AF65-F5344CB8AC3E}">
        <p14:creationId xmlns:p14="http://schemas.microsoft.com/office/powerpoint/2010/main" val="11430173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1F135-11D6-4A87-BAE5-25C029645D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D6B480-4161-4C64-B33F-00E97CF386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099A0-D7E3-4255-9DC9-E7CDC6D11598}"/>
              </a:ext>
            </a:extLst>
          </p:cNvPr>
          <p:cNvSpPr>
            <a:spLocks noGrp="1"/>
          </p:cNvSpPr>
          <p:nvPr>
            <p:ph type="dt" sz="half" idx="10"/>
          </p:nvPr>
        </p:nvSpPr>
        <p:spPr/>
        <p:txBody>
          <a:bodyPr/>
          <a:lstStyle/>
          <a:p>
            <a:fld id="{EB59A39C-7596-437D-BC41-5B4835C358FE}" type="datetimeFigureOut">
              <a:rPr lang="en-IN" smtClean="0"/>
              <a:t>06-04-2020</a:t>
            </a:fld>
            <a:endParaRPr lang="en-IN"/>
          </a:p>
        </p:txBody>
      </p:sp>
      <p:sp>
        <p:nvSpPr>
          <p:cNvPr id="5" name="Footer Placeholder 4">
            <a:extLst>
              <a:ext uri="{FF2B5EF4-FFF2-40B4-BE49-F238E27FC236}">
                <a16:creationId xmlns:a16="http://schemas.microsoft.com/office/drawing/2014/main" id="{F6D3F6D1-1296-435C-B7D3-BD1C0CBA33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CDAA1-E36E-4320-89EF-CABA575738E5}"/>
              </a:ext>
            </a:extLst>
          </p:cNvPr>
          <p:cNvSpPr>
            <a:spLocks noGrp="1"/>
          </p:cNvSpPr>
          <p:nvPr>
            <p:ph type="sldNum" sz="quarter" idx="12"/>
          </p:nvPr>
        </p:nvSpPr>
        <p:spPr/>
        <p:txBody>
          <a:bodyPr/>
          <a:lstStyle/>
          <a:p>
            <a:fld id="{C0C07F75-1079-4B83-A407-0B4D34EAADCF}" type="slidenum">
              <a:rPr lang="en-IN" smtClean="0"/>
              <a:t>‹#›</a:t>
            </a:fld>
            <a:endParaRPr lang="en-IN"/>
          </a:p>
        </p:txBody>
      </p:sp>
    </p:spTree>
    <p:extLst>
      <p:ext uri="{BB962C8B-B14F-4D97-AF65-F5344CB8AC3E}">
        <p14:creationId xmlns:p14="http://schemas.microsoft.com/office/powerpoint/2010/main" val="335086951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1519-A36B-4BF3-BB36-5D7AEBC503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D59B7-015C-4C35-9572-19E5B7D83C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C9FBD3-A99E-403D-88A9-0461638CC613}"/>
              </a:ext>
            </a:extLst>
          </p:cNvPr>
          <p:cNvSpPr>
            <a:spLocks noGrp="1"/>
          </p:cNvSpPr>
          <p:nvPr>
            <p:ph type="dt" sz="half" idx="10"/>
          </p:nvPr>
        </p:nvSpPr>
        <p:spPr/>
        <p:txBody>
          <a:bodyPr/>
          <a:lstStyle/>
          <a:p>
            <a:fld id="{EB59A39C-7596-437D-BC41-5B4835C358FE}" type="datetimeFigureOut">
              <a:rPr lang="en-IN" smtClean="0"/>
              <a:t>06-04-2020</a:t>
            </a:fld>
            <a:endParaRPr lang="en-IN"/>
          </a:p>
        </p:txBody>
      </p:sp>
      <p:sp>
        <p:nvSpPr>
          <p:cNvPr id="5" name="Footer Placeholder 4">
            <a:extLst>
              <a:ext uri="{FF2B5EF4-FFF2-40B4-BE49-F238E27FC236}">
                <a16:creationId xmlns:a16="http://schemas.microsoft.com/office/drawing/2014/main" id="{4A6F744B-DFD5-49BC-94DB-0AE91B669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922E78-B1CD-4F47-8106-A0743EB0DF6A}"/>
              </a:ext>
            </a:extLst>
          </p:cNvPr>
          <p:cNvSpPr>
            <a:spLocks noGrp="1"/>
          </p:cNvSpPr>
          <p:nvPr>
            <p:ph type="sldNum" sz="quarter" idx="12"/>
          </p:nvPr>
        </p:nvSpPr>
        <p:spPr/>
        <p:txBody>
          <a:bodyPr/>
          <a:lstStyle/>
          <a:p>
            <a:fld id="{C0C07F75-1079-4B83-A407-0B4D34EAADCF}" type="slidenum">
              <a:rPr lang="en-IN" smtClean="0"/>
              <a:t>‹#›</a:t>
            </a:fld>
            <a:endParaRPr lang="en-IN"/>
          </a:p>
        </p:txBody>
      </p:sp>
    </p:spTree>
    <p:extLst>
      <p:ext uri="{BB962C8B-B14F-4D97-AF65-F5344CB8AC3E}">
        <p14:creationId xmlns:p14="http://schemas.microsoft.com/office/powerpoint/2010/main" val="3687044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CA04-06C4-40B7-80C6-FBA778540A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8D1472-57B8-49FF-AD41-606B189B3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F4ED9A-78EA-48C0-A1C6-ECF681D3CB0C}"/>
              </a:ext>
            </a:extLst>
          </p:cNvPr>
          <p:cNvSpPr>
            <a:spLocks noGrp="1"/>
          </p:cNvSpPr>
          <p:nvPr>
            <p:ph type="dt" sz="half" idx="10"/>
          </p:nvPr>
        </p:nvSpPr>
        <p:spPr/>
        <p:txBody>
          <a:bodyPr/>
          <a:lstStyle/>
          <a:p>
            <a:fld id="{EB59A39C-7596-437D-BC41-5B4835C358FE}" type="datetimeFigureOut">
              <a:rPr lang="en-IN" smtClean="0"/>
              <a:t>06-04-2020</a:t>
            </a:fld>
            <a:endParaRPr lang="en-IN"/>
          </a:p>
        </p:txBody>
      </p:sp>
      <p:sp>
        <p:nvSpPr>
          <p:cNvPr id="5" name="Footer Placeholder 4">
            <a:extLst>
              <a:ext uri="{FF2B5EF4-FFF2-40B4-BE49-F238E27FC236}">
                <a16:creationId xmlns:a16="http://schemas.microsoft.com/office/drawing/2014/main" id="{BB6BF0A2-ACA5-461F-8963-0195E8D98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06E88-B4E4-4519-B999-824DF1DBD866}"/>
              </a:ext>
            </a:extLst>
          </p:cNvPr>
          <p:cNvSpPr>
            <a:spLocks noGrp="1"/>
          </p:cNvSpPr>
          <p:nvPr>
            <p:ph type="sldNum" sz="quarter" idx="12"/>
          </p:nvPr>
        </p:nvSpPr>
        <p:spPr/>
        <p:txBody>
          <a:bodyPr/>
          <a:lstStyle/>
          <a:p>
            <a:fld id="{C0C07F75-1079-4B83-A407-0B4D34EAADCF}" type="slidenum">
              <a:rPr lang="en-IN" smtClean="0"/>
              <a:t>‹#›</a:t>
            </a:fld>
            <a:endParaRPr lang="en-IN"/>
          </a:p>
        </p:txBody>
      </p:sp>
    </p:spTree>
    <p:extLst>
      <p:ext uri="{BB962C8B-B14F-4D97-AF65-F5344CB8AC3E}">
        <p14:creationId xmlns:p14="http://schemas.microsoft.com/office/powerpoint/2010/main" val="51210678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4E91-9566-45CC-9D4A-9E49811156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286D27-85CF-4483-B46A-07EAC72F92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C2CB1B-239C-4E99-8E0F-2C7D677A2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693910-C092-4A1C-95D3-30F21A52D07D}"/>
              </a:ext>
            </a:extLst>
          </p:cNvPr>
          <p:cNvSpPr>
            <a:spLocks noGrp="1"/>
          </p:cNvSpPr>
          <p:nvPr>
            <p:ph type="dt" sz="half" idx="10"/>
          </p:nvPr>
        </p:nvSpPr>
        <p:spPr/>
        <p:txBody>
          <a:bodyPr/>
          <a:lstStyle/>
          <a:p>
            <a:fld id="{EB59A39C-7596-437D-BC41-5B4835C358FE}" type="datetimeFigureOut">
              <a:rPr lang="en-IN" smtClean="0"/>
              <a:t>06-04-2020</a:t>
            </a:fld>
            <a:endParaRPr lang="en-IN"/>
          </a:p>
        </p:txBody>
      </p:sp>
      <p:sp>
        <p:nvSpPr>
          <p:cNvPr id="6" name="Footer Placeholder 5">
            <a:extLst>
              <a:ext uri="{FF2B5EF4-FFF2-40B4-BE49-F238E27FC236}">
                <a16:creationId xmlns:a16="http://schemas.microsoft.com/office/drawing/2014/main" id="{49D06482-B808-4416-8C1A-8AD4DA7142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FB1DCB-0355-4A65-98BE-F6071C520A3D}"/>
              </a:ext>
            </a:extLst>
          </p:cNvPr>
          <p:cNvSpPr>
            <a:spLocks noGrp="1"/>
          </p:cNvSpPr>
          <p:nvPr>
            <p:ph type="sldNum" sz="quarter" idx="12"/>
          </p:nvPr>
        </p:nvSpPr>
        <p:spPr/>
        <p:txBody>
          <a:bodyPr/>
          <a:lstStyle/>
          <a:p>
            <a:fld id="{C0C07F75-1079-4B83-A407-0B4D34EAADCF}" type="slidenum">
              <a:rPr lang="en-IN" smtClean="0"/>
              <a:t>‹#›</a:t>
            </a:fld>
            <a:endParaRPr lang="en-IN"/>
          </a:p>
        </p:txBody>
      </p:sp>
    </p:spTree>
    <p:extLst>
      <p:ext uri="{BB962C8B-B14F-4D97-AF65-F5344CB8AC3E}">
        <p14:creationId xmlns:p14="http://schemas.microsoft.com/office/powerpoint/2010/main" val="22634251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520D-53C7-445C-ABB4-EF7C4DEE80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04DF7B-FE9F-4ED5-94F0-B891943E86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0E1B6-1DA4-4D88-8858-F428222332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B4F848-FDF3-411D-BAFB-298064E01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827586-DD98-4B31-BB87-16D7E56B93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535A48-AC7E-4091-8A93-6DBFEAA32B63}"/>
              </a:ext>
            </a:extLst>
          </p:cNvPr>
          <p:cNvSpPr>
            <a:spLocks noGrp="1"/>
          </p:cNvSpPr>
          <p:nvPr>
            <p:ph type="dt" sz="half" idx="10"/>
          </p:nvPr>
        </p:nvSpPr>
        <p:spPr/>
        <p:txBody>
          <a:bodyPr/>
          <a:lstStyle/>
          <a:p>
            <a:fld id="{EB59A39C-7596-437D-BC41-5B4835C358FE}" type="datetimeFigureOut">
              <a:rPr lang="en-IN" smtClean="0"/>
              <a:t>06-04-2020</a:t>
            </a:fld>
            <a:endParaRPr lang="en-IN"/>
          </a:p>
        </p:txBody>
      </p:sp>
      <p:sp>
        <p:nvSpPr>
          <p:cNvPr id="8" name="Footer Placeholder 7">
            <a:extLst>
              <a:ext uri="{FF2B5EF4-FFF2-40B4-BE49-F238E27FC236}">
                <a16:creationId xmlns:a16="http://schemas.microsoft.com/office/drawing/2014/main" id="{183488A5-6102-4DEE-969D-BC08C29A85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DBE713-1847-4788-BBC4-93C788ACB174}"/>
              </a:ext>
            </a:extLst>
          </p:cNvPr>
          <p:cNvSpPr>
            <a:spLocks noGrp="1"/>
          </p:cNvSpPr>
          <p:nvPr>
            <p:ph type="sldNum" sz="quarter" idx="12"/>
          </p:nvPr>
        </p:nvSpPr>
        <p:spPr/>
        <p:txBody>
          <a:bodyPr/>
          <a:lstStyle/>
          <a:p>
            <a:fld id="{C0C07F75-1079-4B83-A407-0B4D34EAADCF}" type="slidenum">
              <a:rPr lang="en-IN" smtClean="0"/>
              <a:t>‹#›</a:t>
            </a:fld>
            <a:endParaRPr lang="en-IN"/>
          </a:p>
        </p:txBody>
      </p:sp>
    </p:spTree>
    <p:extLst>
      <p:ext uri="{BB962C8B-B14F-4D97-AF65-F5344CB8AC3E}">
        <p14:creationId xmlns:p14="http://schemas.microsoft.com/office/powerpoint/2010/main" val="157398943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E22C-49E3-40E0-BF5E-32E3F62BB6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0B3D5B-0C48-4E03-AED4-F1690479676F}"/>
              </a:ext>
            </a:extLst>
          </p:cNvPr>
          <p:cNvSpPr>
            <a:spLocks noGrp="1"/>
          </p:cNvSpPr>
          <p:nvPr>
            <p:ph type="dt" sz="half" idx="10"/>
          </p:nvPr>
        </p:nvSpPr>
        <p:spPr/>
        <p:txBody>
          <a:bodyPr/>
          <a:lstStyle/>
          <a:p>
            <a:fld id="{EB59A39C-7596-437D-BC41-5B4835C358FE}" type="datetimeFigureOut">
              <a:rPr lang="en-IN" smtClean="0"/>
              <a:t>06-04-2020</a:t>
            </a:fld>
            <a:endParaRPr lang="en-IN"/>
          </a:p>
        </p:txBody>
      </p:sp>
      <p:sp>
        <p:nvSpPr>
          <p:cNvPr id="4" name="Footer Placeholder 3">
            <a:extLst>
              <a:ext uri="{FF2B5EF4-FFF2-40B4-BE49-F238E27FC236}">
                <a16:creationId xmlns:a16="http://schemas.microsoft.com/office/drawing/2014/main" id="{B05131DC-A0E7-4556-B412-46E3B03C9A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DC2BB9-6DFA-431C-83E5-10DCB267A7EA}"/>
              </a:ext>
            </a:extLst>
          </p:cNvPr>
          <p:cNvSpPr>
            <a:spLocks noGrp="1"/>
          </p:cNvSpPr>
          <p:nvPr>
            <p:ph type="sldNum" sz="quarter" idx="12"/>
          </p:nvPr>
        </p:nvSpPr>
        <p:spPr/>
        <p:txBody>
          <a:bodyPr/>
          <a:lstStyle/>
          <a:p>
            <a:fld id="{C0C07F75-1079-4B83-A407-0B4D34EAADCF}" type="slidenum">
              <a:rPr lang="en-IN" smtClean="0"/>
              <a:t>‹#›</a:t>
            </a:fld>
            <a:endParaRPr lang="en-IN"/>
          </a:p>
        </p:txBody>
      </p:sp>
    </p:spTree>
    <p:extLst>
      <p:ext uri="{BB962C8B-B14F-4D97-AF65-F5344CB8AC3E}">
        <p14:creationId xmlns:p14="http://schemas.microsoft.com/office/powerpoint/2010/main" val="374457895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AF0A86-2864-4EA9-8C00-4E0B0E79D12B}"/>
              </a:ext>
            </a:extLst>
          </p:cNvPr>
          <p:cNvSpPr>
            <a:spLocks noGrp="1"/>
          </p:cNvSpPr>
          <p:nvPr>
            <p:ph type="dt" sz="half" idx="10"/>
          </p:nvPr>
        </p:nvSpPr>
        <p:spPr/>
        <p:txBody>
          <a:bodyPr/>
          <a:lstStyle/>
          <a:p>
            <a:fld id="{EB59A39C-7596-437D-BC41-5B4835C358FE}" type="datetimeFigureOut">
              <a:rPr lang="en-IN" smtClean="0"/>
              <a:t>06-04-2020</a:t>
            </a:fld>
            <a:endParaRPr lang="en-IN"/>
          </a:p>
        </p:txBody>
      </p:sp>
      <p:sp>
        <p:nvSpPr>
          <p:cNvPr id="3" name="Footer Placeholder 2">
            <a:extLst>
              <a:ext uri="{FF2B5EF4-FFF2-40B4-BE49-F238E27FC236}">
                <a16:creationId xmlns:a16="http://schemas.microsoft.com/office/drawing/2014/main" id="{D57EBD8F-EF96-4805-A6B0-D3E09B50F0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D36579-BFE2-42AD-A6B5-8CDC97A93E0D}"/>
              </a:ext>
            </a:extLst>
          </p:cNvPr>
          <p:cNvSpPr>
            <a:spLocks noGrp="1"/>
          </p:cNvSpPr>
          <p:nvPr>
            <p:ph type="sldNum" sz="quarter" idx="12"/>
          </p:nvPr>
        </p:nvSpPr>
        <p:spPr/>
        <p:txBody>
          <a:bodyPr/>
          <a:lstStyle/>
          <a:p>
            <a:fld id="{C0C07F75-1079-4B83-A407-0B4D34EAADCF}" type="slidenum">
              <a:rPr lang="en-IN" smtClean="0"/>
              <a:t>‹#›</a:t>
            </a:fld>
            <a:endParaRPr lang="en-IN"/>
          </a:p>
        </p:txBody>
      </p:sp>
    </p:spTree>
    <p:extLst>
      <p:ext uri="{BB962C8B-B14F-4D97-AF65-F5344CB8AC3E}">
        <p14:creationId xmlns:p14="http://schemas.microsoft.com/office/powerpoint/2010/main" val="413665211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48DA-5455-453A-A3F8-5AD8083B9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10F49D-5192-45A5-BB39-AF206A18A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2496D8-C38E-4D99-99DB-7915B2F01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2FC6D-D846-4DEE-BEDB-F8F4BA75424B}"/>
              </a:ext>
            </a:extLst>
          </p:cNvPr>
          <p:cNvSpPr>
            <a:spLocks noGrp="1"/>
          </p:cNvSpPr>
          <p:nvPr>
            <p:ph type="dt" sz="half" idx="10"/>
          </p:nvPr>
        </p:nvSpPr>
        <p:spPr/>
        <p:txBody>
          <a:bodyPr/>
          <a:lstStyle/>
          <a:p>
            <a:fld id="{EB59A39C-7596-437D-BC41-5B4835C358FE}" type="datetimeFigureOut">
              <a:rPr lang="en-IN" smtClean="0"/>
              <a:t>06-04-2020</a:t>
            </a:fld>
            <a:endParaRPr lang="en-IN"/>
          </a:p>
        </p:txBody>
      </p:sp>
      <p:sp>
        <p:nvSpPr>
          <p:cNvPr id="6" name="Footer Placeholder 5">
            <a:extLst>
              <a:ext uri="{FF2B5EF4-FFF2-40B4-BE49-F238E27FC236}">
                <a16:creationId xmlns:a16="http://schemas.microsoft.com/office/drawing/2014/main" id="{186141B9-4839-4C7F-A3E0-8C57D8D14D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9F7E59-5624-4788-9353-9934D6608603}"/>
              </a:ext>
            </a:extLst>
          </p:cNvPr>
          <p:cNvSpPr>
            <a:spLocks noGrp="1"/>
          </p:cNvSpPr>
          <p:nvPr>
            <p:ph type="sldNum" sz="quarter" idx="12"/>
          </p:nvPr>
        </p:nvSpPr>
        <p:spPr/>
        <p:txBody>
          <a:bodyPr/>
          <a:lstStyle/>
          <a:p>
            <a:fld id="{C0C07F75-1079-4B83-A407-0B4D34EAADCF}" type="slidenum">
              <a:rPr lang="en-IN" smtClean="0"/>
              <a:t>‹#›</a:t>
            </a:fld>
            <a:endParaRPr lang="en-IN"/>
          </a:p>
        </p:txBody>
      </p:sp>
    </p:spTree>
    <p:extLst>
      <p:ext uri="{BB962C8B-B14F-4D97-AF65-F5344CB8AC3E}">
        <p14:creationId xmlns:p14="http://schemas.microsoft.com/office/powerpoint/2010/main" val="193778921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3555-33B9-4208-AD86-3D0764FFE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B7D264-84F2-4EFE-8A3A-8C9C9FD11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6EBB71-5B21-4557-BF09-2B11F7C8A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C9159-1B8E-480C-971D-2812E1C6DAF2}"/>
              </a:ext>
            </a:extLst>
          </p:cNvPr>
          <p:cNvSpPr>
            <a:spLocks noGrp="1"/>
          </p:cNvSpPr>
          <p:nvPr>
            <p:ph type="dt" sz="half" idx="10"/>
          </p:nvPr>
        </p:nvSpPr>
        <p:spPr/>
        <p:txBody>
          <a:bodyPr/>
          <a:lstStyle/>
          <a:p>
            <a:fld id="{EB59A39C-7596-437D-BC41-5B4835C358FE}" type="datetimeFigureOut">
              <a:rPr lang="en-IN" smtClean="0"/>
              <a:t>06-04-2020</a:t>
            </a:fld>
            <a:endParaRPr lang="en-IN"/>
          </a:p>
        </p:txBody>
      </p:sp>
      <p:sp>
        <p:nvSpPr>
          <p:cNvPr id="6" name="Footer Placeholder 5">
            <a:extLst>
              <a:ext uri="{FF2B5EF4-FFF2-40B4-BE49-F238E27FC236}">
                <a16:creationId xmlns:a16="http://schemas.microsoft.com/office/drawing/2014/main" id="{F451D412-9213-47C9-9E0F-8A999631FA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847754-CBF3-4935-B111-D3966EB45E02}"/>
              </a:ext>
            </a:extLst>
          </p:cNvPr>
          <p:cNvSpPr>
            <a:spLocks noGrp="1"/>
          </p:cNvSpPr>
          <p:nvPr>
            <p:ph type="sldNum" sz="quarter" idx="12"/>
          </p:nvPr>
        </p:nvSpPr>
        <p:spPr/>
        <p:txBody>
          <a:bodyPr/>
          <a:lstStyle/>
          <a:p>
            <a:fld id="{C0C07F75-1079-4B83-A407-0B4D34EAADCF}" type="slidenum">
              <a:rPr lang="en-IN" smtClean="0"/>
              <a:t>‹#›</a:t>
            </a:fld>
            <a:endParaRPr lang="en-IN"/>
          </a:p>
        </p:txBody>
      </p:sp>
    </p:spTree>
    <p:extLst>
      <p:ext uri="{BB962C8B-B14F-4D97-AF65-F5344CB8AC3E}">
        <p14:creationId xmlns:p14="http://schemas.microsoft.com/office/powerpoint/2010/main" val="37212171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C328F-D88B-44F9-8E40-4489385011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955892-193E-4B17-8B75-65BFC0BAF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F65BA-246E-4D9F-B0DB-7CA4093B1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9A39C-7596-437D-BC41-5B4835C358FE}" type="datetimeFigureOut">
              <a:rPr lang="en-IN" smtClean="0"/>
              <a:t>06-04-2020</a:t>
            </a:fld>
            <a:endParaRPr lang="en-IN"/>
          </a:p>
        </p:txBody>
      </p:sp>
      <p:sp>
        <p:nvSpPr>
          <p:cNvPr id="5" name="Footer Placeholder 4">
            <a:extLst>
              <a:ext uri="{FF2B5EF4-FFF2-40B4-BE49-F238E27FC236}">
                <a16:creationId xmlns:a16="http://schemas.microsoft.com/office/drawing/2014/main" id="{FE7FE2CB-A1B2-458A-B793-BB1CEDC68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4B2297-396D-4855-BB27-661F9103F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07F75-1079-4B83-A407-0B4D34EAADCF}" type="slidenum">
              <a:rPr lang="en-IN" smtClean="0"/>
              <a:t>‹#›</a:t>
            </a:fld>
            <a:endParaRPr lang="en-IN"/>
          </a:p>
        </p:txBody>
      </p:sp>
    </p:spTree>
    <p:extLst>
      <p:ext uri="{BB962C8B-B14F-4D97-AF65-F5344CB8AC3E}">
        <p14:creationId xmlns:p14="http://schemas.microsoft.com/office/powerpoint/2010/main" val="3169763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geeksforgeeks.org/ml-frequent-pattern-growth-algorithm/" TargetMode="External"/><Relationship Id="rId2" Type="http://schemas.openxmlformats.org/officeDocument/2006/relationships/hyperlink" Target="https://youtu.be/guVvtZ7ZCl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67E7-C7F9-4F7E-ACDA-D90034C367D3}"/>
              </a:ext>
            </a:extLst>
          </p:cNvPr>
          <p:cNvSpPr>
            <a:spLocks noGrp="1"/>
          </p:cNvSpPr>
          <p:nvPr>
            <p:ph type="ctrTitle"/>
          </p:nvPr>
        </p:nvSpPr>
        <p:spPr/>
        <p:txBody>
          <a:bodyPr/>
          <a:lstStyle/>
          <a:p>
            <a:r>
              <a:rPr lang="en-IN" dirty="0"/>
              <a:t>Association Rule Mining</a:t>
            </a:r>
          </a:p>
        </p:txBody>
      </p:sp>
      <p:sp>
        <p:nvSpPr>
          <p:cNvPr id="3" name="Subtitle 2">
            <a:extLst>
              <a:ext uri="{FF2B5EF4-FFF2-40B4-BE49-F238E27FC236}">
                <a16:creationId xmlns:a16="http://schemas.microsoft.com/office/drawing/2014/main" id="{2F5C540E-8004-4E78-9CD8-FC1B3AF0AF5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8136336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2C3A-7A3D-4CD2-914A-5D3C6E475983}"/>
              </a:ext>
            </a:extLst>
          </p:cNvPr>
          <p:cNvSpPr>
            <a:spLocks noGrp="1"/>
          </p:cNvSpPr>
          <p:nvPr>
            <p:ph type="title"/>
          </p:nvPr>
        </p:nvSpPr>
        <p:spPr/>
        <p:txBody>
          <a:bodyPr>
            <a:normAutofit/>
          </a:bodyPr>
          <a:lstStyle/>
          <a:p>
            <a:r>
              <a:rPr lang="en-IN" b="1" dirty="0" err="1">
                <a:latin typeface="medium-content-sans-serif-font"/>
              </a:rPr>
              <a:t>Apriori</a:t>
            </a:r>
            <a:r>
              <a:rPr lang="en-IN" b="1" dirty="0">
                <a:latin typeface="medium-content-sans-serif-font"/>
              </a:rPr>
              <a:t> Algorithm</a:t>
            </a:r>
            <a:endParaRPr lang="en-IN" dirty="0"/>
          </a:p>
        </p:txBody>
      </p:sp>
      <p:sp>
        <p:nvSpPr>
          <p:cNvPr id="3" name="Content Placeholder 2">
            <a:extLst>
              <a:ext uri="{FF2B5EF4-FFF2-40B4-BE49-F238E27FC236}">
                <a16:creationId xmlns:a16="http://schemas.microsoft.com/office/drawing/2014/main" id="{83BD273A-DC2D-4A3C-9490-136BFD609EF9}"/>
              </a:ext>
            </a:extLst>
          </p:cNvPr>
          <p:cNvSpPr>
            <a:spLocks noGrp="1"/>
          </p:cNvSpPr>
          <p:nvPr>
            <p:ph idx="1"/>
          </p:nvPr>
        </p:nvSpPr>
        <p:spPr/>
        <p:txBody>
          <a:bodyPr/>
          <a:lstStyle/>
          <a:p>
            <a:r>
              <a:rPr lang="en-US" dirty="0" err="1"/>
              <a:t>Apriori</a:t>
            </a:r>
            <a:r>
              <a:rPr lang="en-US" dirty="0"/>
              <a:t> algorithm uses frequent </a:t>
            </a:r>
            <a:r>
              <a:rPr lang="en-US" dirty="0" err="1"/>
              <a:t>itemsets</a:t>
            </a:r>
            <a:r>
              <a:rPr lang="en-US" dirty="0"/>
              <a:t> to generate association rules. It is based on the concept that a subset of a frequent itemset must also be a frequent itemset. Frequent Itemset is an itemset whose support value is greater than a threshold value(support).</a:t>
            </a:r>
            <a:endParaRPr lang="en-IN" dirty="0"/>
          </a:p>
        </p:txBody>
      </p:sp>
      <p:pic>
        <p:nvPicPr>
          <p:cNvPr id="4" name="Picture 3">
            <a:extLst>
              <a:ext uri="{FF2B5EF4-FFF2-40B4-BE49-F238E27FC236}">
                <a16:creationId xmlns:a16="http://schemas.microsoft.com/office/drawing/2014/main" id="{3E186EB9-D342-47DD-B4FB-9B4FB3CA29B4}"/>
              </a:ext>
            </a:extLst>
          </p:cNvPr>
          <p:cNvPicPr>
            <a:picLocks noChangeAspect="1"/>
          </p:cNvPicPr>
          <p:nvPr/>
        </p:nvPicPr>
        <p:blipFill>
          <a:blip r:embed="rId2"/>
          <a:stretch>
            <a:fillRect/>
          </a:stretch>
        </p:blipFill>
        <p:spPr>
          <a:xfrm>
            <a:off x="4919154" y="4001294"/>
            <a:ext cx="1714500" cy="1714500"/>
          </a:xfrm>
          <a:prstGeom prst="rect">
            <a:avLst/>
          </a:prstGeom>
        </p:spPr>
      </p:pic>
    </p:spTree>
    <p:extLst>
      <p:ext uri="{BB962C8B-B14F-4D97-AF65-F5344CB8AC3E}">
        <p14:creationId xmlns:p14="http://schemas.microsoft.com/office/powerpoint/2010/main" val="9949289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0D16-1DEE-4202-898F-2AD0F8BBC6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A70D21-D61B-4453-8212-59A471A38A65}"/>
              </a:ext>
            </a:extLst>
          </p:cNvPr>
          <p:cNvSpPr>
            <a:spLocks noGrp="1"/>
          </p:cNvSpPr>
          <p:nvPr>
            <p:ph idx="1"/>
          </p:nvPr>
        </p:nvSpPr>
        <p:spPr/>
        <p:txBody>
          <a:bodyPr/>
          <a:lstStyle/>
          <a:p>
            <a:r>
              <a:rPr lang="en-US" dirty="0"/>
              <a:t>Let’s say we have the following data of a store.</a:t>
            </a:r>
          </a:p>
          <a:p>
            <a:endParaRPr lang="en-IN" dirty="0"/>
          </a:p>
        </p:txBody>
      </p:sp>
      <p:pic>
        <p:nvPicPr>
          <p:cNvPr id="4" name="Picture 3">
            <a:extLst>
              <a:ext uri="{FF2B5EF4-FFF2-40B4-BE49-F238E27FC236}">
                <a16:creationId xmlns:a16="http://schemas.microsoft.com/office/drawing/2014/main" id="{814DCABA-0AF7-4294-8F5E-37C9020D6893}"/>
              </a:ext>
            </a:extLst>
          </p:cNvPr>
          <p:cNvPicPr>
            <a:picLocks noChangeAspect="1"/>
          </p:cNvPicPr>
          <p:nvPr/>
        </p:nvPicPr>
        <p:blipFill>
          <a:blip r:embed="rId2"/>
          <a:stretch>
            <a:fillRect/>
          </a:stretch>
        </p:blipFill>
        <p:spPr>
          <a:xfrm>
            <a:off x="3685990" y="2706163"/>
            <a:ext cx="3087672" cy="2778905"/>
          </a:xfrm>
          <a:prstGeom prst="rect">
            <a:avLst/>
          </a:prstGeom>
        </p:spPr>
      </p:pic>
    </p:spTree>
    <p:extLst>
      <p:ext uri="{BB962C8B-B14F-4D97-AF65-F5344CB8AC3E}">
        <p14:creationId xmlns:p14="http://schemas.microsoft.com/office/powerpoint/2010/main" val="31325860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FE58-BBED-456B-9097-37044DDE47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CF2E12-D104-45B8-B289-5DDCE7E7DFF6}"/>
              </a:ext>
            </a:extLst>
          </p:cNvPr>
          <p:cNvSpPr>
            <a:spLocks noGrp="1"/>
          </p:cNvSpPr>
          <p:nvPr>
            <p:ph idx="1"/>
          </p:nvPr>
        </p:nvSpPr>
        <p:spPr>
          <a:xfrm>
            <a:off x="944732" y="1914402"/>
            <a:ext cx="10515600" cy="4351338"/>
          </a:xfrm>
        </p:spPr>
        <p:txBody>
          <a:bodyPr/>
          <a:lstStyle/>
          <a:p>
            <a:r>
              <a:rPr lang="en-US" dirty="0"/>
              <a:t>Iteration 1: Let’s assume the support value is 2 and create the item sets of the size of 1 and calculate their support values.</a:t>
            </a:r>
          </a:p>
          <a:p>
            <a:endParaRPr lang="en-IN" dirty="0"/>
          </a:p>
        </p:txBody>
      </p:sp>
      <p:pic>
        <p:nvPicPr>
          <p:cNvPr id="4" name="Picture 3">
            <a:extLst>
              <a:ext uri="{FF2B5EF4-FFF2-40B4-BE49-F238E27FC236}">
                <a16:creationId xmlns:a16="http://schemas.microsoft.com/office/drawing/2014/main" id="{DB21F313-FED9-4AD1-83C3-837C076FE7D4}"/>
              </a:ext>
            </a:extLst>
          </p:cNvPr>
          <p:cNvPicPr>
            <a:picLocks noChangeAspect="1"/>
          </p:cNvPicPr>
          <p:nvPr/>
        </p:nvPicPr>
        <p:blipFill>
          <a:blip r:embed="rId2"/>
          <a:stretch>
            <a:fillRect/>
          </a:stretch>
        </p:blipFill>
        <p:spPr>
          <a:xfrm>
            <a:off x="2380186" y="3001169"/>
            <a:ext cx="2507064" cy="2382278"/>
          </a:xfrm>
          <a:prstGeom prst="rect">
            <a:avLst/>
          </a:prstGeom>
        </p:spPr>
      </p:pic>
      <p:pic>
        <p:nvPicPr>
          <p:cNvPr id="5" name="Picture 4">
            <a:extLst>
              <a:ext uri="{FF2B5EF4-FFF2-40B4-BE49-F238E27FC236}">
                <a16:creationId xmlns:a16="http://schemas.microsoft.com/office/drawing/2014/main" id="{0820CDC6-FBAB-495E-BE4B-EFF5AE75F172}"/>
              </a:ext>
            </a:extLst>
          </p:cNvPr>
          <p:cNvPicPr>
            <a:picLocks noChangeAspect="1"/>
          </p:cNvPicPr>
          <p:nvPr/>
        </p:nvPicPr>
        <p:blipFill>
          <a:blip r:embed="rId3"/>
          <a:stretch>
            <a:fillRect/>
          </a:stretch>
        </p:blipFill>
        <p:spPr>
          <a:xfrm>
            <a:off x="4887249" y="2886869"/>
            <a:ext cx="3582047" cy="2598740"/>
          </a:xfrm>
          <a:prstGeom prst="rect">
            <a:avLst/>
          </a:prstGeom>
        </p:spPr>
      </p:pic>
    </p:spTree>
    <p:extLst>
      <p:ext uri="{BB962C8B-B14F-4D97-AF65-F5344CB8AC3E}">
        <p14:creationId xmlns:p14="http://schemas.microsoft.com/office/powerpoint/2010/main" val="2560883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DA30-92D9-4273-B68C-C32CFDB28C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1A1EFA-C370-497F-803A-A5980AA5DFED}"/>
              </a:ext>
            </a:extLst>
          </p:cNvPr>
          <p:cNvSpPr>
            <a:spLocks noGrp="1"/>
          </p:cNvSpPr>
          <p:nvPr>
            <p:ph idx="1"/>
          </p:nvPr>
        </p:nvSpPr>
        <p:spPr/>
        <p:txBody>
          <a:bodyPr/>
          <a:lstStyle/>
          <a:p>
            <a:r>
              <a:rPr lang="en-US" dirty="0"/>
              <a:t>As you can see here, item 4 has a support value of 1 which is less than the min support value. So we are going to discard {4} in the upcoming iterations. We have the final Table F1.</a:t>
            </a:r>
            <a:endParaRPr lang="en-IN" dirty="0"/>
          </a:p>
        </p:txBody>
      </p:sp>
      <p:pic>
        <p:nvPicPr>
          <p:cNvPr id="4" name="Picture 3">
            <a:extLst>
              <a:ext uri="{FF2B5EF4-FFF2-40B4-BE49-F238E27FC236}">
                <a16:creationId xmlns:a16="http://schemas.microsoft.com/office/drawing/2014/main" id="{D1AE3CE7-97DF-4780-AF63-B596360BF05E}"/>
              </a:ext>
            </a:extLst>
          </p:cNvPr>
          <p:cNvPicPr>
            <a:picLocks noChangeAspect="1"/>
          </p:cNvPicPr>
          <p:nvPr/>
        </p:nvPicPr>
        <p:blipFill>
          <a:blip r:embed="rId2"/>
          <a:stretch>
            <a:fillRect/>
          </a:stretch>
        </p:blipFill>
        <p:spPr>
          <a:xfrm>
            <a:off x="2077376" y="3122999"/>
            <a:ext cx="2920336" cy="2581044"/>
          </a:xfrm>
          <a:prstGeom prst="rect">
            <a:avLst/>
          </a:prstGeom>
        </p:spPr>
      </p:pic>
      <p:pic>
        <p:nvPicPr>
          <p:cNvPr id="5" name="Picture 4">
            <a:extLst>
              <a:ext uri="{FF2B5EF4-FFF2-40B4-BE49-F238E27FC236}">
                <a16:creationId xmlns:a16="http://schemas.microsoft.com/office/drawing/2014/main" id="{B864CD31-F489-4675-8C0D-C4379BBDCA4F}"/>
              </a:ext>
            </a:extLst>
          </p:cNvPr>
          <p:cNvPicPr>
            <a:picLocks noChangeAspect="1"/>
          </p:cNvPicPr>
          <p:nvPr/>
        </p:nvPicPr>
        <p:blipFill>
          <a:blip r:embed="rId3"/>
          <a:stretch>
            <a:fillRect/>
          </a:stretch>
        </p:blipFill>
        <p:spPr>
          <a:xfrm>
            <a:off x="4873423" y="3054801"/>
            <a:ext cx="4235066" cy="2897677"/>
          </a:xfrm>
          <a:prstGeom prst="rect">
            <a:avLst/>
          </a:prstGeom>
        </p:spPr>
      </p:pic>
    </p:spTree>
    <p:extLst>
      <p:ext uri="{BB962C8B-B14F-4D97-AF65-F5344CB8AC3E}">
        <p14:creationId xmlns:p14="http://schemas.microsoft.com/office/powerpoint/2010/main" val="3803226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FE08-ACFB-487B-A00C-4764287524ED}"/>
              </a:ext>
            </a:extLst>
          </p:cNvPr>
          <p:cNvSpPr>
            <a:spLocks noGrp="1"/>
          </p:cNvSpPr>
          <p:nvPr>
            <p:ph type="title"/>
          </p:nvPr>
        </p:nvSpPr>
        <p:spPr>
          <a:xfrm>
            <a:off x="838200" y="365126"/>
            <a:ext cx="10515600" cy="2563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74D52C5-34D9-4E62-BBE7-133E5D2A9EB9}"/>
              </a:ext>
            </a:extLst>
          </p:cNvPr>
          <p:cNvSpPr>
            <a:spLocks noGrp="1"/>
          </p:cNvSpPr>
          <p:nvPr>
            <p:ph idx="1"/>
          </p:nvPr>
        </p:nvSpPr>
        <p:spPr>
          <a:xfrm>
            <a:off x="838200" y="1112151"/>
            <a:ext cx="10515600" cy="5643756"/>
          </a:xfrm>
        </p:spPr>
        <p:txBody>
          <a:bodyPr>
            <a:normAutofit/>
          </a:bodyPr>
          <a:lstStyle/>
          <a:p>
            <a:r>
              <a:rPr lang="en-US" dirty="0"/>
              <a:t>Iteration 2: Next we will create </a:t>
            </a:r>
            <a:r>
              <a:rPr lang="en-US" dirty="0" err="1"/>
              <a:t>itemsets</a:t>
            </a:r>
            <a:r>
              <a:rPr lang="en-US" dirty="0"/>
              <a:t> of size 2 and calculate their support values. All the combinations of items set in F1 are used in this iteration.</a:t>
            </a:r>
          </a:p>
          <a:p>
            <a:endParaRPr lang="en-US" dirty="0"/>
          </a:p>
          <a:p>
            <a:endParaRPr lang="en-US" dirty="0"/>
          </a:p>
          <a:p>
            <a:endParaRPr lang="en-US" dirty="0"/>
          </a:p>
          <a:p>
            <a:endParaRPr lang="en-US" sz="2600" dirty="0"/>
          </a:p>
          <a:p>
            <a:pPr marL="0" indent="0">
              <a:buNone/>
            </a:pPr>
            <a:endParaRPr lang="en-US" sz="2600" dirty="0"/>
          </a:p>
          <a:p>
            <a:endParaRPr lang="en-US" sz="2600" dirty="0"/>
          </a:p>
          <a:p>
            <a:r>
              <a:rPr lang="en-US" sz="2600" dirty="0" err="1"/>
              <a:t>Itemsets</a:t>
            </a:r>
            <a:r>
              <a:rPr lang="en-US" sz="2600" dirty="0"/>
              <a:t> having Support less than 2 are eliminated again. In this case </a:t>
            </a:r>
            <a:r>
              <a:rPr lang="en-US" sz="2600" b="1" dirty="0"/>
              <a:t>{1,2}. </a:t>
            </a:r>
            <a:r>
              <a:rPr lang="en-US" sz="2600" dirty="0"/>
              <a:t>Now, Let’s understand what is pruning and how it makes </a:t>
            </a:r>
            <a:r>
              <a:rPr lang="en-US" sz="2600" dirty="0" err="1"/>
              <a:t>Apriori</a:t>
            </a:r>
            <a:r>
              <a:rPr lang="en-US" sz="2600" dirty="0"/>
              <a:t> one of the </a:t>
            </a:r>
            <a:r>
              <a:rPr lang="en-US" dirty="0"/>
              <a:t>best algorithm for finding frequent </a:t>
            </a:r>
            <a:r>
              <a:rPr lang="en-US" dirty="0" err="1"/>
              <a:t>itemsets</a:t>
            </a:r>
            <a:r>
              <a:rPr lang="en-US" dirty="0"/>
              <a:t>.</a:t>
            </a:r>
          </a:p>
          <a:p>
            <a:endParaRPr lang="en-US" dirty="0"/>
          </a:p>
          <a:p>
            <a:endParaRPr lang="en-IN" dirty="0"/>
          </a:p>
        </p:txBody>
      </p:sp>
      <p:pic>
        <p:nvPicPr>
          <p:cNvPr id="4" name="Picture 3">
            <a:extLst>
              <a:ext uri="{FF2B5EF4-FFF2-40B4-BE49-F238E27FC236}">
                <a16:creationId xmlns:a16="http://schemas.microsoft.com/office/drawing/2014/main" id="{6DC3D54B-42CE-4920-B6E5-1F5339BA436B}"/>
              </a:ext>
            </a:extLst>
          </p:cNvPr>
          <p:cNvPicPr>
            <a:picLocks noChangeAspect="1"/>
          </p:cNvPicPr>
          <p:nvPr/>
        </p:nvPicPr>
        <p:blipFill>
          <a:blip r:embed="rId2"/>
          <a:stretch>
            <a:fillRect/>
          </a:stretch>
        </p:blipFill>
        <p:spPr>
          <a:xfrm>
            <a:off x="624867" y="2240819"/>
            <a:ext cx="3020841" cy="2758918"/>
          </a:xfrm>
          <a:prstGeom prst="rect">
            <a:avLst/>
          </a:prstGeom>
        </p:spPr>
      </p:pic>
      <p:pic>
        <p:nvPicPr>
          <p:cNvPr id="5" name="Picture 4">
            <a:extLst>
              <a:ext uri="{FF2B5EF4-FFF2-40B4-BE49-F238E27FC236}">
                <a16:creationId xmlns:a16="http://schemas.microsoft.com/office/drawing/2014/main" id="{76A13A3C-CA35-49B2-A9A4-EB4DEC6C0AC9}"/>
              </a:ext>
            </a:extLst>
          </p:cNvPr>
          <p:cNvPicPr>
            <a:picLocks noChangeAspect="1"/>
          </p:cNvPicPr>
          <p:nvPr/>
        </p:nvPicPr>
        <p:blipFill>
          <a:blip r:embed="rId3"/>
          <a:stretch>
            <a:fillRect/>
          </a:stretch>
        </p:blipFill>
        <p:spPr>
          <a:xfrm>
            <a:off x="3466179" y="1938887"/>
            <a:ext cx="3547045" cy="3362782"/>
          </a:xfrm>
          <a:prstGeom prst="rect">
            <a:avLst/>
          </a:prstGeom>
        </p:spPr>
      </p:pic>
      <p:pic>
        <p:nvPicPr>
          <p:cNvPr id="6" name="Picture 5">
            <a:extLst>
              <a:ext uri="{FF2B5EF4-FFF2-40B4-BE49-F238E27FC236}">
                <a16:creationId xmlns:a16="http://schemas.microsoft.com/office/drawing/2014/main" id="{153D8575-EDE6-4309-86DB-6BFE0E269CC4}"/>
              </a:ext>
            </a:extLst>
          </p:cNvPr>
          <p:cNvPicPr>
            <a:picLocks noChangeAspect="1"/>
          </p:cNvPicPr>
          <p:nvPr/>
        </p:nvPicPr>
        <p:blipFill>
          <a:blip r:embed="rId4"/>
          <a:stretch>
            <a:fillRect/>
          </a:stretch>
        </p:blipFill>
        <p:spPr>
          <a:xfrm>
            <a:off x="7013224" y="2195523"/>
            <a:ext cx="3547046" cy="2849510"/>
          </a:xfrm>
          <a:prstGeom prst="rect">
            <a:avLst/>
          </a:prstGeom>
        </p:spPr>
      </p:pic>
    </p:spTree>
    <p:extLst>
      <p:ext uri="{BB962C8B-B14F-4D97-AF65-F5344CB8AC3E}">
        <p14:creationId xmlns:p14="http://schemas.microsoft.com/office/powerpoint/2010/main" val="2161176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heel(1)">
                                      <p:cBhvr>
                                        <p:cTn id="2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DFB1-E642-4903-A6B1-3B2C8C7584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6D96F0-CDA8-46AE-A11B-F3EC9CF935C9}"/>
              </a:ext>
            </a:extLst>
          </p:cNvPr>
          <p:cNvSpPr>
            <a:spLocks noGrp="1"/>
          </p:cNvSpPr>
          <p:nvPr>
            <p:ph idx="1"/>
          </p:nvPr>
        </p:nvSpPr>
        <p:spPr/>
        <p:txBody>
          <a:bodyPr/>
          <a:lstStyle/>
          <a:p>
            <a:r>
              <a:rPr lang="en-US" dirty="0"/>
              <a:t>Pruning: We are going to divide the </a:t>
            </a:r>
            <a:r>
              <a:rPr lang="en-US" dirty="0" err="1"/>
              <a:t>itemsets</a:t>
            </a:r>
            <a:r>
              <a:rPr lang="en-US" dirty="0"/>
              <a:t> in C3 into subsets and eliminate the subsets that are having a support value less than 2.</a:t>
            </a:r>
          </a:p>
          <a:p>
            <a:endParaRPr lang="en-IN" dirty="0"/>
          </a:p>
        </p:txBody>
      </p:sp>
      <p:pic>
        <p:nvPicPr>
          <p:cNvPr id="4" name="Picture 3">
            <a:extLst>
              <a:ext uri="{FF2B5EF4-FFF2-40B4-BE49-F238E27FC236}">
                <a16:creationId xmlns:a16="http://schemas.microsoft.com/office/drawing/2014/main" id="{3F4BEA54-DD39-48D9-ACF3-B9AE43147786}"/>
              </a:ext>
            </a:extLst>
          </p:cNvPr>
          <p:cNvPicPr>
            <a:picLocks noChangeAspect="1"/>
          </p:cNvPicPr>
          <p:nvPr/>
        </p:nvPicPr>
        <p:blipFill>
          <a:blip r:embed="rId2"/>
          <a:stretch>
            <a:fillRect/>
          </a:stretch>
        </p:blipFill>
        <p:spPr>
          <a:xfrm>
            <a:off x="1355972" y="2736725"/>
            <a:ext cx="3278164" cy="2829573"/>
          </a:xfrm>
          <a:prstGeom prst="rect">
            <a:avLst/>
          </a:prstGeom>
        </p:spPr>
      </p:pic>
      <p:pic>
        <p:nvPicPr>
          <p:cNvPr id="5" name="Picture 4">
            <a:extLst>
              <a:ext uri="{FF2B5EF4-FFF2-40B4-BE49-F238E27FC236}">
                <a16:creationId xmlns:a16="http://schemas.microsoft.com/office/drawing/2014/main" id="{42E95D4D-42D9-4C90-836F-369B5E5B51F2}"/>
              </a:ext>
            </a:extLst>
          </p:cNvPr>
          <p:cNvPicPr>
            <a:picLocks noChangeAspect="1"/>
          </p:cNvPicPr>
          <p:nvPr/>
        </p:nvPicPr>
        <p:blipFill>
          <a:blip r:embed="rId3"/>
          <a:stretch>
            <a:fillRect/>
          </a:stretch>
        </p:blipFill>
        <p:spPr>
          <a:xfrm>
            <a:off x="4929798" y="3049154"/>
            <a:ext cx="5256136" cy="2380873"/>
          </a:xfrm>
          <a:prstGeom prst="rect">
            <a:avLst/>
          </a:prstGeom>
        </p:spPr>
      </p:pic>
    </p:spTree>
    <p:extLst>
      <p:ext uri="{BB962C8B-B14F-4D97-AF65-F5344CB8AC3E}">
        <p14:creationId xmlns:p14="http://schemas.microsoft.com/office/powerpoint/2010/main" val="13843616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AFBF-EE33-4148-93DA-F3C85B4C67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1ABC48-DBB2-474F-9C04-E25AD43AF05E}"/>
              </a:ext>
            </a:extLst>
          </p:cNvPr>
          <p:cNvSpPr>
            <a:spLocks noGrp="1"/>
          </p:cNvSpPr>
          <p:nvPr>
            <p:ph idx="1"/>
          </p:nvPr>
        </p:nvSpPr>
        <p:spPr/>
        <p:txBody>
          <a:bodyPr/>
          <a:lstStyle/>
          <a:p>
            <a:r>
              <a:rPr lang="en-US" dirty="0"/>
              <a:t>Iteration 3: We will discard {1,2,3} and {1,2,5} as they both contain {1,2}. This is the main highlight of the </a:t>
            </a:r>
            <a:r>
              <a:rPr lang="en-US" dirty="0" err="1"/>
              <a:t>Apriori</a:t>
            </a:r>
            <a:r>
              <a:rPr lang="en-US" dirty="0"/>
              <a:t> Algorithm.</a:t>
            </a:r>
            <a:endParaRPr lang="en-IN" dirty="0"/>
          </a:p>
        </p:txBody>
      </p:sp>
      <p:pic>
        <p:nvPicPr>
          <p:cNvPr id="4" name="Picture 3">
            <a:extLst>
              <a:ext uri="{FF2B5EF4-FFF2-40B4-BE49-F238E27FC236}">
                <a16:creationId xmlns:a16="http://schemas.microsoft.com/office/drawing/2014/main" id="{26CC871C-FA69-4EF4-8F8C-4623DEFB4B51}"/>
              </a:ext>
            </a:extLst>
          </p:cNvPr>
          <p:cNvPicPr>
            <a:picLocks noChangeAspect="1"/>
          </p:cNvPicPr>
          <p:nvPr/>
        </p:nvPicPr>
        <p:blipFill>
          <a:blip r:embed="rId2"/>
          <a:stretch>
            <a:fillRect/>
          </a:stretch>
        </p:blipFill>
        <p:spPr>
          <a:xfrm>
            <a:off x="3048740" y="3617557"/>
            <a:ext cx="6157404" cy="1842557"/>
          </a:xfrm>
          <a:prstGeom prst="rect">
            <a:avLst/>
          </a:prstGeom>
        </p:spPr>
      </p:pic>
    </p:spTree>
    <p:extLst>
      <p:ext uri="{BB962C8B-B14F-4D97-AF65-F5344CB8AC3E}">
        <p14:creationId xmlns:p14="http://schemas.microsoft.com/office/powerpoint/2010/main" val="20476161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3AAA-EBB0-4CB5-8590-3B8FC65900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25137F-5AAF-45A9-9003-206B1134CFEC}"/>
              </a:ext>
            </a:extLst>
          </p:cNvPr>
          <p:cNvSpPr>
            <a:spLocks noGrp="1"/>
          </p:cNvSpPr>
          <p:nvPr>
            <p:ph idx="1"/>
          </p:nvPr>
        </p:nvSpPr>
        <p:spPr/>
        <p:txBody>
          <a:bodyPr/>
          <a:lstStyle/>
          <a:p>
            <a:r>
              <a:rPr lang="en-US" dirty="0"/>
              <a:t>Iteration 4: Using sets of F3 we will create C4.</a:t>
            </a:r>
          </a:p>
          <a:p>
            <a:endParaRPr lang="en-US" dirty="0"/>
          </a:p>
          <a:p>
            <a:endParaRPr lang="en-US" dirty="0"/>
          </a:p>
          <a:p>
            <a:endParaRPr lang="en-US" dirty="0"/>
          </a:p>
          <a:p>
            <a:endParaRPr lang="en-US" dirty="0"/>
          </a:p>
          <a:p>
            <a:endParaRPr lang="en-US" dirty="0"/>
          </a:p>
          <a:p>
            <a:r>
              <a:rPr lang="en-US" dirty="0"/>
              <a:t>Since the Support of this itemset is less than 2, we will stop here and the final itemset we will have is F3.</a:t>
            </a:r>
            <a:br>
              <a:rPr lang="en-US" dirty="0"/>
            </a:br>
            <a:r>
              <a:rPr lang="en-US" b="1" dirty="0"/>
              <a:t>Note:</a:t>
            </a:r>
            <a:r>
              <a:rPr lang="en-US" dirty="0"/>
              <a:t> Till now we haven’t calculated the confidence values yet.</a:t>
            </a:r>
          </a:p>
          <a:p>
            <a:endParaRPr lang="en-IN" dirty="0"/>
          </a:p>
        </p:txBody>
      </p:sp>
      <p:pic>
        <p:nvPicPr>
          <p:cNvPr id="4" name="Picture 3">
            <a:extLst>
              <a:ext uri="{FF2B5EF4-FFF2-40B4-BE49-F238E27FC236}">
                <a16:creationId xmlns:a16="http://schemas.microsoft.com/office/drawing/2014/main" id="{F17B5AF5-686F-4796-A24D-BC8913D9C8D6}"/>
              </a:ext>
            </a:extLst>
          </p:cNvPr>
          <p:cNvPicPr>
            <a:picLocks noChangeAspect="1"/>
          </p:cNvPicPr>
          <p:nvPr/>
        </p:nvPicPr>
        <p:blipFill>
          <a:blip r:embed="rId2"/>
          <a:stretch>
            <a:fillRect/>
          </a:stretch>
        </p:blipFill>
        <p:spPr>
          <a:xfrm>
            <a:off x="2380602" y="3009067"/>
            <a:ext cx="8791205" cy="1758241"/>
          </a:xfrm>
          <a:prstGeom prst="rect">
            <a:avLst/>
          </a:prstGeom>
        </p:spPr>
      </p:pic>
    </p:spTree>
    <p:extLst>
      <p:ext uri="{BB962C8B-B14F-4D97-AF65-F5344CB8AC3E}">
        <p14:creationId xmlns:p14="http://schemas.microsoft.com/office/powerpoint/2010/main" val="88761702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6E18-0207-452B-841F-A1678ECD6E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CB2C9E-41C8-43BC-8EAB-ABCB5DC54E3A}"/>
              </a:ext>
            </a:extLst>
          </p:cNvPr>
          <p:cNvSpPr>
            <a:spLocks noGrp="1"/>
          </p:cNvSpPr>
          <p:nvPr>
            <p:ph idx="1"/>
          </p:nvPr>
        </p:nvSpPr>
        <p:spPr/>
        <p:txBody>
          <a:bodyPr/>
          <a:lstStyle/>
          <a:p>
            <a:r>
              <a:rPr lang="en-IN" dirty="0">
                <a:latin typeface="medium-content-serif-font"/>
              </a:rPr>
              <a:t>With F3 we get the following </a:t>
            </a:r>
            <a:r>
              <a:rPr lang="en-IN" dirty="0" err="1">
                <a:latin typeface="medium-content-serif-font"/>
              </a:rPr>
              <a:t>itemsets</a:t>
            </a:r>
            <a:r>
              <a:rPr lang="en-IN" dirty="0">
                <a:latin typeface="medium-content-serif-font"/>
              </a:rPr>
              <a:t>:</a:t>
            </a:r>
          </a:p>
          <a:p>
            <a:r>
              <a:rPr lang="en-IN" b="1" dirty="0">
                <a:latin typeface="medium-content-serif-font"/>
              </a:rPr>
              <a:t>For I = {1,3,5}</a:t>
            </a:r>
            <a:r>
              <a:rPr lang="en-IN" dirty="0">
                <a:latin typeface="medium-content-serif-font"/>
              </a:rPr>
              <a:t>, subsets are {1,3}, {1,5}, {3,5}, {1}, {3}, {5}</a:t>
            </a:r>
            <a:br>
              <a:rPr lang="en-IN" dirty="0">
                <a:latin typeface="medium-content-serif-font"/>
              </a:rPr>
            </a:br>
            <a:r>
              <a:rPr lang="en-IN" b="1" dirty="0">
                <a:latin typeface="medium-content-serif-font"/>
              </a:rPr>
              <a:t>For I = {2,3,5}</a:t>
            </a:r>
            <a:r>
              <a:rPr lang="en-IN" dirty="0">
                <a:latin typeface="medium-content-serif-font"/>
              </a:rPr>
              <a:t>, subsets are {2,3}, {2,5}, {3,5}, {2}, {3}, {5}</a:t>
            </a:r>
          </a:p>
          <a:p>
            <a:r>
              <a:rPr lang="en-IN" b="1" dirty="0">
                <a:latin typeface="medium-content-serif-font"/>
              </a:rPr>
              <a:t>Applying Rules: </a:t>
            </a:r>
            <a:r>
              <a:rPr lang="en-IN" dirty="0">
                <a:latin typeface="medium-content-serif-font"/>
              </a:rPr>
              <a:t>We will create rules and apply them on itemset F3. Now let’s assume a minimum confidence value is </a:t>
            </a:r>
            <a:r>
              <a:rPr lang="en-IN" b="1" dirty="0">
                <a:latin typeface="medium-content-serif-font"/>
              </a:rPr>
              <a:t>60%.</a:t>
            </a:r>
            <a:endParaRPr lang="en-IN" dirty="0">
              <a:latin typeface="medium-content-serif-font"/>
            </a:endParaRPr>
          </a:p>
          <a:p>
            <a:r>
              <a:rPr lang="en-US" dirty="0"/>
              <a:t>For every subsets S of I, you output the rule</a:t>
            </a:r>
          </a:p>
          <a:p>
            <a:r>
              <a:rPr lang="en-US" dirty="0"/>
              <a:t>S -&gt; (I-S) (means S recommends I-S)</a:t>
            </a:r>
          </a:p>
          <a:p>
            <a:r>
              <a:rPr lang="en-US" dirty="0"/>
              <a:t>if support(I) / support(S) &gt;= </a:t>
            </a:r>
            <a:r>
              <a:rPr lang="en-US" dirty="0" err="1"/>
              <a:t>min_conf</a:t>
            </a:r>
            <a:r>
              <a:rPr lang="en-US" dirty="0"/>
              <a:t> value</a:t>
            </a:r>
          </a:p>
          <a:p>
            <a:endParaRPr lang="en-IN" dirty="0"/>
          </a:p>
        </p:txBody>
      </p:sp>
    </p:spTree>
    <p:extLst>
      <p:ext uri="{BB962C8B-B14F-4D97-AF65-F5344CB8AC3E}">
        <p14:creationId xmlns:p14="http://schemas.microsoft.com/office/powerpoint/2010/main" val="146933816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D16E-3FCD-473E-8540-D099CC39B2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3091D7-989B-4E6F-ADCD-7D6CF0907F7F}"/>
              </a:ext>
            </a:extLst>
          </p:cNvPr>
          <p:cNvSpPr>
            <a:spLocks noGrp="1"/>
          </p:cNvSpPr>
          <p:nvPr>
            <p:ph idx="1"/>
          </p:nvPr>
        </p:nvSpPr>
        <p:spPr/>
        <p:txBody>
          <a:bodyPr>
            <a:normAutofit fontScale="77500" lnSpcReduction="20000"/>
          </a:bodyPr>
          <a:lstStyle/>
          <a:p>
            <a:r>
              <a:rPr lang="en-US" b="1" dirty="0">
                <a:latin typeface="medium-content-serif-font"/>
              </a:rPr>
              <a:t>{1,3,5}</a:t>
            </a:r>
            <a:endParaRPr lang="en-US" dirty="0">
              <a:latin typeface="medium-content-serif-font"/>
            </a:endParaRPr>
          </a:p>
          <a:p>
            <a:r>
              <a:rPr lang="en-US" b="1" dirty="0">
                <a:latin typeface="medium-content-serif-font"/>
              </a:rPr>
              <a:t>Rule 1:</a:t>
            </a:r>
            <a:r>
              <a:rPr lang="en-US" dirty="0">
                <a:latin typeface="medium-content-serif-font"/>
              </a:rPr>
              <a:t> {1,3} -&gt; ({1,3,5} — {1,3}) means 1 &amp; 3 -&gt; 5</a:t>
            </a:r>
          </a:p>
          <a:p>
            <a:r>
              <a:rPr lang="en-US" dirty="0">
                <a:latin typeface="medium-content-serif-font"/>
              </a:rPr>
              <a:t>Confidence = support(1,3,5)/support(1,3) = 2/3 = </a:t>
            </a:r>
            <a:r>
              <a:rPr lang="en-US" b="1" dirty="0">
                <a:latin typeface="medium-content-serif-font"/>
              </a:rPr>
              <a:t>66.66%</a:t>
            </a:r>
            <a:r>
              <a:rPr lang="en-US" dirty="0">
                <a:latin typeface="medium-content-serif-font"/>
              </a:rPr>
              <a:t> </a:t>
            </a:r>
            <a:r>
              <a:rPr lang="en-US" b="1" dirty="0">
                <a:latin typeface="medium-content-serif-font"/>
              </a:rPr>
              <a:t>&gt; 60%</a:t>
            </a:r>
            <a:endParaRPr lang="en-US" dirty="0">
              <a:latin typeface="medium-content-serif-font"/>
            </a:endParaRPr>
          </a:p>
          <a:p>
            <a:r>
              <a:rPr lang="en-US" dirty="0">
                <a:latin typeface="medium-content-serif-font"/>
              </a:rPr>
              <a:t>Hence Rule 1 is </a:t>
            </a:r>
            <a:r>
              <a:rPr lang="en-US" b="1" dirty="0">
                <a:latin typeface="medium-content-serif-font"/>
              </a:rPr>
              <a:t>Selected</a:t>
            </a:r>
          </a:p>
          <a:p>
            <a:endParaRPr lang="en-US" dirty="0">
              <a:latin typeface="medium-content-serif-font"/>
            </a:endParaRPr>
          </a:p>
          <a:p>
            <a:r>
              <a:rPr lang="en-US" b="1" dirty="0">
                <a:latin typeface="medium-content-serif-font"/>
              </a:rPr>
              <a:t>Rule 2:</a:t>
            </a:r>
            <a:r>
              <a:rPr lang="en-US" dirty="0">
                <a:latin typeface="medium-content-serif-font"/>
              </a:rPr>
              <a:t> {1,5} -&gt; ({1,3,5} — {1,5}) means 1 &amp; 5 -&gt; 3</a:t>
            </a:r>
          </a:p>
          <a:p>
            <a:r>
              <a:rPr lang="en-US" dirty="0">
                <a:latin typeface="medium-content-serif-font"/>
              </a:rPr>
              <a:t>Confidence = support(1,3,5)/support(1,5) = 2/2 = </a:t>
            </a:r>
            <a:r>
              <a:rPr lang="en-US" b="1" dirty="0">
                <a:latin typeface="medium-content-serif-font"/>
              </a:rPr>
              <a:t>100%</a:t>
            </a:r>
            <a:r>
              <a:rPr lang="en-US" dirty="0">
                <a:latin typeface="medium-content-serif-font"/>
              </a:rPr>
              <a:t> </a:t>
            </a:r>
            <a:r>
              <a:rPr lang="en-US" b="1" dirty="0">
                <a:latin typeface="medium-content-serif-font"/>
              </a:rPr>
              <a:t>&gt; 60%</a:t>
            </a:r>
            <a:endParaRPr lang="en-US" dirty="0">
              <a:latin typeface="medium-content-serif-font"/>
            </a:endParaRPr>
          </a:p>
          <a:p>
            <a:r>
              <a:rPr lang="en-US" dirty="0">
                <a:latin typeface="medium-content-serif-font"/>
              </a:rPr>
              <a:t>Rule 2 is </a:t>
            </a:r>
            <a:r>
              <a:rPr lang="en-US" b="1" dirty="0">
                <a:latin typeface="medium-content-serif-font"/>
              </a:rPr>
              <a:t>Selected</a:t>
            </a:r>
          </a:p>
          <a:p>
            <a:endParaRPr lang="en-US" dirty="0">
              <a:latin typeface="medium-content-serif-font"/>
            </a:endParaRPr>
          </a:p>
          <a:p>
            <a:r>
              <a:rPr lang="en-US" b="1" dirty="0">
                <a:latin typeface="medium-content-serif-font"/>
              </a:rPr>
              <a:t>Rule 3:</a:t>
            </a:r>
            <a:r>
              <a:rPr lang="en-US" dirty="0">
                <a:latin typeface="medium-content-serif-font"/>
              </a:rPr>
              <a:t> {3,5} -&gt; ({1,3,5} — {3,5}) means 3 &amp; 5 -&gt; 1</a:t>
            </a:r>
          </a:p>
          <a:p>
            <a:r>
              <a:rPr lang="en-US" dirty="0">
                <a:latin typeface="medium-content-serif-font"/>
              </a:rPr>
              <a:t>Confidence = support(1,3,5)/support(3,5) = 2/3 = </a:t>
            </a:r>
            <a:r>
              <a:rPr lang="en-US" b="1" dirty="0">
                <a:latin typeface="medium-content-serif-font"/>
              </a:rPr>
              <a:t>66.66%</a:t>
            </a:r>
            <a:r>
              <a:rPr lang="en-US" dirty="0">
                <a:latin typeface="medium-content-serif-font"/>
              </a:rPr>
              <a:t> </a:t>
            </a:r>
            <a:r>
              <a:rPr lang="en-US" b="1" dirty="0">
                <a:latin typeface="medium-content-serif-font"/>
              </a:rPr>
              <a:t>&gt; 60%</a:t>
            </a:r>
            <a:endParaRPr lang="en-US" dirty="0">
              <a:latin typeface="medium-content-serif-font"/>
            </a:endParaRPr>
          </a:p>
          <a:p>
            <a:r>
              <a:rPr lang="en-US" dirty="0">
                <a:latin typeface="medium-content-serif-font"/>
              </a:rPr>
              <a:t>Rule 3 is </a:t>
            </a:r>
            <a:r>
              <a:rPr lang="en-US" b="1" dirty="0">
                <a:latin typeface="medium-content-serif-font"/>
              </a:rPr>
              <a:t>Selected</a:t>
            </a:r>
            <a:endParaRPr lang="en-US" dirty="0">
              <a:latin typeface="medium-content-serif-font"/>
            </a:endParaRPr>
          </a:p>
          <a:p>
            <a:endParaRPr lang="en-IN" dirty="0"/>
          </a:p>
        </p:txBody>
      </p:sp>
    </p:spTree>
    <p:extLst>
      <p:ext uri="{BB962C8B-B14F-4D97-AF65-F5344CB8AC3E}">
        <p14:creationId xmlns:p14="http://schemas.microsoft.com/office/powerpoint/2010/main" val="9856302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CB31-DFAD-4CD3-BECD-5D1DFA7F6105}"/>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5698E719-8C47-4F43-9AAF-75C240CAF678}"/>
              </a:ext>
            </a:extLst>
          </p:cNvPr>
          <p:cNvSpPr>
            <a:spLocks noGrp="1"/>
          </p:cNvSpPr>
          <p:nvPr>
            <p:ph idx="1"/>
          </p:nvPr>
        </p:nvSpPr>
        <p:spPr/>
        <p:txBody>
          <a:bodyPr/>
          <a:lstStyle/>
          <a:p>
            <a:r>
              <a:rPr lang="en-IN" dirty="0">
                <a:latin typeface="medium-content-serif-font"/>
              </a:rPr>
              <a:t>Market Basket Analysis</a:t>
            </a:r>
          </a:p>
          <a:p>
            <a:r>
              <a:rPr lang="en-IN" dirty="0">
                <a:latin typeface="medium-content-serif-font"/>
              </a:rPr>
              <a:t>Association Rule Mining</a:t>
            </a:r>
          </a:p>
          <a:p>
            <a:r>
              <a:rPr lang="en-IN" dirty="0" err="1">
                <a:latin typeface="medium-content-serif-font"/>
              </a:rPr>
              <a:t>Apriori</a:t>
            </a:r>
            <a:r>
              <a:rPr lang="en-IN" dirty="0">
                <a:latin typeface="medium-content-serif-font"/>
              </a:rPr>
              <a:t> Algorithm</a:t>
            </a:r>
          </a:p>
          <a:p>
            <a:r>
              <a:rPr lang="en-IN" dirty="0">
                <a:latin typeface="medium-content-serif-font"/>
              </a:rPr>
              <a:t>FP- Growth Algorithm</a:t>
            </a:r>
          </a:p>
          <a:p>
            <a:endParaRPr lang="en-IN" dirty="0"/>
          </a:p>
        </p:txBody>
      </p:sp>
    </p:spTree>
    <p:extLst>
      <p:ext uri="{BB962C8B-B14F-4D97-AF65-F5344CB8AC3E}">
        <p14:creationId xmlns:p14="http://schemas.microsoft.com/office/powerpoint/2010/main" val="384677244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8D42-E4B0-4073-B95F-C44552C1AC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6FF4B2-C45A-48BE-9C95-60F19DB58F0E}"/>
              </a:ext>
            </a:extLst>
          </p:cNvPr>
          <p:cNvSpPr>
            <a:spLocks noGrp="1"/>
          </p:cNvSpPr>
          <p:nvPr>
            <p:ph idx="1"/>
          </p:nvPr>
        </p:nvSpPr>
        <p:spPr/>
        <p:txBody>
          <a:bodyPr>
            <a:normAutofit fontScale="85000" lnSpcReduction="20000"/>
          </a:bodyPr>
          <a:lstStyle/>
          <a:p>
            <a:r>
              <a:rPr lang="en-US" b="1" dirty="0">
                <a:latin typeface="medium-content-serif-font"/>
              </a:rPr>
              <a:t>Rule 4:</a:t>
            </a:r>
            <a:r>
              <a:rPr lang="en-US" dirty="0">
                <a:latin typeface="medium-content-serif-font"/>
              </a:rPr>
              <a:t> {1} -&gt; ({1,3,5} — {1}) means 1 -&gt; 3 &amp; 5</a:t>
            </a:r>
          </a:p>
          <a:p>
            <a:r>
              <a:rPr lang="en-US" dirty="0">
                <a:latin typeface="medium-content-serif-font"/>
              </a:rPr>
              <a:t>Confidence = support(1,3,5)/support(1) = 2/3 = </a:t>
            </a:r>
            <a:r>
              <a:rPr lang="en-US" b="1" dirty="0">
                <a:latin typeface="medium-content-serif-font"/>
              </a:rPr>
              <a:t>66.66% &gt; 60%</a:t>
            </a:r>
            <a:endParaRPr lang="en-US" dirty="0">
              <a:latin typeface="medium-content-serif-font"/>
            </a:endParaRPr>
          </a:p>
          <a:p>
            <a:r>
              <a:rPr lang="en-US" dirty="0">
                <a:latin typeface="medium-content-serif-font"/>
              </a:rPr>
              <a:t>Rule 4 is </a:t>
            </a:r>
            <a:r>
              <a:rPr lang="en-US" b="1" dirty="0">
                <a:latin typeface="medium-content-serif-font"/>
              </a:rPr>
              <a:t>Selected</a:t>
            </a:r>
          </a:p>
          <a:p>
            <a:endParaRPr lang="en-US" dirty="0">
              <a:latin typeface="medium-content-serif-font"/>
            </a:endParaRPr>
          </a:p>
          <a:p>
            <a:r>
              <a:rPr lang="en-US" b="1" dirty="0">
                <a:latin typeface="medium-content-serif-font"/>
              </a:rPr>
              <a:t>Rule 5:</a:t>
            </a:r>
            <a:r>
              <a:rPr lang="en-US" dirty="0">
                <a:latin typeface="medium-content-serif-font"/>
              </a:rPr>
              <a:t> {3} -&gt; ({1,3,5} — {3}) means 3 -&gt; 1 &amp; 5</a:t>
            </a:r>
          </a:p>
          <a:p>
            <a:r>
              <a:rPr lang="en-US" dirty="0">
                <a:latin typeface="medium-content-serif-font"/>
              </a:rPr>
              <a:t>Confidence = support(1,3,5)/support(3) = 2/4 = </a:t>
            </a:r>
            <a:r>
              <a:rPr lang="en-US" b="1" dirty="0">
                <a:latin typeface="medium-content-serif-font"/>
              </a:rPr>
              <a:t>50% &lt;60%</a:t>
            </a:r>
            <a:endParaRPr lang="en-US" dirty="0">
              <a:latin typeface="medium-content-serif-font"/>
            </a:endParaRPr>
          </a:p>
          <a:p>
            <a:r>
              <a:rPr lang="en-US" dirty="0">
                <a:latin typeface="medium-content-serif-font"/>
              </a:rPr>
              <a:t>Rule 5 is </a:t>
            </a:r>
            <a:r>
              <a:rPr lang="en-US" b="1" dirty="0">
                <a:latin typeface="medium-content-serif-font"/>
              </a:rPr>
              <a:t>Rejected</a:t>
            </a:r>
          </a:p>
          <a:p>
            <a:endParaRPr lang="en-US" dirty="0">
              <a:latin typeface="medium-content-serif-font"/>
            </a:endParaRPr>
          </a:p>
          <a:p>
            <a:r>
              <a:rPr lang="en-US" b="1" dirty="0">
                <a:latin typeface="medium-content-serif-font"/>
              </a:rPr>
              <a:t>Rule 6:</a:t>
            </a:r>
            <a:r>
              <a:rPr lang="en-US" dirty="0">
                <a:latin typeface="medium-content-serif-font"/>
              </a:rPr>
              <a:t> {5} -&gt; ({1,3,5} — {5}) means 5 -&gt; 1 &amp; 3</a:t>
            </a:r>
          </a:p>
          <a:p>
            <a:r>
              <a:rPr lang="en-US" dirty="0">
                <a:latin typeface="medium-content-serif-font"/>
              </a:rPr>
              <a:t>Confidence = support(1,3,5)/support(5) = 2/4 = 50% &lt; 60%</a:t>
            </a:r>
          </a:p>
          <a:p>
            <a:r>
              <a:rPr lang="en-US" dirty="0">
                <a:latin typeface="medium-content-serif-font"/>
              </a:rPr>
              <a:t>Rule 6 is </a:t>
            </a:r>
            <a:r>
              <a:rPr lang="en-US" b="1" dirty="0">
                <a:latin typeface="medium-content-serif-font"/>
              </a:rPr>
              <a:t>Rejected</a:t>
            </a:r>
            <a:endParaRPr lang="en-US" dirty="0">
              <a:latin typeface="medium-content-serif-font"/>
            </a:endParaRPr>
          </a:p>
          <a:p>
            <a:endParaRPr lang="en-IN" dirty="0"/>
          </a:p>
        </p:txBody>
      </p:sp>
    </p:spTree>
    <p:extLst>
      <p:ext uri="{BB962C8B-B14F-4D97-AF65-F5344CB8AC3E}">
        <p14:creationId xmlns:p14="http://schemas.microsoft.com/office/powerpoint/2010/main" val="154751217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FFA4-F7C4-40F6-9BF8-09FE82FC7528}"/>
              </a:ext>
            </a:extLst>
          </p:cNvPr>
          <p:cNvSpPr>
            <a:spLocks noGrp="1"/>
          </p:cNvSpPr>
          <p:nvPr>
            <p:ph type="title"/>
          </p:nvPr>
        </p:nvSpPr>
        <p:spPr/>
        <p:txBody>
          <a:bodyPr/>
          <a:lstStyle/>
          <a:p>
            <a:r>
              <a:rPr lang="en-IN" dirty="0"/>
              <a:t>One more example</a:t>
            </a:r>
          </a:p>
        </p:txBody>
      </p:sp>
      <p:pic>
        <p:nvPicPr>
          <p:cNvPr id="4" name="Content Placeholder 3">
            <a:extLst>
              <a:ext uri="{FF2B5EF4-FFF2-40B4-BE49-F238E27FC236}">
                <a16:creationId xmlns:a16="http://schemas.microsoft.com/office/drawing/2014/main" id="{3C3C0CD3-DA19-4956-A3B2-6AA82A2FB79C}"/>
              </a:ext>
            </a:extLst>
          </p:cNvPr>
          <p:cNvPicPr>
            <a:picLocks noGrp="1" noChangeAspect="1"/>
          </p:cNvPicPr>
          <p:nvPr>
            <p:ph idx="1"/>
          </p:nvPr>
        </p:nvPicPr>
        <p:blipFill>
          <a:blip r:embed="rId2"/>
          <a:stretch>
            <a:fillRect/>
          </a:stretch>
        </p:blipFill>
        <p:spPr>
          <a:xfrm>
            <a:off x="4450371" y="1503030"/>
            <a:ext cx="3291257" cy="4565744"/>
          </a:xfrm>
          <a:prstGeom prst="rect">
            <a:avLst/>
          </a:prstGeom>
        </p:spPr>
      </p:pic>
    </p:spTree>
    <p:extLst>
      <p:ext uri="{BB962C8B-B14F-4D97-AF65-F5344CB8AC3E}">
        <p14:creationId xmlns:p14="http://schemas.microsoft.com/office/powerpoint/2010/main" val="78737315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F08A-D07B-44A3-9E8D-19B531B3E89E}"/>
              </a:ext>
            </a:extLst>
          </p:cNvPr>
          <p:cNvSpPr>
            <a:spLocks noGrp="1"/>
          </p:cNvSpPr>
          <p:nvPr>
            <p:ph type="title"/>
          </p:nvPr>
        </p:nvSpPr>
        <p:spPr/>
        <p:txBody>
          <a:bodyPr/>
          <a:lstStyle/>
          <a:p>
            <a:pPr marL="228600" lvl="0" indent="-228600">
              <a:spcBef>
                <a:spcPts val="1000"/>
              </a:spcBef>
            </a:pPr>
            <a:r>
              <a:rPr lang="en-US" sz="2800" b="1" dirty="0">
                <a:solidFill>
                  <a:prstClr val="black"/>
                </a:solidFill>
                <a:latin typeface="Calibri" panose="020F0502020204030204"/>
                <a:ea typeface="+mn-ea"/>
                <a:cs typeface="+mn-cs"/>
              </a:rPr>
              <a:t>Step-1: K=1</a:t>
            </a:r>
            <a:endParaRPr lang="en-IN" b="1" dirty="0"/>
          </a:p>
        </p:txBody>
      </p:sp>
      <p:sp>
        <p:nvSpPr>
          <p:cNvPr id="3" name="Content Placeholder 2">
            <a:extLst>
              <a:ext uri="{FF2B5EF4-FFF2-40B4-BE49-F238E27FC236}">
                <a16:creationId xmlns:a16="http://schemas.microsoft.com/office/drawing/2014/main" id="{1E80E6EE-2B35-41C5-A0B4-3B435F2AF01D}"/>
              </a:ext>
            </a:extLst>
          </p:cNvPr>
          <p:cNvSpPr>
            <a:spLocks noGrp="1"/>
          </p:cNvSpPr>
          <p:nvPr>
            <p:ph idx="1"/>
          </p:nvPr>
        </p:nvSpPr>
        <p:spPr/>
        <p:txBody>
          <a:bodyPr>
            <a:normAutofit/>
          </a:bodyPr>
          <a:lstStyle/>
          <a:p>
            <a:r>
              <a:rPr lang="en-US" dirty="0"/>
              <a:t>(I) Create a table containing support count of each item present in dataset – Called C1(candidate set)</a:t>
            </a:r>
          </a:p>
          <a:p>
            <a:endParaRPr lang="en-US" dirty="0"/>
          </a:p>
          <a:p>
            <a:endParaRPr lang="en-US" dirty="0"/>
          </a:p>
          <a:p>
            <a:endParaRPr lang="en-US" dirty="0"/>
          </a:p>
          <a:p>
            <a:pPr marL="0" indent="0">
              <a:buNone/>
            </a:pPr>
            <a:endParaRPr lang="en-US" sz="2000" dirty="0"/>
          </a:p>
          <a:p>
            <a:r>
              <a:rPr lang="en-US" sz="2000" dirty="0"/>
              <a:t>compare candidate set item’s support count with minimum support count(here </a:t>
            </a:r>
            <a:r>
              <a:rPr lang="en-US" sz="2000" dirty="0" err="1"/>
              <a:t>min_support</a:t>
            </a:r>
            <a:r>
              <a:rPr lang="en-US" sz="2000" dirty="0"/>
              <a:t>=2 if </a:t>
            </a:r>
            <a:r>
              <a:rPr lang="en-US" sz="2000" dirty="0" err="1"/>
              <a:t>support_count</a:t>
            </a:r>
            <a:r>
              <a:rPr lang="en-US" sz="2000" dirty="0"/>
              <a:t> of candidate set items is less than </a:t>
            </a:r>
            <a:r>
              <a:rPr lang="en-US" sz="2000" dirty="0" err="1"/>
              <a:t>min_support</a:t>
            </a:r>
            <a:r>
              <a:rPr lang="en-US" sz="2000" dirty="0"/>
              <a:t> then remove those items). This gives us itemset L1.</a:t>
            </a:r>
            <a:endParaRPr lang="en-IN" sz="2000" dirty="0"/>
          </a:p>
        </p:txBody>
      </p:sp>
      <p:pic>
        <p:nvPicPr>
          <p:cNvPr id="4" name="Picture 3">
            <a:extLst>
              <a:ext uri="{FF2B5EF4-FFF2-40B4-BE49-F238E27FC236}">
                <a16:creationId xmlns:a16="http://schemas.microsoft.com/office/drawing/2014/main" id="{A3733018-DF13-4CBD-A6B8-E59DB40EA6BC}"/>
              </a:ext>
            </a:extLst>
          </p:cNvPr>
          <p:cNvPicPr>
            <a:picLocks noChangeAspect="1"/>
          </p:cNvPicPr>
          <p:nvPr/>
        </p:nvPicPr>
        <p:blipFill>
          <a:blip r:embed="rId2"/>
          <a:stretch>
            <a:fillRect/>
          </a:stretch>
        </p:blipFill>
        <p:spPr>
          <a:xfrm>
            <a:off x="3390483" y="2684987"/>
            <a:ext cx="2291226" cy="1991870"/>
          </a:xfrm>
          <a:prstGeom prst="rect">
            <a:avLst/>
          </a:prstGeom>
        </p:spPr>
      </p:pic>
      <p:sp>
        <p:nvSpPr>
          <p:cNvPr id="5" name="Arrow: Right 4">
            <a:extLst>
              <a:ext uri="{FF2B5EF4-FFF2-40B4-BE49-F238E27FC236}">
                <a16:creationId xmlns:a16="http://schemas.microsoft.com/office/drawing/2014/main" id="{781EC473-671F-4624-A98E-0B88319D260F}"/>
              </a:ext>
            </a:extLst>
          </p:cNvPr>
          <p:cNvSpPr/>
          <p:nvPr/>
        </p:nvSpPr>
        <p:spPr>
          <a:xfrm>
            <a:off x="5894773" y="3338004"/>
            <a:ext cx="976544" cy="257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9F839BE1-FD9D-4702-BA89-CD04CB18D5D1}"/>
              </a:ext>
            </a:extLst>
          </p:cNvPr>
          <p:cNvPicPr>
            <a:picLocks noChangeAspect="1"/>
          </p:cNvPicPr>
          <p:nvPr/>
        </p:nvPicPr>
        <p:blipFill>
          <a:blip r:embed="rId3"/>
          <a:stretch>
            <a:fillRect/>
          </a:stretch>
        </p:blipFill>
        <p:spPr>
          <a:xfrm>
            <a:off x="7241078" y="2602664"/>
            <a:ext cx="2292295" cy="1993565"/>
          </a:xfrm>
          <a:prstGeom prst="rect">
            <a:avLst/>
          </a:prstGeom>
        </p:spPr>
      </p:pic>
    </p:spTree>
    <p:extLst>
      <p:ext uri="{BB962C8B-B14F-4D97-AF65-F5344CB8AC3E}">
        <p14:creationId xmlns:p14="http://schemas.microsoft.com/office/powerpoint/2010/main" val="248484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CFD4-B39F-4A66-B62E-26F67EA3362F}"/>
              </a:ext>
            </a:extLst>
          </p:cNvPr>
          <p:cNvSpPr>
            <a:spLocks noGrp="1"/>
          </p:cNvSpPr>
          <p:nvPr>
            <p:ph type="title"/>
          </p:nvPr>
        </p:nvSpPr>
        <p:spPr/>
        <p:txBody>
          <a:bodyPr>
            <a:normAutofit/>
          </a:bodyPr>
          <a:lstStyle/>
          <a:p>
            <a:pPr fontAlgn="base"/>
            <a:r>
              <a:rPr lang="en-IN" b="1" dirty="0">
                <a:latin typeface="Roboto"/>
              </a:rPr>
              <a:t>Step-2: </a:t>
            </a:r>
            <a:r>
              <a:rPr lang="en-IN" dirty="0">
                <a:latin typeface="Roboto"/>
              </a:rPr>
              <a:t>K=2</a:t>
            </a:r>
            <a:endParaRPr lang="en-IN" dirty="0"/>
          </a:p>
        </p:txBody>
      </p:sp>
      <p:sp>
        <p:nvSpPr>
          <p:cNvPr id="3" name="Content Placeholder 2">
            <a:extLst>
              <a:ext uri="{FF2B5EF4-FFF2-40B4-BE49-F238E27FC236}">
                <a16:creationId xmlns:a16="http://schemas.microsoft.com/office/drawing/2014/main" id="{702B9C66-F647-47D3-9736-A475D559518A}"/>
              </a:ext>
            </a:extLst>
          </p:cNvPr>
          <p:cNvSpPr>
            <a:spLocks noGrp="1"/>
          </p:cNvSpPr>
          <p:nvPr>
            <p:ph idx="1"/>
          </p:nvPr>
        </p:nvSpPr>
        <p:spPr/>
        <p:txBody>
          <a:bodyPr>
            <a:normAutofit/>
          </a:bodyPr>
          <a:lstStyle/>
          <a:p>
            <a:r>
              <a:rPr lang="en-US" sz="1800" dirty="0"/>
              <a:t>Generate candidate set C2 using L1 (this is called join step). Condition of joining Lk-1 and Lk-1 is that it should have (K-2) elements in common.</a:t>
            </a:r>
          </a:p>
          <a:p>
            <a:r>
              <a:rPr lang="en-US" sz="1800" dirty="0"/>
              <a:t>Check all subsets of an itemset are frequent or not and if not frequent remove that itemset.(Example subset of{I1, I2} are {I1}, {I2} they are </a:t>
            </a:r>
            <a:r>
              <a:rPr lang="en-US" sz="1800" dirty="0" err="1"/>
              <a:t>frequent.Check</a:t>
            </a:r>
            <a:r>
              <a:rPr lang="en-US" sz="1800" dirty="0"/>
              <a:t> for each itemset)</a:t>
            </a:r>
          </a:p>
          <a:p>
            <a:r>
              <a:rPr lang="en-US" sz="1800" dirty="0"/>
              <a:t>Now find support count of these </a:t>
            </a:r>
            <a:r>
              <a:rPr lang="en-US" sz="1800" dirty="0" err="1"/>
              <a:t>itemsets</a:t>
            </a:r>
            <a:r>
              <a:rPr lang="en-US" sz="1800" dirty="0"/>
              <a:t> by searching in dataset.</a:t>
            </a:r>
          </a:p>
          <a:p>
            <a:endParaRPr lang="en-IN" sz="1800" dirty="0"/>
          </a:p>
        </p:txBody>
      </p:sp>
      <p:pic>
        <p:nvPicPr>
          <p:cNvPr id="4" name="Picture 3">
            <a:extLst>
              <a:ext uri="{FF2B5EF4-FFF2-40B4-BE49-F238E27FC236}">
                <a16:creationId xmlns:a16="http://schemas.microsoft.com/office/drawing/2014/main" id="{6F15A6FA-475F-4DE0-BBB6-ACB48B24F190}"/>
              </a:ext>
            </a:extLst>
          </p:cNvPr>
          <p:cNvPicPr>
            <a:picLocks noChangeAspect="1"/>
          </p:cNvPicPr>
          <p:nvPr/>
        </p:nvPicPr>
        <p:blipFill>
          <a:blip r:embed="rId2"/>
          <a:stretch>
            <a:fillRect/>
          </a:stretch>
        </p:blipFill>
        <p:spPr>
          <a:xfrm>
            <a:off x="3596796" y="3614738"/>
            <a:ext cx="1571625" cy="2562225"/>
          </a:xfrm>
          <a:prstGeom prst="rect">
            <a:avLst/>
          </a:prstGeom>
        </p:spPr>
      </p:pic>
      <p:sp>
        <p:nvSpPr>
          <p:cNvPr id="5" name="Arrow: Right 4">
            <a:extLst>
              <a:ext uri="{FF2B5EF4-FFF2-40B4-BE49-F238E27FC236}">
                <a16:creationId xmlns:a16="http://schemas.microsoft.com/office/drawing/2014/main" id="{B478102B-7B11-47E9-8EE0-A9311E279E48}"/>
              </a:ext>
            </a:extLst>
          </p:cNvPr>
          <p:cNvSpPr/>
          <p:nvPr/>
        </p:nvSpPr>
        <p:spPr>
          <a:xfrm>
            <a:off x="5672831" y="4598633"/>
            <a:ext cx="1322773" cy="310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9BB1375E-290F-4537-B495-FDC15433772B}"/>
              </a:ext>
            </a:extLst>
          </p:cNvPr>
          <p:cNvPicPr>
            <a:picLocks noChangeAspect="1"/>
          </p:cNvPicPr>
          <p:nvPr/>
        </p:nvPicPr>
        <p:blipFill>
          <a:blip r:embed="rId3"/>
          <a:stretch>
            <a:fillRect/>
          </a:stretch>
        </p:blipFill>
        <p:spPr>
          <a:xfrm>
            <a:off x="7761071" y="3811017"/>
            <a:ext cx="1552575" cy="1885950"/>
          </a:xfrm>
          <a:prstGeom prst="rect">
            <a:avLst/>
          </a:prstGeom>
        </p:spPr>
      </p:pic>
      <p:sp>
        <p:nvSpPr>
          <p:cNvPr id="7" name="TextBox 6">
            <a:extLst>
              <a:ext uri="{FF2B5EF4-FFF2-40B4-BE49-F238E27FC236}">
                <a16:creationId xmlns:a16="http://schemas.microsoft.com/office/drawing/2014/main" id="{D2C27703-AE7E-4935-91B3-C825734C3540}"/>
              </a:ext>
            </a:extLst>
          </p:cNvPr>
          <p:cNvSpPr txBox="1"/>
          <p:nvPr/>
        </p:nvSpPr>
        <p:spPr>
          <a:xfrm>
            <a:off x="5537029" y="4202086"/>
            <a:ext cx="1855433" cy="523220"/>
          </a:xfrm>
          <a:prstGeom prst="rect">
            <a:avLst/>
          </a:prstGeom>
          <a:noFill/>
        </p:spPr>
        <p:txBody>
          <a:bodyPr wrap="square" rtlCol="0">
            <a:spAutoFit/>
          </a:bodyPr>
          <a:lstStyle/>
          <a:p>
            <a:pPr algn="ctr"/>
            <a:r>
              <a:rPr lang="en-IN" sz="1400" b="1" dirty="0"/>
              <a:t>Filter min support count</a:t>
            </a:r>
          </a:p>
        </p:txBody>
      </p:sp>
    </p:spTree>
    <p:extLst>
      <p:ext uri="{BB962C8B-B14F-4D97-AF65-F5344CB8AC3E}">
        <p14:creationId xmlns:p14="http://schemas.microsoft.com/office/powerpoint/2010/main" val="3308077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79B1-57BA-4BEC-9DCB-16CD58774131}"/>
              </a:ext>
            </a:extLst>
          </p:cNvPr>
          <p:cNvSpPr>
            <a:spLocks noGrp="1"/>
          </p:cNvSpPr>
          <p:nvPr>
            <p:ph type="title"/>
          </p:nvPr>
        </p:nvSpPr>
        <p:spPr/>
        <p:txBody>
          <a:bodyPr>
            <a:normAutofit/>
          </a:bodyPr>
          <a:lstStyle/>
          <a:p>
            <a:pPr fontAlgn="base"/>
            <a:r>
              <a:rPr lang="en-IN" b="1" dirty="0">
                <a:latin typeface="Roboto"/>
              </a:rPr>
              <a:t>Step-3:</a:t>
            </a:r>
            <a:endParaRPr lang="en-IN" dirty="0"/>
          </a:p>
        </p:txBody>
      </p:sp>
      <p:sp>
        <p:nvSpPr>
          <p:cNvPr id="3" name="Content Placeholder 2">
            <a:extLst>
              <a:ext uri="{FF2B5EF4-FFF2-40B4-BE49-F238E27FC236}">
                <a16:creationId xmlns:a16="http://schemas.microsoft.com/office/drawing/2014/main" id="{50313671-7975-4197-B347-2A542471FA06}"/>
              </a:ext>
            </a:extLst>
          </p:cNvPr>
          <p:cNvSpPr>
            <a:spLocks noGrp="1"/>
          </p:cNvSpPr>
          <p:nvPr>
            <p:ph idx="1"/>
          </p:nvPr>
        </p:nvSpPr>
        <p:spPr/>
        <p:txBody>
          <a:bodyPr>
            <a:normAutofit/>
          </a:bodyPr>
          <a:lstStyle/>
          <a:p>
            <a:r>
              <a:rPr lang="en-US" sz="2000" dirty="0"/>
              <a:t>Generate candidate set C3 using L2 (join step). Condition of joining Lk-1 and Lk-1 is that it should have (K-2) elements in common. So here, for L2, first element should match.</a:t>
            </a:r>
          </a:p>
          <a:p>
            <a:r>
              <a:rPr lang="en-US" sz="2000" dirty="0"/>
              <a:t>So itemset generated by joining L2 is {I1, I2, I3}{I1, I2, I5}{I1, I3, i5}{I2, I3, I4}{I2, I4, I5}{I2, I3, I5}</a:t>
            </a:r>
          </a:p>
          <a:p>
            <a:r>
              <a:rPr lang="en-US" sz="2000" dirty="0"/>
              <a:t>Check if all subsets of these </a:t>
            </a:r>
            <a:r>
              <a:rPr lang="en-US" sz="2000" dirty="0" err="1"/>
              <a:t>itemsets</a:t>
            </a:r>
            <a:r>
              <a:rPr lang="en-US" sz="2000" dirty="0"/>
              <a:t> are frequent or not and if not, then remove that itemset.(Here subset of {I1, I2, I3} are {I1, I2},{I2, I3},{I1, I3} which are frequent. For {I2, I3, I4}, subset {I3, I4} is not frequent so remove it. Similarly check for every itemset)</a:t>
            </a:r>
          </a:p>
          <a:p>
            <a:r>
              <a:rPr lang="en-US" sz="2000" dirty="0"/>
              <a:t>find support count of these remaining itemset by searching in dataset.</a:t>
            </a:r>
            <a:endParaRPr lang="en-IN" sz="2000" dirty="0"/>
          </a:p>
        </p:txBody>
      </p:sp>
      <p:pic>
        <p:nvPicPr>
          <p:cNvPr id="4" name="Picture 3">
            <a:extLst>
              <a:ext uri="{FF2B5EF4-FFF2-40B4-BE49-F238E27FC236}">
                <a16:creationId xmlns:a16="http://schemas.microsoft.com/office/drawing/2014/main" id="{B002A8AA-3596-46D1-9219-08CAA17A3D03}"/>
              </a:ext>
            </a:extLst>
          </p:cNvPr>
          <p:cNvPicPr>
            <a:picLocks noChangeAspect="1"/>
          </p:cNvPicPr>
          <p:nvPr/>
        </p:nvPicPr>
        <p:blipFill>
          <a:blip r:embed="rId2"/>
          <a:stretch>
            <a:fillRect/>
          </a:stretch>
        </p:blipFill>
        <p:spPr>
          <a:xfrm>
            <a:off x="4486275" y="4705950"/>
            <a:ext cx="2628892" cy="1135557"/>
          </a:xfrm>
          <a:prstGeom prst="rect">
            <a:avLst/>
          </a:prstGeom>
        </p:spPr>
      </p:pic>
    </p:spTree>
    <p:extLst>
      <p:ext uri="{BB962C8B-B14F-4D97-AF65-F5344CB8AC3E}">
        <p14:creationId xmlns:p14="http://schemas.microsoft.com/office/powerpoint/2010/main" val="226526876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0D50-3D4E-4ECF-86BB-BFCCC342ADBE}"/>
              </a:ext>
            </a:extLst>
          </p:cNvPr>
          <p:cNvSpPr>
            <a:spLocks noGrp="1"/>
          </p:cNvSpPr>
          <p:nvPr>
            <p:ph type="title"/>
          </p:nvPr>
        </p:nvSpPr>
        <p:spPr/>
        <p:txBody>
          <a:bodyPr>
            <a:normAutofit/>
          </a:bodyPr>
          <a:lstStyle/>
          <a:p>
            <a:pPr fontAlgn="base"/>
            <a:r>
              <a:rPr lang="en-IN" b="1" dirty="0">
                <a:latin typeface="Roboto"/>
              </a:rPr>
              <a:t>Step-4:</a:t>
            </a:r>
            <a:endParaRPr lang="en-IN" dirty="0"/>
          </a:p>
        </p:txBody>
      </p:sp>
      <p:sp>
        <p:nvSpPr>
          <p:cNvPr id="3" name="Content Placeholder 2">
            <a:extLst>
              <a:ext uri="{FF2B5EF4-FFF2-40B4-BE49-F238E27FC236}">
                <a16:creationId xmlns:a16="http://schemas.microsoft.com/office/drawing/2014/main" id="{BB4BC890-4F83-4994-82BB-FF50E9F7687E}"/>
              </a:ext>
            </a:extLst>
          </p:cNvPr>
          <p:cNvSpPr>
            <a:spLocks noGrp="1"/>
          </p:cNvSpPr>
          <p:nvPr>
            <p:ph idx="1"/>
          </p:nvPr>
        </p:nvSpPr>
        <p:spPr/>
        <p:txBody>
          <a:bodyPr/>
          <a:lstStyle/>
          <a:p>
            <a:r>
              <a:rPr lang="en-US" dirty="0"/>
              <a:t>Generate candidate set C4 using L3 (join step). Condition of joining Lk-1 and Lk-1 (K=4) is that, they should have (K-2) elements in common. So here, for L3, first 2 elements (items) should match.</a:t>
            </a:r>
          </a:p>
          <a:p>
            <a:r>
              <a:rPr lang="en-US" dirty="0"/>
              <a:t>Check all subsets of these </a:t>
            </a:r>
            <a:r>
              <a:rPr lang="en-US" dirty="0" err="1"/>
              <a:t>itemsets</a:t>
            </a:r>
            <a:r>
              <a:rPr lang="en-US" dirty="0"/>
              <a:t> are frequent or not (Here itemset formed by joining L3 is {I1, I2, I3, I5} so its subset contains {I1, I3, I5}, which is not frequent). So no itemset in C4</a:t>
            </a:r>
          </a:p>
          <a:p>
            <a:r>
              <a:rPr lang="en-US" dirty="0"/>
              <a:t>We stop here because no frequent </a:t>
            </a:r>
            <a:r>
              <a:rPr lang="en-US" dirty="0" err="1"/>
              <a:t>itemsets</a:t>
            </a:r>
            <a:r>
              <a:rPr lang="en-US" dirty="0"/>
              <a:t> are found further</a:t>
            </a:r>
          </a:p>
          <a:p>
            <a:endParaRPr lang="en-IN" dirty="0"/>
          </a:p>
        </p:txBody>
      </p:sp>
    </p:spTree>
    <p:extLst>
      <p:ext uri="{BB962C8B-B14F-4D97-AF65-F5344CB8AC3E}">
        <p14:creationId xmlns:p14="http://schemas.microsoft.com/office/powerpoint/2010/main" val="179973442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D3ED-C7CD-41D0-9533-BA5B67083750}"/>
              </a:ext>
            </a:extLst>
          </p:cNvPr>
          <p:cNvSpPr>
            <a:spLocks noGrp="1"/>
          </p:cNvSpPr>
          <p:nvPr>
            <p:ph type="title"/>
          </p:nvPr>
        </p:nvSpPr>
        <p:spPr/>
        <p:txBody>
          <a:bodyPr/>
          <a:lstStyle/>
          <a:p>
            <a:r>
              <a:rPr lang="en-IN" dirty="0"/>
              <a:t>Rules</a:t>
            </a:r>
          </a:p>
        </p:txBody>
      </p:sp>
      <p:sp>
        <p:nvSpPr>
          <p:cNvPr id="3" name="Content Placeholder 2">
            <a:extLst>
              <a:ext uri="{FF2B5EF4-FFF2-40B4-BE49-F238E27FC236}">
                <a16:creationId xmlns:a16="http://schemas.microsoft.com/office/drawing/2014/main" id="{FFEA3B1C-C06A-423C-93FC-C69D23D777AF}"/>
              </a:ext>
            </a:extLst>
          </p:cNvPr>
          <p:cNvSpPr>
            <a:spLocks noGrp="1"/>
          </p:cNvSpPr>
          <p:nvPr>
            <p:ph idx="1"/>
          </p:nvPr>
        </p:nvSpPr>
        <p:spPr/>
        <p:txBody>
          <a:bodyPr>
            <a:normAutofit fontScale="47500" lnSpcReduction="20000"/>
          </a:bodyPr>
          <a:lstStyle/>
          <a:p>
            <a:r>
              <a:rPr lang="en-US" dirty="0"/>
              <a:t>Confidence –</a:t>
            </a:r>
          </a:p>
          <a:p>
            <a:r>
              <a:rPr lang="en-US" dirty="0"/>
              <a:t>A confidence of 60% means that 60% of the customers, who purchased milk and bread also bought butter.</a:t>
            </a:r>
          </a:p>
          <a:p>
            <a:endParaRPr lang="en-US" dirty="0"/>
          </a:p>
          <a:p>
            <a:r>
              <a:rPr lang="en-US" dirty="0"/>
              <a:t>Confidence(A-&gt;B)=</a:t>
            </a:r>
            <a:r>
              <a:rPr lang="en-US" dirty="0" err="1"/>
              <a:t>Support_count</a:t>
            </a:r>
            <a:r>
              <a:rPr lang="en-US" dirty="0"/>
              <a:t>(A∪B)/</a:t>
            </a:r>
            <a:r>
              <a:rPr lang="en-US" dirty="0" err="1"/>
              <a:t>Support_count</a:t>
            </a:r>
            <a:r>
              <a:rPr lang="en-US" dirty="0"/>
              <a:t>(A)</a:t>
            </a:r>
          </a:p>
          <a:p>
            <a:endParaRPr lang="en-US" dirty="0"/>
          </a:p>
          <a:p>
            <a:r>
              <a:rPr lang="en-US" dirty="0"/>
              <a:t>So here, by taking an example of any frequent itemset, we will show the rule generation.</a:t>
            </a:r>
          </a:p>
          <a:p>
            <a:r>
              <a:rPr lang="en-US" dirty="0"/>
              <a:t>Itemset {I1, I2, I3} //from L3</a:t>
            </a:r>
          </a:p>
          <a:p>
            <a:r>
              <a:rPr lang="en-US" dirty="0"/>
              <a:t>SO rules can be</a:t>
            </a:r>
          </a:p>
          <a:p>
            <a:r>
              <a:rPr lang="en-US" dirty="0"/>
              <a:t>[I1^I2]=&gt;[I3] //confidence = sup(I1^I2^I3)/sup(I1^I2) = 2/4*100=50%</a:t>
            </a:r>
          </a:p>
          <a:p>
            <a:r>
              <a:rPr lang="en-US" dirty="0"/>
              <a:t>[I1^I3]=&gt;[I2] //confidence = sup(I1^I2^I3)/sup(I1^I3) = 2/4*100=50%</a:t>
            </a:r>
          </a:p>
          <a:p>
            <a:r>
              <a:rPr lang="en-US" dirty="0"/>
              <a:t>[I2^I3]=&gt;[I1] //confidence = sup(I1^I2^I3)/sup(I2^I3) = 2/4*100=50%</a:t>
            </a:r>
          </a:p>
          <a:p>
            <a:r>
              <a:rPr lang="en-US" dirty="0"/>
              <a:t>[I1]=&gt;[I2^I3] //confidence = sup(I1^I2^I3)/sup(I1) = 2/6*100=33%</a:t>
            </a:r>
          </a:p>
          <a:p>
            <a:r>
              <a:rPr lang="en-US" dirty="0"/>
              <a:t>[I2]=&gt;[I1^I3] //confidence = sup(I1^I2^I3)/sup(I2) = 2/7*100=28%</a:t>
            </a:r>
          </a:p>
          <a:p>
            <a:r>
              <a:rPr lang="en-US" dirty="0"/>
              <a:t>[I3]=&gt;[I1^I2] //confidence = sup(I1^I2^I3)/sup(I3) = 2/6*100=33%</a:t>
            </a:r>
          </a:p>
          <a:p>
            <a:endParaRPr lang="en-US" dirty="0"/>
          </a:p>
          <a:p>
            <a:r>
              <a:rPr lang="en-US" dirty="0"/>
              <a:t>So if minimum confidence is 50%, then first 3 rules can be considered as strong association rules.</a:t>
            </a:r>
          </a:p>
          <a:p>
            <a:endParaRPr lang="en-US" dirty="0"/>
          </a:p>
          <a:p>
            <a:endParaRPr lang="en-IN" dirty="0"/>
          </a:p>
        </p:txBody>
      </p:sp>
    </p:spTree>
    <p:extLst>
      <p:ext uri="{BB962C8B-B14F-4D97-AF65-F5344CB8AC3E}">
        <p14:creationId xmlns:p14="http://schemas.microsoft.com/office/powerpoint/2010/main" val="62732423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C68E-7FF2-4451-8FCF-567E0855DB7C}"/>
              </a:ext>
            </a:extLst>
          </p:cNvPr>
          <p:cNvSpPr>
            <a:spLocks noGrp="1"/>
          </p:cNvSpPr>
          <p:nvPr>
            <p:ph type="title"/>
          </p:nvPr>
        </p:nvSpPr>
        <p:spPr/>
        <p:txBody>
          <a:bodyPr/>
          <a:lstStyle/>
          <a:p>
            <a:r>
              <a:rPr lang="en-IN" b="1" dirty="0"/>
              <a:t>FP-growth</a:t>
            </a:r>
          </a:p>
        </p:txBody>
      </p:sp>
      <p:sp>
        <p:nvSpPr>
          <p:cNvPr id="3" name="Content Placeholder 2">
            <a:extLst>
              <a:ext uri="{FF2B5EF4-FFF2-40B4-BE49-F238E27FC236}">
                <a16:creationId xmlns:a16="http://schemas.microsoft.com/office/drawing/2014/main" id="{1065A2A7-CB5C-48D8-ADD8-890092104D1A}"/>
              </a:ext>
            </a:extLst>
          </p:cNvPr>
          <p:cNvSpPr>
            <a:spLocks noGrp="1"/>
          </p:cNvSpPr>
          <p:nvPr>
            <p:ph idx="1"/>
          </p:nvPr>
        </p:nvSpPr>
        <p:spPr/>
        <p:txBody>
          <a:bodyPr>
            <a:normAutofit/>
          </a:bodyPr>
          <a:lstStyle/>
          <a:p>
            <a:r>
              <a:rPr lang="en-US" dirty="0"/>
              <a:t>The two primary drawbacks of the </a:t>
            </a:r>
            <a:r>
              <a:rPr lang="en-US" dirty="0" err="1"/>
              <a:t>Apriori</a:t>
            </a:r>
            <a:r>
              <a:rPr lang="en-US" dirty="0"/>
              <a:t> Algorithm are:-</a:t>
            </a:r>
          </a:p>
          <a:p>
            <a:pPr lvl="1"/>
            <a:r>
              <a:rPr lang="en-US" dirty="0"/>
              <a:t>At each step, candidate sets have to be built.</a:t>
            </a:r>
          </a:p>
          <a:p>
            <a:pPr lvl="1"/>
            <a:r>
              <a:rPr lang="en-US" dirty="0"/>
              <a:t>To build the candidate sets, the algorithm has to repeatedly scan the database.</a:t>
            </a:r>
          </a:p>
          <a:p>
            <a:r>
              <a:rPr lang="en-US" dirty="0"/>
              <a:t>FP-Growth (frequent-pattern growth) algorithm is an improved algorithm of the </a:t>
            </a:r>
            <a:r>
              <a:rPr lang="en-US" dirty="0" err="1"/>
              <a:t>Apriori</a:t>
            </a:r>
            <a:r>
              <a:rPr lang="en-US" dirty="0"/>
              <a:t> algorithm put forward by Jiawei Han and so forth. It compresses data sets to a FP-tree, scans the database twice, does not produce the candidate item sets in mining process, and greatly improves the mining efficiency. </a:t>
            </a:r>
            <a:endParaRPr lang="en-IN" dirty="0"/>
          </a:p>
        </p:txBody>
      </p:sp>
    </p:spTree>
    <p:extLst>
      <p:ext uri="{BB962C8B-B14F-4D97-AF65-F5344CB8AC3E}">
        <p14:creationId xmlns:p14="http://schemas.microsoft.com/office/powerpoint/2010/main" val="4248827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1799-2F26-460F-82F5-EF0C1393A29A}"/>
              </a:ext>
            </a:extLst>
          </p:cNvPr>
          <p:cNvSpPr>
            <a:spLocks noGrp="1"/>
          </p:cNvSpPr>
          <p:nvPr>
            <p:ph type="title"/>
          </p:nvPr>
        </p:nvSpPr>
        <p:spPr/>
        <p:txBody>
          <a:bodyPr/>
          <a:lstStyle/>
          <a:p>
            <a:r>
              <a:rPr lang="en-IN" b="1" dirty="0"/>
              <a:t>FP-Growth</a:t>
            </a:r>
          </a:p>
        </p:txBody>
      </p:sp>
      <p:pic>
        <p:nvPicPr>
          <p:cNvPr id="4" name="Content Placeholder 3">
            <a:extLst>
              <a:ext uri="{FF2B5EF4-FFF2-40B4-BE49-F238E27FC236}">
                <a16:creationId xmlns:a16="http://schemas.microsoft.com/office/drawing/2014/main" id="{D8D1FFE8-D5BB-40B8-BDCD-3CC5E162E731}"/>
              </a:ext>
            </a:extLst>
          </p:cNvPr>
          <p:cNvPicPr>
            <a:picLocks noGrp="1" noChangeAspect="1"/>
          </p:cNvPicPr>
          <p:nvPr>
            <p:ph idx="1"/>
          </p:nvPr>
        </p:nvPicPr>
        <p:blipFill>
          <a:blip r:embed="rId2"/>
          <a:stretch>
            <a:fillRect/>
          </a:stretch>
        </p:blipFill>
        <p:spPr>
          <a:xfrm>
            <a:off x="3052762" y="2958306"/>
            <a:ext cx="6086475" cy="2085975"/>
          </a:xfrm>
          <a:prstGeom prst="rect">
            <a:avLst/>
          </a:prstGeom>
        </p:spPr>
      </p:pic>
      <p:sp>
        <p:nvSpPr>
          <p:cNvPr id="3" name="TextBox 2">
            <a:extLst>
              <a:ext uri="{FF2B5EF4-FFF2-40B4-BE49-F238E27FC236}">
                <a16:creationId xmlns:a16="http://schemas.microsoft.com/office/drawing/2014/main" id="{9C4EA72A-B325-4BDF-A4AD-FA5485B47C59}"/>
              </a:ext>
            </a:extLst>
          </p:cNvPr>
          <p:cNvSpPr txBox="1"/>
          <p:nvPr/>
        </p:nvSpPr>
        <p:spPr>
          <a:xfrm>
            <a:off x="838200" y="1706485"/>
            <a:ext cx="10515600" cy="646331"/>
          </a:xfrm>
          <a:prstGeom prst="rect">
            <a:avLst/>
          </a:prstGeom>
          <a:noFill/>
        </p:spPr>
        <p:txBody>
          <a:bodyPr wrap="square" rtlCol="0">
            <a:spAutoFit/>
          </a:bodyPr>
          <a:lstStyle/>
          <a:p>
            <a:r>
              <a:rPr lang="en-US" dirty="0"/>
              <a:t>Find all frequent item sets or frequent patterns in the following database using FP-growth algorithm. Take minimum support as 3 and minimum confidence as 60%.</a:t>
            </a:r>
            <a:endParaRPr lang="en-IN" dirty="0"/>
          </a:p>
        </p:txBody>
      </p:sp>
    </p:spTree>
    <p:extLst>
      <p:ext uri="{BB962C8B-B14F-4D97-AF65-F5344CB8AC3E}">
        <p14:creationId xmlns:p14="http://schemas.microsoft.com/office/powerpoint/2010/main" val="193854027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3B6D-5AC7-426A-A0C9-F3BBF4E495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883758-95DB-49E7-86DA-A8AFA062C9B0}"/>
              </a:ext>
            </a:extLst>
          </p:cNvPr>
          <p:cNvSpPr>
            <a:spLocks noGrp="1"/>
          </p:cNvSpPr>
          <p:nvPr>
            <p:ph idx="1"/>
          </p:nvPr>
        </p:nvSpPr>
        <p:spPr/>
        <p:txBody>
          <a:bodyPr/>
          <a:lstStyle/>
          <a:p>
            <a:r>
              <a:rPr lang="en-US" dirty="0"/>
              <a:t>The above-given data is a hypothetical dataset of transactions with each letter representing an item. The frequency of each individual item is computed:-</a:t>
            </a:r>
            <a:endParaRPr lang="en-IN" dirty="0"/>
          </a:p>
        </p:txBody>
      </p:sp>
      <p:pic>
        <p:nvPicPr>
          <p:cNvPr id="4" name="Picture 3">
            <a:extLst>
              <a:ext uri="{FF2B5EF4-FFF2-40B4-BE49-F238E27FC236}">
                <a16:creationId xmlns:a16="http://schemas.microsoft.com/office/drawing/2014/main" id="{AA3ADDF7-36BC-4EAD-B268-8A095A82E6AF}"/>
              </a:ext>
            </a:extLst>
          </p:cNvPr>
          <p:cNvPicPr>
            <a:picLocks noChangeAspect="1"/>
          </p:cNvPicPr>
          <p:nvPr/>
        </p:nvPicPr>
        <p:blipFill>
          <a:blip r:embed="rId2"/>
          <a:stretch>
            <a:fillRect/>
          </a:stretch>
        </p:blipFill>
        <p:spPr>
          <a:xfrm>
            <a:off x="4253005" y="2673565"/>
            <a:ext cx="6296025" cy="3943350"/>
          </a:xfrm>
          <a:prstGeom prst="rect">
            <a:avLst/>
          </a:prstGeom>
        </p:spPr>
      </p:pic>
    </p:spTree>
    <p:extLst>
      <p:ext uri="{BB962C8B-B14F-4D97-AF65-F5344CB8AC3E}">
        <p14:creationId xmlns:p14="http://schemas.microsoft.com/office/powerpoint/2010/main" val="9506340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8FAA-C43A-4D0A-A9AD-EFEF23D837BA}"/>
              </a:ext>
            </a:extLst>
          </p:cNvPr>
          <p:cNvSpPr>
            <a:spLocks noGrp="1"/>
          </p:cNvSpPr>
          <p:nvPr>
            <p:ph type="title"/>
          </p:nvPr>
        </p:nvSpPr>
        <p:spPr/>
        <p:txBody>
          <a:bodyPr/>
          <a:lstStyle/>
          <a:p>
            <a:r>
              <a:rPr lang="en-US" b="1" dirty="0">
                <a:solidFill>
                  <a:srgbClr val="666666"/>
                </a:solidFill>
                <a:latin typeface="Helvetica Neue"/>
              </a:rPr>
              <a:t>Association </a:t>
            </a:r>
            <a:endParaRPr lang="en-IN" dirty="0"/>
          </a:p>
        </p:txBody>
      </p:sp>
      <p:sp>
        <p:nvSpPr>
          <p:cNvPr id="3" name="Content Placeholder 2">
            <a:extLst>
              <a:ext uri="{FF2B5EF4-FFF2-40B4-BE49-F238E27FC236}">
                <a16:creationId xmlns:a16="http://schemas.microsoft.com/office/drawing/2014/main" id="{AED72954-D9A2-4E4C-9ABE-66BEFCDAC716}"/>
              </a:ext>
            </a:extLst>
          </p:cNvPr>
          <p:cNvSpPr>
            <a:spLocks noGrp="1"/>
          </p:cNvSpPr>
          <p:nvPr>
            <p:ph idx="1"/>
          </p:nvPr>
        </p:nvSpPr>
        <p:spPr/>
        <p:txBody>
          <a:bodyPr>
            <a:normAutofit fontScale="85000" lnSpcReduction="20000"/>
          </a:bodyPr>
          <a:lstStyle/>
          <a:p>
            <a:r>
              <a:rPr lang="en-US" b="1" dirty="0">
                <a:solidFill>
                  <a:srgbClr val="666666"/>
                </a:solidFill>
                <a:latin typeface="Helvetica Neue"/>
              </a:rPr>
              <a:t>Association rule learning</a:t>
            </a:r>
            <a:r>
              <a:rPr lang="en-US" dirty="0">
                <a:solidFill>
                  <a:srgbClr val="666666"/>
                </a:solidFill>
                <a:latin typeface="Helvetica Neue"/>
              </a:rPr>
              <a:t> is a popular and well researched method for discovering interesting relations between variables in large databases.</a:t>
            </a:r>
          </a:p>
          <a:p>
            <a:endParaRPr lang="en-US" dirty="0">
              <a:solidFill>
                <a:srgbClr val="666666"/>
              </a:solidFill>
              <a:latin typeface="Helvetica Neue"/>
            </a:endParaRPr>
          </a:p>
          <a:p>
            <a:r>
              <a:rPr lang="en-US" dirty="0"/>
              <a:t>Association is a data mining function that discovers the probability of the co-occurrence of items in a collection. The relationships between co-occurring items are expressed as association rules.</a:t>
            </a:r>
          </a:p>
          <a:p>
            <a:r>
              <a:rPr lang="en-US" dirty="0"/>
              <a:t>Association rules are often used to analyze sales transactions. For example, it might be noted that customers who buy cereal at the grocery store often buy milk at the same time. In fact, association analysis might find that 85% of the checkout sessions that include cereal also include milk. This relationship could be formulated as the following rule.</a:t>
            </a:r>
          </a:p>
          <a:p>
            <a:endParaRPr lang="en-US" dirty="0"/>
          </a:p>
          <a:p>
            <a:r>
              <a:rPr lang="en-US" dirty="0"/>
              <a:t>Cereal implies milk with 85% confidence </a:t>
            </a:r>
            <a:endParaRPr lang="en-IN" dirty="0"/>
          </a:p>
        </p:txBody>
      </p:sp>
    </p:spTree>
    <p:extLst>
      <p:ext uri="{BB962C8B-B14F-4D97-AF65-F5344CB8AC3E}">
        <p14:creationId xmlns:p14="http://schemas.microsoft.com/office/powerpoint/2010/main" val="82543332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FB26-49F6-4B3A-8D4A-6DD8110A9E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BC65BD-22F8-456C-8A20-7A901A3A9358}"/>
              </a:ext>
            </a:extLst>
          </p:cNvPr>
          <p:cNvSpPr>
            <a:spLocks noGrp="1"/>
          </p:cNvSpPr>
          <p:nvPr>
            <p:ph idx="1"/>
          </p:nvPr>
        </p:nvSpPr>
        <p:spPr/>
        <p:txBody>
          <a:bodyPr/>
          <a:lstStyle/>
          <a:p>
            <a:r>
              <a:rPr lang="en-US" dirty="0"/>
              <a:t>The minimum support be 3. A Frequent Pattern set is built which will contain all the elements whose frequency is greater than or equal to the minimum support. These elements are stored in descending order of their respective frequencies. After insertion of the relevant items, the set L looks like this:-</a:t>
            </a:r>
          </a:p>
          <a:p>
            <a:r>
              <a:rPr lang="en-IN" b="1" dirty="0">
                <a:latin typeface="Roboto"/>
              </a:rPr>
              <a:t>L = {K : 5, E : 4, M : 3, O : 3, Y : 3}</a:t>
            </a:r>
          </a:p>
          <a:p>
            <a:pPr lvl="2"/>
            <a:r>
              <a:rPr lang="en-IN" b="1" dirty="0">
                <a:latin typeface="Roboto"/>
              </a:rPr>
              <a:t>Arrange in the decreasing order of support.</a:t>
            </a:r>
          </a:p>
        </p:txBody>
      </p:sp>
    </p:spTree>
    <p:extLst>
      <p:ext uri="{BB962C8B-B14F-4D97-AF65-F5344CB8AC3E}">
        <p14:creationId xmlns:p14="http://schemas.microsoft.com/office/powerpoint/2010/main" val="237293529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7D51-37AD-4B13-86F7-4C6BB95AB0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412FFA-8000-4FCD-B7D4-907CF77FD37D}"/>
              </a:ext>
            </a:extLst>
          </p:cNvPr>
          <p:cNvSpPr>
            <a:spLocks noGrp="1"/>
          </p:cNvSpPr>
          <p:nvPr>
            <p:ph idx="1"/>
          </p:nvPr>
        </p:nvSpPr>
        <p:spPr/>
        <p:txBody>
          <a:bodyPr>
            <a:normAutofit/>
          </a:bodyPr>
          <a:lstStyle/>
          <a:p>
            <a:r>
              <a:rPr lang="en-US" sz="2400" dirty="0"/>
              <a:t>Now, for each transaction, the respective Ordered-Item set is built. It is done by iterating the Frequent Pattern set and checking if the current item is contained in the transaction in question. If the current item is contained, the item is inserted in the Ordered-Item set for the current transaction. The following table is built for all the transactions:-</a:t>
            </a:r>
            <a:endParaRPr lang="en-IN" sz="2400" dirty="0"/>
          </a:p>
        </p:txBody>
      </p:sp>
      <p:pic>
        <p:nvPicPr>
          <p:cNvPr id="4" name="Picture 3">
            <a:extLst>
              <a:ext uri="{FF2B5EF4-FFF2-40B4-BE49-F238E27FC236}">
                <a16:creationId xmlns:a16="http://schemas.microsoft.com/office/drawing/2014/main" id="{CBC10B86-3583-4AA4-AB88-E25B08EA46B7}"/>
              </a:ext>
            </a:extLst>
          </p:cNvPr>
          <p:cNvPicPr>
            <a:picLocks noChangeAspect="1"/>
          </p:cNvPicPr>
          <p:nvPr/>
        </p:nvPicPr>
        <p:blipFill>
          <a:blip r:embed="rId2"/>
          <a:stretch>
            <a:fillRect/>
          </a:stretch>
        </p:blipFill>
        <p:spPr>
          <a:xfrm>
            <a:off x="2654424" y="3611866"/>
            <a:ext cx="7353716" cy="2395781"/>
          </a:xfrm>
          <a:prstGeom prst="rect">
            <a:avLst/>
          </a:prstGeom>
        </p:spPr>
      </p:pic>
    </p:spTree>
    <p:extLst>
      <p:ext uri="{BB962C8B-B14F-4D97-AF65-F5344CB8AC3E}">
        <p14:creationId xmlns:p14="http://schemas.microsoft.com/office/powerpoint/2010/main" val="118238762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025B-A0B0-4979-A7BB-DF9F45C2B8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685925-E441-4DAF-9D1D-A9F887CE0C4F}"/>
              </a:ext>
            </a:extLst>
          </p:cNvPr>
          <p:cNvSpPr>
            <a:spLocks noGrp="1"/>
          </p:cNvSpPr>
          <p:nvPr>
            <p:ph idx="1"/>
          </p:nvPr>
        </p:nvSpPr>
        <p:spPr/>
        <p:txBody>
          <a:bodyPr>
            <a:normAutofit/>
          </a:bodyPr>
          <a:lstStyle/>
          <a:p>
            <a:r>
              <a:rPr lang="en-US" sz="2000" dirty="0"/>
              <a:t>Now, all the Ordered-Item sets are inserted into a </a:t>
            </a:r>
            <a:r>
              <a:rPr lang="en-US" sz="2000" dirty="0" err="1"/>
              <a:t>Trie</a:t>
            </a:r>
            <a:r>
              <a:rPr lang="en-US" sz="2000" dirty="0"/>
              <a:t> Data Structure.</a:t>
            </a:r>
          </a:p>
          <a:p>
            <a:r>
              <a:rPr lang="en-US" sz="2000" dirty="0"/>
              <a:t>Inserting the set {K, E, M, O, Y}</a:t>
            </a:r>
          </a:p>
          <a:p>
            <a:r>
              <a:rPr lang="en-US" sz="2000" dirty="0"/>
              <a:t>Here, all the items are simply linked one after the other in the order of occurrence in the set and initialize the support count for each item as 1.</a:t>
            </a:r>
            <a:endParaRPr lang="en-IN" sz="2000" dirty="0"/>
          </a:p>
        </p:txBody>
      </p:sp>
      <p:sp>
        <p:nvSpPr>
          <p:cNvPr id="4" name="Rectangle: Rounded Corners 3">
            <a:extLst>
              <a:ext uri="{FF2B5EF4-FFF2-40B4-BE49-F238E27FC236}">
                <a16:creationId xmlns:a16="http://schemas.microsoft.com/office/drawing/2014/main" id="{EBC44966-6EBB-42F9-AFAE-8D837AC24ECA}"/>
              </a:ext>
            </a:extLst>
          </p:cNvPr>
          <p:cNvSpPr/>
          <p:nvPr/>
        </p:nvSpPr>
        <p:spPr>
          <a:xfrm>
            <a:off x="6436311" y="3109404"/>
            <a:ext cx="896645" cy="37952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Null</a:t>
            </a:r>
          </a:p>
        </p:txBody>
      </p:sp>
      <p:cxnSp>
        <p:nvCxnSpPr>
          <p:cNvPr id="6" name="Straight Arrow Connector 5">
            <a:extLst>
              <a:ext uri="{FF2B5EF4-FFF2-40B4-BE49-F238E27FC236}">
                <a16:creationId xmlns:a16="http://schemas.microsoft.com/office/drawing/2014/main" id="{4037B55D-7035-4911-96D0-6AD72BDCA79D}"/>
              </a:ext>
            </a:extLst>
          </p:cNvPr>
          <p:cNvCxnSpPr/>
          <p:nvPr/>
        </p:nvCxnSpPr>
        <p:spPr>
          <a:xfrm flipH="1">
            <a:off x="6072327" y="3488924"/>
            <a:ext cx="363984" cy="36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E493394-6DEA-4301-B4C9-8130F0A7BCF4}"/>
              </a:ext>
            </a:extLst>
          </p:cNvPr>
          <p:cNvSpPr/>
          <p:nvPr/>
        </p:nvSpPr>
        <p:spPr>
          <a:xfrm>
            <a:off x="5717220" y="3852909"/>
            <a:ext cx="719091" cy="37952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K:1</a:t>
            </a:r>
          </a:p>
        </p:txBody>
      </p:sp>
      <p:sp>
        <p:nvSpPr>
          <p:cNvPr id="8" name="Rectangle: Rounded Corners 7">
            <a:extLst>
              <a:ext uri="{FF2B5EF4-FFF2-40B4-BE49-F238E27FC236}">
                <a16:creationId xmlns:a16="http://schemas.microsoft.com/office/drawing/2014/main" id="{EEE1C7D0-B447-40DA-82C5-9DBAA1E04B65}"/>
              </a:ext>
            </a:extLst>
          </p:cNvPr>
          <p:cNvSpPr/>
          <p:nvPr/>
        </p:nvSpPr>
        <p:spPr>
          <a:xfrm>
            <a:off x="5712781" y="4475618"/>
            <a:ext cx="719091" cy="37952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E : 1</a:t>
            </a:r>
          </a:p>
        </p:txBody>
      </p:sp>
      <p:sp>
        <p:nvSpPr>
          <p:cNvPr id="9" name="Rectangle: Rounded Corners 8">
            <a:extLst>
              <a:ext uri="{FF2B5EF4-FFF2-40B4-BE49-F238E27FC236}">
                <a16:creationId xmlns:a16="http://schemas.microsoft.com/office/drawing/2014/main" id="{F5FEFB68-15EF-4602-8E08-BC8C3F0AC5D6}"/>
              </a:ext>
            </a:extLst>
          </p:cNvPr>
          <p:cNvSpPr/>
          <p:nvPr/>
        </p:nvSpPr>
        <p:spPr>
          <a:xfrm>
            <a:off x="5712781" y="5118432"/>
            <a:ext cx="719091" cy="37952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M : 1</a:t>
            </a:r>
          </a:p>
        </p:txBody>
      </p:sp>
      <p:sp>
        <p:nvSpPr>
          <p:cNvPr id="10" name="Rectangle: Rounded Corners 9">
            <a:extLst>
              <a:ext uri="{FF2B5EF4-FFF2-40B4-BE49-F238E27FC236}">
                <a16:creationId xmlns:a16="http://schemas.microsoft.com/office/drawing/2014/main" id="{AD1102BC-3101-419D-AD18-6EF96DABF8B4}"/>
              </a:ext>
            </a:extLst>
          </p:cNvPr>
          <p:cNvSpPr/>
          <p:nvPr/>
        </p:nvSpPr>
        <p:spPr>
          <a:xfrm>
            <a:off x="5712781" y="5721036"/>
            <a:ext cx="719091" cy="37952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O : 1</a:t>
            </a:r>
          </a:p>
        </p:txBody>
      </p:sp>
      <p:sp>
        <p:nvSpPr>
          <p:cNvPr id="11" name="Rectangle: Rounded Corners 10">
            <a:extLst>
              <a:ext uri="{FF2B5EF4-FFF2-40B4-BE49-F238E27FC236}">
                <a16:creationId xmlns:a16="http://schemas.microsoft.com/office/drawing/2014/main" id="{47933759-E478-4421-A472-3936F0E2B3AA}"/>
              </a:ext>
            </a:extLst>
          </p:cNvPr>
          <p:cNvSpPr/>
          <p:nvPr/>
        </p:nvSpPr>
        <p:spPr>
          <a:xfrm>
            <a:off x="5712781" y="6321420"/>
            <a:ext cx="719091" cy="37952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Y : 1</a:t>
            </a:r>
          </a:p>
        </p:txBody>
      </p:sp>
      <p:cxnSp>
        <p:nvCxnSpPr>
          <p:cNvPr id="12" name="Straight Arrow Connector 11">
            <a:extLst>
              <a:ext uri="{FF2B5EF4-FFF2-40B4-BE49-F238E27FC236}">
                <a16:creationId xmlns:a16="http://schemas.microsoft.com/office/drawing/2014/main" id="{3ABEBF53-9CD5-4DB9-B0CF-F9D74778D2D3}"/>
              </a:ext>
            </a:extLst>
          </p:cNvPr>
          <p:cNvCxnSpPr>
            <a:cxnSpLocks/>
            <a:endCxn id="8" idx="0"/>
          </p:cNvCxnSpPr>
          <p:nvPr/>
        </p:nvCxnSpPr>
        <p:spPr>
          <a:xfrm flipH="1">
            <a:off x="6072327" y="4271300"/>
            <a:ext cx="4440" cy="204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EDF720-6B60-49DF-BDAE-503AE1E05986}"/>
              </a:ext>
            </a:extLst>
          </p:cNvPr>
          <p:cNvCxnSpPr>
            <a:cxnSpLocks/>
            <a:endCxn id="9" idx="0"/>
          </p:cNvCxnSpPr>
          <p:nvPr/>
        </p:nvCxnSpPr>
        <p:spPr>
          <a:xfrm>
            <a:off x="6072326" y="4874573"/>
            <a:ext cx="1" cy="243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218F36-0798-4163-9BDB-33637E180A7C}"/>
              </a:ext>
            </a:extLst>
          </p:cNvPr>
          <p:cNvCxnSpPr>
            <a:cxnSpLocks/>
          </p:cNvCxnSpPr>
          <p:nvPr/>
        </p:nvCxnSpPr>
        <p:spPr>
          <a:xfrm flipH="1">
            <a:off x="6067886" y="5517387"/>
            <a:ext cx="4440" cy="204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DF3F7-5619-4EEC-8A85-9F4C8AE45245}"/>
              </a:ext>
            </a:extLst>
          </p:cNvPr>
          <p:cNvCxnSpPr>
            <a:cxnSpLocks/>
          </p:cNvCxnSpPr>
          <p:nvPr/>
        </p:nvCxnSpPr>
        <p:spPr>
          <a:xfrm flipH="1">
            <a:off x="6063446" y="6100556"/>
            <a:ext cx="4440" cy="204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640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randombar(horizontal)">
                                      <p:cBhvr>
                                        <p:cTn id="36" dur="500"/>
                                        <p:tgtEl>
                                          <p:spTgt spid="17"/>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randombar(horizont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randombar(horizontal)">
                                      <p:cBhvr>
                                        <p:cTn id="44" dur="500"/>
                                        <p:tgtEl>
                                          <p:spTgt spid="1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randombar(horizont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B25B-F2BF-4F23-97B7-2F956EED5A8B}"/>
              </a:ext>
            </a:extLst>
          </p:cNvPr>
          <p:cNvSpPr>
            <a:spLocks noGrp="1"/>
          </p:cNvSpPr>
          <p:nvPr>
            <p:ph type="title"/>
          </p:nvPr>
        </p:nvSpPr>
        <p:spPr>
          <a:xfrm>
            <a:off x="838200" y="365125"/>
            <a:ext cx="10515600" cy="540397"/>
          </a:xfrm>
        </p:spPr>
        <p:txBody>
          <a:bodyPr>
            <a:normAutofit fontScale="90000"/>
          </a:bodyPr>
          <a:lstStyle/>
          <a:p>
            <a:endParaRPr lang="en-IN" dirty="0"/>
          </a:p>
        </p:txBody>
      </p:sp>
      <p:sp>
        <p:nvSpPr>
          <p:cNvPr id="8" name="Content Placeholder 7">
            <a:extLst>
              <a:ext uri="{FF2B5EF4-FFF2-40B4-BE49-F238E27FC236}">
                <a16:creationId xmlns:a16="http://schemas.microsoft.com/office/drawing/2014/main" id="{A978266B-B977-466E-93D0-933FEBCDC4E0}"/>
              </a:ext>
            </a:extLst>
          </p:cNvPr>
          <p:cNvSpPr>
            <a:spLocks noGrp="1"/>
          </p:cNvSpPr>
          <p:nvPr>
            <p:ph idx="1"/>
          </p:nvPr>
        </p:nvSpPr>
        <p:spPr>
          <a:xfrm>
            <a:off x="838200" y="1056443"/>
            <a:ext cx="10515600" cy="5120520"/>
          </a:xfrm>
        </p:spPr>
        <p:txBody>
          <a:bodyPr>
            <a:normAutofit/>
          </a:bodyPr>
          <a:lstStyle/>
          <a:p>
            <a:r>
              <a:rPr lang="en-US" sz="1800" dirty="0"/>
              <a:t> Inserting the set {K, E, O, Y}:</a:t>
            </a:r>
          </a:p>
          <a:p>
            <a:r>
              <a:rPr lang="en-US" sz="1800" dirty="0"/>
              <a:t>Till the insertion of the elements K and E, simply the support count is increased by 1. On inserting O we can see that there is no direct link between E and O, therefore a new node for the item O is initialized with the support count as 1 and item E is linked to this new node. On inserting Y, we first initialize a new node for the item Y with support count as 1 and link the new node of O with the new node of Y.</a:t>
            </a:r>
            <a:endParaRPr lang="en-IN" sz="1800" dirty="0"/>
          </a:p>
        </p:txBody>
      </p:sp>
      <p:sp>
        <p:nvSpPr>
          <p:cNvPr id="9" name="Rectangle: Rounded Corners 8">
            <a:extLst>
              <a:ext uri="{FF2B5EF4-FFF2-40B4-BE49-F238E27FC236}">
                <a16:creationId xmlns:a16="http://schemas.microsoft.com/office/drawing/2014/main" id="{410CF71C-CE26-470F-96DC-1588385D96E8}"/>
              </a:ext>
            </a:extLst>
          </p:cNvPr>
          <p:cNvSpPr/>
          <p:nvPr/>
        </p:nvSpPr>
        <p:spPr>
          <a:xfrm>
            <a:off x="5308846" y="2459115"/>
            <a:ext cx="701336" cy="38174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Null</a:t>
            </a:r>
          </a:p>
        </p:txBody>
      </p:sp>
      <p:sp>
        <p:nvSpPr>
          <p:cNvPr id="11" name="Rectangle: Rounded Corners 10">
            <a:extLst>
              <a:ext uri="{FF2B5EF4-FFF2-40B4-BE49-F238E27FC236}">
                <a16:creationId xmlns:a16="http://schemas.microsoft.com/office/drawing/2014/main" id="{4478E064-D042-41FE-A822-EABCE6EBDDFE}"/>
              </a:ext>
            </a:extLst>
          </p:cNvPr>
          <p:cNvSpPr/>
          <p:nvPr/>
        </p:nvSpPr>
        <p:spPr>
          <a:xfrm>
            <a:off x="4447712" y="3098308"/>
            <a:ext cx="701336" cy="38174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K : 1</a:t>
            </a:r>
          </a:p>
        </p:txBody>
      </p:sp>
      <p:sp>
        <p:nvSpPr>
          <p:cNvPr id="12" name="Rectangle: Rounded Corners 11">
            <a:extLst>
              <a:ext uri="{FF2B5EF4-FFF2-40B4-BE49-F238E27FC236}">
                <a16:creationId xmlns:a16="http://schemas.microsoft.com/office/drawing/2014/main" id="{4DC93D87-8C21-4D82-AB79-B79F632DCC45}"/>
              </a:ext>
            </a:extLst>
          </p:cNvPr>
          <p:cNvSpPr/>
          <p:nvPr/>
        </p:nvSpPr>
        <p:spPr>
          <a:xfrm>
            <a:off x="4447712" y="3705478"/>
            <a:ext cx="701336" cy="38174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E : 1</a:t>
            </a:r>
          </a:p>
        </p:txBody>
      </p:sp>
      <p:sp>
        <p:nvSpPr>
          <p:cNvPr id="13" name="Rectangle: Rounded Corners 12">
            <a:extLst>
              <a:ext uri="{FF2B5EF4-FFF2-40B4-BE49-F238E27FC236}">
                <a16:creationId xmlns:a16="http://schemas.microsoft.com/office/drawing/2014/main" id="{EFE9F864-EEBB-46E2-8C74-FD7A2E388C2A}"/>
              </a:ext>
            </a:extLst>
          </p:cNvPr>
          <p:cNvSpPr/>
          <p:nvPr/>
        </p:nvSpPr>
        <p:spPr>
          <a:xfrm>
            <a:off x="4447712" y="4312648"/>
            <a:ext cx="701336" cy="38174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 : 1</a:t>
            </a:r>
          </a:p>
        </p:txBody>
      </p:sp>
      <p:sp>
        <p:nvSpPr>
          <p:cNvPr id="14" name="Rectangle: Rounded Corners 13">
            <a:extLst>
              <a:ext uri="{FF2B5EF4-FFF2-40B4-BE49-F238E27FC236}">
                <a16:creationId xmlns:a16="http://schemas.microsoft.com/office/drawing/2014/main" id="{A2496609-19A2-4EA4-8DEA-3B14386665A3}"/>
              </a:ext>
            </a:extLst>
          </p:cNvPr>
          <p:cNvSpPr/>
          <p:nvPr/>
        </p:nvSpPr>
        <p:spPr>
          <a:xfrm>
            <a:off x="4447712" y="4902065"/>
            <a:ext cx="701336" cy="38174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 : 1</a:t>
            </a:r>
          </a:p>
        </p:txBody>
      </p:sp>
      <p:sp>
        <p:nvSpPr>
          <p:cNvPr id="15" name="Rectangle: Rounded Corners 14">
            <a:extLst>
              <a:ext uri="{FF2B5EF4-FFF2-40B4-BE49-F238E27FC236}">
                <a16:creationId xmlns:a16="http://schemas.microsoft.com/office/drawing/2014/main" id="{6F5AF054-8402-4DEA-B979-D46AF21868A4}"/>
              </a:ext>
            </a:extLst>
          </p:cNvPr>
          <p:cNvSpPr/>
          <p:nvPr/>
        </p:nvSpPr>
        <p:spPr>
          <a:xfrm>
            <a:off x="4447711" y="5560761"/>
            <a:ext cx="701336" cy="38174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 : 1</a:t>
            </a:r>
          </a:p>
        </p:txBody>
      </p:sp>
      <p:cxnSp>
        <p:nvCxnSpPr>
          <p:cNvPr id="17" name="Straight Arrow Connector 16">
            <a:extLst>
              <a:ext uri="{FF2B5EF4-FFF2-40B4-BE49-F238E27FC236}">
                <a16:creationId xmlns:a16="http://schemas.microsoft.com/office/drawing/2014/main" id="{ED364F90-7562-4513-AEDF-15B0D3547FFE}"/>
              </a:ext>
            </a:extLst>
          </p:cNvPr>
          <p:cNvCxnSpPr/>
          <p:nvPr/>
        </p:nvCxnSpPr>
        <p:spPr>
          <a:xfrm flipH="1">
            <a:off x="4971495" y="2840855"/>
            <a:ext cx="337351" cy="25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08559F3-CF82-4419-80D0-A0E00D2B5FA3}"/>
              </a:ext>
            </a:extLst>
          </p:cNvPr>
          <p:cNvCxnSpPr>
            <a:stCxn id="11" idx="2"/>
            <a:endCxn id="12" idx="0"/>
          </p:cNvCxnSpPr>
          <p:nvPr/>
        </p:nvCxnSpPr>
        <p:spPr>
          <a:xfrm>
            <a:off x="4798380" y="3480048"/>
            <a:ext cx="0" cy="22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FC9C2E-CB5D-4CF9-B881-854564994F42}"/>
              </a:ext>
            </a:extLst>
          </p:cNvPr>
          <p:cNvCxnSpPr>
            <a:stCxn id="12" idx="2"/>
            <a:endCxn id="13" idx="0"/>
          </p:cNvCxnSpPr>
          <p:nvPr/>
        </p:nvCxnSpPr>
        <p:spPr>
          <a:xfrm>
            <a:off x="4798380" y="4087218"/>
            <a:ext cx="0" cy="22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E8E67BA-B162-44EF-AE8B-928AA1141422}"/>
              </a:ext>
            </a:extLst>
          </p:cNvPr>
          <p:cNvCxnSpPr>
            <a:stCxn id="13" idx="2"/>
            <a:endCxn id="14" idx="0"/>
          </p:cNvCxnSpPr>
          <p:nvPr/>
        </p:nvCxnSpPr>
        <p:spPr>
          <a:xfrm>
            <a:off x="4798380" y="4694388"/>
            <a:ext cx="0" cy="207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9593BAA-85E9-4A87-8D0D-702D0AE274F2}"/>
              </a:ext>
            </a:extLst>
          </p:cNvPr>
          <p:cNvCxnSpPr>
            <a:stCxn id="14" idx="2"/>
            <a:endCxn id="15" idx="0"/>
          </p:cNvCxnSpPr>
          <p:nvPr/>
        </p:nvCxnSpPr>
        <p:spPr>
          <a:xfrm flipH="1">
            <a:off x="4798379" y="5283805"/>
            <a:ext cx="1" cy="276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486885D-03B7-408F-8931-8625AC5AB20B}"/>
              </a:ext>
            </a:extLst>
          </p:cNvPr>
          <p:cNvSpPr/>
          <p:nvPr/>
        </p:nvSpPr>
        <p:spPr>
          <a:xfrm>
            <a:off x="6096000" y="4902066"/>
            <a:ext cx="837460" cy="38174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O : 1</a:t>
            </a:r>
          </a:p>
        </p:txBody>
      </p:sp>
      <p:cxnSp>
        <p:nvCxnSpPr>
          <p:cNvPr id="28" name="Straight Arrow Connector 27">
            <a:extLst>
              <a:ext uri="{FF2B5EF4-FFF2-40B4-BE49-F238E27FC236}">
                <a16:creationId xmlns:a16="http://schemas.microsoft.com/office/drawing/2014/main" id="{27FD0D3B-D526-4AD0-B31C-1593DF5E030C}"/>
              </a:ext>
            </a:extLst>
          </p:cNvPr>
          <p:cNvCxnSpPr>
            <a:endCxn id="26" idx="0"/>
          </p:cNvCxnSpPr>
          <p:nvPr/>
        </p:nvCxnSpPr>
        <p:spPr>
          <a:xfrm>
            <a:off x="5149047" y="4087218"/>
            <a:ext cx="1365683" cy="814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BCE2705-A4E1-4603-A6A2-E2256F6DEDCB}"/>
              </a:ext>
            </a:extLst>
          </p:cNvPr>
          <p:cNvCxnSpPr>
            <a:stCxn id="14" idx="3"/>
            <a:endCxn id="26" idx="1"/>
          </p:cNvCxnSpPr>
          <p:nvPr/>
        </p:nvCxnSpPr>
        <p:spPr>
          <a:xfrm>
            <a:off x="5149048" y="5092935"/>
            <a:ext cx="946952" cy="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Rectangle: Rounded Corners 32">
            <a:extLst>
              <a:ext uri="{FF2B5EF4-FFF2-40B4-BE49-F238E27FC236}">
                <a16:creationId xmlns:a16="http://schemas.microsoft.com/office/drawing/2014/main" id="{103B3BC2-0DF8-460A-9875-C53654E51113}"/>
              </a:ext>
            </a:extLst>
          </p:cNvPr>
          <p:cNvSpPr/>
          <p:nvPr/>
        </p:nvSpPr>
        <p:spPr>
          <a:xfrm>
            <a:off x="4438834" y="3097043"/>
            <a:ext cx="701336" cy="38174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K : 2</a:t>
            </a:r>
          </a:p>
        </p:txBody>
      </p:sp>
      <p:sp>
        <p:nvSpPr>
          <p:cNvPr id="34" name="Rectangle: Rounded Corners 33">
            <a:extLst>
              <a:ext uri="{FF2B5EF4-FFF2-40B4-BE49-F238E27FC236}">
                <a16:creationId xmlns:a16="http://schemas.microsoft.com/office/drawing/2014/main" id="{79175742-44E3-4E91-8C0A-4D352AE0A2A0}"/>
              </a:ext>
            </a:extLst>
          </p:cNvPr>
          <p:cNvSpPr/>
          <p:nvPr/>
        </p:nvSpPr>
        <p:spPr>
          <a:xfrm>
            <a:off x="4447711" y="3702856"/>
            <a:ext cx="701336" cy="38174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E : 2</a:t>
            </a:r>
          </a:p>
        </p:txBody>
      </p:sp>
      <p:sp>
        <p:nvSpPr>
          <p:cNvPr id="35" name="Rectangle: Rounded Corners 34">
            <a:extLst>
              <a:ext uri="{FF2B5EF4-FFF2-40B4-BE49-F238E27FC236}">
                <a16:creationId xmlns:a16="http://schemas.microsoft.com/office/drawing/2014/main" id="{501CA7B8-71CE-4D27-893B-34DE6601B4EA}"/>
              </a:ext>
            </a:extLst>
          </p:cNvPr>
          <p:cNvSpPr/>
          <p:nvPr/>
        </p:nvSpPr>
        <p:spPr>
          <a:xfrm>
            <a:off x="6096000" y="5560763"/>
            <a:ext cx="819704" cy="381740"/>
          </a:xfrm>
          <a:prstGeom prst="roundRect">
            <a:avLst/>
          </a:prstGeom>
          <a:solidFill>
            <a:srgbClr val="13F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Y : 1</a:t>
            </a:r>
          </a:p>
        </p:txBody>
      </p:sp>
      <p:cxnSp>
        <p:nvCxnSpPr>
          <p:cNvPr id="36" name="Straight Arrow Connector 35">
            <a:extLst>
              <a:ext uri="{FF2B5EF4-FFF2-40B4-BE49-F238E27FC236}">
                <a16:creationId xmlns:a16="http://schemas.microsoft.com/office/drawing/2014/main" id="{71FD1126-BF24-40E4-BAD5-467E31AA2590}"/>
              </a:ext>
            </a:extLst>
          </p:cNvPr>
          <p:cNvCxnSpPr>
            <a:cxnSpLocks/>
            <a:stCxn id="15" idx="3"/>
          </p:cNvCxnSpPr>
          <p:nvPr/>
        </p:nvCxnSpPr>
        <p:spPr>
          <a:xfrm flipV="1">
            <a:off x="5149047" y="5739909"/>
            <a:ext cx="1006136" cy="1172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D666D1C0-3C1B-4870-ADCE-EDAEC83F25F0}"/>
              </a:ext>
            </a:extLst>
          </p:cNvPr>
          <p:cNvCxnSpPr>
            <a:cxnSpLocks/>
            <a:stCxn id="26" idx="2"/>
            <a:endCxn id="35" idx="0"/>
          </p:cNvCxnSpPr>
          <p:nvPr/>
        </p:nvCxnSpPr>
        <p:spPr>
          <a:xfrm flipH="1">
            <a:off x="6505852" y="5283806"/>
            <a:ext cx="8878" cy="27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039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1000" fill="hold"/>
                                        <p:tgtEl>
                                          <p:spTgt spid="33"/>
                                        </p:tgtEl>
                                        <p:attrNameLst>
                                          <p:attrName>ppt_w</p:attrName>
                                        </p:attrNameLst>
                                      </p:cBhvr>
                                      <p:tavLst>
                                        <p:tav tm="0">
                                          <p:val>
                                            <p:fltVal val="0"/>
                                          </p:val>
                                        </p:tav>
                                        <p:tav tm="100000">
                                          <p:val>
                                            <p:strVal val="#ppt_w"/>
                                          </p:val>
                                        </p:tav>
                                      </p:tavLst>
                                    </p:anim>
                                    <p:anim calcmode="lin" valueType="num">
                                      <p:cBhvr>
                                        <p:cTn id="18" dur="1000" fill="hold"/>
                                        <p:tgtEl>
                                          <p:spTgt spid="33"/>
                                        </p:tgtEl>
                                        <p:attrNameLst>
                                          <p:attrName>ppt_h</p:attrName>
                                        </p:attrNameLst>
                                      </p:cBhvr>
                                      <p:tavLst>
                                        <p:tav tm="0">
                                          <p:val>
                                            <p:fltVal val="0"/>
                                          </p:val>
                                        </p:tav>
                                        <p:tav tm="100000">
                                          <p:val>
                                            <p:strVal val="#ppt_h"/>
                                          </p:val>
                                        </p:tav>
                                      </p:tavLst>
                                    </p:anim>
                                    <p:anim calcmode="lin" valueType="num">
                                      <p:cBhvr>
                                        <p:cTn id="19" dur="1000" fill="hold"/>
                                        <p:tgtEl>
                                          <p:spTgt spid="33"/>
                                        </p:tgtEl>
                                        <p:attrNameLst>
                                          <p:attrName>style.rotation</p:attrName>
                                        </p:attrNameLst>
                                      </p:cBhvr>
                                      <p:tavLst>
                                        <p:tav tm="0">
                                          <p:val>
                                            <p:fltVal val="90"/>
                                          </p:val>
                                        </p:tav>
                                        <p:tav tm="100000">
                                          <p:val>
                                            <p:fltVal val="0"/>
                                          </p:val>
                                        </p:tav>
                                      </p:tavLst>
                                    </p:anim>
                                    <p:animEffect transition="in" filter="fade">
                                      <p:cBhvr>
                                        <p:cTn id="20" dur="10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randombar(horizontal)">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heel(1)">
                                      <p:cBhvr>
                                        <p:cTn id="37" dur="20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randombar(horizontal)">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randombar(horizontal)">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4" grpId="0" animBg="1"/>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B352-B989-49F2-8327-8431E25398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90E94D-04B8-4EDD-9864-3AFF75C6313C}"/>
              </a:ext>
            </a:extLst>
          </p:cNvPr>
          <p:cNvSpPr>
            <a:spLocks noGrp="1"/>
          </p:cNvSpPr>
          <p:nvPr>
            <p:ph idx="1"/>
          </p:nvPr>
        </p:nvSpPr>
        <p:spPr/>
        <p:txBody>
          <a:bodyPr/>
          <a:lstStyle/>
          <a:p>
            <a:r>
              <a:rPr lang="en-US" dirty="0"/>
              <a:t> Inserting the set {K, E, M}:</a:t>
            </a:r>
          </a:p>
          <a:p>
            <a:r>
              <a:rPr lang="en-US" dirty="0"/>
              <a:t>Here simply the support count of each element is increased by 1.</a:t>
            </a:r>
            <a:endParaRPr lang="en-IN" dirty="0"/>
          </a:p>
        </p:txBody>
      </p:sp>
      <p:pic>
        <p:nvPicPr>
          <p:cNvPr id="4" name="Picture 3">
            <a:extLst>
              <a:ext uri="{FF2B5EF4-FFF2-40B4-BE49-F238E27FC236}">
                <a16:creationId xmlns:a16="http://schemas.microsoft.com/office/drawing/2014/main" id="{DDEB644D-DFC1-411D-9248-096F609F5D81}"/>
              </a:ext>
            </a:extLst>
          </p:cNvPr>
          <p:cNvPicPr>
            <a:picLocks noChangeAspect="1"/>
          </p:cNvPicPr>
          <p:nvPr/>
        </p:nvPicPr>
        <p:blipFill>
          <a:blip r:embed="rId2"/>
          <a:stretch>
            <a:fillRect/>
          </a:stretch>
        </p:blipFill>
        <p:spPr>
          <a:xfrm>
            <a:off x="3939281" y="2939026"/>
            <a:ext cx="3340408" cy="3306461"/>
          </a:xfrm>
          <a:prstGeom prst="rect">
            <a:avLst/>
          </a:prstGeom>
        </p:spPr>
      </p:pic>
    </p:spTree>
    <p:extLst>
      <p:ext uri="{BB962C8B-B14F-4D97-AF65-F5344CB8AC3E}">
        <p14:creationId xmlns:p14="http://schemas.microsoft.com/office/powerpoint/2010/main" val="189132697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784F-56B7-4A13-B598-9B47487893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4E986D-063B-4EA2-8693-D2FD11CA4CC5}"/>
              </a:ext>
            </a:extLst>
          </p:cNvPr>
          <p:cNvSpPr>
            <a:spLocks noGrp="1"/>
          </p:cNvSpPr>
          <p:nvPr>
            <p:ph idx="1"/>
          </p:nvPr>
        </p:nvSpPr>
        <p:spPr/>
        <p:txBody>
          <a:bodyPr/>
          <a:lstStyle/>
          <a:p>
            <a:r>
              <a:rPr lang="en-US" sz="2000" dirty="0"/>
              <a:t>Inserting the set {K, M, Y}:</a:t>
            </a:r>
          </a:p>
          <a:p>
            <a:r>
              <a:rPr lang="en-US" sz="2000" dirty="0"/>
              <a:t>Similar to step b), first the support count of K is increased, then new nodes for M and Y are initialized and linked accordingly.</a:t>
            </a:r>
            <a:endParaRPr lang="en-IN" sz="2000" dirty="0"/>
          </a:p>
        </p:txBody>
      </p:sp>
      <p:pic>
        <p:nvPicPr>
          <p:cNvPr id="4" name="Picture 3">
            <a:extLst>
              <a:ext uri="{FF2B5EF4-FFF2-40B4-BE49-F238E27FC236}">
                <a16:creationId xmlns:a16="http://schemas.microsoft.com/office/drawing/2014/main" id="{DB618AC6-A57A-4A6E-9906-5915284D4132}"/>
              </a:ext>
            </a:extLst>
          </p:cNvPr>
          <p:cNvPicPr>
            <a:picLocks noChangeAspect="1"/>
          </p:cNvPicPr>
          <p:nvPr/>
        </p:nvPicPr>
        <p:blipFill>
          <a:blip r:embed="rId2"/>
          <a:stretch>
            <a:fillRect/>
          </a:stretch>
        </p:blipFill>
        <p:spPr>
          <a:xfrm>
            <a:off x="5074359" y="2686371"/>
            <a:ext cx="4380359" cy="3235036"/>
          </a:xfrm>
          <a:prstGeom prst="rect">
            <a:avLst/>
          </a:prstGeom>
        </p:spPr>
      </p:pic>
    </p:spTree>
    <p:extLst>
      <p:ext uri="{BB962C8B-B14F-4D97-AF65-F5344CB8AC3E}">
        <p14:creationId xmlns:p14="http://schemas.microsoft.com/office/powerpoint/2010/main" val="56219283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D4FF-876D-4FA3-849F-1C780AA083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836E51-B860-4F29-A7C2-807B9F7A4E97}"/>
              </a:ext>
            </a:extLst>
          </p:cNvPr>
          <p:cNvSpPr>
            <a:spLocks noGrp="1"/>
          </p:cNvSpPr>
          <p:nvPr>
            <p:ph idx="1"/>
          </p:nvPr>
        </p:nvSpPr>
        <p:spPr/>
        <p:txBody>
          <a:bodyPr>
            <a:normAutofit/>
          </a:bodyPr>
          <a:lstStyle/>
          <a:p>
            <a:r>
              <a:rPr lang="en-US" sz="1800" dirty="0"/>
              <a:t>Inserting the set {K, E, O}:</a:t>
            </a:r>
          </a:p>
          <a:p>
            <a:r>
              <a:rPr lang="en-US" sz="1800" dirty="0"/>
              <a:t>Here simply the support counts of the respective elements are increased. Note that the support count of the new node of item O is increased.</a:t>
            </a:r>
            <a:endParaRPr lang="en-IN" sz="1800" dirty="0"/>
          </a:p>
        </p:txBody>
      </p:sp>
      <p:pic>
        <p:nvPicPr>
          <p:cNvPr id="4" name="Picture 3">
            <a:extLst>
              <a:ext uri="{FF2B5EF4-FFF2-40B4-BE49-F238E27FC236}">
                <a16:creationId xmlns:a16="http://schemas.microsoft.com/office/drawing/2014/main" id="{3471301C-0272-43F1-9E04-84D24447CBEB}"/>
              </a:ext>
            </a:extLst>
          </p:cNvPr>
          <p:cNvPicPr>
            <a:picLocks noChangeAspect="1"/>
          </p:cNvPicPr>
          <p:nvPr/>
        </p:nvPicPr>
        <p:blipFill>
          <a:blip r:embed="rId2"/>
          <a:stretch>
            <a:fillRect/>
          </a:stretch>
        </p:blipFill>
        <p:spPr>
          <a:xfrm>
            <a:off x="4602100" y="2607018"/>
            <a:ext cx="5367523" cy="3704882"/>
          </a:xfrm>
          <a:prstGeom prst="rect">
            <a:avLst/>
          </a:prstGeom>
        </p:spPr>
      </p:pic>
    </p:spTree>
    <p:extLst>
      <p:ext uri="{BB962C8B-B14F-4D97-AF65-F5344CB8AC3E}">
        <p14:creationId xmlns:p14="http://schemas.microsoft.com/office/powerpoint/2010/main" val="89373164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77B7-1027-4860-9FB9-D8B41B47C6E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7464C65-7CB0-4223-B31A-616E6B2E876C}"/>
              </a:ext>
            </a:extLst>
          </p:cNvPr>
          <p:cNvPicPr>
            <a:picLocks noGrp="1" noChangeAspect="1"/>
          </p:cNvPicPr>
          <p:nvPr>
            <p:ph idx="1"/>
          </p:nvPr>
        </p:nvPicPr>
        <p:blipFill>
          <a:blip r:embed="rId2"/>
          <a:stretch>
            <a:fillRect/>
          </a:stretch>
        </p:blipFill>
        <p:spPr>
          <a:xfrm>
            <a:off x="440452" y="1807869"/>
            <a:ext cx="5985294" cy="4131292"/>
          </a:xfrm>
          <a:prstGeom prst="rect">
            <a:avLst/>
          </a:prstGeom>
        </p:spPr>
      </p:pic>
      <p:graphicFrame>
        <p:nvGraphicFramePr>
          <p:cNvPr id="7" name="Table 7">
            <a:extLst>
              <a:ext uri="{FF2B5EF4-FFF2-40B4-BE49-F238E27FC236}">
                <a16:creationId xmlns:a16="http://schemas.microsoft.com/office/drawing/2014/main" id="{F42092E0-3559-4BC9-8039-A9C9A773EE64}"/>
              </a:ext>
            </a:extLst>
          </p:cNvPr>
          <p:cNvGraphicFramePr>
            <a:graphicFrameLocks noGrp="1"/>
          </p:cNvGraphicFramePr>
          <p:nvPr>
            <p:extLst>
              <p:ext uri="{D42A27DB-BD31-4B8C-83A1-F6EECF244321}">
                <p14:modId xmlns:p14="http://schemas.microsoft.com/office/powerpoint/2010/main" val="3225101127"/>
              </p:ext>
            </p:extLst>
          </p:nvPr>
        </p:nvGraphicFramePr>
        <p:xfrm>
          <a:off x="5941361" y="2760995"/>
          <a:ext cx="5985296" cy="2225040"/>
        </p:xfrm>
        <a:graphic>
          <a:graphicData uri="http://schemas.openxmlformats.org/drawingml/2006/table">
            <a:tbl>
              <a:tblPr firstRow="1" bandRow="1">
                <a:tableStyleId>{5940675A-B579-460E-94D1-54222C63F5DA}</a:tableStyleId>
              </a:tblPr>
              <a:tblGrid>
                <a:gridCol w="2992648">
                  <a:extLst>
                    <a:ext uri="{9D8B030D-6E8A-4147-A177-3AD203B41FA5}">
                      <a16:colId xmlns:a16="http://schemas.microsoft.com/office/drawing/2014/main" val="3488123912"/>
                    </a:ext>
                  </a:extLst>
                </a:gridCol>
                <a:gridCol w="2992648">
                  <a:extLst>
                    <a:ext uri="{9D8B030D-6E8A-4147-A177-3AD203B41FA5}">
                      <a16:colId xmlns:a16="http://schemas.microsoft.com/office/drawing/2014/main" val="204031812"/>
                    </a:ext>
                  </a:extLst>
                </a:gridCol>
              </a:tblGrid>
              <a:tr h="370840">
                <a:tc>
                  <a:txBody>
                    <a:bodyPr/>
                    <a:lstStyle/>
                    <a:p>
                      <a:r>
                        <a:rPr lang="en-IN" b="1" dirty="0"/>
                        <a:t>Items</a:t>
                      </a:r>
                    </a:p>
                  </a:txBody>
                  <a:tcPr/>
                </a:tc>
                <a:tc>
                  <a:txBody>
                    <a:bodyPr/>
                    <a:lstStyle/>
                    <a:p>
                      <a:r>
                        <a:rPr lang="en-IN" b="1" dirty="0"/>
                        <a:t>Conditional Pattern Base</a:t>
                      </a:r>
                    </a:p>
                  </a:txBody>
                  <a:tcPr/>
                </a:tc>
                <a:extLst>
                  <a:ext uri="{0D108BD9-81ED-4DB2-BD59-A6C34878D82A}">
                    <a16:rowId xmlns:a16="http://schemas.microsoft.com/office/drawing/2014/main" val="3327276915"/>
                  </a:ext>
                </a:extLst>
              </a:tr>
              <a:tr h="370840">
                <a:tc>
                  <a:txBody>
                    <a:bodyPr/>
                    <a:lstStyle/>
                    <a:p>
                      <a:r>
                        <a:rPr lang="en-IN" dirty="0"/>
                        <a:t>Y</a:t>
                      </a:r>
                    </a:p>
                  </a:txBody>
                  <a:tcPr/>
                </a:tc>
                <a:tc>
                  <a:txBody>
                    <a:bodyPr/>
                    <a:lstStyle/>
                    <a:p>
                      <a:r>
                        <a:rPr lang="en-IN" dirty="0"/>
                        <a:t>{K,E,M,O:1}, {K,E,O:1},{K,M:1}</a:t>
                      </a:r>
                    </a:p>
                  </a:txBody>
                  <a:tcPr/>
                </a:tc>
                <a:extLst>
                  <a:ext uri="{0D108BD9-81ED-4DB2-BD59-A6C34878D82A}">
                    <a16:rowId xmlns:a16="http://schemas.microsoft.com/office/drawing/2014/main" val="1956680886"/>
                  </a:ext>
                </a:extLst>
              </a:tr>
              <a:tr h="370840">
                <a:tc>
                  <a:txBody>
                    <a:bodyPr/>
                    <a:lstStyle/>
                    <a:p>
                      <a:r>
                        <a:rPr lang="en-IN" dirty="0"/>
                        <a:t>O</a:t>
                      </a:r>
                    </a:p>
                  </a:txBody>
                  <a:tcPr/>
                </a:tc>
                <a:tc>
                  <a:txBody>
                    <a:bodyPr/>
                    <a:lstStyle/>
                    <a:p>
                      <a:r>
                        <a:rPr lang="en-IN" dirty="0"/>
                        <a:t>{K,E,M:1}, {K,E:2}</a:t>
                      </a:r>
                    </a:p>
                  </a:txBody>
                  <a:tcPr/>
                </a:tc>
                <a:extLst>
                  <a:ext uri="{0D108BD9-81ED-4DB2-BD59-A6C34878D82A}">
                    <a16:rowId xmlns:a16="http://schemas.microsoft.com/office/drawing/2014/main" val="2470073781"/>
                  </a:ext>
                </a:extLst>
              </a:tr>
              <a:tr h="370840">
                <a:tc>
                  <a:txBody>
                    <a:bodyPr/>
                    <a:lstStyle/>
                    <a:p>
                      <a:r>
                        <a:rPr lang="en-IN" dirty="0"/>
                        <a:t>M</a:t>
                      </a:r>
                    </a:p>
                  </a:txBody>
                  <a:tcPr/>
                </a:tc>
                <a:tc>
                  <a:txBody>
                    <a:bodyPr/>
                    <a:lstStyle/>
                    <a:p>
                      <a:r>
                        <a:rPr lang="en-IN" dirty="0"/>
                        <a:t>{K,E:2}, {K:1}</a:t>
                      </a:r>
                    </a:p>
                  </a:txBody>
                  <a:tcPr/>
                </a:tc>
                <a:extLst>
                  <a:ext uri="{0D108BD9-81ED-4DB2-BD59-A6C34878D82A}">
                    <a16:rowId xmlns:a16="http://schemas.microsoft.com/office/drawing/2014/main" val="3654129950"/>
                  </a:ext>
                </a:extLst>
              </a:tr>
              <a:tr h="370840">
                <a:tc>
                  <a:txBody>
                    <a:bodyPr/>
                    <a:lstStyle/>
                    <a:p>
                      <a:r>
                        <a:rPr lang="en-IN" dirty="0"/>
                        <a:t>E</a:t>
                      </a:r>
                    </a:p>
                  </a:txBody>
                  <a:tcPr/>
                </a:tc>
                <a:tc>
                  <a:txBody>
                    <a:bodyPr/>
                    <a:lstStyle/>
                    <a:p>
                      <a:r>
                        <a:rPr lang="en-IN" dirty="0"/>
                        <a:t>{K:4}</a:t>
                      </a:r>
                    </a:p>
                  </a:txBody>
                  <a:tcPr/>
                </a:tc>
                <a:extLst>
                  <a:ext uri="{0D108BD9-81ED-4DB2-BD59-A6C34878D82A}">
                    <a16:rowId xmlns:a16="http://schemas.microsoft.com/office/drawing/2014/main" val="750414650"/>
                  </a:ext>
                </a:extLst>
              </a:tr>
              <a:tr h="370840">
                <a:tc>
                  <a:txBody>
                    <a:bodyPr/>
                    <a:lstStyle/>
                    <a:p>
                      <a:r>
                        <a:rPr lang="en-IN" dirty="0"/>
                        <a:t>K</a:t>
                      </a:r>
                    </a:p>
                  </a:txBody>
                  <a:tcPr/>
                </a:tc>
                <a:tc>
                  <a:txBody>
                    <a:bodyPr/>
                    <a:lstStyle/>
                    <a:p>
                      <a:endParaRPr lang="en-IN" dirty="0"/>
                    </a:p>
                  </a:txBody>
                  <a:tcPr/>
                </a:tc>
                <a:extLst>
                  <a:ext uri="{0D108BD9-81ED-4DB2-BD59-A6C34878D82A}">
                    <a16:rowId xmlns:a16="http://schemas.microsoft.com/office/drawing/2014/main" val="1455799457"/>
                  </a:ext>
                </a:extLst>
              </a:tr>
            </a:tbl>
          </a:graphicData>
        </a:graphic>
      </p:graphicFrame>
    </p:spTree>
    <p:extLst>
      <p:ext uri="{BB962C8B-B14F-4D97-AF65-F5344CB8AC3E}">
        <p14:creationId xmlns:p14="http://schemas.microsoft.com/office/powerpoint/2010/main" val="3589867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47A5-EC7B-41C9-8D9C-F09DE88733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C1173C-58D1-4302-8982-03B4866FEAFE}"/>
              </a:ext>
            </a:extLst>
          </p:cNvPr>
          <p:cNvSpPr>
            <a:spLocks noGrp="1"/>
          </p:cNvSpPr>
          <p:nvPr>
            <p:ph idx="1"/>
          </p:nvPr>
        </p:nvSpPr>
        <p:spPr/>
        <p:txBody>
          <a:bodyPr>
            <a:normAutofit/>
          </a:bodyPr>
          <a:lstStyle/>
          <a:p>
            <a:r>
              <a:rPr lang="en-US" sz="2000" dirty="0"/>
              <a:t>Now for each item the Conditional Frequent Pattern Tree is built. It is done by taking the set of elements which is common in all the paths in the Conditional Pattern Base of that item and calculating it’s support count by summing the support counts of all the paths in the Conditional Pattern Base.</a:t>
            </a:r>
            <a:endParaRPr lang="en-IN" sz="2000" dirty="0"/>
          </a:p>
        </p:txBody>
      </p:sp>
      <p:pic>
        <p:nvPicPr>
          <p:cNvPr id="4" name="Content Placeholder 3">
            <a:extLst>
              <a:ext uri="{FF2B5EF4-FFF2-40B4-BE49-F238E27FC236}">
                <a16:creationId xmlns:a16="http://schemas.microsoft.com/office/drawing/2014/main" id="{8B9EA95F-7A53-4EAD-812C-A052BDF920B8}"/>
              </a:ext>
            </a:extLst>
          </p:cNvPr>
          <p:cNvPicPr>
            <a:picLocks noChangeAspect="1"/>
          </p:cNvPicPr>
          <p:nvPr/>
        </p:nvPicPr>
        <p:blipFill>
          <a:blip r:embed="rId2"/>
          <a:stretch>
            <a:fillRect/>
          </a:stretch>
        </p:blipFill>
        <p:spPr>
          <a:xfrm>
            <a:off x="440452" y="3284737"/>
            <a:ext cx="3845650" cy="2654423"/>
          </a:xfrm>
          <a:prstGeom prst="rect">
            <a:avLst/>
          </a:prstGeom>
        </p:spPr>
      </p:pic>
      <p:graphicFrame>
        <p:nvGraphicFramePr>
          <p:cNvPr id="5" name="Table 7">
            <a:extLst>
              <a:ext uri="{FF2B5EF4-FFF2-40B4-BE49-F238E27FC236}">
                <a16:creationId xmlns:a16="http://schemas.microsoft.com/office/drawing/2014/main" id="{4952FF9B-1433-4850-A8B4-01A2B2534B63}"/>
              </a:ext>
            </a:extLst>
          </p:cNvPr>
          <p:cNvGraphicFramePr>
            <a:graphicFrameLocks noGrp="1"/>
          </p:cNvGraphicFramePr>
          <p:nvPr>
            <p:extLst>
              <p:ext uri="{D42A27DB-BD31-4B8C-83A1-F6EECF244321}">
                <p14:modId xmlns:p14="http://schemas.microsoft.com/office/powerpoint/2010/main" val="2997932142"/>
              </p:ext>
            </p:extLst>
          </p:nvPr>
        </p:nvGraphicFramePr>
        <p:xfrm>
          <a:off x="4591953" y="3499428"/>
          <a:ext cx="5679512" cy="2743200"/>
        </p:xfrm>
        <a:graphic>
          <a:graphicData uri="http://schemas.openxmlformats.org/drawingml/2006/table">
            <a:tbl>
              <a:tblPr firstRow="1" bandRow="1">
                <a:tableStyleId>{5940675A-B579-460E-94D1-54222C63F5DA}</a:tableStyleId>
              </a:tblPr>
              <a:tblGrid>
                <a:gridCol w="850059">
                  <a:extLst>
                    <a:ext uri="{9D8B030D-6E8A-4147-A177-3AD203B41FA5}">
                      <a16:colId xmlns:a16="http://schemas.microsoft.com/office/drawing/2014/main" val="3488123912"/>
                    </a:ext>
                  </a:extLst>
                </a:gridCol>
                <a:gridCol w="3444536">
                  <a:extLst>
                    <a:ext uri="{9D8B030D-6E8A-4147-A177-3AD203B41FA5}">
                      <a16:colId xmlns:a16="http://schemas.microsoft.com/office/drawing/2014/main" val="204031812"/>
                    </a:ext>
                  </a:extLst>
                </a:gridCol>
                <a:gridCol w="1384917">
                  <a:extLst>
                    <a:ext uri="{9D8B030D-6E8A-4147-A177-3AD203B41FA5}">
                      <a16:colId xmlns:a16="http://schemas.microsoft.com/office/drawing/2014/main" val="1887459658"/>
                    </a:ext>
                  </a:extLst>
                </a:gridCol>
              </a:tblGrid>
              <a:tr h="332642">
                <a:tc>
                  <a:txBody>
                    <a:bodyPr/>
                    <a:lstStyle/>
                    <a:p>
                      <a:r>
                        <a:rPr lang="en-IN" b="1" dirty="0"/>
                        <a:t>Items</a:t>
                      </a:r>
                    </a:p>
                  </a:txBody>
                  <a:tcPr/>
                </a:tc>
                <a:tc>
                  <a:txBody>
                    <a:bodyPr/>
                    <a:lstStyle/>
                    <a:p>
                      <a:r>
                        <a:rPr lang="en-IN" b="1" dirty="0"/>
                        <a:t>Conditional Pattern Base</a:t>
                      </a:r>
                    </a:p>
                  </a:txBody>
                  <a:tcPr/>
                </a:tc>
                <a:tc>
                  <a:txBody>
                    <a:bodyPr/>
                    <a:lstStyle/>
                    <a:p>
                      <a:r>
                        <a:rPr lang="en-IN" b="1" dirty="0"/>
                        <a:t>Conditional Frequent pattern tree</a:t>
                      </a:r>
                    </a:p>
                  </a:txBody>
                  <a:tcPr/>
                </a:tc>
                <a:extLst>
                  <a:ext uri="{0D108BD9-81ED-4DB2-BD59-A6C34878D82A}">
                    <a16:rowId xmlns:a16="http://schemas.microsoft.com/office/drawing/2014/main" val="3327276915"/>
                  </a:ext>
                </a:extLst>
              </a:tr>
              <a:tr h="332642">
                <a:tc>
                  <a:txBody>
                    <a:bodyPr/>
                    <a:lstStyle/>
                    <a:p>
                      <a:r>
                        <a:rPr lang="en-IN" dirty="0"/>
                        <a:t>Y</a:t>
                      </a:r>
                    </a:p>
                  </a:txBody>
                  <a:tcPr/>
                </a:tc>
                <a:tc>
                  <a:txBody>
                    <a:bodyPr/>
                    <a:lstStyle/>
                    <a:p>
                      <a:r>
                        <a:rPr lang="en-IN" dirty="0"/>
                        <a:t>{K,E,M,O:1}, {K,E,O:1},{K,M:1}</a:t>
                      </a:r>
                    </a:p>
                  </a:txBody>
                  <a:tcPr/>
                </a:tc>
                <a:tc>
                  <a:txBody>
                    <a:bodyPr/>
                    <a:lstStyle/>
                    <a:p>
                      <a:r>
                        <a:rPr lang="en-IN" dirty="0"/>
                        <a:t>{K:3}</a:t>
                      </a:r>
                    </a:p>
                  </a:txBody>
                  <a:tcPr/>
                </a:tc>
                <a:extLst>
                  <a:ext uri="{0D108BD9-81ED-4DB2-BD59-A6C34878D82A}">
                    <a16:rowId xmlns:a16="http://schemas.microsoft.com/office/drawing/2014/main" val="1956680886"/>
                  </a:ext>
                </a:extLst>
              </a:tr>
              <a:tr h="332642">
                <a:tc>
                  <a:txBody>
                    <a:bodyPr/>
                    <a:lstStyle/>
                    <a:p>
                      <a:r>
                        <a:rPr lang="en-IN" dirty="0"/>
                        <a:t>O</a:t>
                      </a:r>
                    </a:p>
                  </a:txBody>
                  <a:tcPr/>
                </a:tc>
                <a:tc>
                  <a:txBody>
                    <a:bodyPr/>
                    <a:lstStyle/>
                    <a:p>
                      <a:r>
                        <a:rPr lang="en-IN" dirty="0"/>
                        <a:t>{K,E,M:1}, {K,E:2}</a:t>
                      </a:r>
                    </a:p>
                  </a:txBody>
                  <a:tcPr/>
                </a:tc>
                <a:tc>
                  <a:txBody>
                    <a:bodyPr/>
                    <a:lstStyle/>
                    <a:p>
                      <a:r>
                        <a:rPr lang="en-IN" dirty="0"/>
                        <a:t>{K,E:3}</a:t>
                      </a:r>
                    </a:p>
                  </a:txBody>
                  <a:tcPr/>
                </a:tc>
                <a:extLst>
                  <a:ext uri="{0D108BD9-81ED-4DB2-BD59-A6C34878D82A}">
                    <a16:rowId xmlns:a16="http://schemas.microsoft.com/office/drawing/2014/main" val="2470073781"/>
                  </a:ext>
                </a:extLst>
              </a:tr>
              <a:tr h="332642">
                <a:tc>
                  <a:txBody>
                    <a:bodyPr/>
                    <a:lstStyle/>
                    <a:p>
                      <a:r>
                        <a:rPr lang="en-IN" dirty="0"/>
                        <a:t>M</a:t>
                      </a:r>
                    </a:p>
                  </a:txBody>
                  <a:tcPr/>
                </a:tc>
                <a:tc>
                  <a:txBody>
                    <a:bodyPr/>
                    <a:lstStyle/>
                    <a:p>
                      <a:r>
                        <a:rPr lang="en-IN" dirty="0"/>
                        <a:t>{K,E:2}, {K:1}</a:t>
                      </a:r>
                    </a:p>
                  </a:txBody>
                  <a:tcPr/>
                </a:tc>
                <a:tc>
                  <a:txBody>
                    <a:bodyPr/>
                    <a:lstStyle/>
                    <a:p>
                      <a:r>
                        <a:rPr lang="en-IN" dirty="0"/>
                        <a:t>{K:3}</a:t>
                      </a:r>
                    </a:p>
                  </a:txBody>
                  <a:tcPr/>
                </a:tc>
                <a:extLst>
                  <a:ext uri="{0D108BD9-81ED-4DB2-BD59-A6C34878D82A}">
                    <a16:rowId xmlns:a16="http://schemas.microsoft.com/office/drawing/2014/main" val="3654129950"/>
                  </a:ext>
                </a:extLst>
              </a:tr>
              <a:tr h="332642">
                <a:tc>
                  <a:txBody>
                    <a:bodyPr/>
                    <a:lstStyle/>
                    <a:p>
                      <a:r>
                        <a:rPr lang="en-IN" dirty="0"/>
                        <a:t>E</a:t>
                      </a:r>
                    </a:p>
                  </a:txBody>
                  <a:tcPr/>
                </a:tc>
                <a:tc>
                  <a:txBody>
                    <a:bodyPr/>
                    <a:lstStyle/>
                    <a:p>
                      <a:r>
                        <a:rPr lang="en-IN" dirty="0"/>
                        <a:t>{K:4}</a:t>
                      </a:r>
                    </a:p>
                  </a:txBody>
                  <a:tcPr/>
                </a:tc>
                <a:tc>
                  <a:txBody>
                    <a:bodyPr/>
                    <a:lstStyle/>
                    <a:p>
                      <a:r>
                        <a:rPr lang="en-IN" dirty="0"/>
                        <a:t>{K:4}</a:t>
                      </a:r>
                    </a:p>
                  </a:txBody>
                  <a:tcPr/>
                </a:tc>
                <a:extLst>
                  <a:ext uri="{0D108BD9-81ED-4DB2-BD59-A6C34878D82A}">
                    <a16:rowId xmlns:a16="http://schemas.microsoft.com/office/drawing/2014/main" val="750414650"/>
                  </a:ext>
                </a:extLst>
              </a:tr>
              <a:tr h="332642">
                <a:tc>
                  <a:txBody>
                    <a:bodyPr/>
                    <a:lstStyle/>
                    <a:p>
                      <a:r>
                        <a:rPr lang="en-IN" dirty="0"/>
                        <a:t>K</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55799457"/>
                  </a:ext>
                </a:extLst>
              </a:tr>
            </a:tbl>
          </a:graphicData>
        </a:graphic>
      </p:graphicFrame>
    </p:spTree>
    <p:extLst>
      <p:ext uri="{BB962C8B-B14F-4D97-AF65-F5344CB8AC3E}">
        <p14:creationId xmlns:p14="http://schemas.microsoft.com/office/powerpoint/2010/main" val="1785684421"/>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00A7-81BB-494A-9310-F418189A95F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4919117-26BE-4067-9B53-815914AA146C}"/>
              </a:ext>
            </a:extLst>
          </p:cNvPr>
          <p:cNvPicPr>
            <a:picLocks noGrp="1" noChangeAspect="1"/>
          </p:cNvPicPr>
          <p:nvPr>
            <p:ph idx="1"/>
          </p:nvPr>
        </p:nvPicPr>
        <p:blipFill>
          <a:blip r:embed="rId2"/>
          <a:stretch>
            <a:fillRect/>
          </a:stretch>
        </p:blipFill>
        <p:spPr>
          <a:xfrm>
            <a:off x="2681287" y="2967831"/>
            <a:ext cx="6829425" cy="2066925"/>
          </a:xfrm>
          <a:prstGeom prst="rect">
            <a:avLst/>
          </a:prstGeom>
        </p:spPr>
      </p:pic>
      <p:sp>
        <p:nvSpPr>
          <p:cNvPr id="5" name="Rectangle 4">
            <a:extLst>
              <a:ext uri="{FF2B5EF4-FFF2-40B4-BE49-F238E27FC236}">
                <a16:creationId xmlns:a16="http://schemas.microsoft.com/office/drawing/2014/main" id="{AED6E654-2AAA-41C9-A20C-A428AB6384FD}"/>
              </a:ext>
            </a:extLst>
          </p:cNvPr>
          <p:cNvSpPr/>
          <p:nvPr/>
        </p:nvSpPr>
        <p:spPr>
          <a:xfrm>
            <a:off x="838199" y="1951672"/>
            <a:ext cx="10383175" cy="923330"/>
          </a:xfrm>
          <a:prstGeom prst="rect">
            <a:avLst/>
          </a:prstGeom>
        </p:spPr>
        <p:txBody>
          <a:bodyPr wrap="square">
            <a:spAutoFit/>
          </a:bodyPr>
          <a:lstStyle/>
          <a:p>
            <a:r>
              <a:rPr lang="en-US" dirty="0"/>
              <a:t>From the Conditional Frequent Pattern tree, the Frequent Pattern rules are generated by pairing the items of the Conditional Frequent Pattern Tree set to the corresponding to the item as given in the below table.</a:t>
            </a:r>
          </a:p>
          <a:p>
            <a:endParaRPr lang="en-US" dirty="0"/>
          </a:p>
        </p:txBody>
      </p:sp>
      <p:sp>
        <p:nvSpPr>
          <p:cNvPr id="6" name="Rectangle 5">
            <a:extLst>
              <a:ext uri="{FF2B5EF4-FFF2-40B4-BE49-F238E27FC236}">
                <a16:creationId xmlns:a16="http://schemas.microsoft.com/office/drawing/2014/main" id="{141F5B1E-889E-4E44-9C4B-214960A7D7F3}"/>
              </a:ext>
            </a:extLst>
          </p:cNvPr>
          <p:cNvSpPr/>
          <p:nvPr/>
        </p:nvSpPr>
        <p:spPr>
          <a:xfrm>
            <a:off x="838199" y="5015547"/>
            <a:ext cx="10383175" cy="1477328"/>
          </a:xfrm>
          <a:prstGeom prst="rect">
            <a:avLst/>
          </a:prstGeom>
        </p:spPr>
        <p:txBody>
          <a:bodyPr wrap="square">
            <a:spAutoFit/>
          </a:bodyPr>
          <a:lstStyle/>
          <a:p>
            <a:r>
              <a:rPr lang="en-US" dirty="0"/>
              <a:t>For each row, two types of association rules can be inferred for example for the first row which contains the element, the rules K -&gt; Y and Y -&gt; K can be inferred. To determine the valid rule, the confidence of both the rules is calculated and the one with confidence greater than or equal to the minimum confidence value is retained.</a:t>
            </a:r>
          </a:p>
          <a:p>
            <a:endParaRPr lang="en-US" dirty="0"/>
          </a:p>
        </p:txBody>
      </p:sp>
    </p:spTree>
    <p:extLst>
      <p:ext uri="{BB962C8B-B14F-4D97-AF65-F5344CB8AC3E}">
        <p14:creationId xmlns:p14="http://schemas.microsoft.com/office/powerpoint/2010/main" val="35194576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2D6F-71E3-4170-BDAC-2DA7559772D8}"/>
              </a:ext>
            </a:extLst>
          </p:cNvPr>
          <p:cNvSpPr>
            <a:spLocks noGrp="1"/>
          </p:cNvSpPr>
          <p:nvPr>
            <p:ph type="title"/>
          </p:nvPr>
        </p:nvSpPr>
        <p:spPr/>
        <p:txBody>
          <a:bodyPr>
            <a:normAutofit/>
          </a:bodyPr>
          <a:lstStyle/>
          <a:p>
            <a:r>
              <a:rPr lang="en-IN" b="1" dirty="0">
                <a:latin typeface="medium-content-sans-serif-font"/>
              </a:rPr>
              <a:t>Market Basket Analysis</a:t>
            </a:r>
            <a:endParaRPr lang="en-IN" dirty="0"/>
          </a:p>
        </p:txBody>
      </p:sp>
      <p:sp>
        <p:nvSpPr>
          <p:cNvPr id="3" name="Content Placeholder 2">
            <a:extLst>
              <a:ext uri="{FF2B5EF4-FFF2-40B4-BE49-F238E27FC236}">
                <a16:creationId xmlns:a16="http://schemas.microsoft.com/office/drawing/2014/main" id="{0E75A6B9-59A4-494A-A501-C7EA2510463B}"/>
              </a:ext>
            </a:extLst>
          </p:cNvPr>
          <p:cNvSpPr>
            <a:spLocks noGrp="1"/>
          </p:cNvSpPr>
          <p:nvPr>
            <p:ph idx="1"/>
          </p:nvPr>
        </p:nvSpPr>
        <p:spPr/>
        <p:txBody>
          <a:bodyPr/>
          <a:lstStyle/>
          <a:p>
            <a:r>
              <a:rPr lang="en-US" sz="2000" b="1" dirty="0">
                <a:latin typeface="medium-content-serif-font"/>
              </a:rPr>
              <a:t>Market Basket Analysis</a:t>
            </a:r>
            <a:r>
              <a:rPr lang="en-US" sz="2000" dirty="0">
                <a:latin typeface="medium-content-serif-font"/>
              </a:rPr>
              <a:t> is one of the key techniques used by large retailers to uncover associations between items. They try to find out associations between different items and products that can be sold together, which gives assisting in right product placement. Typically, it figure out what products are being bought together and organizations can place products in a similar manner. Let’s understand this better with an example</a:t>
            </a:r>
            <a:r>
              <a:rPr lang="en-US" dirty="0">
                <a:latin typeface="medium-content-serif-font"/>
              </a:rPr>
              <a:t>:</a:t>
            </a:r>
            <a:endParaRPr lang="en-IN" dirty="0"/>
          </a:p>
        </p:txBody>
      </p:sp>
      <p:pic>
        <p:nvPicPr>
          <p:cNvPr id="5" name="Picture 4">
            <a:extLst>
              <a:ext uri="{FF2B5EF4-FFF2-40B4-BE49-F238E27FC236}">
                <a16:creationId xmlns:a16="http://schemas.microsoft.com/office/drawing/2014/main" id="{0BF82787-D88F-45C6-A478-0880D30BC746}"/>
              </a:ext>
            </a:extLst>
          </p:cNvPr>
          <p:cNvPicPr>
            <a:picLocks noChangeAspect="1"/>
          </p:cNvPicPr>
          <p:nvPr/>
        </p:nvPicPr>
        <p:blipFill>
          <a:blip r:embed="rId2"/>
          <a:stretch>
            <a:fillRect/>
          </a:stretch>
        </p:blipFill>
        <p:spPr>
          <a:xfrm>
            <a:off x="4256612" y="3474592"/>
            <a:ext cx="4010025" cy="1409700"/>
          </a:xfrm>
          <a:prstGeom prst="rect">
            <a:avLst/>
          </a:prstGeom>
        </p:spPr>
      </p:pic>
      <p:pic>
        <p:nvPicPr>
          <p:cNvPr id="6" name="Picture 5">
            <a:extLst>
              <a:ext uri="{FF2B5EF4-FFF2-40B4-BE49-F238E27FC236}">
                <a16:creationId xmlns:a16="http://schemas.microsoft.com/office/drawing/2014/main" id="{DF0382B4-6B17-4CC9-B711-A5DFB1350879}"/>
              </a:ext>
            </a:extLst>
          </p:cNvPr>
          <p:cNvPicPr>
            <a:picLocks noChangeAspect="1"/>
          </p:cNvPicPr>
          <p:nvPr/>
        </p:nvPicPr>
        <p:blipFill>
          <a:blip r:embed="rId3"/>
          <a:stretch>
            <a:fillRect/>
          </a:stretch>
        </p:blipFill>
        <p:spPr>
          <a:xfrm>
            <a:off x="4072353" y="4982940"/>
            <a:ext cx="3905250" cy="1095375"/>
          </a:xfrm>
          <a:prstGeom prst="rect">
            <a:avLst/>
          </a:prstGeom>
        </p:spPr>
      </p:pic>
    </p:spTree>
    <p:extLst>
      <p:ext uri="{BB962C8B-B14F-4D97-AF65-F5344CB8AC3E}">
        <p14:creationId xmlns:p14="http://schemas.microsoft.com/office/powerpoint/2010/main" val="2203304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740A-98A9-4BCD-BC92-B834AE65BDEE}"/>
              </a:ext>
            </a:extLst>
          </p:cNvPr>
          <p:cNvSpPr>
            <a:spLocks noGrp="1"/>
          </p:cNvSpPr>
          <p:nvPr>
            <p:ph type="title"/>
          </p:nvPr>
        </p:nvSpPr>
        <p:spPr>
          <a:xfrm>
            <a:off x="838200" y="365125"/>
            <a:ext cx="10515600" cy="717951"/>
          </a:xfrm>
        </p:spPr>
        <p:txBody>
          <a:bodyPr/>
          <a:lstStyle/>
          <a:p>
            <a:r>
              <a:rPr lang="en-IN" b="1" dirty="0"/>
              <a:t>Example FP-Growth</a:t>
            </a:r>
          </a:p>
        </p:txBody>
      </p:sp>
      <p:pic>
        <p:nvPicPr>
          <p:cNvPr id="4" name="Content Placeholder 3">
            <a:extLst>
              <a:ext uri="{FF2B5EF4-FFF2-40B4-BE49-F238E27FC236}">
                <a16:creationId xmlns:a16="http://schemas.microsoft.com/office/drawing/2014/main" id="{66D59ADB-8F6A-498F-A6A7-E50404FF22B4}"/>
              </a:ext>
            </a:extLst>
          </p:cNvPr>
          <p:cNvPicPr>
            <a:picLocks noGrp="1" noChangeAspect="1"/>
          </p:cNvPicPr>
          <p:nvPr>
            <p:ph idx="1"/>
          </p:nvPr>
        </p:nvPicPr>
        <p:blipFill>
          <a:blip r:embed="rId2"/>
          <a:stretch>
            <a:fillRect/>
          </a:stretch>
        </p:blipFill>
        <p:spPr>
          <a:xfrm>
            <a:off x="3311594" y="2208799"/>
            <a:ext cx="5044309" cy="3480046"/>
          </a:xfrm>
          <a:prstGeom prst="rect">
            <a:avLst/>
          </a:prstGeom>
        </p:spPr>
      </p:pic>
      <p:sp>
        <p:nvSpPr>
          <p:cNvPr id="5" name="TextBox 4">
            <a:extLst>
              <a:ext uri="{FF2B5EF4-FFF2-40B4-BE49-F238E27FC236}">
                <a16:creationId xmlns:a16="http://schemas.microsoft.com/office/drawing/2014/main" id="{2EA272B5-A3FF-4727-BA0F-2128F07685E9}"/>
              </a:ext>
            </a:extLst>
          </p:cNvPr>
          <p:cNvSpPr txBox="1"/>
          <p:nvPr/>
        </p:nvSpPr>
        <p:spPr>
          <a:xfrm>
            <a:off x="838200" y="1322772"/>
            <a:ext cx="9499107" cy="646331"/>
          </a:xfrm>
          <a:prstGeom prst="rect">
            <a:avLst/>
          </a:prstGeom>
          <a:noFill/>
        </p:spPr>
        <p:txBody>
          <a:bodyPr wrap="square" rtlCol="0">
            <a:spAutoFit/>
          </a:bodyPr>
          <a:lstStyle/>
          <a:p>
            <a:r>
              <a:rPr lang="en-US"/>
              <a:t>Find all frequent itemsets or frequent patterns in the following database using FP-growth algorithm. Take minimum support as 30%.</a:t>
            </a:r>
            <a:endParaRPr lang="en-US" dirty="0"/>
          </a:p>
        </p:txBody>
      </p:sp>
    </p:spTree>
    <p:extLst>
      <p:ext uri="{BB962C8B-B14F-4D97-AF65-F5344CB8AC3E}">
        <p14:creationId xmlns:p14="http://schemas.microsoft.com/office/powerpoint/2010/main" val="355735106"/>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1164-C9FE-406D-B920-AB8B378391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8BB371-E841-43C9-8996-BBEECACAC574}"/>
              </a:ext>
            </a:extLst>
          </p:cNvPr>
          <p:cNvSpPr>
            <a:spLocks noGrp="1"/>
          </p:cNvSpPr>
          <p:nvPr>
            <p:ph idx="1"/>
          </p:nvPr>
        </p:nvSpPr>
        <p:spPr/>
        <p:txBody>
          <a:bodyPr/>
          <a:lstStyle/>
          <a:p>
            <a:r>
              <a:rPr lang="en-US" dirty="0"/>
              <a:t>Step 1 - Calculate Minimum support</a:t>
            </a:r>
          </a:p>
          <a:p>
            <a:r>
              <a:rPr lang="en-US" sz="2400" dirty="0"/>
              <a:t>First should calculate the minimum support count. Question says minimum support should be 30%. It calculate as follows:</a:t>
            </a:r>
            <a:br>
              <a:rPr lang="en-US" sz="2400" dirty="0"/>
            </a:br>
            <a:br>
              <a:rPr lang="en-US" sz="2400" dirty="0"/>
            </a:br>
            <a:r>
              <a:rPr lang="en-US" sz="2400" dirty="0"/>
              <a:t>Minimum support count(30/100 * 8) = </a:t>
            </a:r>
            <a:r>
              <a:rPr lang="en-US" sz="2400" b="1" dirty="0"/>
              <a:t>2.4</a:t>
            </a:r>
            <a:br>
              <a:rPr lang="en-US" sz="2400" dirty="0"/>
            </a:br>
            <a:br>
              <a:rPr lang="en-US" sz="2400" dirty="0"/>
            </a:br>
            <a:r>
              <a:rPr lang="en-US" sz="2400" dirty="0"/>
              <a:t>As a result, 2.4 appears but to empower the easy calculation it can be rounded to the ceiling value. Now,</a:t>
            </a:r>
            <a:br>
              <a:rPr lang="en-US" sz="2400" dirty="0"/>
            </a:br>
            <a:br>
              <a:rPr lang="en-US" sz="2400" dirty="0"/>
            </a:br>
            <a:r>
              <a:rPr lang="en-US" sz="2400" dirty="0"/>
              <a:t>Minimum support count is </a:t>
            </a:r>
            <a:r>
              <a:rPr lang="en-US" sz="2400" b="1" dirty="0"/>
              <a:t>ceiling</a:t>
            </a:r>
            <a:r>
              <a:rPr lang="en-US" sz="2400" dirty="0"/>
              <a:t>(30/100 * 8) = </a:t>
            </a:r>
            <a:r>
              <a:rPr lang="en-US" sz="2400" b="1" dirty="0"/>
              <a:t>3</a:t>
            </a:r>
            <a:endParaRPr lang="en-IN" sz="2400" dirty="0"/>
          </a:p>
        </p:txBody>
      </p:sp>
    </p:spTree>
    <p:extLst>
      <p:ext uri="{BB962C8B-B14F-4D97-AF65-F5344CB8AC3E}">
        <p14:creationId xmlns:p14="http://schemas.microsoft.com/office/powerpoint/2010/main" val="185699846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3A09-D684-4D17-A081-5B57E579F7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884A4F-8E93-462A-BBB4-6208576C3F41}"/>
              </a:ext>
            </a:extLst>
          </p:cNvPr>
          <p:cNvSpPr>
            <a:spLocks noGrp="1"/>
          </p:cNvSpPr>
          <p:nvPr>
            <p:ph idx="1"/>
          </p:nvPr>
        </p:nvSpPr>
        <p:spPr/>
        <p:txBody>
          <a:bodyPr/>
          <a:lstStyle/>
          <a:p>
            <a:r>
              <a:rPr lang="en-US" dirty="0"/>
              <a:t> Step 2 - Find frequency of occurrence</a:t>
            </a:r>
          </a:p>
          <a:p>
            <a:r>
              <a:rPr lang="en-US" sz="2400" dirty="0"/>
              <a:t>Now time to find the frequency of occurrence of each item in the Database table. For example, item A occurs in row 1,row 2,row 3,row 4 and row 7. Totally 5 times occurs in the Database table. </a:t>
            </a:r>
            <a:endParaRPr lang="en-IN" sz="2400" dirty="0"/>
          </a:p>
        </p:txBody>
      </p:sp>
      <p:graphicFrame>
        <p:nvGraphicFramePr>
          <p:cNvPr id="4" name="Table 4">
            <a:extLst>
              <a:ext uri="{FF2B5EF4-FFF2-40B4-BE49-F238E27FC236}">
                <a16:creationId xmlns:a16="http://schemas.microsoft.com/office/drawing/2014/main" id="{301DA4E9-4B51-44CB-ABE4-E73110F7FDCC}"/>
              </a:ext>
            </a:extLst>
          </p:cNvPr>
          <p:cNvGraphicFramePr>
            <a:graphicFrameLocks noGrp="1"/>
          </p:cNvGraphicFramePr>
          <p:nvPr>
            <p:extLst>
              <p:ext uri="{D42A27DB-BD31-4B8C-83A1-F6EECF244321}">
                <p14:modId xmlns:p14="http://schemas.microsoft.com/office/powerpoint/2010/main" val="235005658"/>
              </p:ext>
            </p:extLst>
          </p:nvPr>
        </p:nvGraphicFramePr>
        <p:xfrm>
          <a:off x="4421080" y="3684808"/>
          <a:ext cx="2281561" cy="2225040"/>
        </p:xfrm>
        <a:graphic>
          <a:graphicData uri="http://schemas.openxmlformats.org/drawingml/2006/table">
            <a:tbl>
              <a:tblPr firstRow="1" bandRow="1">
                <a:tableStyleId>{0E3FDE45-AF77-4B5C-9715-49D594BDF05E}</a:tableStyleId>
              </a:tblPr>
              <a:tblGrid>
                <a:gridCol w="962534">
                  <a:extLst>
                    <a:ext uri="{9D8B030D-6E8A-4147-A177-3AD203B41FA5}">
                      <a16:colId xmlns:a16="http://schemas.microsoft.com/office/drawing/2014/main" val="3659127047"/>
                    </a:ext>
                  </a:extLst>
                </a:gridCol>
                <a:gridCol w="1319027">
                  <a:extLst>
                    <a:ext uri="{9D8B030D-6E8A-4147-A177-3AD203B41FA5}">
                      <a16:colId xmlns:a16="http://schemas.microsoft.com/office/drawing/2014/main" val="4184219054"/>
                    </a:ext>
                  </a:extLst>
                </a:gridCol>
              </a:tblGrid>
              <a:tr h="370840">
                <a:tc>
                  <a:txBody>
                    <a:bodyPr/>
                    <a:lstStyle/>
                    <a:p>
                      <a:pPr algn="ctr"/>
                      <a:r>
                        <a:rPr lang="en-IN" dirty="0"/>
                        <a:t>Item</a:t>
                      </a:r>
                    </a:p>
                  </a:txBody>
                  <a:tcPr/>
                </a:tc>
                <a:tc>
                  <a:txBody>
                    <a:bodyPr/>
                    <a:lstStyle/>
                    <a:p>
                      <a:pPr algn="ctr"/>
                      <a:r>
                        <a:rPr lang="en-IN" dirty="0"/>
                        <a:t>Frequency</a:t>
                      </a:r>
                    </a:p>
                  </a:txBody>
                  <a:tcPr/>
                </a:tc>
                <a:extLst>
                  <a:ext uri="{0D108BD9-81ED-4DB2-BD59-A6C34878D82A}">
                    <a16:rowId xmlns:a16="http://schemas.microsoft.com/office/drawing/2014/main" val="3130979030"/>
                  </a:ext>
                </a:extLst>
              </a:tr>
              <a:tr h="370840">
                <a:tc>
                  <a:txBody>
                    <a:bodyPr/>
                    <a:lstStyle/>
                    <a:p>
                      <a:pPr algn="ctr"/>
                      <a:r>
                        <a:rPr lang="en-IN" dirty="0"/>
                        <a:t>A</a:t>
                      </a:r>
                    </a:p>
                  </a:txBody>
                  <a:tcPr/>
                </a:tc>
                <a:tc>
                  <a:txBody>
                    <a:bodyPr/>
                    <a:lstStyle/>
                    <a:p>
                      <a:pPr algn="ctr"/>
                      <a:r>
                        <a:rPr lang="en-IN" dirty="0"/>
                        <a:t>5</a:t>
                      </a:r>
                    </a:p>
                  </a:txBody>
                  <a:tcPr/>
                </a:tc>
                <a:extLst>
                  <a:ext uri="{0D108BD9-81ED-4DB2-BD59-A6C34878D82A}">
                    <a16:rowId xmlns:a16="http://schemas.microsoft.com/office/drawing/2014/main" val="2433510827"/>
                  </a:ext>
                </a:extLst>
              </a:tr>
              <a:tr h="370840">
                <a:tc>
                  <a:txBody>
                    <a:bodyPr/>
                    <a:lstStyle/>
                    <a:p>
                      <a:pPr algn="ctr"/>
                      <a:r>
                        <a:rPr lang="en-IN" dirty="0"/>
                        <a:t>B</a:t>
                      </a:r>
                    </a:p>
                  </a:txBody>
                  <a:tcPr/>
                </a:tc>
                <a:tc>
                  <a:txBody>
                    <a:bodyPr/>
                    <a:lstStyle/>
                    <a:p>
                      <a:pPr algn="ctr"/>
                      <a:r>
                        <a:rPr lang="en-IN" dirty="0"/>
                        <a:t>6</a:t>
                      </a:r>
                    </a:p>
                  </a:txBody>
                  <a:tcPr/>
                </a:tc>
                <a:extLst>
                  <a:ext uri="{0D108BD9-81ED-4DB2-BD59-A6C34878D82A}">
                    <a16:rowId xmlns:a16="http://schemas.microsoft.com/office/drawing/2014/main" val="3956520426"/>
                  </a:ext>
                </a:extLst>
              </a:tr>
              <a:tr h="370840">
                <a:tc>
                  <a:txBody>
                    <a:bodyPr/>
                    <a:lstStyle/>
                    <a:p>
                      <a:pPr algn="ctr"/>
                      <a:r>
                        <a:rPr lang="en-IN" dirty="0"/>
                        <a:t>C</a:t>
                      </a:r>
                    </a:p>
                  </a:txBody>
                  <a:tcPr/>
                </a:tc>
                <a:tc>
                  <a:txBody>
                    <a:bodyPr/>
                    <a:lstStyle/>
                    <a:p>
                      <a:pPr algn="ctr"/>
                      <a:r>
                        <a:rPr lang="en-IN" dirty="0"/>
                        <a:t>3</a:t>
                      </a:r>
                    </a:p>
                  </a:txBody>
                  <a:tcPr/>
                </a:tc>
                <a:extLst>
                  <a:ext uri="{0D108BD9-81ED-4DB2-BD59-A6C34878D82A}">
                    <a16:rowId xmlns:a16="http://schemas.microsoft.com/office/drawing/2014/main" val="4032576469"/>
                  </a:ext>
                </a:extLst>
              </a:tr>
              <a:tr h="370840">
                <a:tc>
                  <a:txBody>
                    <a:bodyPr/>
                    <a:lstStyle/>
                    <a:p>
                      <a:pPr algn="ctr"/>
                      <a:r>
                        <a:rPr lang="en-IN" dirty="0"/>
                        <a:t>D</a:t>
                      </a:r>
                    </a:p>
                  </a:txBody>
                  <a:tcPr/>
                </a:tc>
                <a:tc>
                  <a:txBody>
                    <a:bodyPr/>
                    <a:lstStyle/>
                    <a:p>
                      <a:pPr algn="ctr"/>
                      <a:r>
                        <a:rPr lang="en-IN" dirty="0"/>
                        <a:t>6</a:t>
                      </a:r>
                    </a:p>
                  </a:txBody>
                  <a:tcPr/>
                </a:tc>
                <a:extLst>
                  <a:ext uri="{0D108BD9-81ED-4DB2-BD59-A6C34878D82A}">
                    <a16:rowId xmlns:a16="http://schemas.microsoft.com/office/drawing/2014/main" val="3892753177"/>
                  </a:ext>
                </a:extLst>
              </a:tr>
              <a:tr h="370840">
                <a:tc>
                  <a:txBody>
                    <a:bodyPr/>
                    <a:lstStyle/>
                    <a:p>
                      <a:pPr algn="ctr"/>
                      <a:r>
                        <a:rPr lang="en-IN" dirty="0"/>
                        <a:t>E</a:t>
                      </a:r>
                    </a:p>
                  </a:txBody>
                  <a:tcPr/>
                </a:tc>
                <a:tc>
                  <a:txBody>
                    <a:bodyPr/>
                    <a:lstStyle/>
                    <a:p>
                      <a:pPr algn="ctr"/>
                      <a:r>
                        <a:rPr lang="en-IN" dirty="0"/>
                        <a:t>4</a:t>
                      </a:r>
                    </a:p>
                  </a:txBody>
                  <a:tcPr/>
                </a:tc>
                <a:extLst>
                  <a:ext uri="{0D108BD9-81ED-4DB2-BD59-A6C34878D82A}">
                    <a16:rowId xmlns:a16="http://schemas.microsoft.com/office/drawing/2014/main" val="4198463612"/>
                  </a:ext>
                </a:extLst>
              </a:tr>
            </a:tbl>
          </a:graphicData>
        </a:graphic>
      </p:graphicFrame>
    </p:spTree>
    <p:extLst>
      <p:ext uri="{BB962C8B-B14F-4D97-AF65-F5344CB8AC3E}">
        <p14:creationId xmlns:p14="http://schemas.microsoft.com/office/powerpoint/2010/main" val="403036211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76D1-38AD-4950-B8C0-61456191CB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D21AFF-0E30-4ADC-A8AB-C3B8CBB4E9BB}"/>
              </a:ext>
            </a:extLst>
          </p:cNvPr>
          <p:cNvSpPr>
            <a:spLocks noGrp="1"/>
          </p:cNvSpPr>
          <p:nvPr>
            <p:ph idx="1"/>
          </p:nvPr>
        </p:nvSpPr>
        <p:spPr/>
        <p:txBody>
          <a:bodyPr/>
          <a:lstStyle/>
          <a:p>
            <a:r>
              <a:rPr lang="en-US" b="1" u="sng" dirty="0"/>
              <a:t>Step 3 - Prioritize the items</a:t>
            </a:r>
          </a:p>
          <a:p>
            <a:pPr marL="0" indent="0">
              <a:buNone/>
            </a:pPr>
            <a:br>
              <a:rPr lang="en-US" dirty="0"/>
            </a:br>
            <a:r>
              <a:rPr lang="en-US" sz="2400" dirty="0"/>
              <a:t>Item B got the highest priority due to it's highest number of occurrences. At the same time you have opportunity to drop the items which not fulfill the minimum support requirement. For instance, if Database contain </a:t>
            </a:r>
            <a:r>
              <a:rPr lang="en-US" sz="2400" b="1" dirty="0"/>
              <a:t>F </a:t>
            </a:r>
            <a:r>
              <a:rPr lang="en-US" sz="2400" dirty="0"/>
              <a:t>which has frequency 1, then you can drop it.</a:t>
            </a:r>
            <a:br>
              <a:rPr lang="en-US" sz="2400" dirty="0"/>
            </a:br>
            <a:br>
              <a:rPr lang="en-US" sz="2400" dirty="0"/>
            </a:br>
            <a:r>
              <a:rPr lang="en-US" sz="2400" dirty="0"/>
              <a:t>The frequent item list for the above table will be </a:t>
            </a:r>
            <a:r>
              <a:rPr lang="en-US" sz="2400" b="1" dirty="0"/>
              <a:t>B:6, D:6, A: 5, E:4, C: 3</a:t>
            </a:r>
            <a:r>
              <a:rPr lang="en-US" sz="2400" dirty="0"/>
              <a:t>.</a:t>
            </a:r>
            <a:endParaRPr lang="en-IN" dirty="0"/>
          </a:p>
        </p:txBody>
      </p:sp>
    </p:spTree>
    <p:extLst>
      <p:ext uri="{BB962C8B-B14F-4D97-AF65-F5344CB8AC3E}">
        <p14:creationId xmlns:p14="http://schemas.microsoft.com/office/powerpoint/2010/main" val="3145055798"/>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6981-2C67-4B47-884C-F45CD202B2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F917C8-3028-4D99-8E68-6D49BAFDF325}"/>
              </a:ext>
            </a:extLst>
          </p:cNvPr>
          <p:cNvSpPr>
            <a:spLocks noGrp="1"/>
          </p:cNvSpPr>
          <p:nvPr>
            <p:ph idx="1"/>
          </p:nvPr>
        </p:nvSpPr>
        <p:spPr/>
        <p:txBody>
          <a:bodyPr/>
          <a:lstStyle/>
          <a:p>
            <a:r>
              <a:rPr lang="en-US" b="1" u="sng" dirty="0"/>
              <a:t>Step 4 -Order the items according to priority</a:t>
            </a:r>
            <a:br>
              <a:rPr lang="en-US" dirty="0"/>
            </a:br>
            <a:r>
              <a:rPr lang="en-US" sz="2400" dirty="0"/>
              <a:t>In the Ordered Items column  all the items are queued according to it's priority. For example, in the case of ordering  row 1, the highest priority item is B and after that D, A and E respectively.</a:t>
            </a:r>
            <a:endParaRPr lang="en-IN" dirty="0"/>
          </a:p>
        </p:txBody>
      </p:sp>
      <p:pic>
        <p:nvPicPr>
          <p:cNvPr id="4" name="Picture 3">
            <a:extLst>
              <a:ext uri="{FF2B5EF4-FFF2-40B4-BE49-F238E27FC236}">
                <a16:creationId xmlns:a16="http://schemas.microsoft.com/office/drawing/2014/main" id="{A31412BB-09C3-46F6-94AE-0C22965D14AA}"/>
              </a:ext>
            </a:extLst>
          </p:cNvPr>
          <p:cNvPicPr>
            <a:picLocks noChangeAspect="1"/>
          </p:cNvPicPr>
          <p:nvPr/>
        </p:nvPicPr>
        <p:blipFill>
          <a:blip r:embed="rId2"/>
          <a:stretch>
            <a:fillRect/>
          </a:stretch>
        </p:blipFill>
        <p:spPr>
          <a:xfrm>
            <a:off x="5114833" y="3078072"/>
            <a:ext cx="4490806" cy="2799648"/>
          </a:xfrm>
          <a:prstGeom prst="rect">
            <a:avLst/>
          </a:prstGeom>
        </p:spPr>
      </p:pic>
    </p:spTree>
    <p:extLst>
      <p:ext uri="{BB962C8B-B14F-4D97-AF65-F5344CB8AC3E}">
        <p14:creationId xmlns:p14="http://schemas.microsoft.com/office/powerpoint/2010/main" val="4006174923"/>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A4C7-80AE-4143-A69B-2D0D66A9DCE2}"/>
              </a:ext>
            </a:extLst>
          </p:cNvPr>
          <p:cNvSpPr>
            <a:spLocks noGrp="1"/>
          </p:cNvSpPr>
          <p:nvPr>
            <p:ph type="title"/>
          </p:nvPr>
        </p:nvSpPr>
        <p:spPr>
          <a:xfrm>
            <a:off x="838200" y="365125"/>
            <a:ext cx="10515600" cy="487131"/>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7186806A-E5F0-4283-B48A-2DC4126474E0}"/>
              </a:ext>
            </a:extLst>
          </p:cNvPr>
          <p:cNvSpPr>
            <a:spLocks noGrp="1"/>
          </p:cNvSpPr>
          <p:nvPr>
            <p:ph idx="1"/>
          </p:nvPr>
        </p:nvSpPr>
        <p:spPr>
          <a:xfrm>
            <a:off x="838200" y="953294"/>
            <a:ext cx="10515600" cy="4351338"/>
          </a:xfrm>
        </p:spPr>
        <p:txBody>
          <a:bodyPr/>
          <a:lstStyle/>
          <a:p>
            <a:r>
              <a:rPr lang="en-IN" dirty="0"/>
              <a:t>Create FP-Tree</a:t>
            </a:r>
          </a:p>
          <a:p>
            <a:r>
              <a:rPr lang="en-US" sz="2000" b="1" dirty="0"/>
              <a:t>Row 1:</a:t>
            </a:r>
            <a:br>
              <a:rPr lang="en-US" sz="2000" dirty="0"/>
            </a:br>
            <a:r>
              <a:rPr lang="en-US" sz="2000" dirty="0"/>
              <a:t>Note that all FP trees have 'null' node as the root node. So draw the root node first and attach the items of the  row 1 one by one respectively. (See the Figure 1) And write their occurrences in front of it.</a:t>
            </a:r>
            <a:endParaRPr lang="en-IN" sz="2000" dirty="0"/>
          </a:p>
        </p:txBody>
      </p:sp>
      <p:pic>
        <p:nvPicPr>
          <p:cNvPr id="4" name="Picture 3">
            <a:extLst>
              <a:ext uri="{FF2B5EF4-FFF2-40B4-BE49-F238E27FC236}">
                <a16:creationId xmlns:a16="http://schemas.microsoft.com/office/drawing/2014/main" id="{AC315BFC-B11B-41C4-A5A7-C907D1E67414}"/>
              </a:ext>
            </a:extLst>
          </p:cNvPr>
          <p:cNvPicPr>
            <a:picLocks noChangeAspect="1"/>
          </p:cNvPicPr>
          <p:nvPr/>
        </p:nvPicPr>
        <p:blipFill>
          <a:blip r:embed="rId2"/>
          <a:stretch>
            <a:fillRect/>
          </a:stretch>
        </p:blipFill>
        <p:spPr>
          <a:xfrm>
            <a:off x="5348797" y="2514600"/>
            <a:ext cx="2419164" cy="3229252"/>
          </a:xfrm>
          <a:prstGeom prst="rect">
            <a:avLst/>
          </a:prstGeom>
        </p:spPr>
      </p:pic>
    </p:spTree>
    <p:extLst>
      <p:ext uri="{BB962C8B-B14F-4D97-AF65-F5344CB8AC3E}">
        <p14:creationId xmlns:p14="http://schemas.microsoft.com/office/powerpoint/2010/main" val="3058338926"/>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E1F5-D9C0-46B8-A3EE-27B6F58F25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F6A19D-C8DF-4BD8-89B9-9AED3D683927}"/>
              </a:ext>
            </a:extLst>
          </p:cNvPr>
          <p:cNvSpPr>
            <a:spLocks noGrp="1"/>
          </p:cNvSpPr>
          <p:nvPr>
            <p:ph idx="1"/>
          </p:nvPr>
        </p:nvSpPr>
        <p:spPr>
          <a:xfrm>
            <a:off x="838200" y="1825625"/>
            <a:ext cx="5429435" cy="4351338"/>
          </a:xfrm>
        </p:spPr>
        <p:txBody>
          <a:bodyPr>
            <a:normAutofit/>
          </a:bodyPr>
          <a:lstStyle/>
          <a:p>
            <a:r>
              <a:rPr lang="en-US" dirty="0"/>
              <a:t>Row 2:</a:t>
            </a:r>
          </a:p>
          <a:p>
            <a:r>
              <a:rPr lang="en-US" sz="2000" dirty="0"/>
              <a:t>Then update the above tree (Figure 1) by entering the items of row 2. The items of row 2 are B,D,A,E,C. Then without creating another branch you can go through the previous branch up to E and then you have to create new node after that for C.</a:t>
            </a:r>
          </a:p>
          <a:p>
            <a:r>
              <a:rPr lang="en-US" sz="2000" dirty="0"/>
              <a:t>When you going through the branch  second time you should erase one and write two for indicating the two times you visit to that node. If you visit through three times then write three after erase two.</a:t>
            </a:r>
            <a:r>
              <a:rPr lang="en-US" sz="1600" dirty="0"/>
              <a:t> </a:t>
            </a:r>
            <a:endParaRPr lang="en-IN" sz="1600" dirty="0"/>
          </a:p>
        </p:txBody>
      </p:sp>
      <p:pic>
        <p:nvPicPr>
          <p:cNvPr id="4" name="Picture 3">
            <a:extLst>
              <a:ext uri="{FF2B5EF4-FFF2-40B4-BE49-F238E27FC236}">
                <a16:creationId xmlns:a16="http://schemas.microsoft.com/office/drawing/2014/main" id="{440E786B-09B9-43AC-968E-815C6915B809}"/>
              </a:ext>
            </a:extLst>
          </p:cNvPr>
          <p:cNvPicPr>
            <a:picLocks noChangeAspect="1"/>
          </p:cNvPicPr>
          <p:nvPr/>
        </p:nvPicPr>
        <p:blipFill>
          <a:blip r:embed="rId2"/>
          <a:stretch>
            <a:fillRect/>
          </a:stretch>
        </p:blipFill>
        <p:spPr>
          <a:xfrm>
            <a:off x="7101302" y="1825625"/>
            <a:ext cx="2397804" cy="4298929"/>
          </a:xfrm>
          <a:prstGeom prst="rect">
            <a:avLst/>
          </a:prstGeom>
        </p:spPr>
      </p:pic>
    </p:spTree>
    <p:extLst>
      <p:ext uri="{BB962C8B-B14F-4D97-AF65-F5344CB8AC3E}">
        <p14:creationId xmlns:p14="http://schemas.microsoft.com/office/powerpoint/2010/main" val="560934424"/>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7F88-8A10-49F7-B0BB-C86C8C5D2EE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35DB5E1-56FC-422B-B7F5-0EF72FF198DF}"/>
              </a:ext>
            </a:extLst>
          </p:cNvPr>
          <p:cNvPicPr>
            <a:picLocks noGrp="1" noChangeAspect="1"/>
          </p:cNvPicPr>
          <p:nvPr>
            <p:ph idx="1"/>
          </p:nvPr>
        </p:nvPicPr>
        <p:blipFill>
          <a:blip r:embed="rId2"/>
          <a:stretch>
            <a:fillRect/>
          </a:stretch>
        </p:blipFill>
        <p:spPr>
          <a:xfrm>
            <a:off x="7093997" y="1891367"/>
            <a:ext cx="2769094" cy="4207592"/>
          </a:xfrm>
          <a:prstGeom prst="rect">
            <a:avLst/>
          </a:prstGeom>
        </p:spPr>
      </p:pic>
      <p:sp>
        <p:nvSpPr>
          <p:cNvPr id="5" name="Rectangle 4">
            <a:extLst>
              <a:ext uri="{FF2B5EF4-FFF2-40B4-BE49-F238E27FC236}">
                <a16:creationId xmlns:a16="http://schemas.microsoft.com/office/drawing/2014/main" id="{2F870F1A-C298-4D16-AD7C-07024CA8C6AA}"/>
              </a:ext>
            </a:extLst>
          </p:cNvPr>
          <p:cNvSpPr/>
          <p:nvPr/>
        </p:nvSpPr>
        <p:spPr>
          <a:xfrm>
            <a:off x="838200" y="2035141"/>
            <a:ext cx="5145350" cy="2585323"/>
          </a:xfrm>
          <a:prstGeom prst="rect">
            <a:avLst/>
          </a:prstGeom>
        </p:spPr>
        <p:txBody>
          <a:bodyPr wrap="square">
            <a:spAutoFit/>
          </a:bodyPr>
          <a:lstStyle/>
          <a:p>
            <a:r>
              <a:rPr lang="en-US" dirty="0"/>
              <a:t>Row 3:</a:t>
            </a:r>
          </a:p>
          <a:p>
            <a:r>
              <a:rPr lang="en-US" dirty="0"/>
              <a:t>In row 3 you have to visit B,A,E and C respectively.  So you may think you can follow the same branch again by replacing the values of B,A,E and C . But you can't do that you have opportunity to come through the  B. But  can't connect B to existing A overtaking D. As a result you should draw another A and connect it to B and then connect new E to that A and new C to new E.</a:t>
            </a:r>
            <a:endParaRPr lang="en-IN" dirty="0"/>
          </a:p>
        </p:txBody>
      </p:sp>
    </p:spTree>
    <p:extLst>
      <p:ext uri="{BB962C8B-B14F-4D97-AF65-F5344CB8AC3E}">
        <p14:creationId xmlns:p14="http://schemas.microsoft.com/office/powerpoint/2010/main" val="1716441036"/>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3B93-E1DA-4D04-BF78-5CDA39BA9D9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E2B6FFE-EEDC-4EAC-9AE7-AE321E7CE175}"/>
              </a:ext>
            </a:extLst>
          </p:cNvPr>
          <p:cNvPicPr>
            <a:picLocks noGrp="1" noChangeAspect="1"/>
          </p:cNvPicPr>
          <p:nvPr>
            <p:ph idx="1"/>
          </p:nvPr>
        </p:nvPicPr>
        <p:blipFill>
          <a:blip r:embed="rId2"/>
          <a:stretch>
            <a:fillRect/>
          </a:stretch>
        </p:blipFill>
        <p:spPr>
          <a:xfrm>
            <a:off x="838200" y="2182312"/>
            <a:ext cx="2724705" cy="4191854"/>
          </a:xfrm>
          <a:prstGeom prst="rect">
            <a:avLst/>
          </a:prstGeom>
        </p:spPr>
      </p:pic>
      <p:pic>
        <p:nvPicPr>
          <p:cNvPr id="5" name="Picture 4">
            <a:extLst>
              <a:ext uri="{FF2B5EF4-FFF2-40B4-BE49-F238E27FC236}">
                <a16:creationId xmlns:a16="http://schemas.microsoft.com/office/drawing/2014/main" id="{061ED1E4-730F-4852-A40F-A14FD034A6E1}"/>
              </a:ext>
            </a:extLst>
          </p:cNvPr>
          <p:cNvPicPr>
            <a:picLocks noChangeAspect="1"/>
          </p:cNvPicPr>
          <p:nvPr/>
        </p:nvPicPr>
        <p:blipFill>
          <a:blip r:embed="rId3"/>
          <a:stretch>
            <a:fillRect/>
          </a:stretch>
        </p:blipFill>
        <p:spPr>
          <a:xfrm>
            <a:off x="4431126" y="2182312"/>
            <a:ext cx="3329748" cy="4113974"/>
          </a:xfrm>
          <a:prstGeom prst="rect">
            <a:avLst/>
          </a:prstGeom>
        </p:spPr>
      </p:pic>
      <p:pic>
        <p:nvPicPr>
          <p:cNvPr id="6" name="Picture 5">
            <a:extLst>
              <a:ext uri="{FF2B5EF4-FFF2-40B4-BE49-F238E27FC236}">
                <a16:creationId xmlns:a16="http://schemas.microsoft.com/office/drawing/2014/main" id="{CBA3D335-15AD-4B6A-B9A4-9A2DEAD954FE}"/>
              </a:ext>
            </a:extLst>
          </p:cNvPr>
          <p:cNvPicPr>
            <a:picLocks noChangeAspect="1"/>
          </p:cNvPicPr>
          <p:nvPr/>
        </p:nvPicPr>
        <p:blipFill>
          <a:blip r:embed="rId4"/>
          <a:stretch>
            <a:fillRect/>
          </a:stretch>
        </p:blipFill>
        <p:spPr>
          <a:xfrm>
            <a:off x="8475215" y="2232952"/>
            <a:ext cx="3234431" cy="3920522"/>
          </a:xfrm>
          <a:prstGeom prst="rect">
            <a:avLst/>
          </a:prstGeom>
        </p:spPr>
      </p:pic>
    </p:spTree>
    <p:extLst>
      <p:ext uri="{BB962C8B-B14F-4D97-AF65-F5344CB8AC3E}">
        <p14:creationId xmlns:p14="http://schemas.microsoft.com/office/powerpoint/2010/main" val="2468191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8EBD-568D-4E37-9406-BBFC14F898ED}"/>
              </a:ext>
            </a:extLst>
          </p:cNvPr>
          <p:cNvSpPr>
            <a:spLocks noGrp="1"/>
          </p:cNvSpPr>
          <p:nvPr>
            <p:ph type="title"/>
          </p:nvPr>
        </p:nvSpPr>
        <p:spPr>
          <a:xfrm>
            <a:off x="838200" y="365125"/>
            <a:ext cx="10515600" cy="496009"/>
          </a:xfrm>
        </p:spPr>
        <p:txBody>
          <a:bodyPr>
            <a:normAutofit fontScale="90000"/>
          </a:bodyPr>
          <a:lstStyle/>
          <a:p>
            <a:endParaRPr lang="en-IN"/>
          </a:p>
        </p:txBody>
      </p:sp>
      <p:graphicFrame>
        <p:nvGraphicFramePr>
          <p:cNvPr id="4" name="Table 4">
            <a:extLst>
              <a:ext uri="{FF2B5EF4-FFF2-40B4-BE49-F238E27FC236}">
                <a16:creationId xmlns:a16="http://schemas.microsoft.com/office/drawing/2014/main" id="{F1E4B5B1-CFE5-45FB-97D2-2BE22D701613}"/>
              </a:ext>
            </a:extLst>
          </p:cNvPr>
          <p:cNvGraphicFramePr>
            <a:graphicFrameLocks noGrp="1"/>
          </p:cNvGraphicFramePr>
          <p:nvPr>
            <p:ph idx="1"/>
            <p:extLst>
              <p:ext uri="{D42A27DB-BD31-4B8C-83A1-F6EECF244321}">
                <p14:modId xmlns:p14="http://schemas.microsoft.com/office/powerpoint/2010/main" val="3510185320"/>
              </p:ext>
            </p:extLst>
          </p:nvPr>
        </p:nvGraphicFramePr>
        <p:xfrm>
          <a:off x="838200" y="1064728"/>
          <a:ext cx="3866964" cy="2225040"/>
        </p:xfrm>
        <a:graphic>
          <a:graphicData uri="http://schemas.openxmlformats.org/drawingml/2006/table">
            <a:tbl>
              <a:tblPr firstRow="1" bandRow="1">
                <a:tableStyleId>{5C22544A-7EE6-4342-B048-85BDC9FD1C3A}</a:tableStyleId>
              </a:tblPr>
              <a:tblGrid>
                <a:gridCol w="795290">
                  <a:extLst>
                    <a:ext uri="{9D8B030D-6E8A-4147-A177-3AD203B41FA5}">
                      <a16:colId xmlns:a16="http://schemas.microsoft.com/office/drawing/2014/main" val="3922077673"/>
                    </a:ext>
                  </a:extLst>
                </a:gridCol>
                <a:gridCol w="3071674">
                  <a:extLst>
                    <a:ext uri="{9D8B030D-6E8A-4147-A177-3AD203B41FA5}">
                      <a16:colId xmlns:a16="http://schemas.microsoft.com/office/drawing/2014/main" val="446847065"/>
                    </a:ext>
                  </a:extLst>
                </a:gridCol>
              </a:tblGrid>
              <a:tr h="370840">
                <a:tc>
                  <a:txBody>
                    <a:bodyPr/>
                    <a:lstStyle/>
                    <a:p>
                      <a:r>
                        <a:rPr lang="en-IN" dirty="0"/>
                        <a:t>Items</a:t>
                      </a:r>
                    </a:p>
                  </a:txBody>
                  <a:tcPr/>
                </a:tc>
                <a:tc>
                  <a:txBody>
                    <a:bodyPr/>
                    <a:lstStyle/>
                    <a:p>
                      <a:r>
                        <a:rPr lang="en-IN" dirty="0"/>
                        <a:t>Conditional pattern base</a:t>
                      </a:r>
                    </a:p>
                  </a:txBody>
                  <a:tcPr/>
                </a:tc>
                <a:extLst>
                  <a:ext uri="{0D108BD9-81ED-4DB2-BD59-A6C34878D82A}">
                    <a16:rowId xmlns:a16="http://schemas.microsoft.com/office/drawing/2014/main" val="2549093683"/>
                  </a:ext>
                </a:extLst>
              </a:tr>
              <a:tr h="370840">
                <a:tc>
                  <a:txBody>
                    <a:bodyPr/>
                    <a:lstStyle/>
                    <a:p>
                      <a:r>
                        <a:rPr lang="en-IN" b="1" dirty="0"/>
                        <a:t>C</a:t>
                      </a:r>
                    </a:p>
                  </a:txBody>
                  <a:tcPr/>
                </a:tc>
                <a:tc>
                  <a:txBody>
                    <a:bodyPr/>
                    <a:lstStyle/>
                    <a:p>
                      <a:r>
                        <a:rPr lang="en-IN" b="1" dirty="0"/>
                        <a:t>{B:1}, {E,A,B:1}, {E,A,D,B:1}</a:t>
                      </a:r>
                    </a:p>
                  </a:txBody>
                  <a:tcPr/>
                </a:tc>
                <a:extLst>
                  <a:ext uri="{0D108BD9-81ED-4DB2-BD59-A6C34878D82A}">
                    <a16:rowId xmlns:a16="http://schemas.microsoft.com/office/drawing/2014/main" val="2045018875"/>
                  </a:ext>
                </a:extLst>
              </a:tr>
              <a:tr h="370840">
                <a:tc>
                  <a:txBody>
                    <a:bodyPr/>
                    <a:lstStyle/>
                    <a:p>
                      <a:r>
                        <a:rPr lang="en-IN" b="1" dirty="0"/>
                        <a:t>E</a:t>
                      </a:r>
                    </a:p>
                  </a:txBody>
                  <a:tcPr/>
                </a:tc>
                <a:tc>
                  <a:txBody>
                    <a:bodyPr/>
                    <a:lstStyle/>
                    <a:p>
                      <a:r>
                        <a:rPr lang="en-IN" b="1" dirty="0"/>
                        <a:t>{A,B:1}, {A,D,B:2}, {A,D:1}</a:t>
                      </a:r>
                    </a:p>
                  </a:txBody>
                  <a:tcPr/>
                </a:tc>
                <a:extLst>
                  <a:ext uri="{0D108BD9-81ED-4DB2-BD59-A6C34878D82A}">
                    <a16:rowId xmlns:a16="http://schemas.microsoft.com/office/drawing/2014/main" val="1667635131"/>
                  </a:ext>
                </a:extLst>
              </a:tr>
              <a:tr h="370840">
                <a:tc>
                  <a:txBody>
                    <a:bodyPr/>
                    <a:lstStyle/>
                    <a:p>
                      <a:r>
                        <a:rPr lang="en-IN" b="1" dirty="0"/>
                        <a:t>A</a:t>
                      </a:r>
                    </a:p>
                  </a:txBody>
                  <a:tcPr/>
                </a:tc>
                <a:tc>
                  <a:txBody>
                    <a:bodyPr/>
                    <a:lstStyle/>
                    <a:p>
                      <a:r>
                        <a:rPr lang="en-IN" b="1" dirty="0"/>
                        <a:t>{B:1}, {D,B:3}, {D:1}</a:t>
                      </a:r>
                    </a:p>
                  </a:txBody>
                  <a:tcPr/>
                </a:tc>
                <a:extLst>
                  <a:ext uri="{0D108BD9-81ED-4DB2-BD59-A6C34878D82A}">
                    <a16:rowId xmlns:a16="http://schemas.microsoft.com/office/drawing/2014/main" val="4268403460"/>
                  </a:ext>
                </a:extLst>
              </a:tr>
              <a:tr h="370840">
                <a:tc>
                  <a:txBody>
                    <a:bodyPr/>
                    <a:lstStyle/>
                    <a:p>
                      <a:r>
                        <a:rPr lang="en-IN" b="1" dirty="0"/>
                        <a:t>D</a:t>
                      </a:r>
                    </a:p>
                  </a:txBody>
                  <a:tcPr/>
                </a:tc>
                <a:tc>
                  <a:txBody>
                    <a:bodyPr/>
                    <a:lstStyle/>
                    <a:p>
                      <a:r>
                        <a:rPr lang="en-IN" b="1" dirty="0"/>
                        <a:t>{B:4}</a:t>
                      </a:r>
                    </a:p>
                  </a:txBody>
                  <a:tcPr/>
                </a:tc>
                <a:extLst>
                  <a:ext uri="{0D108BD9-81ED-4DB2-BD59-A6C34878D82A}">
                    <a16:rowId xmlns:a16="http://schemas.microsoft.com/office/drawing/2014/main" val="793441245"/>
                  </a:ext>
                </a:extLst>
              </a:tr>
              <a:tr h="370840">
                <a:tc>
                  <a:txBody>
                    <a:bodyPr/>
                    <a:lstStyle/>
                    <a:p>
                      <a:r>
                        <a:rPr lang="en-IN" b="1" dirty="0"/>
                        <a:t>B</a:t>
                      </a:r>
                    </a:p>
                  </a:txBody>
                  <a:tcPr/>
                </a:tc>
                <a:tc>
                  <a:txBody>
                    <a:bodyPr/>
                    <a:lstStyle/>
                    <a:p>
                      <a:endParaRPr lang="en-IN" dirty="0"/>
                    </a:p>
                  </a:txBody>
                  <a:tcPr/>
                </a:tc>
                <a:extLst>
                  <a:ext uri="{0D108BD9-81ED-4DB2-BD59-A6C34878D82A}">
                    <a16:rowId xmlns:a16="http://schemas.microsoft.com/office/drawing/2014/main" val="1339755296"/>
                  </a:ext>
                </a:extLst>
              </a:tr>
            </a:tbl>
          </a:graphicData>
        </a:graphic>
      </p:graphicFrame>
      <p:graphicFrame>
        <p:nvGraphicFramePr>
          <p:cNvPr id="6" name="Table 6">
            <a:extLst>
              <a:ext uri="{FF2B5EF4-FFF2-40B4-BE49-F238E27FC236}">
                <a16:creationId xmlns:a16="http://schemas.microsoft.com/office/drawing/2014/main" id="{A6A36AD5-CD5C-4661-8324-A359CD9C4062}"/>
              </a:ext>
            </a:extLst>
          </p:cNvPr>
          <p:cNvGraphicFramePr>
            <a:graphicFrameLocks noGrp="1"/>
          </p:cNvGraphicFramePr>
          <p:nvPr>
            <p:extLst>
              <p:ext uri="{D42A27DB-BD31-4B8C-83A1-F6EECF244321}">
                <p14:modId xmlns:p14="http://schemas.microsoft.com/office/powerpoint/2010/main" val="3515573138"/>
              </p:ext>
            </p:extLst>
          </p:nvPr>
        </p:nvGraphicFramePr>
        <p:xfrm>
          <a:off x="5041530" y="1064728"/>
          <a:ext cx="6108824" cy="2225040"/>
        </p:xfrm>
        <a:graphic>
          <a:graphicData uri="http://schemas.openxmlformats.org/drawingml/2006/table">
            <a:tbl>
              <a:tblPr firstRow="1" bandRow="1">
                <a:tableStyleId>{5C22544A-7EE6-4342-B048-85BDC9FD1C3A}</a:tableStyleId>
              </a:tblPr>
              <a:tblGrid>
                <a:gridCol w="728955">
                  <a:extLst>
                    <a:ext uri="{9D8B030D-6E8A-4147-A177-3AD203B41FA5}">
                      <a16:colId xmlns:a16="http://schemas.microsoft.com/office/drawing/2014/main" val="1483974893"/>
                    </a:ext>
                  </a:extLst>
                </a:gridCol>
                <a:gridCol w="3320248">
                  <a:extLst>
                    <a:ext uri="{9D8B030D-6E8A-4147-A177-3AD203B41FA5}">
                      <a16:colId xmlns:a16="http://schemas.microsoft.com/office/drawing/2014/main" val="162486166"/>
                    </a:ext>
                  </a:extLst>
                </a:gridCol>
                <a:gridCol w="2059621">
                  <a:extLst>
                    <a:ext uri="{9D8B030D-6E8A-4147-A177-3AD203B41FA5}">
                      <a16:colId xmlns:a16="http://schemas.microsoft.com/office/drawing/2014/main" val="736491568"/>
                    </a:ext>
                  </a:extLst>
                </a:gridCol>
              </a:tblGrid>
              <a:tr h="370840">
                <a:tc>
                  <a:txBody>
                    <a:bodyPr/>
                    <a:lstStyle/>
                    <a:p>
                      <a:r>
                        <a:rPr lang="en-IN" dirty="0"/>
                        <a:t>Items</a:t>
                      </a:r>
                    </a:p>
                  </a:txBody>
                  <a:tcPr/>
                </a:tc>
                <a:tc>
                  <a:txBody>
                    <a:bodyPr/>
                    <a:lstStyle/>
                    <a:p>
                      <a:r>
                        <a:rPr lang="en-IN" dirty="0"/>
                        <a:t>Conditional pattern base</a:t>
                      </a:r>
                    </a:p>
                  </a:txBody>
                  <a:tcPr/>
                </a:tc>
                <a:tc>
                  <a:txBody>
                    <a:bodyPr/>
                    <a:lstStyle/>
                    <a:p>
                      <a:r>
                        <a:rPr lang="en-IN" dirty="0"/>
                        <a:t>Conditional FP-tree</a:t>
                      </a:r>
                    </a:p>
                  </a:txBody>
                  <a:tcPr/>
                </a:tc>
                <a:extLst>
                  <a:ext uri="{0D108BD9-81ED-4DB2-BD59-A6C34878D82A}">
                    <a16:rowId xmlns:a16="http://schemas.microsoft.com/office/drawing/2014/main" val="2665937380"/>
                  </a:ext>
                </a:extLst>
              </a:tr>
              <a:tr h="370840">
                <a:tc>
                  <a:txBody>
                    <a:bodyPr/>
                    <a:lstStyle/>
                    <a:p>
                      <a:r>
                        <a:rPr lang="en-IN" dirty="0"/>
                        <a:t>C</a:t>
                      </a:r>
                    </a:p>
                  </a:txBody>
                  <a:tcPr/>
                </a:tc>
                <a:tc>
                  <a:txBody>
                    <a:bodyPr/>
                    <a:lstStyle/>
                    <a:p>
                      <a:r>
                        <a:rPr lang="en-IN" b="1" dirty="0"/>
                        <a:t>{B:1}, {E,A,B:1}, {E,A,D,B:1},</a:t>
                      </a:r>
                    </a:p>
                  </a:txBody>
                  <a:tcPr/>
                </a:tc>
                <a:tc>
                  <a:txBody>
                    <a:bodyPr/>
                    <a:lstStyle/>
                    <a:p>
                      <a:r>
                        <a:rPr lang="en-IN" dirty="0"/>
                        <a:t>{B:3}</a:t>
                      </a:r>
                    </a:p>
                  </a:txBody>
                  <a:tcPr/>
                </a:tc>
                <a:extLst>
                  <a:ext uri="{0D108BD9-81ED-4DB2-BD59-A6C34878D82A}">
                    <a16:rowId xmlns:a16="http://schemas.microsoft.com/office/drawing/2014/main" val="3619249863"/>
                  </a:ext>
                </a:extLst>
              </a:tr>
              <a:tr h="370840">
                <a:tc>
                  <a:txBody>
                    <a:bodyPr/>
                    <a:lstStyle/>
                    <a:p>
                      <a:r>
                        <a:rPr lang="en-IN" dirty="0"/>
                        <a:t>E</a:t>
                      </a:r>
                    </a:p>
                  </a:txBody>
                  <a:tcPr/>
                </a:tc>
                <a:tc>
                  <a:txBody>
                    <a:bodyPr/>
                    <a:lstStyle/>
                    <a:p>
                      <a:r>
                        <a:rPr lang="en-IN" b="1" dirty="0"/>
                        <a:t>{A,B:1}, {A,D,B:2}, {A,D:1}</a:t>
                      </a:r>
                    </a:p>
                  </a:txBody>
                  <a:tcPr/>
                </a:tc>
                <a:tc>
                  <a:txBody>
                    <a:bodyPr/>
                    <a:lstStyle/>
                    <a:p>
                      <a:r>
                        <a:rPr lang="en-IN" dirty="0"/>
                        <a:t>{A,B:3}</a:t>
                      </a:r>
                    </a:p>
                  </a:txBody>
                  <a:tcPr/>
                </a:tc>
                <a:extLst>
                  <a:ext uri="{0D108BD9-81ED-4DB2-BD59-A6C34878D82A}">
                    <a16:rowId xmlns:a16="http://schemas.microsoft.com/office/drawing/2014/main" val="2180068156"/>
                  </a:ext>
                </a:extLst>
              </a:tr>
              <a:tr h="370840">
                <a:tc>
                  <a:txBody>
                    <a:bodyPr/>
                    <a:lstStyle/>
                    <a:p>
                      <a:r>
                        <a:rPr lang="en-IN" dirty="0"/>
                        <a:t>A</a:t>
                      </a:r>
                    </a:p>
                  </a:txBody>
                  <a:tcPr/>
                </a:tc>
                <a:tc>
                  <a:txBody>
                    <a:bodyPr/>
                    <a:lstStyle/>
                    <a:p>
                      <a:r>
                        <a:rPr lang="en-IN" b="1" dirty="0"/>
                        <a:t>{B:1}, {D,B:3}, {D:1}</a:t>
                      </a:r>
                    </a:p>
                  </a:txBody>
                  <a:tcPr/>
                </a:tc>
                <a:tc>
                  <a:txBody>
                    <a:bodyPr/>
                    <a:lstStyle/>
                    <a:p>
                      <a:r>
                        <a:rPr lang="en-IN" dirty="0"/>
                        <a:t>{D:3,B:4}</a:t>
                      </a:r>
                    </a:p>
                  </a:txBody>
                  <a:tcPr/>
                </a:tc>
                <a:extLst>
                  <a:ext uri="{0D108BD9-81ED-4DB2-BD59-A6C34878D82A}">
                    <a16:rowId xmlns:a16="http://schemas.microsoft.com/office/drawing/2014/main" val="1460417145"/>
                  </a:ext>
                </a:extLst>
              </a:tr>
              <a:tr h="370840">
                <a:tc>
                  <a:txBody>
                    <a:bodyPr/>
                    <a:lstStyle/>
                    <a:p>
                      <a:r>
                        <a:rPr lang="en-IN" dirty="0"/>
                        <a:t>D</a:t>
                      </a:r>
                    </a:p>
                  </a:txBody>
                  <a:tcPr/>
                </a:tc>
                <a:tc>
                  <a:txBody>
                    <a:bodyPr/>
                    <a:lstStyle/>
                    <a:p>
                      <a:r>
                        <a:rPr lang="en-IN" b="1" dirty="0"/>
                        <a:t>{B:4}</a:t>
                      </a:r>
                    </a:p>
                  </a:txBody>
                  <a:tcPr/>
                </a:tc>
                <a:tc>
                  <a:txBody>
                    <a:bodyPr/>
                    <a:lstStyle/>
                    <a:p>
                      <a:r>
                        <a:rPr lang="en-IN" dirty="0"/>
                        <a:t>{B:4}</a:t>
                      </a:r>
                    </a:p>
                  </a:txBody>
                  <a:tcPr/>
                </a:tc>
                <a:extLst>
                  <a:ext uri="{0D108BD9-81ED-4DB2-BD59-A6C34878D82A}">
                    <a16:rowId xmlns:a16="http://schemas.microsoft.com/office/drawing/2014/main" val="1927161292"/>
                  </a:ext>
                </a:extLst>
              </a:tr>
              <a:tr h="370840">
                <a:tc>
                  <a:txBody>
                    <a:bodyPr/>
                    <a:lstStyle/>
                    <a:p>
                      <a:r>
                        <a:rPr lang="en-IN" dirty="0"/>
                        <a:t>B</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65390853"/>
                  </a:ext>
                </a:extLst>
              </a:tr>
            </a:tbl>
          </a:graphicData>
        </a:graphic>
      </p:graphicFrame>
      <p:graphicFrame>
        <p:nvGraphicFramePr>
          <p:cNvPr id="8" name="Table 8">
            <a:extLst>
              <a:ext uri="{FF2B5EF4-FFF2-40B4-BE49-F238E27FC236}">
                <a16:creationId xmlns:a16="http://schemas.microsoft.com/office/drawing/2014/main" id="{A86BA835-B255-44F4-B01C-A9C7875E5529}"/>
              </a:ext>
            </a:extLst>
          </p:cNvPr>
          <p:cNvGraphicFramePr>
            <a:graphicFrameLocks noGrp="1"/>
          </p:cNvGraphicFramePr>
          <p:nvPr>
            <p:extLst>
              <p:ext uri="{D42A27DB-BD31-4B8C-83A1-F6EECF244321}">
                <p14:modId xmlns:p14="http://schemas.microsoft.com/office/powerpoint/2010/main" val="2521284989"/>
              </p:ext>
            </p:extLst>
          </p:nvPr>
        </p:nvGraphicFramePr>
        <p:xfrm>
          <a:off x="1659137" y="3782462"/>
          <a:ext cx="9429074" cy="2225040"/>
        </p:xfrm>
        <a:graphic>
          <a:graphicData uri="http://schemas.openxmlformats.org/drawingml/2006/table">
            <a:tbl>
              <a:tblPr firstRow="1" bandRow="1">
                <a:tableStyleId>{5C22544A-7EE6-4342-B048-85BDC9FD1C3A}</a:tableStyleId>
              </a:tblPr>
              <a:tblGrid>
                <a:gridCol w="1185500">
                  <a:extLst>
                    <a:ext uri="{9D8B030D-6E8A-4147-A177-3AD203B41FA5}">
                      <a16:colId xmlns:a16="http://schemas.microsoft.com/office/drawing/2014/main" val="2550184058"/>
                    </a:ext>
                  </a:extLst>
                </a:gridCol>
                <a:gridCol w="3316196">
                  <a:extLst>
                    <a:ext uri="{9D8B030D-6E8A-4147-A177-3AD203B41FA5}">
                      <a16:colId xmlns:a16="http://schemas.microsoft.com/office/drawing/2014/main" val="1978825322"/>
                    </a:ext>
                  </a:extLst>
                </a:gridCol>
                <a:gridCol w="2208635">
                  <a:extLst>
                    <a:ext uri="{9D8B030D-6E8A-4147-A177-3AD203B41FA5}">
                      <a16:colId xmlns:a16="http://schemas.microsoft.com/office/drawing/2014/main" val="1620377490"/>
                    </a:ext>
                  </a:extLst>
                </a:gridCol>
                <a:gridCol w="2718743">
                  <a:extLst>
                    <a:ext uri="{9D8B030D-6E8A-4147-A177-3AD203B41FA5}">
                      <a16:colId xmlns:a16="http://schemas.microsoft.com/office/drawing/2014/main" val="3160995548"/>
                    </a:ext>
                  </a:extLst>
                </a:gridCol>
              </a:tblGrid>
              <a:tr h="370840">
                <a:tc>
                  <a:txBody>
                    <a:bodyPr/>
                    <a:lstStyle/>
                    <a:p>
                      <a:r>
                        <a:rPr lang="en-IN" dirty="0"/>
                        <a:t>Items</a:t>
                      </a:r>
                    </a:p>
                  </a:txBody>
                  <a:tcPr/>
                </a:tc>
                <a:tc>
                  <a:txBody>
                    <a:bodyPr/>
                    <a:lstStyle/>
                    <a:p>
                      <a:r>
                        <a:rPr lang="en-IN" dirty="0"/>
                        <a:t>Conditional pattern base</a:t>
                      </a:r>
                    </a:p>
                  </a:txBody>
                  <a:tcPr/>
                </a:tc>
                <a:tc>
                  <a:txBody>
                    <a:bodyPr/>
                    <a:lstStyle/>
                    <a:p>
                      <a:r>
                        <a:rPr lang="en-IN" dirty="0"/>
                        <a:t>Conditional FP-tree</a:t>
                      </a:r>
                    </a:p>
                  </a:txBody>
                  <a:tcPr/>
                </a:tc>
                <a:tc>
                  <a:txBody>
                    <a:bodyPr/>
                    <a:lstStyle/>
                    <a:p>
                      <a:r>
                        <a:rPr lang="en-IN" dirty="0"/>
                        <a:t>Frequent Pattern</a:t>
                      </a:r>
                    </a:p>
                  </a:txBody>
                  <a:tcPr/>
                </a:tc>
                <a:extLst>
                  <a:ext uri="{0D108BD9-81ED-4DB2-BD59-A6C34878D82A}">
                    <a16:rowId xmlns:a16="http://schemas.microsoft.com/office/drawing/2014/main" val="3870167449"/>
                  </a:ext>
                </a:extLst>
              </a:tr>
              <a:tr h="370840">
                <a:tc>
                  <a:txBody>
                    <a:bodyPr/>
                    <a:lstStyle/>
                    <a:p>
                      <a:r>
                        <a:rPr lang="en-IN" dirty="0"/>
                        <a:t>C</a:t>
                      </a:r>
                    </a:p>
                  </a:txBody>
                  <a:tcPr/>
                </a:tc>
                <a:tc>
                  <a:txBody>
                    <a:bodyPr/>
                    <a:lstStyle/>
                    <a:p>
                      <a:r>
                        <a:rPr lang="en-IN" b="1" dirty="0"/>
                        <a:t>{B:1}, {E,A,B:1}, {E,A,D,B:1}</a:t>
                      </a:r>
                    </a:p>
                  </a:txBody>
                  <a:tcPr/>
                </a:tc>
                <a:tc>
                  <a:txBody>
                    <a:bodyPr/>
                    <a:lstStyle/>
                    <a:p>
                      <a:r>
                        <a:rPr lang="en-IN" dirty="0"/>
                        <a:t>{B:3}</a:t>
                      </a:r>
                    </a:p>
                  </a:txBody>
                  <a:tcPr/>
                </a:tc>
                <a:tc>
                  <a:txBody>
                    <a:bodyPr/>
                    <a:lstStyle/>
                    <a:p>
                      <a:r>
                        <a:rPr lang="en-IN" b="1" dirty="0"/>
                        <a:t>{C,B:3}</a:t>
                      </a:r>
                    </a:p>
                  </a:txBody>
                  <a:tcPr/>
                </a:tc>
                <a:extLst>
                  <a:ext uri="{0D108BD9-81ED-4DB2-BD59-A6C34878D82A}">
                    <a16:rowId xmlns:a16="http://schemas.microsoft.com/office/drawing/2014/main" val="2330861849"/>
                  </a:ext>
                </a:extLst>
              </a:tr>
              <a:tr h="370840">
                <a:tc>
                  <a:txBody>
                    <a:bodyPr/>
                    <a:lstStyle/>
                    <a:p>
                      <a:r>
                        <a:rPr lang="en-IN" dirty="0"/>
                        <a:t>E</a:t>
                      </a:r>
                    </a:p>
                  </a:txBody>
                  <a:tcPr/>
                </a:tc>
                <a:tc>
                  <a:txBody>
                    <a:bodyPr/>
                    <a:lstStyle/>
                    <a:p>
                      <a:r>
                        <a:rPr lang="en-IN" b="1" dirty="0"/>
                        <a:t>{A,B:1}, {A,D,B:2}, {A,D:1}</a:t>
                      </a:r>
                    </a:p>
                  </a:txBody>
                  <a:tcPr/>
                </a:tc>
                <a:tc>
                  <a:txBody>
                    <a:bodyPr/>
                    <a:lstStyle/>
                    <a:p>
                      <a:r>
                        <a:rPr lang="en-IN" dirty="0"/>
                        <a:t>{A,B:3}</a:t>
                      </a:r>
                    </a:p>
                  </a:txBody>
                  <a:tcPr/>
                </a:tc>
                <a:tc>
                  <a:txBody>
                    <a:bodyPr/>
                    <a:lstStyle/>
                    <a:p>
                      <a:r>
                        <a:rPr lang="en-IN" b="1" dirty="0"/>
                        <a:t>{E,A:3}, {E,B:3}, {E,A,B:3}</a:t>
                      </a:r>
                    </a:p>
                  </a:txBody>
                  <a:tcPr/>
                </a:tc>
                <a:extLst>
                  <a:ext uri="{0D108BD9-81ED-4DB2-BD59-A6C34878D82A}">
                    <a16:rowId xmlns:a16="http://schemas.microsoft.com/office/drawing/2014/main" val="1594857534"/>
                  </a:ext>
                </a:extLst>
              </a:tr>
              <a:tr h="370840">
                <a:tc>
                  <a:txBody>
                    <a:bodyPr/>
                    <a:lstStyle/>
                    <a:p>
                      <a:r>
                        <a:rPr lang="en-IN" dirty="0"/>
                        <a:t>A</a:t>
                      </a:r>
                    </a:p>
                  </a:txBody>
                  <a:tcPr/>
                </a:tc>
                <a:tc>
                  <a:txBody>
                    <a:bodyPr/>
                    <a:lstStyle/>
                    <a:p>
                      <a:r>
                        <a:rPr lang="en-IN" b="1" dirty="0"/>
                        <a:t>{B:1}, {D,B:3}, {D:1}</a:t>
                      </a:r>
                    </a:p>
                  </a:txBody>
                  <a:tcPr/>
                </a:tc>
                <a:tc>
                  <a:txBody>
                    <a:bodyPr/>
                    <a:lstStyle/>
                    <a:p>
                      <a:r>
                        <a:rPr lang="en-IN" dirty="0"/>
                        <a:t>{D:3,B:4}</a:t>
                      </a:r>
                    </a:p>
                  </a:txBody>
                  <a:tcPr/>
                </a:tc>
                <a:tc>
                  <a:txBody>
                    <a:bodyPr/>
                    <a:lstStyle/>
                    <a:p>
                      <a:r>
                        <a:rPr lang="en-IN" b="1" dirty="0"/>
                        <a:t>{A,D:3}, {A,B:4}, {A,D,B:3}</a:t>
                      </a:r>
                    </a:p>
                  </a:txBody>
                  <a:tcPr/>
                </a:tc>
                <a:extLst>
                  <a:ext uri="{0D108BD9-81ED-4DB2-BD59-A6C34878D82A}">
                    <a16:rowId xmlns:a16="http://schemas.microsoft.com/office/drawing/2014/main" val="3799934223"/>
                  </a:ext>
                </a:extLst>
              </a:tr>
              <a:tr h="370840">
                <a:tc>
                  <a:txBody>
                    <a:bodyPr/>
                    <a:lstStyle/>
                    <a:p>
                      <a:r>
                        <a:rPr lang="en-IN" dirty="0"/>
                        <a:t>D</a:t>
                      </a:r>
                    </a:p>
                  </a:txBody>
                  <a:tcPr/>
                </a:tc>
                <a:tc>
                  <a:txBody>
                    <a:bodyPr/>
                    <a:lstStyle/>
                    <a:p>
                      <a:r>
                        <a:rPr lang="en-IN" b="1" dirty="0"/>
                        <a:t>{B:4}</a:t>
                      </a:r>
                    </a:p>
                  </a:txBody>
                  <a:tcPr/>
                </a:tc>
                <a:tc>
                  <a:txBody>
                    <a:bodyPr/>
                    <a:lstStyle/>
                    <a:p>
                      <a:r>
                        <a:rPr lang="en-IN" dirty="0"/>
                        <a:t>{B:4}</a:t>
                      </a:r>
                    </a:p>
                  </a:txBody>
                  <a:tcPr/>
                </a:tc>
                <a:tc>
                  <a:txBody>
                    <a:bodyPr/>
                    <a:lstStyle/>
                    <a:p>
                      <a:r>
                        <a:rPr lang="en-IN" b="1" dirty="0"/>
                        <a:t>{D , B:4}</a:t>
                      </a:r>
                    </a:p>
                  </a:txBody>
                  <a:tcPr/>
                </a:tc>
                <a:extLst>
                  <a:ext uri="{0D108BD9-81ED-4DB2-BD59-A6C34878D82A}">
                    <a16:rowId xmlns:a16="http://schemas.microsoft.com/office/drawing/2014/main" val="1443516182"/>
                  </a:ext>
                </a:extLst>
              </a:tr>
              <a:tr h="370840">
                <a:tc>
                  <a:txBody>
                    <a:bodyPr/>
                    <a:lstStyle/>
                    <a:p>
                      <a:r>
                        <a:rPr lang="en-IN" dirty="0"/>
                        <a:t>B</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7689467"/>
                  </a:ext>
                </a:extLst>
              </a:tr>
            </a:tbl>
          </a:graphicData>
        </a:graphic>
      </p:graphicFrame>
    </p:spTree>
    <p:extLst>
      <p:ext uri="{BB962C8B-B14F-4D97-AF65-F5344CB8AC3E}">
        <p14:creationId xmlns:p14="http://schemas.microsoft.com/office/powerpoint/2010/main" val="1023642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B140-047B-42A7-82B6-0970CC6B4466}"/>
              </a:ext>
            </a:extLst>
          </p:cNvPr>
          <p:cNvSpPr>
            <a:spLocks noGrp="1"/>
          </p:cNvSpPr>
          <p:nvPr>
            <p:ph type="title"/>
          </p:nvPr>
        </p:nvSpPr>
        <p:spPr/>
        <p:txBody>
          <a:bodyPr>
            <a:normAutofit/>
          </a:bodyPr>
          <a:lstStyle/>
          <a:p>
            <a:r>
              <a:rPr lang="en-IN" b="1" dirty="0">
                <a:latin typeface="medium-content-sans-serif-font"/>
              </a:rPr>
              <a:t>Association Rule Mining</a:t>
            </a:r>
            <a:endParaRPr lang="en-IN" dirty="0"/>
          </a:p>
        </p:txBody>
      </p:sp>
      <p:sp>
        <p:nvSpPr>
          <p:cNvPr id="3" name="Content Placeholder 2">
            <a:extLst>
              <a:ext uri="{FF2B5EF4-FFF2-40B4-BE49-F238E27FC236}">
                <a16:creationId xmlns:a16="http://schemas.microsoft.com/office/drawing/2014/main" id="{2B8A6A62-2D18-42BC-B43E-6CD1A7EEA160}"/>
              </a:ext>
            </a:extLst>
          </p:cNvPr>
          <p:cNvSpPr>
            <a:spLocks noGrp="1"/>
          </p:cNvSpPr>
          <p:nvPr>
            <p:ph idx="1"/>
          </p:nvPr>
        </p:nvSpPr>
        <p:spPr/>
        <p:txBody>
          <a:bodyPr>
            <a:normAutofit lnSpcReduction="10000"/>
          </a:bodyPr>
          <a:lstStyle/>
          <a:p>
            <a:r>
              <a:rPr lang="en-US" sz="2400" dirty="0">
                <a:latin typeface="medium-content-serif-font"/>
              </a:rPr>
              <a:t>Association rules can be thought of as an IF-THEN relationship. Suppose item </a:t>
            </a:r>
            <a:r>
              <a:rPr lang="en-US" sz="2400" b="1" dirty="0">
                <a:latin typeface="medium-content-serif-font"/>
              </a:rPr>
              <a:t>A</a:t>
            </a:r>
            <a:r>
              <a:rPr lang="en-US" sz="2400" dirty="0">
                <a:latin typeface="medium-content-serif-font"/>
              </a:rPr>
              <a:t> is being bought by the customer, then the chances of item </a:t>
            </a:r>
            <a:r>
              <a:rPr lang="en-US" sz="2400" b="1" dirty="0">
                <a:latin typeface="medium-content-serif-font"/>
              </a:rPr>
              <a:t>B</a:t>
            </a:r>
            <a:r>
              <a:rPr lang="en-US" sz="2400" dirty="0">
                <a:latin typeface="medium-content-serif-font"/>
              </a:rPr>
              <a:t> being picked by the customer too under the same </a:t>
            </a:r>
            <a:r>
              <a:rPr lang="en-US" sz="2400" b="1" dirty="0">
                <a:latin typeface="medium-content-serif-font"/>
              </a:rPr>
              <a:t>Transaction ID</a:t>
            </a:r>
            <a:r>
              <a:rPr lang="en-US" sz="2400" dirty="0">
                <a:latin typeface="medium-content-serif-font"/>
              </a:rPr>
              <a:t> is found out.</a:t>
            </a:r>
          </a:p>
          <a:p>
            <a:endParaRPr lang="en-IN" dirty="0"/>
          </a:p>
          <a:p>
            <a:endParaRPr lang="en-IN" dirty="0"/>
          </a:p>
          <a:p>
            <a:endParaRPr lang="en-US" sz="2200" dirty="0"/>
          </a:p>
          <a:p>
            <a:r>
              <a:rPr lang="en-US" sz="2200" dirty="0"/>
              <a:t>There are two elements of these rules:</a:t>
            </a:r>
          </a:p>
          <a:p>
            <a:r>
              <a:rPr lang="en-US" sz="2200" b="1" dirty="0"/>
              <a:t>Antecedent</a:t>
            </a:r>
            <a:r>
              <a:rPr lang="en-US" sz="2200" dirty="0"/>
              <a:t> (IF): This is an item/group of items that are typically found in the </a:t>
            </a:r>
            <a:r>
              <a:rPr lang="en-US" sz="2200" dirty="0" err="1"/>
              <a:t>Itemsets</a:t>
            </a:r>
            <a:r>
              <a:rPr lang="en-US" sz="2200" dirty="0"/>
              <a:t> or Datasets.</a:t>
            </a:r>
          </a:p>
          <a:p>
            <a:r>
              <a:rPr lang="en-US" sz="2200" b="1" dirty="0"/>
              <a:t>Consequent</a:t>
            </a:r>
            <a:r>
              <a:rPr lang="en-US" sz="2200" dirty="0"/>
              <a:t> (THEN): This comes along as an item with an Antecedent/group of Antecedents.</a:t>
            </a:r>
          </a:p>
          <a:p>
            <a:endParaRPr lang="en-IN" dirty="0"/>
          </a:p>
        </p:txBody>
      </p:sp>
      <p:pic>
        <p:nvPicPr>
          <p:cNvPr id="1029" name="Picture 5">
            <a:extLst>
              <a:ext uri="{FF2B5EF4-FFF2-40B4-BE49-F238E27FC236}">
                <a16:creationId xmlns:a16="http://schemas.microsoft.com/office/drawing/2014/main" id="{8E1DF735-F887-4C57-848B-647D923E8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022" y="2943225"/>
            <a:ext cx="285750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6240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barn(inVertical)">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circle(in)">
                                      <p:cBhvr>
                                        <p:cTn id="15" dur="2000"/>
                                        <p:tgtEl>
                                          <p:spTgt spid="3">
                                            <p:txEl>
                                              <p:pRg st="5" end="5"/>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circle(in)">
                                      <p:cBhvr>
                                        <p:cTn id="18"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1E2-4B0D-4324-BB89-042B871A72D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76EA5C5-8E9D-42E9-A256-55EB7690B853}"/>
              </a:ext>
            </a:extLst>
          </p:cNvPr>
          <p:cNvSpPr>
            <a:spLocks noGrp="1"/>
          </p:cNvSpPr>
          <p:nvPr>
            <p:ph idx="1"/>
          </p:nvPr>
        </p:nvSpPr>
        <p:spPr/>
        <p:txBody>
          <a:bodyPr/>
          <a:lstStyle/>
          <a:p>
            <a:r>
              <a:rPr lang="en-IN" dirty="0">
                <a:hlinkClick r:id="rId2"/>
              </a:rPr>
              <a:t>https://youtu.be/guVvtZ7ZClw</a:t>
            </a:r>
            <a:endParaRPr lang="en-IN" dirty="0"/>
          </a:p>
          <a:p>
            <a:r>
              <a:rPr lang="en-IN" dirty="0">
                <a:hlinkClick r:id="rId3"/>
              </a:rPr>
              <a:t>https://www.geeksforgeeks.org/ml-frequent-pattern-growth-algorithm/</a:t>
            </a:r>
            <a:endParaRPr lang="en-IN" dirty="0"/>
          </a:p>
        </p:txBody>
      </p:sp>
    </p:spTree>
    <p:extLst>
      <p:ext uri="{BB962C8B-B14F-4D97-AF65-F5344CB8AC3E}">
        <p14:creationId xmlns:p14="http://schemas.microsoft.com/office/powerpoint/2010/main" val="37580924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FEAF-038D-49EE-B062-613E1A45547D}"/>
              </a:ext>
            </a:extLst>
          </p:cNvPr>
          <p:cNvSpPr>
            <a:spLocks noGrp="1"/>
          </p:cNvSpPr>
          <p:nvPr>
            <p:ph type="title"/>
          </p:nvPr>
        </p:nvSpPr>
        <p:spPr/>
        <p:txBody>
          <a:bodyPr/>
          <a:lstStyle/>
          <a:p>
            <a:r>
              <a:rPr lang="en-IN" dirty="0"/>
              <a:t>Measures</a:t>
            </a:r>
          </a:p>
        </p:txBody>
      </p:sp>
      <p:sp>
        <p:nvSpPr>
          <p:cNvPr id="3" name="Content Placeholder 2">
            <a:extLst>
              <a:ext uri="{FF2B5EF4-FFF2-40B4-BE49-F238E27FC236}">
                <a16:creationId xmlns:a16="http://schemas.microsoft.com/office/drawing/2014/main" id="{57CE34DD-F782-4A45-B5DB-D5117E0119A9}"/>
              </a:ext>
            </a:extLst>
          </p:cNvPr>
          <p:cNvSpPr>
            <a:spLocks noGrp="1"/>
          </p:cNvSpPr>
          <p:nvPr>
            <p:ph idx="1"/>
          </p:nvPr>
        </p:nvSpPr>
        <p:spPr/>
        <p:txBody>
          <a:bodyPr/>
          <a:lstStyle/>
          <a:p>
            <a:pPr marL="0" indent="0">
              <a:buNone/>
            </a:pPr>
            <a:r>
              <a:rPr lang="en-US" dirty="0">
                <a:latin typeface="medium-content-serif-font"/>
              </a:rPr>
              <a:t>There are 3 ways to measure association:</a:t>
            </a:r>
          </a:p>
          <a:p>
            <a:r>
              <a:rPr lang="en-US" dirty="0">
                <a:latin typeface="medium-content-serif-font"/>
              </a:rPr>
              <a:t>Support</a:t>
            </a:r>
          </a:p>
          <a:p>
            <a:r>
              <a:rPr lang="en-US" dirty="0">
                <a:latin typeface="medium-content-serif-font"/>
              </a:rPr>
              <a:t>Confidence</a:t>
            </a:r>
          </a:p>
          <a:p>
            <a:r>
              <a:rPr lang="en-US" dirty="0">
                <a:latin typeface="medium-content-serif-font"/>
              </a:rPr>
              <a:t>Lift</a:t>
            </a:r>
          </a:p>
          <a:p>
            <a:endParaRPr lang="en-IN" dirty="0"/>
          </a:p>
        </p:txBody>
      </p:sp>
    </p:spTree>
    <p:extLst>
      <p:ext uri="{BB962C8B-B14F-4D97-AF65-F5344CB8AC3E}">
        <p14:creationId xmlns:p14="http://schemas.microsoft.com/office/powerpoint/2010/main" val="42256975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22FB-9B06-4B38-AF83-1FFE7591C9DD}"/>
              </a:ext>
            </a:extLst>
          </p:cNvPr>
          <p:cNvSpPr>
            <a:spLocks noGrp="1"/>
          </p:cNvSpPr>
          <p:nvPr>
            <p:ph type="title"/>
          </p:nvPr>
        </p:nvSpPr>
        <p:spPr/>
        <p:txBody>
          <a:bodyPr/>
          <a:lstStyle/>
          <a:p>
            <a:r>
              <a:rPr lang="en-IN" dirty="0"/>
              <a:t>Support</a:t>
            </a:r>
          </a:p>
        </p:txBody>
      </p:sp>
      <p:sp>
        <p:nvSpPr>
          <p:cNvPr id="3" name="Content Placeholder 2">
            <a:extLst>
              <a:ext uri="{FF2B5EF4-FFF2-40B4-BE49-F238E27FC236}">
                <a16:creationId xmlns:a16="http://schemas.microsoft.com/office/drawing/2014/main" id="{40EAF6A1-7CC6-4E33-BA11-E6529E7A5169}"/>
              </a:ext>
            </a:extLst>
          </p:cNvPr>
          <p:cNvSpPr>
            <a:spLocks noGrp="1"/>
          </p:cNvSpPr>
          <p:nvPr>
            <p:ph idx="1"/>
          </p:nvPr>
        </p:nvSpPr>
        <p:spPr/>
        <p:txBody>
          <a:bodyPr/>
          <a:lstStyle/>
          <a:p>
            <a:r>
              <a:rPr lang="en-US" b="1" dirty="0">
                <a:latin typeface="medium-content-serif-font"/>
              </a:rPr>
              <a:t>Support:</a:t>
            </a:r>
            <a:r>
              <a:rPr lang="en-US" dirty="0">
                <a:latin typeface="medium-content-serif-font"/>
              </a:rPr>
              <a:t> It gives the fraction of transactions which contains item A and B. Basically Support tells us about the frequently bought items or the combination of items bought frequently.</a:t>
            </a:r>
          </a:p>
          <a:p>
            <a:endParaRPr lang="en-US" dirty="0">
              <a:latin typeface="medium-content-serif-font"/>
            </a:endParaRPr>
          </a:p>
          <a:p>
            <a:endParaRPr lang="en-US" dirty="0">
              <a:latin typeface="medium-content-serif-font"/>
            </a:endParaRPr>
          </a:p>
          <a:p>
            <a:endParaRPr lang="en-US" dirty="0">
              <a:latin typeface="medium-content-serif-font"/>
            </a:endParaRPr>
          </a:p>
          <a:p>
            <a:r>
              <a:rPr lang="en-US" dirty="0">
                <a:latin typeface="medium-content-serif-font"/>
              </a:rPr>
              <a:t>So with this, we can filter out the items that have a low frequency.</a:t>
            </a:r>
          </a:p>
          <a:p>
            <a:endParaRPr lang="en-US" dirty="0">
              <a:latin typeface="medium-content-serif-font"/>
            </a:endParaRPr>
          </a:p>
          <a:p>
            <a:endParaRPr lang="en-IN" dirty="0"/>
          </a:p>
        </p:txBody>
      </p:sp>
      <p:pic>
        <p:nvPicPr>
          <p:cNvPr id="6" name="Picture 5">
            <a:extLst>
              <a:ext uri="{FF2B5EF4-FFF2-40B4-BE49-F238E27FC236}">
                <a16:creationId xmlns:a16="http://schemas.microsoft.com/office/drawing/2014/main" id="{824CDD4F-8E6E-467D-BB52-48797BDA20E1}"/>
              </a:ext>
            </a:extLst>
          </p:cNvPr>
          <p:cNvPicPr>
            <a:picLocks noChangeAspect="1"/>
          </p:cNvPicPr>
          <p:nvPr/>
        </p:nvPicPr>
        <p:blipFill>
          <a:blip r:embed="rId2"/>
          <a:stretch>
            <a:fillRect/>
          </a:stretch>
        </p:blipFill>
        <p:spPr>
          <a:xfrm>
            <a:off x="4315888" y="3136822"/>
            <a:ext cx="3400425" cy="1152525"/>
          </a:xfrm>
          <a:prstGeom prst="rect">
            <a:avLst/>
          </a:prstGeom>
        </p:spPr>
      </p:pic>
    </p:spTree>
    <p:extLst>
      <p:ext uri="{BB962C8B-B14F-4D97-AF65-F5344CB8AC3E}">
        <p14:creationId xmlns:p14="http://schemas.microsoft.com/office/powerpoint/2010/main" val="3488495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8BBC-C71A-49A1-8D4A-7BC10552834E}"/>
              </a:ext>
            </a:extLst>
          </p:cNvPr>
          <p:cNvSpPr>
            <a:spLocks noGrp="1"/>
          </p:cNvSpPr>
          <p:nvPr>
            <p:ph type="title"/>
          </p:nvPr>
        </p:nvSpPr>
        <p:spPr/>
        <p:txBody>
          <a:bodyPr/>
          <a:lstStyle/>
          <a:p>
            <a:r>
              <a:rPr lang="en-IN" dirty="0"/>
              <a:t>Confidence</a:t>
            </a:r>
          </a:p>
        </p:txBody>
      </p:sp>
      <p:sp>
        <p:nvSpPr>
          <p:cNvPr id="3" name="Content Placeholder 2">
            <a:extLst>
              <a:ext uri="{FF2B5EF4-FFF2-40B4-BE49-F238E27FC236}">
                <a16:creationId xmlns:a16="http://schemas.microsoft.com/office/drawing/2014/main" id="{97F1E466-0A9F-4A48-A41B-E67DAF92C8F0}"/>
              </a:ext>
            </a:extLst>
          </p:cNvPr>
          <p:cNvSpPr>
            <a:spLocks noGrp="1"/>
          </p:cNvSpPr>
          <p:nvPr>
            <p:ph idx="1"/>
          </p:nvPr>
        </p:nvSpPr>
        <p:spPr/>
        <p:txBody>
          <a:bodyPr/>
          <a:lstStyle/>
          <a:p>
            <a:r>
              <a:rPr lang="en-US" dirty="0"/>
              <a:t>Confidence: It tells us how often the items A and B occur together, given the number times A occurs.</a:t>
            </a:r>
          </a:p>
          <a:p>
            <a:endParaRPr lang="en-US" dirty="0"/>
          </a:p>
          <a:p>
            <a:endParaRPr lang="en-US" dirty="0"/>
          </a:p>
          <a:p>
            <a:endParaRPr lang="en-US" dirty="0"/>
          </a:p>
          <a:p>
            <a:r>
              <a:rPr lang="en-US" dirty="0"/>
              <a:t>Typically, when you work with the </a:t>
            </a:r>
            <a:r>
              <a:rPr lang="en-US" dirty="0" err="1"/>
              <a:t>Apriori</a:t>
            </a:r>
            <a:r>
              <a:rPr lang="en-US" dirty="0"/>
              <a:t> Algorithm, you define these terms accordingly.</a:t>
            </a:r>
            <a:endParaRPr lang="en-IN" dirty="0"/>
          </a:p>
        </p:txBody>
      </p:sp>
      <p:pic>
        <p:nvPicPr>
          <p:cNvPr id="4" name="Picture 3">
            <a:extLst>
              <a:ext uri="{FF2B5EF4-FFF2-40B4-BE49-F238E27FC236}">
                <a16:creationId xmlns:a16="http://schemas.microsoft.com/office/drawing/2014/main" id="{9D10AC2F-711A-41CA-9C08-55DCFB14E688}"/>
              </a:ext>
            </a:extLst>
          </p:cNvPr>
          <p:cNvPicPr>
            <a:picLocks noChangeAspect="1"/>
          </p:cNvPicPr>
          <p:nvPr/>
        </p:nvPicPr>
        <p:blipFill>
          <a:blip r:embed="rId2"/>
          <a:stretch>
            <a:fillRect/>
          </a:stretch>
        </p:blipFill>
        <p:spPr>
          <a:xfrm>
            <a:off x="4391025" y="2900362"/>
            <a:ext cx="3409950" cy="1057275"/>
          </a:xfrm>
          <a:prstGeom prst="rect">
            <a:avLst/>
          </a:prstGeom>
        </p:spPr>
      </p:pic>
    </p:spTree>
    <p:extLst>
      <p:ext uri="{BB962C8B-B14F-4D97-AF65-F5344CB8AC3E}">
        <p14:creationId xmlns:p14="http://schemas.microsoft.com/office/powerpoint/2010/main" val="33473711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83116-0E5D-4BC9-9DA8-41EA7F809C1E}"/>
              </a:ext>
            </a:extLst>
          </p:cNvPr>
          <p:cNvSpPr>
            <a:spLocks noGrp="1"/>
          </p:cNvSpPr>
          <p:nvPr>
            <p:ph type="title"/>
          </p:nvPr>
        </p:nvSpPr>
        <p:spPr/>
        <p:txBody>
          <a:bodyPr/>
          <a:lstStyle/>
          <a:p>
            <a:r>
              <a:rPr lang="en-IN" dirty="0"/>
              <a:t>Lift</a:t>
            </a:r>
          </a:p>
        </p:txBody>
      </p:sp>
      <p:sp>
        <p:nvSpPr>
          <p:cNvPr id="3" name="Content Placeholder 2">
            <a:extLst>
              <a:ext uri="{FF2B5EF4-FFF2-40B4-BE49-F238E27FC236}">
                <a16:creationId xmlns:a16="http://schemas.microsoft.com/office/drawing/2014/main" id="{98AA1E86-5491-412B-811F-CAED94A30FD0}"/>
              </a:ext>
            </a:extLst>
          </p:cNvPr>
          <p:cNvSpPr>
            <a:spLocks noGrp="1"/>
          </p:cNvSpPr>
          <p:nvPr>
            <p:ph idx="1"/>
          </p:nvPr>
        </p:nvSpPr>
        <p:spPr/>
        <p:txBody>
          <a:bodyPr>
            <a:normAutofit/>
          </a:bodyPr>
          <a:lstStyle/>
          <a:p>
            <a:r>
              <a:rPr lang="en-US" dirty="0"/>
              <a:t>Lift: Lift indicates the strength of a rule over the random occurrence of A and B. It basically tells us the strength of any rule.</a:t>
            </a:r>
          </a:p>
          <a:p>
            <a:endParaRPr lang="en-US" dirty="0"/>
          </a:p>
          <a:p>
            <a:endParaRPr lang="en-IN" dirty="0"/>
          </a:p>
          <a:p>
            <a:endParaRPr lang="en-IN" dirty="0"/>
          </a:p>
          <a:p>
            <a:r>
              <a:rPr lang="en-US" sz="2000" dirty="0"/>
              <a:t>Focus on the denominator, it is the probability of the individual support values of A and B and not together. Lift explains the strength of a rule. More the Lift more is the strength. Let’s say for A -&gt; B, the lift value is 4. It means that if you buy A the chances of buying B is 4 times. </a:t>
            </a:r>
            <a:endParaRPr lang="en-IN" sz="2000" dirty="0"/>
          </a:p>
          <a:p>
            <a:endParaRPr lang="en-IN" dirty="0"/>
          </a:p>
        </p:txBody>
      </p:sp>
      <p:pic>
        <p:nvPicPr>
          <p:cNvPr id="4" name="Picture 3">
            <a:extLst>
              <a:ext uri="{FF2B5EF4-FFF2-40B4-BE49-F238E27FC236}">
                <a16:creationId xmlns:a16="http://schemas.microsoft.com/office/drawing/2014/main" id="{6B95EEBD-5BE6-4CDA-B833-E07C55CAEABE}"/>
              </a:ext>
            </a:extLst>
          </p:cNvPr>
          <p:cNvPicPr>
            <a:picLocks noChangeAspect="1"/>
          </p:cNvPicPr>
          <p:nvPr/>
        </p:nvPicPr>
        <p:blipFill>
          <a:blip r:embed="rId2"/>
          <a:stretch>
            <a:fillRect/>
          </a:stretch>
        </p:blipFill>
        <p:spPr>
          <a:xfrm>
            <a:off x="4376737" y="2928937"/>
            <a:ext cx="3438525" cy="1000125"/>
          </a:xfrm>
          <a:prstGeom prst="rect">
            <a:avLst/>
          </a:prstGeom>
        </p:spPr>
      </p:pic>
    </p:spTree>
    <p:extLst>
      <p:ext uri="{BB962C8B-B14F-4D97-AF65-F5344CB8AC3E}">
        <p14:creationId xmlns:p14="http://schemas.microsoft.com/office/powerpoint/2010/main" val="615905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3751</Words>
  <Application>Microsoft Office PowerPoint</Application>
  <PresentationFormat>Widescreen</PresentationFormat>
  <Paragraphs>284</Paragraphs>
  <Slides>50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50</vt:i4>
      </vt:variant>
      <vt:variant>
        <vt:lpstr>Custom Shows</vt:lpstr>
      </vt:variant>
      <vt:variant>
        <vt:i4>1</vt:i4>
      </vt:variant>
    </vt:vector>
  </HeadingPairs>
  <TitlesOfParts>
    <vt:vector size="59" baseType="lpstr">
      <vt:lpstr>Arial</vt:lpstr>
      <vt:lpstr>Calibri</vt:lpstr>
      <vt:lpstr>Calibri Light</vt:lpstr>
      <vt:lpstr>Helvetica Neue</vt:lpstr>
      <vt:lpstr>medium-content-sans-serif-font</vt:lpstr>
      <vt:lpstr>medium-content-serif-font</vt:lpstr>
      <vt:lpstr>Roboto</vt:lpstr>
      <vt:lpstr>Office Theme</vt:lpstr>
      <vt:lpstr>Association Rule Mining</vt:lpstr>
      <vt:lpstr>Contents</vt:lpstr>
      <vt:lpstr>Association </vt:lpstr>
      <vt:lpstr>Market Basket Analysis</vt:lpstr>
      <vt:lpstr>Association Rule Mining</vt:lpstr>
      <vt:lpstr>Measures</vt:lpstr>
      <vt:lpstr>Support</vt:lpstr>
      <vt:lpstr>Confidence</vt:lpstr>
      <vt:lpstr>Lift</vt:lpstr>
      <vt:lpstr>Apriori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 more example</vt:lpstr>
      <vt:lpstr>Step-1: K=1</vt:lpstr>
      <vt:lpstr>Step-2: K=2</vt:lpstr>
      <vt:lpstr>Step-3:</vt:lpstr>
      <vt:lpstr>Step-4:</vt:lpstr>
      <vt:lpstr>Rules</vt:lpstr>
      <vt:lpstr>FP-growth</vt:lpstr>
      <vt:lpstr>FP-Growth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FP-Growth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 Mining</dc:title>
  <dc:creator>Utkarsh Sharma</dc:creator>
  <cp:lastModifiedBy>Utkarsh Sharma</cp:lastModifiedBy>
  <cp:revision>45</cp:revision>
  <dcterms:created xsi:type="dcterms:W3CDTF">2020-03-23T17:59:31Z</dcterms:created>
  <dcterms:modified xsi:type="dcterms:W3CDTF">2020-04-06T19:13:53Z</dcterms:modified>
</cp:coreProperties>
</file>