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3" r:id="rId34"/>
    <p:sldId id="292" r:id="rId35"/>
    <p:sldId id="291" r:id="rId36"/>
    <p:sldId id="294" r:id="rId37"/>
    <p:sldId id="29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B0B7-A037-4CB3-996E-13DAED10196C}" type="datetimeFigureOut">
              <a:rPr lang="en-US" smtClean="0"/>
              <a:pPr/>
              <a:t>4/10/2015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A7D-A4D8-406D-8B0D-F6A1C85097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B0B7-A037-4CB3-996E-13DAED10196C}" type="datetimeFigureOut">
              <a:rPr lang="en-US" smtClean="0"/>
              <a:pPr/>
              <a:t>4/10/2015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A7D-A4D8-406D-8B0D-F6A1C85097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B0B7-A037-4CB3-996E-13DAED10196C}" type="datetimeFigureOut">
              <a:rPr lang="en-US" smtClean="0"/>
              <a:pPr/>
              <a:t>4/10/2015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A7D-A4D8-406D-8B0D-F6A1C85097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B0B7-A037-4CB3-996E-13DAED10196C}" type="datetimeFigureOut">
              <a:rPr lang="en-US" smtClean="0"/>
              <a:pPr/>
              <a:t>4/10/2015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A7D-A4D8-406D-8B0D-F6A1C85097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B0B7-A037-4CB3-996E-13DAED10196C}" type="datetimeFigureOut">
              <a:rPr lang="en-US" smtClean="0"/>
              <a:pPr/>
              <a:t>4/10/2015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A7D-A4D8-406D-8B0D-F6A1C85097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B0B7-A037-4CB3-996E-13DAED10196C}" type="datetimeFigureOut">
              <a:rPr lang="en-US" smtClean="0"/>
              <a:pPr/>
              <a:t>4/10/2015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A7D-A4D8-406D-8B0D-F6A1C85097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B0B7-A037-4CB3-996E-13DAED10196C}" type="datetimeFigureOut">
              <a:rPr lang="en-US" smtClean="0"/>
              <a:pPr/>
              <a:t>4/10/2015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A7D-A4D8-406D-8B0D-F6A1C85097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B0B7-A037-4CB3-996E-13DAED10196C}" type="datetimeFigureOut">
              <a:rPr lang="en-US" smtClean="0"/>
              <a:pPr/>
              <a:t>4/10/2015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A7D-A4D8-406D-8B0D-F6A1C85097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B0B7-A037-4CB3-996E-13DAED10196C}" type="datetimeFigureOut">
              <a:rPr lang="en-US" smtClean="0"/>
              <a:pPr/>
              <a:t>4/10/2015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A7D-A4D8-406D-8B0D-F6A1C85097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B0B7-A037-4CB3-996E-13DAED10196C}" type="datetimeFigureOut">
              <a:rPr lang="en-US" smtClean="0"/>
              <a:pPr/>
              <a:t>4/10/2015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A7D-A4D8-406D-8B0D-F6A1C85097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B0B7-A037-4CB3-996E-13DAED10196C}" type="datetimeFigureOut">
              <a:rPr lang="en-US" smtClean="0"/>
              <a:pPr/>
              <a:t>4/10/2015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A7D-A4D8-406D-8B0D-F6A1C85097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B0B7-A037-4CB3-996E-13DAED10196C}" type="datetimeFigureOut">
              <a:rPr lang="en-US" smtClean="0"/>
              <a:pPr/>
              <a:t>4/10/2015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F7A7D-A4D8-406D-8B0D-F6A1C850973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8794" y="2214554"/>
            <a:ext cx="47149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 dirty="0" smtClean="0"/>
              <a:t>Cluster Validation</a:t>
            </a:r>
            <a:endParaRPr lang="en-IN" sz="48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Internal Index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8662" y="1662906"/>
            <a:ext cx="768667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Internal Index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4662" y="1600200"/>
            <a:ext cx="741467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Internal Index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4476" y="1600200"/>
            <a:ext cx="71350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Internal Index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0977" y="1600200"/>
            <a:ext cx="728204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Internal Index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9137" y="2210594"/>
            <a:ext cx="770572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Internal Index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2681" y="1600200"/>
            <a:ext cx="749863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Internal Index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13255" y="1600200"/>
            <a:ext cx="631749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External Index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3437" y="1977231"/>
            <a:ext cx="74771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External Index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2462" y="1701006"/>
            <a:ext cx="78390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External Index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20044"/>
            <a:ext cx="77724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Outline</a:t>
            </a:r>
            <a:endParaRPr lang="en-IN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6551" y="1600200"/>
            <a:ext cx="703089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External Index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3912" y="1710531"/>
            <a:ext cx="749617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External Index</a:t>
            </a: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81087" y="1762919"/>
            <a:ext cx="69818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External Index</a:t>
            </a: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28712" y="1767681"/>
            <a:ext cx="688657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External Index</a:t>
            </a: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6812" y="1791494"/>
            <a:ext cx="6810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External Index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2525" y="1858169"/>
            <a:ext cx="683895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External Index</a:t>
            </a: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7237" y="1834356"/>
            <a:ext cx="762952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External Index</a:t>
            </a:r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0606" y="1600200"/>
            <a:ext cx="79227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External Index</a:t>
            </a:r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8157" y="1600200"/>
            <a:ext cx="752768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External Index</a:t>
            </a:r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1525" y="1748631"/>
            <a:ext cx="76009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Summary</a:t>
            </a:r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8410" y="1600200"/>
            <a:ext cx="802718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Outline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4939" y="1600200"/>
            <a:ext cx="723412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external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dirty="0" smtClean="0"/>
              <a:t>To explain the </a:t>
            </a:r>
            <a:r>
              <a:rPr lang="en-IN" dirty="0" smtClean="0"/>
              <a:t>external </a:t>
            </a:r>
            <a:r>
              <a:rPr lang="en-IN" dirty="0" smtClean="0"/>
              <a:t>validation measures </a:t>
            </a:r>
            <a:r>
              <a:rPr lang="en-IN" dirty="0" smtClean="0"/>
              <a:t>we need </a:t>
            </a:r>
            <a:r>
              <a:rPr lang="en-IN" dirty="0" smtClean="0"/>
              <a:t>a </a:t>
            </a:r>
            <a:r>
              <a:rPr lang="en-IN" dirty="0" smtClean="0"/>
              <a:t>matrix </a:t>
            </a:r>
            <a:r>
              <a:rPr lang="en-IN" dirty="0" smtClean="0"/>
              <a:t>called association matrix. Suppose that a dataset with N objects is partitioned </a:t>
            </a:r>
            <a:r>
              <a:rPr lang="en-IN" dirty="0" smtClean="0"/>
              <a:t>into    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C = {c</a:t>
            </a:r>
            <a:r>
              <a:rPr lang="en-IN" baseline="-25000" dirty="0" smtClean="0"/>
              <a:t>1</a:t>
            </a:r>
            <a:r>
              <a:rPr lang="en-IN" dirty="0" smtClean="0"/>
              <a:t>,c</a:t>
            </a:r>
            <a:r>
              <a:rPr lang="en-IN" baseline="-25000" dirty="0" smtClean="0"/>
              <a:t>2</a:t>
            </a:r>
            <a:r>
              <a:rPr lang="en-IN" dirty="0" smtClean="0"/>
              <a:t>,...</a:t>
            </a:r>
            <a:r>
              <a:rPr lang="en-IN" dirty="0" err="1" smtClean="0"/>
              <a:t>c</a:t>
            </a:r>
            <a:r>
              <a:rPr lang="en-IN" baseline="-25000" dirty="0" err="1" smtClean="0"/>
              <a:t>I</a:t>
            </a:r>
            <a:r>
              <a:rPr lang="en-IN" dirty="0" smtClean="0"/>
              <a:t>} classes and the algorithm finds K= {k</a:t>
            </a:r>
            <a:r>
              <a:rPr lang="en-IN" baseline="-25000" dirty="0" smtClean="0"/>
              <a:t>1</a:t>
            </a:r>
            <a:r>
              <a:rPr lang="en-IN" dirty="0" smtClean="0"/>
              <a:t>,k</a:t>
            </a:r>
            <a:r>
              <a:rPr lang="en-IN" baseline="-25000" dirty="0" smtClean="0"/>
              <a:t>2</a:t>
            </a:r>
            <a:r>
              <a:rPr lang="en-IN" dirty="0" smtClean="0"/>
              <a:t>,...,</a:t>
            </a:r>
            <a:r>
              <a:rPr lang="en-IN" dirty="0" err="1" smtClean="0"/>
              <a:t>k</a:t>
            </a:r>
            <a:r>
              <a:rPr lang="en-IN" baseline="-25000" dirty="0" err="1" smtClean="0"/>
              <a:t>j</a:t>
            </a:r>
            <a:r>
              <a:rPr lang="en-IN" dirty="0" smtClean="0"/>
              <a:t>} cluster , then </a:t>
            </a:r>
            <a:r>
              <a:rPr lang="en-IN" dirty="0" smtClean="0"/>
              <a:t>matrix            is </a:t>
            </a:r>
            <a:r>
              <a:rPr lang="en-IN" dirty="0" smtClean="0"/>
              <a:t>association matrix where  </a:t>
            </a:r>
            <a:r>
              <a:rPr lang="en-IN" dirty="0" smtClean="0"/>
              <a:t>   indicates </a:t>
            </a:r>
            <a:r>
              <a:rPr lang="en-IN" dirty="0" smtClean="0"/>
              <a:t>number of </a:t>
            </a:r>
            <a:r>
              <a:rPr lang="en-IN" dirty="0" err="1" smtClean="0"/>
              <a:t>c</a:t>
            </a:r>
            <a:r>
              <a:rPr lang="en-IN" baseline="-25000" dirty="0" err="1" smtClean="0"/>
              <a:t>i</a:t>
            </a:r>
            <a:r>
              <a:rPr lang="en-IN" dirty="0" err="1" smtClean="0"/>
              <a:t>’s</a:t>
            </a:r>
            <a:r>
              <a:rPr lang="en-IN" dirty="0" smtClean="0"/>
              <a:t> members which belong to </a:t>
            </a:r>
            <a:r>
              <a:rPr lang="en-IN" dirty="0" err="1" smtClean="0"/>
              <a:t>k</a:t>
            </a:r>
            <a:r>
              <a:rPr lang="en-IN" baseline="-25000" dirty="0" err="1" smtClean="0"/>
              <a:t>i</a:t>
            </a:r>
            <a:r>
              <a:rPr lang="en-IN" dirty="0" smtClean="0"/>
              <a:t>. </a:t>
            </a:r>
            <a:endParaRPr lang="en-IN" dirty="0" smtClean="0"/>
          </a:p>
          <a:p>
            <a:pPr algn="just">
              <a:buNone/>
            </a:pPr>
            <a:r>
              <a:rPr lang="en-IN" dirty="0" smtClean="0"/>
              <a:t>Moreover</a:t>
            </a:r>
            <a:r>
              <a:rPr lang="en-IN" dirty="0" smtClean="0"/>
              <a:t>, </a:t>
            </a:r>
            <a:r>
              <a:rPr lang="en-IN" i="1" dirty="0" err="1" smtClean="0"/>
              <a:t>a</a:t>
            </a:r>
            <a:r>
              <a:rPr lang="en-IN" i="1" baseline="-25000" dirty="0" err="1" smtClean="0"/>
              <a:t>i</a:t>
            </a:r>
            <a:r>
              <a:rPr lang="en-IN" dirty="0" smtClean="0"/>
              <a:t> and </a:t>
            </a:r>
            <a:r>
              <a:rPr lang="en-IN" i="1" dirty="0" err="1" smtClean="0"/>
              <a:t>a</a:t>
            </a:r>
            <a:r>
              <a:rPr lang="en-IN" i="1" baseline="-25000" dirty="0" err="1" smtClean="0"/>
              <a:t>j</a:t>
            </a:r>
            <a:r>
              <a:rPr lang="en-IN" dirty="0" smtClean="0"/>
              <a:t> as marginal numbers is defined by</a:t>
            </a:r>
            <a:r>
              <a:rPr lang="en-IN" dirty="0" smtClean="0"/>
              <a:t>: </a:t>
            </a:r>
            <a:endParaRPr lang="en-IN" dirty="0" smtClean="0"/>
          </a:p>
          <a:p>
            <a:pPr algn="just"/>
            <a:r>
              <a:rPr lang="en-IN" dirty="0" smtClean="0"/>
              <a:t> </a:t>
            </a:r>
            <a:endParaRPr lang="en-IN" dirty="0" smtClean="0"/>
          </a:p>
          <a:p>
            <a:pPr algn="just"/>
            <a:endParaRPr lang="en-IN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72132" y="3429000"/>
            <a:ext cx="762000" cy="428628"/>
          </a:xfrm>
          <a:prstGeom prst="rect">
            <a:avLst/>
          </a:prstGeom>
          <a:noFill/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6050" y="3786190"/>
            <a:ext cx="413098" cy="500066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71670" y="5286388"/>
            <a:ext cx="819150" cy="361950"/>
          </a:xfrm>
          <a:prstGeom prst="rect">
            <a:avLst/>
          </a:prstGeom>
          <a:noFill/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5720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3108" y="5857892"/>
            <a:ext cx="828675" cy="38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external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 err="1" smtClean="0"/>
              <a:t>Mirkin</a:t>
            </a:r>
            <a:r>
              <a:rPr lang="en-IN" dirty="0" smtClean="0"/>
              <a:t> (</a:t>
            </a:r>
            <a:r>
              <a:rPr lang="en-IN" dirty="0" err="1" smtClean="0"/>
              <a:t>Mirkin</a:t>
            </a:r>
            <a:r>
              <a:rPr lang="en-IN" dirty="0" smtClean="0"/>
              <a:t> B. , 1996) </a:t>
            </a:r>
            <a:r>
              <a:rPr lang="en-IN" dirty="0" smtClean="0"/>
              <a:t>metric </a:t>
            </a:r>
            <a:r>
              <a:rPr lang="en-IN" dirty="0" smtClean="0"/>
              <a:t>is defined by equation (11) and related to the number of disagreed pairs in the set K and C. </a:t>
            </a:r>
            <a:r>
              <a:rPr lang="en-IN" dirty="0" err="1" smtClean="0"/>
              <a:t>Mirkin</a:t>
            </a:r>
            <a:r>
              <a:rPr lang="en-IN" dirty="0" smtClean="0"/>
              <a:t> metric is scaled in the interval [0,1] which is 0 for identical sets of levels or complete finding of the pattern and positive otherwise.</a:t>
            </a:r>
          </a:p>
          <a:p>
            <a:pPr algn="just"/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3108" y="4857760"/>
            <a:ext cx="4000528" cy="857256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45720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external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5257800"/>
          </a:xfrm>
        </p:spPr>
        <p:txBody>
          <a:bodyPr>
            <a:normAutofit/>
          </a:bodyPr>
          <a:lstStyle/>
          <a:p>
            <a:r>
              <a:rPr lang="en-IN" b="1" dirty="0" smtClean="0"/>
              <a:t>Purity </a:t>
            </a:r>
            <a:r>
              <a:rPr lang="en-IN" dirty="0" smtClean="0"/>
              <a:t>The purity of a cluster is defined as follows: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 smtClean="0"/>
              <a:t>above purity determines </a:t>
            </a:r>
            <a:r>
              <a:rPr lang="en-IN" i="1" dirty="0" smtClean="0"/>
              <a:t>the</a:t>
            </a:r>
            <a:r>
              <a:rPr lang="en-IN" dirty="0" smtClean="0"/>
              <a:t> class that was predicted by </a:t>
            </a:r>
            <a:r>
              <a:rPr lang="en-IN" i="1" dirty="0" err="1" smtClean="0"/>
              <a:t>k</a:t>
            </a:r>
            <a:r>
              <a:rPr lang="en-IN" i="1" baseline="-25000" dirty="0" err="1" smtClean="0"/>
              <a:t>p</a:t>
            </a:r>
            <a:r>
              <a:rPr lang="en-IN" i="1" baseline="-25000" dirty="0" smtClean="0"/>
              <a:t>.</a:t>
            </a:r>
            <a:r>
              <a:rPr lang="en-IN" i="1" dirty="0" smtClean="0"/>
              <a:t> </a:t>
            </a:r>
            <a:r>
              <a:rPr lang="en-IN" dirty="0" smtClean="0"/>
              <a:t>The larger the value of above equation shows more common objects in cluster </a:t>
            </a:r>
            <a:r>
              <a:rPr lang="en-IN" i="1" dirty="0" err="1" smtClean="0"/>
              <a:t>k</a:t>
            </a:r>
            <a:r>
              <a:rPr lang="en-IN" i="1" baseline="-25000" dirty="0" err="1" smtClean="0"/>
              <a:t>p</a:t>
            </a:r>
            <a:r>
              <a:rPr lang="en-IN" i="1" baseline="-25000" dirty="0" smtClean="0"/>
              <a:t>  </a:t>
            </a:r>
            <a:r>
              <a:rPr lang="en-IN" dirty="0" smtClean="0"/>
              <a:t>and the predicted class. The purity of whole </a:t>
            </a:r>
            <a:r>
              <a:rPr lang="en-IN" dirty="0" err="1" smtClean="0"/>
              <a:t>solutioncan</a:t>
            </a:r>
            <a:r>
              <a:rPr lang="en-IN" dirty="0" smtClean="0"/>
              <a:t> be defined by using a weighted mean of the individual cluster purities.</a:t>
            </a:r>
          </a:p>
          <a:p>
            <a:endParaRPr lang="en-IN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71670" y="2357430"/>
            <a:ext cx="4500594" cy="714380"/>
          </a:xfrm>
          <a:prstGeom prst="rect">
            <a:avLst/>
          </a:prstGeom>
          <a:noFill/>
        </p:spPr>
      </p:pic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-180975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14744" y="6000768"/>
            <a:ext cx="3714776" cy="581025"/>
          </a:xfrm>
          <a:prstGeom prst="rect">
            <a:avLst/>
          </a:prstGeom>
          <a:noFill/>
        </p:spPr>
      </p:pic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457200" y="1038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external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i="1" dirty="0" smtClean="0"/>
              <a:t>F-measure </a:t>
            </a:r>
            <a:r>
              <a:rPr lang="en-IN" dirty="0" smtClean="0"/>
              <a:t>It </a:t>
            </a:r>
            <a:r>
              <a:rPr lang="en-IN" dirty="0" smtClean="0"/>
              <a:t>is widely used in information retrieval and is based on two concepts of precision and recall which indicate accuracy and coverage of retrieved information correspondingly, and are defined by:</a:t>
            </a:r>
          </a:p>
          <a:p>
            <a:pPr algn="just"/>
            <a:endParaRPr lang="en-IN" dirty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6" y="4214818"/>
            <a:ext cx="1466850" cy="714380"/>
          </a:xfrm>
          <a:prstGeom prst="rect">
            <a:avLst/>
          </a:prstGeom>
          <a:noFill/>
        </p:spPr>
      </p:pic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45720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5286388"/>
            <a:ext cx="1228725" cy="571504"/>
          </a:xfrm>
          <a:prstGeom prst="rect">
            <a:avLst/>
          </a:prstGeom>
          <a:noFill/>
        </p:spPr>
      </p:pic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5720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external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/>
          <a:lstStyle/>
          <a:p>
            <a:pPr algn="just"/>
            <a:r>
              <a:rPr lang="en-IN" dirty="0" smtClean="0"/>
              <a:t>F-measure of cluster </a:t>
            </a:r>
            <a:r>
              <a:rPr lang="en-IN" dirty="0" err="1" smtClean="0"/>
              <a:t>k</a:t>
            </a:r>
            <a:r>
              <a:rPr lang="en-IN" baseline="-25000" dirty="0" err="1" smtClean="0"/>
              <a:t>i</a:t>
            </a:r>
            <a:r>
              <a:rPr lang="en-IN" dirty="0" smtClean="0"/>
              <a:t> regards to class </a:t>
            </a:r>
            <a:r>
              <a:rPr lang="en-IN" dirty="0" err="1" smtClean="0"/>
              <a:t>c</a:t>
            </a:r>
            <a:r>
              <a:rPr lang="en-IN" baseline="-25000" dirty="0" err="1" smtClean="0"/>
              <a:t>j</a:t>
            </a:r>
            <a:r>
              <a:rPr lang="en-IN" dirty="0" smtClean="0"/>
              <a:t> is the harmonic mean of its precision and recall. it has a low value for a situation in which recall and precision are unbalanced</a:t>
            </a:r>
            <a:r>
              <a:rPr lang="en-IN" dirty="0" smtClean="0"/>
              <a:t>. This </a:t>
            </a:r>
            <a:r>
              <a:rPr lang="en-IN" dirty="0" smtClean="0"/>
              <a:t>value is defined by: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Consequently </a:t>
            </a:r>
            <a:r>
              <a:rPr lang="en-IN" dirty="0" smtClean="0"/>
              <a:t>, F-measure of a cluster is defined by:</a:t>
            </a:r>
          </a:p>
          <a:p>
            <a:pPr algn="just"/>
            <a:endParaRPr lang="en-IN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4071942"/>
            <a:ext cx="3305175" cy="642942"/>
          </a:xfrm>
          <a:prstGeom prst="rect">
            <a:avLst/>
          </a:prstGeom>
          <a:noFill/>
        </p:spPr>
      </p:pic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457200" y="895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5984" y="5929330"/>
            <a:ext cx="1628775" cy="238125"/>
          </a:xfrm>
          <a:prstGeom prst="rect">
            <a:avLst/>
          </a:prstGeom>
          <a:noFill/>
        </p:spPr>
      </p:pic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57200" y="69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b="1" dirty="0" smtClean="0"/>
              <a:t>Adjusted Rand Index (ARI</a:t>
            </a:r>
            <a:r>
              <a:rPr lang="en-IN" b="1" dirty="0" smtClean="0"/>
              <a:t>)  </a:t>
            </a:r>
            <a:r>
              <a:rPr lang="en-IN" dirty="0" smtClean="0"/>
              <a:t>It </a:t>
            </a:r>
            <a:r>
              <a:rPr lang="en-IN" dirty="0" smtClean="0"/>
              <a:t>is one of the most popular external validation measures ranging from 0 to 1.Higher value of ARI shows better quality of clusters. To explain ARI four quantities based on pairs of objects are defined</a:t>
            </a:r>
            <a:r>
              <a:rPr lang="en-IN" dirty="0" smtClean="0"/>
              <a:t>: ’a</a:t>
            </a:r>
            <a:r>
              <a:rPr lang="en-IN" dirty="0" smtClean="0"/>
              <a:t>’ is the number of pairs which are in the same </a:t>
            </a:r>
            <a:r>
              <a:rPr lang="en-IN" dirty="0" smtClean="0"/>
              <a:t>class </a:t>
            </a:r>
            <a:r>
              <a:rPr lang="en-IN" dirty="0" smtClean="0"/>
              <a:t>in C and in the same cluster in </a:t>
            </a:r>
            <a:r>
              <a:rPr lang="en-IN" dirty="0" err="1" smtClean="0"/>
              <a:t>K,’b</a:t>
            </a:r>
            <a:r>
              <a:rPr lang="en-IN" dirty="0" smtClean="0"/>
              <a:t>’ is the number of pairs which are in the same class C but not in the same cluster in </a:t>
            </a:r>
            <a:r>
              <a:rPr lang="en-IN" dirty="0" err="1" smtClean="0"/>
              <a:t>K,’c</a:t>
            </a:r>
            <a:r>
              <a:rPr lang="en-IN" dirty="0" smtClean="0"/>
              <a:t>’ is the number of pairs which are different classes of C but in the same cluster in </a:t>
            </a:r>
            <a:r>
              <a:rPr lang="en-IN" dirty="0" err="1" smtClean="0"/>
              <a:t>K,’d</a:t>
            </a:r>
            <a:r>
              <a:rPr lang="en-IN" dirty="0" smtClean="0"/>
              <a:t>’ is the number of pairs placed on different classes and cluster C and K. According to these quantities rand index(RI) is defined by:</a:t>
            </a:r>
          </a:p>
          <a:p>
            <a:pPr algn="just"/>
            <a:endParaRPr lang="en-IN" dirty="0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0232" y="5715016"/>
            <a:ext cx="3571900" cy="642942"/>
          </a:xfrm>
          <a:prstGeom prst="rect">
            <a:avLst/>
          </a:prstGeom>
          <a:noFill/>
        </p:spPr>
      </p:pic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45720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Motivation and Background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21214" y="1600200"/>
            <a:ext cx="670157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Motivation and Background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72456"/>
            <a:ext cx="777240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Motivation and Background</a:t>
            </a: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4875" y="1686719"/>
            <a:ext cx="733425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Internal Index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37" y="1758156"/>
            <a:ext cx="78581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Internal Index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3098" y="1600200"/>
            <a:ext cx="719780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Internal Index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6992" y="1600200"/>
            <a:ext cx="751001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476</Words>
  <Application>Microsoft Office PowerPoint</Application>
  <PresentationFormat>On-screen Show (4:3)</PresentationFormat>
  <Paragraphs>47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Slide 1</vt:lpstr>
      <vt:lpstr>Outline</vt:lpstr>
      <vt:lpstr>Outline</vt:lpstr>
      <vt:lpstr>Motivation and Background</vt:lpstr>
      <vt:lpstr>Motivation and Background</vt:lpstr>
      <vt:lpstr>Motivation and Background</vt:lpstr>
      <vt:lpstr>Internal Index</vt:lpstr>
      <vt:lpstr>Internal Index</vt:lpstr>
      <vt:lpstr>Internal Index</vt:lpstr>
      <vt:lpstr>Internal Index</vt:lpstr>
      <vt:lpstr>Internal Index</vt:lpstr>
      <vt:lpstr>Internal Index</vt:lpstr>
      <vt:lpstr>Internal Index</vt:lpstr>
      <vt:lpstr>Internal Index</vt:lpstr>
      <vt:lpstr>Internal Index</vt:lpstr>
      <vt:lpstr>Internal Index</vt:lpstr>
      <vt:lpstr>External Index</vt:lpstr>
      <vt:lpstr>External Index</vt:lpstr>
      <vt:lpstr>External Index</vt:lpstr>
      <vt:lpstr>External Index</vt:lpstr>
      <vt:lpstr>External Index</vt:lpstr>
      <vt:lpstr>External Index</vt:lpstr>
      <vt:lpstr>External Index</vt:lpstr>
      <vt:lpstr>External Index</vt:lpstr>
      <vt:lpstr>External Index</vt:lpstr>
      <vt:lpstr>External Index</vt:lpstr>
      <vt:lpstr>External Index</vt:lpstr>
      <vt:lpstr>External Index</vt:lpstr>
      <vt:lpstr>Summary</vt:lpstr>
      <vt:lpstr>external</vt:lpstr>
      <vt:lpstr>external</vt:lpstr>
      <vt:lpstr>external</vt:lpstr>
      <vt:lpstr>external</vt:lpstr>
      <vt:lpstr>external</vt:lpstr>
      <vt:lpstr>Slide 35</vt:lpstr>
      <vt:lpstr>Slide 36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24</cp:revision>
  <dcterms:created xsi:type="dcterms:W3CDTF">2015-04-09T20:06:52Z</dcterms:created>
  <dcterms:modified xsi:type="dcterms:W3CDTF">2015-04-10T04:28:54Z</dcterms:modified>
</cp:coreProperties>
</file>