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69" r:id="rId2"/>
    <p:sldId id="517" r:id="rId3"/>
    <p:sldId id="548" r:id="rId4"/>
    <p:sldId id="570" r:id="rId5"/>
    <p:sldId id="518" r:id="rId6"/>
    <p:sldId id="525" r:id="rId7"/>
    <p:sldId id="535" r:id="rId8"/>
    <p:sldId id="536" r:id="rId9"/>
    <p:sldId id="526" r:id="rId10"/>
    <p:sldId id="571" r:id="rId11"/>
    <p:sldId id="572" r:id="rId12"/>
    <p:sldId id="521" r:id="rId13"/>
    <p:sldId id="520" r:id="rId14"/>
    <p:sldId id="522" r:id="rId15"/>
    <p:sldId id="523" r:id="rId16"/>
    <p:sldId id="527" r:id="rId17"/>
    <p:sldId id="530" r:id="rId18"/>
    <p:sldId id="528" r:id="rId19"/>
    <p:sldId id="531" r:id="rId20"/>
    <p:sldId id="529" r:id="rId21"/>
    <p:sldId id="532" r:id="rId22"/>
    <p:sldId id="549" r:id="rId23"/>
    <p:sldId id="550" r:id="rId24"/>
    <p:sldId id="534" r:id="rId25"/>
    <p:sldId id="552" r:id="rId26"/>
    <p:sldId id="551" r:id="rId27"/>
    <p:sldId id="553" r:id="rId28"/>
    <p:sldId id="560" r:id="rId29"/>
    <p:sldId id="573" r:id="rId30"/>
    <p:sldId id="538" r:id="rId31"/>
    <p:sldId id="539" r:id="rId32"/>
    <p:sldId id="540" r:id="rId33"/>
    <p:sldId id="541" r:id="rId34"/>
    <p:sldId id="558" r:id="rId35"/>
    <p:sldId id="561" r:id="rId36"/>
    <p:sldId id="567" r:id="rId37"/>
    <p:sldId id="568" r:id="rId38"/>
    <p:sldId id="566" r:id="rId39"/>
    <p:sldId id="576" r:id="rId40"/>
    <p:sldId id="559" r:id="rId41"/>
    <p:sldId id="556" r:id="rId42"/>
    <p:sldId id="564" r:id="rId43"/>
    <p:sldId id="547" r:id="rId44"/>
    <p:sldId id="574" r:id="rId45"/>
    <p:sldId id="575" r:id="rId46"/>
    <p:sldId id="565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2" r:id="rId63"/>
    <p:sldId id="593" r:id="rId64"/>
    <p:sldId id="594" r:id="rId65"/>
    <p:sldId id="595" r:id="rId66"/>
    <p:sldId id="596" r:id="rId67"/>
    <p:sldId id="597" r:id="rId68"/>
    <p:sldId id="598" r:id="rId6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9900"/>
    <a:srgbClr val="F7E247"/>
    <a:srgbClr val="FADF3C"/>
    <a:srgbClr val="2A8487"/>
    <a:srgbClr val="1C5A61"/>
    <a:srgbClr val="0C6D9C"/>
    <a:srgbClr val="FF0000"/>
    <a:srgbClr val="CC3300"/>
    <a:srgbClr val="F5F5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853" autoAdjust="0"/>
    <p:restoredTop sz="94541" autoAdjust="0"/>
  </p:normalViewPr>
  <p:slideViewPr>
    <p:cSldViewPr>
      <p:cViewPr>
        <p:scale>
          <a:sx n="75" d="100"/>
          <a:sy n="75" d="100"/>
        </p:scale>
        <p:origin x="-1602" y="-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59.xml"/><Relationship Id="rId18" Type="http://schemas.openxmlformats.org/officeDocument/2006/relationships/slide" Target="slides/slide64.xml"/><Relationship Id="rId3" Type="http://schemas.openxmlformats.org/officeDocument/2006/relationships/slide" Target="slides/slide39.xml"/><Relationship Id="rId7" Type="http://schemas.openxmlformats.org/officeDocument/2006/relationships/slide" Target="slides/slide51.xml"/><Relationship Id="rId12" Type="http://schemas.openxmlformats.org/officeDocument/2006/relationships/slide" Target="slides/slide58.xml"/><Relationship Id="rId17" Type="http://schemas.openxmlformats.org/officeDocument/2006/relationships/slide" Target="slides/slide63.xml"/><Relationship Id="rId2" Type="http://schemas.openxmlformats.org/officeDocument/2006/relationships/slide" Target="slides/slide37.xml"/><Relationship Id="rId16" Type="http://schemas.openxmlformats.org/officeDocument/2006/relationships/slide" Target="slides/slide62.xml"/><Relationship Id="rId1" Type="http://schemas.openxmlformats.org/officeDocument/2006/relationships/slide" Target="slides/slide36.xml"/><Relationship Id="rId6" Type="http://schemas.openxmlformats.org/officeDocument/2006/relationships/slide" Target="slides/slide50.xml"/><Relationship Id="rId11" Type="http://schemas.openxmlformats.org/officeDocument/2006/relationships/slide" Target="slides/slide57.xml"/><Relationship Id="rId5" Type="http://schemas.openxmlformats.org/officeDocument/2006/relationships/slide" Target="slides/slide49.xml"/><Relationship Id="rId15" Type="http://schemas.openxmlformats.org/officeDocument/2006/relationships/slide" Target="slides/slide61.xml"/><Relationship Id="rId10" Type="http://schemas.openxmlformats.org/officeDocument/2006/relationships/slide" Target="slides/slide56.xml"/><Relationship Id="rId19" Type="http://schemas.openxmlformats.org/officeDocument/2006/relationships/slide" Target="slides/slide65.xml"/><Relationship Id="rId4" Type="http://schemas.openxmlformats.org/officeDocument/2006/relationships/slide" Target="slides/slide47.xml"/><Relationship Id="rId9" Type="http://schemas.openxmlformats.org/officeDocument/2006/relationships/slide" Target="slides/slide53.xml"/><Relationship Id="rId14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</p:spPr>
        <p:txBody>
          <a:bodyPr lIns="95007" tIns="47499" rIns="95007" bIns="4749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</p:spPr>
        <p:txBody>
          <a:bodyPr lIns="95034" tIns="47516" rIns="95034" bIns="4751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effectLst/>
        </p:spPr>
        <p:txBody>
          <a:bodyPr/>
          <a:lstStyle>
            <a:lvl2pPr>
              <a:defRPr>
                <a:latin typeface="Adobe Devanagari" pitchFamily="18" charset="0"/>
                <a:cs typeface="Adobe Devanagari" pitchFamily="18" charset="0"/>
              </a:defRPr>
            </a:lvl2pPr>
            <a:lvl3pPr>
              <a:defRPr>
                <a:latin typeface="Adobe Devanagari" pitchFamily="18" charset="0"/>
                <a:cs typeface="Adobe Devanagari" pitchFamily="18" charset="0"/>
              </a:defRPr>
            </a:lvl3pPr>
            <a:lvl4pPr>
              <a:defRPr>
                <a:latin typeface="Adobe Devanagari" pitchFamily="18" charset="0"/>
                <a:cs typeface="Adobe Devanagari" pitchFamily="18" charset="0"/>
              </a:defRPr>
            </a:lvl4pPr>
            <a:lvl5pPr>
              <a:defRPr>
                <a:latin typeface="Adobe Devanagari" pitchFamily="18" charset="0"/>
                <a:cs typeface="Adobe Devanagari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solidFill>
            <a:srgbClr val="F7E247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83185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dobe Devanagari" pitchFamily="18" charset="0"/>
          <a:ea typeface="+mj-ea"/>
          <a:cs typeface="Adobe Devanagari" pitchFamily="18" charset="0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dobe Devanagari" pitchFamily="18" charset="0"/>
          <a:cs typeface="Adobe Devanagari" pitchFamily="18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dobe Devanagari" pitchFamily="18" charset="0"/>
          <a:cs typeface="Adobe Devanagari" pitchFamily="18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dobe Devanagari" pitchFamily="18" charset="0"/>
          <a:cs typeface="Adobe Devanagari" pitchFamily="18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dobe Devanagari" pitchFamily="18" charset="0"/>
          <a:cs typeface="Adobe Devanagari" pitchFamily="18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Adobe Devanagari" pitchFamily="18" charset="0"/>
          <a:ea typeface="+mn-ea"/>
          <a:cs typeface="Adobe Devanagari" pitchFamily="18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  <a:cs typeface="Adobe Devanagari" pitchFamily="18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  <a:cs typeface="Adobe Devanagari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cs typeface="Adobe Devanagari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cs typeface="Adobe Devanagari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2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oleObject" Target="../embeddings/Microsoft_Office_Excel_97-2003_Worksheet4.xls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Excel_97-2003_Worksheet9.xls"/><Relationship Id="rId5" Type="http://schemas.openxmlformats.org/officeDocument/2006/relationships/oleObject" Target="../embeddings/Microsoft_Office_Excel_97-2003_Worksheet8.xls"/><Relationship Id="rId4" Type="http://schemas.openxmlformats.org/officeDocument/2006/relationships/oleObject" Target="../embeddings/Microsoft_Office_Excel_97-2003_Worksheet7.xls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33400" y="2563813"/>
            <a:ext cx="8153400" cy="892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latin typeface="Adobe Devanagari" pitchFamily="18" charset="0"/>
                <a:cs typeface="Adobe Devanagari" pitchFamily="18" charset="0"/>
              </a:rPr>
              <a:t>Introduction to Data</a:t>
            </a:r>
          </a:p>
          <a:p>
            <a:endParaRPr lang="en-US" sz="200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 sets </a:t>
            </a:r>
          </a:p>
        </p:txBody>
      </p:sp>
      <p:sp>
        <p:nvSpPr>
          <p:cNvPr id="866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Record</a:t>
            </a:r>
          </a:p>
          <a:p>
            <a:pPr lvl="1">
              <a:defRPr/>
            </a:pPr>
            <a:r>
              <a:rPr lang="en-US" smtClean="0"/>
              <a:t>Data Matrix</a:t>
            </a:r>
          </a:p>
          <a:p>
            <a:pPr lvl="1">
              <a:defRPr/>
            </a:pPr>
            <a:r>
              <a:rPr lang="en-US" smtClean="0"/>
              <a:t>Document Data</a:t>
            </a:r>
          </a:p>
          <a:p>
            <a:pPr lvl="1">
              <a:defRPr/>
            </a:pPr>
            <a:r>
              <a:rPr lang="en-US" smtClean="0"/>
              <a:t>Transaction Data</a:t>
            </a:r>
          </a:p>
          <a:p>
            <a:pPr>
              <a:defRPr/>
            </a:pPr>
            <a:r>
              <a:rPr lang="en-US" smtClean="0"/>
              <a:t>Graph</a:t>
            </a:r>
          </a:p>
          <a:p>
            <a:pPr lvl="1">
              <a:defRPr/>
            </a:pPr>
            <a:r>
              <a:rPr lang="en-US" smtClean="0"/>
              <a:t>World Wide Web</a:t>
            </a:r>
          </a:p>
          <a:p>
            <a:pPr lvl="1">
              <a:defRPr/>
            </a:pPr>
            <a:r>
              <a:rPr lang="en-US" smtClean="0"/>
              <a:t>Molecular Structures</a:t>
            </a:r>
          </a:p>
          <a:p>
            <a:pPr>
              <a:defRPr/>
            </a:pPr>
            <a:r>
              <a:rPr lang="en-US" smtClean="0"/>
              <a:t>Ordered</a:t>
            </a:r>
          </a:p>
          <a:p>
            <a:pPr lvl="1">
              <a:defRPr/>
            </a:pPr>
            <a:r>
              <a:rPr lang="en-US" smtClean="0"/>
              <a:t>Spatial Data</a:t>
            </a:r>
          </a:p>
          <a:p>
            <a:pPr lvl="1">
              <a:defRPr/>
            </a:pPr>
            <a:r>
              <a:rPr lang="en-US" smtClean="0"/>
              <a:t>Temporal Data</a:t>
            </a:r>
          </a:p>
          <a:p>
            <a:pPr lvl="1">
              <a:defRPr/>
            </a:pPr>
            <a:r>
              <a:rPr lang="en-US" smtClean="0"/>
              <a:t>Sequential Data</a:t>
            </a:r>
          </a:p>
          <a:p>
            <a:pPr lvl="1">
              <a:defRPr/>
            </a:pPr>
            <a:r>
              <a:rPr lang="en-US" smtClean="0"/>
              <a:t>Genetic Sequence Data</a:t>
            </a:r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Characteristics of Structured Data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smtClean="0"/>
              <a:t>Dimensionality</a:t>
            </a:r>
          </a:p>
          <a:p>
            <a:pPr lvl="2">
              <a:defRPr/>
            </a:pPr>
            <a:r>
              <a:rPr lang="en-US" smtClean="0"/>
              <a:t> Curse of Dimensionality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Sparsity</a:t>
            </a:r>
          </a:p>
          <a:p>
            <a:pPr lvl="2">
              <a:defRPr/>
            </a:pPr>
            <a:r>
              <a:rPr lang="en-US" smtClean="0"/>
              <a:t> Only presence counts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Resolution</a:t>
            </a:r>
          </a:p>
          <a:p>
            <a:pPr lvl="2">
              <a:defRPr/>
            </a:pPr>
            <a:r>
              <a:rPr lang="en-US" smtClean="0"/>
              <a:t> Patterns depend on the scale 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Data </a:t>
            </a:r>
          </a:p>
        </p:txBody>
      </p:sp>
      <p:sp>
        <p:nvSpPr>
          <p:cNvPr id="7710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that consists of a collection of records, each of which consists of a fixed set of attributes 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219325" y="2514600"/>
          <a:ext cx="3419475" cy="3656013"/>
        </p:xfrm>
        <a:graphic>
          <a:graphicData uri="http://schemas.openxmlformats.org/presentationml/2006/ole">
            <p:oleObj spid="_x0000_s3074" name="Document" r:id="rId4" imgW="5405040" imgH="5778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Matrix </a:t>
            </a:r>
          </a:p>
        </p:txBody>
      </p:sp>
      <p:sp>
        <p:nvSpPr>
          <p:cNvPr id="769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Such data set can be represented by an m by n matrix, where there are m rows, one for each object, and n columns, one for each attribute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90600" y="4435475"/>
          <a:ext cx="6705600" cy="1736725"/>
        </p:xfrm>
        <a:graphic>
          <a:graphicData uri="http://schemas.openxmlformats.org/presentationml/2006/ole">
            <p:oleObj spid="_x0000_s4098" name="VISIO" r:id="rId4" imgW="5705280" imgH="14774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Data</a:t>
            </a:r>
          </a:p>
        </p:txBody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Each document becomes a `term' vector, </a:t>
            </a:r>
          </a:p>
          <a:p>
            <a:pPr lvl="1">
              <a:defRPr/>
            </a:pPr>
            <a:r>
              <a:rPr lang="en-US" smtClean="0"/>
              <a:t>each term is a component (attribute) of the vector,</a:t>
            </a:r>
          </a:p>
          <a:p>
            <a:pPr lvl="1">
              <a:defRPr/>
            </a:pPr>
            <a:r>
              <a:rPr lang="en-US" smtClean="0"/>
              <a:t>the value of each component is the number of times the corresponding term occurs in the document. 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219200" y="3132138"/>
          <a:ext cx="6705600" cy="3116262"/>
        </p:xfrm>
        <a:graphic>
          <a:graphicData uri="http://schemas.openxmlformats.org/presentationml/2006/ole">
            <p:oleObj spid="_x0000_s5122" name="Visio" r:id="rId4" imgW="5925718" imgH="2693902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Data</a:t>
            </a:r>
          </a:p>
        </p:txBody>
      </p:sp>
      <p:sp>
        <p:nvSpPr>
          <p:cNvPr id="775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special type of record data, where </a:t>
            </a:r>
          </a:p>
          <a:p>
            <a:pPr lvl="1">
              <a:defRPr/>
            </a:pPr>
            <a:r>
              <a:rPr lang="en-US" smtClean="0"/>
              <a:t>each record (transaction) involves a set of items.  </a:t>
            </a:r>
          </a:p>
          <a:p>
            <a:pPr lvl="1">
              <a:defRPr/>
            </a:pPr>
            <a:r>
              <a:rPr lang="en-US" smtClean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752600" y="3973513"/>
          <a:ext cx="4495800" cy="2351087"/>
        </p:xfrm>
        <a:graphic>
          <a:graphicData uri="http://schemas.openxmlformats.org/presentationml/2006/ole">
            <p:oleObj spid="_x0000_s6146" name="Document" r:id="rId4" imgW="3823200" imgH="19990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Data </a:t>
            </a:r>
          </a:p>
        </p:txBody>
      </p:sp>
      <p:sp>
        <p:nvSpPr>
          <p:cNvPr id="783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Examples: Generic graph and HTML Links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28600" y="2133600"/>
          <a:ext cx="3556000" cy="2730500"/>
        </p:xfrm>
        <a:graphic>
          <a:graphicData uri="http://schemas.openxmlformats.org/presentationml/2006/ole">
            <p:oleObj spid="_x0000_s7170" name="VISIO" r:id="rId4" imgW="840600" imgH="646200" progId="Visio.Drawing.6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4419600" y="2112963"/>
          <a:ext cx="4572000" cy="2352675"/>
        </p:xfrm>
        <a:graphic>
          <a:graphicData uri="http://schemas.openxmlformats.org/presentationml/2006/ole">
            <p:oleObj spid="_x0000_s7171" name="VISIO" r:id="rId5" imgW="4234680" imgH="217980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Chemical Data </a:t>
            </a:r>
          </a:p>
        </p:txBody>
      </p:sp>
      <p:sp>
        <p:nvSpPr>
          <p:cNvPr id="7884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Benzene Molecule: C6H6</a:t>
            </a:r>
          </a:p>
          <a:p>
            <a:pPr>
              <a:defRPr/>
            </a:pPr>
            <a:endParaRPr lang="en-US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362200" y="2057400"/>
          <a:ext cx="3921125" cy="3656013"/>
        </p:xfrm>
        <a:graphic>
          <a:graphicData uri="http://schemas.openxmlformats.org/presentationml/2006/ole">
            <p:oleObj spid="_x0000_s8194" name="VISIO" r:id="rId4" imgW="5801400" imgH="540792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Data </a:t>
            </a:r>
          </a:p>
        </p:txBody>
      </p:sp>
      <p:sp>
        <p:nvSpPr>
          <p:cNvPr id="78542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 of transactions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725" y="2408238"/>
            <a:ext cx="5121275" cy="3840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2422525" y="5486400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element of the sequence</a:t>
            </a:r>
          </a:p>
        </p:txBody>
      </p:sp>
      <p:sp>
        <p:nvSpPr>
          <p:cNvPr id="31750" name="AutoShape 8"/>
          <p:cNvSpPr>
            <a:spLocks/>
          </p:cNvSpPr>
          <p:nvPr/>
        </p:nvSpPr>
        <p:spPr bwMode="auto">
          <a:xfrm rot="-5400000">
            <a:off x="2994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2514600" y="1828800"/>
            <a:ext cx="2057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Items/Events</a:t>
            </a:r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3124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3581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Data </a:t>
            </a:r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Genomic sequence data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00200" y="1828800"/>
          <a:ext cx="4278313" cy="3651250"/>
        </p:xfrm>
        <a:graphic>
          <a:graphicData uri="http://schemas.openxmlformats.org/presentationml/2006/ole">
            <p:oleObj spid="_x0000_s9218" name="VISIO" r:id="rId4" imgW="2332800" imgH="199008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smtClean="0"/>
              <a:t>What is Data?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762000"/>
            <a:ext cx="4083050" cy="5181600"/>
          </a:xfrm>
        </p:spPr>
        <p:txBody>
          <a:bodyPr/>
          <a:lstStyle/>
          <a:p>
            <a:r>
              <a:rPr lang="en-US" sz="2400" smtClean="0"/>
              <a:t>Collection of data objects and their attributes</a:t>
            </a:r>
          </a:p>
          <a:p>
            <a:r>
              <a:rPr lang="en-US" sz="2400" smtClean="0"/>
              <a:t>An attribute is a property or characteristic of an object</a:t>
            </a:r>
          </a:p>
          <a:p>
            <a:pPr lvl="1"/>
            <a:r>
              <a:rPr lang="en-US" sz="2200" smtClean="0">
                <a:latin typeface="Adobe Devanagari" pitchFamily="18" charset="0"/>
              </a:rPr>
              <a:t>Examples: eye color of a person, temperature, etc.</a:t>
            </a:r>
          </a:p>
          <a:p>
            <a:pPr lvl="1"/>
            <a:r>
              <a:rPr lang="en-US" sz="2200" smtClean="0">
                <a:latin typeface="Adobe Devanagari" pitchFamily="18" charset="0"/>
              </a:rPr>
              <a:t>Attribute is also known as variable, field, characteristic, or feature</a:t>
            </a:r>
          </a:p>
          <a:p>
            <a:r>
              <a:rPr lang="en-US" sz="2400" smtClean="0"/>
              <a:t>A collection of attributes describe an object</a:t>
            </a:r>
          </a:p>
          <a:p>
            <a:pPr lvl="1"/>
            <a:r>
              <a:rPr lang="en-US" sz="2200" smtClean="0">
                <a:latin typeface="Adobe Devanagari" pitchFamily="18" charset="0"/>
              </a:rPr>
              <a:t>Object is also known as record, point, case, sample, entity, or instance</a:t>
            </a:r>
          </a:p>
          <a:p>
            <a:pPr lvl="4"/>
            <a:endParaRPr lang="en-US" smtClean="0"/>
          </a:p>
        </p:txBody>
      </p: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p:oleObj spid="_x0000_s1026" name="Document" r:id="rId4" imgW="5405040" imgH="5778360" progId="Word.Document.8">
                <p:embed/>
              </p:oleObj>
            </a:graphicData>
          </a:graphic>
        </p:graphicFrame>
        <p:sp>
          <p:nvSpPr>
            <p:cNvPr id="1033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0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Data</a:t>
            </a:r>
          </a:p>
        </p:txBody>
      </p:sp>
      <p:sp>
        <p:nvSpPr>
          <p:cNvPr id="78746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Spatio-Temporal Data</a:t>
            </a:r>
          </a:p>
        </p:txBody>
      </p:sp>
      <p:pic>
        <p:nvPicPr>
          <p:cNvPr id="32772" name="Picture 9" descr="sst_land_temp_82_best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1427163"/>
            <a:ext cx="6629400" cy="4973637"/>
          </a:xfrm>
          <a:noFill/>
        </p:spPr>
      </p:pic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838200" y="2955925"/>
            <a:ext cx="2286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Average Monthly Temperature of land and 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kinds of data quality problems?</a:t>
            </a:r>
          </a:p>
          <a:p>
            <a:pPr>
              <a:defRPr/>
            </a:pPr>
            <a:r>
              <a:rPr lang="en-US" smtClean="0"/>
              <a:t>How can we detect problems with the data? </a:t>
            </a:r>
          </a:p>
          <a:p>
            <a:pPr>
              <a:defRPr/>
            </a:pPr>
            <a:r>
              <a:rPr lang="en-US" smtClean="0"/>
              <a:t>What can we do about these problems? </a:t>
            </a:r>
          </a:p>
          <a:p>
            <a:pPr lvl="4">
              <a:defRPr/>
            </a:pPr>
            <a:endParaRPr lang="en-US" smtClean="0"/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Examples of data quality problems: </a:t>
            </a:r>
          </a:p>
          <a:p>
            <a:pPr lvl="1">
              <a:defRPr/>
            </a:pPr>
            <a:r>
              <a:rPr lang="en-US" smtClean="0"/>
              <a:t>Noise and outliers </a:t>
            </a:r>
          </a:p>
          <a:p>
            <a:pPr lvl="1">
              <a:defRPr/>
            </a:pPr>
            <a:r>
              <a:rPr lang="en-US" smtClean="0"/>
              <a:t>missing values </a:t>
            </a:r>
          </a:p>
          <a:p>
            <a:pPr lvl="1">
              <a:defRPr/>
            </a:pPr>
            <a:r>
              <a:rPr lang="en-US" smtClean="0"/>
              <a:t>duplicate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</p:txBody>
      </p:sp>
      <p:sp>
        <p:nvSpPr>
          <p:cNvPr id="83047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Noise refers to modification of original values</a:t>
            </a:r>
          </a:p>
          <a:p>
            <a:pPr lvl="1">
              <a:defRPr/>
            </a:pPr>
            <a:r>
              <a:rPr lang="en-US" smtClean="0"/>
              <a:t>Examples: distortion of a person’s voice when talking on a poor phone and “snow” on television screen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 l="6250"/>
          <a:stretch>
            <a:fillRect/>
          </a:stretch>
        </p:blipFill>
        <p:spPr bwMode="auto">
          <a:xfrm>
            <a:off x="609600" y="2508250"/>
            <a:ext cx="4103688" cy="328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 l="8392" r="6250"/>
          <a:stretch>
            <a:fillRect/>
          </a:stretch>
        </p:blipFill>
        <p:spPr bwMode="auto">
          <a:xfrm>
            <a:off x="4719638" y="2514600"/>
            <a:ext cx="3738562" cy="328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76400" y="59436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59436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 +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Outliers are data objects with characteristics that are considerably different than most of the other data objects in the data set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524000" y="2667000"/>
            <a:ext cx="4267200" cy="3505200"/>
            <a:chOff x="3648" y="2448"/>
            <a:chExt cx="2112" cy="1872"/>
          </a:xfrm>
        </p:grpSpPr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Values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Reasons for missing values</a:t>
            </a:r>
          </a:p>
          <a:p>
            <a:pPr lvl="1">
              <a:defRPr/>
            </a:pPr>
            <a:r>
              <a:rPr lang="en-US" smtClean="0"/>
              <a:t>Information is not collected </a:t>
            </a:r>
            <a:br>
              <a:rPr lang="en-US" smtClean="0"/>
            </a:br>
            <a:r>
              <a:rPr lang="en-US" smtClean="0"/>
              <a:t>(e.g., people decline to give their age and weight)</a:t>
            </a:r>
          </a:p>
          <a:p>
            <a:pPr lvl="1">
              <a:defRPr/>
            </a:pPr>
            <a:r>
              <a:rPr lang="en-US" smtClean="0"/>
              <a:t>Attributes may not be applicable to all cases </a:t>
            </a:r>
            <a:br>
              <a:rPr lang="en-US" smtClean="0"/>
            </a:br>
            <a:r>
              <a:rPr lang="en-US" smtClean="0"/>
              <a:t>(e.g., annual income is not applicable to children)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Handling missing values</a:t>
            </a:r>
          </a:p>
          <a:p>
            <a:pPr lvl="1">
              <a:defRPr/>
            </a:pPr>
            <a:r>
              <a:rPr lang="en-US" smtClean="0"/>
              <a:t>Eliminate Data Objects</a:t>
            </a:r>
          </a:p>
          <a:p>
            <a:pPr lvl="1">
              <a:defRPr/>
            </a:pPr>
            <a:r>
              <a:rPr lang="en-US" smtClean="0"/>
              <a:t>Estimate Missing Values</a:t>
            </a:r>
          </a:p>
          <a:p>
            <a:pPr lvl="1">
              <a:defRPr/>
            </a:pPr>
            <a:r>
              <a:rPr lang="en-US" smtClean="0"/>
              <a:t>Ignore the Missing Value During Analysis</a:t>
            </a:r>
          </a:p>
          <a:p>
            <a:pPr lvl="1">
              <a:defRPr/>
            </a:pPr>
            <a:r>
              <a:rPr lang="en-US" smtClean="0"/>
              <a:t>Replace with all possible values (weighted by their probabilities)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set may include data objects that are duplicates, or almost duplicates of one another</a:t>
            </a:r>
          </a:p>
          <a:p>
            <a:pPr lvl="1">
              <a:defRPr/>
            </a:pPr>
            <a:r>
              <a:rPr lang="en-US" smtClean="0"/>
              <a:t>Major issue when merging data from heterogeous sources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Examples:</a:t>
            </a:r>
          </a:p>
          <a:p>
            <a:pPr lvl="1">
              <a:defRPr/>
            </a:pPr>
            <a:r>
              <a:rPr lang="en-US" smtClean="0"/>
              <a:t>Same person with multiple email addresses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Data cleaning</a:t>
            </a:r>
          </a:p>
          <a:p>
            <a:pPr lvl="1">
              <a:defRPr/>
            </a:pPr>
            <a:r>
              <a:rPr lang="en-US" smtClean="0"/>
              <a:t>Process of dealing with duplicate data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Preprocessing</a:t>
            </a:r>
          </a:p>
        </p:txBody>
      </p:sp>
      <p:sp>
        <p:nvSpPr>
          <p:cNvPr id="832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</a:t>
            </a:r>
          </a:p>
          <a:p>
            <a:pPr>
              <a:defRPr/>
            </a:pPr>
            <a:r>
              <a:rPr lang="en-US" smtClean="0"/>
              <a:t>Sampling</a:t>
            </a:r>
          </a:p>
          <a:p>
            <a:pPr>
              <a:defRPr/>
            </a:pPr>
            <a:r>
              <a:rPr lang="en-US" smtClean="0"/>
              <a:t>Dimensionality Reduction</a:t>
            </a:r>
          </a:p>
          <a:p>
            <a:pPr>
              <a:defRPr/>
            </a:pPr>
            <a:r>
              <a:rPr lang="en-US" smtClean="0"/>
              <a:t>Feature subset selection</a:t>
            </a:r>
          </a:p>
          <a:p>
            <a:pPr>
              <a:defRPr/>
            </a:pPr>
            <a:r>
              <a:rPr lang="en-US" smtClean="0"/>
              <a:t>Feature creation</a:t>
            </a:r>
          </a:p>
          <a:p>
            <a:pPr>
              <a:defRPr/>
            </a:pPr>
            <a:r>
              <a:rPr lang="en-US" smtClean="0"/>
              <a:t>Discretization and Binarization</a:t>
            </a:r>
          </a:p>
          <a:p>
            <a:pPr>
              <a:defRPr/>
            </a:pPr>
            <a:r>
              <a:rPr lang="en-US" smtClean="0"/>
              <a:t>Attribute Transformation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Combining two or more attributes (or objects) into a single attribute (or object)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Purpose</a:t>
            </a:r>
          </a:p>
          <a:p>
            <a:pPr lvl="1">
              <a:defRPr/>
            </a:pPr>
            <a:r>
              <a:rPr lang="en-US" smtClean="0"/>
              <a:t>Data reduction</a:t>
            </a:r>
          </a:p>
          <a:p>
            <a:pPr lvl="2">
              <a:defRPr/>
            </a:pPr>
            <a:r>
              <a:rPr lang="en-US" smtClean="0"/>
              <a:t> Reduce the number of attributes or objects</a:t>
            </a:r>
          </a:p>
          <a:p>
            <a:pPr lvl="1">
              <a:defRPr/>
            </a:pPr>
            <a:r>
              <a:rPr lang="en-US" smtClean="0"/>
              <a:t>Change of scale</a:t>
            </a:r>
          </a:p>
          <a:p>
            <a:pPr lvl="2">
              <a:defRPr/>
            </a:pPr>
            <a:r>
              <a:rPr lang="en-US" smtClean="0"/>
              <a:t> Cities aggregated into regions, states, countries, etc</a:t>
            </a:r>
          </a:p>
          <a:p>
            <a:pPr lvl="1">
              <a:defRPr/>
            </a:pPr>
            <a:r>
              <a:rPr lang="en-US" smtClean="0"/>
              <a:t>More “stable” data</a:t>
            </a:r>
          </a:p>
          <a:p>
            <a:pPr lvl="2">
              <a:defRPr/>
            </a:pPr>
            <a:r>
              <a:rPr lang="en-US" smtClean="0"/>
              <a:t> Aggregated data tends to have less variability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8200" y="5654675"/>
            <a:ext cx="2895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 Deviation of Average Monthly Precipitation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5410200" y="5654675"/>
            <a:ext cx="2895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 Deviation of Average Yearly Precipitation</a:t>
            </a:r>
          </a:p>
        </p:txBody>
      </p:sp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3" cstate="print"/>
          <a:srcRect l="2975" r="18164"/>
          <a:stretch>
            <a:fillRect/>
          </a:stretch>
        </p:blipFill>
        <p:spPr bwMode="auto">
          <a:xfrm>
            <a:off x="152400" y="1768475"/>
            <a:ext cx="4038600" cy="384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8" name="Picture 9"/>
          <p:cNvPicPr>
            <a:picLocks noChangeAspect="1" noChangeArrowheads="1"/>
          </p:cNvPicPr>
          <p:nvPr/>
        </p:nvPicPr>
        <p:blipFill>
          <a:blip r:embed="rId4" cstate="print"/>
          <a:srcRect l="7861" r="5850"/>
          <a:stretch>
            <a:fillRect/>
          </a:stretch>
        </p:blipFill>
        <p:spPr bwMode="auto">
          <a:xfrm>
            <a:off x="4648200" y="1768475"/>
            <a:ext cx="4495800" cy="384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4800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Variation of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Sampling is the main technique employed for data selection.</a:t>
            </a:r>
          </a:p>
          <a:p>
            <a:pPr lvl="1">
              <a:defRPr/>
            </a:pPr>
            <a:r>
              <a:rPr lang="en-US" smtClean="0"/>
              <a:t>It is often used for both the preliminary investigation of the data and the final data analysis.</a:t>
            </a:r>
          </a:p>
          <a:p>
            <a:pPr lvl="1">
              <a:defRPr/>
            </a:pPr>
            <a:r>
              <a:rPr lang="en-US" smtClean="0"/>
              <a:t> </a:t>
            </a:r>
          </a:p>
          <a:p>
            <a:pPr>
              <a:defRPr/>
            </a:pPr>
            <a:r>
              <a:rPr lang="en-US" smtClean="0"/>
              <a:t>Statisticians sample because obtaining the entire set of data of interest is too expensive or time consuming.</a:t>
            </a:r>
          </a:p>
          <a:p>
            <a:pPr>
              <a:defRPr/>
            </a:pPr>
            <a:r>
              <a:rPr lang="en-US" smtClean="0"/>
              <a:t> </a:t>
            </a:r>
          </a:p>
          <a:p>
            <a:pPr>
              <a:defRPr/>
            </a:pPr>
            <a:r>
              <a:rPr lang="en-US" smtClean="0"/>
              <a:t>Sampling is used in data mining because processing the entire set of data of interest is too expensive or time consuming.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Values</a:t>
            </a:r>
          </a:p>
        </p:txBody>
      </p:sp>
      <p:sp>
        <p:nvSpPr>
          <p:cNvPr id="826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Attribute values are numbers or symbols assigned to an attribute</a:t>
            </a:r>
          </a:p>
          <a:p>
            <a:pPr lvl="4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Distinction between attributes and attribute values</a:t>
            </a:r>
          </a:p>
          <a:p>
            <a:pPr lvl="1">
              <a:defRPr/>
            </a:pPr>
            <a:r>
              <a:rPr lang="en-US" dirty="0" smtClean="0"/>
              <a:t>Same attribute can be mapped to different attribute values</a:t>
            </a:r>
          </a:p>
          <a:p>
            <a:pPr lvl="2">
              <a:defRPr/>
            </a:pPr>
            <a:r>
              <a:rPr lang="en-US" dirty="0" smtClean="0"/>
              <a:t> Example: height can be measured in feet or meters</a:t>
            </a:r>
          </a:p>
          <a:p>
            <a:pPr lvl="4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Different attributes can be mapped to the same set of values</a:t>
            </a:r>
          </a:p>
          <a:p>
            <a:pPr lvl="2">
              <a:defRPr/>
            </a:pPr>
            <a:r>
              <a:rPr lang="en-US" dirty="0" smtClean="0"/>
              <a:t> Example: Attribute values for ID and age are integers</a:t>
            </a:r>
          </a:p>
          <a:p>
            <a:pPr lvl="2">
              <a:defRPr/>
            </a:pPr>
            <a:r>
              <a:rPr lang="en-US" dirty="0" smtClean="0"/>
              <a:t> But properties of attribute values can be different</a:t>
            </a:r>
          </a:p>
          <a:p>
            <a:pPr lvl="3">
              <a:defRPr/>
            </a:pPr>
            <a:r>
              <a:rPr lang="en-US" dirty="0" smtClean="0"/>
              <a:t>ID has no limit but age has a maximum and minimum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… </a:t>
            </a:r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key principle for effective sampling is the following: </a:t>
            </a:r>
          </a:p>
          <a:p>
            <a:pPr lvl="1">
              <a:defRPr/>
            </a:pPr>
            <a:r>
              <a:rPr lang="en-US" smtClean="0"/>
              <a:t>using a sample will work almost as well as using the entire data sets, if the sample is representative</a:t>
            </a:r>
            <a:br>
              <a:rPr lang="en-US" smtClean="0"/>
            </a:br>
            <a:endParaRPr lang="en-US" smtClean="0"/>
          </a:p>
          <a:p>
            <a:pPr lvl="1">
              <a:defRPr/>
            </a:pPr>
            <a:r>
              <a:rPr lang="en-US" smtClean="0"/>
              <a:t>A sample is representative if it has approximately the same property (of interest) as the original set of data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Sampling</a:t>
            </a:r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Simple Random Sampling</a:t>
            </a:r>
          </a:p>
          <a:p>
            <a:pPr lvl="1">
              <a:defRPr/>
            </a:pPr>
            <a:r>
              <a:rPr lang="en-US" smtClean="0"/>
              <a:t>There is an equal probability of selecting any particular item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Sampling without replacement</a:t>
            </a:r>
          </a:p>
          <a:p>
            <a:pPr lvl="1">
              <a:defRPr/>
            </a:pPr>
            <a:r>
              <a:rPr lang="en-US" smtClean="0"/>
              <a:t>As each item is selected, it is removed from the population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Sampling with replacement</a:t>
            </a:r>
          </a:p>
          <a:p>
            <a:pPr lvl="1">
              <a:defRPr/>
            </a:pPr>
            <a:r>
              <a:rPr lang="en-US" smtClean="0"/>
              <a:t>Objects are not removed from the population as they are selected for the sample.   </a:t>
            </a:r>
          </a:p>
          <a:p>
            <a:pPr lvl="2">
              <a:defRPr/>
            </a:pPr>
            <a:r>
              <a:rPr lang="en-US" smtClean="0"/>
              <a:t>  In sampling with replacement, the same object can be picked up more than once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Stratified sampling</a:t>
            </a:r>
          </a:p>
          <a:p>
            <a:pPr lvl="1">
              <a:defRPr/>
            </a:pPr>
            <a:r>
              <a:rPr lang="en-US" smtClean="0"/>
              <a:t>Split the data into several partitions; then draw random samples from each partition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Size</a:t>
            </a:r>
          </a:p>
        </p:txBody>
      </p:sp>
      <p:sp>
        <p:nvSpPr>
          <p:cNvPr id="80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45060" name="Picture 1028"/>
          <p:cNvPicPr>
            <a:picLocks noChangeAspect="1" noChangeArrowheads="1"/>
          </p:cNvPicPr>
          <p:nvPr/>
        </p:nvPicPr>
        <p:blipFill>
          <a:blip r:embed="rId3" cstate="print"/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1" name="Picture 1029"/>
          <p:cNvPicPr>
            <a:picLocks noChangeAspect="1" noChangeArrowheads="1"/>
          </p:cNvPicPr>
          <p:nvPr/>
        </p:nvPicPr>
        <p:blipFill>
          <a:blip r:embed="rId4" cstate="print"/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2" name="Picture 1030"/>
          <p:cNvPicPr>
            <a:picLocks noChangeAspect="1" noChangeArrowheads="1"/>
          </p:cNvPicPr>
          <p:nvPr/>
        </p:nvPicPr>
        <p:blipFill>
          <a:blip r:embed="rId5" cstate="print"/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3" name="Text Box 1031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Size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sample size is necessary to get at least one object from each of 10 groups.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 l="14552"/>
          <a:stretch>
            <a:fillRect/>
          </a:stretch>
        </p:blipFill>
        <p:spPr bwMode="auto">
          <a:xfrm>
            <a:off x="304800" y="2590800"/>
            <a:ext cx="3132138" cy="274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05000"/>
            <a:ext cx="5484813" cy="411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Curse of Dimensionality</a:t>
            </a:r>
          </a:p>
        </p:txBody>
      </p:sp>
      <p:sp>
        <p:nvSpPr>
          <p:cNvPr id="47107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When dimensionality increases, data becomes increasingly sparse in the space that it occupies</a:t>
            </a:r>
          </a:p>
          <a:p>
            <a:endParaRPr lang="en-US" smtClean="0"/>
          </a:p>
          <a:p>
            <a:r>
              <a:rPr lang="en-US" smtClean="0"/>
              <a:t>Definitions of density and distance between points, which is critical for clustering and outlier detection, become less meaningful</a:t>
            </a:r>
          </a:p>
        </p:txBody>
      </p:sp>
      <p:pic>
        <p:nvPicPr>
          <p:cNvPr id="47108" name="Picture 11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6613" y="2201863"/>
            <a:ext cx="4083050" cy="3063875"/>
          </a:xfrm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4648200" y="5181600"/>
            <a:ext cx="4038600" cy="83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/>
              <a:t>Randomly generate 500 points</a:t>
            </a: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/>
              <a:t>Compute difference between max and min distance between any pair of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Purpose:</a:t>
            </a:r>
          </a:p>
          <a:p>
            <a:pPr lvl="1">
              <a:defRPr/>
            </a:pPr>
            <a:r>
              <a:rPr lang="en-US" smtClean="0"/>
              <a:t>Avoid curse of dimensionality</a:t>
            </a:r>
          </a:p>
          <a:p>
            <a:pPr lvl="1">
              <a:defRPr/>
            </a:pPr>
            <a:r>
              <a:rPr lang="en-US" smtClean="0"/>
              <a:t>Reduce amount of time and memory required by data mining algorithms</a:t>
            </a:r>
          </a:p>
          <a:p>
            <a:pPr lvl="1">
              <a:defRPr/>
            </a:pPr>
            <a:r>
              <a:rPr lang="en-US" smtClean="0"/>
              <a:t>Allow data to be more easily visualized</a:t>
            </a:r>
          </a:p>
          <a:p>
            <a:pPr lvl="1">
              <a:defRPr/>
            </a:pPr>
            <a:r>
              <a:rPr lang="en-US" smtClean="0"/>
              <a:t>May help to eliminate irrelevant features or reduce noise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Techniques</a:t>
            </a:r>
          </a:p>
          <a:p>
            <a:pPr lvl="1">
              <a:defRPr/>
            </a:pPr>
            <a:r>
              <a:rPr lang="en-US" smtClean="0"/>
              <a:t>Principle Component Analysis</a:t>
            </a:r>
          </a:p>
          <a:p>
            <a:pPr lvl="1">
              <a:defRPr/>
            </a:pPr>
            <a:r>
              <a:rPr lang="en-US" smtClean="0"/>
              <a:t>Singular Value Decomposition</a:t>
            </a:r>
          </a:p>
          <a:p>
            <a:pPr lvl="1">
              <a:defRPr/>
            </a:pPr>
            <a:r>
              <a:rPr lang="en-US" smtClean="0"/>
              <a:t>Others: supervised and non-linear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Reduction: PCA</a:t>
            </a:r>
          </a:p>
        </p:txBody>
      </p:sp>
      <p:sp>
        <p:nvSpPr>
          <p:cNvPr id="857121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Goal is to find a projection that captures the largest  amount of variation in data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49156" name="Line 35"/>
          <p:cNvSpPr>
            <a:spLocks noChangeShapeType="1"/>
          </p:cNvSpPr>
          <p:nvPr/>
        </p:nvSpPr>
        <p:spPr bwMode="auto">
          <a:xfrm flipV="1">
            <a:off x="2889250" y="26416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Line 36"/>
          <p:cNvSpPr>
            <a:spLocks noChangeShapeType="1"/>
          </p:cNvSpPr>
          <p:nvPr/>
        </p:nvSpPr>
        <p:spPr bwMode="auto">
          <a:xfrm>
            <a:off x="2889250" y="52705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Line 37"/>
          <p:cNvSpPr>
            <a:spLocks noChangeShapeType="1"/>
          </p:cNvSpPr>
          <p:nvPr/>
        </p:nvSpPr>
        <p:spPr bwMode="auto">
          <a:xfrm flipV="1">
            <a:off x="2901950" y="38560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59" name="Oval 39"/>
          <p:cNvSpPr>
            <a:spLocks noChangeArrowheads="1"/>
          </p:cNvSpPr>
          <p:nvPr/>
        </p:nvSpPr>
        <p:spPr bwMode="auto">
          <a:xfrm>
            <a:off x="3435350" y="4676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0" name="Oval 40"/>
          <p:cNvSpPr>
            <a:spLocks noChangeArrowheads="1"/>
          </p:cNvSpPr>
          <p:nvPr/>
        </p:nvSpPr>
        <p:spPr bwMode="auto">
          <a:xfrm>
            <a:off x="37147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1" name="Oval 41"/>
          <p:cNvSpPr>
            <a:spLocks noChangeArrowheads="1"/>
          </p:cNvSpPr>
          <p:nvPr/>
        </p:nvSpPr>
        <p:spPr bwMode="auto">
          <a:xfrm>
            <a:off x="3244850" y="49672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Oval 42"/>
          <p:cNvSpPr>
            <a:spLocks noChangeArrowheads="1"/>
          </p:cNvSpPr>
          <p:nvPr/>
        </p:nvSpPr>
        <p:spPr bwMode="auto">
          <a:xfrm>
            <a:off x="3854450" y="45593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Oval 43"/>
          <p:cNvSpPr>
            <a:spLocks noChangeArrowheads="1"/>
          </p:cNvSpPr>
          <p:nvPr/>
        </p:nvSpPr>
        <p:spPr bwMode="auto">
          <a:xfrm>
            <a:off x="3702050" y="4664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4" name="Oval 44"/>
          <p:cNvSpPr>
            <a:spLocks noChangeArrowheads="1"/>
          </p:cNvSpPr>
          <p:nvPr/>
        </p:nvSpPr>
        <p:spPr bwMode="auto">
          <a:xfrm>
            <a:off x="4273550" y="4651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5" name="Oval 45"/>
          <p:cNvSpPr>
            <a:spLocks noChangeArrowheads="1"/>
          </p:cNvSpPr>
          <p:nvPr/>
        </p:nvSpPr>
        <p:spPr bwMode="auto">
          <a:xfrm>
            <a:off x="4146550" y="4981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Oval 46"/>
          <p:cNvSpPr>
            <a:spLocks noChangeArrowheads="1"/>
          </p:cNvSpPr>
          <p:nvPr/>
        </p:nvSpPr>
        <p:spPr bwMode="auto">
          <a:xfrm>
            <a:off x="3917950" y="48752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7" name="Oval 47"/>
          <p:cNvSpPr>
            <a:spLocks noChangeArrowheads="1"/>
          </p:cNvSpPr>
          <p:nvPr/>
        </p:nvSpPr>
        <p:spPr bwMode="auto">
          <a:xfrm>
            <a:off x="4108450" y="43338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8" name="Oval 48"/>
          <p:cNvSpPr>
            <a:spLocks noChangeArrowheads="1"/>
          </p:cNvSpPr>
          <p:nvPr/>
        </p:nvSpPr>
        <p:spPr bwMode="auto">
          <a:xfrm>
            <a:off x="47053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69" name="Oval 49"/>
          <p:cNvSpPr>
            <a:spLocks noChangeArrowheads="1"/>
          </p:cNvSpPr>
          <p:nvPr/>
        </p:nvSpPr>
        <p:spPr bwMode="auto">
          <a:xfrm>
            <a:off x="5086350" y="39370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0" name="Oval 50"/>
          <p:cNvSpPr>
            <a:spLocks noChangeArrowheads="1"/>
          </p:cNvSpPr>
          <p:nvPr/>
        </p:nvSpPr>
        <p:spPr bwMode="auto">
          <a:xfrm>
            <a:off x="3549650" y="5006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1" name="Oval 51"/>
          <p:cNvSpPr>
            <a:spLocks noChangeArrowheads="1"/>
          </p:cNvSpPr>
          <p:nvPr/>
        </p:nvSpPr>
        <p:spPr bwMode="auto">
          <a:xfrm>
            <a:off x="4375150" y="43068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2" name="Oval 52"/>
          <p:cNvSpPr>
            <a:spLocks noChangeArrowheads="1"/>
          </p:cNvSpPr>
          <p:nvPr/>
        </p:nvSpPr>
        <p:spPr bwMode="auto">
          <a:xfrm>
            <a:off x="4654550" y="4016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3" name="Oval 53"/>
          <p:cNvSpPr>
            <a:spLocks noChangeArrowheads="1"/>
          </p:cNvSpPr>
          <p:nvPr/>
        </p:nvSpPr>
        <p:spPr bwMode="auto">
          <a:xfrm>
            <a:off x="3892550" y="4346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4" name="Oval 54"/>
          <p:cNvSpPr>
            <a:spLocks noChangeArrowheads="1"/>
          </p:cNvSpPr>
          <p:nvPr/>
        </p:nvSpPr>
        <p:spPr bwMode="auto">
          <a:xfrm>
            <a:off x="4502150" y="41497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5" name="Oval 55"/>
          <p:cNvSpPr>
            <a:spLocks noChangeArrowheads="1"/>
          </p:cNvSpPr>
          <p:nvPr/>
        </p:nvSpPr>
        <p:spPr bwMode="auto">
          <a:xfrm>
            <a:off x="4616450" y="46910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6" name="Freeform 56"/>
          <p:cNvSpPr>
            <a:spLocks/>
          </p:cNvSpPr>
          <p:nvPr/>
        </p:nvSpPr>
        <p:spPr bwMode="auto">
          <a:xfrm>
            <a:off x="3060700" y="3824288"/>
            <a:ext cx="2312988" cy="1597025"/>
          </a:xfrm>
          <a:custGeom>
            <a:avLst/>
            <a:gdLst>
              <a:gd name="T0" fmla="*/ 4 w 1457"/>
              <a:gd name="T1" fmla="*/ 796 h 968"/>
              <a:gd name="T2" fmla="*/ 212 w 1457"/>
              <a:gd name="T3" fmla="*/ 388 h 968"/>
              <a:gd name="T4" fmla="*/ 716 w 1457"/>
              <a:gd name="T5" fmla="*/ 132 h 968"/>
              <a:gd name="T6" fmla="*/ 1356 w 1457"/>
              <a:gd name="T7" fmla="*/ 20 h 968"/>
              <a:gd name="T8" fmla="*/ 1324 w 1457"/>
              <a:gd name="T9" fmla="*/ 252 h 968"/>
              <a:gd name="T10" fmla="*/ 940 w 1457"/>
              <a:gd name="T11" fmla="*/ 700 h 968"/>
              <a:gd name="T12" fmla="*/ 188 w 1457"/>
              <a:gd name="T13" fmla="*/ 948 h 968"/>
              <a:gd name="T14" fmla="*/ 4 w 1457"/>
              <a:gd name="T15" fmla="*/ 796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7" name="Oval 57"/>
          <p:cNvSpPr>
            <a:spLocks noChangeArrowheads="1"/>
          </p:cNvSpPr>
          <p:nvPr/>
        </p:nvSpPr>
        <p:spPr bwMode="auto">
          <a:xfrm>
            <a:off x="3371850" y="51927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78" name="Text Box 61"/>
          <p:cNvSpPr txBox="1">
            <a:spLocks noChangeArrowheads="1"/>
          </p:cNvSpPr>
          <p:nvPr/>
        </p:nvSpPr>
        <p:spPr bwMode="auto">
          <a:xfrm>
            <a:off x="2378075" y="25908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179" name="Text Box 62"/>
          <p:cNvSpPr txBox="1">
            <a:spLocks noChangeArrowheads="1"/>
          </p:cNvSpPr>
          <p:nvPr/>
        </p:nvSpPr>
        <p:spPr bwMode="auto">
          <a:xfrm>
            <a:off x="5486400" y="53340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180" name="Text Box 63"/>
          <p:cNvSpPr txBox="1">
            <a:spLocks noChangeArrowheads="1"/>
          </p:cNvSpPr>
          <p:nvPr/>
        </p:nvSpPr>
        <p:spPr bwMode="auto">
          <a:xfrm>
            <a:off x="5562600" y="35052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e</a:t>
            </a:r>
            <a:endParaRPr lang="en-US" sz="2400" b="0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Reduction: PCA</a:t>
            </a:r>
          </a:p>
        </p:txBody>
      </p:sp>
      <p:sp>
        <p:nvSpPr>
          <p:cNvPr id="858145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Find the eigenvectors of the covariance matrix</a:t>
            </a:r>
          </a:p>
          <a:p>
            <a:pPr>
              <a:defRPr/>
            </a:pPr>
            <a:r>
              <a:rPr lang="en-US" smtClean="0"/>
              <a:t>The eigenvectors define the new space</a:t>
            </a:r>
          </a:p>
        </p:txBody>
      </p:sp>
      <p:sp>
        <p:nvSpPr>
          <p:cNvPr id="50180" name="Line 34"/>
          <p:cNvSpPr>
            <a:spLocks noChangeShapeType="1"/>
          </p:cNvSpPr>
          <p:nvPr/>
        </p:nvSpPr>
        <p:spPr bwMode="auto">
          <a:xfrm flipV="1">
            <a:off x="2889250" y="30988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1" name="Line 35"/>
          <p:cNvSpPr>
            <a:spLocks noChangeShapeType="1"/>
          </p:cNvSpPr>
          <p:nvPr/>
        </p:nvSpPr>
        <p:spPr bwMode="auto">
          <a:xfrm>
            <a:off x="2889250" y="57277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2" name="Line 36"/>
          <p:cNvSpPr>
            <a:spLocks noChangeShapeType="1"/>
          </p:cNvSpPr>
          <p:nvPr/>
        </p:nvSpPr>
        <p:spPr bwMode="auto">
          <a:xfrm flipV="1">
            <a:off x="2901950" y="43132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3" name="Oval 37"/>
          <p:cNvSpPr>
            <a:spLocks noChangeArrowheads="1"/>
          </p:cNvSpPr>
          <p:nvPr/>
        </p:nvSpPr>
        <p:spPr bwMode="auto">
          <a:xfrm>
            <a:off x="3435350" y="5133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4" name="Oval 38"/>
          <p:cNvSpPr>
            <a:spLocks noChangeArrowheads="1"/>
          </p:cNvSpPr>
          <p:nvPr/>
        </p:nvSpPr>
        <p:spPr bwMode="auto">
          <a:xfrm>
            <a:off x="3714750" y="4910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5" name="Oval 39"/>
          <p:cNvSpPr>
            <a:spLocks noChangeArrowheads="1"/>
          </p:cNvSpPr>
          <p:nvPr/>
        </p:nvSpPr>
        <p:spPr bwMode="auto">
          <a:xfrm>
            <a:off x="3244850" y="54244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6" name="Oval 40"/>
          <p:cNvSpPr>
            <a:spLocks noChangeArrowheads="1"/>
          </p:cNvSpPr>
          <p:nvPr/>
        </p:nvSpPr>
        <p:spPr bwMode="auto">
          <a:xfrm>
            <a:off x="3854450" y="50165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7" name="Oval 41"/>
          <p:cNvSpPr>
            <a:spLocks noChangeArrowheads="1"/>
          </p:cNvSpPr>
          <p:nvPr/>
        </p:nvSpPr>
        <p:spPr bwMode="auto">
          <a:xfrm>
            <a:off x="3702050" y="51212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8" name="Oval 42"/>
          <p:cNvSpPr>
            <a:spLocks noChangeArrowheads="1"/>
          </p:cNvSpPr>
          <p:nvPr/>
        </p:nvSpPr>
        <p:spPr bwMode="auto">
          <a:xfrm>
            <a:off x="4273550" y="5108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89" name="Oval 43"/>
          <p:cNvSpPr>
            <a:spLocks noChangeArrowheads="1"/>
          </p:cNvSpPr>
          <p:nvPr/>
        </p:nvSpPr>
        <p:spPr bwMode="auto">
          <a:xfrm>
            <a:off x="4146550" y="5438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0" name="Oval 44"/>
          <p:cNvSpPr>
            <a:spLocks noChangeArrowheads="1"/>
          </p:cNvSpPr>
          <p:nvPr/>
        </p:nvSpPr>
        <p:spPr bwMode="auto">
          <a:xfrm>
            <a:off x="3917950" y="53324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1" name="Oval 45"/>
          <p:cNvSpPr>
            <a:spLocks noChangeArrowheads="1"/>
          </p:cNvSpPr>
          <p:nvPr/>
        </p:nvSpPr>
        <p:spPr bwMode="auto">
          <a:xfrm>
            <a:off x="4108450" y="4791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2" name="Oval 46"/>
          <p:cNvSpPr>
            <a:spLocks noChangeArrowheads="1"/>
          </p:cNvSpPr>
          <p:nvPr/>
        </p:nvSpPr>
        <p:spPr bwMode="auto">
          <a:xfrm>
            <a:off x="4705350" y="4910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3" name="Oval 47"/>
          <p:cNvSpPr>
            <a:spLocks noChangeArrowheads="1"/>
          </p:cNvSpPr>
          <p:nvPr/>
        </p:nvSpPr>
        <p:spPr bwMode="auto">
          <a:xfrm>
            <a:off x="5086350" y="43942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4" name="Oval 48"/>
          <p:cNvSpPr>
            <a:spLocks noChangeArrowheads="1"/>
          </p:cNvSpPr>
          <p:nvPr/>
        </p:nvSpPr>
        <p:spPr bwMode="auto">
          <a:xfrm>
            <a:off x="3549650" y="54641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5" name="Oval 49"/>
          <p:cNvSpPr>
            <a:spLocks noChangeArrowheads="1"/>
          </p:cNvSpPr>
          <p:nvPr/>
        </p:nvSpPr>
        <p:spPr bwMode="auto">
          <a:xfrm>
            <a:off x="4375150" y="47640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6" name="Oval 50"/>
          <p:cNvSpPr>
            <a:spLocks noChangeArrowheads="1"/>
          </p:cNvSpPr>
          <p:nvPr/>
        </p:nvSpPr>
        <p:spPr bwMode="auto">
          <a:xfrm>
            <a:off x="4654550" y="4473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7" name="Oval 51"/>
          <p:cNvSpPr>
            <a:spLocks noChangeArrowheads="1"/>
          </p:cNvSpPr>
          <p:nvPr/>
        </p:nvSpPr>
        <p:spPr bwMode="auto">
          <a:xfrm>
            <a:off x="3892550" y="4803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8" name="Oval 52"/>
          <p:cNvSpPr>
            <a:spLocks noChangeArrowheads="1"/>
          </p:cNvSpPr>
          <p:nvPr/>
        </p:nvSpPr>
        <p:spPr bwMode="auto">
          <a:xfrm>
            <a:off x="4502150" y="46069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199" name="Oval 53"/>
          <p:cNvSpPr>
            <a:spLocks noChangeArrowheads="1"/>
          </p:cNvSpPr>
          <p:nvPr/>
        </p:nvSpPr>
        <p:spPr bwMode="auto">
          <a:xfrm>
            <a:off x="4616450" y="51482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200" name="Freeform 54"/>
          <p:cNvSpPr>
            <a:spLocks/>
          </p:cNvSpPr>
          <p:nvPr/>
        </p:nvSpPr>
        <p:spPr bwMode="auto">
          <a:xfrm>
            <a:off x="3060700" y="4281488"/>
            <a:ext cx="2312988" cy="1597025"/>
          </a:xfrm>
          <a:custGeom>
            <a:avLst/>
            <a:gdLst>
              <a:gd name="T0" fmla="*/ 4 w 1457"/>
              <a:gd name="T1" fmla="*/ 796 h 968"/>
              <a:gd name="T2" fmla="*/ 212 w 1457"/>
              <a:gd name="T3" fmla="*/ 388 h 968"/>
              <a:gd name="T4" fmla="*/ 716 w 1457"/>
              <a:gd name="T5" fmla="*/ 132 h 968"/>
              <a:gd name="T6" fmla="*/ 1356 w 1457"/>
              <a:gd name="T7" fmla="*/ 20 h 968"/>
              <a:gd name="T8" fmla="*/ 1324 w 1457"/>
              <a:gd name="T9" fmla="*/ 252 h 968"/>
              <a:gd name="T10" fmla="*/ 940 w 1457"/>
              <a:gd name="T11" fmla="*/ 700 h 968"/>
              <a:gd name="T12" fmla="*/ 188 w 1457"/>
              <a:gd name="T13" fmla="*/ 948 h 968"/>
              <a:gd name="T14" fmla="*/ 4 w 1457"/>
              <a:gd name="T15" fmla="*/ 796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201" name="Oval 55"/>
          <p:cNvSpPr>
            <a:spLocks noChangeArrowheads="1"/>
          </p:cNvSpPr>
          <p:nvPr/>
        </p:nvSpPr>
        <p:spPr bwMode="auto">
          <a:xfrm>
            <a:off x="3371850" y="56499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0202" name="Text Box 56"/>
          <p:cNvSpPr txBox="1">
            <a:spLocks noChangeArrowheads="1"/>
          </p:cNvSpPr>
          <p:nvPr/>
        </p:nvSpPr>
        <p:spPr bwMode="auto">
          <a:xfrm>
            <a:off x="2378075" y="30480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0203" name="Text Box 57"/>
          <p:cNvSpPr txBox="1">
            <a:spLocks noChangeArrowheads="1"/>
          </p:cNvSpPr>
          <p:nvPr/>
        </p:nvSpPr>
        <p:spPr bwMode="auto">
          <a:xfrm>
            <a:off x="5486400" y="57912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0204" name="Text Box 58"/>
          <p:cNvSpPr txBox="1">
            <a:spLocks noChangeArrowheads="1"/>
          </p:cNvSpPr>
          <p:nvPr/>
        </p:nvSpPr>
        <p:spPr bwMode="auto">
          <a:xfrm>
            <a:off x="5562600" y="39624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e</a:t>
            </a:r>
            <a:endParaRPr lang="en-US" sz="2400" b="0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smtClean="0">
                <a:ea typeface="SimSun" pitchFamily="2" charset="-122"/>
              </a:rPr>
              <a:t>Dimensionality Reduction: ISOMAP</a:t>
            </a:r>
            <a:endParaRPr lang="en-US" smtClean="0"/>
          </a:p>
        </p:txBody>
      </p:sp>
      <p:sp>
        <p:nvSpPr>
          <p:cNvPr id="8560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CA" altLang="zh-CN" smtClean="0"/>
              <a:t>Construct a neighbourhood graph</a:t>
            </a:r>
          </a:p>
          <a:p>
            <a:pPr>
              <a:defRPr/>
            </a:pPr>
            <a:r>
              <a:rPr lang="en-CA" altLang="zh-CN" smtClean="0"/>
              <a:t>For each pair of points in the graph, compute the shortest path distances – geodesic distances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685800" y="23749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</a:pPr>
            <a:r>
              <a:rPr lang="en-US" sz="2400" b="0">
                <a:latin typeface="Times New Roman" pitchFamily="18" charset="0"/>
              </a:rPr>
              <a:t>By: Tenenbaum, de Silva, Langford (2000)</a:t>
            </a:r>
          </a:p>
        </p:txBody>
      </p:sp>
      <p:pic>
        <p:nvPicPr>
          <p:cNvPr id="512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81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pic>
        <p:nvPicPr>
          <p:cNvPr id="876577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pic>
        <p:nvPicPr>
          <p:cNvPr id="876578" name="Picture 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pic>
        <p:nvPicPr>
          <p:cNvPr id="876579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pic>
        <p:nvPicPr>
          <p:cNvPr id="876580" name="Picture 3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pic>
        <p:nvPicPr>
          <p:cNvPr id="876581" name="Picture 3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613" y="1447800"/>
            <a:ext cx="6300787" cy="472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522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Reduction: PCA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of Length 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way you measure an attribute is somewhat may not match the attributes properties.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295400" y="1676400"/>
          <a:ext cx="5591175" cy="4438650"/>
        </p:xfrm>
        <a:graphic>
          <a:graphicData uri="http://schemas.openxmlformats.org/presentationml/2006/ole">
            <p:oleObj spid="_x0000_s2050" name="VISIO" r:id="rId4" imgW="5590440" imgH="44384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842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Another way to reduce dimensionality of data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Redundant features </a:t>
            </a:r>
          </a:p>
          <a:p>
            <a:pPr lvl="1">
              <a:defRPr/>
            </a:pPr>
            <a:r>
              <a:rPr lang="en-US" smtClean="0"/>
              <a:t>duplicate much or all of the information contained in one or more other attributes</a:t>
            </a:r>
          </a:p>
          <a:p>
            <a:pPr lvl="1">
              <a:defRPr/>
            </a:pPr>
            <a:r>
              <a:rPr lang="en-US" smtClean="0"/>
              <a:t>Example: purchase price of a product and the amount of sales tax paid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Irrelevant features</a:t>
            </a:r>
          </a:p>
          <a:p>
            <a:pPr lvl="1">
              <a:defRPr/>
            </a:pPr>
            <a:r>
              <a:rPr lang="en-US" smtClean="0"/>
              <a:t>contain no information that is useful for the data mining task at hand</a:t>
            </a:r>
          </a:p>
          <a:p>
            <a:pPr lvl="1">
              <a:defRPr/>
            </a:pPr>
            <a:r>
              <a:rPr lang="en-US" smtClean="0"/>
              <a:t>Example: students' ID is often irrelevant to the task of predicting students' GPA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Techniques:</a:t>
            </a:r>
          </a:p>
          <a:p>
            <a:pPr lvl="1">
              <a:defRPr/>
            </a:pPr>
            <a:r>
              <a:rPr lang="en-US" smtClean="0"/>
              <a:t>Brute-force approch:</a:t>
            </a:r>
          </a:p>
          <a:p>
            <a:pPr lvl="2">
              <a:defRPr/>
            </a:pPr>
            <a:r>
              <a:rPr lang="en-US" smtClean="0"/>
              <a:t>Try all possible feature subsets as input to data mining algorithm</a:t>
            </a:r>
          </a:p>
          <a:p>
            <a:pPr lvl="1">
              <a:defRPr/>
            </a:pPr>
            <a:r>
              <a:rPr lang="en-US" smtClean="0"/>
              <a:t>Embedded approaches:</a:t>
            </a:r>
          </a:p>
          <a:p>
            <a:pPr lvl="2">
              <a:defRPr/>
            </a:pPr>
            <a:r>
              <a:rPr lang="en-US" smtClean="0"/>
              <a:t> Feature selection occurs naturally as part of the data mining algorithm</a:t>
            </a:r>
          </a:p>
          <a:p>
            <a:pPr lvl="1">
              <a:defRPr/>
            </a:pPr>
            <a:r>
              <a:rPr lang="en-US" smtClean="0"/>
              <a:t>Filter approaches:</a:t>
            </a:r>
          </a:p>
          <a:p>
            <a:pPr lvl="2">
              <a:defRPr/>
            </a:pPr>
            <a:r>
              <a:rPr lang="en-US" smtClean="0"/>
              <a:t> Features are selected before data mining algorithm is run</a:t>
            </a:r>
          </a:p>
          <a:p>
            <a:pPr lvl="1">
              <a:defRPr/>
            </a:pPr>
            <a:r>
              <a:rPr lang="en-US" smtClean="0"/>
              <a:t>Wrapper approaches:</a:t>
            </a:r>
          </a:p>
          <a:p>
            <a:pPr lvl="2">
              <a:defRPr/>
            </a:pPr>
            <a:r>
              <a:rPr lang="en-US" smtClean="0"/>
              <a:t> Use the data mining algorithm as a black box to find best subset of attributes</a:t>
            </a:r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Creation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Create new attributes that can capture the important information in a data set much more efficiently than the original attributes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Three general methodologies:</a:t>
            </a:r>
          </a:p>
          <a:p>
            <a:pPr lvl="1">
              <a:defRPr/>
            </a:pPr>
            <a:r>
              <a:rPr lang="en-US" smtClean="0"/>
              <a:t>Feature Extraction</a:t>
            </a:r>
          </a:p>
          <a:p>
            <a:pPr lvl="2">
              <a:defRPr/>
            </a:pPr>
            <a:r>
              <a:rPr lang="en-US" smtClean="0"/>
              <a:t> domain-specific</a:t>
            </a:r>
          </a:p>
          <a:p>
            <a:pPr lvl="1">
              <a:defRPr/>
            </a:pPr>
            <a:r>
              <a:rPr lang="en-US" smtClean="0"/>
              <a:t>Mapping Data to New Space</a:t>
            </a:r>
          </a:p>
          <a:p>
            <a:pPr lvl="1">
              <a:defRPr/>
            </a:pPr>
            <a:r>
              <a:rPr lang="en-US" smtClean="0"/>
              <a:t>Feature Construction</a:t>
            </a:r>
          </a:p>
          <a:p>
            <a:pPr lvl="2">
              <a:defRPr/>
            </a:pPr>
            <a:r>
              <a:rPr lang="en-US" smtClean="0"/>
              <a:t> combining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Data to a New Space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 cstate="print"/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4" cstate="print"/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5" cstate="print"/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 + Noise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Frequency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Fourier transform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Wavelet transform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Using Class Labels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Entropy based approach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38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 categories for both x and y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410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 categories for both x and y</a:t>
            </a:r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4" cstate="print"/>
          <a:srcRect l="4594"/>
          <a:stretch>
            <a:fillRect/>
          </a:stretch>
        </p:blipFill>
        <p:spPr bwMode="auto">
          <a:xfrm>
            <a:off x="4495800" y="1905000"/>
            <a:ext cx="4648200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Without Using Class Labels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36576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981200"/>
            <a:ext cx="38100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114800"/>
            <a:ext cx="37338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876800" y="38100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interval width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295400" y="60198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frequency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334000" y="60198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</a:t>
            </a:r>
          </a:p>
        </p:txBody>
      </p:sp>
      <p:pic>
        <p:nvPicPr>
          <p:cNvPr id="5838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4191000"/>
            <a:ext cx="39624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Transformation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>
              <a:defRPr/>
            </a:pPr>
            <a:r>
              <a:rPr lang="en-US" smtClean="0"/>
              <a:t>Simple functions: xk, log(x), ex, |x|</a:t>
            </a:r>
          </a:p>
          <a:p>
            <a:pPr lvl="1">
              <a:defRPr/>
            </a:pPr>
            <a:r>
              <a:rPr lang="en-US" smtClean="0"/>
              <a:t>Standardization and Normalization </a:t>
            </a:r>
          </a:p>
        </p:txBody>
      </p:sp>
      <p:pic>
        <p:nvPicPr>
          <p:cNvPr id="59396" name="Picture 6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3603625"/>
            <a:ext cx="4648200" cy="2797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Similarity</a:t>
            </a:r>
          </a:p>
          <a:p>
            <a:pPr lvl="1">
              <a:defRPr/>
            </a:pPr>
            <a:r>
              <a:rPr lang="en-US" smtClean="0"/>
              <a:t>Numerical measure of how alike two data objects are.</a:t>
            </a:r>
          </a:p>
          <a:p>
            <a:pPr lvl="1">
              <a:defRPr/>
            </a:pPr>
            <a:r>
              <a:rPr lang="en-US" smtClean="0"/>
              <a:t>Is higher when objects are more alike.</a:t>
            </a:r>
          </a:p>
          <a:p>
            <a:pPr lvl="1">
              <a:defRPr/>
            </a:pPr>
            <a:r>
              <a:rPr lang="en-US" smtClean="0"/>
              <a:t>Often falls in the range [0,1]</a:t>
            </a:r>
          </a:p>
          <a:p>
            <a:pPr>
              <a:defRPr/>
            </a:pPr>
            <a:r>
              <a:rPr lang="en-US" smtClean="0"/>
              <a:t>Dissimilarity</a:t>
            </a:r>
          </a:p>
          <a:p>
            <a:pPr lvl="1">
              <a:defRPr/>
            </a:pPr>
            <a:r>
              <a:rPr lang="en-US" smtClean="0"/>
              <a:t>Numerical measure of how different are two data objects</a:t>
            </a:r>
          </a:p>
          <a:p>
            <a:pPr lvl="1">
              <a:defRPr/>
            </a:pPr>
            <a:r>
              <a:rPr lang="en-US" smtClean="0"/>
              <a:t>Lower when objects are more alike</a:t>
            </a:r>
          </a:p>
          <a:p>
            <a:pPr lvl="1">
              <a:defRPr/>
            </a:pPr>
            <a:r>
              <a:rPr lang="en-US" smtClean="0"/>
              <a:t>Minimum dissimilarity is often 0</a:t>
            </a:r>
          </a:p>
          <a:p>
            <a:pPr lvl="1">
              <a:defRPr/>
            </a:pPr>
            <a:r>
              <a:rPr lang="en-US" smtClean="0"/>
              <a:t>Upper limit varies</a:t>
            </a:r>
          </a:p>
          <a:p>
            <a:pPr>
              <a:defRPr/>
            </a:pPr>
            <a:r>
              <a:rPr lang="en-US" smtClean="0"/>
              <a:t>Proximity refers to a similarity or dissimilarity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Similarity/Dissimilarity for Simple Attributes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 l="3600" t="35197" r="7114" b="10513"/>
          <a:stretch>
            <a:fillRect/>
          </a:stretch>
        </p:blipFill>
        <p:spPr bwMode="auto">
          <a:xfrm>
            <a:off x="76200" y="1905000"/>
            <a:ext cx="9021763" cy="411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38200" y="1431925"/>
            <a:ext cx="6934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/>
              <a:t>p</a:t>
            </a:r>
            <a:r>
              <a:rPr lang="en-US" sz="2000" b="0"/>
              <a:t> and </a:t>
            </a:r>
            <a:r>
              <a:rPr lang="en-US" sz="2000" b="0" i="1"/>
              <a:t>q</a:t>
            </a:r>
            <a:r>
              <a:rPr lang="en-US" sz="2000" b="0"/>
              <a:t> are the attribute values for two data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Distance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Euclidean Distance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   </a:t>
            </a:r>
          </a:p>
          <a:p>
            <a:pPr lvl="1">
              <a:defRPr/>
            </a:pPr>
            <a:r>
              <a:rPr lang="en-US" smtClean="0"/>
              <a:t>   Where n is the number of dimensions (attributes) and pk and qk are, respectively, the kth attributes (components) or data objects p and q.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Standardization is necessary, if scales differ.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708150" y="1676400"/>
          <a:ext cx="3854450" cy="1273175"/>
        </p:xfrm>
        <a:graphic>
          <a:graphicData uri="http://schemas.openxmlformats.org/presentationml/2006/ole">
            <p:oleObj spid="_x0000_s10242" name="Equation" r:id="rId3" imgW="1346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Attributes </a:t>
            </a:r>
          </a:p>
        </p:txBody>
      </p:sp>
      <p:sp>
        <p:nvSpPr>
          <p:cNvPr id="6512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There are different types of attributes</a:t>
            </a:r>
          </a:p>
          <a:p>
            <a:pPr lvl="1">
              <a:defRPr/>
            </a:pPr>
            <a:r>
              <a:rPr lang="en-US" smtClean="0"/>
              <a:t>Nominal</a:t>
            </a:r>
          </a:p>
          <a:p>
            <a:pPr lvl="2">
              <a:defRPr/>
            </a:pPr>
            <a:r>
              <a:rPr lang="en-US" smtClean="0"/>
              <a:t>Examples: ID numbers, eye color, zip codes</a:t>
            </a:r>
          </a:p>
          <a:p>
            <a:pPr lvl="1">
              <a:defRPr/>
            </a:pPr>
            <a:r>
              <a:rPr lang="en-US" smtClean="0"/>
              <a:t>Ordinal</a:t>
            </a:r>
          </a:p>
          <a:p>
            <a:pPr lvl="2">
              <a:defRPr/>
            </a:pPr>
            <a:r>
              <a:rPr lang="en-US" smtClean="0"/>
              <a:t>Examples: rankings (e.g., taste of potato chips on a scale from 1-10), grades, height in {tall, medium, short}</a:t>
            </a:r>
          </a:p>
          <a:p>
            <a:pPr lvl="1">
              <a:defRPr/>
            </a:pPr>
            <a:r>
              <a:rPr lang="en-US" smtClean="0"/>
              <a:t>Interval</a:t>
            </a:r>
          </a:p>
          <a:p>
            <a:pPr lvl="2">
              <a:defRPr/>
            </a:pPr>
            <a:r>
              <a:rPr lang="en-US" smtClean="0"/>
              <a:t>Examples: calendar dates, temperatures in Celsius or Fahrenheit.</a:t>
            </a:r>
          </a:p>
          <a:p>
            <a:pPr lvl="1">
              <a:defRPr/>
            </a:pPr>
            <a:r>
              <a:rPr lang="en-US" smtClean="0"/>
              <a:t>Ratio</a:t>
            </a:r>
          </a:p>
          <a:p>
            <a:pPr lvl="2">
              <a:defRPr/>
            </a:pPr>
            <a:r>
              <a:rPr lang="en-US" smtClean="0"/>
              <a:t>Examples: temperature in Kelvin, length, time, counts </a:t>
            </a:r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Distance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81000" y="1295400"/>
          <a:ext cx="3635375" cy="2654300"/>
        </p:xfrm>
        <a:graphic>
          <a:graphicData uri="http://schemas.openxmlformats.org/presentationml/2006/ole">
            <p:oleObj spid="_x0000_s11266" name="VISIO" r:id="rId3" imgW="3636000" imgH="2653920" progId="Visio.Drawing.6">
              <p:embed/>
            </p:oleObj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4648200" y="1828800"/>
          <a:ext cx="2962275" cy="1363663"/>
        </p:xfrm>
        <a:graphic>
          <a:graphicData uri="http://schemas.openxmlformats.org/presentationml/2006/ole">
            <p:oleObj spid="_x0000_s11267" name="Worksheet" r:id="rId4" imgW="1836725" imgH="846287" progId="Excel.Sheet.8">
              <p:embed/>
            </p:oleObj>
          </a:graphicData>
        </a:graphic>
      </p:graphicFrame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3200400" y="563880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1905000" y="4038600"/>
          <a:ext cx="4927600" cy="1365250"/>
        </p:xfrm>
        <a:graphic>
          <a:graphicData uri="http://schemas.openxmlformats.org/presentationml/2006/ole">
            <p:oleObj spid="_x0000_s11268" name="Worksheet" r:id="rId5" imgW="3055925" imgH="84628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Minkowski Distance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Minkowski Distance is a generalization of Euclidean Distance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   </a:t>
            </a:r>
          </a:p>
          <a:p>
            <a:pPr lvl="1">
              <a:defRPr/>
            </a:pPr>
            <a:r>
              <a:rPr lang="en-US" smtClean="0"/>
              <a:t>   Where r is a parameter, n is the number of dimensions (attributes) and pk and qk are, respectively, the kth attributes (components) or data objects p and q.</a:t>
            </a:r>
          </a:p>
          <a:p>
            <a:pPr>
              <a:defRPr/>
            </a:pPr>
            <a:endParaRPr lang="en-US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293813" y="1922463"/>
          <a:ext cx="4314825" cy="1490662"/>
        </p:xfrm>
        <a:graphic>
          <a:graphicData uri="http://schemas.openxmlformats.org/presentationml/2006/ole">
            <p:oleObj spid="_x0000_s12290" name="Equation" r:id="rId3" imgW="1396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Minkowski Distance: Examples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 = 1.  City block (Manhattan, taxicab, L1 norm) distance. </a:t>
            </a:r>
          </a:p>
          <a:p>
            <a:pPr lvl="1">
              <a:defRPr/>
            </a:pPr>
            <a:r>
              <a:rPr lang="en-US" smtClean="0"/>
              <a:t>A common example of this is the Hamming distance, which is just the number of bits that are different between two binary vectors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r = 2.  Euclidean distance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r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.  “supremum” (Lmax norm, L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 norm) distance. </a:t>
            </a:r>
          </a:p>
          <a:p>
            <a:pPr lvl="1">
              <a:defRPr/>
            </a:pPr>
            <a:r>
              <a:rPr lang="en-US" smtClean="0"/>
              <a:t>This is the maximum difference between any component of the vectors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Do not confuse r with n, i.e., all these distances are defined for all numbers of dimensions.</a:t>
            </a:r>
          </a:p>
          <a:p>
            <a:pPr lvl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Minkowski Distance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smtClean="0"/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4876800" y="586740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04800" y="2587625"/>
          <a:ext cx="2962275" cy="1363663"/>
        </p:xfrm>
        <a:graphic>
          <a:graphicData uri="http://schemas.openxmlformats.org/presentationml/2006/ole">
            <p:oleObj spid="_x0000_s13314" name="Worksheet" r:id="rId3" imgW="1836725" imgH="846287" progId="Excel.Sheet.8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3810000" y="1292225"/>
          <a:ext cx="4927600" cy="1365250"/>
        </p:xfrm>
        <a:graphic>
          <a:graphicData uri="http://schemas.openxmlformats.org/presentationml/2006/ole">
            <p:oleObj spid="_x0000_s13315" name="Worksheet" r:id="rId4" imgW="3055925" imgH="846287" progId="Excel.Sheet.8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3810000" y="2816225"/>
          <a:ext cx="4927600" cy="1365250"/>
        </p:xfrm>
        <a:graphic>
          <a:graphicData uri="http://schemas.openxmlformats.org/presentationml/2006/ole">
            <p:oleObj spid="_x0000_s13316" name="Worksheet" r:id="rId5" imgW="3055925" imgH="846287" progId="Excel.Sheet.8">
              <p:embed/>
            </p:oleObj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3810000" y="4340225"/>
          <a:ext cx="4872038" cy="1374775"/>
        </p:xfrm>
        <a:graphic>
          <a:graphicData uri="http://schemas.openxmlformats.org/presentationml/2006/ole">
            <p:oleObj spid="_x0000_s13317" name="Worksheet" r:id="rId6" imgW="3055925" imgH="8612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>
            <p:ph idx="1"/>
          </p:nvPr>
        </p:nvGraphicFramePr>
        <p:xfrm>
          <a:off x="3465513" y="3517900"/>
          <a:ext cx="2209800" cy="431800"/>
        </p:xfrm>
        <a:graphic>
          <a:graphicData uri="http://schemas.openxmlformats.org/presentationml/2006/ole">
            <p:oleObj spid="_x0000_s14339" name="Equation" r:id="rId3" imgW="2209680" imgH="431640" progId="Equation.3">
              <p:embed/>
            </p:oleObj>
          </a:graphicData>
        </a:graphic>
      </p:graphicFrame>
      <p:pic>
        <p:nvPicPr>
          <p:cNvPr id="14341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0" y="2209800"/>
            <a:ext cx="5105400" cy="3605213"/>
          </a:xfrm>
        </p:spPr>
      </p:pic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p:oleObj spid="_x0000_s14338" name="Equation" r:id="rId5" imgW="2552400" imgH="253800" progId="Equation.3">
              <p:embed/>
            </p:oleObj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For red points, the Euclidean distance is 14.7, Mahalanobis distance is 6.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 is the </a:t>
            </a:r>
            <a:r>
              <a:rPr lang="en-US" sz="1800"/>
              <a:t>covariance matrix of the input data </a:t>
            </a:r>
            <a:r>
              <a:rPr lang="en-US" sz="18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7086600" y="1752600"/>
          <a:ext cx="2057400" cy="1000125"/>
        </p:xfrm>
        <a:graphic>
          <a:graphicData uri="http://schemas.openxmlformats.org/presentationml/2006/ole">
            <p:oleObj spid="_x0000_s15362" name="Equation" r:id="rId3" imgW="939600" imgH="457200" progId="Equation.3">
              <p:embed/>
            </p:oleObj>
          </a:graphicData>
        </a:graphic>
      </p:graphicFrame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537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1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Covariance Matrix:</a:t>
            </a: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18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1800"/>
              <a:t>C: (1.5, 1.5)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1800"/>
              <a:t>Mahal(A,C) = 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Properties of a Distance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Distances, such as the Euclidean distance, have some well known properties.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d(p, q)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0   for all p and q and d(p, q) = 0 only if </a:t>
            </a:r>
            <a:br>
              <a:rPr lang="en-US" smtClean="0"/>
            </a:br>
            <a:r>
              <a:rPr lang="en-US" smtClean="0"/>
              <a:t>p = q. (Positive definiteness)</a:t>
            </a:r>
          </a:p>
          <a:p>
            <a:pPr lvl="1">
              <a:defRPr/>
            </a:pPr>
            <a:r>
              <a:rPr lang="en-US" smtClean="0"/>
              <a:t>d(p, q) = d(q, p)   for all p and q. (Symmetry)</a:t>
            </a:r>
          </a:p>
          <a:p>
            <a:pPr lvl="1">
              <a:defRPr/>
            </a:pPr>
            <a:r>
              <a:rPr lang="en-US" smtClean="0"/>
              <a:t>d(p, r)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d(p, q) + d(q, r)   for all points p, q, and r.  </a:t>
            </a:r>
            <a:br>
              <a:rPr lang="en-US" smtClean="0"/>
            </a:br>
            <a:r>
              <a:rPr lang="en-US" smtClean="0"/>
              <a:t>(Triangle Inequality)</a:t>
            </a:r>
          </a:p>
          <a:p>
            <a:pPr>
              <a:defRPr/>
            </a:pPr>
            <a:r>
              <a:rPr lang="en-US" smtClean="0"/>
              <a:t>	where d(p, q) is the distance (dissimilarity) between points (data objects), p and q.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 distance that satisfies these properties is a 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Properties of a Similarity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Similarities, also have some well known properties.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s(p, q) = 1 (or maximum similarity) only if p = q. </a:t>
            </a:r>
            <a:br>
              <a:rPr lang="en-US" smtClean="0"/>
            </a:br>
            <a:endParaRPr lang="en-US" smtClean="0"/>
          </a:p>
          <a:p>
            <a:pPr lvl="1">
              <a:defRPr/>
            </a:pPr>
            <a:r>
              <a:rPr lang="en-US" smtClean="0"/>
              <a:t>s(p, q) = s(q, p)   for all p and q. (Symmetry)</a:t>
            </a:r>
            <a:br>
              <a:rPr lang="en-US" smtClean="0"/>
            </a:br>
            <a:endParaRPr lang="en-US" smtClean="0"/>
          </a:p>
          <a:p>
            <a:pPr>
              <a:defRPr/>
            </a:pPr>
            <a:r>
              <a:rPr lang="en-US" smtClean="0"/>
              <a:t>	where s(p, q) is the similarity between points (data objects), p and q.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Between Binary Vectors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Common situation is that objects, p and q, have only binary attributes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Compute similarities using the following quantities</a:t>
            </a:r>
          </a:p>
          <a:p>
            <a:pPr>
              <a:defRPr/>
            </a:pPr>
            <a:r>
              <a:rPr lang="en-US" smtClean="0"/>
              <a:t>	M01 = the number of attributes where p was 0 and q was 1</a:t>
            </a:r>
          </a:p>
          <a:p>
            <a:pPr>
              <a:defRPr/>
            </a:pPr>
            <a:r>
              <a:rPr lang="en-US" smtClean="0"/>
              <a:t>	M10 = the number of attributes where p was 1 and q was 0</a:t>
            </a:r>
          </a:p>
          <a:p>
            <a:pPr>
              <a:defRPr/>
            </a:pPr>
            <a:r>
              <a:rPr lang="en-US" smtClean="0"/>
              <a:t>	M00 = the number of attributes where p was 0 and q was 0</a:t>
            </a:r>
          </a:p>
          <a:p>
            <a:pPr>
              <a:defRPr/>
            </a:pPr>
            <a:r>
              <a:rPr lang="en-US" smtClean="0"/>
              <a:t>	M11 = the number of attributes where p was 1 and q was 1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Simple Matching and Jaccard Coefficients </a:t>
            </a:r>
          </a:p>
          <a:p>
            <a:pPr>
              <a:defRPr/>
            </a:pPr>
            <a:r>
              <a:rPr lang="en-US" smtClean="0"/>
              <a:t>	SMC =  number of matches / number of attributes </a:t>
            </a:r>
          </a:p>
          <a:p>
            <a:pPr>
              <a:defRPr/>
            </a:pPr>
            <a:r>
              <a:rPr lang="en-US" smtClean="0"/>
              <a:t>         		 =  (M11 + M00) / (M01 + M10 + M11 + M00)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	J = number of 11 matches / number of not-both-zero attributes values</a:t>
            </a:r>
          </a:p>
          <a:p>
            <a:pPr>
              <a:defRPr/>
            </a:pPr>
            <a:r>
              <a:rPr lang="en-US" smtClean="0"/>
              <a:t>   	   = (M11) / (M01 + M10 + M11)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SMC versus Jaccard: Example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 =  1 0 0 0 0 0 0 0 0 0    		</a:t>
            </a:r>
          </a:p>
          <a:p>
            <a:pPr>
              <a:defRPr/>
            </a:pPr>
            <a:r>
              <a:rPr lang="en-US" smtClean="0"/>
              <a:t>q =  0 0 0 0 0 0 1 0 0 1 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M01 = 2   (the number of attributes where p was 0 and q was 1)</a:t>
            </a:r>
          </a:p>
          <a:p>
            <a:pPr>
              <a:defRPr/>
            </a:pPr>
            <a:r>
              <a:rPr lang="en-US" smtClean="0"/>
              <a:t>M10 = 1   (the number of attributes where p was 1 and q was 0)</a:t>
            </a:r>
          </a:p>
          <a:p>
            <a:pPr>
              <a:defRPr/>
            </a:pPr>
            <a:r>
              <a:rPr lang="en-US" smtClean="0"/>
              <a:t>M00 = 7   (the number of attributes where p was 0 and q was 0)</a:t>
            </a:r>
          </a:p>
          <a:p>
            <a:pPr>
              <a:defRPr/>
            </a:pPr>
            <a:r>
              <a:rPr lang="en-US" smtClean="0"/>
              <a:t>M11 = 0   (the number of attributes where p was 1 and q was 1)</a:t>
            </a:r>
          </a:p>
          <a:p>
            <a:pPr>
              <a:defRPr/>
            </a:pPr>
            <a:r>
              <a:rPr lang="en-US" smtClean="0"/>
              <a:t>	</a:t>
            </a:r>
          </a:p>
          <a:p>
            <a:pPr>
              <a:defRPr/>
            </a:pPr>
            <a:r>
              <a:rPr lang="en-US" smtClean="0"/>
              <a:t>SMC = (M11 + M00)/(M01 + M10 + M11 + M00) = (0+7) / (2+1+0+7) = 0.7 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J = (M11) / (M01 + M10 + M11) = 0 / (2 + 1 + 0) = 0 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Attribute Values </a:t>
            </a:r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type of an attribute depends on which of the following properties it possesses:</a:t>
            </a:r>
          </a:p>
          <a:p>
            <a:pPr lvl="1">
              <a:defRPr/>
            </a:pPr>
            <a:r>
              <a:rPr lang="en-US" smtClean="0"/>
              <a:t>Distinctness:  		=  </a:t>
            </a:r>
            <a:r>
              <a:rPr lang="en-US" smtClean="0">
                <a:sym typeface="Symbol" pitchFamily="18" charset="2"/>
              </a:rPr>
              <a:t>		</a:t>
            </a:r>
            <a:endParaRPr lang="en-US" smtClean="0"/>
          </a:p>
          <a:p>
            <a:pPr lvl="1">
              <a:defRPr/>
            </a:pPr>
            <a:r>
              <a:rPr lang="en-US" smtClean="0"/>
              <a:t>Order:  		&lt;  &gt;  		</a:t>
            </a:r>
          </a:p>
          <a:p>
            <a:pPr lvl="1">
              <a:defRPr/>
            </a:pPr>
            <a:r>
              <a:rPr lang="en-US" smtClean="0"/>
              <a:t>Addition:  		+  - 		</a:t>
            </a:r>
          </a:p>
          <a:p>
            <a:pPr lvl="1">
              <a:defRPr/>
            </a:pPr>
            <a:r>
              <a:rPr lang="en-US" smtClean="0"/>
              <a:t>Multiplication: 		* /</a:t>
            </a:r>
          </a:p>
          <a:p>
            <a:pPr lvl="4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Nominal attribute: distinctness</a:t>
            </a:r>
          </a:p>
          <a:p>
            <a:pPr lvl="1">
              <a:defRPr/>
            </a:pPr>
            <a:r>
              <a:rPr lang="en-US" smtClean="0"/>
              <a:t>Ordinal attribute: distinctness &amp; order</a:t>
            </a:r>
          </a:p>
          <a:p>
            <a:pPr lvl="1">
              <a:defRPr/>
            </a:pPr>
            <a:r>
              <a:rPr lang="en-US" smtClean="0"/>
              <a:t>Interval attribute: distinctness, order &amp; addition</a:t>
            </a:r>
          </a:p>
          <a:p>
            <a:pPr lvl="1">
              <a:defRPr/>
            </a:pPr>
            <a:r>
              <a:rPr lang="en-US" smtClean="0"/>
              <a:t>Ratio attribute: all 4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Cosine Similarity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If d1 and d2 are two document vectors, then</a:t>
            </a:r>
          </a:p>
          <a:p>
            <a:pPr>
              <a:defRPr/>
            </a:pPr>
            <a:r>
              <a:rPr lang="en-US" smtClean="0"/>
              <a:t>             cos( d1, d2 ) =  (d1 </a:t>
            </a:r>
            <a:r>
              <a:rPr lang="en-US" smtClean="0">
                <a:sym typeface="Symbol" pitchFamily="18" charset="2"/>
              </a:rPr>
              <a:t></a:t>
            </a:r>
            <a:r>
              <a:rPr lang="en-US" smtClean="0"/>
              <a:t> d2) / ||d1|| ||d2|| , </a:t>
            </a:r>
          </a:p>
          <a:p>
            <a:pPr>
              <a:defRPr/>
            </a:pPr>
            <a:r>
              <a:rPr lang="en-US" smtClean="0"/>
              <a:t>   where </a:t>
            </a:r>
            <a:r>
              <a:rPr lang="en-US" smtClean="0">
                <a:sym typeface="Symbol" pitchFamily="18" charset="2"/>
              </a:rPr>
              <a:t></a:t>
            </a:r>
            <a:r>
              <a:rPr lang="en-US" smtClean="0"/>
              <a:t> indicates vector dot product and || d || is  the   length of vector d.  </a:t>
            </a:r>
          </a:p>
          <a:p>
            <a:pPr lvl="4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Example: 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 	d1 =  3 2 0 5 0 0 0 2 0 0 	</a:t>
            </a:r>
          </a:p>
          <a:p>
            <a:pPr>
              <a:defRPr/>
            </a:pPr>
            <a:r>
              <a:rPr lang="en-US" smtClean="0"/>
              <a:t>   	d2 =  1 0 0 0 0 0 0 1 0 2 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   d1 </a:t>
            </a:r>
            <a:r>
              <a:rPr lang="en-US" smtClean="0">
                <a:sym typeface="Symbol" pitchFamily="18" charset="2"/>
              </a:rPr>
              <a:t></a:t>
            </a:r>
            <a:r>
              <a:rPr lang="en-US" smtClean="0"/>
              <a:t> d2=  3*1 + 2*0 + 0*0 + 5*0 + 0*0 + 0*0 + 0*0 + 2*1 + 0*0 + 0*2 = 5</a:t>
            </a:r>
          </a:p>
          <a:p>
            <a:pPr>
              <a:defRPr/>
            </a:pPr>
            <a:r>
              <a:rPr lang="en-US" smtClean="0"/>
              <a:t>   ||d1|| = (3*3+2*2+0*0+5*5+0*0+0*0+0*0+2*2+0*0+0*0)0.5 =  (42) 0.5 = 6.481</a:t>
            </a:r>
          </a:p>
          <a:p>
            <a:pPr>
              <a:defRPr/>
            </a:pPr>
            <a:r>
              <a:rPr lang="en-US" smtClean="0"/>
              <a:t>    ||d2|| = (1*1+0*0+0*0+0*0+0*0+0*0+0*0+1*1+0*0+2*2) 0.5 = (6) 0.5 = 2.245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   	cos( d1, d2 ) = .3150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Jaccard Coefficient (Tanimoto)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Variation of Jaccard for continuous or count attributes</a:t>
            </a:r>
          </a:p>
          <a:p>
            <a:pPr lvl="1">
              <a:defRPr/>
            </a:pPr>
            <a:r>
              <a:rPr lang="en-US" smtClean="0"/>
              <a:t>Reduces to Jaccard for binary attributes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981200" y="3048000"/>
          <a:ext cx="3810000" cy="1376363"/>
        </p:xfrm>
        <a:graphic>
          <a:graphicData uri="http://schemas.openxmlformats.org/presentationml/2006/ole">
            <p:oleObj spid="_x0000_s16386" name="Bitmap Image" r:id="rId3" imgW="4145639" imgH="83809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Correlation measures the linear relationship between objects</a:t>
            </a:r>
          </a:p>
          <a:p>
            <a:pPr>
              <a:defRPr/>
            </a:pPr>
            <a:r>
              <a:rPr lang="en-US" smtClean="0"/>
              <a:t>To compute correlation, we standardize data objects, p and q, and then take their dot product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574800" y="3443288"/>
          <a:ext cx="5511800" cy="685800"/>
        </p:xfrm>
        <a:graphic>
          <a:graphicData uri="http://schemas.openxmlformats.org/presentationml/2006/ole">
            <p:oleObj spid="_x0000_s17410" name="Equation" r:id="rId3" imgW="1841400" imgH="22860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p:oleObj spid="_x0000_s17411" name="Equation" r:id="rId4" imgW="1752480" imgH="228600" progId="Equation.3">
              <p:embed/>
            </p:oleObj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1628775" y="5348288"/>
          <a:ext cx="4643438" cy="595312"/>
        </p:xfrm>
        <a:graphic>
          <a:graphicData uri="http://schemas.openxmlformats.org/presentationml/2006/ole">
            <p:oleObj spid="_x0000_s17412" name="Equation" r:id="rId5" imgW="15872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Visually Evaluating Correlation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smtClean="0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p:oleObj spid="_x0000_s18434" name="Bitmap Image" r:id="rId3" imgW="6035563" imgH="5784081" progId="Paint.Picture">
              <p:embed/>
            </p:oleObj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Scatter plots showing the similarity from –1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Approach for Combining Similarities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Sometimes attributes are of many different types, but an overall similarity is needed.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52400" y="2209800"/>
          <a:ext cx="8720138" cy="3200400"/>
        </p:xfrm>
        <a:graphic>
          <a:graphicData uri="http://schemas.openxmlformats.org/presentationml/2006/ole">
            <p:oleObj spid="_x0000_s19458" name="Bitmap Image" r:id="rId3" imgW="7056732" imgH="259102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Weights to Combine Similarities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not want to treat all attributes the same.</a:t>
            </a:r>
          </a:p>
          <a:p>
            <a:pPr lvl="1">
              <a:defRPr/>
            </a:pPr>
            <a:r>
              <a:rPr lang="en-US" smtClean="0"/>
              <a:t>Use weights wk which are between 0 and 1 and sum to 1. 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447800" y="2770188"/>
          <a:ext cx="4716463" cy="915987"/>
        </p:xfrm>
        <a:graphic>
          <a:graphicData uri="http://schemas.openxmlformats.org/presentationml/2006/ole">
            <p:oleObj spid="_x0000_s20482" name="Bitmap Image" r:id="rId3" imgW="3840813" imgH="746667" progId="Paint.Picture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1752600" y="4294188"/>
          <a:ext cx="4670425" cy="1192212"/>
        </p:xfrm>
        <a:graphic>
          <a:graphicData uri="http://schemas.openxmlformats.org/presentationml/2006/ole">
            <p:oleObj spid="_x0000_s20483" name="Bitmap Image" r:id="rId4" imgW="3848434" imgH="98306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Density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Density-based clustering require a notion of density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Examples:</a:t>
            </a:r>
          </a:p>
          <a:p>
            <a:pPr lvl="1">
              <a:defRPr/>
            </a:pPr>
            <a:r>
              <a:rPr lang="en-US" smtClean="0"/>
              <a:t>Euclidean density</a:t>
            </a:r>
          </a:p>
          <a:p>
            <a:pPr lvl="2">
              <a:defRPr/>
            </a:pPr>
            <a:r>
              <a:rPr lang="en-US" smtClean="0"/>
              <a:t> Euclidean density = number of points per unit volume</a:t>
            </a:r>
          </a:p>
          <a:p>
            <a:pPr lvl="2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Probability density 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Graph-based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Density – Cell-based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Simplest approach is to divide region into a number of rectangular cells of equal volume and define density as # of points the cell contains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652713"/>
            <a:ext cx="7848600" cy="37480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Density – Center-based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Euclidean density is the number of points within a specified radius of the point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428875"/>
            <a:ext cx="5638800" cy="3819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381000" y="304800"/>
            <a:ext cx="8305800" cy="6167438"/>
            <a:chOff x="-2" y="-2"/>
            <a:chExt cx="3890" cy="5274"/>
          </a:xfrm>
        </p:grpSpPr>
        <p:grpSp>
          <p:nvGrpSpPr>
            <p:cNvPr id="26627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266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26693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6694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266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Attribute Type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6630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26689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6690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2669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Description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6631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26685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6686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2668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Examples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6632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26681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6682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2668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Operations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6633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2667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8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4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26677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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8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5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26675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zip codes, employee ID numbers, eye color, sex: {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male, female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}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6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26673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6"/>
                  <a:ext cx="763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mode, entropy, contingency correlation, 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</a:t>
                  </a:r>
                  <a:r>
                    <a:rPr lang="en-US" b="0" baseline="30000">
                      <a:latin typeface="Times New Roman" pitchFamily="18" charset="0"/>
                      <a:ea typeface="MS Mincho" pitchFamily="49" charset="-128"/>
                    </a:rPr>
                    <a:t>2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 test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4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7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2667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8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26669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The values of an ordinal attribute provide enough information to order objects. (&lt;, &gt;)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70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39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26667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hardness of minerals, {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good, better, best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}, </a:t>
                  </a:r>
                  <a:br>
                    <a:rPr lang="en-US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grades, street numbers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0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26665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median, percentiles, rank correlation, run tests, sign tests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6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1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2666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2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26661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For interval attributes, the differences between values are meaningful, i.e., a unit of measurement exists.  </a:t>
                  </a:r>
                  <a:br>
                    <a:rPr lang="en-US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(+, - 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2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3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266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calendar dates, temperature in Celsius or Fahrenheit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4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26657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mean, standard deviation, Pearson's correlation, 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t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 and 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 tests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8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5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2665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6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26653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For ratio variables, both differences and ratios are meaningful. (*, /)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4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7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26651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temperature in Kelvin, monetary quantities, counts, age, mass, length, electrical current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2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6648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26649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geometric mean, harmonic mean, percent variation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0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6628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85800" y="304800"/>
            <a:ext cx="7924800" cy="6276975"/>
            <a:chOff x="-2" y="-2"/>
            <a:chExt cx="3761" cy="4164"/>
          </a:xfrm>
        </p:grpSpPr>
        <p:grpSp>
          <p:nvGrpSpPr>
            <p:cNvPr id="27651" name="Group 3"/>
            <p:cNvGrpSpPr>
              <a:grpSpLocks/>
            </p:cNvGrpSpPr>
            <p:nvPr/>
          </p:nvGrpSpPr>
          <p:grpSpPr bwMode="auto">
            <a:xfrm>
              <a:off x="0" y="0"/>
              <a:ext cx="3757" cy="4160"/>
              <a:chOff x="0" y="0"/>
              <a:chExt cx="3757" cy="4160"/>
            </a:xfrm>
          </p:grpSpPr>
          <p:grpSp>
            <p:nvGrpSpPr>
              <p:cNvPr id="27653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2770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7701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2770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Attribute Level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7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54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691" cy="596"/>
                <a:chOff x="684" y="0"/>
                <a:chExt cx="1691" cy="596"/>
              </a:xfrm>
            </p:grpSpPr>
            <p:sp>
              <p:nvSpPr>
                <p:cNvPr id="27696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691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7697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691" cy="596"/>
                  <a:chOff x="684" y="0"/>
                  <a:chExt cx="1691" cy="596"/>
                </a:xfrm>
              </p:grpSpPr>
              <p:sp>
                <p:nvSpPr>
                  <p:cNvPr id="2769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605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Transformation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69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691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55" name="Group 14"/>
              <p:cNvGrpSpPr>
                <a:grpSpLocks/>
              </p:cNvGrpSpPr>
              <p:nvPr/>
            </p:nvGrpSpPr>
            <p:grpSpPr bwMode="auto">
              <a:xfrm>
                <a:off x="2375" y="0"/>
                <a:ext cx="1382" cy="596"/>
                <a:chOff x="2375" y="0"/>
                <a:chExt cx="1382" cy="596"/>
              </a:xfrm>
            </p:grpSpPr>
            <p:sp>
              <p:nvSpPr>
                <p:cNvPr id="27692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5" y="0"/>
                  <a:ext cx="1382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27693" name="Group 16"/>
                <p:cNvGrpSpPr>
                  <a:grpSpLocks/>
                </p:cNvGrpSpPr>
                <p:nvPr/>
              </p:nvGrpSpPr>
              <p:grpSpPr bwMode="auto">
                <a:xfrm>
                  <a:off x="2375" y="0"/>
                  <a:ext cx="1382" cy="596"/>
                  <a:chOff x="2375" y="0"/>
                  <a:chExt cx="1382" cy="596"/>
                </a:xfrm>
              </p:grpSpPr>
              <p:sp>
                <p:nvSpPr>
                  <p:cNvPr id="2769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0"/>
                    <a:ext cx="1296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Comments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69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0"/>
                    <a:ext cx="1382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56" name="Group 19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824"/>
                <a:chOff x="0" y="596"/>
                <a:chExt cx="684" cy="824"/>
              </a:xfrm>
            </p:grpSpPr>
            <p:sp>
              <p:nvSpPr>
                <p:cNvPr id="2769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9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57" name="Group 22"/>
              <p:cNvGrpSpPr>
                <a:grpSpLocks/>
              </p:cNvGrpSpPr>
              <p:nvPr/>
            </p:nvGrpSpPr>
            <p:grpSpPr bwMode="auto">
              <a:xfrm>
                <a:off x="684" y="596"/>
                <a:ext cx="1691" cy="824"/>
                <a:chOff x="684" y="596"/>
                <a:chExt cx="1691" cy="824"/>
              </a:xfrm>
            </p:grpSpPr>
            <p:sp>
              <p:nvSpPr>
                <p:cNvPr id="27688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605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Any permutation of values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9" name="Rectangle 24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691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58" name="Group 25"/>
              <p:cNvGrpSpPr>
                <a:grpSpLocks/>
              </p:cNvGrpSpPr>
              <p:nvPr/>
            </p:nvGrpSpPr>
            <p:grpSpPr bwMode="auto">
              <a:xfrm>
                <a:off x="2375" y="596"/>
                <a:ext cx="1382" cy="824"/>
                <a:chOff x="2375" y="596"/>
                <a:chExt cx="1382" cy="824"/>
              </a:xfrm>
            </p:grpSpPr>
            <p:sp>
              <p:nvSpPr>
                <p:cNvPr id="27686" name="Rectangle 26"/>
                <p:cNvSpPr>
                  <a:spLocks noChangeArrowheads="1"/>
                </p:cNvSpPr>
                <p:nvPr/>
              </p:nvSpPr>
              <p:spPr bwMode="auto">
                <a:xfrm>
                  <a:off x="2418" y="596"/>
                  <a:ext cx="1296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If all employee ID numbers were reassigned, would it make any difference?</a:t>
                  </a: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596"/>
                  <a:ext cx="1382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59" name="Group 28"/>
              <p:cNvGrpSpPr>
                <a:grpSpLocks/>
              </p:cNvGrpSpPr>
              <p:nvPr/>
            </p:nvGrpSpPr>
            <p:grpSpPr bwMode="auto">
              <a:xfrm>
                <a:off x="0" y="1420"/>
                <a:ext cx="684" cy="1092"/>
                <a:chOff x="0" y="1420"/>
                <a:chExt cx="684" cy="1092"/>
              </a:xfrm>
            </p:grpSpPr>
            <p:sp>
              <p:nvSpPr>
                <p:cNvPr id="27684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8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0" name="Group 31"/>
              <p:cNvGrpSpPr>
                <a:grpSpLocks/>
              </p:cNvGrpSpPr>
              <p:nvPr/>
            </p:nvGrpSpPr>
            <p:grpSpPr bwMode="auto">
              <a:xfrm>
                <a:off x="684" y="1420"/>
                <a:ext cx="1691" cy="1092"/>
                <a:chOff x="684" y="1420"/>
                <a:chExt cx="1691" cy="1092"/>
              </a:xfrm>
            </p:grpSpPr>
            <p:sp>
              <p:nvSpPr>
                <p:cNvPr id="27682" name="Rectangle 32"/>
                <p:cNvSpPr>
                  <a:spLocks noChangeArrowheads="1"/>
                </p:cNvSpPr>
                <p:nvPr/>
              </p:nvSpPr>
              <p:spPr bwMode="auto">
                <a:xfrm>
                  <a:off x="727" y="1420"/>
                  <a:ext cx="1605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An order preserving change of values, i.e., </a:t>
                  </a:r>
                  <a:br>
                    <a:rPr lang="en-US" sz="1800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 f(old_value) </a:t>
                  </a:r>
                  <a:b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where </a:t>
                  </a:r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 is a monotonic function.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3" name="Rectangle 33"/>
                <p:cNvSpPr>
                  <a:spLocks noChangeArrowheads="1"/>
                </p:cNvSpPr>
                <p:nvPr/>
              </p:nvSpPr>
              <p:spPr bwMode="auto">
                <a:xfrm>
                  <a:off x="684" y="1420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1" name="Group 34"/>
              <p:cNvGrpSpPr>
                <a:grpSpLocks/>
              </p:cNvGrpSpPr>
              <p:nvPr/>
            </p:nvGrpSpPr>
            <p:grpSpPr bwMode="auto">
              <a:xfrm>
                <a:off x="2375" y="1420"/>
                <a:ext cx="1382" cy="1092"/>
                <a:chOff x="2375" y="1420"/>
                <a:chExt cx="1382" cy="1092"/>
              </a:xfrm>
            </p:grpSpPr>
            <p:sp>
              <p:nvSpPr>
                <p:cNvPr id="27680" name="Rectangle 35"/>
                <p:cNvSpPr>
                  <a:spLocks noChangeArrowheads="1"/>
                </p:cNvSpPr>
                <p:nvPr/>
              </p:nvSpPr>
              <p:spPr bwMode="auto">
                <a:xfrm>
                  <a:off x="2418" y="1420"/>
                  <a:ext cx="1296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An attribute encompassing the notion of good, better best can be represented equally well by the values {1, 2, 3} or by { 0.5, 1,10}.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1" name="Rectangle 36"/>
                <p:cNvSpPr>
                  <a:spLocks noChangeArrowheads="1"/>
                </p:cNvSpPr>
                <p:nvPr/>
              </p:nvSpPr>
              <p:spPr bwMode="auto">
                <a:xfrm>
                  <a:off x="2375" y="1420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2" name="Group 37"/>
              <p:cNvGrpSpPr>
                <a:grpSpLocks/>
              </p:cNvGrpSpPr>
              <p:nvPr/>
            </p:nvGrpSpPr>
            <p:grpSpPr bwMode="auto">
              <a:xfrm>
                <a:off x="0" y="2512"/>
                <a:ext cx="684" cy="1092"/>
                <a:chOff x="0" y="2512"/>
                <a:chExt cx="684" cy="1092"/>
              </a:xfrm>
            </p:grpSpPr>
            <p:sp>
              <p:nvSpPr>
                <p:cNvPr id="27678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512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79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512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3" name="Group 40"/>
              <p:cNvGrpSpPr>
                <a:grpSpLocks/>
              </p:cNvGrpSpPr>
              <p:nvPr/>
            </p:nvGrpSpPr>
            <p:grpSpPr bwMode="auto">
              <a:xfrm>
                <a:off x="684" y="2512"/>
                <a:ext cx="1691" cy="1092"/>
                <a:chOff x="684" y="2512"/>
                <a:chExt cx="1691" cy="1092"/>
              </a:xfrm>
            </p:grpSpPr>
            <p:sp>
              <p:nvSpPr>
                <p:cNvPr id="27676" name="Rectangle 41"/>
                <p:cNvSpPr>
                  <a:spLocks noChangeArrowheads="1"/>
                </p:cNvSpPr>
                <p:nvPr/>
              </p:nvSpPr>
              <p:spPr bwMode="auto">
                <a:xfrm>
                  <a:off x="727" y="2512"/>
                  <a:ext cx="1605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=a * old_value + b </a:t>
                  </a:r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where a and b are constants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7" name="Rectangle 42"/>
                <p:cNvSpPr>
                  <a:spLocks noChangeArrowheads="1"/>
                </p:cNvSpPr>
                <p:nvPr/>
              </p:nvSpPr>
              <p:spPr bwMode="auto">
                <a:xfrm>
                  <a:off x="684" y="2512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4" name="Group 43"/>
              <p:cNvGrpSpPr>
                <a:grpSpLocks/>
              </p:cNvGrpSpPr>
              <p:nvPr/>
            </p:nvGrpSpPr>
            <p:grpSpPr bwMode="auto">
              <a:xfrm>
                <a:off x="2375" y="2512"/>
                <a:ext cx="1382" cy="1092"/>
                <a:chOff x="2375" y="2512"/>
                <a:chExt cx="1382" cy="1092"/>
              </a:xfrm>
            </p:grpSpPr>
            <p:sp>
              <p:nvSpPr>
                <p:cNvPr id="27674" name="Rectangle 44"/>
                <p:cNvSpPr>
                  <a:spLocks noChangeArrowheads="1"/>
                </p:cNvSpPr>
                <p:nvPr/>
              </p:nvSpPr>
              <p:spPr bwMode="auto">
                <a:xfrm>
                  <a:off x="2418" y="2512"/>
                  <a:ext cx="1296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Thus, the Fahrenheit and Celsius temperature scales differ in terms of where their zero value is and the size of a unit (degree).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5" name="Rectangle 45"/>
                <p:cNvSpPr>
                  <a:spLocks noChangeArrowheads="1"/>
                </p:cNvSpPr>
                <p:nvPr/>
              </p:nvSpPr>
              <p:spPr bwMode="auto">
                <a:xfrm>
                  <a:off x="2375" y="2512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5" name="Group 46"/>
              <p:cNvGrpSpPr>
                <a:grpSpLocks/>
              </p:cNvGrpSpPr>
              <p:nvPr/>
            </p:nvGrpSpPr>
            <p:grpSpPr bwMode="auto">
              <a:xfrm>
                <a:off x="0" y="3604"/>
                <a:ext cx="684" cy="556"/>
                <a:chOff x="0" y="3604"/>
                <a:chExt cx="684" cy="556"/>
              </a:xfrm>
            </p:grpSpPr>
            <p:sp>
              <p:nvSpPr>
                <p:cNvPr id="2767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3604"/>
                  <a:ext cx="598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7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604"/>
                  <a:ext cx="68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6" name="Group 49"/>
              <p:cNvGrpSpPr>
                <a:grpSpLocks/>
              </p:cNvGrpSpPr>
              <p:nvPr/>
            </p:nvGrpSpPr>
            <p:grpSpPr bwMode="auto">
              <a:xfrm>
                <a:off x="684" y="3604"/>
                <a:ext cx="1691" cy="556"/>
                <a:chOff x="684" y="3604"/>
                <a:chExt cx="1691" cy="556"/>
              </a:xfrm>
            </p:grpSpPr>
            <p:sp>
              <p:nvSpPr>
                <p:cNvPr id="27670" name="Rectangle 50"/>
                <p:cNvSpPr>
                  <a:spLocks noChangeArrowheads="1"/>
                </p:cNvSpPr>
                <p:nvPr/>
              </p:nvSpPr>
              <p:spPr bwMode="auto">
                <a:xfrm>
                  <a:off x="727" y="3604"/>
                  <a:ext cx="160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 a * old_value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1" name="Rectangle 51"/>
                <p:cNvSpPr>
                  <a:spLocks noChangeArrowheads="1"/>
                </p:cNvSpPr>
                <p:nvPr/>
              </p:nvSpPr>
              <p:spPr bwMode="auto">
                <a:xfrm>
                  <a:off x="684" y="3604"/>
                  <a:ext cx="169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667" name="Group 52"/>
              <p:cNvGrpSpPr>
                <a:grpSpLocks/>
              </p:cNvGrpSpPr>
              <p:nvPr/>
            </p:nvGrpSpPr>
            <p:grpSpPr bwMode="auto">
              <a:xfrm>
                <a:off x="2375" y="3604"/>
                <a:ext cx="1382" cy="556"/>
                <a:chOff x="2375" y="3604"/>
                <a:chExt cx="1382" cy="556"/>
              </a:xfrm>
            </p:grpSpPr>
            <p:sp>
              <p:nvSpPr>
                <p:cNvPr id="27668" name="Rectangle 53"/>
                <p:cNvSpPr>
                  <a:spLocks noChangeArrowheads="1"/>
                </p:cNvSpPr>
                <p:nvPr/>
              </p:nvSpPr>
              <p:spPr bwMode="auto">
                <a:xfrm>
                  <a:off x="2418" y="3604"/>
                  <a:ext cx="1296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Length can be measured in meters or feet.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69" name="Rectangle 54"/>
                <p:cNvSpPr>
                  <a:spLocks noChangeArrowheads="1"/>
                </p:cNvSpPr>
                <p:nvPr/>
              </p:nvSpPr>
              <p:spPr bwMode="auto">
                <a:xfrm>
                  <a:off x="2375" y="3604"/>
                  <a:ext cx="138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7652" name="Rectangle 55"/>
            <p:cNvSpPr>
              <a:spLocks noChangeArrowheads="1"/>
            </p:cNvSpPr>
            <p:nvPr/>
          </p:nvSpPr>
          <p:spPr bwMode="auto">
            <a:xfrm>
              <a:off x="-2" y="-2"/>
              <a:ext cx="3761" cy="41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and Continuous Attributes </a:t>
            </a:r>
          </a:p>
        </p:txBody>
      </p:sp>
      <p:sp>
        <p:nvSpPr>
          <p:cNvPr id="781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Attribute</a:t>
            </a:r>
          </a:p>
          <a:p>
            <a:pPr lvl="1">
              <a:defRPr/>
            </a:pPr>
            <a:r>
              <a:rPr lang="en-US" dirty="0" smtClean="0"/>
              <a:t>Has only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</a:t>
            </a:r>
          </a:p>
          <a:p>
            <a:pPr lvl="1">
              <a:defRPr/>
            </a:pPr>
            <a:r>
              <a:rPr lang="en-US" dirty="0" smtClean="0"/>
              <a:t>Examples: zip codes, counts, or the set of words in a collection of documents </a:t>
            </a:r>
          </a:p>
          <a:p>
            <a:pPr lvl="1">
              <a:defRPr/>
            </a:pPr>
            <a:r>
              <a:rPr lang="en-US" dirty="0" smtClean="0"/>
              <a:t>Often represented as integer variables.   </a:t>
            </a:r>
          </a:p>
          <a:p>
            <a:pPr lvl="1">
              <a:defRPr/>
            </a:pPr>
            <a:r>
              <a:rPr lang="en-US" dirty="0" smtClean="0"/>
              <a:t>Note: binary attributes are a special case of discrete attributes </a:t>
            </a:r>
          </a:p>
          <a:p>
            <a:pPr>
              <a:defRPr/>
            </a:pPr>
            <a:r>
              <a:rPr lang="en-US" dirty="0" smtClean="0"/>
              <a:t>Continuous Attribute</a:t>
            </a:r>
          </a:p>
          <a:p>
            <a:pPr lvl="1">
              <a:defRPr/>
            </a:pPr>
            <a:r>
              <a:rPr lang="en-US" dirty="0" smtClean="0"/>
              <a:t>Has real numbers as attribute values</a:t>
            </a:r>
          </a:p>
          <a:p>
            <a:pPr lvl="1">
              <a:defRPr/>
            </a:pPr>
            <a:r>
              <a:rPr lang="en-US" dirty="0" smtClean="0"/>
              <a:t>Examples: temperature, height, or weight.  </a:t>
            </a:r>
          </a:p>
          <a:p>
            <a:pPr lvl="1">
              <a:defRPr/>
            </a:pPr>
            <a:r>
              <a:rPr lang="en-US" dirty="0" smtClean="0"/>
              <a:t>Practically, real values can only be measured and represented using a finite number of digits.</a:t>
            </a:r>
          </a:p>
          <a:p>
            <a:pPr lvl="1">
              <a:defRPr/>
            </a:pPr>
            <a:r>
              <a:rPr lang="en-US" dirty="0" smtClean="0"/>
              <a:t>Continuous attributes are typically represented as floating-point variables.  </a:t>
            </a:r>
          </a:p>
          <a:p>
            <a:pPr lvl="4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146476823</TotalTime>
  <Pages>3</Pages>
  <Words>2540</Words>
  <Application>Microsoft Office PowerPoint</Application>
  <PresentationFormat>On-screen Show (4:3)</PresentationFormat>
  <Paragraphs>450</Paragraphs>
  <Slides>68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Adobe Devanagari</vt:lpstr>
      <vt:lpstr>Monotype Sorts</vt:lpstr>
      <vt:lpstr>Wingdings</vt:lpstr>
      <vt:lpstr>Times New Roman</vt:lpstr>
      <vt:lpstr>Symbol</vt:lpstr>
      <vt:lpstr>MS Mincho</vt:lpstr>
      <vt:lpstr>LC.BRev.FY97</vt:lpstr>
      <vt:lpstr>Microsoft Word Document</vt:lpstr>
      <vt:lpstr>Microsoft Visio Drawing</vt:lpstr>
      <vt:lpstr>Microsoft Equation 3.0</vt:lpstr>
      <vt:lpstr>Microsoft Excel Worksheet</vt:lpstr>
      <vt:lpstr>Bitmap Image</vt:lpstr>
      <vt:lpstr>Slide 1</vt:lpstr>
      <vt:lpstr>What is Data?</vt:lpstr>
      <vt:lpstr>Attribute Values</vt:lpstr>
      <vt:lpstr>Measurement of Length </vt:lpstr>
      <vt:lpstr>Types of Attributes </vt:lpstr>
      <vt:lpstr>Properties of Attribute Values </vt:lpstr>
      <vt:lpstr>Slide 7</vt:lpstr>
      <vt:lpstr>Slide 8</vt:lpstr>
      <vt:lpstr>Discrete and Continuous Attributes </vt:lpstr>
      <vt:lpstr>Types of data sets </vt:lpstr>
      <vt:lpstr>Important Characteristics of Structured Data</vt:lpstr>
      <vt:lpstr>Record Data </vt:lpstr>
      <vt:lpstr>Data Matrix </vt:lpstr>
      <vt:lpstr>Document Data</vt:lpstr>
      <vt:lpstr>Transaction Data</vt:lpstr>
      <vt:lpstr>Graph Data </vt:lpstr>
      <vt:lpstr>Chemical Data </vt:lpstr>
      <vt:lpstr>Ordered Data </vt:lpstr>
      <vt:lpstr>Ordered Data </vt:lpstr>
      <vt:lpstr>Ordered Data</vt:lpstr>
      <vt:lpstr>Data Quality </vt:lpstr>
      <vt:lpstr>Noise</vt:lpstr>
      <vt:lpstr>Outliers</vt:lpstr>
      <vt:lpstr>Missing Values</vt:lpstr>
      <vt:lpstr>Duplicate Data</vt:lpstr>
      <vt:lpstr>Data Preprocessing</vt:lpstr>
      <vt:lpstr>Aggregation</vt:lpstr>
      <vt:lpstr>Aggregation</vt:lpstr>
      <vt:lpstr>Sampling </vt:lpstr>
      <vt:lpstr>Sampling … </vt:lpstr>
      <vt:lpstr>Types of Sampling</vt:lpstr>
      <vt:lpstr>Sample Size</vt:lpstr>
      <vt:lpstr>Sample Size</vt:lpstr>
      <vt:lpstr>Curse of Dimensionality</vt:lpstr>
      <vt:lpstr>Dimensionality Reduction</vt:lpstr>
      <vt:lpstr>Dimensionality Reduction: PCA</vt:lpstr>
      <vt:lpstr>Dimensionality Reduction: PCA</vt:lpstr>
      <vt:lpstr>Dimensionality Reduction: ISOMAP</vt:lpstr>
      <vt:lpstr>Dimensionality Reduction: PCA</vt:lpstr>
      <vt:lpstr>Feature Subset Selection</vt:lpstr>
      <vt:lpstr>Feature Subset Selection</vt:lpstr>
      <vt:lpstr>Feature Creation</vt:lpstr>
      <vt:lpstr>Mapping Data to a New Space</vt:lpstr>
      <vt:lpstr>Discretization Using Class Labels</vt:lpstr>
      <vt:lpstr>Discretization Without Using Class Labels </vt:lpstr>
      <vt:lpstr>Attribute Transformation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Extended Jaccard Coefficient (Tanimoto)</vt:lpstr>
      <vt:lpstr>Correlation</vt:lpstr>
      <vt:lpstr>Visually Evaluating Correlation</vt:lpstr>
      <vt:lpstr>General Approach for Combining Similarities</vt:lpstr>
      <vt:lpstr>Using Weights to Combine Similarities</vt:lpstr>
      <vt:lpstr>Density</vt:lpstr>
      <vt:lpstr>Euclidean Density – Cell-based</vt:lpstr>
      <vt:lpstr>Euclidean Density – Center-based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user</cp:lastModifiedBy>
  <cp:revision>338</cp:revision>
  <cp:lastPrinted>2001-08-28T17:59:37Z</cp:lastPrinted>
  <dcterms:created xsi:type="dcterms:W3CDTF">1998-03-18T13:44:31Z</dcterms:created>
  <dcterms:modified xsi:type="dcterms:W3CDTF">2018-01-03T19:14:03Z</dcterms:modified>
</cp:coreProperties>
</file>